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738"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D2717E-E8B0-4D1C-9AF5-0464A0EB094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C4A6A-303E-419C-B598-DC3A1BD055C5}" type="slidenum">
              <a:rPr lang="en-US" smtClean="0"/>
              <a:t>‹#›</a:t>
            </a:fld>
            <a:endParaRPr lang="en-US"/>
          </a:p>
        </p:txBody>
      </p:sp>
    </p:spTree>
    <p:extLst>
      <p:ext uri="{BB962C8B-B14F-4D97-AF65-F5344CB8AC3E}">
        <p14:creationId xmlns:p14="http://schemas.microsoft.com/office/powerpoint/2010/main" val="3222072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2717E-E8B0-4D1C-9AF5-0464A0EB094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C4A6A-303E-419C-B598-DC3A1BD055C5}" type="slidenum">
              <a:rPr lang="en-US" smtClean="0"/>
              <a:t>‹#›</a:t>
            </a:fld>
            <a:endParaRPr lang="en-US"/>
          </a:p>
        </p:txBody>
      </p:sp>
    </p:spTree>
    <p:extLst>
      <p:ext uri="{BB962C8B-B14F-4D97-AF65-F5344CB8AC3E}">
        <p14:creationId xmlns:p14="http://schemas.microsoft.com/office/powerpoint/2010/main" val="2416117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2717E-E8B0-4D1C-9AF5-0464A0EB094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C4A6A-303E-419C-B598-DC3A1BD055C5}" type="slidenum">
              <a:rPr lang="en-US" smtClean="0"/>
              <a:t>‹#›</a:t>
            </a:fld>
            <a:endParaRPr lang="en-US"/>
          </a:p>
        </p:txBody>
      </p:sp>
    </p:spTree>
    <p:extLst>
      <p:ext uri="{BB962C8B-B14F-4D97-AF65-F5344CB8AC3E}">
        <p14:creationId xmlns:p14="http://schemas.microsoft.com/office/powerpoint/2010/main" val="15728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2717E-E8B0-4D1C-9AF5-0464A0EB094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C4A6A-303E-419C-B598-DC3A1BD055C5}" type="slidenum">
              <a:rPr lang="en-US" smtClean="0"/>
              <a:t>‹#›</a:t>
            </a:fld>
            <a:endParaRPr lang="en-US"/>
          </a:p>
        </p:txBody>
      </p:sp>
    </p:spTree>
    <p:extLst>
      <p:ext uri="{BB962C8B-B14F-4D97-AF65-F5344CB8AC3E}">
        <p14:creationId xmlns:p14="http://schemas.microsoft.com/office/powerpoint/2010/main" val="31355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D2717E-E8B0-4D1C-9AF5-0464A0EB094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C4A6A-303E-419C-B598-DC3A1BD055C5}" type="slidenum">
              <a:rPr lang="en-US" smtClean="0"/>
              <a:t>‹#›</a:t>
            </a:fld>
            <a:endParaRPr lang="en-US"/>
          </a:p>
        </p:txBody>
      </p:sp>
    </p:spTree>
    <p:extLst>
      <p:ext uri="{BB962C8B-B14F-4D97-AF65-F5344CB8AC3E}">
        <p14:creationId xmlns:p14="http://schemas.microsoft.com/office/powerpoint/2010/main" val="1178421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D2717E-E8B0-4D1C-9AF5-0464A0EB0942}"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C4A6A-303E-419C-B598-DC3A1BD055C5}" type="slidenum">
              <a:rPr lang="en-US" smtClean="0"/>
              <a:t>‹#›</a:t>
            </a:fld>
            <a:endParaRPr lang="en-US"/>
          </a:p>
        </p:txBody>
      </p:sp>
    </p:spTree>
    <p:extLst>
      <p:ext uri="{BB962C8B-B14F-4D97-AF65-F5344CB8AC3E}">
        <p14:creationId xmlns:p14="http://schemas.microsoft.com/office/powerpoint/2010/main" val="95476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D2717E-E8B0-4D1C-9AF5-0464A0EB0942}" type="datetimeFigureOut">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8C4A6A-303E-419C-B598-DC3A1BD055C5}" type="slidenum">
              <a:rPr lang="en-US" smtClean="0"/>
              <a:t>‹#›</a:t>
            </a:fld>
            <a:endParaRPr lang="en-US"/>
          </a:p>
        </p:txBody>
      </p:sp>
    </p:spTree>
    <p:extLst>
      <p:ext uri="{BB962C8B-B14F-4D97-AF65-F5344CB8AC3E}">
        <p14:creationId xmlns:p14="http://schemas.microsoft.com/office/powerpoint/2010/main" val="1738127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D2717E-E8B0-4D1C-9AF5-0464A0EB0942}" type="datetimeFigureOut">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8C4A6A-303E-419C-B598-DC3A1BD055C5}" type="slidenum">
              <a:rPr lang="en-US" smtClean="0"/>
              <a:t>‹#›</a:t>
            </a:fld>
            <a:endParaRPr lang="en-US"/>
          </a:p>
        </p:txBody>
      </p:sp>
    </p:spTree>
    <p:extLst>
      <p:ext uri="{BB962C8B-B14F-4D97-AF65-F5344CB8AC3E}">
        <p14:creationId xmlns:p14="http://schemas.microsoft.com/office/powerpoint/2010/main" val="49919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2717E-E8B0-4D1C-9AF5-0464A0EB0942}" type="datetimeFigureOut">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8C4A6A-303E-419C-B598-DC3A1BD055C5}" type="slidenum">
              <a:rPr lang="en-US" smtClean="0"/>
              <a:t>‹#›</a:t>
            </a:fld>
            <a:endParaRPr lang="en-US"/>
          </a:p>
        </p:txBody>
      </p:sp>
    </p:spTree>
    <p:extLst>
      <p:ext uri="{BB962C8B-B14F-4D97-AF65-F5344CB8AC3E}">
        <p14:creationId xmlns:p14="http://schemas.microsoft.com/office/powerpoint/2010/main" val="4079737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2717E-E8B0-4D1C-9AF5-0464A0EB0942}"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C4A6A-303E-419C-B598-DC3A1BD055C5}" type="slidenum">
              <a:rPr lang="en-US" smtClean="0"/>
              <a:t>‹#›</a:t>
            </a:fld>
            <a:endParaRPr lang="en-US"/>
          </a:p>
        </p:txBody>
      </p:sp>
    </p:spTree>
    <p:extLst>
      <p:ext uri="{BB962C8B-B14F-4D97-AF65-F5344CB8AC3E}">
        <p14:creationId xmlns:p14="http://schemas.microsoft.com/office/powerpoint/2010/main" val="3530986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2717E-E8B0-4D1C-9AF5-0464A0EB0942}"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C4A6A-303E-419C-B598-DC3A1BD055C5}" type="slidenum">
              <a:rPr lang="en-US" smtClean="0"/>
              <a:t>‹#›</a:t>
            </a:fld>
            <a:endParaRPr lang="en-US"/>
          </a:p>
        </p:txBody>
      </p:sp>
    </p:spTree>
    <p:extLst>
      <p:ext uri="{BB962C8B-B14F-4D97-AF65-F5344CB8AC3E}">
        <p14:creationId xmlns:p14="http://schemas.microsoft.com/office/powerpoint/2010/main" val="3057492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2717E-E8B0-4D1C-9AF5-0464A0EB0942}" type="datetimeFigureOut">
              <a:rPr lang="en-US" smtClean="0"/>
              <a:t>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C4A6A-303E-419C-B598-DC3A1BD055C5}" type="slidenum">
              <a:rPr lang="en-US" smtClean="0"/>
              <a:t>‹#›</a:t>
            </a:fld>
            <a:endParaRPr lang="en-US"/>
          </a:p>
        </p:txBody>
      </p:sp>
    </p:spTree>
    <p:extLst>
      <p:ext uri="{BB962C8B-B14F-4D97-AF65-F5344CB8AC3E}">
        <p14:creationId xmlns:p14="http://schemas.microsoft.com/office/powerpoint/2010/main" val="2867017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0941" y="0"/>
            <a:ext cx="9144000" cy="1668162"/>
          </a:xfrm>
        </p:spPr>
        <p:txBody>
          <a:bodyPr/>
          <a:lstStyle/>
          <a:p>
            <a:r>
              <a:rPr lang="en-US" b="1" u="sng" dirty="0" smtClean="0"/>
              <a:t>SECRETIONS OF THE GIT</a:t>
            </a:r>
            <a:endParaRPr lang="en-US" b="1" u="sng" dirty="0"/>
          </a:p>
        </p:txBody>
      </p:sp>
      <p:sp>
        <p:nvSpPr>
          <p:cNvPr id="3" name="Subtitle 2"/>
          <p:cNvSpPr>
            <a:spLocks noGrp="1"/>
          </p:cNvSpPr>
          <p:nvPr>
            <p:ph type="subTitle" idx="1"/>
          </p:nvPr>
        </p:nvSpPr>
        <p:spPr>
          <a:xfrm>
            <a:off x="2837454" y="3904735"/>
            <a:ext cx="9144000" cy="2953265"/>
          </a:xfrm>
        </p:spPr>
        <p:txBody>
          <a:bodyPr>
            <a:normAutofit/>
          </a:bodyPr>
          <a:lstStyle/>
          <a:p>
            <a:r>
              <a:rPr lang="en-US" sz="3600" b="1" dirty="0" smtClean="0"/>
              <a:t>GROUP 3</a:t>
            </a:r>
          </a:p>
          <a:p>
            <a:r>
              <a:rPr lang="en-US" sz="4000" b="1" dirty="0" smtClean="0"/>
              <a:t>OYAKHILOME OMOTESE    17/MHS05/018</a:t>
            </a:r>
          </a:p>
          <a:p>
            <a:r>
              <a:rPr lang="en-US" sz="4000" b="1" dirty="0" smtClean="0"/>
              <a:t>ABOHWO KESSIENA            17/MHS01/006</a:t>
            </a:r>
          </a:p>
          <a:p>
            <a:r>
              <a:rPr lang="en-US" sz="4000" b="1" dirty="0" smtClean="0"/>
              <a:t>UWADIALE DESMOND         17/MHS01/316   </a:t>
            </a:r>
            <a:endParaRPr lang="en-US" sz="4000" b="1" dirty="0"/>
          </a:p>
        </p:txBody>
      </p:sp>
    </p:spTree>
    <p:extLst>
      <p:ext uri="{BB962C8B-B14F-4D97-AF65-F5344CB8AC3E}">
        <p14:creationId xmlns:p14="http://schemas.microsoft.com/office/powerpoint/2010/main" val="3923082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0"/>
            <a:ext cx="10515600" cy="365125"/>
          </a:xfrm>
        </p:spPr>
        <p:txBody>
          <a:bodyPr>
            <a:normAutofit fontScale="90000"/>
          </a:bodyPr>
          <a:lstStyle/>
          <a:p>
            <a:endParaRPr lang="en-US" dirty="0"/>
          </a:p>
        </p:txBody>
      </p:sp>
      <p:sp>
        <p:nvSpPr>
          <p:cNvPr id="3" name="Content Placeholder 2"/>
          <p:cNvSpPr>
            <a:spLocks noGrp="1"/>
          </p:cNvSpPr>
          <p:nvPr>
            <p:ph idx="1"/>
          </p:nvPr>
        </p:nvSpPr>
        <p:spPr>
          <a:xfrm>
            <a:off x="122830" y="600501"/>
            <a:ext cx="12069170" cy="6097182"/>
          </a:xfrm>
        </p:spPr>
        <p:txBody>
          <a:bodyPr>
            <a:noAutofit/>
          </a:bodyPr>
          <a:lstStyle/>
          <a:p>
            <a:pPr marL="0" indent="0">
              <a:buNone/>
            </a:pPr>
            <a:r>
              <a:rPr lang="en-US" sz="1600" dirty="0" smtClean="0"/>
              <a:t>The Gastro intestinal tract (GIT) also known as the alimentary canal which runs from the mouth through the esophagus to the stomach and then into the intestines where its terminates at the anus.</a:t>
            </a:r>
          </a:p>
          <a:p>
            <a:pPr marL="0" indent="0">
              <a:buNone/>
            </a:pPr>
            <a:r>
              <a:rPr lang="en-US" sz="1600" dirty="0" smtClean="0"/>
              <a:t>It involves or undergoes multiple activities including digestion, absorption and secretion. The secretion occurs through multiple glands located through out the alimentary canal which secretes certain fluids as a result of stimulation from</a:t>
            </a:r>
          </a:p>
          <a:p>
            <a:pPr marL="571500" indent="-571500">
              <a:buAutoNum type="romanLcPeriod"/>
            </a:pPr>
            <a:r>
              <a:rPr lang="en-US" sz="1600" dirty="0" smtClean="0"/>
              <a:t>Direct contact- The </a:t>
            </a:r>
            <a:r>
              <a:rPr lang="en-US" sz="1600" dirty="0"/>
              <a:t>presence of food in a particular segment of the gastrointestinal tract usually stimulates the glands of that region and adjacent regions to secrete moderate to large quantities of juices. Part of this local effect, </a:t>
            </a:r>
            <a:r>
              <a:rPr lang="en-US" sz="1600" dirty="0" smtClean="0"/>
              <a:t>especially the </a:t>
            </a:r>
            <a:r>
              <a:rPr lang="en-US" sz="1600" dirty="0"/>
              <a:t>secretion of mucus by mucous cells, results from direct contact stimulation of the surface glandular cells by the food.  </a:t>
            </a:r>
            <a:r>
              <a:rPr lang="en-US" sz="1600" dirty="0" smtClean="0"/>
              <a:t>Also, tactile stimulation, chemical </a:t>
            </a:r>
            <a:r>
              <a:rPr lang="en-US" sz="1600" dirty="0"/>
              <a:t>irritation, </a:t>
            </a:r>
            <a:r>
              <a:rPr lang="en-US" sz="1600" dirty="0" smtClean="0"/>
              <a:t>and distention </a:t>
            </a:r>
            <a:r>
              <a:rPr lang="en-US" sz="1600" dirty="0"/>
              <a:t>of the gut </a:t>
            </a:r>
            <a:r>
              <a:rPr lang="en-US" sz="1600" dirty="0" smtClean="0"/>
              <a:t>wall</a:t>
            </a:r>
            <a:r>
              <a:rPr lang="en-US" sz="1600" dirty="0"/>
              <a:t> </a:t>
            </a:r>
            <a:r>
              <a:rPr lang="en-US" sz="1600" dirty="0" smtClean="0"/>
              <a:t>are </a:t>
            </a:r>
            <a:r>
              <a:rPr lang="en-US" sz="1600" dirty="0"/>
              <a:t>resulting nervous </a:t>
            </a:r>
            <a:r>
              <a:rPr lang="en-US" sz="1600" dirty="0" smtClean="0"/>
              <a:t>reflexes that </a:t>
            </a:r>
            <a:r>
              <a:rPr lang="en-US" sz="1600" dirty="0"/>
              <a:t>stimulate both the mucous cells on the gut epithelial surface and the deep glands in the gut wall to increase their secretion. </a:t>
            </a:r>
          </a:p>
          <a:p>
            <a:pPr marL="571500" indent="-571500">
              <a:buAutoNum type="romanLcPeriod" startAt="2"/>
            </a:pPr>
            <a:r>
              <a:rPr lang="en-US" sz="1600" dirty="0" smtClean="0"/>
              <a:t>Nervous system (Sympathetic and Parasympathetic stimulation)-</a:t>
            </a:r>
          </a:p>
          <a:p>
            <a:pPr marL="0" indent="0">
              <a:buNone/>
            </a:pPr>
            <a:r>
              <a:rPr lang="en-US" sz="1600" dirty="0"/>
              <a:t> </a:t>
            </a:r>
            <a:r>
              <a:rPr lang="en-US" sz="1600" dirty="0" smtClean="0"/>
              <a:t>     Stimulation </a:t>
            </a:r>
            <a:r>
              <a:rPr lang="en-US" sz="1600" dirty="0"/>
              <a:t>of the sympathetic nerves going to the gastrointestinal tract causes a slight to moderate increase in secretion by some of the local </a:t>
            </a:r>
            <a:r>
              <a:rPr lang="en-US" sz="1600" dirty="0" smtClean="0"/>
              <a:t>glands and also </a:t>
            </a:r>
            <a:r>
              <a:rPr lang="en-US" sz="1600" dirty="0"/>
              <a:t>results in constriction of the blood vessels </a:t>
            </a:r>
            <a:r>
              <a:rPr lang="en-US" sz="1600" dirty="0" smtClean="0"/>
              <a:t>that </a:t>
            </a:r>
            <a:r>
              <a:rPr lang="en-US" sz="1600" dirty="0"/>
              <a:t>supply the glands. </a:t>
            </a:r>
            <a:r>
              <a:rPr lang="en-US" sz="1600" dirty="0" smtClean="0"/>
              <a:t>If there’s already a parasympathetic </a:t>
            </a:r>
            <a:r>
              <a:rPr lang="en-US" sz="1600" dirty="0"/>
              <a:t>or hormonal </a:t>
            </a:r>
            <a:r>
              <a:rPr lang="en-US" sz="1600" dirty="0" smtClean="0"/>
              <a:t>stimulation the sympathetic stimulation causes a decrease in secretion.</a:t>
            </a:r>
          </a:p>
          <a:p>
            <a:pPr marL="0" indent="0">
              <a:buNone/>
            </a:pPr>
            <a:r>
              <a:rPr lang="en-US" sz="1600" dirty="0"/>
              <a:t> Stimulation of the parasympathetic nerves to the alimentary tract almost invariably increases the rates of alimentary glandular secretion. This increased secretion rate is especially true of the glands in the upper portion of the tract (innervated by the </a:t>
            </a:r>
            <a:r>
              <a:rPr lang="en-US" sz="1600" dirty="0" smtClean="0"/>
              <a:t>glossopharyngeal and </a:t>
            </a:r>
            <a:r>
              <a:rPr lang="en-US" sz="1600" dirty="0" err="1" smtClean="0"/>
              <a:t>vagus</a:t>
            </a:r>
            <a:r>
              <a:rPr lang="en-US" sz="1600" dirty="0" smtClean="0"/>
              <a:t> nerve) </a:t>
            </a:r>
            <a:r>
              <a:rPr lang="en-US" sz="1600" dirty="0"/>
              <a:t>such as the salivary glands, esophageal glands, gastric glands, pancreas, and Brunner’s glands in the </a:t>
            </a:r>
            <a:r>
              <a:rPr lang="en-US" sz="1600" dirty="0" smtClean="0"/>
              <a:t>duodenum</a:t>
            </a:r>
          </a:p>
          <a:p>
            <a:pPr marL="0" indent="0">
              <a:buNone/>
            </a:pPr>
            <a:r>
              <a:rPr lang="en-US" sz="1600" dirty="0"/>
              <a:t>Regulation of Glandular Secretion by Hormones-</a:t>
            </a:r>
          </a:p>
          <a:p>
            <a:pPr marL="0" indent="0">
              <a:buNone/>
            </a:pPr>
            <a:r>
              <a:rPr lang="en-US" sz="1600" dirty="0"/>
              <a:t>     In the stomach and intestine, several different gastrointestinal hormones help regulate the volume and character of the secretions. These hormones are liberated from the gastrointestinal mucosa in response to the presence of food in the lumen of the gut. The hormones are then absorbed into the blood and carried to the glands, where they stimulate secretion. This type of stimulation is particularly valuable to increase the output of gastric juice and pancreatic juice when food enters the stomach or duodenum. </a:t>
            </a:r>
          </a:p>
          <a:p>
            <a:pPr marL="0" indent="0">
              <a:buNone/>
            </a:pPr>
            <a:r>
              <a:rPr lang="en-US" sz="1600" dirty="0"/>
              <a:t>Everyday,  about 7L of these fluids  are secreted in the GIT and they  contain enzymes, ions, </a:t>
            </a:r>
            <a:r>
              <a:rPr lang="en-US" sz="1600" dirty="0" err="1"/>
              <a:t>mucus,water</a:t>
            </a:r>
            <a:r>
              <a:rPr lang="en-US" sz="1600" dirty="0"/>
              <a:t> etc. which aid or help in GIT lubrication and digestion and occur mostly in the mouth (salivary glands), </a:t>
            </a:r>
          </a:p>
          <a:p>
            <a:pPr marL="0" indent="0">
              <a:buNone/>
            </a:pPr>
            <a:endParaRPr lang="en-US" sz="1600" dirty="0"/>
          </a:p>
          <a:p>
            <a:pPr marL="0" indent="0">
              <a:buNone/>
            </a:pPr>
            <a:endParaRPr lang="en-US" sz="1600" dirty="0" smtClean="0"/>
          </a:p>
          <a:p>
            <a:pPr marL="0" indent="0">
              <a:buNone/>
            </a:pPr>
            <a:endParaRPr lang="en-US" sz="1600" dirty="0" smtClean="0"/>
          </a:p>
          <a:p>
            <a:pPr marL="0" indent="0">
              <a:buNone/>
            </a:pPr>
            <a:r>
              <a:rPr lang="en-US" sz="1600" dirty="0" smtClean="0"/>
              <a:t> </a:t>
            </a:r>
            <a:endParaRPr lang="en-US" sz="1600" dirty="0"/>
          </a:p>
        </p:txBody>
      </p:sp>
    </p:spTree>
    <p:extLst>
      <p:ext uri="{BB962C8B-B14F-4D97-AF65-F5344CB8AC3E}">
        <p14:creationId xmlns:p14="http://schemas.microsoft.com/office/powerpoint/2010/main" val="3917334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33152"/>
          </a:xfrm>
        </p:spPr>
        <p:txBody>
          <a:bodyPr/>
          <a:lstStyle/>
          <a:p>
            <a:r>
              <a:rPr lang="en-US" b="1" u="sng" dirty="0" smtClean="0"/>
              <a:t>MOUTH (SALIVA)</a:t>
            </a:r>
            <a:endParaRPr lang="en-US" b="1" u="sng" dirty="0"/>
          </a:p>
        </p:txBody>
      </p:sp>
      <p:sp>
        <p:nvSpPr>
          <p:cNvPr id="3" name="Content Placeholder 2"/>
          <p:cNvSpPr>
            <a:spLocks noGrp="1"/>
          </p:cNvSpPr>
          <p:nvPr>
            <p:ph idx="1"/>
          </p:nvPr>
        </p:nvSpPr>
        <p:spPr>
          <a:xfrm>
            <a:off x="327547" y="914400"/>
            <a:ext cx="11409528" cy="5773003"/>
          </a:xfrm>
        </p:spPr>
        <p:txBody>
          <a:bodyPr>
            <a:normAutofit fontScale="77500" lnSpcReduction="20000"/>
          </a:bodyPr>
          <a:lstStyle/>
          <a:p>
            <a:pPr marL="0" indent="0">
              <a:buNone/>
            </a:pPr>
            <a:r>
              <a:rPr lang="en-US" dirty="0" smtClean="0"/>
              <a:t>The mouth which is the initial part of the GIT contains multiple glands including the principal gland</a:t>
            </a:r>
          </a:p>
          <a:p>
            <a:pPr marL="0" indent="0">
              <a:buNone/>
            </a:pPr>
            <a:r>
              <a:rPr lang="en-US" dirty="0"/>
              <a:t> </a:t>
            </a:r>
            <a:r>
              <a:rPr lang="en-US" dirty="0" smtClean="0"/>
              <a:t>       -Parotid gland</a:t>
            </a:r>
          </a:p>
          <a:p>
            <a:pPr marL="0" indent="0">
              <a:buNone/>
            </a:pPr>
            <a:r>
              <a:rPr lang="en-US" dirty="0"/>
              <a:t> </a:t>
            </a:r>
            <a:r>
              <a:rPr lang="en-US" dirty="0" smtClean="0"/>
              <a:t>       -Submandibular gland</a:t>
            </a:r>
          </a:p>
          <a:p>
            <a:pPr marL="0" indent="0">
              <a:buNone/>
            </a:pPr>
            <a:r>
              <a:rPr lang="en-US" dirty="0"/>
              <a:t> </a:t>
            </a:r>
            <a:r>
              <a:rPr lang="en-US" dirty="0" smtClean="0"/>
              <a:t>       -Sublingual gland</a:t>
            </a:r>
          </a:p>
          <a:p>
            <a:pPr marL="0" indent="0">
              <a:buNone/>
            </a:pPr>
            <a:r>
              <a:rPr lang="en-US" dirty="0" smtClean="0"/>
              <a:t>Along with other smaller </a:t>
            </a:r>
            <a:r>
              <a:rPr lang="en-US" dirty="0" err="1" smtClean="0"/>
              <a:t>buccal</a:t>
            </a:r>
            <a:r>
              <a:rPr lang="en-US" dirty="0" smtClean="0"/>
              <a:t> glands which are responsible for the secretion of about 0.8-1.5L of saliva in the mouth each </a:t>
            </a:r>
            <a:r>
              <a:rPr lang="en-US" dirty="0" smtClean="0"/>
              <a:t>day which contains 99% water and 1% solids. </a:t>
            </a:r>
            <a:r>
              <a:rPr lang="en-US" dirty="0" smtClean="0"/>
              <a:t>The saliva secreted contains </a:t>
            </a:r>
            <a:r>
              <a:rPr lang="en-US" dirty="0"/>
              <a:t>mucus that contains </a:t>
            </a:r>
            <a:r>
              <a:rPr lang="en-US" dirty="0" err="1"/>
              <a:t>mucin</a:t>
            </a:r>
            <a:r>
              <a:rPr lang="en-US" dirty="0"/>
              <a:t> for lubricating and for surface protective </a:t>
            </a:r>
            <a:r>
              <a:rPr lang="en-US" dirty="0" smtClean="0"/>
              <a:t>purposes and serous proteins </a:t>
            </a:r>
            <a:r>
              <a:rPr lang="en-US" dirty="0"/>
              <a:t>secretions that contains ptyalin (an α-amylase), which is an enzyme for digesting starches, </a:t>
            </a:r>
            <a:r>
              <a:rPr lang="en-US" dirty="0" smtClean="0"/>
              <a:t>along with enzymes like amylase, lysozyme, lingual lipase which aid in the digestion in the mouth e.g. protein digestion</a:t>
            </a:r>
            <a:r>
              <a:rPr lang="en-US" dirty="0"/>
              <a:t>. Saliva </a:t>
            </a:r>
            <a:r>
              <a:rPr lang="en-US" dirty="0" smtClean="0"/>
              <a:t>contains </a:t>
            </a:r>
            <a:r>
              <a:rPr lang="en-US" dirty="0"/>
              <a:t>potassium and bicarbonate </a:t>
            </a:r>
            <a:r>
              <a:rPr lang="en-US" dirty="0" smtClean="0"/>
              <a:t>ions, sodium </a:t>
            </a:r>
            <a:r>
              <a:rPr lang="en-US" dirty="0"/>
              <a:t>and chloride </a:t>
            </a:r>
            <a:r>
              <a:rPr lang="en-US" dirty="0" smtClean="0"/>
              <a:t>ions. </a:t>
            </a:r>
          </a:p>
          <a:p>
            <a:pPr marL="0" indent="0">
              <a:buNone/>
            </a:pPr>
            <a:r>
              <a:rPr lang="en-US" dirty="0"/>
              <a:t>The parotid glands secrete almost entirely the serous type of secretion, whereas the submandibular and sublingual glands secrete both serous secretion and mucus. The </a:t>
            </a:r>
            <a:r>
              <a:rPr lang="en-US" dirty="0" err="1"/>
              <a:t>buccal</a:t>
            </a:r>
            <a:r>
              <a:rPr lang="en-US" dirty="0"/>
              <a:t> glands secrete only mucus. Saliva has a pH between 6.0 and 7.0, which </a:t>
            </a:r>
            <a:r>
              <a:rPr lang="en-US" dirty="0" smtClean="0"/>
              <a:t>supports </a:t>
            </a:r>
            <a:r>
              <a:rPr lang="en-US" dirty="0"/>
              <a:t>the digestive action of ptyalin. </a:t>
            </a:r>
            <a:endParaRPr lang="en-US" dirty="0" smtClean="0"/>
          </a:p>
          <a:p>
            <a:pPr marL="0" indent="0">
              <a:buNone/>
            </a:pPr>
            <a:r>
              <a:rPr lang="en-US" dirty="0"/>
              <a:t>The secretion of salivary fluids and proteins is controlled by autonomic nerves. The salivary glands are supplied by cholinergic parasympathetic nerves which causes the saliva secretion from the </a:t>
            </a:r>
            <a:r>
              <a:rPr lang="en-US" dirty="0" err="1"/>
              <a:t>acinar</a:t>
            </a:r>
            <a:r>
              <a:rPr lang="en-US" dirty="0"/>
              <a:t> cells in the salivary gland and are also supplied by some sympathetic nerves that cause greater release of stored proteins from ductal and </a:t>
            </a:r>
            <a:r>
              <a:rPr lang="en-US" dirty="0" err="1"/>
              <a:t>acinar</a:t>
            </a:r>
            <a:r>
              <a:rPr lang="en-US" dirty="0"/>
              <a:t> cells</a:t>
            </a:r>
          </a:p>
          <a:p>
            <a:pPr marL="0" indent="0">
              <a:buNone/>
            </a:pPr>
            <a:endParaRPr lang="en-US" dirty="0" smtClean="0"/>
          </a:p>
        </p:txBody>
      </p:sp>
    </p:spTree>
    <p:extLst>
      <p:ext uri="{BB962C8B-B14F-4D97-AF65-F5344CB8AC3E}">
        <p14:creationId xmlns:p14="http://schemas.microsoft.com/office/powerpoint/2010/main" val="3739406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484" y="-249024"/>
            <a:ext cx="10515600" cy="1325563"/>
          </a:xfrm>
        </p:spPr>
        <p:txBody>
          <a:bodyPr/>
          <a:lstStyle/>
          <a:p>
            <a:r>
              <a:rPr lang="en-US" b="1" u="sng" dirty="0" smtClean="0"/>
              <a:t>ESOPHAGUS</a:t>
            </a:r>
            <a:endParaRPr lang="en-US" b="1" u="sng" dirty="0"/>
          </a:p>
        </p:txBody>
      </p:sp>
      <p:sp>
        <p:nvSpPr>
          <p:cNvPr id="3" name="Content Placeholder 2"/>
          <p:cNvSpPr>
            <a:spLocks noGrp="1"/>
          </p:cNvSpPr>
          <p:nvPr>
            <p:ph idx="1"/>
          </p:nvPr>
        </p:nvSpPr>
        <p:spPr>
          <a:xfrm>
            <a:off x="0" y="842986"/>
            <a:ext cx="11914496" cy="5899008"/>
          </a:xfrm>
        </p:spPr>
        <p:txBody>
          <a:bodyPr/>
          <a:lstStyle/>
          <a:p>
            <a:r>
              <a:rPr lang="en-US" dirty="0" smtClean="0"/>
              <a:t>The esophagus contains multiple </a:t>
            </a:r>
            <a:r>
              <a:rPr lang="en-US" dirty="0" smtClean="0"/>
              <a:t>glands including the:</a:t>
            </a:r>
          </a:p>
          <a:p>
            <a:pPr>
              <a:buFontTx/>
              <a:buChar char="-"/>
            </a:pPr>
            <a:r>
              <a:rPr lang="en-US" dirty="0" smtClean="0"/>
              <a:t>The simple/ proper mucus glands which lines the main body of the esophagus located in the upper third of the esophagus. It secretes </a:t>
            </a:r>
            <a:r>
              <a:rPr lang="en-US" dirty="0" err="1" smtClean="0"/>
              <a:t>mucin</a:t>
            </a:r>
            <a:r>
              <a:rPr lang="en-US" dirty="0" smtClean="0"/>
              <a:t>/mucus for the lubrication of the esophagus</a:t>
            </a:r>
          </a:p>
          <a:p>
            <a:pPr>
              <a:buFontTx/>
              <a:buChar char="-"/>
            </a:pPr>
            <a:r>
              <a:rPr lang="en-US" dirty="0" smtClean="0"/>
              <a:t>The compound mucous glands-</a:t>
            </a:r>
          </a:p>
          <a:p>
            <a:pPr marL="0" indent="0">
              <a:buNone/>
            </a:pPr>
            <a:r>
              <a:rPr lang="en-US" dirty="0"/>
              <a:t> </a:t>
            </a:r>
            <a:r>
              <a:rPr lang="en-US" dirty="0" smtClean="0"/>
              <a:t>     *located near the cardiac orifice of the stomach at the </a:t>
            </a:r>
            <a:r>
              <a:rPr lang="en-US" dirty="0" err="1" smtClean="0"/>
              <a:t>esophago</a:t>
            </a:r>
            <a:r>
              <a:rPr lang="en-US" dirty="0" smtClean="0"/>
              <a:t>-gastric junction. It secretes mucous to protect the esophageal wall from the acidic gastric juices that may result in peptic ulcer</a:t>
            </a:r>
          </a:p>
          <a:p>
            <a:pPr marL="0" indent="0">
              <a:buNone/>
            </a:pPr>
            <a:r>
              <a:rPr lang="en-US" dirty="0" smtClean="0"/>
              <a:t>      *located at the upper esophagus at the </a:t>
            </a:r>
            <a:r>
              <a:rPr lang="en-US" dirty="0" err="1" smtClean="0"/>
              <a:t>pharyngo-esophangeal</a:t>
            </a:r>
            <a:r>
              <a:rPr lang="en-US" dirty="0" smtClean="0"/>
              <a:t> junction. It secretes mucous to prevent wearing off of the esophageal by newly ingested food.</a:t>
            </a:r>
          </a:p>
          <a:p>
            <a:pPr marL="0" indent="0">
              <a:buNone/>
            </a:pPr>
            <a:r>
              <a:rPr lang="en-US" dirty="0" smtClean="0"/>
              <a:t>All the enzymes located in the esophagus originate from the saliva produced in the mouth</a:t>
            </a:r>
          </a:p>
        </p:txBody>
      </p:sp>
    </p:spTree>
    <p:extLst>
      <p:ext uri="{BB962C8B-B14F-4D97-AF65-F5344CB8AC3E}">
        <p14:creationId xmlns:p14="http://schemas.microsoft.com/office/powerpoint/2010/main" val="3489798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726696"/>
          </a:xfrm>
        </p:spPr>
        <p:txBody>
          <a:bodyPr/>
          <a:lstStyle/>
          <a:p>
            <a:r>
              <a:rPr lang="en-US" b="1" dirty="0" smtClean="0"/>
              <a:t>STOMACH</a:t>
            </a:r>
            <a:endParaRPr lang="en-US" b="1" dirty="0"/>
          </a:p>
        </p:txBody>
      </p:sp>
      <p:sp>
        <p:nvSpPr>
          <p:cNvPr id="3" name="Content Placeholder 2"/>
          <p:cNvSpPr>
            <a:spLocks noGrp="1"/>
          </p:cNvSpPr>
          <p:nvPr>
            <p:ph idx="1"/>
          </p:nvPr>
        </p:nvSpPr>
        <p:spPr>
          <a:xfrm>
            <a:off x="0" y="586854"/>
            <a:ext cx="12192000" cy="6271146"/>
          </a:xfrm>
        </p:spPr>
        <p:txBody>
          <a:bodyPr>
            <a:normAutofit fontScale="70000" lnSpcReduction="20000"/>
          </a:bodyPr>
          <a:lstStyle/>
          <a:p>
            <a:pPr marL="0" indent="0">
              <a:buNone/>
            </a:pPr>
            <a:r>
              <a:rPr lang="en-US" dirty="0" smtClean="0"/>
              <a:t>The stomach plays major roles in digestion both in a mechanical sense by mixing and crushing the food and also in the enzymatic sense by digesting it. The secretion in the stomach is done by the cells and glands in the stomach</a:t>
            </a:r>
          </a:p>
          <a:p>
            <a:pPr marL="0" indent="0">
              <a:buNone/>
            </a:pPr>
            <a:r>
              <a:rPr lang="en-US" dirty="0" smtClean="0"/>
              <a:t>Cells including the Parietal cells, g cell, gastric chief cells, mucous neck and pit cells which secrete mucus and bicarbonate.</a:t>
            </a:r>
          </a:p>
          <a:p>
            <a:pPr marL="0" indent="0">
              <a:buNone/>
            </a:pPr>
            <a:r>
              <a:rPr lang="en-US" dirty="0" smtClean="0"/>
              <a:t>The three glands located in the stomach are found beneath the gastric pits within the gastric mucosa (the mucous membrane of the stomach) surrounded or housed by innumerable gastric pits.</a:t>
            </a:r>
          </a:p>
          <a:p>
            <a:pPr marL="0" indent="0">
              <a:buNone/>
            </a:pPr>
            <a:r>
              <a:rPr lang="en-US" dirty="0" smtClean="0"/>
              <a:t>The glands include:</a:t>
            </a:r>
          </a:p>
          <a:p>
            <a:pPr marL="571500" indent="-571500">
              <a:buAutoNum type="romanLcPeriod"/>
            </a:pPr>
            <a:r>
              <a:rPr lang="en-US" dirty="0" smtClean="0"/>
              <a:t>Cardiac glands found in the </a:t>
            </a:r>
            <a:r>
              <a:rPr lang="en-US" dirty="0" err="1" smtClean="0"/>
              <a:t>cardia</a:t>
            </a:r>
            <a:r>
              <a:rPr lang="en-US" dirty="0" smtClean="0"/>
              <a:t> of the stomach which is the part nearest to the heart where the esophagus joins the stomach. They secrete mucus primarily and are fewer in number than other glands and are shallowly positioned in the mucosa and can either b of the simple tubular or the compound </a:t>
            </a:r>
            <a:r>
              <a:rPr lang="en-US" dirty="0" err="1" smtClean="0"/>
              <a:t>racemose</a:t>
            </a:r>
            <a:r>
              <a:rPr lang="en-US" dirty="0" smtClean="0"/>
              <a:t> type.</a:t>
            </a:r>
          </a:p>
          <a:p>
            <a:pPr marL="571500" indent="-571500">
              <a:buAutoNum type="romanLcPeriod"/>
            </a:pPr>
            <a:r>
              <a:rPr lang="en-US" dirty="0" err="1" smtClean="0"/>
              <a:t>Fundic</a:t>
            </a:r>
            <a:r>
              <a:rPr lang="en-US" dirty="0" smtClean="0"/>
              <a:t> (oxyntic) glands found in the fundus or the body of the stomach. They are straight multiple tubes which open into single duct and secrete hydrochloric acid and intrinsic factors</a:t>
            </a:r>
          </a:p>
          <a:p>
            <a:pPr marL="571500" indent="-571500">
              <a:buAutoNum type="romanLcPeriod"/>
            </a:pPr>
            <a:r>
              <a:rPr lang="en-US" dirty="0" smtClean="0"/>
              <a:t>Pyloric glands are located in the </a:t>
            </a:r>
            <a:r>
              <a:rPr lang="en-US" dirty="0" err="1" smtClean="0"/>
              <a:t>antrum</a:t>
            </a:r>
            <a:r>
              <a:rPr lang="en-US" dirty="0" smtClean="0"/>
              <a:t> of the pylorus of the stomach that secretes gastrin produced by g cells</a:t>
            </a:r>
          </a:p>
          <a:p>
            <a:pPr marL="0" indent="0">
              <a:buNone/>
            </a:pPr>
            <a:r>
              <a:rPr lang="en-US" dirty="0" smtClean="0"/>
              <a:t>The stomach also secretes multiple gastric enzymes  and hormones including-</a:t>
            </a:r>
          </a:p>
          <a:p>
            <a:pPr marL="0" indent="0">
              <a:buNone/>
            </a:pPr>
            <a:r>
              <a:rPr lang="en-US" dirty="0" smtClean="0"/>
              <a:t>Pepsin- is a main gastric enzyme produced by chief cells I its inactivated form pepsinogen which is activated by stomach acid. It aids in the breaking down of protein into smaller particles e.g. amino acid</a:t>
            </a:r>
          </a:p>
          <a:p>
            <a:pPr marL="0" indent="0">
              <a:buNone/>
            </a:pPr>
            <a:r>
              <a:rPr lang="en-US" dirty="0" smtClean="0"/>
              <a:t>Gastric lipase is an acidic lipase secreted by the chief cells in the </a:t>
            </a:r>
            <a:r>
              <a:rPr lang="en-US" dirty="0" err="1" smtClean="0"/>
              <a:t>fundic</a:t>
            </a:r>
            <a:r>
              <a:rPr lang="en-US" dirty="0" smtClean="0"/>
              <a:t> mucous</a:t>
            </a:r>
          </a:p>
          <a:p>
            <a:pPr marL="0" indent="0">
              <a:buNone/>
            </a:pPr>
            <a:r>
              <a:rPr lang="en-US" dirty="0" smtClean="0"/>
              <a:t>Gastrin is a important hormone produced by the g cells in the stomach. It is produced in response to stomach stretching occurring after food enters it and also after stomach exposure to protein</a:t>
            </a:r>
          </a:p>
        </p:txBody>
      </p:sp>
    </p:spTree>
    <p:extLst>
      <p:ext uri="{BB962C8B-B14F-4D97-AF65-F5344CB8AC3E}">
        <p14:creationId xmlns:p14="http://schemas.microsoft.com/office/powerpoint/2010/main" val="1651695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0376"/>
            <a:ext cx="10515600" cy="1305400"/>
          </a:xfrm>
        </p:spPr>
        <p:txBody>
          <a:bodyPr/>
          <a:lstStyle/>
          <a:p>
            <a:r>
              <a:rPr lang="en-US" b="1" u="sng" dirty="0" smtClean="0"/>
              <a:t>PANCREAS</a:t>
            </a:r>
            <a:endParaRPr lang="en-US" b="1" u="sng" dirty="0"/>
          </a:p>
        </p:txBody>
      </p:sp>
      <p:sp>
        <p:nvSpPr>
          <p:cNvPr id="3" name="Content Placeholder 2"/>
          <p:cNvSpPr>
            <a:spLocks noGrp="1"/>
          </p:cNvSpPr>
          <p:nvPr>
            <p:ph idx="1"/>
          </p:nvPr>
        </p:nvSpPr>
        <p:spPr>
          <a:xfrm>
            <a:off x="0" y="504967"/>
            <a:ext cx="12192000" cy="6353033"/>
          </a:xfrm>
        </p:spPr>
        <p:txBody>
          <a:bodyPr>
            <a:normAutofit fontScale="77500" lnSpcReduction="20000"/>
          </a:bodyPr>
          <a:lstStyle/>
          <a:p>
            <a:pPr marL="0" indent="0">
              <a:buNone/>
            </a:pPr>
            <a:r>
              <a:rPr lang="en-US" dirty="0" smtClean="0"/>
              <a:t>It functions to produce endocrine hormones released into circulatory system (such as insulin and glucagon) to control glucose metabolism and also secrete digestive exocrine pancreatic juice.</a:t>
            </a:r>
          </a:p>
          <a:p>
            <a:pPr marL="0" indent="0">
              <a:buNone/>
            </a:pPr>
            <a:r>
              <a:rPr lang="en-US" dirty="0" smtClean="0"/>
              <a:t>Pancreatic juice composed of both the ductal and </a:t>
            </a:r>
            <a:r>
              <a:rPr lang="en-US" dirty="0" err="1" smtClean="0"/>
              <a:t>acinar</a:t>
            </a:r>
            <a:r>
              <a:rPr lang="en-US" dirty="0" smtClean="0"/>
              <a:t> cells contains enzymes such as </a:t>
            </a:r>
          </a:p>
          <a:p>
            <a:pPr marL="0" indent="0">
              <a:buNone/>
            </a:pPr>
            <a:r>
              <a:rPr lang="en-US" dirty="0" err="1" smtClean="0"/>
              <a:t>i</a:t>
            </a:r>
            <a:r>
              <a:rPr lang="en-US" dirty="0" smtClean="0"/>
              <a:t>. </a:t>
            </a:r>
            <a:r>
              <a:rPr lang="en-US" dirty="0" err="1" smtClean="0"/>
              <a:t>Trypsinogen</a:t>
            </a:r>
            <a:r>
              <a:rPr lang="en-US" dirty="0" smtClean="0"/>
              <a:t> which is an inactive protease that is activated in the duodenum via the duodenal enzyme </a:t>
            </a:r>
            <a:r>
              <a:rPr lang="en-US" dirty="0" err="1" smtClean="0"/>
              <a:t>enterokinase</a:t>
            </a:r>
            <a:r>
              <a:rPr lang="en-US" dirty="0" smtClean="0"/>
              <a:t> into  its active form trypsin and breaks down proteins at the basic amino acids.</a:t>
            </a:r>
          </a:p>
          <a:p>
            <a:pPr marL="0" indent="0">
              <a:buNone/>
            </a:pPr>
            <a:r>
              <a:rPr lang="en-US" dirty="0" smtClean="0"/>
              <a:t>ii. </a:t>
            </a:r>
            <a:r>
              <a:rPr lang="en-US" dirty="0" err="1" smtClean="0"/>
              <a:t>Chymotrypsinogen</a:t>
            </a:r>
            <a:r>
              <a:rPr lang="en-US" dirty="0" smtClean="0"/>
              <a:t> which is an active protease that once activated by duodenal </a:t>
            </a:r>
            <a:r>
              <a:rPr lang="en-US" dirty="0" err="1" smtClean="0"/>
              <a:t>enterokinase</a:t>
            </a:r>
            <a:r>
              <a:rPr lang="en-US" dirty="0" smtClean="0"/>
              <a:t> turns into chymotrypsin and breaks down proteins at their aromatic amino acids and can by activated by </a:t>
            </a:r>
            <a:r>
              <a:rPr lang="en-US" dirty="0" smtClean="0"/>
              <a:t>trypsin</a:t>
            </a:r>
          </a:p>
          <a:p>
            <a:pPr marL="0" indent="0">
              <a:buNone/>
            </a:pPr>
            <a:r>
              <a:rPr lang="en-US" dirty="0" smtClean="0"/>
              <a:t>iii. </a:t>
            </a:r>
            <a:r>
              <a:rPr lang="en-US" dirty="0" err="1" smtClean="0"/>
              <a:t>Carboxypeptidase</a:t>
            </a:r>
            <a:r>
              <a:rPr lang="en-US" dirty="0" smtClean="0"/>
              <a:t> which is a protease that takes off the terminal amino acid group from a protein</a:t>
            </a:r>
          </a:p>
          <a:p>
            <a:pPr marL="0" indent="0">
              <a:buNone/>
            </a:pPr>
            <a:r>
              <a:rPr lang="en-US" dirty="0" smtClean="0"/>
              <a:t>iv. Pancreatic Lipase that degrades triglycerides into two fatty acids and a </a:t>
            </a:r>
            <a:r>
              <a:rPr lang="en-US" dirty="0" err="1" smtClean="0"/>
              <a:t>monoglycerides</a:t>
            </a:r>
            <a:r>
              <a:rPr lang="en-US" dirty="0" smtClean="0"/>
              <a:t>.</a:t>
            </a:r>
          </a:p>
          <a:p>
            <a:pPr marL="0" indent="0">
              <a:buNone/>
            </a:pPr>
            <a:r>
              <a:rPr lang="en-US" dirty="0" smtClean="0"/>
              <a:t>Along with these enzymes they also secrete hormones including-</a:t>
            </a:r>
          </a:p>
          <a:p>
            <a:pPr marL="0" indent="0">
              <a:buNone/>
            </a:pPr>
            <a:r>
              <a:rPr lang="en-US" dirty="0" smtClean="0"/>
              <a:t>Secretin- is produced in response to stomach </a:t>
            </a:r>
            <a:r>
              <a:rPr lang="en-US" dirty="0" err="1" smtClean="0"/>
              <a:t>chyme</a:t>
            </a:r>
            <a:r>
              <a:rPr lang="en-US" dirty="0" smtClean="0"/>
              <a:t>  and is released into the blood stream upon its release into the GIT. It decreases gastric emptying and increases secretion of pancreatic cells (ductal and </a:t>
            </a:r>
            <a:r>
              <a:rPr lang="en-US" dirty="0" err="1" smtClean="0"/>
              <a:t>acinar</a:t>
            </a:r>
            <a:r>
              <a:rPr lang="en-US" dirty="0" smtClean="0"/>
              <a:t>) for the production of zymogene juice. </a:t>
            </a:r>
          </a:p>
          <a:p>
            <a:pPr marL="0" indent="0">
              <a:buNone/>
            </a:pPr>
            <a:r>
              <a:rPr lang="en-US" dirty="0" smtClean="0"/>
              <a:t>Cholecystokinin is a unique peptide that is released by th</a:t>
            </a:r>
            <a:r>
              <a:rPr lang="en-US" dirty="0" smtClean="0"/>
              <a:t>e duodenal cells that increases gall bladder contraction.</a:t>
            </a:r>
          </a:p>
          <a:p>
            <a:pPr marL="0" indent="0">
              <a:buNone/>
            </a:pPr>
            <a:r>
              <a:rPr lang="en-US" dirty="0" smtClean="0"/>
              <a:t>Gastric inhibitory peptide is produced by the mucosal duodenal cells in response to chime containing high amounts of carbohydrate, proteins and fatty acids. Its main function is gastric emptying.</a:t>
            </a:r>
          </a:p>
          <a:p>
            <a:pPr marL="0" indent="0">
              <a:buNone/>
            </a:pPr>
            <a:r>
              <a:rPr lang="en-US" dirty="0" err="1" smtClean="0"/>
              <a:t>Somatostatin</a:t>
            </a:r>
            <a:r>
              <a:rPr lang="en-US" dirty="0" smtClean="0"/>
              <a:t> is a hormone  produced by the mucosal cells of the duodenum and also the ‘</a:t>
            </a:r>
            <a:r>
              <a:rPr lang="en-US" dirty="0" err="1" smtClean="0"/>
              <a:t>decta</a:t>
            </a:r>
            <a:r>
              <a:rPr lang="en-US" dirty="0" smtClean="0"/>
              <a:t> cell’ of the pancreas</a:t>
            </a:r>
            <a:endParaRPr lang="en-US" dirty="0" smtClean="0"/>
          </a:p>
        </p:txBody>
      </p:sp>
    </p:spTree>
    <p:extLst>
      <p:ext uri="{BB962C8B-B14F-4D97-AF65-F5344CB8AC3E}">
        <p14:creationId xmlns:p14="http://schemas.microsoft.com/office/powerpoint/2010/main" val="4021349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943"/>
            <a:ext cx="11353800" cy="736979"/>
          </a:xfrm>
        </p:spPr>
        <p:txBody>
          <a:bodyPr/>
          <a:lstStyle/>
          <a:p>
            <a:r>
              <a:rPr lang="en-US" b="1" u="sng" dirty="0" smtClean="0"/>
              <a:t>INTESTINES</a:t>
            </a:r>
            <a:endParaRPr lang="en-US" b="1" u="sng" dirty="0"/>
          </a:p>
        </p:txBody>
      </p:sp>
      <p:sp>
        <p:nvSpPr>
          <p:cNvPr id="3" name="Content Placeholder 2"/>
          <p:cNvSpPr>
            <a:spLocks noGrp="1"/>
          </p:cNvSpPr>
          <p:nvPr>
            <p:ph idx="1"/>
          </p:nvPr>
        </p:nvSpPr>
        <p:spPr>
          <a:xfrm>
            <a:off x="0" y="532264"/>
            <a:ext cx="12192000" cy="6325736"/>
          </a:xfrm>
        </p:spPr>
        <p:txBody>
          <a:bodyPr>
            <a:normAutofit fontScale="62500" lnSpcReduction="20000"/>
          </a:bodyPr>
          <a:lstStyle/>
          <a:p>
            <a:pPr marL="0" indent="0">
              <a:buNone/>
            </a:pPr>
            <a:r>
              <a:rPr lang="en-US" dirty="0" smtClean="0"/>
              <a:t>The intestinal glands</a:t>
            </a:r>
          </a:p>
          <a:p>
            <a:pPr>
              <a:buFontTx/>
              <a:buChar char="-"/>
            </a:pPr>
            <a:r>
              <a:rPr lang="en-US" dirty="0" smtClean="0"/>
              <a:t>The crypts of </a:t>
            </a:r>
            <a:r>
              <a:rPr lang="en-US" dirty="0" err="1" smtClean="0"/>
              <a:t>lieberkuhn</a:t>
            </a:r>
            <a:r>
              <a:rPr lang="en-US" dirty="0" smtClean="0"/>
              <a:t> or intestinal glands are simple tubular glands of intestine. They do no penetrate the </a:t>
            </a:r>
            <a:r>
              <a:rPr lang="en-US" dirty="0" err="1" smtClean="0"/>
              <a:t>muscularis</a:t>
            </a:r>
            <a:r>
              <a:rPr lang="en-US" dirty="0" smtClean="0"/>
              <a:t> mucosae of the intestinal wall but open into he lumen of the intestine. The also consist of interposed cells including</a:t>
            </a:r>
          </a:p>
          <a:p>
            <a:pPr marL="0" indent="0">
              <a:buNone/>
            </a:pPr>
            <a:r>
              <a:rPr lang="en-US" dirty="0"/>
              <a:t> </a:t>
            </a:r>
            <a:r>
              <a:rPr lang="en-US" dirty="0" smtClean="0"/>
              <a:t>  </a:t>
            </a:r>
            <a:r>
              <a:rPr lang="en-US" dirty="0" err="1" smtClean="0"/>
              <a:t>i</a:t>
            </a:r>
            <a:r>
              <a:rPr lang="en-US" dirty="0" smtClean="0"/>
              <a:t>. </a:t>
            </a:r>
            <a:r>
              <a:rPr lang="en-US" dirty="0" err="1" smtClean="0"/>
              <a:t>Argentaffin</a:t>
            </a:r>
            <a:r>
              <a:rPr lang="en-US" dirty="0" smtClean="0"/>
              <a:t> cells or </a:t>
            </a:r>
            <a:r>
              <a:rPr lang="en-US" dirty="0" err="1" smtClean="0"/>
              <a:t>enterochromaffin</a:t>
            </a:r>
            <a:r>
              <a:rPr lang="en-US" dirty="0" smtClean="0"/>
              <a:t> cells which secrete intrinsic factors</a:t>
            </a:r>
          </a:p>
          <a:p>
            <a:pPr marL="0" indent="0">
              <a:buNone/>
            </a:pPr>
            <a:r>
              <a:rPr lang="en-US" dirty="0"/>
              <a:t> </a:t>
            </a:r>
            <a:r>
              <a:rPr lang="en-US" dirty="0" smtClean="0"/>
              <a:t>  ii. Goblet cells which secrete mucus </a:t>
            </a:r>
          </a:p>
          <a:p>
            <a:pPr marL="0" indent="0">
              <a:buNone/>
            </a:pPr>
            <a:r>
              <a:rPr lang="en-US" dirty="0"/>
              <a:t> </a:t>
            </a:r>
            <a:r>
              <a:rPr lang="en-US" dirty="0" smtClean="0"/>
              <a:t>  iii. </a:t>
            </a:r>
            <a:r>
              <a:rPr lang="en-US" dirty="0" err="1" smtClean="0"/>
              <a:t>Paneth</a:t>
            </a:r>
            <a:r>
              <a:rPr lang="en-US" dirty="0" smtClean="0"/>
              <a:t> cells which secrete cytokines</a:t>
            </a:r>
          </a:p>
          <a:p>
            <a:pPr marL="0" indent="0">
              <a:buNone/>
            </a:pPr>
            <a:r>
              <a:rPr lang="en-US" dirty="0" smtClean="0"/>
              <a:t>In addition to the intestinal glands, the Brunner’s gland, the mucus glands located in the duodenum. These glands penetrate the </a:t>
            </a:r>
            <a:r>
              <a:rPr lang="en-US" dirty="0" err="1" smtClean="0"/>
              <a:t>musclaris</a:t>
            </a:r>
            <a:r>
              <a:rPr lang="en-US" dirty="0" smtClean="0"/>
              <a:t> mucosa and extend to the sub mucous coat of the intestinal wall, it opens into the intestinal lumen directly and secretes mucus and traces of enzymes.</a:t>
            </a:r>
          </a:p>
          <a:p>
            <a:pPr marL="0" indent="0">
              <a:buNone/>
            </a:pPr>
            <a:r>
              <a:rPr lang="en-US" dirty="0" smtClean="0"/>
              <a:t>The enzymes/ hormones secreted by the intestines include</a:t>
            </a:r>
          </a:p>
          <a:p>
            <a:pPr marL="0" indent="0">
              <a:buNone/>
            </a:pPr>
            <a:r>
              <a:rPr lang="en-US" dirty="0" smtClean="0"/>
              <a:t>Secretin- produced by duodenal </a:t>
            </a:r>
            <a:r>
              <a:rPr lang="en-US" dirty="0"/>
              <a:t>S</a:t>
            </a:r>
            <a:r>
              <a:rPr lang="en-US" dirty="0" smtClean="0"/>
              <a:t> cells in response to acidity of gastric chime</a:t>
            </a:r>
          </a:p>
          <a:p>
            <a:pPr marL="0" indent="0">
              <a:buNone/>
            </a:pPr>
            <a:r>
              <a:rPr lang="en-US" dirty="0" smtClean="0"/>
              <a:t>Cholecystokinin- is a unique peptide released by the duodenal  I cells in response to </a:t>
            </a:r>
            <a:r>
              <a:rPr lang="en-US" dirty="0" err="1" smtClean="0"/>
              <a:t>chyme</a:t>
            </a:r>
            <a:r>
              <a:rPr lang="en-US" dirty="0" smtClean="0"/>
              <a:t> containing fat and protein</a:t>
            </a:r>
          </a:p>
          <a:p>
            <a:pPr marL="0" indent="0">
              <a:buNone/>
            </a:pPr>
            <a:r>
              <a:rPr lang="en-US" dirty="0" smtClean="0"/>
              <a:t>Gastric Inhibitory peptide- it decreases gastric motility and is produced by duodenal mucosal cells </a:t>
            </a:r>
          </a:p>
          <a:p>
            <a:pPr marL="0" indent="0">
              <a:buNone/>
            </a:pPr>
            <a:r>
              <a:rPr lang="en-US" dirty="0" err="1" smtClean="0"/>
              <a:t>Motilin</a:t>
            </a:r>
            <a:r>
              <a:rPr lang="en-US" dirty="0" smtClean="0"/>
              <a:t> – It increases gastro- intestinal motility </a:t>
            </a:r>
          </a:p>
          <a:p>
            <a:pPr marL="0" indent="0">
              <a:buNone/>
            </a:pPr>
            <a:r>
              <a:rPr lang="en-US" dirty="0" err="1" smtClean="0"/>
              <a:t>Somatostatin</a:t>
            </a:r>
            <a:r>
              <a:rPr lang="en-US" dirty="0" smtClean="0"/>
              <a:t> –  It inhibits various secretory mechanism</a:t>
            </a:r>
          </a:p>
          <a:p>
            <a:pPr marL="0" indent="0">
              <a:buNone/>
            </a:pPr>
            <a:r>
              <a:rPr lang="en-US" dirty="0" smtClean="0"/>
              <a:t>Along the lining of the intestines are enzymes that break stomach </a:t>
            </a:r>
            <a:r>
              <a:rPr lang="en-US" dirty="0" err="1" smtClean="0"/>
              <a:t>chyme</a:t>
            </a:r>
            <a:r>
              <a:rPr lang="en-US" dirty="0" smtClean="0"/>
              <a:t> further into absorbable particles and the include</a:t>
            </a:r>
          </a:p>
          <a:p>
            <a:pPr marL="0" indent="0">
              <a:buNone/>
            </a:pPr>
            <a:r>
              <a:rPr lang="en-US" dirty="0" err="1" smtClean="0"/>
              <a:t>Erepsin</a:t>
            </a:r>
            <a:r>
              <a:rPr lang="en-US" dirty="0" smtClean="0"/>
              <a:t>- Converts polypeptides to amino acids</a:t>
            </a:r>
          </a:p>
          <a:p>
            <a:pPr marL="0" indent="0">
              <a:buNone/>
            </a:pPr>
            <a:r>
              <a:rPr lang="en-US" dirty="0"/>
              <a:t>Maltase- </a:t>
            </a:r>
            <a:r>
              <a:rPr lang="en-US" dirty="0" smtClean="0"/>
              <a:t>Converts maltose to glucose</a:t>
            </a:r>
          </a:p>
          <a:p>
            <a:pPr marL="0" indent="0">
              <a:buNone/>
            </a:pPr>
            <a:r>
              <a:rPr lang="en-US" dirty="0" smtClean="0"/>
              <a:t>Lactase- Converts glucose to </a:t>
            </a:r>
            <a:r>
              <a:rPr lang="en-US" dirty="0" err="1" smtClean="0"/>
              <a:t>galactose</a:t>
            </a:r>
            <a:endParaRPr lang="en-US" dirty="0" smtClean="0"/>
          </a:p>
          <a:p>
            <a:pPr marL="0" indent="0">
              <a:buNone/>
            </a:pPr>
            <a:r>
              <a:rPr lang="en-US" dirty="0" err="1" smtClean="0"/>
              <a:t>Sucrase</a:t>
            </a:r>
            <a:r>
              <a:rPr lang="en-US" dirty="0" smtClean="0"/>
              <a:t>- Converts </a:t>
            </a:r>
            <a:r>
              <a:rPr lang="en-US" dirty="0"/>
              <a:t>sucrose </a:t>
            </a:r>
            <a:r>
              <a:rPr lang="en-US" dirty="0" smtClean="0"/>
              <a:t>into glucose and fructose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18139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1629</Words>
  <Application>Microsoft Office PowerPoint</Application>
  <PresentationFormat>Widescreen</PresentationFormat>
  <Paragraphs>75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SECRETIONS OF THE GIT</vt:lpstr>
      <vt:lpstr>PowerPoint Presentation</vt:lpstr>
      <vt:lpstr>MOUTH (SALIVA)</vt:lpstr>
      <vt:lpstr>ESOPHAGUS</vt:lpstr>
      <vt:lpstr>STOMACH</vt:lpstr>
      <vt:lpstr>PANCREAS</vt:lpstr>
      <vt:lpstr>INTESTINES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SECRETIONS OF THE GIT</dc:title>
  <dc:creator>Tese</dc:creator>
  <cp:lastModifiedBy>Tese</cp:lastModifiedBy>
  <cp:revision>25</cp:revision>
  <dcterms:created xsi:type="dcterms:W3CDTF">2020-02-03T00:27:13Z</dcterms:created>
  <dcterms:modified xsi:type="dcterms:W3CDTF">2020-02-03T23:39:52Z</dcterms:modified>
</cp:coreProperties>
</file>