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27"/>
  </p:notesMasterIdLst>
  <p:sldIdLst>
    <p:sldId id="256" r:id="rId2"/>
    <p:sldId id="257" r:id="rId3"/>
    <p:sldId id="258" r:id="rId4"/>
    <p:sldId id="259" r:id="rId5"/>
    <p:sldId id="261" r:id="rId6"/>
    <p:sldId id="260" r:id="rId7"/>
    <p:sldId id="262" r:id="rId8"/>
    <p:sldId id="263" r:id="rId9"/>
    <p:sldId id="264" r:id="rId10"/>
    <p:sldId id="265" r:id="rId11"/>
    <p:sldId id="269" r:id="rId12"/>
    <p:sldId id="266" r:id="rId13"/>
    <p:sldId id="268" r:id="rId14"/>
    <p:sldId id="267" r:id="rId15"/>
    <p:sldId id="270" r:id="rId16"/>
    <p:sldId id="281" r:id="rId17"/>
    <p:sldId id="272" r:id="rId18"/>
    <p:sldId id="273" r:id="rId19"/>
    <p:sldId id="274" r:id="rId20"/>
    <p:sldId id="280" r:id="rId21"/>
    <p:sldId id="275" r:id="rId22"/>
    <p:sldId id="276" r:id="rId23"/>
    <p:sldId id="277" r:id="rId24"/>
    <p:sldId id="278" r:id="rId25"/>
    <p:sldId id="279"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7113AB-6C20-4C45-9F27-4505BE217187}" type="datetimeFigureOut">
              <a:rPr lang="en-GB" smtClean="0"/>
              <a:t>04/02/2020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7C960A-D20E-4C07-9C0C-86F4D263E08A}" type="slidenum">
              <a:rPr lang="en-GB" smtClean="0"/>
              <a:t>‹#›</a:t>
            </a:fld>
            <a:endParaRPr lang="en-GB"/>
          </a:p>
        </p:txBody>
      </p:sp>
    </p:spTree>
    <p:extLst>
      <p:ext uri="{BB962C8B-B14F-4D97-AF65-F5344CB8AC3E}">
        <p14:creationId xmlns:p14="http://schemas.microsoft.com/office/powerpoint/2010/main" val="4167196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27C960A-D20E-4C07-9C0C-86F4D263E08A}" type="slidenum">
              <a:rPr lang="en-GB" smtClean="0"/>
              <a:t>1</a:t>
            </a:fld>
            <a:endParaRPr lang="en-GB"/>
          </a:p>
        </p:txBody>
      </p:sp>
    </p:spTree>
    <p:extLst>
      <p:ext uri="{BB962C8B-B14F-4D97-AF65-F5344CB8AC3E}">
        <p14:creationId xmlns:p14="http://schemas.microsoft.com/office/powerpoint/2010/main" val="7276064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27C960A-D20E-4C07-9C0C-86F4D263E08A}" type="slidenum">
              <a:rPr lang="en-GB" smtClean="0"/>
              <a:t>2</a:t>
            </a:fld>
            <a:endParaRPr lang="en-GB"/>
          </a:p>
        </p:txBody>
      </p:sp>
    </p:spTree>
    <p:extLst>
      <p:ext uri="{BB962C8B-B14F-4D97-AF65-F5344CB8AC3E}">
        <p14:creationId xmlns:p14="http://schemas.microsoft.com/office/powerpoint/2010/main" val="7149827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BFEE8A2-650C-4397-BA98-D9653D17EDFF}" type="datetimeFigureOut">
              <a:rPr lang="en-GB" smtClean="0"/>
              <a:t>04/02/2020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977135-88DD-49DB-960A-F8FBC5E7E583}" type="slidenum">
              <a:rPr lang="en-GB" smtClean="0"/>
              <a:t>‹#›</a:t>
            </a:fld>
            <a:endParaRPr lang="en-GB"/>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FEE8A2-650C-4397-BA98-D9653D17EDFF}" type="datetimeFigureOut">
              <a:rPr lang="en-GB" smtClean="0"/>
              <a:t>04/02/2020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977135-88DD-49DB-960A-F8FBC5E7E583}"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FEE8A2-650C-4397-BA98-D9653D17EDFF}" type="datetimeFigureOut">
              <a:rPr lang="en-GB" smtClean="0"/>
              <a:t>04/02/2020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977135-88DD-49DB-960A-F8FBC5E7E583}"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BFEE8A2-650C-4397-BA98-D9653D17EDFF}" type="datetimeFigureOut">
              <a:rPr lang="en-GB" smtClean="0"/>
              <a:t>04/02/2020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977135-88DD-49DB-960A-F8FBC5E7E583}" type="slidenum">
              <a:rPr lang="en-GB" smtClean="0"/>
              <a:t>‹#›</a:t>
            </a:fld>
            <a:endParaRPr lang="en-GB"/>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FEE8A2-650C-4397-BA98-D9653D17EDFF}" type="datetimeFigureOut">
              <a:rPr lang="en-GB" smtClean="0"/>
              <a:t>04/02/2020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977135-88DD-49DB-960A-F8FBC5E7E583}"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BFEE8A2-650C-4397-BA98-D9653D17EDFF}" type="datetimeFigureOut">
              <a:rPr lang="en-GB" smtClean="0"/>
              <a:t>04/02/2020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977135-88DD-49DB-960A-F8FBC5E7E583}" type="slidenum">
              <a:rPr lang="en-GB" smtClean="0"/>
              <a:t>‹#›</a:t>
            </a:fld>
            <a:endParaRPr lang="en-GB"/>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BFEE8A2-650C-4397-BA98-D9653D17EDFF}" type="datetimeFigureOut">
              <a:rPr lang="en-GB" smtClean="0"/>
              <a:t>04/02/2020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8977135-88DD-49DB-960A-F8FBC5E7E583}" type="slidenum">
              <a:rPr lang="en-GB" smtClean="0"/>
              <a:t>‹#›</a:t>
            </a:fld>
            <a:endParaRPr lang="en-GB"/>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BFEE8A2-650C-4397-BA98-D9653D17EDFF}" type="datetimeFigureOut">
              <a:rPr lang="en-GB" smtClean="0"/>
              <a:t>04/02/2020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8977135-88DD-49DB-960A-F8FBC5E7E583}"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FEE8A2-650C-4397-BA98-D9653D17EDFF}" type="datetimeFigureOut">
              <a:rPr lang="en-GB" smtClean="0"/>
              <a:t>04/02/2020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8977135-88DD-49DB-960A-F8FBC5E7E583}"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FEE8A2-650C-4397-BA98-D9653D17EDFF}" type="datetimeFigureOut">
              <a:rPr lang="en-GB" smtClean="0"/>
              <a:t>04/02/2020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977135-88DD-49DB-960A-F8FBC5E7E583}"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FEE8A2-650C-4397-BA98-D9653D17EDFF}" type="datetimeFigureOut">
              <a:rPr lang="en-GB" smtClean="0"/>
              <a:t>04/02/2020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977135-88DD-49DB-960A-F8FBC5E7E583}" type="slidenum">
              <a:rPr lang="en-GB" smtClean="0"/>
              <a:t>‹#›</a:t>
            </a:fld>
            <a:endParaRPr lang="en-GB"/>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1BFEE8A2-650C-4397-BA98-D9653D17EDFF}" type="datetimeFigureOut">
              <a:rPr lang="en-GB" smtClean="0"/>
              <a:t>04/02/2020</a:t>
            </a:fld>
            <a:endParaRPr lang="en-GB"/>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GB"/>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78977135-88DD-49DB-960A-F8FBC5E7E583}"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GB"/>
          </a:p>
        </p:txBody>
      </p:sp>
      <p:sp>
        <p:nvSpPr>
          <p:cNvPr id="2" name="Title 1"/>
          <p:cNvSpPr>
            <a:spLocks noGrp="1"/>
          </p:cNvSpPr>
          <p:nvPr>
            <p:ph type="ctrTitle"/>
          </p:nvPr>
        </p:nvSpPr>
        <p:spPr/>
        <p:txBody>
          <a:bodyPr>
            <a:normAutofit fontScale="90000"/>
          </a:bodyPr>
          <a:lstStyle/>
          <a:p>
            <a:r>
              <a:rPr lang="en-GB" dirty="0" smtClean="0"/>
              <a:t>Structure and movement of the </a:t>
            </a:r>
            <a:r>
              <a:rPr lang="en-GB" dirty="0"/>
              <a:t>G</a:t>
            </a:r>
            <a:r>
              <a:rPr lang="en-GB" dirty="0" smtClean="0"/>
              <a:t>astrointestinal tract.</a:t>
            </a:r>
            <a:endParaRPr lang="en-GB" dirty="0"/>
          </a:p>
        </p:txBody>
      </p:sp>
    </p:spTree>
    <p:extLst>
      <p:ext uri="{BB962C8B-B14F-4D97-AF65-F5344CB8AC3E}">
        <p14:creationId xmlns:p14="http://schemas.microsoft.com/office/powerpoint/2010/main" val="17216456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3"/>
          </p:nvPr>
        </p:nvSpPr>
        <p:spPr>
          <a:xfrm>
            <a:off x="1143000" y="731520"/>
            <a:ext cx="6400800" cy="4353664"/>
          </a:xfrm>
        </p:spPr>
        <p:txBody>
          <a:bodyPr>
            <a:normAutofit/>
          </a:bodyPr>
          <a:lstStyle/>
          <a:p>
            <a:r>
              <a:rPr lang="en-GB" dirty="0" smtClean="0">
                <a:latin typeface="Times New Roman" panose="02020603050405020304" pitchFamily="18" charset="0"/>
                <a:cs typeface="Times New Roman" panose="02020603050405020304" pitchFamily="18" charset="0"/>
              </a:rPr>
              <a:t>It enables the movement of food down the tract as well as absorption of important nutrients.</a:t>
            </a:r>
          </a:p>
          <a:p>
            <a:endParaRPr lang="en-GB" dirty="0">
              <a:latin typeface="Times New Roman" panose="02020603050405020304" pitchFamily="18" charset="0"/>
              <a:cs typeface="Times New Roman" panose="02020603050405020304" pitchFamily="18" charset="0"/>
            </a:endParaRPr>
          </a:p>
          <a:p>
            <a:pPr marL="45720" indent="0">
              <a:buNone/>
            </a:pPr>
            <a:endParaRPr lang="en-GB" dirty="0" smtClean="0">
              <a:latin typeface="Times New Roman" panose="02020603050405020304" pitchFamily="18" charset="0"/>
              <a:cs typeface="Times New Roman" panose="02020603050405020304" pitchFamily="18" charset="0"/>
            </a:endParaRPr>
          </a:p>
          <a:p>
            <a:r>
              <a:rPr lang="en-GB" dirty="0" smtClean="0">
                <a:latin typeface="Times New Roman" panose="02020603050405020304" pitchFamily="18" charset="0"/>
                <a:cs typeface="Times New Roman" panose="02020603050405020304" pitchFamily="18" charset="0"/>
              </a:rPr>
              <a:t>It begins in the oesophagus when a bolus of food is swallowed.</a:t>
            </a:r>
          </a:p>
          <a:p>
            <a:endParaRPr lang="en-GB" dirty="0">
              <a:latin typeface="Times New Roman" panose="02020603050405020304" pitchFamily="18" charset="0"/>
              <a:cs typeface="Times New Roman" panose="02020603050405020304" pitchFamily="18" charset="0"/>
            </a:endParaRPr>
          </a:p>
          <a:p>
            <a:endParaRPr lang="en-GB" dirty="0" smtClean="0">
              <a:latin typeface="Times New Roman" panose="02020603050405020304" pitchFamily="18" charset="0"/>
              <a:cs typeface="Times New Roman" panose="02020603050405020304" pitchFamily="18" charset="0"/>
            </a:endParaRPr>
          </a:p>
          <a:p>
            <a:r>
              <a:rPr lang="en-GB" dirty="0" smtClean="0">
                <a:latin typeface="Times New Roman" panose="02020603050405020304" pitchFamily="18" charset="0"/>
                <a:cs typeface="Times New Roman" panose="02020603050405020304" pitchFamily="18" charset="0"/>
              </a:rPr>
              <a:t>Major stimulus for intestinal peristalsis is distention of the gut.</a:t>
            </a:r>
            <a:endParaRPr lang="en-GB" dirty="0" smtClean="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998805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8" name="Content Placeholder 7"/>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1187624" y="1196752"/>
            <a:ext cx="7056783" cy="4968552"/>
          </a:xfrm>
        </p:spPr>
      </p:pic>
    </p:spTree>
    <p:extLst>
      <p:ext uri="{BB962C8B-B14F-4D97-AF65-F5344CB8AC3E}">
        <p14:creationId xmlns:p14="http://schemas.microsoft.com/office/powerpoint/2010/main" val="36500360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sz="quarter" idx="13"/>
          </p:nvPr>
        </p:nvSpPr>
        <p:spPr>
          <a:xfrm>
            <a:off x="1143000" y="731520"/>
            <a:ext cx="6400800" cy="4137640"/>
          </a:xfrm>
        </p:spPr>
        <p:txBody>
          <a:bodyPr>
            <a:normAutofit/>
          </a:bodyPr>
          <a:lstStyle/>
          <a:p>
            <a:r>
              <a:rPr lang="en-GB" dirty="0" smtClean="0">
                <a:latin typeface="Times New Roman" panose="02020603050405020304" pitchFamily="18" charset="0"/>
                <a:cs typeface="Times New Roman" panose="02020603050405020304" pitchFamily="18" charset="0"/>
              </a:rPr>
              <a:t>Other stimuli include physical and chemical irritation of epithelial lining in the gut.</a:t>
            </a:r>
          </a:p>
          <a:p>
            <a:endParaRPr lang="en-GB" dirty="0">
              <a:latin typeface="Times New Roman" panose="02020603050405020304" pitchFamily="18" charset="0"/>
              <a:cs typeface="Times New Roman" panose="02020603050405020304" pitchFamily="18" charset="0"/>
            </a:endParaRPr>
          </a:p>
          <a:p>
            <a:endParaRPr lang="en-GB" dirty="0" smtClean="0">
              <a:latin typeface="Times New Roman" panose="02020603050405020304" pitchFamily="18" charset="0"/>
              <a:cs typeface="Times New Roman" panose="02020603050405020304" pitchFamily="18" charset="0"/>
            </a:endParaRPr>
          </a:p>
          <a:p>
            <a:pPr marL="45720" indent="0">
              <a:buNone/>
            </a:pPr>
            <a:endParaRPr lang="en-GB" dirty="0" smtClean="0">
              <a:latin typeface="Times New Roman" panose="02020603050405020304" pitchFamily="18" charset="0"/>
              <a:cs typeface="Times New Roman" panose="02020603050405020304" pitchFamily="18" charset="0"/>
            </a:endParaRPr>
          </a:p>
          <a:p>
            <a:r>
              <a:rPr lang="en-GB" dirty="0" smtClean="0">
                <a:latin typeface="Times New Roman" panose="02020603050405020304" pitchFamily="18" charset="0"/>
                <a:cs typeface="Times New Roman" panose="02020603050405020304" pitchFamily="18" charset="0"/>
              </a:rPr>
              <a:t>Perhaps the mucosal irritation stimulates afferent enteric neurons. These neurons synapse with two sets of cholinergic interneurons which leads to two distinct effects</a:t>
            </a:r>
          </a:p>
        </p:txBody>
      </p:sp>
    </p:spTree>
    <p:extLst>
      <p:ext uri="{BB962C8B-B14F-4D97-AF65-F5344CB8AC3E}">
        <p14:creationId xmlns:p14="http://schemas.microsoft.com/office/powerpoint/2010/main" val="30260351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3"/>
          </p:nvPr>
        </p:nvSpPr>
        <p:spPr>
          <a:xfrm>
            <a:off x="1143000" y="731520"/>
            <a:ext cx="6400800" cy="3993624"/>
          </a:xfrm>
        </p:spPr>
        <p:txBody>
          <a:bodyPr/>
          <a:lstStyle/>
          <a:p>
            <a:r>
              <a:rPr lang="en-GB" dirty="0" smtClean="0">
                <a:latin typeface="Times New Roman" panose="02020603050405020304" pitchFamily="18" charset="0"/>
                <a:cs typeface="Times New Roman" panose="02020603050405020304" pitchFamily="18" charset="0"/>
              </a:rPr>
              <a:t>One group if interneurons activates excitatory motor neurons above the bolus.</a:t>
            </a:r>
          </a:p>
          <a:p>
            <a:endParaRPr lang="en-GB" dirty="0">
              <a:latin typeface="Times New Roman" panose="02020603050405020304" pitchFamily="18" charset="0"/>
              <a:cs typeface="Times New Roman" panose="02020603050405020304" pitchFamily="18" charset="0"/>
            </a:endParaRPr>
          </a:p>
          <a:p>
            <a:endParaRPr lang="en-GB" dirty="0" smtClean="0">
              <a:latin typeface="Times New Roman" panose="02020603050405020304" pitchFamily="18" charset="0"/>
              <a:cs typeface="Times New Roman" panose="02020603050405020304" pitchFamily="18" charset="0"/>
            </a:endParaRPr>
          </a:p>
          <a:p>
            <a:pPr marL="45720" indent="0">
              <a:buNone/>
            </a:pPr>
            <a:endParaRPr lang="en-GB" dirty="0" smtClean="0">
              <a:latin typeface="Times New Roman" panose="02020603050405020304" pitchFamily="18" charset="0"/>
              <a:cs typeface="Times New Roman" panose="02020603050405020304" pitchFamily="18" charset="0"/>
            </a:endParaRPr>
          </a:p>
          <a:p>
            <a:r>
              <a:rPr lang="en-GB" dirty="0" smtClean="0">
                <a:latin typeface="Times New Roman" panose="02020603050405020304" pitchFamily="18" charset="0"/>
                <a:cs typeface="Times New Roman" panose="02020603050405020304" pitchFamily="18" charset="0"/>
              </a:rPr>
              <a:t>Another inhibits motor neurons that stimulate relaxation.</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96641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3"/>
          </p:nvPr>
        </p:nvSpPr>
        <p:spPr>
          <a:xfrm>
            <a:off x="1115616" y="692696"/>
            <a:ext cx="6400800" cy="3474720"/>
          </a:xfrm>
        </p:spPr>
        <p:txBody>
          <a:bodyPr>
            <a:normAutofit/>
          </a:bodyPr>
          <a:lstStyle/>
          <a:p>
            <a:pPr marL="0" indent="0">
              <a:buNone/>
            </a:pPr>
            <a:r>
              <a:rPr lang="en-GB" sz="2400" b="1" dirty="0" err="1" smtClean="0">
                <a:latin typeface="Times New Roman" panose="02020603050405020304" pitchFamily="18" charset="0"/>
                <a:cs typeface="Times New Roman" panose="02020603050405020304" pitchFamily="18" charset="0"/>
              </a:rPr>
              <a:t>Mixng</a:t>
            </a:r>
            <a:r>
              <a:rPr lang="en-GB" sz="2400" b="1" dirty="0" smtClean="0">
                <a:latin typeface="Times New Roman" panose="02020603050405020304" pitchFamily="18" charset="0"/>
                <a:cs typeface="Times New Roman" panose="02020603050405020304" pitchFamily="18" charset="0"/>
              </a:rPr>
              <a:t> movement.</a:t>
            </a:r>
          </a:p>
          <a:p>
            <a:pPr marL="0" indent="0">
              <a:buNone/>
            </a:pPr>
            <a:r>
              <a:rPr lang="en-GB" sz="2400" dirty="0">
                <a:latin typeface="Times New Roman" panose="02020603050405020304" pitchFamily="18" charset="0"/>
                <a:cs typeface="Times New Roman" panose="02020603050405020304" pitchFamily="18" charset="0"/>
              </a:rPr>
              <a:t>Mixing movement ensures constant </a:t>
            </a:r>
            <a:r>
              <a:rPr lang="en-GB" sz="2400" b="1" dirty="0">
                <a:latin typeface="Times New Roman" panose="02020603050405020304" pitchFamily="18" charset="0"/>
                <a:cs typeface="Times New Roman" panose="02020603050405020304" pitchFamily="18" charset="0"/>
              </a:rPr>
              <a:t>mixing of </a:t>
            </a:r>
            <a:r>
              <a:rPr lang="en-GB" sz="2400" b="1" dirty="0" err="1">
                <a:latin typeface="Times New Roman" panose="02020603050405020304" pitchFamily="18" charset="0"/>
                <a:cs typeface="Times New Roman" panose="02020603050405020304" pitchFamily="18" charset="0"/>
              </a:rPr>
              <a:t>chyme</a:t>
            </a:r>
            <a:r>
              <a:rPr lang="en-GB" sz="2400" dirty="0">
                <a:latin typeface="Times New Roman" panose="02020603050405020304" pitchFamily="18" charset="0"/>
                <a:cs typeface="Times New Roman" panose="02020603050405020304" pitchFamily="18" charset="0"/>
              </a:rPr>
              <a:t>, so that the entire volume of the nutritionally important components is exposed to enzymes and came into a contact with the lining of the intestine to be absorbed. These movements have different forms and varies throughout the digestive tract.</a:t>
            </a:r>
            <a:endParaRPr lang="en-GB"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63358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899592" y="980728"/>
            <a:ext cx="7344816" cy="4680520"/>
          </a:xfrm>
        </p:spPr>
      </p:pic>
    </p:spTree>
    <p:extLst>
      <p:ext uri="{BB962C8B-B14F-4D97-AF65-F5344CB8AC3E}">
        <p14:creationId xmlns:p14="http://schemas.microsoft.com/office/powerpoint/2010/main" val="22802457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3"/>
          </p:nvPr>
        </p:nvSpPr>
        <p:spPr>
          <a:xfrm>
            <a:off x="1143000" y="731520"/>
            <a:ext cx="6400800" cy="4065632"/>
          </a:xfrm>
        </p:spPr>
        <p:txBody>
          <a:bodyPr>
            <a:normAutofit fontScale="85000" lnSpcReduction="10000"/>
          </a:bodyPr>
          <a:lstStyle/>
          <a:p>
            <a:r>
              <a:rPr lang="en-GB" sz="2600" dirty="0">
                <a:latin typeface="Times New Roman" panose="02020603050405020304" pitchFamily="18" charset="0"/>
                <a:cs typeface="Times New Roman" panose="02020603050405020304" pitchFamily="18" charset="0"/>
              </a:rPr>
              <a:t>Segmentation is well understood mixing movement. We can imagine it as repeated contractions of several </a:t>
            </a:r>
            <a:r>
              <a:rPr lang="en-GB" sz="2600" dirty="0" err="1">
                <a:latin typeface="Times New Roman" panose="02020603050405020304" pitchFamily="18" charset="0"/>
                <a:cs typeface="Times New Roman" panose="02020603050405020304" pitchFamily="18" charset="0"/>
              </a:rPr>
              <a:t>centimeters</a:t>
            </a:r>
            <a:r>
              <a:rPr lang="en-GB" sz="2600" dirty="0">
                <a:latin typeface="Times New Roman" panose="02020603050405020304" pitchFamily="18" charset="0"/>
                <a:cs typeface="Times New Roman" panose="02020603050405020304" pitchFamily="18" charset="0"/>
              </a:rPr>
              <a:t> distant sections of circular smooth muscle. Contracted regions differ after each segmentation cycle. Thus is the </a:t>
            </a:r>
            <a:r>
              <a:rPr lang="en-GB" sz="2600" dirty="0" err="1">
                <a:latin typeface="Times New Roman" panose="02020603050405020304" pitchFamily="18" charset="0"/>
                <a:cs typeface="Times New Roman" panose="02020603050405020304" pitchFamily="18" charset="0"/>
              </a:rPr>
              <a:t>chyme</a:t>
            </a:r>
            <a:r>
              <a:rPr lang="en-GB" sz="2600" dirty="0">
                <a:latin typeface="Times New Roman" panose="02020603050405020304" pitchFamily="18" charset="0"/>
                <a:cs typeface="Times New Roman" panose="02020603050405020304" pitchFamily="18" charset="0"/>
              </a:rPr>
              <a:t> segmented – formation of separated portions of the </a:t>
            </a:r>
            <a:r>
              <a:rPr lang="en-GB" sz="2600" dirty="0" err="1">
                <a:latin typeface="Times New Roman" panose="02020603050405020304" pitchFamily="18" charset="0"/>
                <a:cs typeface="Times New Roman" panose="02020603050405020304" pitchFamily="18" charset="0"/>
              </a:rPr>
              <a:t>chyme</a:t>
            </a:r>
            <a:r>
              <a:rPr lang="en-GB" sz="2600" dirty="0">
                <a:latin typeface="Times New Roman" panose="02020603050405020304" pitchFamily="18" charset="0"/>
                <a:cs typeface="Times New Roman" panose="02020603050405020304" pitchFamily="18" charset="0"/>
              </a:rPr>
              <a:t>, which are subsequently again divided and one half is combined with a portion of the previous one and second portions with the following. Number of portions gradually increases and their volume on the other hand decreases, as one half of the two outer portions always has nowhere to attach and forms a new portion.</a:t>
            </a:r>
          </a:p>
          <a:p>
            <a:endParaRPr lang="en-GB" dirty="0"/>
          </a:p>
          <a:p>
            <a:endParaRPr lang="en-GB" dirty="0"/>
          </a:p>
        </p:txBody>
      </p:sp>
    </p:spTree>
    <p:extLst>
      <p:ext uri="{BB962C8B-B14F-4D97-AF65-F5344CB8AC3E}">
        <p14:creationId xmlns:p14="http://schemas.microsoft.com/office/powerpoint/2010/main" val="14082619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Motility of the small intestine</a:t>
            </a:r>
            <a:br>
              <a:rPr lang="en-GB" dirty="0" smtClean="0"/>
            </a:br>
            <a:endParaRPr lang="en-GB" dirty="0"/>
          </a:p>
        </p:txBody>
      </p:sp>
      <p:sp>
        <p:nvSpPr>
          <p:cNvPr id="3" name="Content Placeholder 2"/>
          <p:cNvSpPr>
            <a:spLocks noGrp="1"/>
          </p:cNvSpPr>
          <p:nvPr>
            <p:ph sz="quarter" idx="13"/>
          </p:nvPr>
        </p:nvSpPr>
        <p:spPr>
          <a:xfrm>
            <a:off x="1143000" y="731520"/>
            <a:ext cx="6400800" cy="3777600"/>
          </a:xfrm>
        </p:spPr>
        <p:txBody>
          <a:bodyPr>
            <a:normAutofit fontScale="40000" lnSpcReduction="20000"/>
          </a:bodyPr>
          <a:lstStyle/>
          <a:p>
            <a:pPr fontAlgn="base"/>
            <a:r>
              <a:rPr lang="en-GB" sz="3800" dirty="0" smtClean="0">
                <a:latin typeface="Times New Roman" panose="02020603050405020304" pitchFamily="18" charset="0"/>
                <a:cs typeface="Times New Roman" panose="02020603050405020304" pitchFamily="18" charset="0"/>
              </a:rPr>
              <a:t>Contractions </a:t>
            </a:r>
            <a:r>
              <a:rPr lang="en-GB" sz="3800" dirty="0">
                <a:latin typeface="Times New Roman" panose="02020603050405020304" pitchFamily="18" charset="0"/>
                <a:cs typeface="Times New Roman" panose="02020603050405020304" pitchFamily="18" charset="0"/>
              </a:rPr>
              <a:t>of the muscle layers of the small intestine can be divided into two groups</a:t>
            </a:r>
            <a:r>
              <a:rPr lang="en-GB" sz="3800" dirty="0" smtClean="0">
                <a:latin typeface="Times New Roman" panose="02020603050405020304" pitchFamily="18" charset="0"/>
                <a:cs typeface="Times New Roman" panose="02020603050405020304" pitchFamily="18" charset="0"/>
              </a:rPr>
              <a:t>:</a:t>
            </a:r>
          </a:p>
          <a:p>
            <a:pPr fontAlgn="base"/>
            <a:endParaRPr lang="en-GB" sz="3800" dirty="0">
              <a:latin typeface="Times New Roman" panose="02020603050405020304" pitchFamily="18" charset="0"/>
              <a:cs typeface="Times New Roman" panose="02020603050405020304" pitchFamily="18" charset="0"/>
            </a:endParaRPr>
          </a:p>
          <a:p>
            <a:pPr marL="0" indent="0" fontAlgn="base">
              <a:buNone/>
            </a:pPr>
            <a:r>
              <a:rPr lang="en-GB" sz="3800" b="1" dirty="0">
                <a:latin typeface="Times New Roman" panose="02020603050405020304" pitchFamily="18" charset="0"/>
                <a:cs typeface="Times New Roman" panose="02020603050405020304" pitchFamily="18" charset="0"/>
              </a:rPr>
              <a:t>1) Segmentation contractions</a:t>
            </a:r>
            <a:endParaRPr lang="en-GB" sz="3800" dirty="0">
              <a:latin typeface="Times New Roman" panose="02020603050405020304" pitchFamily="18" charset="0"/>
              <a:cs typeface="Times New Roman" panose="02020603050405020304" pitchFamily="18" charset="0"/>
            </a:endParaRPr>
          </a:p>
          <a:p>
            <a:pPr marL="0" indent="0" fontAlgn="base">
              <a:buNone/>
            </a:pPr>
            <a:r>
              <a:rPr lang="en-GB" sz="3800" b="1" dirty="0">
                <a:latin typeface="Times New Roman" panose="02020603050405020304" pitchFamily="18" charset="0"/>
                <a:cs typeface="Times New Roman" panose="02020603050405020304" pitchFamily="18" charset="0"/>
              </a:rPr>
              <a:t>2) Propulsion contractions</a:t>
            </a:r>
            <a:endParaRPr lang="en-GB" sz="3800" dirty="0">
              <a:latin typeface="Times New Roman" panose="02020603050405020304" pitchFamily="18" charset="0"/>
              <a:cs typeface="Times New Roman" panose="02020603050405020304" pitchFamily="18" charset="0"/>
            </a:endParaRPr>
          </a:p>
          <a:p>
            <a:pPr marL="0" indent="0" fontAlgn="base">
              <a:buNone/>
            </a:pPr>
            <a:endParaRPr lang="en-GB" sz="3800" dirty="0" smtClean="0">
              <a:latin typeface="Times New Roman" panose="02020603050405020304" pitchFamily="18" charset="0"/>
              <a:cs typeface="Times New Roman" panose="02020603050405020304" pitchFamily="18" charset="0"/>
            </a:endParaRPr>
          </a:p>
          <a:p>
            <a:pPr marL="0" indent="0" fontAlgn="base">
              <a:buNone/>
            </a:pPr>
            <a:endParaRPr lang="en-GB" sz="3800" dirty="0" smtClean="0">
              <a:latin typeface="Times New Roman" panose="02020603050405020304" pitchFamily="18" charset="0"/>
              <a:cs typeface="Times New Roman" panose="02020603050405020304" pitchFamily="18" charset="0"/>
            </a:endParaRPr>
          </a:p>
          <a:p>
            <a:pPr marL="0" indent="0" fontAlgn="base">
              <a:buNone/>
            </a:pPr>
            <a:r>
              <a:rPr lang="en-GB" sz="3800" b="1" dirty="0" smtClean="0">
                <a:latin typeface="Times New Roman" panose="02020603050405020304" pitchFamily="18" charset="0"/>
                <a:cs typeface="Times New Roman" panose="02020603050405020304" pitchFamily="18" charset="0"/>
              </a:rPr>
              <a:t>Segmentation contractions.</a:t>
            </a:r>
            <a:endParaRPr lang="en-GB" sz="3800" b="1" dirty="0">
              <a:latin typeface="Times New Roman" panose="02020603050405020304" pitchFamily="18" charset="0"/>
              <a:cs typeface="Times New Roman" panose="02020603050405020304" pitchFamily="18" charset="0"/>
            </a:endParaRPr>
          </a:p>
          <a:p>
            <a:pPr fontAlgn="base"/>
            <a:r>
              <a:rPr lang="en-GB" sz="3800" dirty="0">
                <a:latin typeface="Times New Roman" panose="02020603050405020304" pitchFamily="18" charset="0"/>
                <a:cs typeface="Times New Roman" panose="02020603050405020304" pitchFamily="18" charset="0"/>
              </a:rPr>
              <a:t>Process of the segmentation has already been discussed above. We only briefly discuss its causes here. Segmentation is a manifestation of </a:t>
            </a:r>
            <a:r>
              <a:rPr lang="en-GB" sz="3800" b="1" dirty="0">
                <a:latin typeface="Times New Roman" panose="02020603050405020304" pitchFamily="18" charset="0"/>
                <a:cs typeface="Times New Roman" panose="02020603050405020304" pitchFamily="18" charset="0"/>
              </a:rPr>
              <a:t>electrical slow-waves</a:t>
            </a:r>
            <a:r>
              <a:rPr lang="en-GB" sz="3800" dirty="0">
                <a:latin typeface="Times New Roman" panose="02020603050405020304" pitchFamily="18" charset="0"/>
                <a:cs typeface="Times New Roman" panose="02020603050405020304" pitchFamily="18" charset="0"/>
              </a:rPr>
              <a:t>, which represent action potentials generated by </a:t>
            </a:r>
            <a:r>
              <a:rPr lang="en-GB" sz="3800" b="1" dirty="0">
                <a:latin typeface="Times New Roman" panose="02020603050405020304" pitchFamily="18" charset="0"/>
                <a:cs typeface="Times New Roman" panose="02020603050405020304" pitchFamily="18" charset="0"/>
              </a:rPr>
              <a:t>the automaticity of smooth muscle</a:t>
            </a:r>
            <a:r>
              <a:rPr lang="en-GB" sz="3800" dirty="0">
                <a:latin typeface="Times New Roman" panose="02020603050405020304" pitchFamily="18" charset="0"/>
                <a:cs typeface="Times New Roman" panose="02020603050405020304" pitchFamily="18" charset="0"/>
              </a:rPr>
              <a:t>. Maximal frequency of these slow waves is 12/min. Therefore, segmentation can also occur up to 12 times per minute, but only in very rare cases. The normal frequency of segmentation movement is about </a:t>
            </a:r>
            <a:r>
              <a:rPr lang="en-GB" sz="3800" b="1" dirty="0">
                <a:latin typeface="Times New Roman" panose="02020603050405020304" pitchFamily="18" charset="0"/>
                <a:cs typeface="Times New Roman" panose="02020603050405020304" pitchFamily="18" charset="0"/>
              </a:rPr>
              <a:t>3 per minute</a:t>
            </a:r>
            <a:r>
              <a:rPr lang="en-GB" sz="3800" dirty="0">
                <a:latin typeface="Times New Roman" panose="02020603050405020304" pitchFamily="18" charset="0"/>
                <a:cs typeface="Times New Roman" panose="02020603050405020304" pitchFamily="18" charset="0"/>
              </a:rPr>
              <a:t>.</a:t>
            </a:r>
          </a:p>
          <a:p>
            <a:endParaRPr lang="en-GB" dirty="0"/>
          </a:p>
        </p:txBody>
      </p:sp>
    </p:spTree>
    <p:extLst>
      <p:ext uri="{BB962C8B-B14F-4D97-AF65-F5344CB8AC3E}">
        <p14:creationId xmlns:p14="http://schemas.microsoft.com/office/powerpoint/2010/main" val="40353891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251520" y="1556793"/>
            <a:ext cx="4104456" cy="4104456"/>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04048" y="1844824"/>
            <a:ext cx="3716263" cy="3676650"/>
          </a:xfrm>
          <a:prstGeom prst="rect">
            <a:avLst/>
          </a:prstGeom>
        </p:spPr>
      </p:pic>
    </p:spTree>
    <p:extLst>
      <p:ext uri="{BB962C8B-B14F-4D97-AF65-F5344CB8AC3E}">
        <p14:creationId xmlns:p14="http://schemas.microsoft.com/office/powerpoint/2010/main" val="30926979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3"/>
          </p:nvPr>
        </p:nvSpPr>
        <p:spPr/>
        <p:txBody>
          <a:bodyPr>
            <a:normAutofit fontScale="92500" lnSpcReduction="20000"/>
          </a:bodyPr>
          <a:lstStyle/>
          <a:p>
            <a:pPr marL="0" indent="0" fontAlgn="base">
              <a:buNone/>
            </a:pPr>
            <a:r>
              <a:rPr lang="en-GB" b="1" dirty="0">
                <a:latin typeface="Times New Roman" panose="02020603050405020304" pitchFamily="18" charset="0"/>
                <a:cs typeface="Times New Roman" panose="02020603050405020304" pitchFamily="18" charset="0"/>
              </a:rPr>
              <a:t>Propulsion contractions</a:t>
            </a:r>
          </a:p>
          <a:p>
            <a:pPr fontAlgn="base"/>
            <a:r>
              <a:rPr lang="en-GB" sz="2600" dirty="0">
                <a:latin typeface="Times New Roman" panose="02020603050405020304" pitchFamily="18" charset="0"/>
                <a:cs typeface="Times New Roman" panose="02020603050405020304" pitchFamily="18" charset="0"/>
              </a:rPr>
              <a:t>Their mechanism has already been described in the introduction part. The contractile ring in the small intestine has a velocity of about 0.5-2 cm/min. Faster in the proximal segments, in distal segments it slows down. One contractile ring travels a </a:t>
            </a:r>
            <a:r>
              <a:rPr lang="en-GB" sz="2600" b="1" dirty="0">
                <a:latin typeface="Times New Roman" panose="02020603050405020304" pitchFamily="18" charset="0"/>
                <a:cs typeface="Times New Roman" panose="02020603050405020304" pitchFamily="18" charset="0"/>
              </a:rPr>
              <a:t>maximal distance of 10 cm,</a:t>
            </a:r>
            <a:r>
              <a:rPr lang="en-GB" sz="2600" dirty="0">
                <a:latin typeface="Times New Roman" panose="02020603050405020304" pitchFamily="18" charset="0"/>
                <a:cs typeface="Times New Roman" panose="02020603050405020304" pitchFamily="18" charset="0"/>
              </a:rPr>
              <a:t> then it goes out and </a:t>
            </a:r>
            <a:r>
              <a:rPr lang="en-GB" sz="2600" dirty="0" err="1">
                <a:latin typeface="Times New Roman" panose="02020603050405020304" pitchFamily="18" charset="0"/>
                <a:cs typeface="Times New Roman" panose="02020603050405020304" pitchFamily="18" charset="0"/>
              </a:rPr>
              <a:t>chymus</a:t>
            </a:r>
            <a:r>
              <a:rPr lang="en-GB" sz="2600" dirty="0">
                <a:latin typeface="Times New Roman" panose="02020603050405020304" pitchFamily="18" charset="0"/>
                <a:cs typeface="Times New Roman" panose="02020603050405020304" pitchFamily="18" charset="0"/>
              </a:rPr>
              <a:t> wait for the new one. Therefore, the overall speed of passage of </a:t>
            </a:r>
            <a:r>
              <a:rPr lang="en-GB" sz="2600" dirty="0" err="1">
                <a:latin typeface="Times New Roman" panose="02020603050405020304" pitchFamily="18" charset="0"/>
                <a:cs typeface="Times New Roman" panose="02020603050405020304" pitchFamily="18" charset="0"/>
              </a:rPr>
              <a:t>chyme</a:t>
            </a:r>
            <a:r>
              <a:rPr lang="en-GB" sz="2600" dirty="0">
                <a:latin typeface="Times New Roman" panose="02020603050405020304" pitchFamily="18" charset="0"/>
                <a:cs typeface="Times New Roman" panose="02020603050405020304" pitchFamily="18" charset="0"/>
              </a:rPr>
              <a:t> is 1 cm/min.</a:t>
            </a:r>
          </a:p>
          <a:p>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17426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latin typeface="Times New Roman" panose="02020603050405020304" pitchFamily="18" charset="0"/>
                <a:cs typeface="Times New Roman" panose="02020603050405020304" pitchFamily="18" charset="0"/>
              </a:rPr>
              <a:t> Structure of the gastrointestinal tract.</a:t>
            </a:r>
            <a:br>
              <a:rPr lang="en-GB" dirty="0">
                <a:latin typeface="Times New Roman" panose="02020603050405020304" pitchFamily="18" charset="0"/>
                <a:cs typeface="Times New Roman" panose="02020603050405020304" pitchFamily="18" charset="0"/>
              </a:rPr>
            </a:br>
            <a:endParaRPr lang="en-GB"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3"/>
          </p:nvPr>
        </p:nvSpPr>
        <p:spPr/>
        <p:txBody>
          <a:bodyPr/>
          <a:lstStyle/>
          <a:p>
            <a:r>
              <a:rPr lang="en-GB" dirty="0" smtClean="0">
                <a:latin typeface="Times New Roman" panose="02020603050405020304" pitchFamily="18" charset="0"/>
                <a:cs typeface="Times New Roman" panose="02020603050405020304" pitchFamily="18" charset="0"/>
              </a:rPr>
              <a:t>The wall of the GIT is divided into 4 layers namely;</a:t>
            </a:r>
          </a:p>
          <a:p>
            <a:pPr marL="0" indent="0">
              <a:buNone/>
            </a:pPr>
            <a:r>
              <a:rPr lang="en-GB" dirty="0" smtClean="0">
                <a:latin typeface="Times New Roman" panose="02020603050405020304" pitchFamily="18" charset="0"/>
                <a:cs typeface="Times New Roman" panose="02020603050405020304" pitchFamily="18" charset="0"/>
              </a:rPr>
              <a:t>Mucosa.</a:t>
            </a:r>
          </a:p>
          <a:p>
            <a:pPr marL="0" indent="0">
              <a:buNone/>
            </a:pPr>
            <a:r>
              <a:rPr lang="en-GB" dirty="0" smtClean="0">
                <a:latin typeface="Times New Roman" panose="02020603050405020304" pitchFamily="18" charset="0"/>
                <a:cs typeface="Times New Roman" panose="02020603050405020304" pitchFamily="18" charset="0"/>
              </a:rPr>
              <a:t>Submucosa.</a:t>
            </a:r>
          </a:p>
          <a:p>
            <a:pPr marL="0" indent="0">
              <a:buNone/>
            </a:pPr>
            <a:r>
              <a:rPr lang="en-GB" dirty="0" err="1" smtClean="0">
                <a:latin typeface="Times New Roman" panose="02020603050405020304" pitchFamily="18" charset="0"/>
                <a:cs typeface="Times New Roman" panose="02020603050405020304" pitchFamily="18" charset="0"/>
              </a:rPr>
              <a:t>Muscularis</a:t>
            </a:r>
            <a:r>
              <a:rPr lang="en-GB" dirty="0" smtClean="0">
                <a:latin typeface="Times New Roman" panose="02020603050405020304" pitchFamily="18" charset="0"/>
                <a:cs typeface="Times New Roman" panose="02020603050405020304" pitchFamily="18" charset="0"/>
              </a:rPr>
              <a:t> externa.</a:t>
            </a:r>
          </a:p>
          <a:p>
            <a:pPr marL="0" indent="0">
              <a:buNone/>
            </a:pPr>
            <a:r>
              <a:rPr lang="en-GB" dirty="0" smtClean="0">
                <a:latin typeface="Times New Roman" panose="02020603050405020304" pitchFamily="18" charset="0"/>
                <a:cs typeface="Times New Roman" panose="02020603050405020304" pitchFamily="18" charset="0"/>
              </a:rPr>
              <a:t>Serosa.</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517659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899592" y="980728"/>
            <a:ext cx="7488832" cy="5328592"/>
          </a:xfrm>
        </p:spPr>
      </p:pic>
    </p:spTree>
    <p:extLst>
      <p:ext uri="{BB962C8B-B14F-4D97-AF65-F5344CB8AC3E}">
        <p14:creationId xmlns:p14="http://schemas.microsoft.com/office/powerpoint/2010/main" val="4590951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GB" dirty="0" smtClean="0"/>
              <a:t>Motility of the colon</a:t>
            </a:r>
            <a:endParaRPr lang="en-GB" dirty="0"/>
          </a:p>
        </p:txBody>
      </p:sp>
      <p:sp>
        <p:nvSpPr>
          <p:cNvPr id="3" name="Content Placeholder 2"/>
          <p:cNvSpPr>
            <a:spLocks noGrp="1"/>
          </p:cNvSpPr>
          <p:nvPr>
            <p:ph sz="quarter" idx="13"/>
          </p:nvPr>
        </p:nvSpPr>
        <p:spPr>
          <a:xfrm>
            <a:off x="1143000" y="731520"/>
            <a:ext cx="6400800" cy="3633584"/>
          </a:xfrm>
        </p:spPr>
        <p:txBody>
          <a:bodyPr>
            <a:noAutofit/>
          </a:bodyPr>
          <a:lstStyle/>
          <a:p>
            <a:pPr fontAlgn="base"/>
            <a:r>
              <a:rPr lang="en-GB" sz="2000" dirty="0" smtClean="0">
                <a:latin typeface="Times New Roman" panose="02020603050405020304" pitchFamily="18" charset="0"/>
                <a:cs typeface="Times New Roman" panose="02020603050405020304" pitchFamily="18" charset="0"/>
              </a:rPr>
              <a:t>Colon </a:t>
            </a:r>
            <a:r>
              <a:rPr lang="en-GB" sz="2000" dirty="0">
                <a:latin typeface="Times New Roman" panose="02020603050405020304" pitchFamily="18" charset="0"/>
                <a:cs typeface="Times New Roman" panose="02020603050405020304" pitchFamily="18" charset="0"/>
              </a:rPr>
              <a:t>has two main </a:t>
            </a:r>
            <a:r>
              <a:rPr lang="en-GB" sz="2000" dirty="0" smtClean="0">
                <a:latin typeface="Times New Roman" panose="02020603050405020304" pitchFamily="18" charset="0"/>
                <a:cs typeface="Times New Roman" panose="02020603050405020304" pitchFamily="18" charset="0"/>
              </a:rPr>
              <a:t>functions:</a:t>
            </a:r>
            <a:endParaRPr lang="en-GB" sz="2000" dirty="0">
              <a:latin typeface="Times New Roman" panose="02020603050405020304" pitchFamily="18" charset="0"/>
              <a:cs typeface="Times New Roman" panose="02020603050405020304" pitchFamily="18" charset="0"/>
            </a:endParaRPr>
          </a:p>
          <a:p>
            <a:pPr fontAlgn="base"/>
            <a:r>
              <a:rPr lang="en-GB" sz="2000" dirty="0" smtClean="0">
                <a:latin typeface="Times New Roman" panose="02020603050405020304" pitchFamily="18" charset="0"/>
                <a:cs typeface="Times New Roman" panose="02020603050405020304" pitchFamily="18" charset="0"/>
              </a:rPr>
              <a:t>to absorb </a:t>
            </a:r>
            <a:r>
              <a:rPr lang="en-GB" sz="2000" dirty="0">
                <a:latin typeface="Times New Roman" panose="02020603050405020304" pitchFamily="18" charset="0"/>
                <a:cs typeface="Times New Roman" panose="02020603050405020304" pitchFamily="18" charset="0"/>
              </a:rPr>
              <a:t>electrolytes and </a:t>
            </a:r>
            <a:r>
              <a:rPr lang="en-GB" sz="2000" dirty="0" smtClean="0">
                <a:latin typeface="Times New Roman" panose="02020603050405020304" pitchFamily="18" charset="0"/>
                <a:cs typeface="Times New Roman" panose="02020603050405020304" pitchFamily="18" charset="0"/>
              </a:rPr>
              <a:t>water.</a:t>
            </a:r>
          </a:p>
          <a:p>
            <a:pPr fontAlgn="base"/>
            <a:r>
              <a:rPr lang="en-GB" sz="2000" dirty="0" smtClean="0">
                <a:latin typeface="Times New Roman" panose="02020603050405020304" pitchFamily="18" charset="0"/>
                <a:cs typeface="Times New Roman" panose="02020603050405020304" pitchFamily="18" charset="0"/>
              </a:rPr>
              <a:t> </a:t>
            </a:r>
            <a:r>
              <a:rPr lang="en-GB" sz="2000" dirty="0">
                <a:latin typeface="Times New Roman" panose="02020603050405020304" pitchFamily="18" charset="0"/>
                <a:cs typeface="Times New Roman" panose="02020603050405020304" pitchFamily="18" charset="0"/>
              </a:rPr>
              <a:t>to store solid wastes before they are eliminated from the body. </a:t>
            </a:r>
            <a:endParaRPr lang="en-GB" sz="2000" dirty="0" smtClean="0">
              <a:latin typeface="Times New Roman" panose="02020603050405020304" pitchFamily="18" charset="0"/>
              <a:cs typeface="Times New Roman" panose="02020603050405020304" pitchFamily="18" charset="0"/>
            </a:endParaRPr>
          </a:p>
          <a:p>
            <a:pPr marL="45720" indent="0" fontAlgn="base">
              <a:buNone/>
            </a:pPr>
            <a:endParaRPr lang="en-GB" sz="2000" dirty="0" smtClean="0">
              <a:latin typeface="Times New Roman" panose="02020603050405020304" pitchFamily="18" charset="0"/>
              <a:cs typeface="Times New Roman" panose="02020603050405020304" pitchFamily="18" charset="0"/>
            </a:endParaRPr>
          </a:p>
          <a:p>
            <a:pPr fontAlgn="base"/>
            <a:r>
              <a:rPr lang="en-GB" sz="2000" dirty="0" smtClean="0">
                <a:latin typeface="Times New Roman" panose="02020603050405020304" pitchFamily="18" charset="0"/>
                <a:cs typeface="Times New Roman" panose="02020603050405020304" pitchFamily="18" charset="0"/>
              </a:rPr>
              <a:t>Both </a:t>
            </a:r>
            <a:r>
              <a:rPr lang="en-GB" sz="2000" dirty="0">
                <a:latin typeface="Times New Roman" panose="02020603050405020304" pitchFamily="18" charset="0"/>
                <a:cs typeface="Times New Roman" panose="02020603050405020304" pitchFamily="18" charset="0"/>
              </a:rPr>
              <a:t>of these functions require no extensive motor activity. Therefore, the longitudinal muscle layer is in the colon reduced to the </a:t>
            </a:r>
            <a:r>
              <a:rPr lang="en-GB" sz="2000" b="1" dirty="0" err="1">
                <a:latin typeface="Times New Roman" panose="02020603050405020304" pitchFamily="18" charset="0"/>
                <a:cs typeface="Times New Roman" panose="02020603050405020304" pitchFamily="18" charset="0"/>
              </a:rPr>
              <a:t>taenia</a:t>
            </a:r>
            <a:r>
              <a:rPr lang="en-GB" sz="2000" dirty="0">
                <a:latin typeface="Times New Roman" panose="02020603050405020304" pitchFamily="18" charset="0"/>
                <a:cs typeface="Times New Roman" panose="02020603050405020304" pitchFamily="18" charset="0"/>
              </a:rPr>
              <a:t>. They represent three bands of muscle that stretch along the entire length of the colon. Its motility is thus slower than that of the small intestine</a:t>
            </a:r>
            <a:r>
              <a:rPr lang="en-GB" sz="2000" dirty="0" smtClean="0">
                <a:latin typeface="Times New Roman" panose="02020603050405020304" pitchFamily="18" charset="0"/>
                <a:cs typeface="Times New Roman" panose="02020603050405020304" pitchFamily="18" charset="0"/>
              </a:rPr>
              <a:t>.</a:t>
            </a:r>
            <a:endParaRPr lang="en-GB"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346414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3"/>
          </p:nvPr>
        </p:nvSpPr>
        <p:spPr/>
        <p:txBody>
          <a:bodyPr>
            <a:normAutofit fontScale="70000" lnSpcReduction="20000"/>
          </a:bodyPr>
          <a:lstStyle/>
          <a:p>
            <a:pPr marL="0" indent="0" fontAlgn="base">
              <a:buNone/>
            </a:pPr>
            <a:r>
              <a:rPr lang="en-GB" sz="3200" b="1" dirty="0" smtClean="0">
                <a:latin typeface="Times New Roman" panose="02020603050405020304" pitchFamily="18" charset="0"/>
                <a:cs typeface="Times New Roman" panose="02020603050405020304" pitchFamily="18" charset="0"/>
              </a:rPr>
              <a:t>Haustration</a:t>
            </a:r>
          </a:p>
          <a:p>
            <a:pPr marL="0" indent="0" fontAlgn="base">
              <a:buNone/>
            </a:pPr>
            <a:r>
              <a:rPr lang="en-GB" sz="2800" dirty="0" smtClean="0">
                <a:latin typeface="Times New Roman" panose="02020603050405020304" pitchFamily="18" charset="0"/>
                <a:cs typeface="Times New Roman" panose="02020603050405020304" pitchFamily="18" charset="0"/>
              </a:rPr>
              <a:t>It is a mixing movement of the colon (a </a:t>
            </a:r>
            <a:r>
              <a:rPr lang="en-GB" sz="2800" b="1" dirty="0" smtClean="0">
                <a:latin typeface="Times New Roman" panose="02020603050405020304" pitchFamily="18" charset="0"/>
                <a:cs typeface="Times New Roman" panose="02020603050405020304" pitchFamily="18" charset="0"/>
              </a:rPr>
              <a:t>modified segmentation movement</a:t>
            </a:r>
            <a:r>
              <a:rPr lang="en-GB" sz="2800" dirty="0" smtClean="0">
                <a:latin typeface="Times New Roman" panose="02020603050405020304" pitchFamily="18" charset="0"/>
                <a:cs typeface="Times New Roman" panose="02020603050405020304" pitchFamily="18" charset="0"/>
              </a:rPr>
              <a:t>). First, there is a circular muscle contraction. Subsequently </a:t>
            </a:r>
            <a:r>
              <a:rPr lang="en-GB" sz="2800" dirty="0" err="1" smtClean="0">
                <a:latin typeface="Times New Roman" panose="02020603050405020304" pitchFamily="18" charset="0"/>
                <a:cs typeface="Times New Roman" panose="02020603050405020304" pitchFamily="18" charset="0"/>
              </a:rPr>
              <a:t>taeniae</a:t>
            </a:r>
            <a:r>
              <a:rPr lang="en-GB" sz="2800" dirty="0" smtClean="0">
                <a:latin typeface="Times New Roman" panose="02020603050405020304" pitchFamily="18" charset="0"/>
                <a:cs typeface="Times New Roman" panose="02020603050405020304" pitchFamily="18" charset="0"/>
              </a:rPr>
              <a:t> contract forming the </a:t>
            </a:r>
            <a:r>
              <a:rPr lang="en-GB" sz="2800" b="1" dirty="0" err="1" smtClean="0">
                <a:latin typeface="Times New Roman" panose="02020603050405020304" pitchFamily="18" charset="0"/>
                <a:cs typeface="Times New Roman" panose="02020603050405020304" pitchFamily="18" charset="0"/>
              </a:rPr>
              <a:t>haustrum</a:t>
            </a:r>
            <a:r>
              <a:rPr lang="en-GB" sz="2800" dirty="0" smtClean="0">
                <a:latin typeface="Times New Roman" panose="02020603050405020304" pitchFamily="18" charset="0"/>
                <a:cs typeface="Times New Roman" panose="02020603050405020304" pitchFamily="18" charset="0"/>
              </a:rPr>
              <a:t>. </a:t>
            </a:r>
            <a:r>
              <a:rPr lang="en-GB" sz="2800" dirty="0" err="1" smtClean="0">
                <a:latin typeface="Times New Roman" panose="02020603050405020304" pitchFamily="18" charset="0"/>
                <a:cs typeface="Times New Roman" panose="02020603050405020304" pitchFamily="18" charset="0"/>
              </a:rPr>
              <a:t>Haustra</a:t>
            </a:r>
            <a:r>
              <a:rPr lang="en-GB" sz="2800" dirty="0" smtClean="0">
                <a:latin typeface="Times New Roman" panose="02020603050405020304" pitchFamily="18" charset="0"/>
                <a:cs typeface="Times New Roman" panose="02020603050405020304" pitchFamily="18" charset="0"/>
              </a:rPr>
              <a:t> form the characteristic appearance of the colon, which is composed of a series of relatively large bulges. During the contractions of </a:t>
            </a:r>
            <a:r>
              <a:rPr lang="en-GB" sz="2800" dirty="0" err="1" smtClean="0">
                <a:latin typeface="Times New Roman" panose="02020603050405020304" pitchFamily="18" charset="0"/>
                <a:cs typeface="Times New Roman" panose="02020603050405020304" pitchFamily="18" charset="0"/>
              </a:rPr>
              <a:t>taenia</a:t>
            </a:r>
            <a:r>
              <a:rPr lang="en-GB" sz="2800" dirty="0" smtClean="0">
                <a:latin typeface="Times New Roman" panose="02020603050405020304" pitchFamily="18" charset="0"/>
                <a:cs typeface="Times New Roman" panose="02020603050405020304" pitchFamily="18" charset="0"/>
              </a:rPr>
              <a:t>, there is an increased pressure inside </a:t>
            </a:r>
            <a:r>
              <a:rPr lang="en-GB" sz="2800" dirty="0" err="1" smtClean="0">
                <a:latin typeface="Times New Roman" panose="02020603050405020304" pitchFamily="18" charset="0"/>
                <a:cs typeface="Times New Roman" panose="02020603050405020304" pitchFamily="18" charset="0"/>
              </a:rPr>
              <a:t>haustra</a:t>
            </a:r>
            <a:r>
              <a:rPr lang="en-GB" sz="2800" dirty="0" smtClean="0">
                <a:latin typeface="Times New Roman" panose="02020603050405020304" pitchFamily="18" charset="0"/>
                <a:cs typeface="Times New Roman" panose="02020603050405020304" pitchFamily="18" charset="0"/>
              </a:rPr>
              <a:t>. After about 30 seconds the pressure reaches its maximum and in next 60 seconds the </a:t>
            </a:r>
            <a:r>
              <a:rPr lang="en-GB" sz="2800" dirty="0" err="1" smtClean="0">
                <a:latin typeface="Times New Roman" panose="02020603050405020304" pitchFamily="18" charset="0"/>
                <a:cs typeface="Times New Roman" panose="02020603050405020304" pitchFamily="18" charset="0"/>
              </a:rPr>
              <a:t>haustrum</a:t>
            </a:r>
            <a:r>
              <a:rPr lang="en-GB" sz="2800" dirty="0" smtClean="0">
                <a:latin typeface="Times New Roman" panose="02020603050405020304" pitchFamily="18" charset="0"/>
                <a:cs typeface="Times New Roman" panose="02020603050405020304" pitchFamily="18" charset="0"/>
              </a:rPr>
              <a:t> disappears. Formation of a new </a:t>
            </a:r>
            <a:r>
              <a:rPr lang="en-GB" sz="2800" dirty="0" err="1" smtClean="0">
                <a:latin typeface="Times New Roman" panose="02020603050405020304" pitchFamily="18" charset="0"/>
                <a:cs typeface="Times New Roman" panose="02020603050405020304" pitchFamily="18" charset="0"/>
              </a:rPr>
              <a:t>haustrum</a:t>
            </a:r>
            <a:r>
              <a:rPr lang="en-GB" sz="2800" dirty="0" smtClean="0">
                <a:latin typeface="Times New Roman" panose="02020603050405020304" pitchFamily="18" charset="0"/>
                <a:cs typeface="Times New Roman" panose="02020603050405020304" pitchFamily="18" charset="0"/>
              </a:rPr>
              <a:t> starts after several minutes at a new place (segmentation movement), and the whole process is repeated.</a:t>
            </a:r>
          </a:p>
          <a:p>
            <a:endParaRPr lang="en-GB" sz="2800" dirty="0" smtClean="0"/>
          </a:p>
          <a:p>
            <a:endParaRPr lang="en-GB" dirty="0"/>
          </a:p>
        </p:txBody>
      </p:sp>
    </p:spTree>
    <p:extLst>
      <p:ext uri="{BB962C8B-B14F-4D97-AF65-F5344CB8AC3E}">
        <p14:creationId xmlns:p14="http://schemas.microsoft.com/office/powerpoint/2010/main" val="28329248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1187624" y="764704"/>
            <a:ext cx="7079377" cy="5361458"/>
          </a:xfrm>
        </p:spPr>
      </p:pic>
    </p:spTree>
    <p:extLst>
      <p:ext uri="{BB962C8B-B14F-4D97-AF65-F5344CB8AC3E}">
        <p14:creationId xmlns:p14="http://schemas.microsoft.com/office/powerpoint/2010/main" val="15342854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Propulsion movements</a:t>
            </a:r>
            <a:br>
              <a:rPr lang="en-GB" dirty="0" smtClean="0"/>
            </a:br>
            <a:endParaRPr lang="en-GB" dirty="0"/>
          </a:p>
        </p:txBody>
      </p:sp>
      <p:sp>
        <p:nvSpPr>
          <p:cNvPr id="3" name="Content Placeholder 2"/>
          <p:cNvSpPr>
            <a:spLocks noGrp="1"/>
          </p:cNvSpPr>
          <p:nvPr>
            <p:ph sz="quarter" idx="13"/>
          </p:nvPr>
        </p:nvSpPr>
        <p:spPr/>
        <p:txBody>
          <a:bodyPr>
            <a:normAutofit/>
          </a:bodyPr>
          <a:lstStyle/>
          <a:p>
            <a:pPr fontAlgn="base"/>
            <a:r>
              <a:rPr lang="en-GB" dirty="0" smtClean="0"/>
              <a:t>Propulsion </a:t>
            </a:r>
            <a:r>
              <a:rPr lang="en-GB" dirty="0"/>
              <a:t>movement is mostly determined by the haustration which progressively and slowly progresses from the cecum to the sigmoid colon. Passage of digested material through the colon by haustration held for about 12 hours and the liquid </a:t>
            </a:r>
            <a:r>
              <a:rPr lang="en-GB" dirty="0" err="1"/>
              <a:t>chyme</a:t>
            </a:r>
            <a:r>
              <a:rPr lang="en-GB" dirty="0"/>
              <a:t> becomes solid </a:t>
            </a:r>
            <a:r>
              <a:rPr lang="en-GB" dirty="0" err="1"/>
              <a:t>fecal</a:t>
            </a:r>
            <a:r>
              <a:rPr lang="en-GB" dirty="0"/>
              <a:t> matter.</a:t>
            </a:r>
          </a:p>
          <a:p>
            <a:endParaRPr lang="en-GB" dirty="0"/>
          </a:p>
        </p:txBody>
      </p:sp>
    </p:spTree>
    <p:extLst>
      <p:ext uri="{BB962C8B-B14F-4D97-AF65-F5344CB8AC3E}">
        <p14:creationId xmlns:p14="http://schemas.microsoft.com/office/powerpoint/2010/main" val="41282753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3"/>
          </p:nvPr>
        </p:nvSpPr>
        <p:spPr/>
        <p:txBody>
          <a:bodyPr/>
          <a:lstStyle/>
          <a:p>
            <a:endParaRPr lang="en-GB"/>
          </a:p>
        </p:txBody>
      </p:sp>
    </p:spTree>
    <p:extLst>
      <p:ext uri="{BB962C8B-B14F-4D97-AF65-F5344CB8AC3E}">
        <p14:creationId xmlns:p14="http://schemas.microsoft.com/office/powerpoint/2010/main" val="42583468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755576" y="764704"/>
            <a:ext cx="7416824" cy="5328592"/>
          </a:xfrm>
        </p:spPr>
      </p:pic>
    </p:spTree>
    <p:extLst>
      <p:ext uri="{BB962C8B-B14F-4D97-AF65-F5344CB8AC3E}">
        <p14:creationId xmlns:p14="http://schemas.microsoft.com/office/powerpoint/2010/main" val="23955352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3"/>
          </p:nvPr>
        </p:nvSpPr>
        <p:spPr>
          <a:xfrm>
            <a:off x="1143000" y="803528"/>
            <a:ext cx="6400800" cy="3921616"/>
          </a:xfrm>
        </p:spPr>
        <p:txBody>
          <a:bodyPr>
            <a:normAutofit fontScale="92500" lnSpcReduction="10000"/>
          </a:bodyPr>
          <a:lstStyle/>
          <a:p>
            <a:r>
              <a:rPr lang="en-GB" dirty="0" smtClean="0">
                <a:latin typeface="Times New Roman" panose="02020603050405020304" pitchFamily="18" charset="0"/>
                <a:cs typeface="Times New Roman" panose="02020603050405020304" pitchFamily="18" charset="0"/>
              </a:rPr>
              <a:t>Mucosa </a:t>
            </a:r>
          </a:p>
          <a:p>
            <a:pPr marL="0" indent="0">
              <a:buNone/>
            </a:pPr>
            <a:r>
              <a:rPr lang="en-GB" dirty="0" smtClean="0">
                <a:latin typeface="Times New Roman" panose="02020603050405020304" pitchFamily="18" charset="0"/>
                <a:cs typeface="Times New Roman" panose="02020603050405020304" pitchFamily="18" charset="0"/>
              </a:rPr>
              <a:t>Innermost layer with specialized epithelial cells which are supported by underlying connective tissues known as the lamina </a:t>
            </a:r>
            <a:r>
              <a:rPr lang="en-GB" dirty="0" err="1" smtClean="0">
                <a:latin typeface="Times New Roman" panose="02020603050405020304" pitchFamily="18" charset="0"/>
                <a:cs typeface="Times New Roman" panose="02020603050405020304" pitchFamily="18" charset="0"/>
              </a:rPr>
              <a:t>propria</a:t>
            </a:r>
            <a:r>
              <a:rPr lang="en-GB" dirty="0" smtClean="0">
                <a:latin typeface="Times New Roman" panose="02020603050405020304" pitchFamily="18" charset="0"/>
                <a:cs typeface="Times New Roman" panose="02020603050405020304" pitchFamily="18" charset="0"/>
              </a:rPr>
              <a:t>.</a:t>
            </a:r>
          </a:p>
          <a:p>
            <a:pPr marL="0" indent="0">
              <a:buNone/>
            </a:pPr>
            <a:endParaRPr lang="en-GB" dirty="0" smtClean="0">
              <a:latin typeface="Times New Roman" panose="02020603050405020304" pitchFamily="18" charset="0"/>
              <a:cs typeface="Times New Roman" panose="02020603050405020304" pitchFamily="18" charset="0"/>
            </a:endParaRPr>
          </a:p>
          <a:p>
            <a:pPr marL="0" indent="0">
              <a:buNone/>
            </a:pPr>
            <a:endParaRPr lang="en-GB" dirty="0">
              <a:latin typeface="Times New Roman" panose="02020603050405020304" pitchFamily="18" charset="0"/>
              <a:cs typeface="Times New Roman" panose="02020603050405020304" pitchFamily="18" charset="0"/>
            </a:endParaRPr>
          </a:p>
          <a:p>
            <a:pPr marL="0" indent="0">
              <a:buNone/>
            </a:pPr>
            <a:endParaRPr lang="en-GB" dirty="0">
              <a:latin typeface="Times New Roman" panose="02020603050405020304" pitchFamily="18" charset="0"/>
              <a:cs typeface="Times New Roman" panose="02020603050405020304" pitchFamily="18" charset="0"/>
            </a:endParaRPr>
          </a:p>
          <a:p>
            <a:r>
              <a:rPr lang="en-GB" dirty="0" smtClean="0">
                <a:latin typeface="Times New Roman" panose="02020603050405020304" pitchFamily="18" charset="0"/>
                <a:cs typeface="Times New Roman" panose="02020603050405020304" pitchFamily="18" charset="0"/>
              </a:rPr>
              <a:t>Submucosa.</a:t>
            </a:r>
          </a:p>
          <a:p>
            <a:pPr marL="0" indent="0">
              <a:buNone/>
            </a:pPr>
            <a:r>
              <a:rPr lang="en-GB" dirty="0" smtClean="0">
                <a:latin typeface="Times New Roman" panose="02020603050405020304" pitchFamily="18" charset="0"/>
                <a:cs typeface="Times New Roman" panose="02020603050405020304" pitchFamily="18" charset="0"/>
              </a:rPr>
              <a:t>A thick layer of loose connective tissue surrounding the mucosa which contains fat, fibrous tissue and lymphatic vessels, blood vessels and nerves.</a:t>
            </a:r>
          </a:p>
          <a:p>
            <a:pPr marL="0" indent="0">
              <a:buNone/>
            </a:pP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364949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1259633" y="1307306"/>
            <a:ext cx="7272808" cy="4497958"/>
          </a:xfrm>
        </p:spPr>
      </p:pic>
    </p:spTree>
    <p:extLst>
      <p:ext uri="{BB962C8B-B14F-4D97-AF65-F5344CB8AC3E}">
        <p14:creationId xmlns:p14="http://schemas.microsoft.com/office/powerpoint/2010/main" val="19571082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3"/>
          </p:nvPr>
        </p:nvSpPr>
        <p:spPr>
          <a:xfrm>
            <a:off x="1143000" y="731520"/>
            <a:ext cx="6400800" cy="4785712"/>
          </a:xfrm>
        </p:spPr>
        <p:txBody>
          <a:bodyPr>
            <a:normAutofit/>
          </a:bodyPr>
          <a:lstStyle/>
          <a:p>
            <a:r>
              <a:rPr lang="en-GB" dirty="0" err="1" smtClean="0">
                <a:latin typeface="Times New Roman" panose="02020603050405020304" pitchFamily="18" charset="0"/>
                <a:cs typeface="Times New Roman" panose="02020603050405020304" pitchFamily="18" charset="0"/>
              </a:rPr>
              <a:t>Muscularis</a:t>
            </a:r>
            <a:r>
              <a:rPr lang="en-GB" dirty="0" smtClean="0">
                <a:latin typeface="Times New Roman" panose="02020603050405020304" pitchFamily="18" charset="0"/>
                <a:cs typeface="Times New Roman" panose="02020603050405020304" pitchFamily="18" charset="0"/>
              </a:rPr>
              <a:t> mucosa.</a:t>
            </a:r>
          </a:p>
          <a:p>
            <a:pPr marL="0" indent="0">
              <a:buNone/>
            </a:pPr>
            <a:r>
              <a:rPr lang="en-GB" dirty="0" smtClean="0">
                <a:latin typeface="Times New Roman" panose="02020603050405020304" pitchFamily="18" charset="0"/>
                <a:cs typeface="Times New Roman" panose="02020603050405020304" pitchFamily="18" charset="0"/>
              </a:rPr>
              <a:t>A smooth muscle layer containing an inner circular layer and an outer longitudinal layer of muscle </a:t>
            </a:r>
            <a:r>
              <a:rPr lang="en-GB" dirty="0" err="1" smtClean="0">
                <a:latin typeface="Times New Roman" panose="02020603050405020304" pitchFamily="18" charset="0"/>
                <a:cs typeface="Times New Roman" panose="02020603050405020304" pitchFamily="18" charset="0"/>
              </a:rPr>
              <a:t>fibers</a:t>
            </a:r>
            <a:r>
              <a:rPr lang="en-GB" dirty="0" smtClean="0">
                <a:latin typeface="Times New Roman" panose="02020603050405020304" pitchFamily="18" charset="0"/>
                <a:cs typeface="Times New Roman" panose="02020603050405020304" pitchFamily="18" charset="0"/>
              </a:rPr>
              <a:t> </a:t>
            </a:r>
            <a:r>
              <a:rPr lang="en-GB" dirty="0" err="1" smtClean="0">
                <a:latin typeface="Times New Roman" panose="02020603050405020304" pitchFamily="18" charset="0"/>
                <a:cs typeface="Times New Roman" panose="02020603050405020304" pitchFamily="18" charset="0"/>
              </a:rPr>
              <a:t>seperated</a:t>
            </a:r>
            <a:r>
              <a:rPr lang="en-GB" dirty="0" smtClean="0">
                <a:latin typeface="Times New Roman" panose="02020603050405020304" pitchFamily="18" charset="0"/>
                <a:cs typeface="Times New Roman" panose="02020603050405020304" pitchFamily="18" charset="0"/>
              </a:rPr>
              <a:t> by the myenteric plexus or </a:t>
            </a:r>
            <a:r>
              <a:rPr lang="en-GB" dirty="0" err="1">
                <a:latin typeface="Times New Roman" panose="02020603050405020304" pitchFamily="18" charset="0"/>
                <a:cs typeface="Times New Roman" panose="02020603050405020304" pitchFamily="18" charset="0"/>
              </a:rPr>
              <a:t>A</a:t>
            </a:r>
            <a:r>
              <a:rPr lang="en-GB" dirty="0" err="1" smtClean="0">
                <a:latin typeface="Times New Roman" panose="02020603050405020304" pitchFamily="18" charset="0"/>
                <a:cs typeface="Times New Roman" panose="02020603050405020304" pitchFamily="18" charset="0"/>
              </a:rPr>
              <a:t>uerbach</a:t>
            </a:r>
            <a:r>
              <a:rPr lang="en-GB" dirty="0" smtClean="0">
                <a:latin typeface="Times New Roman" panose="02020603050405020304" pitchFamily="18" charset="0"/>
                <a:cs typeface="Times New Roman" panose="02020603050405020304" pitchFamily="18" charset="0"/>
              </a:rPr>
              <a:t> plexus.</a:t>
            </a:r>
          </a:p>
          <a:p>
            <a:pPr marL="0" indent="0">
              <a:buNone/>
            </a:pPr>
            <a:endParaRPr lang="en-GB" dirty="0">
              <a:latin typeface="Times New Roman" panose="02020603050405020304" pitchFamily="18" charset="0"/>
              <a:cs typeface="Times New Roman" panose="02020603050405020304" pitchFamily="18" charset="0"/>
            </a:endParaRPr>
          </a:p>
          <a:p>
            <a:pPr marL="0" indent="0">
              <a:buNone/>
            </a:pPr>
            <a:endParaRPr lang="en-GB" dirty="0" smtClean="0">
              <a:latin typeface="Times New Roman" panose="02020603050405020304" pitchFamily="18" charset="0"/>
              <a:cs typeface="Times New Roman" panose="02020603050405020304" pitchFamily="18" charset="0"/>
            </a:endParaRPr>
          </a:p>
          <a:p>
            <a:pPr marL="0" indent="0">
              <a:buNone/>
            </a:pPr>
            <a:endParaRPr lang="en-GB" dirty="0">
              <a:latin typeface="Times New Roman" panose="02020603050405020304" pitchFamily="18" charset="0"/>
              <a:cs typeface="Times New Roman" panose="02020603050405020304" pitchFamily="18" charset="0"/>
            </a:endParaRPr>
          </a:p>
          <a:p>
            <a:r>
              <a:rPr lang="en-GB" dirty="0" smtClean="0">
                <a:latin typeface="Times New Roman" panose="02020603050405020304" pitchFamily="18" charset="0"/>
                <a:cs typeface="Times New Roman" panose="02020603050405020304" pitchFamily="18" charset="0"/>
              </a:rPr>
              <a:t>Serosa.</a:t>
            </a:r>
          </a:p>
          <a:p>
            <a:pPr marL="0" indent="0">
              <a:buNone/>
            </a:pPr>
            <a:r>
              <a:rPr lang="en-GB" dirty="0" smtClean="0">
                <a:latin typeface="Times New Roman" panose="02020603050405020304" pitchFamily="18" charset="0"/>
                <a:cs typeface="Times New Roman" panose="02020603050405020304" pitchFamily="18" charset="0"/>
              </a:rPr>
              <a:t>This is the outer layer of the GIT and it is formed by fat and another layer of epithelial cell known as the mesothelium</a:t>
            </a:r>
            <a:r>
              <a:rPr lang="en-GB" dirty="0" smtClean="0"/>
              <a:t>.</a:t>
            </a:r>
          </a:p>
          <a:p>
            <a:endParaRPr lang="en-GB" dirty="0"/>
          </a:p>
        </p:txBody>
      </p:sp>
    </p:spTree>
    <p:extLst>
      <p:ext uri="{BB962C8B-B14F-4D97-AF65-F5344CB8AC3E}">
        <p14:creationId xmlns:p14="http://schemas.microsoft.com/office/powerpoint/2010/main" val="6520688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6" name="Content Placeholder 5"/>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1259632" y="692696"/>
            <a:ext cx="6840760" cy="5112568"/>
          </a:xfrm>
        </p:spPr>
      </p:pic>
    </p:spTree>
    <p:extLst>
      <p:ext uri="{BB962C8B-B14F-4D97-AF65-F5344CB8AC3E}">
        <p14:creationId xmlns:p14="http://schemas.microsoft.com/office/powerpoint/2010/main" val="3315187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Movement of the GIT.</a:t>
            </a:r>
            <a:endParaRPr lang="en-GB" dirty="0"/>
          </a:p>
        </p:txBody>
      </p:sp>
      <p:sp>
        <p:nvSpPr>
          <p:cNvPr id="3" name="Content Placeholder 2"/>
          <p:cNvSpPr>
            <a:spLocks noGrp="1"/>
          </p:cNvSpPr>
          <p:nvPr>
            <p:ph sz="quarter" idx="13"/>
          </p:nvPr>
        </p:nvSpPr>
        <p:spPr>
          <a:xfrm>
            <a:off x="1115616" y="620688"/>
            <a:ext cx="6400800" cy="3474720"/>
          </a:xfrm>
        </p:spPr>
        <p:txBody>
          <a:bodyPr>
            <a:noAutofit/>
          </a:bodyPr>
          <a:lstStyle/>
          <a:p>
            <a:pPr marL="0" indent="0">
              <a:buNone/>
            </a:pPr>
            <a:r>
              <a:rPr lang="en-GB" sz="2000" dirty="0" smtClean="0">
                <a:latin typeface="Times New Roman" panose="02020603050405020304" pitchFamily="18" charset="0"/>
                <a:cs typeface="Times New Roman" panose="02020603050405020304" pitchFamily="18" charset="0"/>
              </a:rPr>
              <a:t>Gut motility is the term given to the stretching and contraction of muscles in the GIT. </a:t>
            </a:r>
          </a:p>
          <a:p>
            <a:pPr marL="0" indent="0">
              <a:buNone/>
            </a:pPr>
            <a:endParaRPr lang="en-GB" sz="2000" dirty="0" smtClean="0">
              <a:latin typeface="Times New Roman" panose="02020603050405020304" pitchFamily="18" charset="0"/>
              <a:cs typeface="Times New Roman" panose="02020603050405020304" pitchFamily="18" charset="0"/>
            </a:endParaRPr>
          </a:p>
          <a:p>
            <a:pPr marL="0" indent="0">
              <a:buNone/>
            </a:pPr>
            <a:r>
              <a:rPr lang="en-GB" sz="2000" dirty="0" smtClean="0">
                <a:latin typeface="Times New Roman" panose="02020603050405020304" pitchFamily="18" charset="0"/>
                <a:cs typeface="Times New Roman" panose="02020603050405020304" pitchFamily="18" charset="0"/>
              </a:rPr>
              <a:t>There are two basic types of movement namely</a:t>
            </a:r>
          </a:p>
          <a:p>
            <a:r>
              <a:rPr lang="en-GB" sz="2000" dirty="0" smtClean="0">
                <a:latin typeface="Times New Roman" panose="02020603050405020304" pitchFamily="18" charset="0"/>
                <a:cs typeface="Times New Roman" panose="02020603050405020304" pitchFamily="18" charset="0"/>
              </a:rPr>
              <a:t>Propulsive movement- peristalsis.</a:t>
            </a:r>
          </a:p>
          <a:p>
            <a:r>
              <a:rPr lang="en-GB" sz="2000" dirty="0" smtClean="0">
                <a:latin typeface="Times New Roman" panose="02020603050405020304" pitchFamily="18" charset="0"/>
                <a:cs typeface="Times New Roman" panose="02020603050405020304" pitchFamily="18" charset="0"/>
              </a:rPr>
              <a:t>Mixing movement.</a:t>
            </a:r>
          </a:p>
          <a:p>
            <a:pPr marL="0" indent="0">
              <a:buNone/>
            </a:pPr>
            <a:endParaRPr lang="en-GB" sz="2000" dirty="0" smtClean="0">
              <a:latin typeface="Times New Roman" panose="02020603050405020304" pitchFamily="18" charset="0"/>
              <a:cs typeface="Times New Roman" panose="02020603050405020304" pitchFamily="18" charset="0"/>
            </a:endParaRPr>
          </a:p>
          <a:p>
            <a:pPr marL="0" indent="0">
              <a:buNone/>
            </a:pPr>
            <a:r>
              <a:rPr lang="en-GB" sz="2000" b="1" dirty="0" smtClean="0">
                <a:latin typeface="Times New Roman" panose="02020603050405020304" pitchFamily="18" charset="0"/>
                <a:cs typeface="Times New Roman" panose="02020603050405020304" pitchFamily="18" charset="0"/>
              </a:rPr>
              <a:t>Propulsive movement-peristalsis</a:t>
            </a:r>
            <a:r>
              <a:rPr lang="en-GB" sz="2000" dirty="0" smtClean="0">
                <a:latin typeface="Times New Roman" panose="02020603050405020304" pitchFamily="18" charset="0"/>
                <a:cs typeface="Times New Roman" panose="02020603050405020304" pitchFamily="18" charset="0"/>
              </a:rPr>
              <a:t>.</a:t>
            </a:r>
          </a:p>
          <a:p>
            <a:pPr marL="0" indent="0">
              <a:buNone/>
            </a:pPr>
            <a:r>
              <a:rPr lang="en-GB" sz="2000" dirty="0" smtClean="0">
                <a:latin typeface="Times New Roman" panose="02020603050405020304" pitchFamily="18" charset="0"/>
                <a:cs typeface="Times New Roman" panose="02020603050405020304" pitchFamily="18" charset="0"/>
              </a:rPr>
              <a:t>The mechanism of involuntary contraction and relaxation is known as peristalsis.</a:t>
            </a:r>
            <a:endParaRPr lang="en-GB"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020191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539553" y="1600200"/>
            <a:ext cx="4176464" cy="4525963"/>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88024" y="1844824"/>
            <a:ext cx="4104456" cy="4320480"/>
          </a:xfrm>
          <a:prstGeom prst="rect">
            <a:avLst/>
          </a:prstGeom>
        </p:spPr>
      </p:pic>
    </p:spTree>
    <p:extLst>
      <p:ext uri="{BB962C8B-B14F-4D97-AF65-F5344CB8AC3E}">
        <p14:creationId xmlns:p14="http://schemas.microsoft.com/office/powerpoint/2010/main" val="4087073931"/>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137</TotalTime>
  <Words>549</Words>
  <Application>Microsoft Office PowerPoint</Application>
  <PresentationFormat>On-screen Show (4:3)</PresentationFormat>
  <Paragraphs>73</Paragraphs>
  <Slides>25</Slides>
  <Notes>2</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Slipstream</vt:lpstr>
      <vt:lpstr>Structure and movement of the Gastrointestinal tract.</vt:lpstr>
      <vt:lpstr> Structure of the gastrointestinal tract. </vt:lpstr>
      <vt:lpstr>PowerPoint Presentation</vt:lpstr>
      <vt:lpstr>PowerPoint Presentation</vt:lpstr>
      <vt:lpstr>PowerPoint Presentation</vt:lpstr>
      <vt:lpstr>PowerPoint Presentation</vt:lpstr>
      <vt:lpstr>PowerPoint Presentation</vt:lpstr>
      <vt:lpstr>Movement of the GIT.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Motility of the small intestine </vt:lpstr>
      <vt:lpstr>PowerPoint Presentation</vt:lpstr>
      <vt:lpstr>PowerPoint Presentation</vt:lpstr>
      <vt:lpstr>PowerPoint Presentation</vt:lpstr>
      <vt:lpstr>Motility of the colon</vt:lpstr>
      <vt:lpstr>PowerPoint Presentation</vt:lpstr>
      <vt:lpstr>PowerPoint Presentation</vt:lpstr>
      <vt:lpstr>Propulsion movements </vt:lpstr>
      <vt:lpstr>PowerPoint Presentation</vt:lpstr>
    </vt:vector>
  </TitlesOfParts>
  <Company>FMCASABA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OWOLABI NICOLE</dc:creator>
  <cp:lastModifiedBy>OWOLABI NICOLE</cp:lastModifiedBy>
  <cp:revision>27</cp:revision>
  <dcterms:created xsi:type="dcterms:W3CDTF">2020-02-04T07:55:03Z</dcterms:created>
  <dcterms:modified xsi:type="dcterms:W3CDTF">2020-02-04T10:12:20Z</dcterms:modified>
</cp:coreProperties>
</file>