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52933A-9D22-48B4-AB1C-359741DE2CC6}" type="datetimeFigureOut">
              <a:rPr lang="en-US" smtClean="0"/>
              <a:pPr/>
              <a:t>7/1/2020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03330-4130-4638-9D7C-2BC19A6F5D2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52933A-9D22-48B4-AB1C-359741DE2CC6}" type="datetimeFigureOut">
              <a:rPr lang="en-US" smtClean="0"/>
              <a:pPr/>
              <a:t>7/1/2020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03330-4130-4638-9D7C-2BC19A6F5D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52933A-9D22-48B4-AB1C-359741DE2CC6}" type="datetimeFigureOut">
              <a:rPr lang="en-US" smtClean="0"/>
              <a:pPr/>
              <a:t>7/1/2020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03330-4130-4638-9D7C-2BC19A6F5D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52933A-9D22-48B4-AB1C-359741DE2CC6}" type="datetimeFigureOut">
              <a:rPr lang="en-US" smtClean="0"/>
              <a:pPr/>
              <a:t>7/1/2020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03330-4130-4638-9D7C-2BC19A6F5D2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52933A-9D22-48B4-AB1C-359741DE2CC6}" type="datetimeFigureOut">
              <a:rPr lang="en-US" smtClean="0"/>
              <a:pPr/>
              <a:t>7/1/2020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03330-4130-4638-9D7C-2BC19A6F5D2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52933A-9D22-48B4-AB1C-359741DE2CC6}" type="datetimeFigureOut">
              <a:rPr lang="en-US" smtClean="0"/>
              <a:pPr/>
              <a:t>7/1/2020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403330-4130-4638-9D7C-2BC19A6F5D2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52933A-9D22-48B4-AB1C-359741DE2CC6}" type="datetimeFigureOut">
              <a:rPr lang="en-US" smtClean="0"/>
              <a:pPr/>
              <a:t>7/1/2020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403330-4130-4638-9D7C-2BC19A6F5D2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52933A-9D22-48B4-AB1C-359741DE2CC6}" type="datetimeFigureOut">
              <a:rPr lang="en-US" smtClean="0"/>
              <a:pPr/>
              <a:t>7/1/2020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403330-4130-4638-9D7C-2BC19A6F5D2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52933A-9D22-48B4-AB1C-359741DE2CC6}" type="datetimeFigureOut">
              <a:rPr lang="en-US" smtClean="0"/>
              <a:pPr/>
              <a:t>7/1/2020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403330-4130-4638-9D7C-2BC19A6F5D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52933A-9D22-48B4-AB1C-359741DE2CC6}" type="datetimeFigureOut">
              <a:rPr lang="en-US" smtClean="0"/>
              <a:pPr/>
              <a:t>7/1/2020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403330-4130-4638-9D7C-2BC19A6F5D2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52933A-9D22-48B4-AB1C-359741DE2CC6}" type="datetimeFigureOut">
              <a:rPr lang="en-US" smtClean="0"/>
              <a:pPr/>
              <a:t>7/1/2020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403330-4130-4638-9D7C-2BC19A6F5D2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52933A-9D22-48B4-AB1C-359741DE2CC6}" type="datetimeFigureOut">
              <a:rPr lang="en-US" smtClean="0"/>
              <a:pPr/>
              <a:t>7/1/2020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403330-4130-4638-9D7C-2BC19A6F5D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Poverty in Nigeria</a:t>
            </a:r>
            <a:endParaRPr lang="en-US" dirty="0"/>
          </a:p>
        </p:txBody>
      </p:sp>
      <p:sp>
        <p:nvSpPr>
          <p:cNvPr id="3" name="Subtitle 2"/>
          <p:cNvSpPr>
            <a:spLocks noGrp="1"/>
          </p:cNvSpPr>
          <p:nvPr>
            <p:ph type="subTitle" idx="1"/>
          </p:nvPr>
        </p:nvSpPr>
        <p:spPr/>
        <p:txBody>
          <a:bodyPr/>
          <a:lstStyle/>
          <a:p>
            <a:r>
              <a:rPr lang="en-US" dirty="0" smtClean="0"/>
              <a:t>Name :</a:t>
            </a:r>
            <a:r>
              <a:rPr lang="en-US" dirty="0" err="1" smtClean="0"/>
              <a:t>Akingbagbohun</a:t>
            </a:r>
            <a:r>
              <a:rPr lang="en-US" dirty="0" smtClean="0"/>
              <a:t> </a:t>
            </a:r>
            <a:r>
              <a:rPr lang="en-US" dirty="0" err="1" smtClean="0"/>
              <a:t>OluwaFemi</a:t>
            </a:r>
            <a:r>
              <a:rPr lang="en-US" dirty="0" smtClean="0"/>
              <a:t> Samuel</a:t>
            </a:r>
          </a:p>
          <a:p>
            <a:r>
              <a:rPr lang="en-US" dirty="0" err="1" smtClean="0"/>
              <a:t>Matric</a:t>
            </a:r>
            <a:r>
              <a:rPr lang="en-US" smtClean="0"/>
              <a:t> No:19/ENG02/004</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Income Inequality</a:t>
            </a:r>
            <a:endParaRPr lang="en-US" dirty="0"/>
          </a:p>
        </p:txBody>
      </p:sp>
      <p:sp>
        <p:nvSpPr>
          <p:cNvPr id="3" name="Content Placeholder 2"/>
          <p:cNvSpPr>
            <a:spLocks noGrp="1"/>
          </p:cNvSpPr>
          <p:nvPr>
            <p:ph idx="1"/>
          </p:nvPr>
        </p:nvSpPr>
        <p:spPr/>
        <p:txBody>
          <a:bodyPr>
            <a:normAutofit fontScale="55000" lnSpcReduction="20000"/>
          </a:bodyPr>
          <a:lstStyle/>
          <a:p>
            <a:r>
              <a:rPr lang="en-US" dirty="0"/>
              <a:t>As at 2010, the </a:t>
            </a:r>
            <a:r>
              <a:rPr lang="en-US" dirty="0" err="1" smtClean="0"/>
              <a:t>Gini</a:t>
            </a:r>
            <a:r>
              <a:rPr lang="en-US" dirty="0" smtClean="0"/>
              <a:t> coefficient </a:t>
            </a:r>
            <a:r>
              <a:rPr lang="en-US" dirty="0"/>
              <a:t> of Nigeria is rated medium, at </a:t>
            </a:r>
            <a:r>
              <a:rPr lang="en-US" dirty="0" smtClean="0"/>
              <a:t>0.43.</a:t>
            </a:r>
            <a:r>
              <a:rPr lang="en-US" baseline="30000" dirty="0"/>
              <a:t> </a:t>
            </a:r>
            <a:r>
              <a:rPr lang="en-US" dirty="0" smtClean="0"/>
              <a:t>However</a:t>
            </a:r>
            <a:r>
              <a:rPr lang="en-US" dirty="0"/>
              <a:t>, there are more rural poor than urban poor</a:t>
            </a:r>
            <a:r>
              <a:rPr lang="en-US" dirty="0" smtClean="0"/>
              <a:t>.</a:t>
            </a:r>
            <a:r>
              <a:rPr lang="en-US" baseline="30000" dirty="0" smtClean="0"/>
              <a:t>[</a:t>
            </a:r>
            <a:r>
              <a:rPr lang="en-US" dirty="0" smtClean="0"/>
              <a:t>This </a:t>
            </a:r>
            <a:r>
              <a:rPr lang="en-US" dirty="0"/>
              <a:t>is correlated with differential access to infrastructure and amenities</a:t>
            </a:r>
            <a:r>
              <a:rPr lang="en-US" dirty="0" smtClean="0"/>
              <a:t>.</a:t>
            </a:r>
            <a:r>
              <a:rPr lang="en-US" dirty="0"/>
              <a:t> This results from the composition of Nigeria's economy, especially the energy (oil) and agriculture sectors. Oil exports contribute significantly to government revenues; it contributes 9% to the GDP, and employs only a fraction of the population</a:t>
            </a:r>
            <a:r>
              <a:rPr lang="en-US" dirty="0" smtClean="0"/>
              <a:t>.</a:t>
            </a:r>
            <a:r>
              <a:rPr lang="en-US" dirty="0"/>
              <a:t> Agriculture, however, contributes to about 17% of GDP, and employs about 30% of the population</a:t>
            </a:r>
            <a:r>
              <a:rPr lang="en-US" dirty="0" smtClean="0"/>
              <a:t>.</a:t>
            </a:r>
            <a:r>
              <a:rPr lang="en-US" baseline="30000" dirty="0" smtClean="0"/>
              <a:t>[</a:t>
            </a:r>
            <a:endParaRPr lang="en-US" dirty="0"/>
          </a:p>
          <a:p>
            <a:r>
              <a:rPr lang="en-US" dirty="0"/>
              <a:t>This incongruence is compounded by the fact that oil revenue is poorly distributed among the population, with higher government spending in urban areas than rurally. High unemployment rates renders personal incomes even more divergent</a:t>
            </a:r>
            <a:r>
              <a:rPr lang="en-US" dirty="0" smtClean="0"/>
              <a:t>.</a:t>
            </a:r>
            <a:r>
              <a:rPr lang="en-US" dirty="0"/>
              <a:t> Moreover, the process of oil extraction has resulted in significant </a:t>
            </a:r>
            <a:r>
              <a:rPr lang="en-US" dirty="0" smtClean="0"/>
              <a:t>pollution, </a:t>
            </a:r>
            <a:r>
              <a:rPr lang="en-US" dirty="0"/>
              <a:t>which further harms the agricultural sector. Additionally, agriculture growth as slowed also because of farmer-herdsmen clashes, revolts in the north-east, and floods.  The majority of Nigeria’s better paying jobs are in capital-intensive sectors, but they are very scarce and limited. Only the places striving with economic activity and are very capital-intensive, possess law firms, small local businesses, and the governing powers.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fontScale="90000"/>
          </a:bodyPr>
          <a:lstStyle/>
          <a:p>
            <a:r>
              <a:rPr lang="en-US" dirty="0"/>
              <a:t>Long-term ethnic conflict and civil unrest</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Nigeria has historically experienced much ethnic conflict</a:t>
            </a:r>
            <a:r>
              <a:rPr lang="en-US" dirty="0" smtClean="0"/>
              <a:t>.</a:t>
            </a:r>
            <a:r>
              <a:rPr lang="en-US" dirty="0"/>
              <a:t> With the return to civilian rule in 1999, militants from religious and ethnic groups have become markedly more </a:t>
            </a:r>
            <a:r>
              <a:rPr lang="en-US" dirty="0" smtClean="0"/>
              <a:t>violent.</a:t>
            </a:r>
            <a:r>
              <a:rPr lang="en-US" baseline="30000" dirty="0"/>
              <a:t> </a:t>
            </a:r>
            <a:r>
              <a:rPr lang="en-US" dirty="0" smtClean="0"/>
              <a:t>While </a:t>
            </a:r>
            <a:r>
              <a:rPr lang="en-US" dirty="0"/>
              <a:t>this unrest has its roots in poverty and economic competition</a:t>
            </a:r>
            <a:r>
              <a:rPr lang="en-US" dirty="0" smtClean="0"/>
              <a:t>,</a:t>
            </a:r>
            <a:r>
              <a:rPr lang="en-US" dirty="0"/>
              <a:t> its economic and human damages further escalate the problems of poverty (such as increasing the mortality rate). For instance, ethnic unrest and the displeasure to local communities with oil companies has contributed to the conflict over oil trade in the Niger </a:t>
            </a:r>
            <a:r>
              <a:rPr lang="en-US" dirty="0" smtClean="0"/>
              <a:t>Delta , </a:t>
            </a:r>
            <a:r>
              <a:rPr lang="en-US" dirty="0"/>
              <a:t>which threatens the productivity of oil trade</a:t>
            </a:r>
            <a:r>
              <a:rPr lang="en-US" dirty="0" smtClean="0"/>
              <a:t>.</a:t>
            </a:r>
            <a:r>
              <a:rPr lang="en-US" dirty="0"/>
              <a:t> Civil unrest might also have contributed to the adoption of populist policy measures which work in the short-run, but impede poverty alleviation efforts.</a:t>
            </a:r>
          </a:p>
          <a:p>
            <a:pPr>
              <a:buNone/>
            </a:pP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Political instability and Corruption</a:t>
            </a:r>
            <a:endParaRPr lang="en-US" dirty="0"/>
          </a:p>
        </p:txBody>
      </p:sp>
      <p:sp>
        <p:nvSpPr>
          <p:cNvPr id="3" name="Content Placeholder 2"/>
          <p:cNvSpPr>
            <a:spLocks noGrp="1"/>
          </p:cNvSpPr>
          <p:nvPr>
            <p:ph idx="1"/>
          </p:nvPr>
        </p:nvSpPr>
        <p:spPr/>
        <p:txBody>
          <a:bodyPr>
            <a:normAutofit fontScale="47500" lnSpcReduction="20000"/>
          </a:bodyPr>
          <a:lstStyle/>
          <a:p>
            <a:r>
              <a:rPr lang="en-US" dirty="0"/>
              <a:t>Nigeria's large population and historic ethnic instability has led to the adoption of a </a:t>
            </a:r>
            <a:r>
              <a:rPr lang="en-US" dirty="0" smtClean="0"/>
              <a:t>federal government</a:t>
            </a:r>
            <a:r>
              <a:rPr lang="en-US" dirty="0"/>
              <a:t>.</a:t>
            </a:r>
            <a:r>
              <a:rPr lang="en-US" dirty="0" smtClean="0"/>
              <a:t> </a:t>
            </a:r>
            <a:r>
              <a:rPr lang="en-US" dirty="0"/>
              <a:t>The resultant fiscal </a:t>
            </a:r>
            <a:r>
              <a:rPr lang="en-US" dirty="0" err="1"/>
              <a:t>decentralisation</a:t>
            </a:r>
            <a:r>
              <a:rPr lang="en-US" dirty="0"/>
              <a:t> provides Nigeria’s state and local governments considerable autonomy, including control over 50% of government revenues, as well as responsibility for providing public services</a:t>
            </a:r>
            <a:r>
              <a:rPr lang="en-US" dirty="0" smtClean="0"/>
              <a:t>.</a:t>
            </a:r>
            <a:endParaRPr lang="en-US" dirty="0"/>
          </a:p>
          <a:p>
            <a:r>
              <a:rPr lang="en-US" dirty="0"/>
              <a:t>The lack of a stringent regulatory and monitoring system has allowed for </a:t>
            </a:r>
            <a:r>
              <a:rPr lang="en-US" dirty="0" smtClean="0"/>
              <a:t>rampant </a:t>
            </a:r>
            <a:r>
              <a:rPr lang="en-US" dirty="0" err="1" smtClean="0"/>
              <a:t>corruption.This</a:t>
            </a:r>
            <a:r>
              <a:rPr lang="en-US" dirty="0" smtClean="0"/>
              <a:t> </a:t>
            </a:r>
            <a:r>
              <a:rPr lang="en-US" dirty="0"/>
              <a:t>has hindered past poverty alleviation efforts to a large </a:t>
            </a:r>
            <a:r>
              <a:rPr lang="en-US" dirty="0" err="1" smtClean="0"/>
              <a:t>extent,since</a:t>
            </a:r>
            <a:r>
              <a:rPr lang="en-US" dirty="0" smtClean="0"/>
              <a:t> </a:t>
            </a:r>
            <a:r>
              <a:rPr lang="en-US" dirty="0"/>
              <a:t>resources which could pay for public goods or directed towards investment (and so create employment and other opportunities for citizens) are being </a:t>
            </a:r>
            <a:r>
              <a:rPr lang="en-US" dirty="0" smtClean="0"/>
              <a:t>misappropriated.</a:t>
            </a:r>
            <a:r>
              <a:rPr lang="en-US" baseline="30000" dirty="0"/>
              <a:t> </a:t>
            </a:r>
            <a:r>
              <a:rPr lang="en-US" dirty="0" smtClean="0"/>
              <a:t>Nigerian </a:t>
            </a:r>
            <a:r>
              <a:rPr lang="en-US" dirty="0"/>
              <a:t>corruption and poverty are interrelated and encourages each other. When looking at human development, Nigeria is at the bottom of the scale and corruption scores highest. Its existence is in all levels in the government – Local, State and even in the national departments. As a result of extreme corruption, even the poverty reduction programs suffer from no funding and have failed to give the needed remedy to this country. One of the reasons for the continued success of corruption is the encouragement that it receives from the government. Government shows tolerance towards corruption and corrupted official s to the extent that the officials facing indictment are pardoned and accepted into the society. Is there a remedy to eradicate corruption? The answer lies in the hands of Nigeria’s federal </a:t>
            </a:r>
            <a:r>
              <a:rPr lang="en-US" dirty="0" smtClean="0"/>
              <a:t>government. </a:t>
            </a:r>
            <a:r>
              <a:rPr lang="en-US" dirty="0"/>
              <a:t>They must get involved more and implant stronger reduction programs and ensure that it is being followed by all the officials and the departments. Just by eradication corruption, Nigeria could come of poverty. Taking care of corruption is taking care of </a:t>
            </a:r>
            <a:r>
              <a:rPr lang="en-US" dirty="0" smtClean="0"/>
              <a:t>poverty.</a:t>
            </a:r>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TotalTime>
  <Words>49</Words>
  <Application>Microsoft Office PowerPoint</Application>
  <PresentationFormat>On-screen Show (4:3)</PresentationFormat>
  <Paragraphs>11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Poverty in Nigeria</vt:lpstr>
      <vt:lpstr>Income Inequality</vt:lpstr>
      <vt:lpstr>Long-term ethnic conflict and civil unrest </vt:lpstr>
      <vt:lpstr>Political instability and Corruption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4</cp:revision>
  <dcterms:created xsi:type="dcterms:W3CDTF">2020-07-01T21:24:20Z</dcterms:created>
  <dcterms:modified xsi:type="dcterms:W3CDTF">2020-07-01T21:53:57Z</dcterms:modified>
</cp:coreProperties>
</file>