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72"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tableStyles" Target="tableStyles.xml"/><Relationship Id="rId19" Type="http://schemas.openxmlformats.org/officeDocument/2006/relationships/presProps" Target="presProps.xml"/><Relationship Id="rId2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3" name=""/>
        <p:cNvGrpSpPr/>
        <p:nvPr/>
      </p:nvGrpSpPr>
      <p:grpSpPr>
        <a:xfrm>
          <a:off x="0" y="0"/>
          <a:ext cx="0" cy="0"/>
          <a:chOff x="0" y="0"/>
          <a:chExt cx="0" cy="0"/>
        </a:xfrm>
      </p:grpSpPr>
      <p:sp>
        <p:nvSpPr>
          <p:cNvPr id="104866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7" name=""/>
        <p:cNvGrpSpPr/>
        <p:nvPr/>
      </p:nvGrpSpPr>
      <p:grpSpPr>
        <a:xfrm>
          <a:off x="0" y="0"/>
          <a:ext cx="0" cy="0"/>
          <a:chOff x="0" y="0"/>
          <a:chExt cx="0" cy="0"/>
        </a:xfrm>
      </p:grpSpPr>
      <p:sp>
        <p:nvSpPr>
          <p:cNvPr id="1048633" name="Title 1"/>
          <p:cNvSpPr>
            <a:spLocks noGrp="1"/>
          </p:cNvSpPr>
          <p:nvPr>
            <p:ph type="title"/>
          </p:nvPr>
        </p:nvSpPr>
        <p:spPr/>
        <p:txBody>
          <a:bodyPr/>
          <a:p>
            <a:r>
              <a:rPr altLang="zh-CN" lang="en-US" smtClean="0"/>
              <a:t>Click to edit Master title style</a:t>
            </a:r>
            <a:endParaRPr dirty="0" lang="en-US"/>
          </a:p>
        </p:txBody>
      </p:sp>
      <p:sp>
        <p:nvSpPr>
          <p:cNvPr id="1048634"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5"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6" name="Footer Placeholder 4"/>
          <p:cNvSpPr>
            <a:spLocks noGrp="1"/>
          </p:cNvSpPr>
          <p:nvPr>
            <p:ph type="ftr" sz="quarter" idx="11"/>
          </p:nvPr>
        </p:nvSpPr>
        <p:spPr/>
        <p:txBody>
          <a:bodyPr/>
          <a:p>
            <a:endParaRPr altLang="en-US" lang="zh-CN"/>
          </a:p>
        </p:txBody>
      </p:sp>
      <p:sp>
        <p:nvSpPr>
          <p:cNvPr id="1048637"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5" name=""/>
        <p:cNvGrpSpPr/>
        <p:nvPr/>
      </p:nvGrpSpPr>
      <p:grpSpPr>
        <a:xfrm>
          <a:off x="0" y="0"/>
          <a:ext cx="0" cy="0"/>
          <a:chOff x="0" y="0"/>
          <a:chExt cx="0" cy="0"/>
        </a:xfrm>
      </p:grpSpPr>
      <p:sp>
        <p:nvSpPr>
          <p:cNvPr id="104862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2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4"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5" name="Footer Placeholder 4"/>
          <p:cNvSpPr>
            <a:spLocks noGrp="1"/>
          </p:cNvSpPr>
          <p:nvPr>
            <p:ph type="ftr" sz="quarter" idx="11"/>
          </p:nvPr>
        </p:nvSpPr>
        <p:spPr/>
        <p:txBody>
          <a:bodyPr/>
          <a:p>
            <a:endParaRPr altLang="en-US" lang="zh-CN"/>
          </a:p>
        </p:txBody>
      </p:sp>
      <p:sp>
        <p:nvSpPr>
          <p:cNvPr id="1048626"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91" name="Footer Placeholder 4"/>
          <p:cNvSpPr>
            <a:spLocks noGrp="1"/>
          </p:cNvSpPr>
          <p:nvPr>
            <p:ph type="ftr" sz="quarter" idx="11"/>
          </p:nvPr>
        </p:nvSpPr>
        <p:spPr/>
        <p:txBody>
          <a:bodyPr/>
          <a:p>
            <a:endParaRPr altLang="en-US" lang="zh-CN"/>
          </a:p>
        </p:txBody>
      </p:sp>
      <p:sp>
        <p:nvSpPr>
          <p:cNvPr id="104859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8" name=""/>
        <p:cNvGrpSpPr/>
        <p:nvPr/>
      </p:nvGrpSpPr>
      <p:grpSpPr>
        <a:xfrm>
          <a:off x="0" y="0"/>
          <a:ext cx="0" cy="0"/>
          <a:chOff x="0" y="0"/>
          <a:chExt cx="0" cy="0"/>
        </a:xfrm>
      </p:grpSpPr>
      <p:sp>
        <p:nvSpPr>
          <p:cNvPr id="1048638"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9"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40"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1" name="Footer Placeholder 4"/>
          <p:cNvSpPr>
            <a:spLocks noGrp="1"/>
          </p:cNvSpPr>
          <p:nvPr>
            <p:ph type="ftr" sz="quarter" idx="11"/>
          </p:nvPr>
        </p:nvSpPr>
        <p:spPr/>
        <p:txBody>
          <a:bodyPr/>
          <a:p>
            <a:endParaRPr altLang="en-US" lang="zh-CN"/>
          </a:p>
        </p:txBody>
      </p:sp>
      <p:sp>
        <p:nvSpPr>
          <p:cNvPr id="1048642"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9" name=""/>
        <p:cNvGrpSpPr/>
        <p:nvPr/>
      </p:nvGrpSpPr>
      <p:grpSpPr>
        <a:xfrm>
          <a:off x="0" y="0"/>
          <a:ext cx="0" cy="0"/>
          <a:chOff x="0" y="0"/>
          <a:chExt cx="0" cy="0"/>
        </a:xfrm>
      </p:grpSpPr>
      <p:sp>
        <p:nvSpPr>
          <p:cNvPr id="1048643" name="Title 1"/>
          <p:cNvSpPr>
            <a:spLocks noGrp="1"/>
          </p:cNvSpPr>
          <p:nvPr>
            <p:ph type="title"/>
          </p:nvPr>
        </p:nvSpPr>
        <p:spPr/>
        <p:txBody>
          <a:bodyPr/>
          <a:p>
            <a:r>
              <a:rPr altLang="zh-CN" lang="en-US" smtClean="0"/>
              <a:t>Click to edit Master title style</a:t>
            </a:r>
            <a:endParaRPr dirty="0" lang="en-US"/>
          </a:p>
        </p:txBody>
      </p:sp>
      <p:sp>
        <p:nvSpPr>
          <p:cNvPr id="1048644"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5"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6"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7" name="Footer Placeholder 5"/>
          <p:cNvSpPr>
            <a:spLocks noGrp="1"/>
          </p:cNvSpPr>
          <p:nvPr>
            <p:ph type="ftr" sz="quarter" idx="11"/>
          </p:nvPr>
        </p:nvSpPr>
        <p:spPr/>
        <p:txBody>
          <a:bodyPr/>
          <a:p>
            <a:endParaRPr altLang="en-US" lang="zh-CN"/>
          </a:p>
        </p:txBody>
      </p:sp>
      <p:sp>
        <p:nvSpPr>
          <p:cNvPr id="1048648"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0" name=""/>
        <p:cNvGrpSpPr/>
        <p:nvPr/>
      </p:nvGrpSpPr>
      <p:grpSpPr>
        <a:xfrm>
          <a:off x="0" y="0"/>
          <a:ext cx="0" cy="0"/>
          <a:chOff x="0" y="0"/>
          <a:chExt cx="0" cy="0"/>
        </a:xfrm>
      </p:grpSpPr>
      <p:sp>
        <p:nvSpPr>
          <p:cNvPr id="1048649"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50"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1"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4" name="Date Placeholder 6"/>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5" name="Footer Placeholder 7"/>
          <p:cNvSpPr>
            <a:spLocks noGrp="1"/>
          </p:cNvSpPr>
          <p:nvPr>
            <p:ph type="ftr" sz="quarter" idx="11"/>
          </p:nvPr>
        </p:nvSpPr>
        <p:spPr/>
        <p:txBody>
          <a:bodyPr/>
          <a:p>
            <a:endParaRPr altLang="en-US" lang="zh-CN"/>
          </a:p>
        </p:txBody>
      </p:sp>
      <p:sp>
        <p:nvSpPr>
          <p:cNvPr id="1048656" name="Slide Number Placeholder 8"/>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4"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Date Placeholder 2"/>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0" name="Footer Placeholder 3"/>
          <p:cNvSpPr>
            <a:spLocks noGrp="1"/>
          </p:cNvSpPr>
          <p:nvPr>
            <p:ph type="ftr" sz="quarter" idx="11"/>
          </p:nvPr>
        </p:nvSpPr>
        <p:spPr/>
        <p:txBody>
          <a:bodyPr/>
          <a:p>
            <a:endParaRPr altLang="en-US" lang="zh-CN"/>
          </a:p>
        </p:txBody>
      </p:sp>
      <p:sp>
        <p:nvSpPr>
          <p:cNvPr id="1048621" name="Slide Number Placeholder 4"/>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1" name=""/>
        <p:cNvGrpSpPr/>
        <p:nvPr/>
      </p:nvGrpSpPr>
      <p:grpSpPr>
        <a:xfrm>
          <a:off x="0" y="0"/>
          <a:ext cx="0" cy="0"/>
          <a:chOff x="0" y="0"/>
          <a:chExt cx="0" cy="0"/>
        </a:xfrm>
      </p:grpSpPr>
      <p:sp>
        <p:nvSpPr>
          <p:cNvPr id="1048657" name="Date Placeholder 1"/>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8" name="Footer Placeholder 2"/>
          <p:cNvSpPr>
            <a:spLocks noGrp="1"/>
          </p:cNvSpPr>
          <p:nvPr>
            <p:ph type="ftr" sz="quarter" idx="11"/>
          </p:nvPr>
        </p:nvSpPr>
        <p:spPr/>
        <p:txBody>
          <a:bodyPr/>
          <a:p>
            <a:endParaRPr altLang="en-US" lang="zh-CN"/>
          </a:p>
        </p:txBody>
      </p:sp>
      <p:sp>
        <p:nvSpPr>
          <p:cNvPr id="1048659" name="Slide Number Placeholder 3"/>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2" name=""/>
        <p:cNvGrpSpPr/>
        <p:nvPr/>
      </p:nvGrpSpPr>
      <p:grpSpPr>
        <a:xfrm>
          <a:off x="0" y="0"/>
          <a:ext cx="0" cy="0"/>
          <a:chOff x="0" y="0"/>
          <a:chExt cx="0" cy="0"/>
        </a:xfrm>
      </p:grpSpPr>
      <p:sp>
        <p:nvSpPr>
          <p:cNvPr id="1048660"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61"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2"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63"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64" name="Footer Placeholder 5"/>
          <p:cNvSpPr>
            <a:spLocks noGrp="1"/>
          </p:cNvSpPr>
          <p:nvPr>
            <p:ph type="ftr" sz="quarter" idx="11"/>
          </p:nvPr>
        </p:nvSpPr>
        <p:spPr/>
        <p:txBody>
          <a:bodyPr/>
          <a:p>
            <a:endParaRPr altLang="en-US" lang="zh-CN"/>
          </a:p>
        </p:txBody>
      </p:sp>
      <p:sp>
        <p:nvSpPr>
          <p:cNvPr id="1048665"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6" name=""/>
        <p:cNvGrpSpPr/>
        <p:nvPr/>
      </p:nvGrpSpPr>
      <p:grpSpPr>
        <a:xfrm>
          <a:off x="0" y="0"/>
          <a:ext cx="0" cy="0"/>
          <a:chOff x="0" y="0"/>
          <a:chExt cx="0" cy="0"/>
        </a:xfrm>
      </p:grpSpPr>
      <p:sp>
        <p:nvSpPr>
          <p:cNvPr id="104862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8"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0"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1" name="Footer Placeholder 5"/>
          <p:cNvSpPr>
            <a:spLocks noGrp="1"/>
          </p:cNvSpPr>
          <p:nvPr>
            <p:ph type="ftr" sz="quarter" idx="11"/>
          </p:nvPr>
        </p:nvSpPr>
        <p:spPr/>
        <p:txBody>
          <a:bodyPr/>
          <a:p>
            <a:endParaRPr altLang="en-US" lang="zh-CN"/>
          </a:p>
        </p:txBody>
      </p:sp>
      <p:sp>
        <p:nvSpPr>
          <p:cNvPr id="1048632"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p>
            <a:r>
              <a:rPr altLang="zh-CN" lang="en-US"/>
              <a:t>NAME:OJUMU</a:t>
            </a:r>
            <a:r>
              <a:rPr altLang="zh-CN" lang="en-US"/>
              <a:t> </a:t>
            </a:r>
            <a:r>
              <a:rPr altLang="zh-CN" lang="en-US"/>
              <a:t>JOYCE</a:t>
            </a:r>
            <a:r>
              <a:rPr altLang="zh-CN" lang="en-US"/>
              <a:t> </a:t>
            </a:r>
            <a:br>
              <a:rPr altLang="zh-CN" lang="en-US"/>
            </a:br>
            <a:r>
              <a:rPr altLang="zh-CN" lang="en-US"/>
              <a:t>MATRIC</a:t>
            </a:r>
            <a:r>
              <a:rPr altLang="zh-CN" lang="en-US"/>
              <a:t> </a:t>
            </a:r>
            <a:r>
              <a:rPr altLang="zh-CN" lang="en-US"/>
              <a:t>NO:</a:t>
            </a:r>
            <a:r>
              <a:rPr altLang="zh-CN" lang="en-US"/>
              <a:t>17/MHS02/112</a:t>
            </a:r>
            <a:r>
              <a:rPr altLang="zh-CN" lang="en-US"/>
              <a:t> </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8" name=""/>
          <p:cNvSpPr>
            <a:spLocks noGrp="1"/>
          </p:cNvSpPr>
          <p:nvPr>
            <p:ph type="title"/>
          </p:nvPr>
        </p:nvSpPr>
        <p:spPr/>
        <p:txBody>
          <a:bodyPr>
            <a:normAutofit fontScale="90000"/>
          </a:bodyPr>
          <a:p>
            <a:r>
              <a:rPr altLang="en-GB" lang="en-US"/>
              <a:t>HOW</a:t>
            </a:r>
            <a:r>
              <a:rPr altLang="en-GB" lang="en-US"/>
              <a:t> </a:t>
            </a:r>
            <a:r>
              <a:rPr altLang="en-GB" lang="en-US"/>
              <a:t>IT</a:t>
            </a:r>
            <a:r>
              <a:rPr altLang="en-GB" lang="en-US"/>
              <a:t> </a:t>
            </a:r>
            <a:r>
              <a:rPr altLang="en-GB" lang="en-US"/>
              <a:t>CARRIES</a:t>
            </a:r>
            <a:r>
              <a:rPr altLang="en-GB" lang="en-US"/>
              <a:t> </a:t>
            </a:r>
            <a:r>
              <a:rPr altLang="en-GB" lang="en-US"/>
              <a:t>OUT</a:t>
            </a:r>
            <a:r>
              <a:rPr altLang="en-GB" lang="en-US"/>
              <a:t> </a:t>
            </a:r>
            <a:r>
              <a:rPr altLang="en-GB" lang="en-US"/>
              <a:t>ITS</a:t>
            </a:r>
            <a:r>
              <a:rPr altLang="en-GB" lang="en-US"/>
              <a:t> </a:t>
            </a:r>
            <a:r>
              <a:rPr altLang="en-GB" lang="en-US"/>
              <a:t>REPRODUCTION</a:t>
            </a:r>
            <a:r>
              <a:rPr altLang="en-GB" lang="en-US"/>
              <a:t> </a:t>
            </a:r>
            <a:endParaRPr lang="en-GB"/>
          </a:p>
        </p:txBody>
      </p:sp>
      <p:sp>
        <p:nvSpPr>
          <p:cNvPr id="1048609" name=""/>
          <p:cNvSpPr>
            <a:spLocks noGrp="1"/>
          </p:cNvSpPr>
          <p:nvPr>
            <p:ph idx="1"/>
          </p:nvPr>
        </p:nvSpPr>
        <p:spPr/>
        <p:txBody>
          <a:bodyPr>
            <a:normAutofit fontScale="92857" lnSpcReduction="20000"/>
          </a:bodyPr>
          <a:p>
            <a:pPr indent="0" marL="0">
              <a:buNone/>
            </a:pPr>
            <a:r>
              <a:rPr altLang="en-GB" lang="en-US"/>
              <a:t>SEXUAL</a:t>
            </a:r>
            <a:r>
              <a:rPr altLang="en-GB" lang="en-US"/>
              <a:t> </a:t>
            </a:r>
            <a:r>
              <a:rPr altLang="en-GB" lang="en-US"/>
              <a:t>REPRODUCTION</a:t>
            </a:r>
            <a:endParaRPr lang="en-GB"/>
          </a:p>
          <a:p>
            <a:pPr indent="0" marL="0">
              <a:buNone/>
            </a:pPr>
            <a:r>
              <a:rPr lang="en-GB"/>
              <a:t>Sexual reproduction is characterized by the process of meiosis, in which progeny cells receive half of their genetic information from each parent cell. Sexual reproduction is usually regulated by environmental events. In many species, when temperature, salinity, inorganic nutrients (e.g., phosphorus, nitrogen, and magnesium), or day length become unfavourable, sexual reproduction is induced. A sexually reproducing organism typically has two phases in its life cycle. In the first stage, each cell has a single set of chromosomes and is called haploid,</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10" name=""/>
          <p:cNvSpPr>
            <a:spLocks noGrp="1"/>
          </p:cNvSpPr>
          <p:nvPr>
            <p:ph type="title"/>
          </p:nvPr>
        </p:nvSpPr>
        <p:spPr/>
        <p:txBody>
          <a:bodyPr>
            <a:normAutofit fontScale="90000"/>
          </a:bodyPr>
          <a:p>
            <a:r>
              <a:rPr altLang="en-GB" lang="en-US"/>
              <a:t>HOW</a:t>
            </a:r>
            <a:r>
              <a:rPr altLang="en-GB" lang="en-US"/>
              <a:t> </a:t>
            </a:r>
            <a:r>
              <a:rPr altLang="en-GB" lang="en-US"/>
              <a:t>IT</a:t>
            </a:r>
            <a:r>
              <a:rPr altLang="en-GB" lang="en-US"/>
              <a:t> </a:t>
            </a:r>
            <a:r>
              <a:rPr altLang="en-GB" lang="en-US"/>
              <a:t>CARRIES</a:t>
            </a:r>
            <a:r>
              <a:rPr altLang="en-GB" lang="en-US"/>
              <a:t> </a:t>
            </a:r>
            <a:r>
              <a:rPr altLang="en-GB" lang="en-US"/>
              <a:t>OUT</a:t>
            </a:r>
            <a:r>
              <a:rPr altLang="en-GB" lang="en-US"/>
              <a:t> </a:t>
            </a:r>
            <a:r>
              <a:rPr altLang="en-GB" lang="en-US"/>
              <a:t>ITS</a:t>
            </a:r>
            <a:r>
              <a:rPr altLang="en-GB" lang="en-US"/>
              <a:t> </a:t>
            </a:r>
            <a:r>
              <a:rPr altLang="en-GB" lang="en-US"/>
              <a:t>REPRODUCTION</a:t>
            </a:r>
            <a:r>
              <a:rPr altLang="en-GB" lang="en-US"/>
              <a:t> </a:t>
            </a:r>
            <a:endParaRPr lang="en-GB"/>
          </a:p>
        </p:txBody>
      </p:sp>
      <p:sp>
        <p:nvSpPr>
          <p:cNvPr id="1048611" name=""/>
          <p:cNvSpPr>
            <a:spLocks noGrp="1"/>
          </p:cNvSpPr>
          <p:nvPr>
            <p:ph idx="1"/>
          </p:nvPr>
        </p:nvSpPr>
        <p:spPr/>
        <p:txBody>
          <a:bodyPr>
            <a:normAutofit fontScale="96429" lnSpcReduction="20000"/>
          </a:bodyPr>
          <a:p>
            <a:pPr indent="0" marL="0">
              <a:buNone/>
            </a:pPr>
            <a:r>
              <a:rPr altLang="en-GB" lang="en-US"/>
              <a:t>SEXUAL</a:t>
            </a:r>
            <a:r>
              <a:rPr altLang="en-GB" lang="en-US"/>
              <a:t> </a:t>
            </a:r>
            <a:r>
              <a:rPr altLang="en-GB" lang="en-US"/>
              <a:t>REPRODUCTION</a:t>
            </a:r>
            <a:r>
              <a:rPr altLang="en-GB" lang="en-US"/>
              <a:t> </a:t>
            </a:r>
            <a:endParaRPr lang="en-GB"/>
          </a:p>
          <a:p>
            <a:pPr indent="0" marL="0">
              <a:buNone/>
            </a:pPr>
            <a:r>
              <a:rPr altLang="en-GB" lang="en-US"/>
              <a:t>Wh</a:t>
            </a:r>
            <a:r>
              <a:rPr lang="en-GB"/>
              <a:t>ereas in the second stage each cell has two sets of chromosomes and is called diploid. When one haploid gamete fuses with another haploid gamete during fertilization, the resulting combination, with two sets of chromosomes, is called a zygote. </a:t>
            </a:r>
            <a:endParaRPr lang="en-GB"/>
          </a:p>
          <a:p>
            <a:pPr indent="0" marL="0">
              <a:buNone/>
            </a:pPr>
            <a:r>
              <a:rPr lang="en-GB"/>
              <a:t>Either immediately or at some later time, a diploid cell directly or indirectly undergoes a special reductive cell-division process (meiosis). Diploid cells in this stage are called sporophytes because they produce spores. 
</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12" name=""/>
          <p:cNvSpPr>
            <a:spLocks noGrp="1"/>
          </p:cNvSpPr>
          <p:nvPr>
            <p:ph type="title"/>
          </p:nvPr>
        </p:nvSpPr>
        <p:spPr/>
        <p:txBody>
          <a:bodyPr>
            <a:normAutofit/>
          </a:bodyPr>
          <a:p>
            <a:r>
              <a:rPr altLang="en-GB" lang="en-US"/>
              <a:t>DIFFERENCES</a:t>
            </a:r>
            <a:r>
              <a:rPr altLang="en-GB" lang="en-US"/>
              <a:t> </a:t>
            </a:r>
            <a:endParaRPr lang="en-GB"/>
          </a:p>
        </p:txBody>
      </p:sp>
      <p:sp>
        <p:nvSpPr>
          <p:cNvPr id="1048613" name=""/>
          <p:cNvSpPr>
            <a:spLocks noGrp="1"/>
          </p:cNvSpPr>
          <p:nvPr>
            <p:ph idx="1"/>
          </p:nvPr>
        </p:nvSpPr>
        <p:spPr/>
        <p:txBody>
          <a:bodyPr/>
          <a:p>
            <a:pPr indent="0" marL="0">
              <a:buNone/>
            </a:pPr>
            <a:r>
              <a:rPr altLang="en-GB" lang="en-US"/>
              <a:t>5</a:t>
            </a:r>
            <a:r>
              <a:rPr altLang="en-GB" lang="en-US"/>
              <a:t>)</a:t>
            </a:r>
            <a:r>
              <a:rPr altLang="en-GB" lang="en-US"/>
              <a:t>DIFFERENCES</a:t>
            </a:r>
            <a:r>
              <a:rPr altLang="en-GB" lang="en-US"/>
              <a:t> </a:t>
            </a:r>
            <a:r>
              <a:rPr altLang="en-GB" lang="en-US"/>
              <a:t>BETWEEN</a:t>
            </a:r>
            <a:r>
              <a:rPr altLang="en-GB" lang="en-US"/>
              <a:t> </a:t>
            </a:r>
            <a:r>
              <a:rPr altLang="en-GB" lang="en-US"/>
              <a:t>THE</a:t>
            </a:r>
            <a:r>
              <a:rPr altLang="en-GB" lang="en-US"/>
              <a:t> </a:t>
            </a:r>
            <a:r>
              <a:rPr altLang="en-GB" lang="en-US"/>
              <a:t>TWO</a:t>
            </a:r>
            <a:r>
              <a:rPr altLang="en-GB" lang="en-US"/>
              <a:t> </a:t>
            </a:r>
            <a:r>
              <a:rPr altLang="en-GB" lang="en-US"/>
              <a:t>TYPES</a:t>
            </a:r>
            <a:r>
              <a:rPr altLang="en-GB" lang="en-US"/>
              <a:t> </a:t>
            </a:r>
            <a:r>
              <a:rPr altLang="en-GB" lang="en-US"/>
              <a:t>OF</a:t>
            </a:r>
            <a:r>
              <a:rPr altLang="en-GB" lang="en-US"/>
              <a:t> </a:t>
            </a:r>
            <a:r>
              <a:rPr altLang="en-GB" lang="en-US"/>
              <a:t>COLONIAL</a:t>
            </a:r>
            <a:r>
              <a:rPr altLang="en-GB" lang="en-US"/>
              <a:t> </a:t>
            </a:r>
            <a:r>
              <a:rPr altLang="en-GB" lang="en-US"/>
              <a:t>FORM</a:t>
            </a:r>
            <a:r>
              <a:rPr altLang="en-GB" lang="en-US"/>
              <a:t> </a:t>
            </a:r>
            <a:r>
              <a:rPr altLang="en-GB" lang="en-US"/>
              <a:t>OF</a:t>
            </a:r>
            <a:r>
              <a:rPr altLang="en-GB" lang="en-US"/>
              <a:t> </a:t>
            </a:r>
            <a:r>
              <a:rPr altLang="en-GB" lang="en-US"/>
              <a:t>ALGAE</a:t>
            </a:r>
            <a:endParaRPr lang="en-GB"/>
          </a:p>
          <a:p>
            <a:pPr indent="0" marL="0">
              <a:buNone/>
            </a:pPr>
            <a:endParaRPr lang="en-GB"/>
          </a:p>
          <a:p>
            <a:pPr indent="0" marL="0">
              <a:buNone/>
            </a:pPr>
            <a:r>
              <a:rPr altLang="en-GB" lang="en-US"/>
              <a:t>The main difference between colonial and filamentous organisms is that</a:t>
            </a:r>
            <a:r>
              <a:rPr altLang="en-GB" lang="en-US"/>
              <a:t> </a:t>
            </a:r>
            <a:r>
              <a:rPr altLang="en-GB" lang="en-US"/>
              <a:t>colonial organisms form a mass of similar cells while filamentous organisms form an array of organisms that resemble a filament. </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4" name=""/>
          <p:cNvSpPr>
            <a:spLocks noGrp="1"/>
          </p:cNvSpPr>
          <p:nvPr>
            <p:ph type="title"/>
          </p:nvPr>
        </p:nvSpPr>
        <p:spPr/>
        <p:txBody>
          <a:bodyPr>
            <a:normAutofit fontScale="90000"/>
          </a:bodyPr>
          <a:p>
            <a:r>
              <a:rPr altLang="en-GB" lang="en-US"/>
              <a:t>DIFFERENCES</a:t>
            </a:r>
            <a:r>
              <a:rPr altLang="en-GB" lang="en-US"/>
              <a:t> </a:t>
            </a:r>
            <a:br>
              <a:rPr lang="en-GB"/>
            </a:br>
            <a:endParaRPr lang="en-GB"/>
          </a:p>
        </p:txBody>
      </p:sp>
      <p:sp>
        <p:nvSpPr>
          <p:cNvPr id="1048615" name=""/>
          <p:cNvSpPr>
            <a:spLocks noGrp="1"/>
          </p:cNvSpPr>
          <p:nvPr>
            <p:ph idx="1"/>
          </p:nvPr>
        </p:nvSpPr>
        <p:spPr>
          <a:xfrm rot="53864">
            <a:off x="185878" y="1229531"/>
            <a:ext cx="7553866" cy="5134071"/>
          </a:xfrm>
        </p:spPr>
        <p:txBody>
          <a:bodyPr>
            <a:normAutofit fontScale="78571" lnSpcReduction="20000"/>
          </a:bodyPr>
          <a:p>
            <a:pPr indent="0" marL="0">
              <a:buNone/>
            </a:pPr>
            <a:r>
              <a:rPr altLang="en-GB" lang="en-US"/>
              <a:t>COLONIAL</a:t>
            </a:r>
            <a:r>
              <a:rPr altLang="en-GB" lang="en-US"/>
              <a:t> </a:t>
            </a:r>
            <a:r>
              <a:rPr altLang="en-GB" lang="en-US"/>
              <a:t>ORGANISM</a:t>
            </a:r>
            <a:endParaRPr lang="en-GB"/>
          </a:p>
          <a:p>
            <a:pPr indent="0" marL="0">
              <a:buNone/>
            </a:pPr>
            <a:r>
              <a:rPr altLang="en-GB" lang="en-US"/>
              <a:t>.</a:t>
            </a:r>
            <a:r>
              <a:rPr altLang="en-GB" lang="en-US"/>
              <a:t>A</a:t>
            </a:r>
            <a:r>
              <a:rPr altLang="en-GB" lang="en-US"/>
              <a:t> </a:t>
            </a:r>
            <a:r>
              <a:rPr altLang="en-GB" lang="en-US"/>
              <a:t>group</a:t>
            </a:r>
            <a:r>
              <a:rPr altLang="en-GB" lang="en-US"/>
              <a:t> </a:t>
            </a:r>
            <a:r>
              <a:rPr altLang="en-GB" lang="en-US"/>
              <a:t>of</a:t>
            </a:r>
            <a:r>
              <a:rPr altLang="en-GB" lang="en-US"/>
              <a:t> </a:t>
            </a:r>
            <a:r>
              <a:rPr altLang="en-GB" lang="en-US"/>
              <a:t>individual</a:t>
            </a:r>
            <a:r>
              <a:rPr altLang="en-GB" lang="en-US"/>
              <a:t> </a:t>
            </a:r>
            <a:r>
              <a:rPr altLang="en-GB" lang="en-US"/>
              <a:t>organism</a:t>
            </a:r>
            <a:r>
              <a:rPr altLang="en-GB" lang="en-US"/>
              <a:t> </a:t>
            </a:r>
            <a:r>
              <a:rPr altLang="en-GB" lang="en-US"/>
              <a:t>with</a:t>
            </a:r>
            <a:r>
              <a:rPr altLang="en-GB" lang="en-US"/>
              <a:t> </a:t>
            </a:r>
            <a:r>
              <a:rPr altLang="en-GB" lang="en-US"/>
              <a:t>close</a:t>
            </a:r>
            <a:r>
              <a:rPr altLang="en-GB" lang="en-US"/>
              <a:t> </a:t>
            </a:r>
            <a:r>
              <a:rPr altLang="en-GB" lang="en-US"/>
              <a:t>dependent</a:t>
            </a:r>
            <a:r>
              <a:rPr altLang="en-GB" lang="en-US"/>
              <a:t> </a:t>
            </a:r>
            <a:r>
              <a:rPr altLang="en-GB" lang="en-US"/>
              <a:t>relationship</a:t>
            </a:r>
            <a:r>
              <a:rPr altLang="en-GB" lang="en-US"/>
              <a:t> </a:t>
            </a:r>
            <a:r>
              <a:rPr altLang="en-GB" lang="en-US"/>
              <a:t>with</a:t>
            </a:r>
            <a:r>
              <a:rPr altLang="en-GB" lang="en-US"/>
              <a:t> </a:t>
            </a:r>
            <a:r>
              <a:rPr altLang="en-GB" lang="en-US"/>
              <a:t>other</a:t>
            </a:r>
            <a:r>
              <a:rPr altLang="en-GB" lang="en-US"/>
              <a:t> </a:t>
            </a:r>
            <a:r>
              <a:rPr altLang="en-GB" lang="en-US"/>
              <a:t>organism</a:t>
            </a:r>
            <a:r>
              <a:rPr altLang="en-GB" lang="en-US"/>
              <a:t> </a:t>
            </a:r>
            <a:endParaRPr lang="en-GB"/>
          </a:p>
          <a:p>
            <a:pPr indent="0" marL="0">
              <a:buNone/>
            </a:pPr>
            <a:r>
              <a:rPr altLang="en-GB" lang="en-US"/>
              <a:t>.</a:t>
            </a:r>
            <a:r>
              <a:rPr altLang="en-GB" lang="en-US"/>
              <a:t>Forms</a:t>
            </a:r>
            <a:r>
              <a:rPr altLang="en-GB" lang="en-US"/>
              <a:t> </a:t>
            </a:r>
            <a:r>
              <a:rPr altLang="en-GB" lang="en-US"/>
              <a:t>a</a:t>
            </a:r>
            <a:r>
              <a:rPr altLang="en-GB" lang="en-US"/>
              <a:t> </a:t>
            </a:r>
            <a:r>
              <a:rPr altLang="en-GB" lang="en-US"/>
              <a:t>spherical</a:t>
            </a:r>
            <a:r>
              <a:rPr altLang="en-GB" lang="en-US"/>
              <a:t> </a:t>
            </a:r>
            <a:r>
              <a:rPr altLang="en-GB" lang="en-US"/>
              <a:t>mass</a:t>
            </a:r>
            <a:r>
              <a:rPr altLang="en-GB" lang="en-US"/>
              <a:t> </a:t>
            </a:r>
            <a:r>
              <a:rPr altLang="en-GB" lang="en-US"/>
              <a:t>of</a:t>
            </a:r>
            <a:r>
              <a:rPr altLang="en-GB" lang="en-US"/>
              <a:t> </a:t>
            </a:r>
            <a:r>
              <a:rPr altLang="en-GB" lang="en-US"/>
              <a:t>cells</a:t>
            </a:r>
            <a:endParaRPr lang="en-GB"/>
          </a:p>
          <a:p>
            <a:pPr indent="0" marL="0">
              <a:buNone/>
            </a:pPr>
            <a:r>
              <a:rPr altLang="en-GB" lang="en-US"/>
              <a:t>.</a:t>
            </a:r>
            <a:r>
              <a:rPr altLang="en-GB" lang="en-US"/>
              <a:t>Appear</a:t>
            </a:r>
            <a:r>
              <a:rPr altLang="en-GB" lang="en-US"/>
              <a:t> </a:t>
            </a:r>
            <a:r>
              <a:rPr altLang="en-GB" lang="en-US"/>
              <a:t>as</a:t>
            </a:r>
            <a:r>
              <a:rPr altLang="en-GB" lang="en-US"/>
              <a:t> </a:t>
            </a:r>
            <a:r>
              <a:rPr altLang="en-GB" lang="en-US"/>
              <a:t>a</a:t>
            </a:r>
            <a:r>
              <a:rPr altLang="en-GB" lang="en-US"/>
              <a:t> </a:t>
            </a:r>
            <a:r>
              <a:rPr altLang="en-GB" lang="en-US"/>
              <a:t>sphere</a:t>
            </a:r>
            <a:endParaRPr lang="en-GB"/>
          </a:p>
          <a:p>
            <a:pPr indent="0" marL="0">
              <a:buNone/>
            </a:pPr>
            <a:r>
              <a:rPr altLang="en-GB" lang="en-US"/>
              <a:t>. </a:t>
            </a:r>
            <a:r>
              <a:rPr altLang="en-GB" lang="en-US"/>
              <a:t>A</a:t>
            </a:r>
            <a:r>
              <a:rPr altLang="en-GB" lang="en-US"/>
              <a:t> </a:t>
            </a:r>
            <a:r>
              <a:rPr altLang="en-GB" lang="en-US"/>
              <a:t>result</a:t>
            </a:r>
            <a:r>
              <a:rPr altLang="en-GB" lang="en-US"/>
              <a:t> </a:t>
            </a:r>
            <a:r>
              <a:rPr altLang="en-GB" lang="en-US"/>
              <a:t>of</a:t>
            </a:r>
            <a:r>
              <a:rPr altLang="en-GB" lang="en-US"/>
              <a:t> </a:t>
            </a:r>
            <a:r>
              <a:rPr altLang="en-GB" lang="en-US"/>
              <a:t>multiple</a:t>
            </a:r>
            <a:r>
              <a:rPr altLang="en-GB" lang="en-US"/>
              <a:t> </a:t>
            </a:r>
            <a:r>
              <a:rPr altLang="en-GB" lang="en-US"/>
              <a:t>cell</a:t>
            </a:r>
            <a:r>
              <a:rPr altLang="en-GB" lang="en-US"/>
              <a:t> </a:t>
            </a:r>
            <a:r>
              <a:rPr altLang="en-GB" lang="en-US"/>
              <a:t>division</a:t>
            </a:r>
            <a:r>
              <a:rPr altLang="en-GB" lang="en-US"/>
              <a:t> </a:t>
            </a:r>
            <a:r>
              <a:rPr altLang="en-GB" lang="en-US"/>
              <a:t>by</a:t>
            </a:r>
            <a:r>
              <a:rPr altLang="en-GB" lang="en-US"/>
              <a:t> </a:t>
            </a:r>
            <a:r>
              <a:rPr altLang="en-GB" lang="en-US"/>
              <a:t>mitosis</a:t>
            </a:r>
            <a:endParaRPr lang="en-GB"/>
          </a:p>
          <a:p>
            <a:pPr indent="0" marL="0">
              <a:buNone/>
            </a:pPr>
            <a:r>
              <a:rPr altLang="en-GB" lang="en-US"/>
              <a:t>.</a:t>
            </a:r>
            <a:r>
              <a:rPr altLang="en-GB" lang="en-US"/>
              <a:t>Cell</a:t>
            </a:r>
            <a:r>
              <a:rPr altLang="en-GB" lang="en-US"/>
              <a:t> </a:t>
            </a:r>
            <a:r>
              <a:rPr altLang="en-GB" lang="en-US"/>
              <a:t>lacks</a:t>
            </a:r>
            <a:r>
              <a:rPr altLang="en-GB" lang="en-US"/>
              <a:t> </a:t>
            </a:r>
            <a:r>
              <a:rPr altLang="en-GB" lang="en-US"/>
              <a:t>an</a:t>
            </a:r>
            <a:r>
              <a:rPr altLang="en-GB" lang="en-US"/>
              <a:t> </a:t>
            </a:r>
            <a:r>
              <a:rPr altLang="en-GB" lang="en-US"/>
              <a:t>intercellular</a:t>
            </a:r>
            <a:r>
              <a:rPr altLang="en-GB" lang="en-US"/>
              <a:t> </a:t>
            </a:r>
            <a:r>
              <a:rPr altLang="en-GB" lang="en-US"/>
              <a:t>cell</a:t>
            </a:r>
            <a:r>
              <a:rPr altLang="en-GB" lang="en-US"/>
              <a:t> </a:t>
            </a:r>
            <a:r>
              <a:rPr altLang="en-GB" lang="en-US"/>
              <a:t>wall</a:t>
            </a:r>
            <a:r>
              <a:rPr altLang="en-GB" lang="en-US"/>
              <a:t>.</a:t>
            </a:r>
            <a:endParaRPr lang="en-GB"/>
          </a:p>
          <a:p>
            <a:pPr indent="0" marL="0">
              <a:buNone/>
            </a:pPr>
            <a:r>
              <a:rPr altLang="en-GB" lang="en-US"/>
              <a:t>.</a:t>
            </a:r>
            <a:r>
              <a:rPr altLang="en-GB" lang="en-US"/>
              <a:t>Generally</a:t>
            </a:r>
            <a:r>
              <a:rPr altLang="en-GB" lang="en-US"/>
              <a:t> </a:t>
            </a:r>
            <a:r>
              <a:rPr altLang="en-GB" lang="en-US"/>
              <a:t>sensible</a:t>
            </a:r>
            <a:r>
              <a:rPr altLang="en-GB" lang="en-US"/>
              <a:t> </a:t>
            </a:r>
            <a:r>
              <a:rPr altLang="en-GB" lang="en-US"/>
              <a:t>WHILE</a:t>
            </a:r>
            <a:endParaRPr lang="en-GB"/>
          </a:p>
          <a:p>
            <a:pPr indent="0" marL="0">
              <a:buNone/>
            </a:pPr>
            <a:endParaRPr lang="en-GB"/>
          </a:p>
          <a:p>
            <a:pPr indent="0" marL="0">
              <a:buNone/>
            </a:pPr>
            <a:r>
              <a:rPr altLang="en-GB" lang="en-US"/>
              <a:t>FILAMENTOUS</a:t>
            </a:r>
            <a:r>
              <a:rPr altLang="en-GB" lang="en-US"/>
              <a:t> </a:t>
            </a:r>
            <a:r>
              <a:rPr altLang="en-GB" lang="en-US"/>
              <a:t>ORGANISM</a:t>
            </a:r>
            <a:endParaRPr lang="en-GB"/>
          </a:p>
          <a:p>
            <a:pPr indent="0" marL="0">
              <a:buNone/>
            </a:pPr>
            <a:r>
              <a:rPr altLang="en-GB" lang="en-US"/>
              <a:t>.</a:t>
            </a:r>
            <a:r>
              <a:rPr altLang="en-GB" lang="en-US"/>
              <a:t>Organism</a:t>
            </a:r>
            <a:r>
              <a:rPr altLang="en-GB" lang="en-US"/>
              <a:t> </a:t>
            </a:r>
            <a:r>
              <a:rPr altLang="en-GB" lang="en-US"/>
              <a:t>that</a:t>
            </a:r>
            <a:r>
              <a:rPr altLang="en-GB" lang="en-US"/>
              <a:t> </a:t>
            </a:r>
            <a:r>
              <a:rPr altLang="en-GB" lang="en-US"/>
              <a:t>form</a:t>
            </a:r>
            <a:r>
              <a:rPr altLang="en-GB" lang="en-US"/>
              <a:t> </a:t>
            </a:r>
            <a:r>
              <a:rPr altLang="en-GB" lang="en-US"/>
              <a:t>a</a:t>
            </a:r>
            <a:r>
              <a:rPr altLang="en-GB" lang="en-US"/>
              <a:t> </a:t>
            </a:r>
            <a:r>
              <a:rPr altLang="en-GB" lang="en-US"/>
              <a:t>filamentous</a:t>
            </a:r>
            <a:r>
              <a:rPr altLang="en-GB" lang="en-US"/>
              <a:t> </a:t>
            </a:r>
            <a:r>
              <a:rPr altLang="en-GB" lang="en-US"/>
              <a:t>growth</a:t>
            </a:r>
            <a:endParaRPr lang="en-GB"/>
          </a:p>
          <a:p>
            <a:pPr indent="0" marL="0">
              <a:buNone/>
            </a:pPr>
            <a:r>
              <a:rPr altLang="en-GB" lang="en-US"/>
              <a:t>.</a:t>
            </a:r>
            <a:r>
              <a:rPr altLang="en-GB" lang="en-US"/>
              <a:t>Forms</a:t>
            </a:r>
            <a:r>
              <a:rPr altLang="en-GB" lang="en-US"/>
              <a:t> </a:t>
            </a:r>
            <a:r>
              <a:rPr altLang="en-GB" lang="en-US"/>
              <a:t>an</a:t>
            </a:r>
            <a:r>
              <a:rPr altLang="en-GB" lang="en-US"/>
              <a:t> </a:t>
            </a:r>
            <a:r>
              <a:rPr altLang="en-GB" lang="en-US"/>
              <a:t>array</a:t>
            </a:r>
            <a:r>
              <a:rPr altLang="en-GB" lang="en-US"/>
              <a:t> </a:t>
            </a:r>
            <a:r>
              <a:rPr altLang="en-GB" lang="en-US"/>
              <a:t>of</a:t>
            </a:r>
            <a:r>
              <a:rPr altLang="en-GB" lang="en-US"/>
              <a:t> </a:t>
            </a:r>
            <a:r>
              <a:rPr altLang="en-GB" lang="en-US"/>
              <a:t>cells</a:t>
            </a:r>
            <a:r>
              <a:rPr altLang="en-GB" lang="en-US"/>
              <a:t> </a:t>
            </a:r>
            <a:r>
              <a:rPr altLang="en-GB" lang="en-US"/>
              <a:t>with</a:t>
            </a:r>
            <a:r>
              <a:rPr altLang="en-GB" lang="en-US"/>
              <a:t> </a:t>
            </a:r>
            <a:r>
              <a:rPr altLang="en-GB" lang="en-US"/>
              <a:t>an</a:t>
            </a:r>
            <a:r>
              <a:rPr altLang="en-GB" lang="en-US"/>
              <a:t> </a:t>
            </a:r>
            <a:r>
              <a:rPr altLang="en-GB" lang="en-US"/>
              <a:t>end</a:t>
            </a:r>
            <a:r>
              <a:rPr altLang="en-GB" lang="en-US"/>
              <a:t> </a:t>
            </a:r>
            <a:r>
              <a:rPr altLang="en-GB" lang="en-US"/>
              <a:t>to</a:t>
            </a:r>
            <a:r>
              <a:rPr altLang="en-GB" lang="en-US"/>
              <a:t> </a:t>
            </a:r>
            <a:r>
              <a:rPr altLang="en-GB" lang="en-US"/>
              <a:t>end</a:t>
            </a:r>
            <a:r>
              <a:rPr altLang="en-GB" lang="en-US"/>
              <a:t> </a:t>
            </a:r>
            <a:r>
              <a:rPr altLang="en-GB" lang="en-US"/>
              <a:t>arrangement</a:t>
            </a:r>
            <a:r>
              <a:rPr altLang="en-GB" lang="en-US"/>
              <a:t> </a:t>
            </a:r>
            <a:endParaRPr lang="en-GB"/>
          </a:p>
          <a:p>
            <a:pPr indent="0" marL="0">
              <a:buNone/>
            </a:pPr>
            <a:r>
              <a:rPr altLang="en-GB" lang="en-US"/>
              <a:t> </a:t>
            </a:r>
            <a:r>
              <a:rPr altLang="en-GB" lang="en-US"/>
              <a:t>.</a:t>
            </a:r>
            <a:r>
              <a:rPr altLang="en-GB" lang="en-US"/>
              <a:t>Appear</a:t>
            </a:r>
            <a:r>
              <a:rPr altLang="en-GB" lang="en-US"/>
              <a:t> </a:t>
            </a:r>
            <a:r>
              <a:rPr altLang="en-GB" lang="en-US"/>
              <a:t>as</a:t>
            </a:r>
            <a:r>
              <a:rPr altLang="en-GB" lang="en-US"/>
              <a:t> </a:t>
            </a:r>
            <a:r>
              <a:rPr altLang="en-GB" lang="en-US"/>
              <a:t>a</a:t>
            </a:r>
            <a:r>
              <a:rPr altLang="en-GB" lang="en-US"/>
              <a:t> </a:t>
            </a:r>
            <a:r>
              <a:rPr altLang="en-GB" lang="en-US"/>
              <a:t>thread</a:t>
            </a:r>
            <a:endParaRPr lang="en-GB"/>
          </a:p>
          <a:p>
            <a:r>
              <a:rPr altLang="en-GB" lang="en-US"/>
              <a:t>.</a:t>
            </a:r>
            <a:r>
              <a:rPr altLang="en-GB" lang="en-US"/>
              <a:t>A</a:t>
            </a:r>
            <a:r>
              <a:rPr altLang="en-GB" lang="en-US"/>
              <a:t> </a:t>
            </a:r>
            <a:r>
              <a:rPr altLang="en-GB" lang="en-US"/>
              <a:t>result</a:t>
            </a:r>
            <a:r>
              <a:rPr altLang="en-GB" lang="en-US"/>
              <a:t> </a:t>
            </a:r>
            <a:r>
              <a:rPr altLang="en-GB" lang="en-US"/>
              <a:t>of</a:t>
            </a:r>
            <a:r>
              <a:rPr altLang="en-GB" lang="en-US"/>
              <a:t> </a:t>
            </a:r>
            <a:r>
              <a:rPr altLang="en-GB" lang="en-US"/>
              <a:t>multiple</a:t>
            </a:r>
            <a:r>
              <a:rPr altLang="en-GB" lang="en-US"/>
              <a:t> </a:t>
            </a:r>
            <a:r>
              <a:rPr altLang="en-GB" lang="en-US"/>
              <a:t>binary</a:t>
            </a:r>
            <a:r>
              <a:rPr altLang="en-GB" lang="en-US"/>
              <a:t> </a:t>
            </a:r>
            <a:r>
              <a:rPr altLang="en-GB" lang="en-US"/>
              <a:t>fission</a:t>
            </a:r>
            <a:endParaRPr lang="en-GB"/>
          </a:p>
          <a:p>
            <a:r>
              <a:rPr altLang="en-GB" lang="en-US"/>
              <a:t>Cells</a:t>
            </a:r>
            <a:r>
              <a:rPr altLang="en-GB" lang="en-US"/>
              <a:t> </a:t>
            </a:r>
            <a:r>
              <a:rPr altLang="en-GB" lang="en-US"/>
              <a:t>have</a:t>
            </a:r>
            <a:r>
              <a:rPr altLang="en-GB" lang="en-US"/>
              <a:t> </a:t>
            </a:r>
            <a:r>
              <a:rPr altLang="en-GB" lang="en-US"/>
              <a:t>an</a:t>
            </a:r>
            <a:r>
              <a:rPr altLang="en-GB" lang="en-US"/>
              <a:t> </a:t>
            </a:r>
            <a:r>
              <a:rPr altLang="en-GB" lang="en-US"/>
              <a:t>intercellular</a:t>
            </a:r>
            <a:r>
              <a:rPr altLang="en-GB" lang="en-US"/>
              <a:t> </a:t>
            </a:r>
            <a:r>
              <a:rPr altLang="en-GB" lang="en-US"/>
              <a:t>wall</a:t>
            </a:r>
            <a:endParaRPr lang="en-GB"/>
          </a:p>
          <a:p>
            <a:r>
              <a:rPr altLang="en-GB" lang="en-US"/>
              <a:t>.</a:t>
            </a:r>
            <a:r>
              <a:rPr altLang="en-GB" lang="en-US"/>
              <a:t>Either</a:t>
            </a:r>
            <a:r>
              <a:rPr altLang="en-GB" lang="en-US"/>
              <a:t> </a:t>
            </a:r>
            <a:r>
              <a:rPr altLang="en-GB" lang="en-US"/>
              <a:t>sensible</a:t>
            </a:r>
            <a:r>
              <a:rPr altLang="en-GB" lang="en-US"/>
              <a:t> </a:t>
            </a:r>
            <a:r>
              <a:rPr altLang="en-GB" lang="en-US"/>
              <a:t>or</a:t>
            </a:r>
            <a:r>
              <a:rPr altLang="en-GB" lang="en-US"/>
              <a:t> </a:t>
            </a:r>
            <a:r>
              <a:rPr altLang="en-GB" lang="en-US"/>
              <a:t>floating</a:t>
            </a:r>
            <a:endParaRPr lang="en-GB"/>
          </a:p>
          <a:p>
            <a:pPr indent="0" marL="0">
              <a:buNone/>
            </a:pPr>
            <a:endParaRPr lang="en-GB"/>
          </a:p>
          <a:p>
            <a:pPr indent="0" marL="0">
              <a:buNone/>
            </a:pP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16" name=""/>
          <p:cNvSpPr>
            <a:spLocks noGrp="1"/>
          </p:cNvSpPr>
          <p:nvPr>
            <p:ph type="title"/>
          </p:nvPr>
        </p:nvSpPr>
        <p:spPr/>
        <p:txBody>
          <a:bodyPr>
            <a:normAutofit fontScale="90000"/>
          </a:bodyPr>
          <a:p>
            <a:r>
              <a:rPr altLang="en-GB" lang="en-US"/>
              <a:t>A</a:t>
            </a:r>
            <a:r>
              <a:rPr altLang="en-GB" lang="en-US"/>
              <a:t> </a:t>
            </a:r>
            <a:r>
              <a:rPr altLang="en-GB" lang="en-US"/>
              <a:t>NAMED</a:t>
            </a:r>
            <a:r>
              <a:rPr altLang="en-GB" lang="en-US"/>
              <a:t> </a:t>
            </a:r>
            <a:r>
              <a:rPr altLang="en-GB" lang="en-US"/>
              <a:t>COMPLEX</a:t>
            </a:r>
            <a:r>
              <a:rPr altLang="en-GB" lang="en-US"/>
              <a:t> </a:t>
            </a:r>
            <a:r>
              <a:rPr altLang="en-GB" lang="en-US"/>
              <a:t>FORM</a:t>
            </a:r>
            <a:r>
              <a:rPr altLang="en-GB" lang="en-US"/>
              <a:t> </a:t>
            </a:r>
            <a:r>
              <a:rPr altLang="en-GB" lang="en-US"/>
              <a:t>OF</a:t>
            </a:r>
            <a:r>
              <a:rPr altLang="en-GB" lang="en-US"/>
              <a:t> </a:t>
            </a:r>
            <a:r>
              <a:rPr altLang="en-GB" lang="en-US"/>
              <a:t>ALGAE</a:t>
            </a:r>
            <a:r>
              <a:rPr altLang="en-GB" lang="en-US"/>
              <a:t> </a:t>
            </a:r>
            <a:endParaRPr lang="en-GB"/>
          </a:p>
        </p:txBody>
      </p:sp>
      <p:sp>
        <p:nvSpPr>
          <p:cNvPr id="1048617" name=""/>
          <p:cNvSpPr>
            <a:spLocks noGrp="1"/>
          </p:cNvSpPr>
          <p:nvPr>
            <p:ph idx="1"/>
          </p:nvPr>
        </p:nvSpPr>
        <p:spPr/>
        <p:txBody>
          <a:bodyPr>
            <a:normAutofit/>
          </a:bodyPr>
          <a:p>
            <a:pPr indent="0" marL="0">
              <a:buNone/>
            </a:pPr>
            <a:r>
              <a:rPr altLang="en-GB" lang="en-US"/>
              <a:t>6</a:t>
            </a:r>
            <a:r>
              <a:rPr altLang="en-GB" lang="en-US"/>
              <a:t>)</a:t>
            </a:r>
            <a:r>
              <a:rPr altLang="en-GB" lang="en-US"/>
              <a:t>SEAWEEDS</a:t>
            </a:r>
            <a:endParaRPr lang="en-GB"/>
          </a:p>
          <a:p>
            <a:pPr indent="0" marL="0">
              <a:buNone/>
            </a:pPr>
            <a:r>
              <a:rPr altLang="en-GB" lang="en-US"/>
              <a:t>Seaweed, or macroalgae, refers to several species of macroscopic, multicellular, marinealgae. The term includes some types of Rhodophyta (red), Phaeophyta (brown) and Chlorophyta (green) macroalgae. </a:t>
            </a:r>
            <a:endParaRPr lang="en-GB"/>
          </a:p>
          <a:p>
            <a:pPr indent="0" marL="0">
              <a:buNone/>
            </a:pPr>
            <a:r>
              <a:rPr altLang="en-GB" lang="en-US"/>
              <a:t> </a:t>
            </a: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72" name=""/>
          <p:cNvSpPr>
            <a:spLocks noGrp="1"/>
          </p:cNvSpPr>
          <p:nvPr>
            <p:ph type="title"/>
          </p:nvPr>
        </p:nvSpPr>
        <p:spPr/>
        <p:txBody>
          <a:bodyPr/>
          <a:p>
            <a:r>
              <a:rPr altLang="en-GB" lang="en-US"/>
              <a:t>SEAWEEDS</a:t>
            </a:r>
            <a:r>
              <a:rPr altLang="en-GB" lang="en-US"/>
              <a:t> </a:t>
            </a:r>
            <a:endParaRPr lang="en-GB"/>
          </a:p>
        </p:txBody>
      </p:sp>
      <p:sp>
        <p:nvSpPr>
          <p:cNvPr id="1048673" name=""/>
          <p:cNvSpPr>
            <a:spLocks noGrp="1"/>
          </p:cNvSpPr>
          <p:nvPr>
            <p:ph idx="1"/>
          </p:nvPr>
        </p:nvSpPr>
        <p:spPr/>
        <p:txBody>
          <a:bodyPr>
            <a:normAutofit fontScale="96429" lnSpcReduction="20000"/>
          </a:bodyPr>
          <a:p>
            <a:pPr indent="0" marL="0">
              <a:buNone/>
            </a:pPr>
            <a:r>
              <a:rPr altLang="en-GB" lang="en-US"/>
              <a:t>Seaweed species such as kelps provide essential nursery habitat for fisheries and other marine species and thus protect food sources; other species, such as planktonic algae, play a vital role in capturing carbon, producing up to 90% of Earth's oxygen.</a:t>
            </a:r>
            <a:endParaRPr lang="en-GB"/>
          </a:p>
          <a:p>
            <a:pPr indent="0" marL="0">
              <a:buNone/>
            </a:pPr>
            <a:r>
              <a:rPr altLang="en-GB" lang="en-US"/>
              <a:t> </a:t>
            </a:r>
            <a:endParaRPr lang="en-GB"/>
          </a:p>
          <a:p>
            <a:pPr indent="0" marL="0">
              <a:buNone/>
            </a:pPr>
            <a:r>
              <a:rPr altLang="en-GB" lang="en-US"/>
              <a:t>Understanding these roles offers principles for conservation and sustainable use. Mechanical dredging of kelp, for instance, destroys the resource and dependent fisheries.
</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74" name=""/>
          <p:cNvSpPr>
            <a:spLocks noGrp="1"/>
          </p:cNvSpPr>
          <p:nvPr>
            <p:ph type="title"/>
          </p:nvPr>
        </p:nvSpPr>
        <p:spPr/>
        <p:txBody>
          <a:bodyPr>
            <a:normAutofit fontScale="90000"/>
          </a:bodyPr>
          <a:p>
            <a:r>
              <a:rPr altLang="en-GB" lang="en-US"/>
              <a:t>CLASSIFICATIONS</a:t>
            </a:r>
            <a:r>
              <a:rPr altLang="en-GB" lang="en-US"/>
              <a:t> </a:t>
            </a:r>
            <a:r>
              <a:rPr altLang="en-GB" lang="en-US"/>
              <a:t>OF</a:t>
            </a:r>
            <a:r>
              <a:rPr altLang="en-GB" lang="en-US"/>
              <a:t> </a:t>
            </a:r>
            <a:r>
              <a:rPr altLang="en-GB" lang="en-US"/>
              <a:t>ELCHLER'S</a:t>
            </a:r>
            <a:r>
              <a:rPr altLang="en-GB" lang="en-US"/>
              <a:t> </a:t>
            </a:r>
            <a:r>
              <a:rPr altLang="en-GB" lang="en-US"/>
              <a:t>GROUPING</a:t>
            </a:r>
            <a:r>
              <a:rPr altLang="en-GB" lang="en-US"/>
              <a:t> </a:t>
            </a:r>
            <a:endParaRPr lang="en-GB"/>
          </a:p>
        </p:txBody>
      </p:sp>
      <p:sp>
        <p:nvSpPr>
          <p:cNvPr id="1048675" name=""/>
          <p:cNvSpPr>
            <a:spLocks noGrp="1"/>
          </p:cNvSpPr>
          <p:nvPr>
            <p:ph idx="1"/>
          </p:nvPr>
        </p:nvSpPr>
        <p:spPr/>
        <p:txBody>
          <a:bodyPr>
            <a:normAutofit fontScale="92857" lnSpcReduction="20000"/>
          </a:bodyPr>
          <a:p>
            <a:pPr indent="0" marL="0">
              <a:buNone/>
            </a:pPr>
            <a:r>
              <a:rPr altLang="en-GB" lang="en-US"/>
              <a:t>1</a:t>
            </a:r>
            <a:r>
              <a:rPr altLang="en-GB" lang="en-US"/>
              <a:t>)</a:t>
            </a:r>
            <a:r>
              <a:rPr altLang="en-GB" lang="en-US"/>
              <a:t> </a:t>
            </a:r>
            <a:endParaRPr lang="en-GB"/>
          </a:p>
          <a:p>
            <a:pPr indent="0" marL="0">
              <a:buNone/>
            </a:pPr>
            <a:r>
              <a:rPr altLang="en-GB" lang="en-US"/>
              <a:t>A</a:t>
            </a:r>
            <a:r>
              <a:rPr altLang="en-GB" lang="en-US"/>
              <a:t>)</a:t>
            </a:r>
            <a:r>
              <a:rPr altLang="en-GB" lang="en-US"/>
              <a:t>Cryptogamae (Gk. Kryptos=concealed; gamos=marriage)</a:t>
            </a:r>
            <a:endParaRPr lang="en-GB"/>
          </a:p>
          <a:p>
            <a:pPr indent="0" marL="0">
              <a:buNone/>
            </a:pPr>
            <a:endParaRPr lang="en-GB"/>
          </a:p>
          <a:p>
            <a:pPr indent="0" marL="0">
              <a:buNone/>
            </a:pPr>
            <a:r>
              <a:rPr altLang="en-GB" lang="en-US"/>
              <a:t>Under</a:t>
            </a:r>
            <a:r>
              <a:rPr altLang="en-GB" lang="en-US"/>
              <a:t> </a:t>
            </a:r>
            <a:r>
              <a:rPr altLang="en-GB" lang="en-US"/>
              <a:t>cryptogamae</a:t>
            </a:r>
            <a:r>
              <a:rPr altLang="en-GB" lang="en-US"/>
              <a:t> </a:t>
            </a:r>
            <a:r>
              <a:rPr altLang="en-GB" lang="en-US"/>
              <a:t>we</a:t>
            </a:r>
            <a:r>
              <a:rPr altLang="en-GB" lang="en-US"/>
              <a:t> </a:t>
            </a:r>
            <a:r>
              <a:rPr altLang="en-GB" lang="en-US"/>
              <a:t>have</a:t>
            </a:r>
            <a:r>
              <a:rPr altLang="en-GB" lang="en-US"/>
              <a:t> </a:t>
            </a:r>
            <a:r>
              <a:rPr altLang="en-GB" lang="en-US"/>
              <a:t>the</a:t>
            </a:r>
            <a:r>
              <a:rPr altLang="en-GB" lang="en-US"/>
              <a:t> </a:t>
            </a:r>
            <a:r>
              <a:rPr altLang="en-GB" lang="en-US"/>
              <a:t>following</a:t>
            </a:r>
            <a:r>
              <a:rPr altLang="en-GB" lang="en-US"/>
              <a:t>:</a:t>
            </a:r>
            <a:endParaRPr lang="en-GB"/>
          </a:p>
          <a:p>
            <a:pPr indent="0" marL="0">
              <a:buNone/>
            </a:pPr>
            <a:r>
              <a:rPr altLang="en-GB" lang="en-US"/>
              <a:t>(</a:t>
            </a:r>
            <a:r>
              <a:rPr altLang="en-GB" lang="en-US"/>
              <a:t>i</a:t>
            </a:r>
            <a:r>
              <a:rPr altLang="en-GB" lang="en-US"/>
              <a:t>)</a:t>
            </a:r>
            <a:r>
              <a:rPr altLang="en-GB" lang="en-US"/>
              <a:t>Algae</a:t>
            </a:r>
            <a:r>
              <a:rPr altLang="en-GB" lang="en-US"/>
              <a:t> </a:t>
            </a:r>
            <a:r>
              <a:rPr altLang="en-GB" lang="en-US"/>
              <a:t>e.gChlorella, Chlamydomonas, Volvox, Cladophora</a:t>
            </a:r>
            <a:r>
              <a:rPr altLang="en-GB" lang="en-US"/>
              <a:t>.</a:t>
            </a:r>
            <a:endParaRPr lang="en-GB"/>
          </a:p>
          <a:p>
            <a:pPr indent="0" marL="0">
              <a:buNone/>
            </a:pPr>
            <a:endParaRPr lang="en-GB"/>
          </a:p>
          <a:p>
            <a:pPr indent="0" marL="0">
              <a:buNone/>
            </a:pPr>
            <a:r>
              <a:rPr altLang="en-GB" lang="en-US"/>
              <a:t>(</a:t>
            </a:r>
            <a:r>
              <a:rPr altLang="en-GB" lang="en-US"/>
              <a:t>ii</a:t>
            </a:r>
            <a:r>
              <a:rPr altLang="en-GB" lang="en-US"/>
              <a:t>)</a:t>
            </a:r>
            <a:r>
              <a:rPr altLang="en-GB" lang="en-US"/>
              <a:t>Bryophytes</a:t>
            </a:r>
            <a:r>
              <a:rPr altLang="en-GB" lang="en-US"/>
              <a:t>:</a:t>
            </a:r>
            <a:r>
              <a:rPr altLang="en-GB" lang="en-US"/>
              <a:t>are</a:t>
            </a:r>
            <a:r>
              <a:rPr altLang="en-GB" lang="en-US"/>
              <a:t> </a:t>
            </a:r>
            <a:r>
              <a:rPr altLang="en-GB" lang="en-US"/>
              <a:t>divided</a:t>
            </a:r>
            <a:r>
              <a:rPr altLang="en-GB" lang="en-US"/>
              <a:t> </a:t>
            </a:r>
            <a:r>
              <a:rPr altLang="en-GB" lang="en-US"/>
              <a:t>into</a:t>
            </a:r>
            <a:r>
              <a:rPr altLang="en-GB" lang="en-US"/>
              <a:t> </a:t>
            </a:r>
            <a:r>
              <a:rPr altLang="en-GB" lang="en-US"/>
              <a:t>three</a:t>
            </a:r>
            <a:r>
              <a:rPr altLang="en-GB" lang="en-US"/>
              <a:t> </a:t>
            </a:r>
            <a:r>
              <a:rPr altLang="en-GB" lang="en-US"/>
              <a:t>classes</a:t>
            </a:r>
            <a:endParaRPr lang="en-GB"/>
          </a:p>
          <a:p>
            <a:pPr indent="0" marL="0">
              <a:buNone/>
            </a:pPr>
            <a:r>
              <a:rPr altLang="en-GB" lang="en-US"/>
              <a:t>(</a:t>
            </a:r>
            <a:r>
              <a:rPr altLang="en-GB" lang="en-US"/>
              <a:t>a</a:t>
            </a:r>
            <a:r>
              <a:rPr altLang="en-GB" lang="en-US"/>
              <a:t>)Hepaticae-Liverworts eg: Riccia, Marchantia </a:t>
            </a:r>
            <a:r>
              <a:rPr altLang="en-GB" lang="en-US"/>
              <a:t>
</a:t>
            </a:r>
            <a:r>
              <a:rPr altLang="en-GB" lang="en-US"/>
              <a:t>(</a:t>
            </a:r>
            <a:r>
              <a:rPr altLang="en-GB" lang="en-US"/>
              <a:t>b</a:t>
            </a:r>
            <a:r>
              <a:rPr altLang="en-GB" lang="en-US"/>
              <a:t>)</a:t>
            </a:r>
            <a:r>
              <a:rPr altLang="en-GB" lang="en-US"/>
              <a:t>A</a:t>
            </a:r>
            <a:r>
              <a:rPr altLang="en-GB" lang="en-US"/>
              <a:t>nthocerotae-Horn worts eg: Anthoceros</a:t>
            </a:r>
            <a:r>
              <a:rPr altLang="en-GB" lang="en-US"/>
              <a:t>
</a:t>
            </a:r>
            <a:r>
              <a:rPr altLang="en-GB" lang="en-US"/>
              <a:t>(</a:t>
            </a:r>
            <a:r>
              <a:rPr altLang="en-GB" lang="en-US"/>
              <a:t>c</a:t>
            </a:r>
            <a:r>
              <a:rPr altLang="en-GB" lang="en-US"/>
              <a:t>)</a:t>
            </a:r>
            <a:r>
              <a:rPr altLang="en-GB" lang="en-US"/>
              <a:t>Musci: Mosses eg: Funaria</a:t>
            </a:r>
            <a:endParaRPr lang="en-GB"/>
          </a:p>
          <a:p>
            <a:pPr indent="0" marL="0">
              <a:buNone/>
            </a:pPr>
            <a:r>
              <a:rPr altLang="en-GB" lang="en-US"/>
              <a:t>
</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4" name=""/>
          <p:cNvSpPr>
            <a:spLocks noGrp="1"/>
          </p:cNvSpPr>
          <p:nvPr>
            <p:ph type="title"/>
          </p:nvPr>
        </p:nvSpPr>
        <p:spPr/>
        <p:txBody>
          <a:bodyPr>
            <a:normAutofit fontScale="90000"/>
          </a:bodyPr>
          <a:p>
            <a:r>
              <a:rPr altLang="en-GB" lang="en-US"/>
              <a:t>CLASSIFICATIONS</a:t>
            </a:r>
            <a:r>
              <a:rPr altLang="en-GB" lang="en-US"/>
              <a:t> </a:t>
            </a:r>
            <a:r>
              <a:rPr altLang="en-GB" lang="en-US"/>
              <a:t>OF</a:t>
            </a:r>
            <a:r>
              <a:rPr altLang="en-GB" lang="en-US"/>
              <a:t> </a:t>
            </a:r>
            <a:r>
              <a:rPr altLang="en-GB" lang="en-US"/>
              <a:t>ELCHLER'S</a:t>
            </a:r>
            <a:r>
              <a:rPr altLang="en-GB" lang="en-US"/>
              <a:t> </a:t>
            </a:r>
            <a:r>
              <a:rPr altLang="en-GB" lang="en-US"/>
              <a:t>GROUPING</a:t>
            </a:r>
            <a:r>
              <a:rPr altLang="en-GB" lang="en-US"/>
              <a:t> </a:t>
            </a:r>
            <a:endParaRPr lang="en-GB"/>
          </a:p>
        </p:txBody>
      </p:sp>
      <p:sp>
        <p:nvSpPr>
          <p:cNvPr id="1048595" name=""/>
          <p:cNvSpPr>
            <a:spLocks noGrp="1"/>
          </p:cNvSpPr>
          <p:nvPr>
            <p:ph idx="1"/>
          </p:nvPr>
        </p:nvSpPr>
        <p:spPr/>
        <p:txBody>
          <a:bodyPr>
            <a:normAutofit/>
          </a:bodyPr>
          <a:p>
            <a:pPr indent="0" marL="0">
              <a:buNone/>
            </a:pPr>
            <a:r>
              <a:rPr altLang="en-GB" lang="en-US"/>
              <a:t>(</a:t>
            </a:r>
            <a:r>
              <a:rPr altLang="en-GB" lang="en-US"/>
              <a:t>iii</a:t>
            </a:r>
            <a:r>
              <a:rPr altLang="en-GB" lang="en-US"/>
              <a:t>)</a:t>
            </a:r>
            <a:r>
              <a:rPr altLang="en-GB" lang="en-US"/>
              <a:t>pteridophyta</a:t>
            </a:r>
            <a:r>
              <a:rPr altLang="en-GB" lang="en-US"/>
              <a:t>:</a:t>
            </a:r>
            <a:r>
              <a:rPr altLang="en-GB" lang="en-US"/>
              <a:t>Pteridophyta is divide into four classes. They are 
</a:t>
            </a:r>
            <a:r>
              <a:rPr altLang="en-GB" lang="en-US"/>
              <a:t>(</a:t>
            </a:r>
            <a:r>
              <a:rPr altLang="en-GB" lang="en-US"/>
              <a:t>a</a:t>
            </a:r>
            <a:r>
              <a:rPr altLang="en-GB" lang="en-US"/>
              <a:t>)</a:t>
            </a:r>
            <a:r>
              <a:rPr altLang="en-GB" lang="en-US"/>
              <a:t>Psilopsida-</a:t>
            </a:r>
            <a:r>
              <a:rPr altLang="en-GB" lang="en-US"/>
              <a:t> </a:t>
            </a:r>
            <a:r>
              <a:rPr altLang="en-GB" lang="en-US"/>
              <a:t>e</a:t>
            </a:r>
            <a:r>
              <a:rPr altLang="en-GB" lang="en-US"/>
              <a:t>.</a:t>
            </a:r>
            <a:r>
              <a:rPr altLang="en-GB" lang="en-US"/>
              <a:t>g Psilotum</a:t>
            </a:r>
            <a:endParaRPr lang="en-GB"/>
          </a:p>
          <a:p>
            <a:pPr indent="0" marL="0">
              <a:buNone/>
            </a:pPr>
            <a:r>
              <a:rPr altLang="en-GB" lang="en-US"/>
              <a:t>(</a:t>
            </a:r>
            <a:r>
              <a:rPr altLang="en-GB" lang="en-US"/>
              <a:t>b</a:t>
            </a:r>
            <a:r>
              <a:rPr altLang="en-GB" lang="en-US"/>
              <a:t>)</a:t>
            </a:r>
            <a:r>
              <a:rPr altLang="en-GB" lang="en-US"/>
              <a:t>Ly</a:t>
            </a:r>
            <a:r>
              <a:rPr altLang="en-GB" lang="en-US"/>
              <a:t>copsida- e</a:t>
            </a:r>
            <a:r>
              <a:rPr altLang="en-GB" lang="en-US"/>
              <a:t>.</a:t>
            </a:r>
            <a:r>
              <a:rPr altLang="en-GB" lang="en-US"/>
              <a:t>g</a:t>
            </a:r>
            <a:r>
              <a:rPr altLang="en-GB" lang="en-US"/>
              <a:t>Lycopodium</a:t>
            </a:r>
            <a:r>
              <a:rPr altLang="en-GB" lang="en-US"/>
              <a:t> </a:t>
            </a:r>
            <a:r>
              <a:rPr altLang="en-GB" lang="en-US"/>
              <a:t>Selaginella </a:t>
            </a:r>
            <a:endParaRPr lang="en-GB"/>
          </a:p>
          <a:p>
            <a:pPr indent="0" marL="0">
              <a:buNone/>
            </a:pPr>
            <a:r>
              <a:rPr altLang="en-GB" lang="en-US"/>
              <a:t>(</a:t>
            </a:r>
            <a:r>
              <a:rPr altLang="en-GB" lang="en-US"/>
              <a:t>c</a:t>
            </a:r>
            <a:r>
              <a:rPr altLang="en-GB" lang="en-US"/>
              <a:t>)</a:t>
            </a:r>
            <a:r>
              <a:rPr altLang="en-GB" lang="en-US"/>
              <a:t>S</a:t>
            </a:r>
            <a:r>
              <a:rPr altLang="en-GB" lang="en-US"/>
              <a:t>phenosida- eg: Equisetum</a:t>
            </a:r>
            <a:endParaRPr lang="en-GB"/>
          </a:p>
          <a:p>
            <a:pPr indent="0" marL="0">
              <a:buNone/>
            </a:pPr>
            <a:r>
              <a:rPr altLang="en-GB" lang="en-US"/>
              <a:t>(</a:t>
            </a:r>
            <a:r>
              <a:rPr altLang="en-GB" lang="en-US"/>
              <a:t>d</a:t>
            </a:r>
            <a:r>
              <a:rPr altLang="en-GB" lang="en-US"/>
              <a:t>)</a:t>
            </a:r>
            <a:r>
              <a:rPr altLang="en-GB" lang="en-US"/>
              <a:t>Pteridopsida-eg: Nephrolepis, Pteris , Dryopteris etc.
</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6" name=""/>
          <p:cNvSpPr>
            <a:spLocks noGrp="1"/>
          </p:cNvSpPr>
          <p:nvPr>
            <p:ph type="title"/>
          </p:nvPr>
        </p:nvSpPr>
        <p:spPr/>
        <p:txBody>
          <a:bodyPr>
            <a:normAutofit fontScale="90000"/>
          </a:bodyPr>
          <a:p>
            <a:r>
              <a:rPr altLang="en-GB" lang="en-US"/>
              <a:t>CLASSIFICATIONS</a:t>
            </a:r>
            <a:r>
              <a:rPr altLang="en-GB" lang="en-US"/>
              <a:t> </a:t>
            </a:r>
            <a:r>
              <a:rPr altLang="en-GB" lang="en-US"/>
              <a:t>OF</a:t>
            </a:r>
            <a:r>
              <a:rPr altLang="en-GB" lang="en-US"/>
              <a:t> </a:t>
            </a:r>
            <a:r>
              <a:rPr altLang="en-GB" lang="en-US"/>
              <a:t>ELCHLER'S</a:t>
            </a:r>
            <a:r>
              <a:rPr altLang="en-GB" lang="en-US"/>
              <a:t> </a:t>
            </a:r>
            <a:r>
              <a:rPr altLang="en-GB" lang="en-US"/>
              <a:t>GROUPING</a:t>
            </a:r>
            <a:r>
              <a:rPr altLang="en-GB" lang="en-US"/>
              <a:t> </a:t>
            </a:r>
            <a:endParaRPr lang="en-GB"/>
          </a:p>
        </p:txBody>
      </p:sp>
      <p:sp>
        <p:nvSpPr>
          <p:cNvPr id="1048597" name=""/>
          <p:cNvSpPr>
            <a:spLocks noGrp="1"/>
          </p:cNvSpPr>
          <p:nvPr>
            <p:ph idx="1"/>
          </p:nvPr>
        </p:nvSpPr>
        <p:spPr/>
        <p:txBody>
          <a:bodyPr>
            <a:normAutofit fontScale="96429" lnSpcReduction="20000"/>
          </a:bodyPr>
          <a:p>
            <a:pPr indent="0" marL="0">
              <a:buNone/>
            </a:pPr>
            <a:r>
              <a:rPr altLang="en-GB" lang="en-US"/>
              <a:t>(</a:t>
            </a:r>
            <a:r>
              <a:rPr altLang="en-GB" lang="en-US"/>
              <a:t>B</a:t>
            </a:r>
            <a:r>
              <a:rPr altLang="en-GB" lang="en-US"/>
              <a:t>)Phanerogamae</a:t>
            </a:r>
            <a:r>
              <a:rPr altLang="en-GB" lang="en-US"/>
              <a:t>:</a:t>
            </a:r>
            <a:endParaRPr lang="en-GB"/>
          </a:p>
          <a:p>
            <a:pPr indent="0" marL="0">
              <a:buNone/>
            </a:pPr>
            <a:r>
              <a:rPr altLang="en-GB" lang="en-US"/>
              <a:t>(</a:t>
            </a:r>
            <a:r>
              <a:rPr altLang="en-GB" lang="en-US"/>
              <a:t>i</a:t>
            </a:r>
            <a:r>
              <a:rPr altLang="en-GB" lang="en-US"/>
              <a:t>)Gymnospermes (Gk.gymno=naked; sperma=seed)</a:t>
            </a:r>
            <a:endParaRPr lang="en-GB"/>
          </a:p>
          <a:p>
            <a:pPr indent="0" marL="0">
              <a:buNone/>
            </a:pPr>
            <a:r>
              <a:rPr altLang="en-GB" lang="en-US"/>
              <a:t>ycads.
Gymnosperms are divided into three different classes. They are the following
Cycadopsida-eg: Cycas</a:t>
            </a:r>
            <a:endParaRPr lang="en-GB"/>
          </a:p>
          <a:p>
            <a:pPr indent="0" marL="0">
              <a:buNone/>
            </a:pPr>
            <a:r>
              <a:rPr altLang="en-GB" lang="en-US"/>
              <a:t>
·Coniferopsida- eg: Pinus, Cedrus </a:t>
            </a:r>
            <a:endParaRPr lang="en-GB"/>
          </a:p>
          <a:p>
            <a:pPr indent="0" marL="0">
              <a:buNone/>
            </a:pPr>
            <a:r>
              <a:rPr altLang="en-GB" lang="en-US"/>
              <a:t>
·Gnetopsida-eg: Gnetum
</a:t>
            </a:r>
            <a:endParaRPr lang="en-GB"/>
          </a:p>
          <a:p>
            <a:pPr indent="0" marL="0">
              <a:buNone/>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8" name=""/>
          <p:cNvSpPr>
            <a:spLocks noGrp="1"/>
          </p:cNvSpPr>
          <p:nvPr>
            <p:ph type="title"/>
          </p:nvPr>
        </p:nvSpPr>
        <p:spPr/>
        <p:txBody>
          <a:bodyPr>
            <a:normAutofit fontScale="90000"/>
          </a:bodyPr>
          <a:p>
            <a:r>
              <a:rPr altLang="en-GB" lang="en-US"/>
              <a:t>CLASSIFICATIONS</a:t>
            </a:r>
            <a:r>
              <a:rPr altLang="en-GB" lang="en-US"/>
              <a:t> </a:t>
            </a:r>
            <a:r>
              <a:rPr altLang="en-GB" lang="en-US"/>
              <a:t>OF</a:t>
            </a:r>
            <a:r>
              <a:rPr altLang="en-GB" lang="en-US"/>
              <a:t> </a:t>
            </a:r>
            <a:r>
              <a:rPr altLang="en-GB" lang="en-US"/>
              <a:t>ELCHLER'S</a:t>
            </a:r>
            <a:r>
              <a:rPr altLang="en-GB" lang="en-US"/>
              <a:t> </a:t>
            </a:r>
            <a:r>
              <a:rPr altLang="en-GB" lang="en-US"/>
              <a:t>GROUPING</a:t>
            </a:r>
            <a:r>
              <a:rPr altLang="en-GB" lang="en-US"/>
              <a:t> </a:t>
            </a:r>
            <a:endParaRPr lang="en-GB"/>
          </a:p>
        </p:txBody>
      </p:sp>
      <p:sp>
        <p:nvSpPr>
          <p:cNvPr id="1048599" name=""/>
          <p:cNvSpPr>
            <a:spLocks noGrp="1"/>
          </p:cNvSpPr>
          <p:nvPr>
            <p:ph idx="1"/>
          </p:nvPr>
        </p:nvSpPr>
        <p:spPr/>
        <p:txBody>
          <a:bodyPr/>
          <a:p>
            <a:pPr indent="0" marL="0">
              <a:buNone/>
            </a:pPr>
            <a:r>
              <a:rPr altLang="en-GB" lang="en-US"/>
              <a:t>(</a:t>
            </a:r>
            <a:r>
              <a:rPr altLang="en-GB" lang="en-US"/>
              <a:t>ii</a:t>
            </a:r>
            <a:r>
              <a:rPr altLang="en-GB" lang="en-US"/>
              <a:t>)Angiospemae</a:t>
            </a:r>
            <a:r>
              <a:rPr altLang="en-GB" lang="en-US"/>
              <a:t>:
Angiosperm is divided into two classes.
Dicotledons vs Monocotledons
</a:t>
            </a:r>
            <a:r>
              <a:rPr altLang="en-GB" lang="en-US"/>
              <a:t>D</a:t>
            </a:r>
            <a:r>
              <a:rPr altLang="en-GB" lang="en-US"/>
              <a:t>icotledons-eg: Pea, Sunflower, Mango tree</a:t>
            </a:r>
            <a:endParaRPr lang="en-GB"/>
          </a:p>
          <a:p>
            <a:pPr indent="0" marL="0">
              <a:buNone/>
            </a:pPr>
            <a:r>
              <a:rPr altLang="en-GB" lang="en-US"/>
              <a:t>Monocotledons-eg: Maize, Paddy, Musa, Coconut</a:t>
            </a:r>
            <a:r>
              <a:rPr altLang="en-GB" lang="en-US"/>
              <a:t>
</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0" name=""/>
          <p:cNvSpPr>
            <a:spLocks noGrp="1"/>
          </p:cNvSpPr>
          <p:nvPr>
            <p:ph type="title"/>
          </p:nvPr>
        </p:nvSpPr>
        <p:spPr/>
        <p:txBody>
          <a:bodyPr>
            <a:normAutofit fontScale="90000"/>
          </a:bodyPr>
          <a:p>
            <a:r>
              <a:rPr altLang="en-GB" lang="en-US"/>
              <a:t>IMPORTANCE</a:t>
            </a:r>
            <a:r>
              <a:rPr altLang="en-GB" lang="en-US"/>
              <a:t> </a:t>
            </a:r>
            <a:r>
              <a:rPr altLang="en-GB" lang="en-US"/>
              <a:t>OF</a:t>
            </a:r>
            <a:r>
              <a:rPr altLang="en-GB" lang="en-US"/>
              <a:t> </a:t>
            </a:r>
            <a:r>
              <a:rPr altLang="en-GB" lang="en-US"/>
              <a:t>ALGAE</a:t>
            </a:r>
            <a:r>
              <a:rPr altLang="en-GB" lang="en-US"/>
              <a:t> </a:t>
            </a:r>
            <a:r>
              <a:rPr altLang="en-GB" lang="en-US"/>
              <a:t>TO</a:t>
            </a:r>
            <a:r>
              <a:rPr altLang="en-GB" lang="en-US"/>
              <a:t> </a:t>
            </a:r>
            <a:r>
              <a:rPr altLang="en-GB" lang="en-US"/>
              <a:t>MAN</a:t>
            </a:r>
            <a:endParaRPr lang="en-GB"/>
          </a:p>
        </p:txBody>
      </p:sp>
      <p:sp>
        <p:nvSpPr>
          <p:cNvPr id="1048601" name=""/>
          <p:cNvSpPr>
            <a:spLocks noGrp="1"/>
          </p:cNvSpPr>
          <p:nvPr>
            <p:ph idx="1"/>
          </p:nvPr>
        </p:nvSpPr>
        <p:spPr/>
        <p:txBody>
          <a:bodyPr>
            <a:normAutofit fontScale="96429" lnSpcReduction="20000"/>
          </a:bodyPr>
          <a:p>
            <a:pPr indent="0" marL="0">
              <a:buNone/>
            </a:pPr>
            <a:r>
              <a:rPr altLang="en-GB" lang="en-US"/>
              <a:t>2</a:t>
            </a:r>
            <a:r>
              <a:rPr altLang="en-GB" lang="en-US"/>
              <a:t>)</a:t>
            </a:r>
            <a:r>
              <a:rPr altLang="en-GB" lang="en-US"/>
              <a:t>(</a:t>
            </a:r>
            <a:r>
              <a:rPr altLang="en-GB" lang="en-US"/>
              <a:t>i</a:t>
            </a:r>
            <a:r>
              <a:rPr altLang="en-GB" lang="en-US"/>
              <a:t>)</a:t>
            </a:r>
            <a:r>
              <a:rPr altLang="en-GB" lang="en-US"/>
              <a:t>F</a:t>
            </a:r>
            <a:r>
              <a:rPr altLang="en-GB" lang="en-US"/>
              <a:t>ood for sea animals and fishes</a:t>
            </a:r>
            <a:endParaRPr lang="en-GB"/>
          </a:p>
          <a:p>
            <a:pPr indent="0" marL="0">
              <a:buNone/>
            </a:pPr>
            <a:r>
              <a:rPr altLang="en-GB" lang="en-US"/>
              <a:t>(</a:t>
            </a:r>
            <a:r>
              <a:rPr altLang="en-GB" lang="en-US"/>
              <a:t>ii</a:t>
            </a:r>
            <a:r>
              <a:rPr altLang="en-GB" lang="en-US"/>
              <a:t>)</a:t>
            </a:r>
            <a:r>
              <a:rPr altLang="en-GB" lang="en-US"/>
              <a:t>Mineral</a:t>
            </a:r>
            <a:r>
              <a:rPr altLang="en-GB" lang="en-US"/>
              <a:t> </a:t>
            </a:r>
            <a:r>
              <a:rPr altLang="en-GB" lang="en-US"/>
              <a:t>content</a:t>
            </a:r>
            <a:endParaRPr lang="en-GB"/>
          </a:p>
          <a:p>
            <a:pPr indent="0" marL="0">
              <a:buNone/>
            </a:pPr>
            <a:r>
              <a:rPr altLang="en-GB" lang="en-US"/>
              <a:t>(</a:t>
            </a:r>
            <a:r>
              <a:rPr altLang="en-GB" lang="en-US"/>
              <a:t>iii</a:t>
            </a:r>
            <a:r>
              <a:rPr altLang="en-GB" lang="en-US"/>
              <a:t>)</a:t>
            </a:r>
            <a:r>
              <a:rPr altLang="en-GB" lang="en-US"/>
              <a:t>Direct use of algae as food for man</a:t>
            </a:r>
            <a:endParaRPr lang="en-GB"/>
          </a:p>
          <a:p>
            <a:pPr indent="0" marL="0">
              <a:buNone/>
            </a:pPr>
            <a:r>
              <a:rPr altLang="en-GB" lang="en-US"/>
              <a:t>(</a:t>
            </a:r>
            <a:r>
              <a:rPr altLang="en-GB" lang="en-US"/>
              <a:t>iv</a:t>
            </a:r>
            <a:r>
              <a:rPr altLang="en-GB" lang="en-US"/>
              <a:t>)</a:t>
            </a:r>
            <a:r>
              <a:rPr altLang="en-GB" lang="en-US"/>
              <a:t>As</a:t>
            </a:r>
            <a:r>
              <a:rPr altLang="en-GB" lang="en-US"/>
              <a:t> </a:t>
            </a:r>
            <a:r>
              <a:rPr altLang="en-GB" lang="en-US"/>
              <a:t>a</a:t>
            </a:r>
            <a:r>
              <a:rPr altLang="en-GB" lang="en-US"/>
              <a:t> </a:t>
            </a:r>
            <a:r>
              <a:rPr altLang="en-GB" lang="en-US"/>
              <a:t>source</a:t>
            </a:r>
            <a:r>
              <a:rPr altLang="en-GB" lang="en-US"/>
              <a:t> </a:t>
            </a:r>
            <a:r>
              <a:rPr altLang="en-GB" lang="en-US"/>
              <a:t>of</a:t>
            </a:r>
            <a:r>
              <a:rPr altLang="en-GB" lang="en-US"/>
              <a:t> </a:t>
            </a:r>
            <a:r>
              <a:rPr altLang="en-GB" lang="en-US"/>
              <a:t>vitamin</a:t>
            </a:r>
            <a:endParaRPr lang="en-GB"/>
          </a:p>
          <a:p>
            <a:pPr indent="0" marL="0">
              <a:buNone/>
            </a:pPr>
            <a:r>
              <a:rPr altLang="en-GB" lang="en-US"/>
              <a:t>(</a:t>
            </a:r>
            <a:r>
              <a:rPr altLang="en-GB" lang="en-US"/>
              <a:t>v</a:t>
            </a:r>
            <a:r>
              <a:rPr altLang="en-GB" lang="en-US"/>
              <a:t>)</a:t>
            </a:r>
            <a:r>
              <a:rPr altLang="en-GB" lang="en-US"/>
              <a:t>As</a:t>
            </a:r>
            <a:r>
              <a:rPr altLang="en-GB" lang="en-US"/>
              <a:t> </a:t>
            </a:r>
            <a:r>
              <a:rPr altLang="en-GB" lang="en-US"/>
              <a:t>a</a:t>
            </a:r>
            <a:r>
              <a:rPr altLang="en-GB" lang="en-US"/>
              <a:t> </a:t>
            </a:r>
            <a:r>
              <a:rPr altLang="en-GB" lang="en-US"/>
              <a:t>source</a:t>
            </a:r>
            <a:r>
              <a:rPr altLang="en-GB" lang="en-US"/>
              <a:t> </a:t>
            </a:r>
            <a:r>
              <a:rPr altLang="en-GB" lang="en-US"/>
              <a:t>of</a:t>
            </a:r>
            <a:r>
              <a:rPr altLang="en-GB" lang="en-US"/>
              <a:t> </a:t>
            </a:r>
            <a:r>
              <a:rPr altLang="en-GB" lang="en-US"/>
              <a:t>agar</a:t>
            </a:r>
            <a:endParaRPr lang="en-GB"/>
          </a:p>
          <a:p>
            <a:pPr indent="0" marL="0">
              <a:buNone/>
            </a:pPr>
            <a:r>
              <a:rPr altLang="en-GB" lang="en-US"/>
              <a:t>vi</a:t>
            </a:r>
            <a:r>
              <a:rPr altLang="en-GB" lang="en-US"/>
              <a:t>)</a:t>
            </a:r>
            <a:r>
              <a:rPr altLang="en-GB" lang="en-US"/>
              <a:t>Medicines</a:t>
            </a:r>
            <a:r>
              <a:rPr altLang="en-GB" lang="en-US"/>
              <a:t> </a:t>
            </a:r>
            <a:r>
              <a:rPr altLang="en-GB" lang="en-US"/>
              <a:t>and</a:t>
            </a:r>
            <a:r>
              <a:rPr altLang="en-GB" lang="en-US"/>
              <a:t> </a:t>
            </a:r>
            <a:r>
              <a:rPr altLang="en-GB" lang="en-US"/>
              <a:t>Minerals</a:t>
            </a:r>
            <a:r>
              <a:rPr altLang="en-GB" lang="en-US"/>
              <a:t> </a:t>
            </a:r>
            <a:endParaRPr lang="en-GB"/>
          </a:p>
          <a:p>
            <a:pPr indent="0" marL="0">
              <a:buNone/>
            </a:pPr>
            <a:r>
              <a:rPr altLang="en-GB" lang="en-US"/>
              <a:t>(</a:t>
            </a:r>
            <a:r>
              <a:rPr altLang="en-GB" lang="en-US"/>
              <a:t>vii</a:t>
            </a:r>
            <a:r>
              <a:rPr altLang="en-GB" lang="en-US"/>
              <a:t>)</a:t>
            </a:r>
            <a:r>
              <a:rPr altLang="en-GB" lang="en-US"/>
              <a:t>Manufacture</a:t>
            </a:r>
            <a:r>
              <a:rPr altLang="en-GB" lang="en-US"/>
              <a:t> </a:t>
            </a:r>
            <a:r>
              <a:rPr altLang="en-GB" lang="en-US"/>
              <a:t>of</a:t>
            </a:r>
            <a:r>
              <a:rPr altLang="en-GB" lang="en-US"/>
              <a:t> </a:t>
            </a:r>
            <a:r>
              <a:rPr altLang="en-GB" lang="en-US"/>
              <a:t>iodine</a:t>
            </a:r>
            <a:endParaRPr lang="en-GB"/>
          </a:p>
          <a:p>
            <a:pPr indent="0" marL="0">
              <a:buNone/>
            </a:pPr>
            <a:r>
              <a:rPr altLang="en-GB" lang="en-US"/>
              <a:t>(</a:t>
            </a:r>
            <a:r>
              <a:rPr altLang="en-GB" lang="en-US"/>
              <a:t>viii</a:t>
            </a:r>
            <a:r>
              <a:rPr altLang="en-GB" lang="en-US"/>
              <a:t>)</a:t>
            </a:r>
            <a:r>
              <a:rPr altLang="en-GB" lang="en-US"/>
              <a:t>Alginic acid, algin an</a:t>
            </a:r>
            <a:r>
              <a:rPr altLang="en-GB" lang="en-US"/>
              <a:t>d</a:t>
            </a:r>
            <a:r>
              <a:rPr altLang="en-GB" lang="en-US"/>
              <a:t> </a:t>
            </a:r>
            <a:r>
              <a:rPr altLang="en-GB" lang="en-US"/>
              <a:t>mannitol</a:t>
            </a:r>
            <a:r>
              <a:rPr altLang="en-GB" lang="en-US"/>
              <a:t> </a:t>
            </a:r>
            <a:endParaRPr lang="en-GB"/>
          </a:p>
          <a:p>
            <a:pPr indent="0" marL="0">
              <a:buNone/>
            </a:pPr>
            <a:r>
              <a:rPr altLang="en-GB" lang="en-US"/>
              <a:t>(</a:t>
            </a:r>
            <a:r>
              <a:rPr altLang="en-GB" lang="en-US"/>
              <a:t>ix</a:t>
            </a:r>
            <a:r>
              <a:rPr altLang="en-GB" lang="en-US"/>
              <a:t>)</a:t>
            </a:r>
            <a:r>
              <a:rPr altLang="en-GB" lang="en-US"/>
              <a:t>M</a:t>
            </a:r>
            <a:r>
              <a:rPr altLang="en-GB" lang="en-US"/>
              <a:t>anufacture of soaps and alums</a:t>
            </a:r>
            <a:endParaRPr lang="en-GB"/>
          </a:p>
          <a:p>
            <a:pPr indent="0" marL="0">
              <a:buNone/>
            </a:pPr>
            <a:r>
              <a:rPr altLang="en-GB" lang="en-US"/>
              <a:t>(</a:t>
            </a:r>
            <a:r>
              <a:rPr altLang="en-GB" lang="en-US"/>
              <a:t>x</a:t>
            </a:r>
            <a:r>
              <a:rPr altLang="en-GB" lang="en-US"/>
              <a:t>)</a:t>
            </a:r>
            <a:r>
              <a:rPr lang="en-GB"/>
              <a:t>As a fodder for hens </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2" name=""/>
          <p:cNvSpPr>
            <a:spLocks noGrp="1"/>
          </p:cNvSpPr>
          <p:nvPr>
            <p:ph type="title"/>
          </p:nvPr>
        </p:nvSpPr>
        <p:spPr/>
        <p:txBody>
          <a:bodyPr>
            <a:normAutofit fontScale="90000"/>
          </a:bodyPr>
          <a:p>
            <a:r>
              <a:rPr altLang="en-GB" lang="en-US"/>
              <a:t>UNICELLULAR</a:t>
            </a:r>
            <a:r>
              <a:rPr altLang="en-GB" lang="en-US"/>
              <a:t> </a:t>
            </a:r>
            <a:r>
              <a:rPr altLang="en-GB" lang="en-US"/>
              <a:t>FORMS</a:t>
            </a:r>
            <a:r>
              <a:rPr altLang="en-GB" lang="en-US"/>
              <a:t> </a:t>
            </a:r>
            <a:r>
              <a:rPr altLang="en-GB" lang="en-US"/>
              <a:t>OF</a:t>
            </a:r>
            <a:r>
              <a:rPr altLang="en-GB" lang="en-US"/>
              <a:t> </a:t>
            </a:r>
            <a:r>
              <a:rPr altLang="en-GB" lang="en-US"/>
              <a:t>ALGAE</a:t>
            </a:r>
            <a:endParaRPr lang="en-GB"/>
          </a:p>
        </p:txBody>
      </p:sp>
      <p:sp>
        <p:nvSpPr>
          <p:cNvPr id="1048603" name=""/>
          <p:cNvSpPr>
            <a:spLocks noGrp="1"/>
          </p:cNvSpPr>
          <p:nvPr>
            <p:ph idx="1"/>
          </p:nvPr>
        </p:nvSpPr>
        <p:spPr/>
        <p:txBody>
          <a:bodyPr>
            <a:normAutofit/>
          </a:bodyPr>
          <a:p>
            <a:pPr indent="0" marL="0">
              <a:buNone/>
            </a:pPr>
            <a:r>
              <a:rPr altLang="en-GB" lang="en-US"/>
              <a:t>3</a:t>
            </a:r>
            <a:r>
              <a:rPr altLang="en-GB" lang="en-US"/>
              <a:t>)Unicellular forms of algae are also called acellular algae as they function as complete living organisms. Unicellular forms are common in all the groups of algaeexcept Rhodophyceae, Phaeophyceae and Charophyceae. The unicells may be motile or non-motile.</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4" name=""/>
          <p:cNvSpPr>
            <a:spLocks noGrp="1"/>
          </p:cNvSpPr>
          <p:nvPr>
            <p:ph type="title"/>
          </p:nvPr>
        </p:nvSpPr>
        <p:spPr/>
        <p:txBody>
          <a:bodyPr>
            <a:normAutofit fontScale="90000"/>
          </a:bodyPr>
          <a:p>
            <a:r>
              <a:rPr altLang="en-GB" lang="en-US"/>
              <a:t>HOW</a:t>
            </a:r>
            <a:r>
              <a:rPr altLang="en-GB" lang="en-US"/>
              <a:t> </a:t>
            </a:r>
            <a:r>
              <a:rPr altLang="en-GB" lang="en-US"/>
              <a:t>IT</a:t>
            </a:r>
            <a:r>
              <a:rPr altLang="en-GB" lang="en-US"/>
              <a:t> </a:t>
            </a:r>
            <a:r>
              <a:rPr altLang="en-GB" lang="en-US"/>
              <a:t>CARRIES</a:t>
            </a:r>
            <a:r>
              <a:rPr altLang="en-GB" lang="en-US"/>
              <a:t> </a:t>
            </a:r>
            <a:r>
              <a:rPr altLang="en-GB" lang="en-US"/>
              <a:t>OUT</a:t>
            </a:r>
            <a:r>
              <a:rPr altLang="en-GB" lang="en-US"/>
              <a:t> </a:t>
            </a:r>
            <a:r>
              <a:rPr altLang="en-GB" lang="en-US"/>
              <a:t>ITS</a:t>
            </a:r>
            <a:r>
              <a:rPr altLang="en-GB" lang="en-US"/>
              <a:t> </a:t>
            </a:r>
            <a:r>
              <a:rPr altLang="en-GB" lang="en-US"/>
              <a:t>REPRODUCTION</a:t>
            </a:r>
            <a:r>
              <a:rPr altLang="en-GB" lang="en-US"/>
              <a:t> </a:t>
            </a:r>
            <a:endParaRPr lang="en-GB"/>
          </a:p>
        </p:txBody>
      </p:sp>
      <p:sp>
        <p:nvSpPr>
          <p:cNvPr id="1048605" name=""/>
          <p:cNvSpPr>
            <a:spLocks noGrp="1"/>
          </p:cNvSpPr>
          <p:nvPr>
            <p:ph idx="1"/>
          </p:nvPr>
        </p:nvSpPr>
        <p:spPr/>
        <p:txBody>
          <a:bodyPr>
            <a:normAutofit fontScale="92857" lnSpcReduction="20000"/>
          </a:bodyPr>
          <a:p>
            <a:pPr indent="0" marL="0">
              <a:buNone/>
            </a:pPr>
            <a:r>
              <a:rPr altLang="en-GB" lang="en-US"/>
              <a:t>4</a:t>
            </a:r>
            <a:r>
              <a:rPr altLang="en-GB" lang="en-US"/>
              <a:t>)</a:t>
            </a:r>
            <a:r>
              <a:rPr altLang="en-GB" lang="en-US"/>
              <a:t>Algaes</a:t>
            </a:r>
            <a:r>
              <a:rPr altLang="en-GB" lang="en-US"/>
              <a:t> </a:t>
            </a:r>
            <a:r>
              <a:rPr altLang="en-GB" lang="en-US"/>
              <a:t>regenerate</a:t>
            </a:r>
            <a:r>
              <a:rPr altLang="en-GB" lang="en-US"/>
              <a:t> </a:t>
            </a:r>
            <a:r>
              <a:rPr altLang="en-GB" lang="en-US"/>
              <a:t>by</a:t>
            </a:r>
            <a:r>
              <a:rPr altLang="en-GB" lang="en-US"/>
              <a:t> </a:t>
            </a:r>
            <a:r>
              <a:rPr altLang="en-GB" lang="en-US"/>
              <a:t>sexual</a:t>
            </a:r>
            <a:r>
              <a:rPr altLang="en-GB" lang="en-US"/>
              <a:t> reproduction, involving male and female gametes (sex cells), by asexual reproduction, or by both </a:t>
            </a:r>
            <a:endParaRPr lang="en-GB"/>
          </a:p>
          <a:p>
            <a:pPr indent="0" marL="0">
              <a:buNone/>
            </a:pPr>
            <a:endParaRPr lang="en-GB"/>
          </a:p>
          <a:p>
            <a:pPr indent="0" marL="0">
              <a:buNone/>
            </a:pPr>
            <a:r>
              <a:rPr altLang="en-GB" lang="en-US"/>
              <a:t>ASEXUAL</a:t>
            </a:r>
            <a:r>
              <a:rPr altLang="en-GB" lang="en-US"/>
              <a:t> </a:t>
            </a:r>
            <a:r>
              <a:rPr altLang="en-GB" lang="en-US"/>
              <a:t>REPRODUCTION</a:t>
            </a:r>
            <a:r>
              <a:rPr altLang="en-GB" lang="en-US"/>
              <a:t> </a:t>
            </a:r>
            <a:r>
              <a:rPr altLang="en-GB" lang="en-US"/>
              <a:t>is</a:t>
            </a:r>
            <a:r>
              <a:rPr altLang="en-GB" lang="en-US"/>
              <a:t> </a:t>
            </a:r>
            <a:r>
              <a:rPr altLang="en-GB" lang="en-US"/>
              <a:t>a</a:t>
            </a:r>
            <a:r>
              <a:rPr altLang="en-GB" lang="en-US"/>
              <a:t> </a:t>
            </a:r>
            <a:r>
              <a:rPr altLang="en-GB" lang="en-US"/>
              <a:t>reproduction</a:t>
            </a:r>
            <a:r>
              <a:rPr altLang="en-GB" lang="en-US"/>
              <a:t> </a:t>
            </a:r>
            <a:r>
              <a:rPr altLang="en-GB" lang="en-US"/>
              <a:t>of progeny without the union of cells or nuclear material. Many small algae reproduce asexually by ordinary cell division or by fragmentation, whereas larger algae reproduce by spores. Some red algae produce monospores (walled, nonflagellate, spherical cells) that are carried by water currents and upon germination produce a new organism. </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6" name=""/>
          <p:cNvSpPr>
            <a:spLocks noGrp="1"/>
          </p:cNvSpPr>
          <p:nvPr>
            <p:ph type="title"/>
          </p:nvPr>
        </p:nvSpPr>
        <p:spPr/>
        <p:txBody>
          <a:bodyPr>
            <a:normAutofit fontScale="90000"/>
          </a:bodyPr>
          <a:p>
            <a:r>
              <a:rPr altLang="en-GB" lang="en-US"/>
              <a:t>HOW</a:t>
            </a:r>
            <a:r>
              <a:rPr altLang="en-GB" lang="en-US"/>
              <a:t> </a:t>
            </a:r>
            <a:r>
              <a:rPr altLang="en-GB" lang="en-US"/>
              <a:t>IT</a:t>
            </a:r>
            <a:r>
              <a:rPr altLang="en-GB" lang="en-US"/>
              <a:t> </a:t>
            </a:r>
            <a:r>
              <a:rPr altLang="en-GB" lang="en-US"/>
              <a:t>CARRIES</a:t>
            </a:r>
            <a:r>
              <a:rPr altLang="en-GB" lang="en-US"/>
              <a:t> </a:t>
            </a:r>
            <a:r>
              <a:rPr altLang="en-GB" lang="en-US"/>
              <a:t>OUT</a:t>
            </a:r>
            <a:r>
              <a:rPr altLang="en-GB" lang="en-US"/>
              <a:t> </a:t>
            </a:r>
            <a:r>
              <a:rPr altLang="en-GB" lang="en-US"/>
              <a:t>ITS</a:t>
            </a:r>
            <a:r>
              <a:rPr altLang="en-GB" lang="en-US"/>
              <a:t> </a:t>
            </a:r>
            <a:r>
              <a:rPr altLang="en-GB" lang="en-US"/>
              <a:t>REPRODUCTION</a:t>
            </a:r>
            <a:r>
              <a:rPr altLang="en-GB" lang="en-US"/>
              <a:t> </a:t>
            </a:r>
            <a:endParaRPr lang="en-GB"/>
          </a:p>
        </p:txBody>
      </p:sp>
      <p:sp>
        <p:nvSpPr>
          <p:cNvPr id="1048607" name=""/>
          <p:cNvSpPr>
            <a:spLocks noGrp="1"/>
          </p:cNvSpPr>
          <p:nvPr>
            <p:ph idx="1"/>
          </p:nvPr>
        </p:nvSpPr>
        <p:spPr/>
        <p:txBody>
          <a:bodyPr>
            <a:normAutofit fontScale="96429" lnSpcReduction="20000"/>
          </a:bodyPr>
          <a:p>
            <a:pPr indent="0" marL="0">
              <a:buNone/>
            </a:pPr>
            <a:r>
              <a:rPr altLang="en-GB" lang="en-US"/>
              <a:t>ASEXUAL</a:t>
            </a:r>
            <a:r>
              <a:rPr altLang="en-GB" lang="en-US"/>
              <a:t> </a:t>
            </a:r>
            <a:r>
              <a:rPr altLang="en-GB" lang="en-US"/>
              <a:t>REPRODUCTION</a:t>
            </a:r>
            <a:r>
              <a:rPr altLang="en-GB" lang="en-US"/>
              <a:t> </a:t>
            </a:r>
            <a:endParaRPr lang="en-GB"/>
          </a:p>
          <a:p>
            <a:pPr indent="0" marL="0">
              <a:buNone/>
            </a:pPr>
            <a:r>
              <a:rPr altLang="en-GB" lang="en-US"/>
              <a:t>S</a:t>
            </a:r>
            <a:r>
              <a:rPr altLang="en-GB" lang="en-US"/>
              <a:t>ome green algae produce nonmotile spores called aplanospores, while others produce zoospores, which lack true cell walls and bear one or more flagella. These flagella allow zoospores to swim to a favourable environment, whereas monospores and aplanospores have to rely on passive transport by water</a:t>
            </a:r>
            <a:r>
              <a:rPr altLang="en-GB" lang="en-US"/>
              <a:t> </a:t>
            </a:r>
            <a:r>
              <a:rPr altLang="en-GB" lang="en-US"/>
              <a:t>current</a:t>
            </a:r>
            <a:r>
              <a:rPr altLang="en-GB" lang="en-US"/>
              <a:t>.</a:t>
            </a:r>
            <a:endParaRPr lang="en-GB"/>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terms="http://purl.org/dc/terms/" xmlns:xsi="http://www.w3.org/2001/XMLSchema-instance">
  <dcterms:created xsi:type="dcterms:W3CDTF">2015-05-12T05:30:45Z</dcterms:created>
  <dcterms:modified xsi:type="dcterms:W3CDTF">2020-06-06T06:09:11Z</dcterms:modified>
</cp:coreProperties>
</file>