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6" r:id="rId11"/>
    <p:sldId id="265" r:id="rId12"/>
    <p:sldId id="267"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7" name=""/>
        <p:cNvGrpSpPr/>
        <p:nvPr/>
      </p:nvGrpSpPr>
      <p:grpSpPr>
        <a:xfrm>
          <a:off x="0" y="0"/>
          <a:ext cx="0" cy="0"/>
          <a:chOff x="0" y="0"/>
          <a:chExt cx="0" cy="0"/>
        </a:xfrm>
      </p:grpSpPr>
      <p:sp>
        <p:nvSpPr>
          <p:cNvPr id="104866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1" name=""/>
        <p:cNvGrpSpPr/>
        <p:nvPr/>
      </p:nvGrpSpPr>
      <p:grpSpPr>
        <a:xfrm>
          <a:off x="0" y="0"/>
          <a:ext cx="0" cy="0"/>
          <a:chOff x="0" y="0"/>
          <a:chExt cx="0" cy="0"/>
        </a:xfrm>
      </p:grpSpPr>
      <p:sp>
        <p:nvSpPr>
          <p:cNvPr id="1048628" name="Title 1"/>
          <p:cNvSpPr>
            <a:spLocks noGrp="1"/>
          </p:cNvSpPr>
          <p:nvPr>
            <p:ph type="title"/>
          </p:nvPr>
        </p:nvSpPr>
        <p:spPr/>
        <p:txBody>
          <a:bodyPr/>
          <a:p>
            <a:r>
              <a:rPr altLang="zh-CN" lang="en-US" smtClean="0"/>
              <a:t>Click to edit Master title style</a:t>
            </a:r>
            <a:endParaRPr dirty="0" lang="en-US"/>
          </a:p>
        </p:txBody>
      </p:sp>
      <p:sp>
        <p:nvSpPr>
          <p:cNvPr id="104862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0"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1" name="Footer Placeholder 4"/>
          <p:cNvSpPr>
            <a:spLocks noGrp="1"/>
          </p:cNvSpPr>
          <p:nvPr>
            <p:ph type="ftr" sz="quarter" idx="11"/>
          </p:nvPr>
        </p:nvSpPr>
        <p:spPr/>
        <p:txBody>
          <a:bodyPr/>
          <a:p>
            <a:endParaRPr altLang="en-US" lang="zh-CN"/>
          </a:p>
        </p:txBody>
      </p:sp>
      <p:sp>
        <p:nvSpPr>
          <p:cNvPr id="1048632"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9" name=""/>
        <p:cNvGrpSpPr/>
        <p:nvPr/>
      </p:nvGrpSpPr>
      <p:grpSpPr>
        <a:xfrm>
          <a:off x="0" y="0"/>
          <a:ext cx="0" cy="0"/>
          <a:chOff x="0" y="0"/>
          <a:chExt cx="0" cy="0"/>
        </a:xfrm>
      </p:grpSpPr>
      <p:sp>
        <p:nvSpPr>
          <p:cNvPr id="1048617"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18"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9"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0" name="Footer Placeholder 4"/>
          <p:cNvSpPr>
            <a:spLocks noGrp="1"/>
          </p:cNvSpPr>
          <p:nvPr>
            <p:ph type="ftr" sz="quarter" idx="11"/>
          </p:nvPr>
        </p:nvSpPr>
        <p:spPr/>
        <p:txBody>
          <a:bodyPr/>
          <a:p>
            <a:endParaRPr altLang="en-US" lang="zh-CN"/>
          </a:p>
        </p:txBody>
      </p:sp>
      <p:sp>
        <p:nvSpPr>
          <p:cNvPr id="1048621"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7"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0"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91" name="Footer Placeholder 4"/>
          <p:cNvSpPr>
            <a:spLocks noGrp="1"/>
          </p:cNvSpPr>
          <p:nvPr>
            <p:ph type="ftr" sz="quarter" idx="11"/>
          </p:nvPr>
        </p:nvSpPr>
        <p:spPr/>
        <p:txBody>
          <a:bodyPr/>
          <a:p>
            <a:endParaRPr altLang="en-US" lang="zh-CN"/>
          </a:p>
        </p:txBody>
      </p:sp>
      <p:sp>
        <p:nvSpPr>
          <p:cNvPr id="1048592"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2" name=""/>
        <p:cNvGrpSpPr/>
        <p:nvPr/>
      </p:nvGrpSpPr>
      <p:grpSpPr>
        <a:xfrm>
          <a:off x="0" y="0"/>
          <a:ext cx="0" cy="0"/>
          <a:chOff x="0" y="0"/>
          <a:chExt cx="0" cy="0"/>
        </a:xfrm>
      </p:grpSpPr>
      <p:sp>
        <p:nvSpPr>
          <p:cNvPr id="104863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35"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6" name="Footer Placeholder 4"/>
          <p:cNvSpPr>
            <a:spLocks noGrp="1"/>
          </p:cNvSpPr>
          <p:nvPr>
            <p:ph type="ftr" sz="quarter" idx="11"/>
          </p:nvPr>
        </p:nvSpPr>
        <p:spPr/>
        <p:txBody>
          <a:bodyPr/>
          <a:p>
            <a:endParaRPr altLang="en-US" lang="zh-CN"/>
          </a:p>
        </p:txBody>
      </p:sp>
      <p:sp>
        <p:nvSpPr>
          <p:cNvPr id="1048637"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3" name=""/>
        <p:cNvGrpSpPr/>
        <p:nvPr/>
      </p:nvGrpSpPr>
      <p:grpSpPr>
        <a:xfrm>
          <a:off x="0" y="0"/>
          <a:ext cx="0" cy="0"/>
          <a:chOff x="0" y="0"/>
          <a:chExt cx="0" cy="0"/>
        </a:xfrm>
      </p:grpSpPr>
      <p:sp>
        <p:nvSpPr>
          <p:cNvPr id="1048638" name="Title 1"/>
          <p:cNvSpPr>
            <a:spLocks noGrp="1"/>
          </p:cNvSpPr>
          <p:nvPr>
            <p:ph type="title"/>
          </p:nvPr>
        </p:nvSpPr>
        <p:spPr/>
        <p:txBody>
          <a:bodyPr/>
          <a:p>
            <a:r>
              <a:rPr altLang="zh-CN" lang="en-US" smtClean="0"/>
              <a:t>Click to edit Master title style</a:t>
            </a:r>
            <a:endParaRPr dirty="0" lang="en-US"/>
          </a:p>
        </p:txBody>
      </p:sp>
      <p:sp>
        <p:nvSpPr>
          <p:cNvPr id="104863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1"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2" name="Footer Placeholder 5"/>
          <p:cNvSpPr>
            <a:spLocks noGrp="1"/>
          </p:cNvSpPr>
          <p:nvPr>
            <p:ph type="ftr" sz="quarter" idx="11"/>
          </p:nvPr>
        </p:nvSpPr>
        <p:spPr/>
        <p:txBody>
          <a:bodyPr/>
          <a:p>
            <a:endParaRPr altLang="en-US" lang="zh-CN"/>
          </a:p>
        </p:txBody>
      </p:sp>
      <p:sp>
        <p:nvSpPr>
          <p:cNvPr id="1048643"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4" name=""/>
        <p:cNvGrpSpPr/>
        <p:nvPr/>
      </p:nvGrpSpPr>
      <p:grpSpPr>
        <a:xfrm>
          <a:off x="0" y="0"/>
          <a:ext cx="0" cy="0"/>
          <a:chOff x="0" y="0"/>
          <a:chExt cx="0" cy="0"/>
        </a:xfrm>
      </p:grpSpPr>
      <p:sp>
        <p:nvSpPr>
          <p:cNvPr id="104864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4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9" name="Date Placeholder 6"/>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0" name="Footer Placeholder 7"/>
          <p:cNvSpPr>
            <a:spLocks noGrp="1"/>
          </p:cNvSpPr>
          <p:nvPr>
            <p:ph type="ftr" sz="quarter" idx="11"/>
          </p:nvPr>
        </p:nvSpPr>
        <p:spPr/>
        <p:txBody>
          <a:bodyPr/>
          <a:p>
            <a:endParaRPr altLang="en-US" lang="zh-CN"/>
          </a:p>
        </p:txBody>
      </p:sp>
      <p:sp>
        <p:nvSpPr>
          <p:cNvPr id="1048651" name="Slide Number Placeholder 8"/>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8" name=""/>
        <p:cNvGrpSpPr/>
        <p:nvPr/>
      </p:nvGrpSpPr>
      <p:grpSpPr>
        <a:xfrm>
          <a:off x="0" y="0"/>
          <a:ext cx="0" cy="0"/>
          <a:chOff x="0" y="0"/>
          <a:chExt cx="0" cy="0"/>
        </a:xfrm>
      </p:grpSpPr>
      <p:sp>
        <p:nvSpPr>
          <p:cNvPr id="1048613" name="Title 1"/>
          <p:cNvSpPr>
            <a:spLocks noGrp="1"/>
          </p:cNvSpPr>
          <p:nvPr>
            <p:ph type="title"/>
          </p:nvPr>
        </p:nvSpPr>
        <p:spPr/>
        <p:txBody>
          <a:bodyPr/>
          <a:p>
            <a:r>
              <a:rPr altLang="zh-CN" lang="en-US" smtClean="0"/>
              <a:t>Click to edit Master title style</a:t>
            </a:r>
            <a:endParaRPr dirty="0" lang="en-US"/>
          </a:p>
        </p:txBody>
      </p:sp>
      <p:sp>
        <p:nvSpPr>
          <p:cNvPr id="1048614" name="Date Placeholder 2"/>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5" name="Footer Placeholder 3"/>
          <p:cNvSpPr>
            <a:spLocks noGrp="1"/>
          </p:cNvSpPr>
          <p:nvPr>
            <p:ph type="ftr" sz="quarter" idx="11"/>
          </p:nvPr>
        </p:nvSpPr>
        <p:spPr/>
        <p:txBody>
          <a:bodyPr/>
          <a:p>
            <a:endParaRPr altLang="en-US" lang="zh-CN"/>
          </a:p>
        </p:txBody>
      </p:sp>
      <p:sp>
        <p:nvSpPr>
          <p:cNvPr id="1048616" name="Slide Number Placeholder 4"/>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5" name=""/>
        <p:cNvGrpSpPr/>
        <p:nvPr/>
      </p:nvGrpSpPr>
      <p:grpSpPr>
        <a:xfrm>
          <a:off x="0" y="0"/>
          <a:ext cx="0" cy="0"/>
          <a:chOff x="0" y="0"/>
          <a:chExt cx="0" cy="0"/>
        </a:xfrm>
      </p:grpSpPr>
      <p:sp>
        <p:nvSpPr>
          <p:cNvPr id="1048652" name="Date Placeholder 1"/>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3" name="Footer Placeholder 2"/>
          <p:cNvSpPr>
            <a:spLocks noGrp="1"/>
          </p:cNvSpPr>
          <p:nvPr>
            <p:ph type="ftr" sz="quarter" idx="11"/>
          </p:nvPr>
        </p:nvSpPr>
        <p:spPr/>
        <p:txBody>
          <a:bodyPr/>
          <a:p>
            <a:endParaRPr altLang="en-US" lang="zh-CN"/>
          </a:p>
        </p:txBody>
      </p:sp>
      <p:sp>
        <p:nvSpPr>
          <p:cNvPr id="1048654" name="Slide Number Placeholder 3"/>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6" name=""/>
        <p:cNvGrpSpPr/>
        <p:nvPr/>
      </p:nvGrpSpPr>
      <p:grpSpPr>
        <a:xfrm>
          <a:off x="0" y="0"/>
          <a:ext cx="0" cy="0"/>
          <a:chOff x="0" y="0"/>
          <a:chExt cx="0" cy="0"/>
        </a:xfrm>
      </p:grpSpPr>
      <p:sp>
        <p:nvSpPr>
          <p:cNvPr id="104865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8"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9" name="Footer Placeholder 5"/>
          <p:cNvSpPr>
            <a:spLocks noGrp="1"/>
          </p:cNvSpPr>
          <p:nvPr>
            <p:ph type="ftr" sz="quarter" idx="11"/>
          </p:nvPr>
        </p:nvSpPr>
        <p:spPr/>
        <p:txBody>
          <a:bodyPr/>
          <a:p>
            <a:endParaRPr altLang="en-US" lang="zh-CN"/>
          </a:p>
        </p:txBody>
      </p:sp>
      <p:sp>
        <p:nvSpPr>
          <p:cNvPr id="1048660"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0" name=""/>
        <p:cNvGrpSpPr/>
        <p:nvPr/>
      </p:nvGrpSpPr>
      <p:grpSpPr>
        <a:xfrm>
          <a:off x="0" y="0"/>
          <a:ext cx="0" cy="0"/>
          <a:chOff x="0" y="0"/>
          <a:chExt cx="0" cy="0"/>
        </a:xfrm>
      </p:grpSpPr>
      <p:sp>
        <p:nvSpPr>
          <p:cNvPr id="104862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25"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6" name="Footer Placeholder 5"/>
          <p:cNvSpPr>
            <a:spLocks noGrp="1"/>
          </p:cNvSpPr>
          <p:nvPr>
            <p:ph type="ftr" sz="quarter" idx="11"/>
          </p:nvPr>
        </p:nvSpPr>
        <p:spPr/>
        <p:txBody>
          <a:bodyPr/>
          <a:p>
            <a:endParaRPr altLang="en-US" lang="zh-CN"/>
          </a:p>
        </p:txBody>
      </p:sp>
      <p:sp>
        <p:nvSpPr>
          <p:cNvPr id="1048627"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p:txBody>
          <a:bodyPr>
            <a:normAutofit fontScale="90000"/>
          </a:bodyPr>
          <a:p>
            <a:r>
              <a:rPr altLang="zh-CN" lang="en-US"/>
              <a:t>NAME:OJUMU</a:t>
            </a:r>
            <a:r>
              <a:rPr altLang="zh-CN" lang="en-US"/>
              <a:t> </a:t>
            </a:r>
            <a:r>
              <a:rPr altLang="zh-CN" lang="en-US"/>
              <a:t>JOYCE</a:t>
            </a:r>
            <a:r>
              <a:rPr altLang="zh-CN" lang="en-US"/>
              <a:t> </a:t>
            </a:r>
            <a:br>
              <a:rPr altLang="zh-CN" lang="en-US"/>
            </a:br>
            <a:r>
              <a:rPr altLang="zh-CN" lang="en-US"/>
              <a:t>MATRIC</a:t>
            </a:r>
            <a:r>
              <a:rPr altLang="zh-CN" lang="en-US"/>
              <a:t> </a:t>
            </a:r>
            <a:r>
              <a:rPr altLang="zh-CN" lang="en-US"/>
              <a:t>NO:</a:t>
            </a:r>
            <a:r>
              <a:rPr altLang="zh-CN" lang="en-US"/>
              <a:t>17/MHS02/112</a:t>
            </a:r>
            <a:r>
              <a:rPr altLang="zh-CN" lang="en-US"/>
              <a:t> </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7" name=""/>
          <p:cNvSpPr>
            <a:spLocks noGrp="1"/>
          </p:cNvSpPr>
          <p:nvPr>
            <p:ph type="title"/>
          </p:nvPr>
        </p:nvSpPr>
        <p:spPr/>
        <p:txBody>
          <a:bodyPr>
            <a:normAutofit fontScale="90000"/>
          </a:bodyPr>
          <a:p>
            <a:r>
              <a:rPr altLang="en-GB" lang="en-US"/>
              <a:t>6</a:t>
            </a:r>
            <a:r>
              <a:rPr altLang="en-GB" lang="en-US"/>
              <a:t>)</a:t>
            </a:r>
            <a:r>
              <a:rPr altLang="en-GB" lang="en-US"/>
              <a:t>I</a:t>
            </a:r>
            <a:r>
              <a:rPr altLang="en-GB" lang="en-US"/>
              <a:t>LLUSTRATE</a:t>
            </a:r>
            <a:r>
              <a:rPr altLang="en-GB" lang="en-US"/>
              <a:t> </a:t>
            </a:r>
            <a:r>
              <a:rPr altLang="en-GB" lang="en-US"/>
              <a:t>THE</a:t>
            </a:r>
            <a:r>
              <a:rPr altLang="en-GB" lang="en-US"/>
              <a:t> </a:t>
            </a:r>
            <a:r>
              <a:rPr altLang="en-GB" lang="en-US"/>
              <a:t>LIFE</a:t>
            </a:r>
            <a:r>
              <a:rPr altLang="en-GB" lang="en-US"/>
              <a:t> </a:t>
            </a:r>
            <a:r>
              <a:rPr altLang="en-GB" lang="en-US"/>
              <a:t>CYCLE</a:t>
            </a:r>
            <a:r>
              <a:rPr altLang="en-GB" lang="en-US"/>
              <a:t> </a:t>
            </a:r>
            <a:r>
              <a:rPr altLang="en-GB" lang="en-US"/>
              <a:t>OF</a:t>
            </a:r>
            <a:r>
              <a:rPr altLang="en-GB" lang="en-US"/>
              <a:t> </a:t>
            </a:r>
            <a:r>
              <a:rPr altLang="en-GB" lang="en-US"/>
              <a:t>A</a:t>
            </a:r>
            <a:r>
              <a:rPr altLang="en-GB" lang="en-US"/>
              <a:t> </a:t>
            </a:r>
            <a:r>
              <a:rPr altLang="en-GB" lang="en-US"/>
              <a:t>PRIMITIVE</a:t>
            </a:r>
            <a:r>
              <a:rPr altLang="en-GB" lang="en-US"/>
              <a:t> </a:t>
            </a:r>
            <a:r>
              <a:rPr altLang="en-GB" lang="en-US"/>
              <a:t>VASCULAR</a:t>
            </a:r>
            <a:r>
              <a:rPr altLang="en-GB" lang="en-US"/>
              <a:t> </a:t>
            </a:r>
            <a:r>
              <a:rPr altLang="en-GB" lang="en-US"/>
              <a:t>PLANT</a:t>
            </a:r>
            <a:endParaRPr lang="en-GB"/>
          </a:p>
        </p:txBody>
      </p:sp>
      <p:sp>
        <p:nvSpPr>
          <p:cNvPr id="1048608" name=""/>
          <p:cNvSpPr>
            <a:spLocks noGrp="1"/>
          </p:cNvSpPr>
          <p:nvPr>
            <p:ph idx="1"/>
          </p:nvPr>
        </p:nvSpPr>
        <p:spPr/>
        <p:txBody>
          <a:bodyPr>
            <a:normAutofit fontScale="92857" lnSpcReduction="20000"/>
          </a:bodyPr>
          <a:p>
            <a:r>
              <a:rPr lang="en-GB"/>
              <a:t>The vascular plants, or tracheophytes, are the dominant and most conspicuous group of land plants. They contain tissue that transports water and other substances throughout the plant</a:t>
            </a:r>
            <a:endParaRPr lang="en-GB"/>
          </a:p>
          <a:p>
            <a:r>
              <a:rPr lang="en-GB"/>
              <a:t>Seedless vascular plants are plants that contain vascular tissue, but do not produce flowers or seeds. In seedless vascular plants, such as ferns and horsetails, the plants reproduce using haploid, unicellular spores instead of seeds. The spores are very lightweight (unlike many seeds), which allows for their easy dispersion in the wind and for the plants to spread to new habitats.  </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1" name=""/>
          <p:cNvSpPr>
            <a:spLocks noGrp="1"/>
          </p:cNvSpPr>
          <p:nvPr>
            <p:ph type="title"/>
          </p:nvPr>
        </p:nvSpPr>
        <p:spPr/>
        <p:txBody>
          <a:bodyPr>
            <a:normAutofit fontScale="90000"/>
          </a:bodyPr>
          <a:p>
            <a:r>
              <a:rPr altLang="en-GB" lang="en-US"/>
              <a:t>6</a:t>
            </a:r>
            <a:r>
              <a:rPr altLang="en-GB" lang="en-US"/>
              <a:t>)</a:t>
            </a:r>
            <a:r>
              <a:rPr altLang="en-GB" lang="en-US"/>
              <a:t>ILLUSTRATE</a:t>
            </a:r>
            <a:r>
              <a:rPr altLang="en-GB" lang="en-US"/>
              <a:t> </a:t>
            </a:r>
            <a:r>
              <a:rPr altLang="en-GB" lang="en-US"/>
              <a:t>THE</a:t>
            </a:r>
            <a:r>
              <a:rPr altLang="en-GB" lang="en-US"/>
              <a:t> </a:t>
            </a:r>
            <a:r>
              <a:rPr altLang="en-GB" lang="en-US"/>
              <a:t>LIFE</a:t>
            </a:r>
            <a:r>
              <a:rPr altLang="en-GB" lang="en-US"/>
              <a:t> </a:t>
            </a:r>
            <a:r>
              <a:rPr altLang="en-GB" lang="en-US"/>
              <a:t>CYCLE</a:t>
            </a:r>
            <a:r>
              <a:rPr altLang="en-GB" lang="en-US"/>
              <a:t> </a:t>
            </a:r>
            <a:r>
              <a:rPr altLang="en-GB" lang="en-US"/>
              <a:t>OF</a:t>
            </a:r>
            <a:r>
              <a:rPr altLang="en-GB" lang="en-US"/>
              <a:t> </a:t>
            </a:r>
            <a:r>
              <a:rPr altLang="en-GB" lang="en-US"/>
              <a:t>A</a:t>
            </a:r>
            <a:r>
              <a:rPr altLang="en-GB" lang="en-US"/>
              <a:t> </a:t>
            </a:r>
            <a:r>
              <a:rPr altLang="en-GB" lang="en-US"/>
              <a:t>PRIMITIVE</a:t>
            </a:r>
            <a:r>
              <a:rPr altLang="en-GB" lang="en-US"/>
              <a:t> </a:t>
            </a:r>
            <a:r>
              <a:rPr altLang="en-GB" lang="en-US"/>
              <a:t>VASCULAR</a:t>
            </a:r>
            <a:r>
              <a:rPr altLang="en-GB" lang="en-US"/>
              <a:t> </a:t>
            </a:r>
            <a:r>
              <a:rPr altLang="en-GB" lang="en-US"/>
              <a:t>PLANT</a:t>
            </a:r>
            <a:endParaRPr lang="en-GB"/>
          </a:p>
        </p:txBody>
      </p:sp>
      <p:sp>
        <p:nvSpPr>
          <p:cNvPr id="1048612" name=""/>
          <p:cNvSpPr>
            <a:spLocks noGrp="1"/>
          </p:cNvSpPr>
          <p:nvPr>
            <p:ph idx="1"/>
          </p:nvPr>
        </p:nvSpPr>
        <p:spPr/>
        <p:txBody>
          <a:bodyPr/>
          <a:p>
            <a:pPr indent="0" marL="0">
              <a:buNone/>
            </a:pPr>
            <a:r>
              <a:rPr lang="en-GB"/>
              <a:t>Although seedless vascular plants have evolved to spread to all types of habitats, they still depend on water during fertilization, as the sperm must swim on a layer of moisture to reach the egg. This step in reproduction explains why ferns and their relatives are more abundant in damp environments, including marshes and rainforests. </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3" name=""/>
          <p:cNvSpPr>
            <a:spLocks noGrp="1"/>
          </p:cNvSpPr>
          <p:nvPr>
            <p:ph type="title"/>
          </p:nvPr>
        </p:nvSpPr>
        <p:spPr/>
        <p:txBody>
          <a:bodyPr>
            <a:normAutofit fontScale="90000"/>
          </a:bodyPr>
          <a:p>
            <a:r>
              <a:rPr altLang="en-GB" lang="en-US"/>
              <a:t>1</a:t>
            </a:r>
            <a:r>
              <a:rPr altLang="en-GB" lang="en-US"/>
              <a:t>)</a:t>
            </a:r>
            <a:r>
              <a:rPr altLang="en-GB" lang="en-US"/>
              <a:t>HOW</a:t>
            </a:r>
            <a:r>
              <a:rPr altLang="en-GB" lang="en-US"/>
              <a:t> </a:t>
            </a:r>
            <a:r>
              <a:rPr altLang="en-GB" lang="en-US"/>
              <a:t>ARE</a:t>
            </a:r>
            <a:r>
              <a:rPr altLang="en-GB" lang="en-US"/>
              <a:t> </a:t>
            </a:r>
            <a:r>
              <a:rPr altLang="en-GB" lang="en-US"/>
              <a:t>FUNGI</a:t>
            </a:r>
            <a:r>
              <a:rPr altLang="en-GB" lang="en-US"/>
              <a:t> </a:t>
            </a:r>
            <a:r>
              <a:rPr altLang="en-GB" lang="en-US"/>
              <a:t>IMPORTANT</a:t>
            </a:r>
            <a:r>
              <a:rPr altLang="en-GB" lang="en-US"/>
              <a:t> </a:t>
            </a:r>
            <a:r>
              <a:rPr altLang="en-GB" lang="en-US"/>
              <a:t>TO</a:t>
            </a:r>
            <a:r>
              <a:rPr altLang="en-GB" lang="en-US"/>
              <a:t> </a:t>
            </a:r>
            <a:r>
              <a:rPr altLang="en-GB" lang="en-US"/>
              <a:t>MAN</a:t>
            </a:r>
            <a:r>
              <a:rPr altLang="en-GB" lang="en-US"/>
              <a:t> </a:t>
            </a:r>
            <a:r>
              <a:rPr altLang="en-GB" lang="en-US"/>
              <a:t>KIND</a:t>
            </a:r>
            <a:endParaRPr lang="en-GB"/>
          </a:p>
        </p:txBody>
      </p:sp>
      <p:sp>
        <p:nvSpPr>
          <p:cNvPr id="1048594" name=""/>
          <p:cNvSpPr>
            <a:spLocks noGrp="1"/>
          </p:cNvSpPr>
          <p:nvPr>
            <p:ph idx="1"/>
          </p:nvPr>
        </p:nvSpPr>
        <p:spPr/>
        <p:txBody>
          <a:bodyPr>
            <a:normAutofit fontScale="92857" lnSpcReduction="20000"/>
          </a:bodyPr>
          <a:p>
            <a:pPr indent="0" marL="0">
              <a:buNone/>
            </a:pPr>
            <a:r>
              <a:rPr altLang="en-GB" lang="en-US"/>
              <a:t>1</a:t>
            </a:r>
            <a:r>
              <a:rPr altLang="en-GB" lang="en-US"/>
              <a:t>)</a:t>
            </a:r>
            <a:r>
              <a:rPr altLang="en-GB" lang="en-US"/>
              <a:t>Biological</a:t>
            </a:r>
            <a:r>
              <a:rPr altLang="en-GB" lang="en-US"/>
              <a:t> </a:t>
            </a:r>
            <a:r>
              <a:rPr altLang="en-GB" lang="en-US"/>
              <a:t>insecti</a:t>
            </a:r>
            <a:r>
              <a:rPr altLang="en-GB" lang="en-US"/>
              <a:t>de</a:t>
            </a:r>
            <a:r>
              <a:rPr altLang="en-GB" lang="en-US"/>
              <a:t> </a:t>
            </a:r>
            <a:r>
              <a:rPr altLang="en-GB" lang="en-US"/>
              <a:t>:</a:t>
            </a:r>
            <a:r>
              <a:rPr altLang="en-GB" lang="en-US"/>
              <a:t>Ani</a:t>
            </a:r>
            <a:r>
              <a:rPr lang="en-GB"/>
              <a:t>mal pathogens, fungi help to control the population </a:t>
            </a:r>
            <a:r>
              <a:rPr altLang="en-GB" lang="en-US"/>
              <a:t>of</a:t>
            </a:r>
            <a:r>
              <a:rPr altLang="en-GB" lang="en-US"/>
              <a:t> </a:t>
            </a:r>
            <a:r>
              <a:rPr altLang="en-GB" lang="en-US"/>
              <a:t>damaging</a:t>
            </a:r>
            <a:r>
              <a:rPr altLang="en-GB" lang="en-US"/>
              <a:t> </a:t>
            </a:r>
            <a:r>
              <a:rPr altLang="en-GB" lang="en-US"/>
              <a:t>pest</a:t>
            </a:r>
            <a:r>
              <a:rPr altLang="en-GB" lang="en-US"/>
              <a:t>.</a:t>
            </a:r>
            <a:endParaRPr lang="en-GB"/>
          </a:p>
          <a:p>
            <a:pPr indent="0" marL="0">
              <a:buNone/>
            </a:pPr>
            <a:r>
              <a:rPr altLang="en-GB" lang="en-US"/>
              <a:t>
</a:t>
            </a:r>
            <a:r>
              <a:rPr altLang="en-GB" lang="en-US"/>
              <a:t>2</a:t>
            </a:r>
            <a:r>
              <a:rPr altLang="en-GB" lang="en-US"/>
              <a:t>)</a:t>
            </a:r>
            <a:r>
              <a:rPr altLang="en-GB" lang="en-US"/>
              <a:t>Farming</a:t>
            </a:r>
            <a:r>
              <a:rPr altLang="en-GB" lang="en-US"/>
              <a:t>:</a:t>
            </a:r>
            <a:r>
              <a:rPr altLang="en-GB" lang="en-US"/>
              <a:t>T</a:t>
            </a:r>
            <a:r>
              <a:rPr altLang="en-GB" lang="en-US"/>
              <a:t>he mycorrhizal relationship between fungi and plant roots is essential for the </a:t>
            </a:r>
            <a:r>
              <a:rPr altLang="en-GB" lang="en-US"/>
              <a:t>productivity</a:t>
            </a:r>
            <a:r>
              <a:rPr altLang="en-GB" lang="en-US"/>
              <a:t> </a:t>
            </a:r>
            <a:r>
              <a:rPr altLang="en-GB" lang="en-US"/>
              <a:t>of</a:t>
            </a:r>
            <a:r>
              <a:rPr altLang="en-GB" lang="en-US"/>
              <a:t> </a:t>
            </a:r>
            <a:r>
              <a:rPr altLang="en-GB" lang="en-US"/>
              <a:t>farmland</a:t>
            </a:r>
            <a:r>
              <a:rPr altLang="en-GB" lang="en-US"/>
              <a:t>.Mycorrhizal fungal inoculants are available as soil additives from gardening supply stores and are promoted by supporters of organic agriculture.</a:t>
            </a:r>
            <a:endParaRPr lang="en-GB"/>
          </a:p>
          <a:p>
            <a:pPr indent="0" marL="0">
              <a:buNone/>
            </a:pPr>
            <a:endParaRPr lang="en-GB"/>
          </a:p>
          <a:p>
            <a:pPr indent="0" marL="0">
              <a:buNone/>
            </a:pPr>
            <a:r>
              <a:rPr altLang="en-GB" lang="en-US"/>
              <a:t>
</a:t>
            </a:r>
            <a:r>
              <a:rPr lang="en-GB"/>
              <a:t> </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5" name=""/>
          <p:cNvSpPr>
            <a:spLocks noGrp="1"/>
          </p:cNvSpPr>
          <p:nvPr>
            <p:ph type="title"/>
          </p:nvPr>
        </p:nvSpPr>
        <p:spPr/>
        <p:txBody>
          <a:bodyPr>
            <a:normAutofit fontScale="90000"/>
          </a:bodyPr>
          <a:p>
            <a:r>
              <a:rPr altLang="en-GB" lang="en-US"/>
              <a:t>HOW</a:t>
            </a:r>
            <a:r>
              <a:rPr altLang="en-GB" lang="en-US"/>
              <a:t> </a:t>
            </a:r>
            <a:r>
              <a:rPr altLang="en-GB" lang="en-US"/>
              <a:t>ARE</a:t>
            </a:r>
            <a:r>
              <a:rPr altLang="en-GB" lang="en-US"/>
              <a:t> </a:t>
            </a:r>
            <a:r>
              <a:rPr altLang="en-GB" lang="en-US"/>
              <a:t>FUNGI</a:t>
            </a:r>
            <a:r>
              <a:rPr altLang="en-GB" lang="en-US"/>
              <a:t> </a:t>
            </a:r>
            <a:r>
              <a:rPr altLang="en-GB" lang="en-US"/>
              <a:t>IMPORTANT</a:t>
            </a:r>
            <a:r>
              <a:rPr altLang="en-GB" lang="en-US"/>
              <a:t> </a:t>
            </a:r>
            <a:r>
              <a:rPr altLang="en-GB" lang="en-US"/>
              <a:t>TO</a:t>
            </a:r>
            <a:r>
              <a:rPr altLang="en-GB" lang="en-US"/>
              <a:t> </a:t>
            </a:r>
            <a:r>
              <a:rPr altLang="en-GB" lang="en-US"/>
              <a:t>MAN</a:t>
            </a:r>
            <a:r>
              <a:rPr altLang="en-GB" lang="en-US"/>
              <a:t> </a:t>
            </a:r>
            <a:r>
              <a:rPr altLang="en-GB" lang="en-US"/>
              <a:t>KIND</a:t>
            </a:r>
            <a:endParaRPr lang="en-GB"/>
          </a:p>
        </p:txBody>
      </p:sp>
      <p:sp>
        <p:nvSpPr>
          <p:cNvPr id="1048596" name=""/>
          <p:cNvSpPr>
            <a:spLocks noGrp="1"/>
          </p:cNvSpPr>
          <p:nvPr>
            <p:ph idx="1"/>
          </p:nvPr>
        </p:nvSpPr>
        <p:spPr/>
        <p:txBody>
          <a:bodyPr>
            <a:normAutofit fontScale="96429" lnSpcReduction="20000"/>
          </a:bodyPr>
          <a:p>
            <a:pPr indent="0" marL="0">
              <a:buNone/>
            </a:pPr>
            <a:r>
              <a:rPr altLang="en-GB" lang="en-US"/>
              <a:t>3</a:t>
            </a:r>
            <a:r>
              <a:rPr altLang="en-GB" lang="en-US"/>
              <a:t>)</a:t>
            </a:r>
            <a:r>
              <a:rPr altLang="en-GB" lang="en-US"/>
              <a:t>Food</a:t>
            </a:r>
            <a:r>
              <a:rPr altLang="en-GB" lang="en-US"/>
              <a:t>:</a:t>
            </a:r>
            <a:r>
              <a:rPr altLang="en-GB" lang="en-US"/>
              <a:t>Fu</a:t>
            </a:r>
            <a:r>
              <a:rPr altLang="en-GB" lang="en-US"/>
              <a:t>ngi figure prominently in the human diet. Morels, shiitake mushrooms, chanterelles, and truffles are considered delicacies. The meadow mushroom, Agaricus campestris, appears in many dishes
</a:t>
            </a:r>
            <a:endParaRPr lang="en-GB"/>
          </a:p>
          <a:p>
            <a:pPr indent="0" marL="0">
              <a:buNone/>
            </a:pPr>
            <a:r>
              <a:rPr altLang="en-GB" lang="en-US"/>
              <a:t>4</a:t>
            </a:r>
            <a:r>
              <a:rPr altLang="en-GB" lang="en-US"/>
              <a:t>)Medicine</a:t>
            </a:r>
            <a:r>
              <a:rPr altLang="en-GB" lang="en-US"/>
              <a:t>:</a:t>
            </a:r>
            <a:r>
              <a:rPr altLang="en-GB" lang="en-US"/>
              <a:t>Many secondary metabolites of fungi are of great commercial importance. Fungi naturally produce antibiotics to kill or inhibit the growth of bacteria, limiting their competition in the natural </a:t>
            </a:r>
            <a:r>
              <a:rPr altLang="en-GB" lang="en-US"/>
              <a:t>environment</a:t>
            </a:r>
            <a:r>
              <a:rPr altLang="en-GB" lang="en-US"/>
              <a:t> </a:t>
            </a:r>
            <a:r>
              <a:rPr altLang="en-GB" lang="en-US"/>
              <a:t>
</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7" name=""/>
          <p:cNvSpPr>
            <a:spLocks noGrp="1"/>
          </p:cNvSpPr>
          <p:nvPr>
            <p:ph type="title"/>
          </p:nvPr>
        </p:nvSpPr>
        <p:spPr/>
        <p:txBody>
          <a:bodyPr>
            <a:normAutofit fontScale="90000"/>
          </a:bodyPr>
          <a:p>
            <a:r>
              <a:rPr altLang="en-GB" lang="en-US"/>
              <a:t>2</a:t>
            </a:r>
            <a:r>
              <a:rPr altLang="en-GB" lang="en-US"/>
              <a:t>)</a:t>
            </a:r>
            <a:r>
              <a:rPr altLang="en-GB" lang="en-US"/>
              <a:t>I</a:t>
            </a:r>
            <a:r>
              <a:rPr altLang="en-GB" lang="en-US"/>
              <a:t>LLUSTRATE</a:t>
            </a:r>
            <a:r>
              <a:rPr altLang="en-GB" lang="en-US"/>
              <a:t> </a:t>
            </a:r>
            <a:r>
              <a:rPr altLang="en-GB" lang="en-US"/>
              <a:t>THE</a:t>
            </a:r>
            <a:r>
              <a:rPr altLang="en-GB" lang="en-US"/>
              <a:t> </a:t>
            </a:r>
            <a:r>
              <a:rPr altLang="en-GB" lang="en-US"/>
              <a:t>CELL</a:t>
            </a:r>
            <a:r>
              <a:rPr altLang="en-GB" lang="en-US"/>
              <a:t> </a:t>
            </a:r>
            <a:r>
              <a:rPr altLang="en-GB" lang="en-US"/>
              <a:t>STRUCTURE</a:t>
            </a:r>
            <a:r>
              <a:rPr altLang="en-GB" lang="en-US"/>
              <a:t> </a:t>
            </a:r>
            <a:r>
              <a:rPr altLang="en-GB" lang="en-US"/>
              <a:t>OF</a:t>
            </a:r>
            <a:r>
              <a:rPr altLang="en-GB" lang="en-US"/>
              <a:t> </a:t>
            </a:r>
            <a:r>
              <a:rPr altLang="en-GB" lang="en-US"/>
              <a:t>A</a:t>
            </a:r>
            <a:r>
              <a:rPr altLang="en-GB" lang="en-US"/>
              <a:t> </a:t>
            </a:r>
            <a:r>
              <a:rPr altLang="en-GB" lang="en-US"/>
              <a:t>UNICELLULAR</a:t>
            </a:r>
            <a:r>
              <a:rPr altLang="en-GB" lang="en-US"/>
              <a:t> </a:t>
            </a:r>
            <a:r>
              <a:rPr altLang="en-GB" lang="en-US"/>
              <a:t>FUNGUS</a:t>
            </a:r>
            <a:r>
              <a:rPr altLang="en-GB" lang="en-US"/>
              <a:t> </a:t>
            </a:r>
            <a:endParaRPr lang="en-GB"/>
          </a:p>
        </p:txBody>
      </p:sp>
      <p:sp>
        <p:nvSpPr>
          <p:cNvPr id="1048598" name=""/>
          <p:cNvSpPr>
            <a:spLocks noGrp="1"/>
          </p:cNvSpPr>
          <p:nvPr>
            <p:ph idx="1"/>
          </p:nvPr>
        </p:nvSpPr>
        <p:spPr/>
        <p:txBody>
          <a:bodyPr>
            <a:normAutofit fontScale="92857" lnSpcReduction="20000"/>
          </a:bodyPr>
          <a:p>
            <a:pPr indent="0" marL="0">
              <a:buNone/>
            </a:pPr>
            <a:r>
              <a:rPr altLang="en-GB" lang="en-US"/>
              <a:t>YEAST</a:t>
            </a:r>
            <a:r>
              <a:rPr altLang="en-GB" lang="en-US"/>
              <a:t>:</a:t>
            </a:r>
            <a:r>
              <a:rPr altLang="en-GB" lang="en-US"/>
              <a:t>T</a:t>
            </a:r>
            <a:r>
              <a:rPr lang="en-GB"/>
              <a:t>he yeasts are unicellular fungi. Cells may remain attached in short chains forming a pseudomycelium, but they do not produce true mycelium. The cells are extremely variable in shape being globose, oval, elongated, or rectangular.
The yeast cells are very polymorphic and are capable of assuming different forms depending upon the medium in which they grow and their age. Individually yeast cells are hyaline but in colonies they appear white, cream-coloured or slightly brownish.
</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9" name=""/>
          <p:cNvSpPr>
            <a:spLocks noGrp="1"/>
          </p:cNvSpPr>
          <p:nvPr>
            <p:ph type="title"/>
          </p:nvPr>
        </p:nvSpPr>
        <p:spPr>
          <a:xfrm flipV="0">
            <a:off x="628650" y="-1111208"/>
            <a:ext cx="7886700" cy="853092"/>
          </a:xfrm>
        </p:spPr>
        <p:txBody>
          <a:bodyPr>
            <a:normAutofit/>
          </a:bodyPr>
          <a:p>
            <a:endParaRPr lang="en-GB"/>
          </a:p>
        </p:txBody>
      </p:sp>
      <p:sp>
        <p:nvSpPr>
          <p:cNvPr id="1048600" name=""/>
          <p:cNvSpPr>
            <a:spLocks noGrp="1"/>
          </p:cNvSpPr>
          <p:nvPr>
            <p:ph idx="1"/>
          </p:nvPr>
        </p:nvSpPr>
        <p:spPr>
          <a:xfrm>
            <a:off x="0" y="891950"/>
            <a:ext cx="7886700" cy="4351338"/>
          </a:xfrm>
        </p:spPr>
        <p:txBody>
          <a:bodyPr/>
          <a:p>
            <a:pPr indent="0" marL="0">
              <a:buNone/>
            </a:pPr>
            <a:endParaRPr lang="en-GB"/>
          </a:p>
        </p:txBody>
      </p:sp>
      <p:pic>
        <p:nvPicPr>
          <p:cNvPr id="2097152" name=""/>
          <p:cNvPicPr>
            <a:picLocks/>
          </p:cNvPicPr>
          <p:nvPr/>
        </p:nvPicPr>
        <p:blipFill>
          <a:blip xmlns:r="http://schemas.openxmlformats.org/officeDocument/2006/relationships" r:embed="rId1"/>
          <a:stretch>
            <a:fillRect/>
          </a:stretch>
        </p:blipFill>
        <p:spPr>
          <a:xfrm rot="0">
            <a:off x="-264747" y="348899"/>
            <a:ext cx="9673495" cy="5437438"/>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1" name=""/>
          <p:cNvSpPr>
            <a:spLocks noGrp="1"/>
          </p:cNvSpPr>
          <p:nvPr>
            <p:ph type="title"/>
          </p:nvPr>
        </p:nvSpPr>
        <p:spPr/>
        <p:txBody>
          <a:bodyPr>
            <a:normAutofit fontScale="90000"/>
          </a:bodyPr>
          <a:p>
            <a:r>
              <a:rPr altLang="en-GB" lang="en-US"/>
              <a:t>3</a:t>
            </a:r>
            <a:r>
              <a:rPr altLang="en-GB" lang="en-US"/>
              <a:t>)</a:t>
            </a:r>
            <a:r>
              <a:rPr altLang="en-GB" lang="en-US"/>
              <a:t>SEXUAL</a:t>
            </a:r>
            <a:r>
              <a:rPr altLang="en-GB" lang="en-US"/>
              <a:t> </a:t>
            </a:r>
            <a:r>
              <a:rPr altLang="en-GB" lang="en-US"/>
              <a:t>REPRODUCTION</a:t>
            </a:r>
            <a:r>
              <a:rPr altLang="en-GB" lang="en-US"/>
              <a:t> </a:t>
            </a:r>
            <a:r>
              <a:rPr altLang="en-GB" lang="en-US"/>
              <a:t>IN</a:t>
            </a:r>
            <a:r>
              <a:rPr altLang="en-GB" lang="en-US"/>
              <a:t> </a:t>
            </a:r>
            <a:r>
              <a:rPr altLang="en-GB" lang="en-US"/>
              <a:t>A</a:t>
            </a:r>
            <a:r>
              <a:rPr altLang="en-GB" lang="en-US"/>
              <a:t> </a:t>
            </a:r>
            <a:r>
              <a:rPr altLang="en-GB" lang="en-US"/>
              <a:t>TYPICAL</a:t>
            </a:r>
            <a:r>
              <a:rPr altLang="en-GB" lang="en-US"/>
              <a:t> </a:t>
            </a:r>
            <a:r>
              <a:rPr altLang="en-GB" lang="en-US"/>
              <a:t>FILAMENTOUS</a:t>
            </a:r>
            <a:r>
              <a:rPr altLang="en-GB" lang="en-US"/>
              <a:t> </a:t>
            </a:r>
            <a:r>
              <a:rPr altLang="en-GB" lang="en-US"/>
              <a:t>FORM</a:t>
            </a:r>
            <a:r>
              <a:rPr altLang="en-GB" lang="en-US"/>
              <a:t> </a:t>
            </a:r>
            <a:r>
              <a:rPr altLang="en-GB" lang="en-US"/>
              <a:t>OF</a:t>
            </a:r>
            <a:r>
              <a:rPr altLang="en-GB" lang="en-US"/>
              <a:t> </a:t>
            </a:r>
            <a:r>
              <a:rPr altLang="en-GB" lang="en-US"/>
              <a:t>FUNGI</a:t>
            </a:r>
            <a:r>
              <a:rPr altLang="en-GB" lang="en-US"/>
              <a:t> </a:t>
            </a:r>
            <a:endParaRPr lang="en-GB"/>
          </a:p>
        </p:txBody>
      </p:sp>
      <p:sp>
        <p:nvSpPr>
          <p:cNvPr id="1048602" name=""/>
          <p:cNvSpPr>
            <a:spLocks noGrp="1"/>
          </p:cNvSpPr>
          <p:nvPr>
            <p:ph idx="1"/>
          </p:nvPr>
        </p:nvSpPr>
        <p:spPr/>
        <p:txBody>
          <a:bodyPr>
            <a:normAutofit fontScale="96429" lnSpcReduction="20000"/>
          </a:bodyPr>
          <a:p>
            <a:pPr indent="0" marL="0">
              <a:buNone/>
            </a:pPr>
            <a:r>
              <a:rPr altLang="en-GB" lang="en-US"/>
              <a:t>1</a:t>
            </a:r>
            <a:r>
              <a:rPr altLang="en-GB" lang="en-US"/>
              <a:t>)</a:t>
            </a:r>
            <a:r>
              <a:rPr altLang="en-GB" lang="en-US"/>
              <a:t>plasmogamy</a:t>
            </a:r>
            <a:r>
              <a:rPr altLang="en-GB" lang="en-US"/>
              <a:t> </a:t>
            </a:r>
            <a:r>
              <a:rPr altLang="en-GB" lang="en-US"/>
              <a:t>and</a:t>
            </a:r>
            <a:r>
              <a:rPr altLang="en-GB" lang="en-US"/>
              <a:t> </a:t>
            </a:r>
            <a:r>
              <a:rPr altLang="en-GB" lang="en-US"/>
              <a:t>mitosis</a:t>
            </a:r>
            <a:endParaRPr lang="en-GB"/>
          </a:p>
          <a:p>
            <a:pPr indent="0" marL="0">
              <a:buNone/>
            </a:pPr>
            <a:r>
              <a:rPr altLang="en-GB" lang="en-US"/>
              <a:t>2</a:t>
            </a:r>
            <a:r>
              <a:rPr altLang="en-GB" lang="en-US"/>
              <a:t>)</a:t>
            </a:r>
            <a:r>
              <a:rPr altLang="en-GB" lang="en-US"/>
              <a:t>karyogamy</a:t>
            </a:r>
            <a:endParaRPr lang="en-GB"/>
          </a:p>
          <a:p>
            <a:pPr indent="0" marL="0">
              <a:buNone/>
            </a:pPr>
            <a:r>
              <a:rPr altLang="en-GB" lang="en-US"/>
              <a:t>3</a:t>
            </a:r>
            <a:r>
              <a:rPr altLang="en-GB" lang="en-US"/>
              <a:t>)</a:t>
            </a:r>
            <a:r>
              <a:rPr altLang="en-GB" lang="en-US"/>
              <a:t>Meiosis</a:t>
            </a:r>
            <a:endParaRPr lang="en-GB"/>
          </a:p>
          <a:p>
            <a:pPr indent="0" marL="0">
              <a:buNone/>
            </a:pPr>
            <a:r>
              <a:rPr altLang="en-GB" lang="en-US"/>
              <a:t>4</a:t>
            </a:r>
            <a:r>
              <a:rPr altLang="en-GB" lang="en-US"/>
              <a:t>)</a:t>
            </a:r>
            <a:r>
              <a:rPr altLang="en-GB" lang="en-US"/>
              <a:t>Mitosis</a:t>
            </a:r>
            <a:r>
              <a:rPr altLang="en-GB" lang="en-US"/>
              <a:t> </a:t>
            </a:r>
            <a:r>
              <a:rPr altLang="en-GB" lang="en-US"/>
              <a:t>and</a:t>
            </a:r>
            <a:r>
              <a:rPr altLang="en-GB" lang="en-US"/>
              <a:t> </a:t>
            </a:r>
            <a:r>
              <a:rPr altLang="en-GB" lang="en-US"/>
              <a:t>cell</a:t>
            </a:r>
            <a:r>
              <a:rPr altLang="en-GB" lang="en-US"/>
              <a:t> </a:t>
            </a:r>
            <a:r>
              <a:rPr altLang="en-GB" lang="en-US"/>
              <a:t>division</a:t>
            </a:r>
            <a:r>
              <a:rPr altLang="en-GB" lang="en-US"/>
              <a:t> </a:t>
            </a:r>
            <a:endParaRPr lang="en-GB"/>
          </a:p>
          <a:p>
            <a:pPr indent="0" marL="0">
              <a:buNone/>
            </a:pPr>
            <a:r>
              <a:rPr altLang="en-GB" lang="en-US"/>
              <a:t>5</a:t>
            </a:r>
            <a:r>
              <a:rPr altLang="en-GB" lang="en-US"/>
              <a:t>)</a:t>
            </a:r>
            <a:r>
              <a:rPr altLang="en-GB" lang="en-US"/>
              <a:t>Dispersal</a:t>
            </a:r>
            <a:r>
              <a:rPr altLang="en-GB" lang="en-US"/>
              <a:t> </a:t>
            </a:r>
            <a:r>
              <a:rPr altLang="en-GB" lang="en-US"/>
              <a:t>and</a:t>
            </a:r>
            <a:r>
              <a:rPr altLang="en-GB" lang="en-US"/>
              <a:t> </a:t>
            </a:r>
            <a:r>
              <a:rPr altLang="en-GB" lang="en-US"/>
              <a:t>germination</a:t>
            </a:r>
            <a:endParaRPr lang="en-GB"/>
          </a:p>
          <a:p>
            <a:pPr indent="0" marL="0">
              <a:buNone/>
            </a:pPr>
            <a:endParaRPr lang="en-GB"/>
          </a:p>
          <a:p>
            <a:pPr indent="0" marL="0">
              <a:buNone/>
            </a:pPr>
            <a:r>
              <a:rPr altLang="en-GB" lang="en-US"/>
              <a:t>The</a:t>
            </a:r>
            <a:r>
              <a:rPr altLang="en-GB" lang="en-US"/>
              <a:t> </a:t>
            </a:r>
            <a:r>
              <a:rPr altLang="en-GB" lang="en-US"/>
              <a:t>three</a:t>
            </a:r>
            <a:r>
              <a:rPr altLang="en-GB" lang="en-US"/>
              <a:t> </a:t>
            </a:r>
            <a:r>
              <a:rPr altLang="en-GB" lang="en-US"/>
              <a:t>consecutive</a:t>
            </a:r>
            <a:r>
              <a:rPr altLang="en-GB" lang="en-US"/>
              <a:t> </a:t>
            </a:r>
            <a:r>
              <a:rPr altLang="en-GB" lang="en-US"/>
              <a:t>stages</a:t>
            </a:r>
            <a:r>
              <a:rPr altLang="en-GB" lang="en-US"/>
              <a:t> </a:t>
            </a:r>
            <a:r>
              <a:rPr altLang="en-GB" lang="en-US"/>
              <a:t>are</a:t>
            </a:r>
            <a:endParaRPr lang="en-GB"/>
          </a:p>
          <a:p>
            <a:pPr indent="0" marL="0">
              <a:buNone/>
            </a:pPr>
            <a:r>
              <a:rPr altLang="en-GB" lang="en-US"/>
              <a:t>(</a:t>
            </a:r>
            <a:r>
              <a:rPr altLang="en-GB" lang="en-US"/>
              <a:t>i</a:t>
            </a:r>
            <a:r>
              <a:rPr altLang="en-GB" lang="en-US"/>
              <a:t>)</a:t>
            </a:r>
            <a:r>
              <a:rPr altLang="en-GB" lang="en-US"/>
              <a:t>plasmogamy</a:t>
            </a:r>
            <a:endParaRPr lang="en-GB"/>
          </a:p>
          <a:p>
            <a:pPr indent="0" marL="0">
              <a:buNone/>
            </a:pPr>
            <a:r>
              <a:rPr altLang="en-GB" lang="en-US"/>
              <a:t>(</a:t>
            </a:r>
            <a:r>
              <a:rPr altLang="en-GB" lang="en-US"/>
              <a:t>ii</a:t>
            </a:r>
            <a:r>
              <a:rPr altLang="en-GB" lang="en-US"/>
              <a:t>)</a:t>
            </a:r>
            <a:r>
              <a:rPr altLang="en-GB" lang="en-US"/>
              <a:t>karyogamy</a:t>
            </a:r>
            <a:endParaRPr lang="en-GB"/>
          </a:p>
          <a:p>
            <a:pPr indent="0" marL="0">
              <a:buNone/>
            </a:pPr>
            <a:r>
              <a:rPr altLang="en-GB" lang="en-US"/>
              <a:t>(</a:t>
            </a:r>
            <a:r>
              <a:rPr altLang="en-GB" lang="en-US"/>
              <a:t>iii</a:t>
            </a:r>
            <a:r>
              <a:rPr altLang="en-GB" lang="en-US"/>
              <a:t>)</a:t>
            </a:r>
            <a:r>
              <a:rPr altLang="en-GB" lang="en-US"/>
              <a:t>meiosis</a:t>
            </a:r>
            <a:endParaRPr lang="en-GB"/>
          </a:p>
          <a:p>
            <a:pPr indent="0" marL="0">
              <a:buNone/>
            </a:pPr>
            <a:endParaRPr lang="en-GB"/>
          </a:p>
          <a:p>
            <a:pPr indent="0" marL="0">
              <a:buNone/>
            </a:pP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3" name=""/>
          <p:cNvSpPr>
            <a:spLocks noGrp="1"/>
          </p:cNvSpPr>
          <p:nvPr>
            <p:ph type="title"/>
          </p:nvPr>
        </p:nvSpPr>
        <p:spPr/>
        <p:txBody>
          <a:bodyPr>
            <a:normAutofit fontScale="90000"/>
          </a:bodyPr>
          <a:p>
            <a:r>
              <a:rPr altLang="en-GB" lang="en-US"/>
              <a:t>4</a:t>
            </a:r>
            <a:r>
              <a:rPr altLang="en-GB" lang="en-US"/>
              <a:t>)</a:t>
            </a:r>
            <a:r>
              <a:rPr altLang="en-GB" lang="en-US"/>
              <a:t>H</a:t>
            </a:r>
            <a:r>
              <a:rPr altLang="en-GB" lang="en-US"/>
              <a:t>OW</a:t>
            </a:r>
            <a:r>
              <a:rPr altLang="en-GB" lang="en-US"/>
              <a:t> </a:t>
            </a:r>
            <a:r>
              <a:rPr altLang="en-GB" lang="en-US"/>
              <a:t>DO</a:t>
            </a:r>
            <a:r>
              <a:rPr altLang="en-GB" lang="en-US"/>
              <a:t> </a:t>
            </a:r>
            <a:r>
              <a:rPr altLang="en-GB" lang="en-US"/>
              <a:t>BRYOPHYTE</a:t>
            </a:r>
            <a:r>
              <a:rPr altLang="en-GB" lang="en-US"/>
              <a:t> </a:t>
            </a:r>
            <a:r>
              <a:rPr altLang="en-GB" lang="en-US"/>
              <a:t>ADAPT</a:t>
            </a:r>
            <a:r>
              <a:rPr altLang="en-GB" lang="en-US"/>
              <a:t> </a:t>
            </a:r>
            <a:r>
              <a:rPr altLang="en-GB" lang="en-US"/>
              <a:t>TO</a:t>
            </a:r>
            <a:r>
              <a:rPr altLang="en-GB" lang="en-US"/>
              <a:t> </a:t>
            </a:r>
            <a:r>
              <a:rPr altLang="en-GB" lang="en-US"/>
              <a:t>THEIR</a:t>
            </a:r>
            <a:r>
              <a:rPr altLang="en-GB" lang="en-US"/>
              <a:t> </a:t>
            </a:r>
            <a:r>
              <a:rPr altLang="en-GB" lang="en-US"/>
              <a:t>ENVIRONMENT</a:t>
            </a:r>
            <a:r>
              <a:rPr altLang="en-GB" lang="en-US"/>
              <a:t> </a:t>
            </a:r>
            <a:endParaRPr lang="en-GB"/>
          </a:p>
        </p:txBody>
      </p:sp>
      <p:sp>
        <p:nvSpPr>
          <p:cNvPr id="1048604" name=""/>
          <p:cNvSpPr>
            <a:spLocks noGrp="1"/>
          </p:cNvSpPr>
          <p:nvPr>
            <p:ph idx="1"/>
          </p:nvPr>
        </p:nvSpPr>
        <p:spPr/>
        <p:txBody>
          <a:bodyPr>
            <a:normAutofit fontScale="96429" lnSpcReduction="20000"/>
          </a:bodyPr>
          <a:p>
            <a:pPr indent="0" marL="0">
              <a:buNone/>
            </a:pPr>
            <a:r>
              <a:rPr lang="en-GB"/>
              <a:t>Bryophytes are very resilient and have a unique ability to recover from long-lasting extreme environmental conditions </a:t>
            </a:r>
            <a:endParaRPr lang="en-GB"/>
          </a:p>
          <a:p>
            <a:pPr indent="0" marL="0">
              <a:buNone/>
            </a:pPr>
            <a:r>
              <a:rPr lang="en-GB"/>
              <a:t>Bryophytes show a high degree of phenotypic plasticity as well as a remarkable ability to photosynthesise whenever conditions are favourable. Both these traits enable them to survive in cold regions</a:t>
            </a:r>
            <a:r>
              <a:rPr altLang="en-GB" lang="en-US"/>
              <a:t>.</a:t>
            </a:r>
            <a:endParaRPr lang="en-GB"/>
          </a:p>
          <a:p>
            <a:pPr indent="0" marL="0">
              <a:buNone/>
            </a:pPr>
            <a:r>
              <a:rPr altLang="en-GB" lang="en-US"/>
              <a:t>They are known to survive droughts, shutting down all metabolic processes, and reviving under favourable condition</a:t>
            </a:r>
            <a:r>
              <a:rPr lang="en-GB"/>
              <a:t> </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5" name=""/>
          <p:cNvSpPr>
            <a:spLocks noGrp="1"/>
          </p:cNvSpPr>
          <p:nvPr>
            <p:ph type="title"/>
          </p:nvPr>
        </p:nvSpPr>
        <p:spPr/>
        <p:txBody>
          <a:bodyPr>
            <a:normAutofit fontScale="90000"/>
          </a:bodyPr>
          <a:p>
            <a:r>
              <a:rPr altLang="en-GB" lang="en-US"/>
              <a:t>5</a:t>
            </a:r>
            <a:r>
              <a:rPr altLang="en-GB" lang="en-US"/>
              <a:t>)</a:t>
            </a:r>
            <a:r>
              <a:rPr altLang="en-GB" lang="en-US"/>
              <a:t>DESCRIBE</a:t>
            </a:r>
            <a:r>
              <a:rPr altLang="en-GB" lang="en-US"/>
              <a:t> </a:t>
            </a:r>
            <a:r>
              <a:rPr altLang="en-GB" lang="en-US"/>
              <a:t>WITH</a:t>
            </a:r>
            <a:r>
              <a:rPr altLang="en-GB" lang="en-US"/>
              <a:t> </a:t>
            </a:r>
            <a:r>
              <a:rPr altLang="en-GB" lang="en-US"/>
              <a:t>ILLUSTRATIONS</a:t>
            </a:r>
            <a:r>
              <a:rPr altLang="en-GB" lang="en-US"/>
              <a:t> </a:t>
            </a:r>
            <a:r>
              <a:rPr altLang="en-GB" lang="en-US"/>
              <a:t>THE</a:t>
            </a:r>
            <a:r>
              <a:rPr altLang="en-GB" lang="en-US"/>
              <a:t> </a:t>
            </a:r>
            <a:r>
              <a:rPr altLang="en-GB" lang="en-US"/>
              <a:t>FOLLOWING</a:t>
            </a:r>
            <a:r>
              <a:rPr altLang="en-GB" lang="en-US"/>
              <a:t> </a:t>
            </a:r>
            <a:r>
              <a:rPr altLang="en-GB" lang="en-US"/>
              <a:t>TERMINOLOGIES</a:t>
            </a:r>
            <a:r>
              <a:rPr altLang="en-GB" lang="en-US"/>
              <a:t> </a:t>
            </a:r>
            <a:endParaRPr lang="en-GB"/>
          </a:p>
        </p:txBody>
      </p:sp>
      <p:sp>
        <p:nvSpPr>
          <p:cNvPr id="1048606" name=""/>
          <p:cNvSpPr>
            <a:spLocks noGrp="1"/>
          </p:cNvSpPr>
          <p:nvPr>
            <p:ph idx="1"/>
          </p:nvPr>
        </p:nvSpPr>
        <p:spPr/>
        <p:txBody>
          <a:bodyPr>
            <a:normAutofit fontScale="85714" lnSpcReduction="20000"/>
          </a:bodyPr>
          <a:p>
            <a:pPr indent="0" marL="0">
              <a:buNone/>
            </a:pPr>
            <a:r>
              <a:rPr altLang="en-GB" lang="en-US"/>
              <a:t>1</a:t>
            </a:r>
            <a:r>
              <a:rPr altLang="en-GB" lang="en-US"/>
              <a:t>)</a:t>
            </a:r>
            <a:r>
              <a:rPr altLang="en-GB" lang="en-US"/>
              <a:t>EUSTELES</a:t>
            </a:r>
            <a:r>
              <a:rPr altLang="en-GB" lang="en-US"/>
              <a:t>:</a:t>
            </a:r>
            <a:r>
              <a:rPr altLang="en-GB" lang="en-US"/>
              <a:t>(</a:t>
            </a:r>
            <a:r>
              <a:rPr altLang="en-GB" lang="en-US"/>
              <a:t>botany) A type of siphonostele, in which the vascular tissue in the stem forms a central ring of bundles around a pith</a:t>
            </a:r>
            <a:r>
              <a:rPr altLang="en-GB" lang="en-US"/>
              <a:t>.</a:t>
            </a:r>
            <a:endParaRPr lang="en-GB"/>
          </a:p>
          <a:p>
            <a:pPr indent="0" marL="0">
              <a:buNone/>
            </a:pPr>
            <a:r>
              <a:rPr altLang="en-GB" lang="en-US"/>
              <a:t>2</a:t>
            </a:r>
            <a:r>
              <a:rPr altLang="en-GB" lang="en-US"/>
              <a:t>)</a:t>
            </a:r>
            <a:r>
              <a:rPr altLang="en-GB" lang="en-US"/>
              <a:t>ATACTOSTELE</a:t>
            </a:r>
            <a:r>
              <a:rPr altLang="en-GB" lang="en-US"/>
              <a:t>:</a:t>
            </a:r>
            <a:r>
              <a:rPr altLang="en-GB" lang="en-US"/>
              <a:t>(</a:t>
            </a:r>
            <a:r>
              <a:rPr altLang="en-GB" lang="en-US"/>
              <a:t>botany) A type of eustele, found in monocots, in which the vascular tissue in the stem exists as scattered bundles.</a:t>
            </a:r>
            <a:endParaRPr lang="en-GB"/>
          </a:p>
          <a:p>
            <a:pPr indent="0" marL="0">
              <a:buNone/>
            </a:pPr>
            <a:r>
              <a:rPr altLang="en-GB" lang="en-US"/>
              <a:t>3</a:t>
            </a:r>
            <a:r>
              <a:rPr altLang="en-GB" lang="en-US"/>
              <a:t>)</a:t>
            </a:r>
            <a:r>
              <a:rPr altLang="en-GB" lang="en-US"/>
              <a:t>SIPHONOSTELE</a:t>
            </a:r>
            <a:r>
              <a:rPr altLang="en-GB" lang="en-US"/>
              <a:t>:A stele in which the vascular tissue is in the form of a cylinder surrounding the pith, as in the stems of most ferns and other seedless vascular plants.</a:t>
            </a:r>
            <a:endParaRPr lang="en-GB"/>
          </a:p>
          <a:p>
            <a:pPr indent="0" marL="0">
              <a:buNone/>
            </a:pPr>
            <a:r>
              <a:rPr altLang="en-GB" lang="en-US"/>
              <a:t>4</a:t>
            </a:r>
            <a:r>
              <a:rPr altLang="en-GB" lang="en-US"/>
              <a:t>)</a:t>
            </a:r>
            <a:r>
              <a:rPr altLang="en-GB" lang="en-US"/>
              <a:t>DICTY</a:t>
            </a:r>
            <a:r>
              <a:rPr altLang="en-GB" lang="en-US"/>
              <a:t>OSTELE</a:t>
            </a:r>
            <a:r>
              <a:rPr altLang="en-GB" lang="en-US"/>
              <a:t>:</a:t>
            </a:r>
            <a:r>
              <a:rPr altLang="en-GB" lang="en-US"/>
              <a:t>A</a:t>
            </a:r>
            <a:r>
              <a:rPr altLang="en-GB" lang="en-US"/>
              <a:t> stele in which the vascular cylinder is broken up into a longitudinal series or network of vascular strands around a central pith (as in many ferns)</a:t>
            </a:r>
            <a:r>
              <a:rPr altLang="en-GB" lang="en-US"/>
              <a:t>
</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9" name=""/>
          <p:cNvSpPr>
            <a:spLocks noGrp="1"/>
          </p:cNvSpPr>
          <p:nvPr>
            <p:ph type="title"/>
          </p:nvPr>
        </p:nvSpPr>
        <p:spPr/>
        <p:txBody>
          <a:bodyPr>
            <a:normAutofit fontScale="90000"/>
          </a:bodyPr>
          <a:p>
            <a:r>
              <a:rPr altLang="en-GB" lang="en-US"/>
              <a:t>6</a:t>
            </a:r>
            <a:r>
              <a:rPr altLang="en-GB" lang="en-US"/>
              <a:t>)</a:t>
            </a:r>
            <a:r>
              <a:rPr altLang="en-GB" lang="en-US"/>
              <a:t>IL</a:t>
            </a:r>
            <a:r>
              <a:rPr altLang="en-GB" lang="en-US"/>
              <a:t>LUSTRATE</a:t>
            </a:r>
            <a:r>
              <a:rPr altLang="en-GB" lang="en-US"/>
              <a:t> </a:t>
            </a:r>
            <a:r>
              <a:rPr altLang="en-GB" lang="en-US"/>
              <a:t>THE</a:t>
            </a:r>
            <a:r>
              <a:rPr altLang="en-GB" lang="en-US"/>
              <a:t> </a:t>
            </a:r>
            <a:r>
              <a:rPr altLang="en-GB" lang="en-US"/>
              <a:t>LIFE</a:t>
            </a:r>
            <a:r>
              <a:rPr altLang="en-GB" lang="en-US"/>
              <a:t> </a:t>
            </a:r>
            <a:r>
              <a:rPr altLang="en-GB" lang="en-US"/>
              <a:t>CYCLE</a:t>
            </a:r>
            <a:r>
              <a:rPr altLang="en-GB" lang="en-US"/>
              <a:t> </a:t>
            </a:r>
            <a:r>
              <a:rPr altLang="en-GB" lang="en-US"/>
              <a:t>OF</a:t>
            </a:r>
            <a:r>
              <a:rPr altLang="en-GB" lang="en-US"/>
              <a:t> </a:t>
            </a:r>
            <a:r>
              <a:rPr altLang="en-GB" lang="en-US"/>
              <a:t>A</a:t>
            </a:r>
            <a:r>
              <a:rPr altLang="en-GB" lang="en-US"/>
              <a:t> </a:t>
            </a:r>
            <a:r>
              <a:rPr altLang="en-GB" lang="en-US"/>
              <a:t>PRIMITIVE</a:t>
            </a:r>
            <a:r>
              <a:rPr altLang="en-GB" lang="en-US"/>
              <a:t> </a:t>
            </a:r>
            <a:r>
              <a:rPr altLang="en-GB" lang="en-US"/>
              <a:t>VASCULAR</a:t>
            </a:r>
            <a:r>
              <a:rPr altLang="en-GB" lang="en-US"/>
              <a:t> </a:t>
            </a:r>
            <a:r>
              <a:rPr altLang="en-GB" lang="en-US"/>
              <a:t>PLANT</a:t>
            </a:r>
            <a:endParaRPr lang="en-GB"/>
          </a:p>
        </p:txBody>
      </p:sp>
      <p:sp>
        <p:nvSpPr>
          <p:cNvPr id="1048610" name=""/>
          <p:cNvSpPr>
            <a:spLocks noGrp="1"/>
          </p:cNvSpPr>
          <p:nvPr>
            <p:ph idx="1"/>
          </p:nvPr>
        </p:nvSpPr>
        <p:spPr/>
        <p:txBody>
          <a:bodyPr/>
          <a:p>
            <a:pPr indent="0" marL="0">
              <a:buNone/>
            </a:pPr>
            <a:r>
              <a:rPr lang="en-GB"/>
              <a:t>The life cycle of seedless vascular plants is an alternation of generations, where the diploid sporophyte alternates with the haploid gametophyte phase. The diploid sporophyte is the dominant phase of the life cycle, while the gametophyte is an inconspicuous, but still-independent, organism. Throughout plant evolution, there is a clear reversal of roles in the dominant phase of the life cycle.</a:t>
            </a:r>
            <a:endParaRPr lang="en-GB"/>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terms="http://purl.org/dc/terms/" xmlns:xsi="http://www.w3.org/2001/XMLSchema-instance">
  <dcterms:created xsi:type="dcterms:W3CDTF">2015-05-11T07:30:45Z</dcterms:created>
  <dcterms:modified xsi:type="dcterms:W3CDTF">2020-07-27T09:10:07Z</dcterms:modified>
</cp:coreProperties>
</file>