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8" r:id="rId3"/>
    <p:sldId id="259" r:id="rId4"/>
    <p:sldId id="272" r:id="rId5"/>
    <p:sldId id="261" r:id="rId6"/>
    <p:sldId id="262" r:id="rId7"/>
    <p:sldId id="277" r:id="rId8"/>
    <p:sldId id="279" r:id="rId9"/>
    <p:sldId id="267" r:id="rId10"/>
    <p:sldId id="280" r:id="rId11"/>
    <p:sldId id="281" r:id="rId12"/>
    <p:sldId id="275" r:id="rId13"/>
    <p:sldId id="286" r:id="rId14"/>
    <p:sldId id="269" r:id="rId15"/>
    <p:sldId id="285" r:id="rId16"/>
    <p:sldId id="282" r:id="rId17"/>
    <p:sldId id="283" r:id="rId18"/>
    <p:sldId id="28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E8EB9A-4C4F-40E4-9BA1-3EE70063C76C}" type="datetimeFigureOut">
              <a:rPr lang="en-US" smtClean="0"/>
              <a:t>10/4/2017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7C6F00-BE3F-48A5-880E-3A6572FD12A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F3260853-5748-40B9-BBB2-6E4C340E30ED}" type="slidenum">
              <a:rPr lang="en-US"/>
              <a:pPr/>
              <a:t>17</a:t>
            </a:fld>
            <a:endParaRPr lang="en-US"/>
          </a:p>
        </p:txBody>
      </p:sp>
      <p:sp>
        <p:nvSpPr>
          <p:cNvPr id="97283" name="Rectangle 2"/>
          <p:cNvSpPr>
            <a:spLocks noRot="1" noChangeArrowheads="1" noTextEdit="1"/>
          </p:cNvSpPr>
          <p:nvPr>
            <p:ph type="sldImg"/>
          </p:nvPr>
        </p:nvSpPr>
        <p:spPr>
          <a:ln/>
        </p:spPr>
      </p:sp>
      <p:sp>
        <p:nvSpPr>
          <p:cNvPr id="972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02365FB-F7EC-470A-9D90-693829F0473B}" type="datetimeFigureOut">
              <a:rPr lang="en-US" smtClean="0"/>
              <a:t>10/4/2017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37A56BF-5F78-408C-936F-C1532234D45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2365FB-F7EC-470A-9D90-693829F0473B}"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A56BF-5F78-408C-936F-C1532234D4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2365FB-F7EC-470A-9D90-693829F0473B}"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A56BF-5F78-408C-936F-C1532234D4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2365FB-F7EC-470A-9D90-693829F0473B}"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A56BF-5F78-408C-936F-C1532234D4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02365FB-F7EC-470A-9D90-693829F0473B}"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A56BF-5F78-408C-936F-C1532234D45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2365FB-F7EC-470A-9D90-693829F0473B}"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7A56BF-5F78-408C-936F-C1532234D4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02365FB-F7EC-470A-9D90-693829F0473B}"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7A56BF-5F78-408C-936F-C1532234D45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02365FB-F7EC-470A-9D90-693829F0473B}"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7A56BF-5F78-408C-936F-C1532234D4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2365FB-F7EC-470A-9D90-693829F0473B}"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7A56BF-5F78-408C-936F-C1532234D4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2365FB-F7EC-470A-9D90-693829F0473B}"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7A56BF-5F78-408C-936F-C1532234D45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02365FB-F7EC-470A-9D90-693829F0473B}"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37A56BF-5F78-408C-936F-C1532234D45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02365FB-F7EC-470A-9D90-693829F0473B}" type="datetimeFigureOut">
              <a:rPr lang="en-US" smtClean="0"/>
              <a:t>10/4/2017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37A56BF-5F78-408C-936F-C1532234D45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DESCRIPTIVE STUDIES </a:t>
            </a:r>
            <a:endParaRPr lang="en-US" dirty="0"/>
          </a:p>
        </p:txBody>
      </p:sp>
      <p:sp>
        <p:nvSpPr>
          <p:cNvPr id="3" name="Subtitle 2"/>
          <p:cNvSpPr>
            <a:spLocks noGrp="1"/>
          </p:cNvSpPr>
          <p:nvPr>
            <p:ph type="subTitle" idx="1"/>
          </p:nvPr>
        </p:nvSpPr>
        <p:spPr/>
        <p:txBody>
          <a:bodyPr/>
          <a:lstStyle/>
          <a:p>
            <a:r>
              <a:rPr lang="en-GB" dirty="0" smtClean="0"/>
              <a:t>MR OGUNDELE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SCENARIO 1</a:t>
            </a:r>
            <a:r>
              <a:rPr lang="en-US" dirty="0" smtClean="0"/>
              <a:t/>
            </a:r>
            <a:br>
              <a:rPr lang="en-US" dirty="0" smtClean="0"/>
            </a:br>
            <a:endParaRPr lang="en-US" dirty="0"/>
          </a:p>
        </p:txBody>
      </p:sp>
      <p:sp>
        <p:nvSpPr>
          <p:cNvPr id="3" name="Content Placeholder 2"/>
          <p:cNvSpPr>
            <a:spLocks noGrp="1"/>
          </p:cNvSpPr>
          <p:nvPr>
            <p:ph idx="1"/>
          </p:nvPr>
        </p:nvSpPr>
        <p:spPr>
          <a:xfrm>
            <a:off x="457200" y="1196752"/>
            <a:ext cx="8229600" cy="4929411"/>
          </a:xfrm>
        </p:spPr>
        <p:txBody>
          <a:bodyPr>
            <a:normAutofit lnSpcReduction="10000"/>
          </a:bodyPr>
          <a:lstStyle/>
          <a:p>
            <a:pPr algn="just">
              <a:buNone/>
            </a:pPr>
            <a:r>
              <a:rPr lang="en-US" dirty="0" smtClean="0"/>
              <a:t>1</a:t>
            </a:r>
            <a:r>
              <a:rPr lang="en-US" dirty="0"/>
              <a:t>) The classic description of a series of infants born with </a:t>
            </a:r>
            <a:r>
              <a:rPr lang="en-US" b="1" dirty="0"/>
              <a:t>congenital cataracts</a:t>
            </a:r>
            <a:r>
              <a:rPr lang="en-US" dirty="0"/>
              <a:t>, some with additional cardiac abnormalities, in Australia in 1941. This led Dr N. M. Gregg in Sydney to postulate a causal link between a severe epidemic of </a:t>
            </a:r>
            <a:r>
              <a:rPr lang="en-US" b="1" dirty="0"/>
              <a:t>rubella</a:t>
            </a:r>
            <a:r>
              <a:rPr lang="en-US" dirty="0"/>
              <a:t> (German measles) that had occurred six to nine months before the children were born and the subsequent abnormalities (Gregg, 1941). </a:t>
            </a:r>
          </a:p>
          <a:p>
            <a:pPr algn="just">
              <a:buNone/>
            </a:pPr>
            <a:r>
              <a:rPr lang="en-US" dirty="0"/>
              <a:t> </a:t>
            </a:r>
          </a:p>
          <a:p>
            <a:pPr algn="just"/>
            <a:r>
              <a:rPr lang="en-US" b="1" dirty="0"/>
              <a:t>NB:</a:t>
            </a:r>
            <a:r>
              <a:rPr lang="en-US" dirty="0"/>
              <a:t> It is now well known that if a woman develops rubella during pregnancy it may affect her unborn baby.</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504056"/>
          </a:xfrm>
        </p:spPr>
        <p:txBody>
          <a:bodyPr>
            <a:normAutofit fontScale="90000"/>
          </a:bodyPr>
          <a:lstStyle/>
          <a:p>
            <a:r>
              <a:rPr lang="en-GB" dirty="0" smtClean="0"/>
              <a:t>SCENARIO 2</a:t>
            </a:r>
            <a:endParaRPr lang="en-US" dirty="0"/>
          </a:p>
        </p:txBody>
      </p:sp>
      <p:sp>
        <p:nvSpPr>
          <p:cNvPr id="3" name="Content Placeholder 2"/>
          <p:cNvSpPr>
            <a:spLocks noGrp="1"/>
          </p:cNvSpPr>
          <p:nvPr>
            <p:ph idx="1"/>
          </p:nvPr>
        </p:nvSpPr>
        <p:spPr>
          <a:xfrm>
            <a:off x="457200" y="1268760"/>
            <a:ext cx="8229600" cy="4857403"/>
          </a:xfrm>
        </p:spPr>
        <p:txBody>
          <a:bodyPr>
            <a:normAutofit lnSpcReduction="10000"/>
          </a:bodyPr>
          <a:lstStyle/>
          <a:p>
            <a:pPr algn="just">
              <a:buNone/>
            </a:pPr>
            <a:r>
              <a:rPr lang="en-US" dirty="0"/>
              <a:t>2) A case report published in the UK in 1961 described the development of a pulmonary embolism in a 40-year-old pre-menopausal woman, five weeks after she had started using an oral contraceptive (OC) to treat endometriosis (Jordan, 1961). The author suggested that it might have been caused by the OC, particularly since it was a new exposure at that time. </a:t>
            </a:r>
          </a:p>
          <a:p>
            <a:pPr algn="just">
              <a:buNone/>
            </a:pPr>
            <a:endParaRPr lang="en-US" dirty="0" smtClean="0"/>
          </a:p>
          <a:p>
            <a:pPr algn="just">
              <a:buNone/>
            </a:pPr>
            <a:r>
              <a:rPr lang="en-US" b="1" dirty="0" smtClean="0"/>
              <a:t>NB</a:t>
            </a:r>
            <a:r>
              <a:rPr lang="en-US" b="1" dirty="0"/>
              <a:t>:</a:t>
            </a:r>
            <a:r>
              <a:rPr lang="en-US" dirty="0"/>
              <a:t> A report of one case could not provide conclusive evidence that it was the OC. These have consistently shown that there is an association between the use of OCs and the risk of this condition.</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435280" cy="1340768"/>
          </a:xfrm>
        </p:spPr>
        <p:txBody>
          <a:bodyPr>
            <a:normAutofit/>
          </a:bodyPr>
          <a:lstStyle/>
          <a:p>
            <a:r>
              <a:rPr lang="en-US" sz="4000" b="1" dirty="0" smtClean="0"/>
              <a:t>Cross-Sectional Studies </a:t>
            </a:r>
            <a:br>
              <a:rPr lang="en-US" sz="4000" b="1" dirty="0" smtClean="0"/>
            </a:br>
            <a:r>
              <a:rPr lang="en-US" sz="4000" b="1" dirty="0" smtClean="0"/>
              <a:t>(prevalence studies)</a:t>
            </a:r>
            <a:endParaRPr lang="en-US" sz="4000" b="1" dirty="0"/>
          </a:p>
        </p:txBody>
      </p:sp>
      <p:sp>
        <p:nvSpPr>
          <p:cNvPr id="3" name="Content Placeholder 2"/>
          <p:cNvSpPr>
            <a:spLocks noGrp="1"/>
          </p:cNvSpPr>
          <p:nvPr>
            <p:ph idx="1"/>
          </p:nvPr>
        </p:nvSpPr>
        <p:spPr>
          <a:xfrm>
            <a:off x="457200" y="1556792"/>
            <a:ext cx="8229600" cy="5040560"/>
          </a:xfrm>
        </p:spPr>
        <p:txBody>
          <a:bodyPr>
            <a:normAutofit/>
          </a:bodyPr>
          <a:lstStyle/>
          <a:p>
            <a:pPr algn="just"/>
            <a:r>
              <a:rPr lang="en-US" dirty="0" smtClean="0"/>
              <a:t>A cross-sectional study refers to a study design in which </a:t>
            </a:r>
            <a:r>
              <a:rPr lang="en-US" b="1" dirty="0" smtClean="0">
                <a:solidFill>
                  <a:srgbClr val="FF0000"/>
                </a:solidFill>
              </a:rPr>
              <a:t>ascertainment of the exposure and the outcome occurs simultaneously</a:t>
            </a:r>
            <a:r>
              <a:rPr lang="en-US" dirty="0" smtClean="0"/>
              <a:t>. Measuring the exposure and outcome at the same time implies that there </a:t>
            </a:r>
            <a:r>
              <a:rPr lang="en-US" b="1" dirty="0" smtClean="0">
                <a:solidFill>
                  <a:srgbClr val="FF0000"/>
                </a:solidFill>
              </a:rPr>
              <a:t>is </a:t>
            </a:r>
            <a:r>
              <a:rPr lang="en-US" b="1" i="1" dirty="0" smtClean="0">
                <a:solidFill>
                  <a:srgbClr val="FF0000"/>
                </a:solidFill>
              </a:rPr>
              <a:t>no follow-up time.</a:t>
            </a:r>
          </a:p>
          <a:p>
            <a:pPr algn="just">
              <a:buNone/>
            </a:pPr>
            <a:endParaRPr lang="en-US" b="1" i="1" dirty="0" smtClean="0">
              <a:solidFill>
                <a:srgbClr val="FF0000"/>
              </a:solidFill>
            </a:endParaRPr>
          </a:p>
          <a:p>
            <a:pPr algn="just"/>
            <a:endParaRPr lang="en-US" b="1" dirty="0" smtClean="0">
              <a:solidFill>
                <a:srgbClr val="FF0000"/>
              </a:solidFill>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20656"/>
          </a:xfrm>
        </p:spPr>
        <p:txBody>
          <a:bodyPr>
            <a:normAutofit fontScale="90000"/>
          </a:bodyPr>
          <a:lstStyle/>
          <a:p>
            <a:r>
              <a:rPr lang="en-US" b="1" dirty="0" smtClean="0"/>
              <a:t>Cross-Sectional Studies</a:t>
            </a:r>
            <a:endParaRPr lang="en-US" dirty="0"/>
          </a:p>
        </p:txBody>
      </p:sp>
      <p:sp>
        <p:nvSpPr>
          <p:cNvPr id="3" name="Content Placeholder 2"/>
          <p:cNvSpPr>
            <a:spLocks noGrp="1"/>
          </p:cNvSpPr>
          <p:nvPr>
            <p:ph idx="1"/>
          </p:nvPr>
        </p:nvSpPr>
        <p:spPr>
          <a:xfrm>
            <a:off x="457200" y="1340768"/>
            <a:ext cx="8229600" cy="4785395"/>
          </a:xfrm>
        </p:spPr>
        <p:txBody>
          <a:bodyPr>
            <a:normAutofit/>
          </a:bodyPr>
          <a:lstStyle/>
          <a:p>
            <a:pPr algn="just"/>
            <a:r>
              <a:rPr lang="en-US" dirty="0" smtClean="0"/>
              <a:t>In cross sectional studies, information about the status of an individual with respect to the presence or absence of exposure and disease is assessed at a </a:t>
            </a:r>
            <a:r>
              <a:rPr lang="en-US" b="1" dirty="0" smtClean="0">
                <a:solidFill>
                  <a:srgbClr val="FF0000"/>
                </a:solidFill>
              </a:rPr>
              <a:t>point in time</a:t>
            </a:r>
            <a:r>
              <a:rPr lang="en-US" dirty="0" smtClean="0"/>
              <a:t>. </a:t>
            </a:r>
          </a:p>
          <a:p>
            <a:pPr algn="just">
              <a:buNone/>
            </a:pPr>
            <a:endParaRPr lang="en-US" dirty="0" smtClean="0"/>
          </a:p>
          <a:p>
            <a:pPr algn="just"/>
            <a:r>
              <a:rPr lang="en-US" dirty="0" smtClean="0"/>
              <a:t>The </a:t>
            </a:r>
            <a:r>
              <a:rPr lang="en-US" b="1" dirty="0" smtClean="0">
                <a:solidFill>
                  <a:srgbClr val="FF0000"/>
                </a:solidFill>
              </a:rPr>
              <a:t>point in time </a:t>
            </a:r>
            <a:r>
              <a:rPr lang="en-US" dirty="0" smtClean="0"/>
              <a:t>may be as short as few minutes or as long as two or three months. The time frame of "point in time" is based on the speed of data collection.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228600" y="0"/>
            <a:ext cx="9601200" cy="764704"/>
          </a:xfrm>
        </p:spPr>
        <p:txBody>
          <a:bodyPr anchorCtr="1"/>
          <a:lstStyle/>
          <a:p>
            <a:pPr eaLnBrk="1" hangingPunct="1">
              <a:defRPr/>
            </a:pPr>
            <a:r>
              <a:rPr lang="en-US" sz="3600" b="1" dirty="0" smtClean="0"/>
              <a:t>Cross-Sectional Studies (prevalence studies</a:t>
            </a:r>
            <a:r>
              <a:rPr lang="en-US" sz="3600" dirty="0" smtClean="0"/>
              <a:t>)</a:t>
            </a:r>
          </a:p>
        </p:txBody>
      </p:sp>
      <p:sp>
        <p:nvSpPr>
          <p:cNvPr id="233475" name="Rectangle 3"/>
          <p:cNvSpPr>
            <a:spLocks noGrp="1" noChangeArrowheads="1"/>
          </p:cNvSpPr>
          <p:nvPr>
            <p:ph idx="1"/>
          </p:nvPr>
        </p:nvSpPr>
        <p:spPr>
          <a:xfrm>
            <a:off x="457200" y="1143000"/>
            <a:ext cx="8363272" cy="5166320"/>
          </a:xfrm>
        </p:spPr>
        <p:txBody>
          <a:bodyPr>
            <a:normAutofit fontScale="92500" lnSpcReduction="10000"/>
          </a:bodyPr>
          <a:lstStyle/>
          <a:p>
            <a:pPr algn="just" eaLnBrk="1" hangingPunct="1">
              <a:lnSpc>
                <a:spcPct val="90000"/>
              </a:lnSpc>
              <a:defRPr/>
            </a:pPr>
            <a:r>
              <a:rPr lang="en-US" sz="2800" b="1" dirty="0" smtClean="0"/>
              <a:t>Measures disease and exposure simultaneously in a well-defined population</a:t>
            </a:r>
          </a:p>
          <a:p>
            <a:pPr algn="just" eaLnBrk="1" hangingPunct="1">
              <a:lnSpc>
                <a:spcPct val="90000"/>
              </a:lnSpc>
              <a:buFont typeface="Wingdings" pitchFamily="2" charset="2"/>
              <a:buNone/>
              <a:defRPr/>
            </a:pPr>
            <a:endParaRPr lang="en-US" sz="2800" b="1" dirty="0" smtClean="0"/>
          </a:p>
          <a:p>
            <a:pPr algn="just" eaLnBrk="1" hangingPunct="1">
              <a:lnSpc>
                <a:spcPct val="90000"/>
              </a:lnSpc>
              <a:defRPr/>
            </a:pPr>
            <a:r>
              <a:rPr lang="en-US" sz="2800" b="1" dirty="0" smtClean="0">
                <a:solidFill>
                  <a:schemeClr val="hlink"/>
                </a:solidFill>
              </a:rPr>
              <a:t>Advantages</a:t>
            </a:r>
          </a:p>
          <a:p>
            <a:pPr lvl="1" algn="just" eaLnBrk="1" hangingPunct="1">
              <a:lnSpc>
                <a:spcPct val="90000"/>
              </a:lnSpc>
              <a:defRPr/>
            </a:pPr>
            <a:r>
              <a:rPr lang="en-US" sz="2400" b="1" dirty="0" smtClean="0"/>
              <a:t>They cut across the general population, not simply those seeking medical care</a:t>
            </a:r>
          </a:p>
          <a:p>
            <a:pPr lvl="1" algn="just" eaLnBrk="1" hangingPunct="1">
              <a:lnSpc>
                <a:spcPct val="90000"/>
              </a:lnSpc>
              <a:defRPr/>
            </a:pPr>
            <a:r>
              <a:rPr lang="en-US" sz="2400" b="1" dirty="0" smtClean="0"/>
              <a:t>Good for identifying prevalence of common outcomes, such as arthritis, blood pressure or </a:t>
            </a:r>
            <a:r>
              <a:rPr lang="en-US" sz="2400" b="1" dirty="0" smtClean="0"/>
              <a:t>allergies</a:t>
            </a:r>
          </a:p>
          <a:p>
            <a:pPr lvl="1" algn="just">
              <a:lnSpc>
                <a:spcPct val="90000"/>
              </a:lnSpc>
              <a:defRPr/>
            </a:pPr>
            <a:r>
              <a:rPr lang="en-US" sz="2400" b="1" dirty="0"/>
              <a:t>are less expensive &amp; easier to </a:t>
            </a:r>
            <a:r>
              <a:rPr lang="en-US" sz="2400" b="1" dirty="0" smtClean="0"/>
              <a:t>conduct</a:t>
            </a:r>
            <a:endParaRPr lang="en-US" sz="2400" b="1" dirty="0" smtClean="0"/>
          </a:p>
          <a:p>
            <a:pPr lvl="1" algn="just" eaLnBrk="1" hangingPunct="1">
              <a:lnSpc>
                <a:spcPct val="90000"/>
              </a:lnSpc>
              <a:buFont typeface="Wingdings" pitchFamily="2" charset="2"/>
              <a:buNone/>
              <a:defRPr/>
            </a:pPr>
            <a:endParaRPr lang="en-US" sz="2400" b="1" dirty="0" smtClean="0"/>
          </a:p>
          <a:p>
            <a:pPr algn="just" eaLnBrk="1" hangingPunct="1">
              <a:lnSpc>
                <a:spcPct val="90000"/>
              </a:lnSpc>
              <a:defRPr/>
            </a:pPr>
            <a:r>
              <a:rPr lang="en-US" sz="2800" b="1" dirty="0" smtClean="0">
                <a:solidFill>
                  <a:schemeClr val="hlink"/>
                </a:solidFill>
              </a:rPr>
              <a:t>Limitations</a:t>
            </a:r>
          </a:p>
          <a:p>
            <a:pPr lvl="1" algn="just" eaLnBrk="1" hangingPunct="1">
              <a:lnSpc>
                <a:spcPct val="90000"/>
              </a:lnSpc>
              <a:defRPr/>
            </a:pPr>
            <a:r>
              <a:rPr lang="en-US" sz="2400" b="1" dirty="0" smtClean="0"/>
              <a:t>Cannot determine whether exposure preceded disease</a:t>
            </a:r>
          </a:p>
          <a:p>
            <a:pPr lvl="1" algn="just" eaLnBrk="1" hangingPunct="1">
              <a:lnSpc>
                <a:spcPct val="90000"/>
              </a:lnSpc>
              <a:defRPr/>
            </a:pPr>
            <a:r>
              <a:rPr lang="en-US" sz="2400" b="1" dirty="0" smtClean="0"/>
              <a:t>It considers  prevalent rather than incident cases, results will be influenced by survival factors</a:t>
            </a:r>
          </a:p>
          <a:p>
            <a:pPr lvl="2" eaLnBrk="1" hangingPunct="1">
              <a:lnSpc>
                <a:spcPct val="90000"/>
              </a:lnSpc>
              <a:defRPr/>
            </a:pPr>
            <a:endParaRPr lang="en-US" sz="2000" b="1" dirty="0" smtClean="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US" sz="3600" b="1" dirty="0" err="1" smtClean="0"/>
              <a:t>Correlational</a:t>
            </a:r>
            <a:r>
              <a:rPr lang="en-US" sz="3600" b="1" dirty="0" smtClean="0"/>
              <a:t> Studies (Ecological Studies)</a:t>
            </a:r>
            <a:endParaRPr lang="en-US" sz="3600" b="1" dirty="0"/>
          </a:p>
        </p:txBody>
      </p:sp>
      <p:sp>
        <p:nvSpPr>
          <p:cNvPr id="3" name="Content Placeholder 2"/>
          <p:cNvSpPr>
            <a:spLocks noGrp="1"/>
          </p:cNvSpPr>
          <p:nvPr>
            <p:ph idx="1"/>
          </p:nvPr>
        </p:nvSpPr>
        <p:spPr>
          <a:xfrm>
            <a:off x="467544" y="1052736"/>
            <a:ext cx="8229600" cy="5616624"/>
          </a:xfrm>
        </p:spPr>
        <p:txBody>
          <a:bodyPr>
            <a:normAutofit/>
          </a:bodyPr>
          <a:lstStyle/>
          <a:p>
            <a:pPr algn="just"/>
            <a:r>
              <a:rPr lang="en-US" dirty="0"/>
              <a:t>The simplest type of study is an ecologic study (also called a correlation study). In this type of study </a:t>
            </a:r>
            <a:r>
              <a:rPr lang="en-US" b="1" dirty="0">
                <a:solidFill>
                  <a:srgbClr val="FF0000"/>
                </a:solidFill>
              </a:rPr>
              <a:t>information is collected not on individuals but on groups of people</a:t>
            </a:r>
            <a:r>
              <a:rPr lang="en-US" dirty="0"/>
              <a:t>. The unit on which measurement is made may be for example schools, towns, countries, etc</a:t>
            </a:r>
            <a:r>
              <a:rPr lang="en-US" dirty="0" smtClean="0"/>
              <a:t>.</a:t>
            </a:r>
          </a:p>
          <a:p>
            <a:pPr algn="just">
              <a:buNone/>
            </a:pPr>
            <a:endParaRPr lang="en-US" dirty="0" smtClean="0"/>
          </a:p>
          <a:p>
            <a:pPr algn="just"/>
            <a:r>
              <a:rPr lang="en-US" b="1" dirty="0">
                <a:solidFill>
                  <a:srgbClr val="FF0000"/>
                </a:solidFill>
              </a:rPr>
              <a:t>They use aggregate data </a:t>
            </a:r>
            <a:r>
              <a:rPr lang="en-US" dirty="0"/>
              <a:t>and do not measure outcomes and risk </a:t>
            </a:r>
            <a:r>
              <a:rPr lang="en-US" dirty="0" smtClean="0"/>
              <a:t>factors. </a:t>
            </a:r>
          </a:p>
          <a:p>
            <a:pPr algn="just">
              <a:buNone/>
            </a:pPr>
            <a:endParaRPr lang="en-US" dirty="0" smtClean="0"/>
          </a:p>
          <a:p>
            <a:pPr algn="just"/>
            <a:r>
              <a:rPr lang="en-US" dirty="0" smtClean="0"/>
              <a:t>They </a:t>
            </a:r>
            <a:r>
              <a:rPr lang="en-US" dirty="0"/>
              <a:t>are used to compare different groups, such as populations from different regions or countries, or groups from different types of employment</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152400" y="292100"/>
            <a:ext cx="9753600" cy="832644"/>
          </a:xfrm>
        </p:spPr>
        <p:txBody>
          <a:bodyPr anchorCtr="1"/>
          <a:lstStyle/>
          <a:p>
            <a:pPr eaLnBrk="1" hangingPunct="1">
              <a:defRPr/>
            </a:pPr>
            <a:r>
              <a:rPr lang="en-US" sz="3600" b="1" dirty="0" err="1" smtClean="0"/>
              <a:t>Correlational</a:t>
            </a:r>
            <a:r>
              <a:rPr lang="en-US" sz="3600" b="1" dirty="0" smtClean="0"/>
              <a:t> Studies (Ecological Studies)</a:t>
            </a:r>
          </a:p>
        </p:txBody>
      </p:sp>
      <p:sp>
        <p:nvSpPr>
          <p:cNvPr id="231427" name="Rectangle 3"/>
          <p:cNvSpPr>
            <a:spLocks noGrp="1" noChangeArrowheads="1"/>
          </p:cNvSpPr>
          <p:nvPr>
            <p:ph idx="1"/>
          </p:nvPr>
        </p:nvSpPr>
        <p:spPr>
          <a:xfrm>
            <a:off x="457200" y="1268760"/>
            <a:ext cx="8229600" cy="4552603"/>
          </a:xfrm>
        </p:spPr>
        <p:txBody>
          <a:bodyPr>
            <a:normAutofit/>
          </a:bodyPr>
          <a:lstStyle/>
          <a:p>
            <a:pPr algn="just" eaLnBrk="1" hangingPunct="1">
              <a:lnSpc>
                <a:spcPct val="90000"/>
              </a:lnSpc>
              <a:defRPr/>
            </a:pPr>
            <a:r>
              <a:rPr lang="en-US" sz="2800" b="1" dirty="0" smtClean="0"/>
              <a:t>Uses </a:t>
            </a:r>
            <a:r>
              <a:rPr lang="en-US" sz="2800" b="1" dirty="0" smtClean="0"/>
              <a:t>measures that represent characteristics of entire populations </a:t>
            </a:r>
          </a:p>
          <a:p>
            <a:pPr algn="just" eaLnBrk="1" hangingPunct="1">
              <a:lnSpc>
                <a:spcPct val="90000"/>
              </a:lnSpc>
              <a:defRPr/>
            </a:pPr>
            <a:r>
              <a:rPr lang="en-US" sz="2800" b="1" dirty="0" smtClean="0"/>
              <a:t>It describes outcomes in relation to age, time, utilization of services, or </a:t>
            </a:r>
            <a:r>
              <a:rPr lang="en-US" sz="2800" b="1" dirty="0" smtClean="0"/>
              <a:t>exposures</a:t>
            </a:r>
          </a:p>
          <a:p>
            <a:pPr algn="just" eaLnBrk="1" hangingPunct="1">
              <a:lnSpc>
                <a:spcPct val="90000"/>
              </a:lnSpc>
              <a:buFont typeface="Wingdings" pitchFamily="2" charset="2"/>
              <a:buNone/>
              <a:defRPr/>
            </a:pPr>
            <a:endParaRPr lang="en-US" sz="2800" b="1" dirty="0" smtClean="0"/>
          </a:p>
          <a:p>
            <a:pPr algn="just" eaLnBrk="1" hangingPunct="1">
              <a:lnSpc>
                <a:spcPct val="90000"/>
              </a:lnSpc>
              <a:defRPr/>
            </a:pPr>
            <a:r>
              <a:rPr lang="en-US" sz="2800" b="1" dirty="0" smtClean="0">
                <a:solidFill>
                  <a:schemeClr val="hlink"/>
                </a:solidFill>
              </a:rPr>
              <a:t>ADVANTAGES</a:t>
            </a:r>
          </a:p>
          <a:p>
            <a:pPr lvl="1" algn="just" eaLnBrk="1" hangingPunct="1">
              <a:lnSpc>
                <a:spcPct val="90000"/>
              </a:lnSpc>
              <a:defRPr/>
            </a:pPr>
            <a:r>
              <a:rPr lang="en-US" sz="2400" b="1" dirty="0" smtClean="0"/>
              <a:t>We can generate hypotheses for case-control studies and environmental studies</a:t>
            </a:r>
          </a:p>
          <a:p>
            <a:pPr lvl="1" algn="just" eaLnBrk="1" hangingPunct="1">
              <a:lnSpc>
                <a:spcPct val="90000"/>
              </a:lnSpc>
              <a:defRPr/>
            </a:pPr>
            <a:r>
              <a:rPr lang="en-US" sz="2400" b="1" dirty="0" smtClean="0"/>
              <a:t>We can target high-risk populations, time-periods, or geographic regions for future studies	</a:t>
            </a:r>
            <a:endParaRPr lang="en-US" sz="24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1427">
                                            <p:txEl>
                                              <p:pRg st="0" end="0"/>
                                            </p:txEl>
                                          </p:spTgt>
                                        </p:tgtEl>
                                        <p:attrNameLst>
                                          <p:attrName>style.visibility</p:attrName>
                                        </p:attrNameLst>
                                      </p:cBhvr>
                                      <p:to>
                                        <p:strVal val="visible"/>
                                      </p:to>
                                    </p:set>
                                    <p:anim calcmode="lin" valueType="num">
                                      <p:cBhvr additive="base">
                                        <p:cTn id="7" dur="500" fill="hold"/>
                                        <p:tgtEl>
                                          <p:spTgt spid="2314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14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1427">
                                            <p:txEl>
                                              <p:pRg st="1" end="1"/>
                                            </p:txEl>
                                          </p:spTgt>
                                        </p:tgtEl>
                                        <p:attrNameLst>
                                          <p:attrName>style.visibility</p:attrName>
                                        </p:attrNameLst>
                                      </p:cBhvr>
                                      <p:to>
                                        <p:strVal val="visible"/>
                                      </p:to>
                                    </p:set>
                                    <p:anim calcmode="lin" valueType="num">
                                      <p:cBhvr additive="base">
                                        <p:cTn id="13" dur="500" fill="hold"/>
                                        <p:tgtEl>
                                          <p:spTgt spid="2314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14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1427">
                                            <p:txEl>
                                              <p:pRg st="3" end="3"/>
                                            </p:txEl>
                                          </p:spTgt>
                                        </p:tgtEl>
                                        <p:attrNameLst>
                                          <p:attrName>style.visibility</p:attrName>
                                        </p:attrNameLst>
                                      </p:cBhvr>
                                      <p:to>
                                        <p:strVal val="visible"/>
                                      </p:to>
                                    </p:set>
                                    <p:anim calcmode="lin" valueType="num">
                                      <p:cBhvr additive="base">
                                        <p:cTn id="19" dur="500" fill="hold"/>
                                        <p:tgtEl>
                                          <p:spTgt spid="2314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14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1427">
                                            <p:txEl>
                                              <p:pRg st="4" end="4"/>
                                            </p:txEl>
                                          </p:spTgt>
                                        </p:tgtEl>
                                        <p:attrNameLst>
                                          <p:attrName>style.visibility</p:attrName>
                                        </p:attrNameLst>
                                      </p:cBhvr>
                                      <p:to>
                                        <p:strVal val="visible"/>
                                      </p:to>
                                    </p:set>
                                    <p:anim calcmode="lin" valueType="num">
                                      <p:cBhvr additive="base">
                                        <p:cTn id="25" dur="500" fill="hold"/>
                                        <p:tgtEl>
                                          <p:spTgt spid="2314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14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1427">
                                            <p:txEl>
                                              <p:pRg st="5" end="5"/>
                                            </p:txEl>
                                          </p:spTgt>
                                        </p:tgtEl>
                                        <p:attrNameLst>
                                          <p:attrName>style.visibility</p:attrName>
                                        </p:attrNameLst>
                                      </p:cBhvr>
                                      <p:to>
                                        <p:strVal val="visible"/>
                                      </p:to>
                                    </p:set>
                                    <p:anim calcmode="lin" valueType="num">
                                      <p:cBhvr additive="base">
                                        <p:cTn id="31" dur="500" fill="hold"/>
                                        <p:tgtEl>
                                          <p:spTgt spid="23142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142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bldLvl="3"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Rot="1" noChangeArrowheads="1"/>
          </p:cNvSpPr>
          <p:nvPr>
            <p:ph type="title"/>
          </p:nvPr>
        </p:nvSpPr>
        <p:spPr>
          <a:xfrm>
            <a:off x="533400" y="381000"/>
            <a:ext cx="8305800" cy="533400"/>
          </a:xfrm>
        </p:spPr>
        <p:txBody>
          <a:bodyPr>
            <a:normAutofit fontScale="90000"/>
          </a:bodyPr>
          <a:lstStyle/>
          <a:p>
            <a:pPr eaLnBrk="1" hangingPunct="1">
              <a:defRPr/>
            </a:pPr>
            <a:r>
              <a:rPr lang="en-US" sz="5400" dirty="0" err="1" smtClean="0"/>
              <a:t>Correlational</a:t>
            </a:r>
            <a:r>
              <a:rPr lang="en-US" sz="5400" dirty="0" smtClean="0"/>
              <a:t> Studies </a:t>
            </a:r>
            <a:endParaRPr lang="en-US" dirty="0" smtClean="0"/>
          </a:p>
        </p:txBody>
      </p:sp>
      <p:sp>
        <p:nvSpPr>
          <p:cNvPr id="332803" name="Rectangle 3"/>
          <p:cNvSpPr>
            <a:spLocks noGrp="1" noChangeArrowheads="1"/>
          </p:cNvSpPr>
          <p:nvPr>
            <p:ph idx="1"/>
          </p:nvPr>
        </p:nvSpPr>
        <p:spPr>
          <a:xfrm>
            <a:off x="323528" y="1066800"/>
            <a:ext cx="8363272" cy="3625850"/>
          </a:xfrm>
        </p:spPr>
        <p:txBody>
          <a:bodyPr>
            <a:normAutofit fontScale="92500" lnSpcReduction="10000"/>
          </a:bodyPr>
          <a:lstStyle/>
          <a:p>
            <a:pPr eaLnBrk="1" hangingPunct="1">
              <a:defRPr/>
            </a:pPr>
            <a:r>
              <a:rPr lang="en-US" sz="2400" b="1" dirty="0" smtClean="0">
                <a:solidFill>
                  <a:schemeClr val="hlink"/>
                </a:solidFill>
              </a:rPr>
              <a:t>LIMITATIONS</a:t>
            </a:r>
          </a:p>
          <a:p>
            <a:pPr lvl="1" eaLnBrk="1" hangingPunct="1">
              <a:defRPr/>
            </a:pPr>
            <a:r>
              <a:rPr lang="en-US" sz="2400" b="1" dirty="0" smtClean="0"/>
              <a:t>Because data are for groups, we cannot link disease and exposure in individual</a:t>
            </a:r>
          </a:p>
          <a:p>
            <a:pPr lvl="1" eaLnBrk="1" hangingPunct="1">
              <a:buFont typeface="Wingdings" pitchFamily="2" charset="2"/>
              <a:buNone/>
              <a:defRPr/>
            </a:pPr>
            <a:endParaRPr lang="en-US" sz="2400" b="1" dirty="0" smtClean="0"/>
          </a:p>
          <a:p>
            <a:pPr lvl="1" eaLnBrk="1" hangingPunct="1">
              <a:defRPr/>
            </a:pPr>
            <a:r>
              <a:rPr lang="en-US" sz="2400" b="1" dirty="0" smtClean="0"/>
              <a:t>Data represent average exposures rather than individual exposures, so we cannot determine a dose-response relationship</a:t>
            </a:r>
          </a:p>
          <a:p>
            <a:pPr lvl="1" eaLnBrk="1" hangingPunct="1">
              <a:buFont typeface="Wingdings" pitchFamily="2" charset="2"/>
              <a:buNone/>
              <a:defRPr/>
            </a:pPr>
            <a:endParaRPr lang="en-US" sz="2400" b="1" dirty="0" smtClean="0"/>
          </a:p>
          <a:p>
            <a:pPr lvl="1" eaLnBrk="1" hangingPunct="1">
              <a:defRPr/>
            </a:pPr>
            <a:r>
              <a:rPr lang="en-US" sz="2400" b="1" dirty="0" smtClean="0"/>
              <a:t>Caution must be taken to avoid drawing inappropriate conclusions, or </a:t>
            </a:r>
            <a:r>
              <a:rPr lang="en-US" sz="2400" b="1" i="1" dirty="0" smtClean="0"/>
              <a:t>ecological fallacy</a:t>
            </a:r>
          </a:p>
          <a:p>
            <a:pPr lvl="2" eaLnBrk="1" hangingPunct="1">
              <a:defRPr/>
            </a:pPr>
            <a:endParaRPr lang="en-US" b="1" i="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Rot="1" noChangeArrowheads="1"/>
          </p:cNvSpPr>
          <p:nvPr>
            <p:ph type="title"/>
          </p:nvPr>
        </p:nvSpPr>
        <p:spPr>
          <a:xfrm>
            <a:off x="457200" y="692696"/>
            <a:ext cx="8229600" cy="724942"/>
          </a:xfrm>
        </p:spPr>
        <p:txBody>
          <a:bodyPr>
            <a:noAutofit/>
          </a:bodyPr>
          <a:lstStyle/>
          <a:p>
            <a:pPr>
              <a:defRPr/>
            </a:pPr>
            <a:r>
              <a:rPr lang="en-US" sz="4000" b="1" dirty="0" err="1"/>
              <a:t>Correlational</a:t>
            </a:r>
            <a:r>
              <a:rPr lang="en-US" sz="4000" b="1" dirty="0"/>
              <a:t> Studies </a:t>
            </a:r>
            <a:r>
              <a:rPr lang="en-US" altLang="en-US" sz="4000" b="1" dirty="0" smtClean="0">
                <a:latin typeface="Times New Roman" pitchFamily="18" charset="0"/>
              </a:rPr>
              <a:t/>
            </a:r>
            <a:br>
              <a:rPr lang="en-US" altLang="en-US" sz="4000" b="1" dirty="0" smtClean="0">
                <a:latin typeface="Times New Roman" pitchFamily="18" charset="0"/>
              </a:rPr>
            </a:br>
            <a:endParaRPr lang="en-US" sz="4000" b="1" dirty="0" smtClean="0">
              <a:latin typeface="Times New Roman" pitchFamily="18" charset="0"/>
            </a:endParaRPr>
          </a:p>
        </p:txBody>
      </p:sp>
      <p:sp>
        <p:nvSpPr>
          <p:cNvPr id="314371" name="Rectangle 3"/>
          <p:cNvSpPr>
            <a:spLocks noGrp="1" noChangeArrowheads="1"/>
          </p:cNvSpPr>
          <p:nvPr>
            <p:ph idx="1"/>
          </p:nvPr>
        </p:nvSpPr>
        <p:spPr>
          <a:xfrm>
            <a:off x="455613" y="1598613"/>
            <a:ext cx="8226425" cy="4725987"/>
          </a:xfrm>
        </p:spPr>
        <p:txBody>
          <a:bodyPr/>
          <a:lstStyle/>
          <a:p>
            <a:pPr eaLnBrk="1" hangingPunct="1">
              <a:defRPr/>
            </a:pPr>
            <a:r>
              <a:rPr lang="en-US" altLang="en-US" sz="2800" b="1" dirty="0" smtClean="0">
                <a:latin typeface="Times New Roman" pitchFamily="18" charset="0"/>
              </a:rPr>
              <a:t>Ecologic</a:t>
            </a:r>
            <a:r>
              <a:rPr lang="en-US" altLang="en-US" sz="2800" dirty="0" smtClean="0">
                <a:latin typeface="Times New Roman" pitchFamily="18" charset="0"/>
              </a:rPr>
              <a:t> ( </a:t>
            </a:r>
            <a:r>
              <a:rPr lang="en-US" altLang="en-US" sz="2800" i="1" dirty="0" smtClean="0">
                <a:latin typeface="Times New Roman" pitchFamily="18" charset="0"/>
              </a:rPr>
              <a:t>correlation</a:t>
            </a:r>
            <a:r>
              <a:rPr lang="en-US" altLang="en-US" sz="2800" dirty="0" smtClean="0">
                <a:latin typeface="Times New Roman" pitchFamily="18" charset="0"/>
              </a:rPr>
              <a:t> ) </a:t>
            </a:r>
            <a:r>
              <a:rPr lang="en-US" altLang="en-US" sz="2800" dirty="0" smtClean="0">
                <a:latin typeface="Times New Roman" pitchFamily="18" charset="0"/>
              </a:rPr>
              <a:t>studies</a:t>
            </a:r>
            <a:r>
              <a:rPr lang="en-US" altLang="en-US" sz="2800" dirty="0">
                <a:latin typeface="Times New Roman" pitchFamily="18" charset="0"/>
              </a:rPr>
              <a:t> </a:t>
            </a:r>
            <a:r>
              <a:rPr lang="en-US" altLang="en-US" sz="2800" dirty="0" smtClean="0">
                <a:latin typeface="Times New Roman" pitchFamily="18" charset="0"/>
              </a:rPr>
              <a:t>can be used in </a:t>
            </a:r>
            <a:r>
              <a:rPr lang="en-US" altLang="en-US" sz="2800" dirty="0" smtClean="0">
                <a:latin typeface="Times New Roman" pitchFamily="18" charset="0"/>
              </a:rPr>
              <a:t>determining association</a:t>
            </a:r>
            <a:br>
              <a:rPr lang="en-US" altLang="en-US" sz="2800" dirty="0" smtClean="0">
                <a:latin typeface="Times New Roman" pitchFamily="18" charset="0"/>
              </a:rPr>
            </a:br>
            <a:r>
              <a:rPr lang="en-US" altLang="en-US" sz="2800" dirty="0" smtClean="0">
                <a:latin typeface="Times New Roman" pitchFamily="18" charset="0"/>
              </a:rPr>
              <a:t>        </a:t>
            </a:r>
            <a:r>
              <a:rPr lang="en-US" altLang="en-US" sz="2800" i="1" dirty="0" smtClean="0">
                <a:latin typeface="Times New Roman" pitchFamily="18" charset="0"/>
              </a:rPr>
              <a:t> plot</a:t>
            </a:r>
            <a:r>
              <a:rPr lang="en-US" altLang="en-US" sz="2800" dirty="0" smtClean="0">
                <a:latin typeface="Times New Roman" pitchFamily="18" charset="0"/>
              </a:rPr>
              <a:t> : </a:t>
            </a:r>
            <a:r>
              <a:rPr lang="en-US" altLang="en-US" sz="2800" b="1" dirty="0" smtClean="0">
                <a:latin typeface="Times New Roman" pitchFamily="18" charset="0"/>
              </a:rPr>
              <a:t>disease (population) burden [ Y axis ]</a:t>
            </a:r>
            <a:br>
              <a:rPr lang="en-US" altLang="en-US" sz="2800" b="1" dirty="0" smtClean="0">
                <a:latin typeface="Times New Roman" pitchFamily="18" charset="0"/>
              </a:rPr>
            </a:br>
            <a:r>
              <a:rPr lang="en-US" altLang="en-US" sz="2800" b="1" dirty="0" smtClean="0">
                <a:latin typeface="Times New Roman" pitchFamily="18" charset="0"/>
              </a:rPr>
              <a:t>                   </a:t>
            </a:r>
            <a:r>
              <a:rPr lang="en-US" altLang="en-US" sz="2800" b="1" dirty="0" smtClean="0">
                <a:solidFill>
                  <a:srgbClr val="00CC99"/>
                </a:solidFill>
                <a:latin typeface="Times New Roman" pitchFamily="18" charset="0"/>
              </a:rPr>
              <a:t>vs.</a:t>
            </a:r>
            <a:r>
              <a:rPr lang="en-US" altLang="en-US" sz="2800" b="1" dirty="0" smtClean="0">
                <a:latin typeface="Times New Roman" pitchFamily="18" charset="0"/>
              </a:rPr>
              <a:t> prevalence of “risk factor” [ X axis ]</a:t>
            </a:r>
            <a:r>
              <a:rPr lang="en-US" altLang="en-US" sz="2800" dirty="0" smtClean="0">
                <a:latin typeface="Times New Roman" pitchFamily="18" charset="0"/>
              </a:rPr>
              <a:t/>
            </a:r>
            <a:br>
              <a:rPr lang="en-US" altLang="en-US" sz="2800" dirty="0" smtClean="0">
                <a:latin typeface="Times New Roman" pitchFamily="18" charset="0"/>
              </a:rPr>
            </a:br>
            <a:r>
              <a:rPr lang="en-US" altLang="en-US" sz="2800" dirty="0" smtClean="0">
                <a:latin typeface="Times New Roman" pitchFamily="18" charset="0"/>
              </a:rPr>
              <a:t>            </a:t>
            </a:r>
            <a:r>
              <a:rPr lang="en-US" altLang="en-US" sz="2800" dirty="0" smtClean="0">
                <a:solidFill>
                  <a:srgbClr val="FF66FF"/>
                </a:solidFill>
                <a:latin typeface="Times New Roman" pitchFamily="18" charset="0"/>
              </a:rPr>
              <a:t>e.g. </a:t>
            </a:r>
            <a:r>
              <a:rPr lang="en-US" altLang="en-US" sz="2800" dirty="0" smtClean="0">
                <a:solidFill>
                  <a:srgbClr val="FF66FF"/>
                </a:solidFill>
                <a:latin typeface="Times New Roman" pitchFamily="18" charset="0"/>
              </a:rPr>
              <a:t>contraceptives </a:t>
            </a:r>
            <a:r>
              <a:rPr lang="en-US" altLang="en-US" sz="2800" dirty="0" smtClean="0">
                <a:solidFill>
                  <a:srgbClr val="FF66FF"/>
                </a:solidFill>
                <a:latin typeface="Times New Roman" pitchFamily="18" charset="0"/>
              </a:rPr>
              <a:t>vs. </a:t>
            </a:r>
            <a:r>
              <a:rPr lang="en-US" altLang="en-US" sz="2800" dirty="0" smtClean="0">
                <a:solidFill>
                  <a:srgbClr val="FF66FF"/>
                </a:solidFill>
                <a:latin typeface="Times New Roman" pitchFamily="18" charset="0"/>
              </a:rPr>
              <a:t>Breast </a:t>
            </a:r>
            <a:r>
              <a:rPr lang="en-US" altLang="en-US" sz="2800" dirty="0" smtClean="0">
                <a:solidFill>
                  <a:srgbClr val="FF66FF"/>
                </a:solidFill>
                <a:latin typeface="Times New Roman" pitchFamily="18" charset="0"/>
              </a:rPr>
              <a:t>cancer</a:t>
            </a:r>
          </a:p>
          <a:p>
            <a:pPr eaLnBrk="1" hangingPunct="1">
              <a:buFont typeface="Wingdings" pitchFamily="2" charset="2"/>
              <a:buNone/>
              <a:defRPr/>
            </a:pPr>
            <a:endParaRPr lang="en-US" altLang="en-US" sz="2800" dirty="0" smtClean="0">
              <a:solidFill>
                <a:srgbClr val="FF66FF"/>
              </a:solidFill>
              <a:latin typeface="Times New Roman" pitchFamily="18" charset="0"/>
            </a:endParaRPr>
          </a:p>
          <a:p>
            <a:pPr eaLnBrk="1" hangingPunct="1">
              <a:defRPr/>
            </a:pPr>
            <a:r>
              <a:rPr lang="en-US" altLang="en-US" sz="2800" dirty="0" smtClean="0">
                <a:latin typeface="Times New Roman" pitchFamily="18" charset="0"/>
              </a:rPr>
              <a:t> </a:t>
            </a:r>
            <a:r>
              <a:rPr lang="en-US" altLang="en-US" sz="2800" dirty="0" smtClean="0">
                <a:latin typeface="Times New Roman" pitchFamily="18" charset="0"/>
              </a:rPr>
              <a:t>correlation </a:t>
            </a:r>
            <a:r>
              <a:rPr lang="en-US" altLang="en-US" sz="2800" dirty="0" smtClean="0">
                <a:latin typeface="Times New Roman" pitchFamily="18" charset="0"/>
              </a:rPr>
              <a:t>coefficient : r ; + 1 to -1</a:t>
            </a:r>
          </a:p>
          <a:p>
            <a:pPr eaLnBrk="1" hangingPunct="1">
              <a:buNone/>
              <a:defRPr/>
            </a:pPr>
            <a:endParaRPr lang="en-US" altLang="en-US" sz="2800" b="1" dirty="0" smtClean="0">
              <a:latin typeface="Times New Roman" pitchFamily="18" charset="0"/>
            </a:endParaRPr>
          </a:p>
          <a:p>
            <a:pPr eaLnBrk="1" hangingPunct="1">
              <a:defRPr/>
            </a:pPr>
            <a:endParaRPr lang="en-US" sz="2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3714" name="Rectangle 2"/>
          <p:cNvSpPr>
            <a:spLocks noGrp="1" noRot="1" noChangeArrowheads="1"/>
          </p:cNvSpPr>
          <p:nvPr>
            <p:ph type="title"/>
          </p:nvPr>
        </p:nvSpPr>
        <p:spPr>
          <a:xfrm>
            <a:off x="467544" y="188640"/>
            <a:ext cx="8229600" cy="504056"/>
          </a:xfrm>
        </p:spPr>
        <p:txBody>
          <a:bodyPr>
            <a:normAutofit fontScale="90000"/>
          </a:bodyPr>
          <a:lstStyle/>
          <a:p>
            <a:pPr eaLnBrk="1" hangingPunct="1">
              <a:defRPr/>
            </a:pPr>
            <a:r>
              <a:rPr lang="en-US" b="1" dirty="0" smtClean="0"/>
              <a:t> </a:t>
            </a:r>
            <a:r>
              <a:rPr lang="en-US" b="1" i="1" dirty="0" smtClean="0">
                <a:solidFill>
                  <a:schemeClr val="tx1">
                    <a:lumMod val="95000"/>
                    <a:lumOff val="5000"/>
                  </a:schemeClr>
                </a:solidFill>
              </a:rPr>
              <a:t>Epidemiology</a:t>
            </a:r>
          </a:p>
        </p:txBody>
      </p:sp>
      <p:sp>
        <p:nvSpPr>
          <p:cNvPr id="18435" name="Text Box 4"/>
          <p:cNvSpPr txBox="1">
            <a:spLocks noChangeArrowheads="1"/>
          </p:cNvSpPr>
          <p:nvPr/>
        </p:nvSpPr>
        <p:spPr bwMode="auto">
          <a:xfrm>
            <a:off x="395536" y="1216784"/>
            <a:ext cx="8748464" cy="1708160"/>
          </a:xfrm>
          <a:prstGeom prst="rect">
            <a:avLst/>
          </a:prstGeom>
          <a:noFill/>
          <a:ln w="9525">
            <a:noFill/>
            <a:miter lim="800000"/>
            <a:headEnd/>
            <a:tailEnd/>
          </a:ln>
        </p:spPr>
        <p:txBody>
          <a:bodyPr wrap="square">
            <a:spAutoFit/>
          </a:bodyPr>
          <a:lstStyle/>
          <a:p>
            <a:pPr>
              <a:spcBef>
                <a:spcPct val="50000"/>
              </a:spcBef>
            </a:pPr>
            <a:r>
              <a:rPr lang="en-US" sz="4200" b="1" i="0" dirty="0">
                <a:solidFill>
                  <a:schemeClr val="tx2"/>
                </a:solidFill>
                <a:latin typeface="Times New Roman" pitchFamily="18" charset="0"/>
              </a:rPr>
              <a:t>EPI</a:t>
            </a:r>
            <a:r>
              <a:rPr lang="en-US" sz="4200" b="1" i="0" dirty="0">
                <a:latin typeface="Times New Roman" pitchFamily="18" charset="0"/>
              </a:rPr>
              <a:t>		           </a:t>
            </a:r>
            <a:r>
              <a:rPr lang="en-US" sz="4200" b="1" i="0" dirty="0">
                <a:solidFill>
                  <a:schemeClr val="tx2"/>
                </a:solidFill>
                <a:latin typeface="Times New Roman" pitchFamily="18" charset="0"/>
              </a:rPr>
              <a:t>DEMO</a:t>
            </a:r>
            <a:r>
              <a:rPr lang="en-US" sz="4200" b="1" i="0" dirty="0">
                <a:latin typeface="Times New Roman" pitchFamily="18" charset="0"/>
              </a:rPr>
              <a:t>           </a:t>
            </a:r>
            <a:r>
              <a:rPr lang="en-US" sz="4200" b="1" i="0" dirty="0">
                <a:solidFill>
                  <a:schemeClr val="tx2"/>
                </a:solidFill>
                <a:latin typeface="Times New Roman" pitchFamily="18" charset="0"/>
              </a:rPr>
              <a:t>LOGOS</a:t>
            </a:r>
          </a:p>
          <a:p>
            <a:pPr>
              <a:spcBef>
                <a:spcPct val="50000"/>
              </a:spcBef>
            </a:pPr>
            <a:r>
              <a:rPr lang="en-US" sz="2400" i="0" dirty="0" err="1">
                <a:latin typeface="Times New Roman" pitchFamily="18" charset="0"/>
              </a:rPr>
              <a:t>Upon,on,befall</a:t>
            </a:r>
            <a:r>
              <a:rPr lang="en-US" sz="4200" i="0" dirty="0">
                <a:latin typeface="Times New Roman" pitchFamily="18" charset="0"/>
              </a:rPr>
              <a:t>      </a:t>
            </a:r>
            <a:r>
              <a:rPr lang="en-US" sz="2400" i="0" dirty="0" err="1">
                <a:latin typeface="Times New Roman" pitchFamily="18" charset="0"/>
              </a:rPr>
              <a:t>People,population,man</a:t>
            </a:r>
            <a:r>
              <a:rPr lang="en-US" sz="2400" i="0" dirty="0">
                <a:latin typeface="Times New Roman" pitchFamily="18" charset="0"/>
              </a:rPr>
              <a:t>	                 the Study of</a:t>
            </a:r>
          </a:p>
        </p:txBody>
      </p:sp>
      <p:sp>
        <p:nvSpPr>
          <p:cNvPr id="18436" name="Text Box 5"/>
          <p:cNvSpPr txBox="1">
            <a:spLocks noChangeArrowheads="1"/>
          </p:cNvSpPr>
          <p:nvPr/>
        </p:nvSpPr>
        <p:spPr bwMode="auto">
          <a:xfrm>
            <a:off x="1219200" y="4343400"/>
            <a:ext cx="6400800" cy="1587500"/>
          </a:xfrm>
          <a:prstGeom prst="rect">
            <a:avLst/>
          </a:prstGeom>
          <a:noFill/>
          <a:ln w="9525">
            <a:noFill/>
            <a:miter lim="800000"/>
            <a:headEnd/>
            <a:tailEnd/>
          </a:ln>
        </p:spPr>
        <p:txBody>
          <a:bodyPr>
            <a:spAutoFit/>
          </a:bodyPr>
          <a:lstStyle/>
          <a:p>
            <a:pPr algn="ctr">
              <a:spcBef>
                <a:spcPct val="50000"/>
              </a:spcBef>
            </a:pPr>
            <a:r>
              <a:rPr lang="en-US" sz="2800" i="0">
                <a:latin typeface="Times New Roman" pitchFamily="18" charset="0"/>
              </a:rPr>
              <a:t>The study of anything that happens to people</a:t>
            </a:r>
          </a:p>
          <a:p>
            <a:pPr algn="ctr">
              <a:spcBef>
                <a:spcPct val="50000"/>
              </a:spcBef>
            </a:pPr>
            <a:r>
              <a:rPr lang="en-US" sz="2800" i="0">
                <a:latin typeface="Times New Roman" pitchFamily="18" charset="0"/>
              </a:rPr>
              <a:t>“That which befalls man”</a:t>
            </a:r>
          </a:p>
        </p:txBody>
      </p:sp>
      <p:sp>
        <p:nvSpPr>
          <p:cNvPr id="18437" name="AutoShape 6"/>
          <p:cNvSpPr>
            <a:spLocks/>
          </p:cNvSpPr>
          <p:nvPr/>
        </p:nvSpPr>
        <p:spPr bwMode="auto">
          <a:xfrm rot="5400000">
            <a:off x="3848100" y="-723900"/>
            <a:ext cx="1219200" cy="8305800"/>
          </a:xfrm>
          <a:prstGeom prst="rightBrace">
            <a:avLst>
              <a:gd name="adj1" fmla="val 56771"/>
              <a:gd name="adj2" fmla="val 50000"/>
            </a:avLst>
          </a:prstGeom>
          <a:noFill/>
          <a:ln w="47625">
            <a:solidFill>
              <a:schemeClr val="tx2"/>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3714"/>
                                        </p:tgtEl>
                                        <p:attrNameLst>
                                          <p:attrName>style.visibility</p:attrName>
                                        </p:attrNameLst>
                                      </p:cBhvr>
                                      <p:to>
                                        <p:strVal val="visible"/>
                                      </p:to>
                                    </p:set>
                                    <p:animEffect transition="in" filter="fade">
                                      <p:cBhvr>
                                        <p:cTn id="7" dur="2000"/>
                                        <p:tgtEl>
                                          <p:spTgt spid="243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r>
              <a:rPr lang="en-US" b="1" dirty="0" smtClean="0"/>
              <a:t>Descriptive studies </a:t>
            </a:r>
            <a:endParaRPr lang="en-US" dirty="0"/>
          </a:p>
        </p:txBody>
      </p:sp>
      <p:sp>
        <p:nvSpPr>
          <p:cNvPr id="3" name="Content Placeholder 2"/>
          <p:cNvSpPr>
            <a:spLocks noGrp="1"/>
          </p:cNvSpPr>
          <p:nvPr>
            <p:ph idx="1"/>
          </p:nvPr>
        </p:nvSpPr>
        <p:spPr/>
        <p:txBody>
          <a:bodyPr/>
          <a:lstStyle/>
          <a:p>
            <a:pPr>
              <a:lnSpc>
                <a:spcPct val="80000"/>
              </a:lnSpc>
              <a:defRPr/>
            </a:pPr>
            <a:r>
              <a:rPr lang="en-US" b="1" dirty="0" smtClean="0"/>
              <a:t>Descriptive</a:t>
            </a:r>
            <a:endParaRPr lang="en-US" sz="2400" b="1" dirty="0" smtClean="0"/>
          </a:p>
          <a:p>
            <a:pPr lvl="1">
              <a:lnSpc>
                <a:spcPct val="80000"/>
              </a:lnSpc>
              <a:buFont typeface="Wingdings" pitchFamily="2" charset="2"/>
              <a:buChar char="v"/>
              <a:defRPr/>
            </a:pPr>
            <a:r>
              <a:rPr lang="en-US" sz="2400" b="1" dirty="0" smtClean="0"/>
              <a:t> </a:t>
            </a:r>
            <a:r>
              <a:rPr lang="en-US" sz="2400" b="1" dirty="0"/>
              <a:t>Individual</a:t>
            </a:r>
          </a:p>
          <a:p>
            <a:pPr lvl="3">
              <a:lnSpc>
                <a:spcPct val="80000"/>
              </a:lnSpc>
              <a:buFont typeface="Wingdings" pitchFamily="2" charset="2"/>
              <a:buChar char="Ø"/>
              <a:defRPr/>
            </a:pPr>
            <a:r>
              <a:rPr lang="en-US" sz="1800" b="1" dirty="0"/>
              <a:t>Case report</a:t>
            </a:r>
          </a:p>
          <a:p>
            <a:pPr lvl="3">
              <a:lnSpc>
                <a:spcPct val="80000"/>
              </a:lnSpc>
              <a:buFont typeface="Wingdings" pitchFamily="2" charset="2"/>
              <a:buChar char="Ø"/>
              <a:defRPr/>
            </a:pPr>
            <a:r>
              <a:rPr lang="en-US" sz="1800" b="1" dirty="0"/>
              <a:t>Case series</a:t>
            </a:r>
          </a:p>
          <a:p>
            <a:pPr lvl="3">
              <a:lnSpc>
                <a:spcPct val="80000"/>
              </a:lnSpc>
              <a:buFont typeface="Wingdings" pitchFamily="2" charset="2"/>
              <a:buChar char="Ø"/>
              <a:defRPr/>
            </a:pPr>
            <a:r>
              <a:rPr lang="en-US" sz="1800" b="1" dirty="0" smtClean="0"/>
              <a:t>Cross sectional studies</a:t>
            </a:r>
          </a:p>
          <a:p>
            <a:pPr marL="1200150" lvl="3" indent="-342900">
              <a:buNone/>
            </a:pPr>
            <a:endParaRPr lang="en-GB" dirty="0"/>
          </a:p>
          <a:p>
            <a:pPr marL="1200150" lvl="3" indent="-342900">
              <a:buNone/>
            </a:pPr>
            <a:endParaRPr lang="en-GB" sz="2400" b="1" dirty="0" smtClean="0"/>
          </a:p>
          <a:p>
            <a:pPr marL="1200150" lvl="3" indent="-342900">
              <a:buFont typeface="Wingdings" pitchFamily="2" charset="2"/>
              <a:buChar char="v"/>
            </a:pPr>
            <a:r>
              <a:rPr lang="en-US" sz="2400" b="1" dirty="0" smtClean="0"/>
              <a:t>Populations{</a:t>
            </a:r>
            <a:r>
              <a:rPr lang="en-US" sz="2400" b="1" dirty="0" err="1" smtClean="0"/>
              <a:t>Correlational</a:t>
            </a:r>
            <a:r>
              <a:rPr lang="en-US" sz="2400" b="1" dirty="0" smtClean="0"/>
              <a:t> studies}</a:t>
            </a:r>
          </a:p>
          <a:p>
            <a:pPr>
              <a:buNone/>
            </a:pP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rrowheads="1"/>
          </p:cNvSpPr>
          <p:nvPr>
            <p:ph type="title"/>
          </p:nvPr>
        </p:nvSpPr>
        <p:spPr>
          <a:xfrm>
            <a:off x="457200" y="704088"/>
            <a:ext cx="8229600" cy="564672"/>
          </a:xfrm>
        </p:spPr>
        <p:txBody>
          <a:bodyPr>
            <a:normAutofit fontScale="90000"/>
          </a:bodyPr>
          <a:lstStyle/>
          <a:p>
            <a:pPr eaLnBrk="1" hangingPunct="1">
              <a:defRPr/>
            </a:pPr>
            <a:r>
              <a:rPr lang="en-US" sz="5000" b="1" dirty="0" smtClean="0"/>
              <a:t>Descriptive Epidemiology</a:t>
            </a:r>
          </a:p>
        </p:txBody>
      </p:sp>
      <p:sp>
        <p:nvSpPr>
          <p:cNvPr id="140291" name="Rectangle 3"/>
          <p:cNvSpPr>
            <a:spLocks noGrp="1" noChangeArrowheads="1"/>
          </p:cNvSpPr>
          <p:nvPr>
            <p:ph idx="1"/>
          </p:nvPr>
        </p:nvSpPr>
        <p:spPr/>
        <p:txBody>
          <a:bodyPr/>
          <a:lstStyle/>
          <a:p>
            <a:pPr eaLnBrk="1" hangingPunct="1">
              <a:buNone/>
              <a:defRPr/>
            </a:pPr>
            <a:r>
              <a:rPr lang="en-US" dirty="0" smtClean="0">
                <a:effectLst/>
              </a:rPr>
              <a:t>Study of the occurrence and distribution of disease</a:t>
            </a:r>
          </a:p>
          <a:p>
            <a:pPr eaLnBrk="1" hangingPunct="1">
              <a:defRPr/>
            </a:pPr>
            <a:r>
              <a:rPr lang="en-US" dirty="0" smtClean="0">
                <a:effectLst/>
              </a:rPr>
              <a:t>Terms:</a:t>
            </a:r>
          </a:p>
          <a:p>
            <a:pPr eaLnBrk="1" hangingPunct="1">
              <a:buFont typeface="Wingdings" pitchFamily="2" charset="2"/>
              <a:buChar char="Ø"/>
              <a:defRPr/>
            </a:pPr>
            <a:r>
              <a:rPr lang="en-US" dirty="0" smtClean="0">
                <a:effectLst/>
              </a:rPr>
              <a:t>		</a:t>
            </a:r>
            <a:r>
              <a:rPr lang="en-US" b="1" i="1" dirty="0" smtClean="0">
                <a:effectLst/>
              </a:rPr>
              <a:t>Time</a:t>
            </a:r>
          </a:p>
          <a:p>
            <a:pPr eaLnBrk="1" hangingPunct="1">
              <a:buFont typeface="Wingdings" pitchFamily="2" charset="2"/>
              <a:buChar char="Ø"/>
              <a:defRPr/>
            </a:pPr>
            <a:r>
              <a:rPr lang="en-US" b="1" i="1" dirty="0" smtClean="0">
                <a:effectLst/>
              </a:rPr>
              <a:t>			Place</a:t>
            </a:r>
          </a:p>
          <a:p>
            <a:pPr eaLnBrk="1" hangingPunct="1">
              <a:buFont typeface="Wingdings" pitchFamily="2" charset="2"/>
              <a:buChar char="Ø"/>
              <a:defRPr/>
            </a:pPr>
            <a:r>
              <a:rPr lang="en-US" b="1" i="1" dirty="0" smtClean="0">
                <a:effectLst/>
              </a:rPr>
              <a:t>				Person</a:t>
            </a:r>
          </a:p>
          <a:p>
            <a:pPr eaLnBrk="1" hangingPunct="1">
              <a:buFont typeface="Wingdings" pitchFamily="2" charset="2"/>
              <a:buChar char="Ø"/>
              <a:defRP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457200" y="704088"/>
            <a:ext cx="8229600" cy="420656"/>
          </a:xfrm>
        </p:spPr>
        <p:txBody>
          <a:bodyPr anchorCtr="1">
            <a:normAutofit fontScale="90000"/>
          </a:bodyPr>
          <a:lstStyle/>
          <a:p>
            <a:pPr eaLnBrk="1" hangingPunct="1">
              <a:defRPr/>
            </a:pPr>
            <a:r>
              <a:rPr lang="en-US" b="1" dirty="0" smtClean="0"/>
              <a:t>Descriptive Studies</a:t>
            </a:r>
          </a:p>
        </p:txBody>
      </p:sp>
      <p:sp>
        <p:nvSpPr>
          <p:cNvPr id="241667" name="Rectangle 3"/>
          <p:cNvSpPr>
            <a:spLocks noGrp="1" noChangeArrowheads="1"/>
          </p:cNvSpPr>
          <p:nvPr>
            <p:ph idx="1"/>
          </p:nvPr>
        </p:nvSpPr>
        <p:spPr>
          <a:xfrm>
            <a:off x="679450" y="1600200"/>
            <a:ext cx="7931150" cy="4138613"/>
          </a:xfrm>
        </p:spPr>
        <p:txBody>
          <a:bodyPr>
            <a:normAutofit lnSpcReduction="10000"/>
          </a:bodyPr>
          <a:lstStyle/>
          <a:p>
            <a:pPr algn="just" eaLnBrk="1" hangingPunct="1">
              <a:lnSpc>
                <a:spcPct val="80000"/>
              </a:lnSpc>
              <a:defRPr/>
            </a:pPr>
            <a:r>
              <a:rPr lang="en-US" sz="2800" b="1" dirty="0" smtClean="0"/>
              <a:t>Relatively </a:t>
            </a:r>
            <a:r>
              <a:rPr lang="en-US" sz="2800" b="1" dirty="0" smtClean="0">
                <a:solidFill>
                  <a:srgbClr val="FF0000"/>
                </a:solidFill>
              </a:rPr>
              <a:t>inexpensive </a:t>
            </a:r>
            <a:r>
              <a:rPr lang="en-US" sz="2800" b="1" dirty="0" smtClean="0"/>
              <a:t>and less time-consuming than analytic studies, they describe,</a:t>
            </a:r>
          </a:p>
          <a:p>
            <a:pPr algn="just" eaLnBrk="1" hangingPunct="1">
              <a:lnSpc>
                <a:spcPct val="80000"/>
              </a:lnSpc>
              <a:buFont typeface="Wingdings" pitchFamily="2" charset="2"/>
              <a:buNone/>
              <a:defRPr/>
            </a:pPr>
            <a:endParaRPr lang="en-US" sz="2800" b="1" dirty="0" smtClean="0"/>
          </a:p>
          <a:p>
            <a:pPr algn="just" eaLnBrk="1" hangingPunct="1">
              <a:lnSpc>
                <a:spcPct val="80000"/>
              </a:lnSpc>
              <a:defRPr/>
            </a:pPr>
            <a:r>
              <a:rPr lang="en-US" sz="2800" b="1" dirty="0" smtClean="0"/>
              <a:t>Patterns of disease occurrence, in terms of,</a:t>
            </a:r>
          </a:p>
          <a:p>
            <a:pPr lvl="1" algn="just" eaLnBrk="1" hangingPunct="1">
              <a:lnSpc>
                <a:spcPct val="80000"/>
              </a:lnSpc>
              <a:defRPr/>
            </a:pPr>
            <a:r>
              <a:rPr lang="en-US" sz="2100" b="1" dirty="0" smtClean="0"/>
              <a:t>Who gets sick and/or who does not</a:t>
            </a:r>
          </a:p>
          <a:p>
            <a:pPr lvl="1" algn="just" eaLnBrk="1" hangingPunct="1">
              <a:lnSpc>
                <a:spcPct val="80000"/>
              </a:lnSpc>
              <a:defRPr/>
            </a:pPr>
            <a:r>
              <a:rPr lang="en-US" sz="2100" b="1" dirty="0" smtClean="0"/>
              <a:t>Where rates are highest and lowest</a:t>
            </a:r>
          </a:p>
          <a:p>
            <a:pPr lvl="1" algn="just" eaLnBrk="1" hangingPunct="1">
              <a:lnSpc>
                <a:spcPct val="80000"/>
              </a:lnSpc>
              <a:defRPr/>
            </a:pPr>
            <a:r>
              <a:rPr lang="en-US" sz="2100" b="1" dirty="0" smtClean="0"/>
              <a:t>Temporal patterns of disease</a:t>
            </a:r>
          </a:p>
          <a:p>
            <a:pPr lvl="1" algn="just" eaLnBrk="1" hangingPunct="1">
              <a:lnSpc>
                <a:spcPct val="80000"/>
              </a:lnSpc>
              <a:buFont typeface="Wingdings" pitchFamily="2" charset="2"/>
              <a:buNone/>
              <a:defRPr/>
            </a:pPr>
            <a:endParaRPr lang="en-US" sz="2100" b="1" dirty="0" smtClean="0"/>
          </a:p>
          <a:p>
            <a:pPr algn="just" eaLnBrk="1" hangingPunct="1">
              <a:lnSpc>
                <a:spcPct val="80000"/>
              </a:lnSpc>
              <a:defRPr/>
            </a:pPr>
            <a:r>
              <a:rPr lang="en-US" sz="2600" b="1" dirty="0" smtClean="0"/>
              <a:t>Data provided are useful for,</a:t>
            </a:r>
          </a:p>
          <a:p>
            <a:pPr lvl="1" algn="just" eaLnBrk="1" hangingPunct="1">
              <a:lnSpc>
                <a:spcPct val="80000"/>
              </a:lnSpc>
              <a:defRPr/>
            </a:pPr>
            <a:r>
              <a:rPr lang="en-US" sz="2100" b="1" dirty="0" smtClean="0"/>
              <a:t>Public health administrators  (for allocation of resources)</a:t>
            </a:r>
          </a:p>
          <a:p>
            <a:pPr lvl="1" algn="just" eaLnBrk="1" hangingPunct="1">
              <a:lnSpc>
                <a:spcPct val="80000"/>
              </a:lnSpc>
              <a:defRPr/>
            </a:pPr>
            <a:r>
              <a:rPr lang="en-US" sz="2100" b="1" dirty="0" smtClean="0"/>
              <a:t>Epidemiologists (first step in risk factor determination)</a:t>
            </a:r>
          </a:p>
          <a:p>
            <a:pPr algn="just" eaLnBrk="1" hangingPunct="1">
              <a:lnSpc>
                <a:spcPct val="80000"/>
              </a:lnSpc>
              <a:buFont typeface="Wingdings" pitchFamily="2" charset="2"/>
              <a:buNone/>
              <a:defRPr/>
            </a:pPr>
            <a:endParaRPr lang="en-US" sz="26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0402" name="Rectangle 2"/>
          <p:cNvSpPr>
            <a:spLocks noGrp="1" noRot="1" noChangeArrowheads="1"/>
          </p:cNvSpPr>
          <p:nvPr>
            <p:ph type="title"/>
          </p:nvPr>
        </p:nvSpPr>
        <p:spPr/>
        <p:txBody>
          <a:bodyPr/>
          <a:lstStyle/>
          <a:p>
            <a:pPr>
              <a:defRPr/>
            </a:pPr>
            <a:r>
              <a:rPr lang="en-US" b="1" dirty="0" smtClean="0"/>
              <a:t>Descriptive </a:t>
            </a:r>
            <a:r>
              <a:rPr lang="en-US" b="1" dirty="0"/>
              <a:t>Studies</a:t>
            </a:r>
            <a:endParaRPr lang="en-US" b="1" dirty="0" smtClean="0"/>
          </a:p>
        </p:txBody>
      </p:sp>
      <p:sp>
        <p:nvSpPr>
          <p:cNvPr id="230403" name="Rectangle 3"/>
          <p:cNvSpPr>
            <a:spLocks noGrp="1" noChangeArrowheads="1"/>
          </p:cNvSpPr>
          <p:nvPr>
            <p:ph idx="1"/>
          </p:nvPr>
        </p:nvSpPr>
        <p:spPr>
          <a:xfrm>
            <a:off x="457200" y="2133600"/>
            <a:ext cx="8229600" cy="4114800"/>
          </a:xfrm>
        </p:spPr>
        <p:txBody>
          <a:bodyPr/>
          <a:lstStyle/>
          <a:p>
            <a:pPr>
              <a:defRPr/>
            </a:pPr>
            <a:r>
              <a:rPr lang="en-US" dirty="0" smtClean="0"/>
              <a:t>Case </a:t>
            </a:r>
            <a:r>
              <a:rPr lang="en-US" dirty="0" smtClean="0"/>
              <a:t>reports</a:t>
            </a:r>
          </a:p>
          <a:p>
            <a:pPr eaLnBrk="1" hangingPunct="1">
              <a:defRPr/>
            </a:pPr>
            <a:endParaRPr lang="en-US" dirty="0" smtClean="0"/>
          </a:p>
          <a:p>
            <a:pPr eaLnBrk="1" hangingPunct="1">
              <a:defRPr/>
            </a:pPr>
            <a:r>
              <a:rPr lang="en-US" dirty="0" smtClean="0"/>
              <a:t>Case series</a:t>
            </a:r>
          </a:p>
          <a:p>
            <a:pPr eaLnBrk="1" hangingPunct="1">
              <a:defRPr/>
            </a:pPr>
            <a:endParaRPr lang="en-US" dirty="0" smtClean="0"/>
          </a:p>
          <a:p>
            <a:pPr eaLnBrk="1" hangingPunct="1">
              <a:defRPr/>
            </a:pPr>
            <a:r>
              <a:rPr lang="en-US" dirty="0" smtClean="0"/>
              <a:t>Cross sectional </a:t>
            </a:r>
            <a:r>
              <a:rPr lang="en-US" dirty="0" smtClean="0"/>
              <a:t>studies</a:t>
            </a:r>
          </a:p>
          <a:p>
            <a:pPr eaLnBrk="1" hangingPunct="1">
              <a:buNone/>
              <a:defRPr/>
            </a:pPr>
            <a:endParaRPr lang="en-US" dirty="0" smtClean="0"/>
          </a:p>
          <a:p>
            <a:pPr>
              <a:defRPr/>
            </a:pPr>
            <a:r>
              <a:rPr lang="en-US" dirty="0" err="1"/>
              <a:t>Correlational</a:t>
            </a:r>
            <a:r>
              <a:rPr lang="en-US" dirty="0"/>
              <a:t> studies</a:t>
            </a:r>
          </a:p>
          <a:p>
            <a:pPr eaLnBrk="1" hangingPunct="1">
              <a:defRPr/>
            </a:pPr>
            <a:endParaRPr lang="en-US"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30402"/>
                                        </p:tgtEl>
                                        <p:attrNameLst>
                                          <p:attrName>style.visibility</p:attrName>
                                        </p:attrNameLst>
                                      </p:cBhvr>
                                      <p:to>
                                        <p:strVal val="visible"/>
                                      </p:to>
                                    </p:set>
                                    <p:animEffect transition="in" filter="fade">
                                      <p:cBhvr>
                                        <p:cTn id="7" dur="800" decel="100000"/>
                                        <p:tgtEl>
                                          <p:spTgt spid="230402"/>
                                        </p:tgtEl>
                                      </p:cBhvr>
                                    </p:animEffect>
                                    <p:anim calcmode="lin" valueType="num">
                                      <p:cBhvr>
                                        <p:cTn id="8" dur="800" decel="100000" fill="hold"/>
                                        <p:tgtEl>
                                          <p:spTgt spid="230402"/>
                                        </p:tgtEl>
                                        <p:attrNameLst>
                                          <p:attrName>style.rotation</p:attrName>
                                        </p:attrNameLst>
                                      </p:cBhvr>
                                      <p:tavLst>
                                        <p:tav tm="0">
                                          <p:val>
                                            <p:fltVal val="-90"/>
                                          </p:val>
                                        </p:tav>
                                        <p:tav tm="100000">
                                          <p:val>
                                            <p:fltVal val="0"/>
                                          </p:val>
                                        </p:tav>
                                      </p:tavLst>
                                    </p:anim>
                                    <p:anim calcmode="lin" valueType="num">
                                      <p:cBhvr>
                                        <p:cTn id="9" dur="800" decel="100000" fill="hold"/>
                                        <p:tgtEl>
                                          <p:spTgt spid="230402"/>
                                        </p:tgtEl>
                                        <p:attrNameLst>
                                          <p:attrName>ppt_x</p:attrName>
                                        </p:attrNameLst>
                                      </p:cBhvr>
                                      <p:tavLst>
                                        <p:tav tm="0">
                                          <p:val>
                                            <p:strVal val="#ppt_x+0.4"/>
                                          </p:val>
                                        </p:tav>
                                        <p:tav tm="100000">
                                          <p:val>
                                            <p:strVal val="#ppt_x-0.05"/>
                                          </p:val>
                                        </p:tav>
                                      </p:tavLst>
                                    </p:anim>
                                    <p:anim calcmode="lin" valueType="num">
                                      <p:cBhvr>
                                        <p:cTn id="10" dur="800" decel="100000" fill="hold"/>
                                        <p:tgtEl>
                                          <p:spTgt spid="23040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040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040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230403">
                                            <p:txEl>
                                              <p:pRg st="0" end="0"/>
                                            </p:txEl>
                                          </p:spTgt>
                                        </p:tgtEl>
                                        <p:attrNameLst>
                                          <p:attrName>style.visibility</p:attrName>
                                        </p:attrNameLst>
                                      </p:cBhvr>
                                      <p:to>
                                        <p:strVal val="visible"/>
                                      </p:to>
                                    </p:set>
                                    <p:animEffect transition="in" filter="fade">
                                      <p:cBhvr>
                                        <p:cTn id="17" dur="1000"/>
                                        <p:tgtEl>
                                          <p:spTgt spid="230403">
                                            <p:txEl>
                                              <p:pRg st="0" end="0"/>
                                            </p:txEl>
                                          </p:spTgt>
                                        </p:tgtEl>
                                      </p:cBhvr>
                                    </p:animEffect>
                                    <p:anim calcmode="lin" valueType="num">
                                      <p:cBhvr>
                                        <p:cTn id="18" dur="1000" fill="hold"/>
                                        <p:tgtEl>
                                          <p:spTgt spid="23040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23040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230403">
                                            <p:txEl>
                                              <p:pRg st="2" end="2"/>
                                            </p:txEl>
                                          </p:spTgt>
                                        </p:tgtEl>
                                        <p:attrNameLst>
                                          <p:attrName>style.visibility</p:attrName>
                                        </p:attrNameLst>
                                      </p:cBhvr>
                                      <p:to>
                                        <p:strVal val="visible"/>
                                      </p:to>
                                    </p:set>
                                    <p:animEffect transition="in" filter="fade">
                                      <p:cBhvr>
                                        <p:cTn id="24" dur="1000"/>
                                        <p:tgtEl>
                                          <p:spTgt spid="230403">
                                            <p:txEl>
                                              <p:pRg st="2" end="2"/>
                                            </p:txEl>
                                          </p:spTgt>
                                        </p:tgtEl>
                                      </p:cBhvr>
                                    </p:animEffect>
                                    <p:anim calcmode="lin" valueType="num">
                                      <p:cBhvr>
                                        <p:cTn id="25" dur="1000" fill="hold"/>
                                        <p:tgtEl>
                                          <p:spTgt spid="23040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3040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230403">
                                            <p:txEl>
                                              <p:pRg st="4" end="4"/>
                                            </p:txEl>
                                          </p:spTgt>
                                        </p:tgtEl>
                                        <p:attrNameLst>
                                          <p:attrName>style.visibility</p:attrName>
                                        </p:attrNameLst>
                                      </p:cBhvr>
                                      <p:to>
                                        <p:strVal val="visible"/>
                                      </p:to>
                                    </p:set>
                                    <p:animEffect transition="in" filter="fade">
                                      <p:cBhvr>
                                        <p:cTn id="31" dur="1000"/>
                                        <p:tgtEl>
                                          <p:spTgt spid="230403">
                                            <p:txEl>
                                              <p:pRg st="4" end="4"/>
                                            </p:txEl>
                                          </p:spTgt>
                                        </p:tgtEl>
                                      </p:cBhvr>
                                    </p:animEffect>
                                    <p:anim calcmode="lin" valueType="num">
                                      <p:cBhvr>
                                        <p:cTn id="32" dur="1000" fill="hold"/>
                                        <p:tgtEl>
                                          <p:spTgt spid="23040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3040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230403">
                                            <p:txEl>
                                              <p:pRg st="6" end="6"/>
                                            </p:txEl>
                                          </p:spTgt>
                                        </p:tgtEl>
                                        <p:attrNameLst>
                                          <p:attrName>style.visibility</p:attrName>
                                        </p:attrNameLst>
                                      </p:cBhvr>
                                      <p:to>
                                        <p:strVal val="visible"/>
                                      </p:to>
                                    </p:set>
                                    <p:animEffect transition="in" filter="fade">
                                      <p:cBhvr>
                                        <p:cTn id="38" dur="1000"/>
                                        <p:tgtEl>
                                          <p:spTgt spid="230403">
                                            <p:txEl>
                                              <p:pRg st="6" end="6"/>
                                            </p:txEl>
                                          </p:spTgt>
                                        </p:tgtEl>
                                      </p:cBhvr>
                                    </p:animEffect>
                                    <p:anim calcmode="lin" valueType="num">
                                      <p:cBhvr>
                                        <p:cTn id="39" dur="1000" fill="hold"/>
                                        <p:tgtEl>
                                          <p:spTgt spid="23040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23040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2" grpId="0"/>
      <p:bldP spid="23040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REPORT AND CASE SERIES </a:t>
            </a:r>
            <a:endParaRPr lang="en-US" dirty="0"/>
          </a:p>
        </p:txBody>
      </p:sp>
      <p:sp>
        <p:nvSpPr>
          <p:cNvPr id="3" name="Content Placeholder 2"/>
          <p:cNvSpPr>
            <a:spLocks noGrp="1"/>
          </p:cNvSpPr>
          <p:nvPr>
            <p:ph idx="1"/>
          </p:nvPr>
        </p:nvSpPr>
        <p:spPr/>
        <p:txBody>
          <a:bodyPr>
            <a:normAutofit fontScale="92500"/>
          </a:bodyPr>
          <a:lstStyle/>
          <a:p>
            <a:pPr algn="just"/>
            <a:r>
              <a:rPr lang="en-US" dirty="0"/>
              <a:t>Case reports and case series represent the most basic type of study design, in which researchers describe the </a:t>
            </a:r>
            <a:r>
              <a:rPr lang="en-US" b="1" dirty="0">
                <a:solidFill>
                  <a:srgbClr val="FF0000"/>
                </a:solidFill>
              </a:rPr>
              <a:t>experience of a single person </a:t>
            </a:r>
            <a:r>
              <a:rPr lang="en-US" b="1" dirty="0"/>
              <a:t>(</a:t>
            </a:r>
            <a:r>
              <a:rPr lang="en-US" b="1" i="1" dirty="0"/>
              <a:t>case report</a:t>
            </a:r>
            <a:r>
              <a:rPr lang="en-US" b="1" dirty="0"/>
              <a:t>)</a:t>
            </a:r>
            <a:r>
              <a:rPr lang="en-US" dirty="0"/>
              <a:t> or </a:t>
            </a:r>
            <a:r>
              <a:rPr lang="en-US" b="1" dirty="0">
                <a:solidFill>
                  <a:srgbClr val="FF0000"/>
                </a:solidFill>
              </a:rPr>
              <a:t>a group of people</a:t>
            </a:r>
            <a:r>
              <a:rPr lang="en-US" dirty="0"/>
              <a:t> </a:t>
            </a:r>
            <a:r>
              <a:rPr lang="en-US" b="1" dirty="0"/>
              <a:t>(</a:t>
            </a:r>
            <a:r>
              <a:rPr lang="en-US" b="1" i="1" dirty="0"/>
              <a:t>case series</a:t>
            </a:r>
            <a:r>
              <a:rPr lang="en-US" b="1" dirty="0"/>
              <a:t>).</a:t>
            </a:r>
            <a:endParaRPr lang="en-US" dirty="0"/>
          </a:p>
          <a:p>
            <a:pPr algn="just">
              <a:buNone/>
            </a:pPr>
            <a:endParaRPr lang="en-US" dirty="0"/>
          </a:p>
          <a:p>
            <a:pPr algn="just"/>
            <a:r>
              <a:rPr lang="en-US" dirty="0"/>
              <a:t>Typically, case reports and case series describe individuals who develop a particular new disease or condition.</a:t>
            </a:r>
          </a:p>
          <a:p>
            <a:pPr algn="just">
              <a:buNone/>
            </a:pPr>
            <a:endParaRPr lang="en-US" dirty="0"/>
          </a:p>
          <a:p>
            <a:pPr algn="just"/>
            <a:r>
              <a:rPr lang="en-US" dirty="0"/>
              <a:t>The </a:t>
            </a:r>
            <a:r>
              <a:rPr lang="en-US" b="1" dirty="0">
                <a:solidFill>
                  <a:srgbClr val="FF0000"/>
                </a:solidFill>
              </a:rPr>
              <a:t>identification of a new or recurring health problem </a:t>
            </a:r>
            <a:r>
              <a:rPr lang="en-US" dirty="0"/>
              <a:t>often begins with a </a:t>
            </a:r>
            <a:r>
              <a:rPr lang="en-US" b="1" dirty="0"/>
              <a:t>case report </a:t>
            </a:r>
            <a:r>
              <a:rPr lang="en-US" dirty="0"/>
              <a:t>or </a:t>
            </a:r>
            <a:r>
              <a:rPr lang="en-US" b="1" dirty="0"/>
              <a:t>case series</a:t>
            </a:r>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REPORT AND CASE SERIES </a:t>
            </a:r>
            <a:endParaRPr lang="en-US" dirty="0"/>
          </a:p>
        </p:txBody>
      </p:sp>
      <p:sp>
        <p:nvSpPr>
          <p:cNvPr id="3" name="Content Placeholder 2"/>
          <p:cNvSpPr>
            <a:spLocks noGrp="1"/>
          </p:cNvSpPr>
          <p:nvPr>
            <p:ph idx="1"/>
          </p:nvPr>
        </p:nvSpPr>
        <p:spPr/>
        <p:txBody>
          <a:bodyPr>
            <a:normAutofit/>
          </a:bodyPr>
          <a:lstStyle/>
          <a:p>
            <a:pPr algn="just">
              <a:buNone/>
            </a:pPr>
            <a:r>
              <a:rPr lang="en-US" b="1" dirty="0"/>
              <a:t>Example: </a:t>
            </a:r>
            <a:r>
              <a:rPr lang="en-US" dirty="0"/>
              <a:t>A case series describes 20 women who develop cervical cancer; 9 of these women report at least once weekly ingestion of foods packaged with aluminum foil. Urine testing confirms the presence of aluminum among all 9 case women.</a:t>
            </a:r>
          </a:p>
          <a:p>
            <a:pPr algn="just">
              <a:buNone/>
            </a:pPr>
            <a:endParaRPr lang="en-US" dirty="0"/>
          </a:p>
          <a:p>
            <a:pPr algn="just"/>
            <a:r>
              <a:rPr lang="en-US" b="1" dirty="0"/>
              <a:t>NB</a:t>
            </a:r>
            <a:r>
              <a:rPr lang="en-US" dirty="0"/>
              <a:t>: it is tempting to conclude that aluminum foil causes cervical cancer.</a:t>
            </a:r>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457200" y="704088"/>
            <a:ext cx="8229600" cy="492664"/>
          </a:xfrm>
        </p:spPr>
        <p:txBody>
          <a:bodyPr anchorCtr="1">
            <a:normAutofit fontScale="90000"/>
          </a:bodyPr>
          <a:lstStyle/>
          <a:p>
            <a:pPr eaLnBrk="1" hangingPunct="1">
              <a:defRPr/>
            </a:pPr>
            <a:r>
              <a:rPr lang="en-US" b="1" dirty="0" smtClean="0"/>
              <a:t>Case Reports (case series)</a:t>
            </a:r>
            <a:r>
              <a:rPr lang="en-US" sz="3200" b="1" dirty="0" smtClean="0"/>
              <a:t> </a:t>
            </a:r>
          </a:p>
        </p:txBody>
      </p:sp>
      <p:sp>
        <p:nvSpPr>
          <p:cNvPr id="232451" name="Rectangle 3"/>
          <p:cNvSpPr>
            <a:spLocks noGrp="1" noChangeArrowheads="1"/>
          </p:cNvSpPr>
          <p:nvPr>
            <p:ph idx="1"/>
          </p:nvPr>
        </p:nvSpPr>
        <p:spPr>
          <a:xfrm>
            <a:off x="457200" y="1484784"/>
            <a:ext cx="8229600" cy="4968552"/>
          </a:xfrm>
        </p:spPr>
        <p:txBody>
          <a:bodyPr>
            <a:normAutofit fontScale="92500" lnSpcReduction="20000"/>
          </a:bodyPr>
          <a:lstStyle/>
          <a:p>
            <a:pPr>
              <a:buNone/>
            </a:pPr>
            <a:r>
              <a:rPr lang="en-US" sz="2800" b="1" dirty="0"/>
              <a:t>Limitation</a:t>
            </a:r>
            <a:endParaRPr lang="en-US" sz="2800" dirty="0"/>
          </a:p>
          <a:p>
            <a:pPr algn="just">
              <a:buNone/>
            </a:pPr>
            <a:r>
              <a:rPr lang="en-US" sz="2800" dirty="0"/>
              <a:t>1) Case reports / case series </a:t>
            </a:r>
            <a:r>
              <a:rPr lang="en-US" sz="2800" b="1" i="1" dirty="0">
                <a:solidFill>
                  <a:srgbClr val="FF0000"/>
                </a:solidFill>
              </a:rPr>
              <a:t>lack denominator data </a:t>
            </a:r>
            <a:r>
              <a:rPr lang="en-US" sz="2800" dirty="0"/>
              <a:t>that are necessary to calculate the </a:t>
            </a:r>
            <a:r>
              <a:rPr lang="en-US" sz="2800" b="1" i="1" dirty="0">
                <a:solidFill>
                  <a:srgbClr val="FF0000"/>
                </a:solidFill>
              </a:rPr>
              <a:t>rate </a:t>
            </a:r>
            <a:r>
              <a:rPr lang="en-US" sz="2800" b="1" i="1" dirty="0" smtClean="0">
                <a:solidFill>
                  <a:srgbClr val="FF0000"/>
                </a:solidFill>
              </a:rPr>
              <a:t>of</a:t>
            </a:r>
            <a:r>
              <a:rPr lang="en-US" sz="2800" b="1" dirty="0" smtClean="0">
                <a:solidFill>
                  <a:srgbClr val="FF0000"/>
                </a:solidFill>
              </a:rPr>
              <a:t> </a:t>
            </a:r>
            <a:r>
              <a:rPr lang="en-US" sz="2800" b="1" i="1" dirty="0" smtClean="0">
                <a:solidFill>
                  <a:srgbClr val="FF0000"/>
                </a:solidFill>
              </a:rPr>
              <a:t>Disease</a:t>
            </a:r>
            <a:r>
              <a:rPr lang="en-US" sz="2800" dirty="0"/>
              <a:t>: Disease rates are needed for comparison with historically reported disease rates, or with rates from a selected comparison group. Unfortunately, obtaining the necessary denominator data may not be easy.</a:t>
            </a:r>
          </a:p>
          <a:p>
            <a:pPr algn="just">
              <a:buNone/>
            </a:pPr>
            <a:endParaRPr lang="en-US" sz="2800" dirty="0" smtClean="0"/>
          </a:p>
          <a:p>
            <a:pPr algn="just">
              <a:buNone/>
            </a:pPr>
            <a:r>
              <a:rPr lang="en-US" sz="2800" dirty="0" smtClean="0"/>
              <a:t>2</a:t>
            </a:r>
            <a:r>
              <a:rPr lang="en-US" sz="2800" dirty="0"/>
              <a:t>) Case report / case series report data </a:t>
            </a:r>
            <a:r>
              <a:rPr lang="en-US" sz="2800" b="1" i="1" dirty="0">
                <a:solidFill>
                  <a:srgbClr val="FF0000"/>
                </a:solidFill>
              </a:rPr>
              <a:t>lack comparison group.</a:t>
            </a:r>
            <a:endParaRPr lang="en-US" sz="2800" b="1" dirty="0">
              <a:solidFill>
                <a:srgbClr val="FF0000"/>
              </a:solidFill>
            </a:endParaRPr>
          </a:p>
          <a:p>
            <a:pPr algn="just">
              <a:buNone/>
            </a:pPr>
            <a:endParaRPr lang="en-US" sz="2800" i="1" dirty="0" smtClean="0"/>
          </a:p>
          <a:p>
            <a:pPr algn="just">
              <a:buNone/>
            </a:pPr>
            <a:r>
              <a:rPr lang="en-US" sz="2800" i="1" dirty="0" smtClean="0"/>
              <a:t>3</a:t>
            </a:r>
            <a:r>
              <a:rPr lang="en-US" sz="2800" i="1" dirty="0"/>
              <a:t>) </a:t>
            </a:r>
            <a:r>
              <a:rPr lang="en-US" sz="2800" dirty="0"/>
              <a:t>Case reports / case series studies often </a:t>
            </a:r>
            <a:r>
              <a:rPr lang="en-US" sz="2800" b="1" dirty="0">
                <a:solidFill>
                  <a:srgbClr val="FF0000"/>
                </a:solidFill>
              </a:rPr>
              <a:t>describe </a:t>
            </a:r>
            <a:r>
              <a:rPr lang="en-US" sz="2800" b="1" i="1" dirty="0">
                <a:solidFill>
                  <a:srgbClr val="FF0000"/>
                </a:solidFill>
              </a:rPr>
              <a:t>highly select individuals </a:t>
            </a:r>
            <a:r>
              <a:rPr lang="en-US" sz="2800" dirty="0"/>
              <a:t>who may not represent the general population.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2451">
                                            <p:txEl>
                                              <p:pRg st="0" end="0"/>
                                            </p:txEl>
                                          </p:spTgt>
                                        </p:tgtEl>
                                        <p:attrNameLst>
                                          <p:attrName>style.visibility</p:attrName>
                                        </p:attrNameLst>
                                      </p:cBhvr>
                                      <p:to>
                                        <p:strVal val="visible"/>
                                      </p:to>
                                    </p:set>
                                    <p:anim calcmode="lin" valueType="num">
                                      <p:cBhvr additive="base">
                                        <p:cTn id="7" dur="500" fill="hold"/>
                                        <p:tgtEl>
                                          <p:spTgt spid="2324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24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2451">
                                            <p:txEl>
                                              <p:pRg st="1" end="1"/>
                                            </p:txEl>
                                          </p:spTgt>
                                        </p:tgtEl>
                                        <p:attrNameLst>
                                          <p:attrName>style.visibility</p:attrName>
                                        </p:attrNameLst>
                                      </p:cBhvr>
                                      <p:to>
                                        <p:strVal val="visible"/>
                                      </p:to>
                                    </p:set>
                                    <p:anim calcmode="lin" valueType="num">
                                      <p:cBhvr additive="base">
                                        <p:cTn id="13" dur="500" fill="hold"/>
                                        <p:tgtEl>
                                          <p:spTgt spid="2324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24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2451">
                                            <p:txEl>
                                              <p:pRg st="3" end="3"/>
                                            </p:txEl>
                                          </p:spTgt>
                                        </p:tgtEl>
                                        <p:attrNameLst>
                                          <p:attrName>style.visibility</p:attrName>
                                        </p:attrNameLst>
                                      </p:cBhvr>
                                      <p:to>
                                        <p:strVal val="visible"/>
                                      </p:to>
                                    </p:set>
                                    <p:anim calcmode="lin" valueType="num">
                                      <p:cBhvr additive="base">
                                        <p:cTn id="19" dur="500" fill="hold"/>
                                        <p:tgtEl>
                                          <p:spTgt spid="23245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24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2451">
                                            <p:txEl>
                                              <p:pRg st="5" end="5"/>
                                            </p:txEl>
                                          </p:spTgt>
                                        </p:tgtEl>
                                        <p:attrNameLst>
                                          <p:attrName>style.visibility</p:attrName>
                                        </p:attrNameLst>
                                      </p:cBhvr>
                                      <p:to>
                                        <p:strVal val="visible"/>
                                      </p:to>
                                    </p:set>
                                    <p:anim calcmode="lin" valueType="num">
                                      <p:cBhvr additive="base">
                                        <p:cTn id="25" dur="500" fill="hold"/>
                                        <p:tgtEl>
                                          <p:spTgt spid="232451">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245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bldLvl="3"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TotalTime>
  <Words>935</Words>
  <Application>Microsoft Office PowerPoint</Application>
  <PresentationFormat>On-screen Show (4:3)</PresentationFormat>
  <Paragraphs>109</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DESCRIPTIVE STUDIES </vt:lpstr>
      <vt:lpstr> Epidemiology</vt:lpstr>
      <vt:lpstr>Descriptive studies </vt:lpstr>
      <vt:lpstr>Descriptive Epidemiology</vt:lpstr>
      <vt:lpstr>Descriptive Studies</vt:lpstr>
      <vt:lpstr>Descriptive Studies</vt:lpstr>
      <vt:lpstr>CASE REPORT AND CASE SERIES </vt:lpstr>
      <vt:lpstr>CASE REPORT AND CASE SERIES </vt:lpstr>
      <vt:lpstr>Case Reports (case series) </vt:lpstr>
      <vt:lpstr>SCENARIO 1 </vt:lpstr>
      <vt:lpstr>SCENARIO 2</vt:lpstr>
      <vt:lpstr>Cross-Sectional Studies  (prevalence studies)</vt:lpstr>
      <vt:lpstr>Cross-Sectional Studies</vt:lpstr>
      <vt:lpstr>Cross-Sectional Studies (prevalence studies)</vt:lpstr>
      <vt:lpstr>Correlational Studies (Ecological Studies)</vt:lpstr>
      <vt:lpstr>Correlational Studies (Ecological Studies)</vt:lpstr>
      <vt:lpstr>Correlational Studies </vt:lpstr>
      <vt:lpstr>Correlational Studies  </vt:lpstr>
    </vt:vector>
  </TitlesOfParts>
  <Company>Windows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DESCRIPTIVE STUDIES </dc:title>
  <dc:creator>OGUNDELE</dc:creator>
  <cp:lastModifiedBy>OGUNDELE </cp:lastModifiedBy>
  <cp:revision>2</cp:revision>
  <dcterms:created xsi:type="dcterms:W3CDTF">2017-10-04T07:10:47Z</dcterms:created>
  <dcterms:modified xsi:type="dcterms:W3CDTF">2017-10-04T08:00:01Z</dcterms:modified>
</cp:coreProperties>
</file>