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05" r:id="rId2"/>
    <p:sldId id="378" r:id="rId3"/>
    <p:sldId id="408" r:id="rId4"/>
    <p:sldId id="399" r:id="rId5"/>
    <p:sldId id="398" r:id="rId6"/>
    <p:sldId id="406" r:id="rId7"/>
    <p:sldId id="400" r:id="rId8"/>
    <p:sldId id="413" r:id="rId9"/>
    <p:sldId id="412" r:id="rId10"/>
    <p:sldId id="409" r:id="rId11"/>
    <p:sldId id="410" r:id="rId12"/>
    <p:sldId id="404" r:id="rId13"/>
    <p:sldId id="407" r:id="rId14"/>
    <p:sldId id="379" r:id="rId15"/>
    <p:sldId id="380" r:id="rId16"/>
    <p:sldId id="355" r:id="rId17"/>
    <p:sldId id="381" r:id="rId18"/>
    <p:sldId id="359" r:id="rId19"/>
    <p:sldId id="335" r:id="rId20"/>
    <p:sldId id="356" r:id="rId21"/>
    <p:sldId id="357" r:id="rId22"/>
    <p:sldId id="382" r:id="rId23"/>
    <p:sldId id="383" r:id="rId24"/>
    <p:sldId id="384" r:id="rId25"/>
    <p:sldId id="385" r:id="rId26"/>
    <p:sldId id="386" r:id="rId27"/>
    <p:sldId id="360" r:id="rId28"/>
    <p:sldId id="387" r:id="rId29"/>
    <p:sldId id="364" r:id="rId30"/>
    <p:sldId id="389" r:id="rId31"/>
    <p:sldId id="390" r:id="rId32"/>
    <p:sldId id="358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403" r:id="rId41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F95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13" Type="http://schemas.openxmlformats.org/officeDocument/2006/relationships/slide" Target="slides/slide22.xml"/><Relationship Id="rId18" Type="http://schemas.openxmlformats.org/officeDocument/2006/relationships/slide" Target="slides/slide27.xml"/><Relationship Id="rId3" Type="http://schemas.openxmlformats.org/officeDocument/2006/relationships/slide" Target="slides/slide12.xml"/><Relationship Id="rId21" Type="http://schemas.openxmlformats.org/officeDocument/2006/relationships/slide" Target="slides/slide38.xml"/><Relationship Id="rId7" Type="http://schemas.openxmlformats.org/officeDocument/2006/relationships/slide" Target="slides/slide16.xml"/><Relationship Id="rId12" Type="http://schemas.openxmlformats.org/officeDocument/2006/relationships/slide" Target="slides/slide21.xml"/><Relationship Id="rId17" Type="http://schemas.openxmlformats.org/officeDocument/2006/relationships/slide" Target="slides/slide26.xml"/><Relationship Id="rId2" Type="http://schemas.openxmlformats.org/officeDocument/2006/relationships/slide" Target="slides/slide3.xml"/><Relationship Id="rId16" Type="http://schemas.openxmlformats.org/officeDocument/2006/relationships/slide" Target="slides/slide25.xml"/><Relationship Id="rId20" Type="http://schemas.openxmlformats.org/officeDocument/2006/relationships/slide" Target="slides/slide32.xml"/><Relationship Id="rId1" Type="http://schemas.openxmlformats.org/officeDocument/2006/relationships/slide" Target="slides/slide2.xml"/><Relationship Id="rId6" Type="http://schemas.openxmlformats.org/officeDocument/2006/relationships/slide" Target="slides/slide15.xml"/><Relationship Id="rId11" Type="http://schemas.openxmlformats.org/officeDocument/2006/relationships/slide" Target="slides/slide20.xml"/><Relationship Id="rId5" Type="http://schemas.openxmlformats.org/officeDocument/2006/relationships/slide" Target="slides/slide14.xml"/><Relationship Id="rId15" Type="http://schemas.openxmlformats.org/officeDocument/2006/relationships/slide" Target="slides/slide24.xml"/><Relationship Id="rId10" Type="http://schemas.openxmlformats.org/officeDocument/2006/relationships/slide" Target="slides/slide19.xml"/><Relationship Id="rId19" Type="http://schemas.openxmlformats.org/officeDocument/2006/relationships/slide" Target="slides/slide28.xml"/><Relationship Id="rId4" Type="http://schemas.openxmlformats.org/officeDocument/2006/relationships/slide" Target="slides/slide13.xml"/><Relationship Id="rId9" Type="http://schemas.openxmlformats.org/officeDocument/2006/relationships/slide" Target="slides/slide18.xml"/><Relationship Id="rId14" Type="http://schemas.openxmlformats.org/officeDocument/2006/relationships/slide" Target="slides/slide23.xml"/><Relationship Id="rId22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FB244A9E-31DA-4FCD-9928-5A34A06B7C5D}" type="slidenum">
              <a:rPr lang="en-US" sz="1200" b="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653875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3" tIns="44450" rIns="87313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 b="0"/>
              <a:t>Page </a:t>
            </a:r>
            <a:fld id="{4FBD5FFA-4B49-4536-81CF-059A0DB9A266}" type="slidenum">
              <a:rPr lang="en-US" sz="1200" b="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 b="0"/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520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b="1" smtClean="0"/>
              <a:t>Check-list</a:t>
            </a:r>
          </a:p>
          <a:p>
            <a:r>
              <a:rPr lang="en-US" smtClean="0"/>
              <a:t>What type of research?</a:t>
            </a:r>
          </a:p>
          <a:p>
            <a:r>
              <a:rPr lang="en-US" smtClean="0"/>
              <a:t>Applied vs Basic/Fundamental ***Scientific vs Naturalistic***Historical vs Methodological***Qualitative vs quantitative***Causal vs non-causal</a:t>
            </a:r>
          </a:p>
          <a:p>
            <a:r>
              <a:rPr lang="en-US" smtClean="0"/>
              <a:t>Exploratory, descriptive or hypothesis testing</a:t>
            </a:r>
          </a:p>
          <a:p>
            <a:r>
              <a:rPr lang="en-US" smtClean="0"/>
              <a:t>Survey, case, experimental (lab vs field), archival</a:t>
            </a:r>
          </a:p>
          <a:p>
            <a:r>
              <a:rPr lang="en-US" b="1" smtClean="0"/>
              <a:t>Determine unit of analysis:</a:t>
            </a:r>
          </a:p>
          <a:p>
            <a:r>
              <a:rPr lang="en-US" smtClean="0"/>
              <a:t>Individuals (employees), Dyads (husband/wife, manager/supervisor), Groups (group decision making), Organization, industry, Cultures, Country</a:t>
            </a:r>
          </a:p>
          <a:p>
            <a:r>
              <a:rPr lang="en-US" smtClean="0"/>
              <a:t>Cross-sectional vs longitudinal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just"/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b="1" smtClean="0"/>
              <a:t>Check-list</a:t>
            </a:r>
          </a:p>
          <a:p>
            <a:r>
              <a:rPr lang="en-US" smtClean="0"/>
              <a:t>What type of research?</a:t>
            </a:r>
          </a:p>
          <a:p>
            <a:r>
              <a:rPr lang="en-US" smtClean="0"/>
              <a:t>Applied vs Basic/Fundamental ***Scientific vs Naturalistic***Historical vs Methodological***Qualitative vs quantitative***Causal vs non-causal</a:t>
            </a:r>
          </a:p>
          <a:p>
            <a:r>
              <a:rPr lang="en-US" smtClean="0"/>
              <a:t>Exploratory, descriptive or hypothesis testing</a:t>
            </a:r>
          </a:p>
          <a:p>
            <a:r>
              <a:rPr lang="en-US" smtClean="0"/>
              <a:t>Survey, case, experimental (lab vs field), archival</a:t>
            </a:r>
          </a:p>
          <a:p>
            <a:r>
              <a:rPr lang="en-US" b="1" smtClean="0"/>
              <a:t>Determine unit of analysis:</a:t>
            </a:r>
          </a:p>
          <a:p>
            <a:r>
              <a:rPr lang="en-US" smtClean="0"/>
              <a:t>Individuals (employees), Dyads (husband/wife, manager/supervisor), Groups (group decision making), Organization, industry, Cultures, Country</a:t>
            </a:r>
          </a:p>
          <a:p>
            <a:r>
              <a:rPr lang="en-US" smtClean="0"/>
              <a:t>Cross-sectional vs longitudinal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597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1259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86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381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99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715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552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15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255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7735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242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672513" y="6454775"/>
            <a:ext cx="460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fld id="{58BC4F46-4B11-45A3-88E2-B12A9F6D5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dradebola@yahoo.com" TargetMode="External"/><Relationship Id="rId2" Type="http://schemas.openxmlformats.org/officeDocument/2006/relationships/hyperlink" Target="mailto:dradebolababatunde@abuad.edu.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SMS/ACC </a:t>
            </a:r>
            <a:r>
              <a:rPr lang="en-US" dirty="0" smtClean="0"/>
              <a:t>310: Business 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760168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Adebola </a:t>
            </a:r>
            <a:r>
              <a:rPr lang="en-US" sz="2000" dirty="0" smtClean="0"/>
              <a:t>Babatunde</a:t>
            </a:r>
            <a:r>
              <a:rPr lang="en-US" dirty="0" smtClean="0"/>
              <a:t>, </a:t>
            </a:r>
            <a:r>
              <a:rPr lang="en-US" dirty="0" err="1" smtClean="0"/>
              <a:t>Ph.D</a:t>
            </a:r>
            <a:r>
              <a:rPr lang="en-US" dirty="0" smtClean="0"/>
              <a:t>, </a:t>
            </a:r>
            <a:r>
              <a:rPr lang="en-US" dirty="0" err="1" smtClean="0"/>
              <a:t>M.Sc</a:t>
            </a:r>
            <a:r>
              <a:rPr lang="en-US" dirty="0" smtClean="0"/>
              <a:t>, MPA, </a:t>
            </a:r>
            <a:r>
              <a:rPr lang="en-US" dirty="0" err="1" smtClean="0"/>
              <a:t>B.Sc</a:t>
            </a:r>
            <a:r>
              <a:rPr lang="en-US" dirty="0" smtClean="0"/>
              <a:t>, FCCA,</a:t>
            </a:r>
          </a:p>
          <a:p>
            <a:pPr marL="0" indent="0" algn="ctr">
              <a:buNone/>
            </a:pPr>
            <a:r>
              <a:rPr lang="en-US" dirty="0" smtClean="0"/>
              <a:t>FCIA,CFA, ACTI</a:t>
            </a:r>
            <a:r>
              <a:rPr lang="en-US" dirty="0" smtClean="0"/>
              <a:t>, RF,AAM,FGRIBA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Department of Accounting</a:t>
            </a:r>
          </a:p>
          <a:p>
            <a:pPr marL="0" indent="0" algn="ctr">
              <a:buNone/>
            </a:pPr>
            <a:r>
              <a:rPr lang="en-US" dirty="0" smtClean="0"/>
              <a:t>College of Social &amp; Management Sciences</a:t>
            </a:r>
          </a:p>
          <a:p>
            <a:pPr marL="0" indent="0" algn="ctr">
              <a:buNone/>
            </a:pPr>
            <a:r>
              <a:rPr lang="en-US" dirty="0" smtClean="0"/>
              <a:t>Afe Babalola University Ado- Ekiti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IDENTIFICATION OF RESEARCH  PROBLEMS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99592" y="1098549"/>
            <a:ext cx="7416823" cy="304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endParaRPr lang="en-AU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What are problems?</a:t>
            </a:r>
          </a:p>
          <a:p>
            <a:pPr>
              <a:spcBef>
                <a:spcPct val="50000"/>
              </a:spcBef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Significance of Problem Identification</a:t>
            </a:r>
          </a:p>
          <a:p>
            <a:pPr>
              <a:spcBef>
                <a:spcPct val="50000"/>
              </a:spcBef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Means of Identification of Problems</a:t>
            </a:r>
          </a:p>
          <a:p>
            <a:pPr>
              <a:spcBef>
                <a:spcPct val="50000"/>
              </a:spcBef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How to source for Problems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707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540296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CONT’D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7504" y="1098550"/>
            <a:ext cx="8856984" cy="553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Problems are course of Action. The main reason why embarking on the research process.</a:t>
            </a:r>
          </a:p>
          <a:p>
            <a:pPr>
              <a:spcBef>
                <a:spcPct val="50000"/>
              </a:spcBef>
            </a:pPr>
            <a:r>
              <a:rPr lang="en-AU" sz="2800" b="0" dirty="0" smtClean="0">
                <a:latin typeface="Arial" pitchFamily="34" charset="0"/>
                <a:cs typeface="Arial" pitchFamily="34" charset="0"/>
              </a:rPr>
              <a:t>     Significance of problems identification</a:t>
            </a:r>
          </a:p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-It enables researcher to focus on a particular investigation</a:t>
            </a:r>
          </a:p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-There are no new problems, given an existing and well define a new dimension in a particular course of action makes the work researchable. </a:t>
            </a:r>
          </a:p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AU" sz="2400" b="0" dirty="0" smtClean="0">
                <a:latin typeface="Arial" pitchFamily="34" charset="0"/>
                <a:cs typeface="Arial" pitchFamily="34" charset="0"/>
              </a:rPr>
              <a:t>Means of Identification:</a:t>
            </a:r>
          </a:p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-Self interest in the field of study</a:t>
            </a:r>
          </a:p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Journals articles, textbooks, News </a:t>
            </a:r>
            <a:r>
              <a:rPr lang="en-AU" sz="2400" b="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etc</a:t>
            </a:r>
            <a:endParaRPr lang="en-AU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-Observations and Interviews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93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04664"/>
            <a:ext cx="7162800" cy="792088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Basis </a:t>
            </a:r>
            <a:r>
              <a:rPr lang="en-US" sz="2800" dirty="0">
                <a:solidFill>
                  <a:srgbClr val="7030A0"/>
                </a:solidFill>
                <a:cs typeface="Arial" charset="0"/>
              </a:rPr>
              <a:t>of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Knowledge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7" y="1457325"/>
            <a:ext cx="6710363" cy="4491955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Arial Rounded MT Bold" pitchFamily="34" charset="0"/>
                <a:cs typeface="Times New Roman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Agreement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Somebody told it to you and you believed what you were told.  It can be direct from the person concerned or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indirect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from one person to another (tradition) or from secondary source such as newspaper and T.V (authority).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Example: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You have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read in the newspaper that traffic jam in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Ado-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Ekiti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terrible, it creates unnecessary stress: … (and you agree with report)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 smtClean="0">
                <a:cs typeface="Times New Roman" charset="0"/>
              </a:rPr>
              <a:t>.     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715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60040"/>
            <a:ext cx="7162800" cy="908720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Basis </a:t>
            </a:r>
            <a:r>
              <a:rPr lang="en-US" sz="2800" dirty="0">
                <a:solidFill>
                  <a:srgbClr val="002060"/>
                </a:solidFill>
                <a:cs typeface="Arial" charset="0"/>
              </a:rPr>
              <a:t>of </a:t>
            </a:r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Knowledge</a:t>
            </a:r>
            <a:endParaRPr 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7" y="1457325"/>
            <a:ext cx="6710363" cy="4491955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Arial Rounded MT Bold" pitchFamily="34" charset="0"/>
                <a:cs typeface="Times New Roman" charset="0"/>
              </a:rPr>
              <a:t>  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Experiential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Some of the knowledge that you possesses were the result of personal experience and discovery.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Example: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Your personal experience shows that whenever you are under stress the quality and productivity of your work is adversely affected.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.    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730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60040"/>
            <a:ext cx="7162800" cy="908720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Basis </a:t>
            </a:r>
            <a:r>
              <a:rPr lang="en-US" sz="2800" dirty="0">
                <a:solidFill>
                  <a:srgbClr val="002060"/>
                </a:solidFill>
                <a:cs typeface="Arial" charset="0"/>
              </a:rPr>
              <a:t>of </a:t>
            </a:r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Knowledge</a:t>
            </a:r>
            <a:endParaRPr 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7" y="1457325"/>
            <a:ext cx="7140079" cy="4851995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Deductive  Reasoning/Logic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Knowledge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discovered through the process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of deducing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a general statement to a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specific assertion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the following two general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statements:    Traffic Jam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Ado-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Ekiti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creates stress</a:t>
            </a:r>
          </a:p>
          <a:p>
            <a:pPr marL="342900" indent="-342900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Stress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adversely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affects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quality and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productivity</a:t>
            </a:r>
          </a:p>
          <a:p>
            <a:pPr marL="0" indent="0">
              <a:lnSpc>
                <a:spcPct val="80000"/>
              </a:lnSpc>
              <a:buNone/>
            </a:pP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can deduce that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b="0" dirty="0">
                <a:latin typeface="Arial" pitchFamily="34" charset="0"/>
                <a:cs typeface="Arial" pitchFamily="34" charset="0"/>
              </a:rPr>
              <a:t>Traffic jam adversely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affects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quality and productivity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.    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165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60040"/>
            <a:ext cx="7162800" cy="908720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Basis  </a:t>
            </a:r>
            <a:r>
              <a:rPr lang="en-US" sz="2800" dirty="0">
                <a:solidFill>
                  <a:srgbClr val="002060"/>
                </a:solidFill>
                <a:cs typeface="Arial" charset="0"/>
              </a:rPr>
              <a:t>of </a:t>
            </a:r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Knowledge</a:t>
            </a:r>
            <a:endParaRPr 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337" y="1457325"/>
            <a:ext cx="6710363" cy="4491955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Rounded MT Bold" pitchFamily="34" charset="0"/>
                <a:cs typeface="Times New Roman" charset="0"/>
              </a:rPr>
              <a:t>  </a:t>
            </a: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Rounded MT Bold" pitchFamily="34" charset="0"/>
                <a:cs typeface="Times New Roman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Inductive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Reasoning/Logic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Knowledge discovered through the process of establishing a general proposition on the basis of observation of particular facts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. 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.    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46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04664"/>
            <a:ext cx="7162800" cy="792088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Sources </a:t>
            </a:r>
            <a:r>
              <a:rPr lang="en-US" sz="2800" dirty="0">
                <a:solidFill>
                  <a:srgbClr val="7030A0"/>
                </a:solidFill>
                <a:cs typeface="Arial" charset="0"/>
              </a:rPr>
              <a:t>of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Knowledge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4749" y="1274456"/>
            <a:ext cx="6710363" cy="4491955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sz="2800" dirty="0" smtClean="0">
                <a:latin typeface="Arial Rounded MT Bold" pitchFamily="34" charset="0"/>
                <a:cs typeface="Times New Roman" charset="0"/>
              </a:rPr>
              <a:t>   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 smtClean="0">
                <a:cs typeface="Times New Roman" charset="0"/>
              </a:rPr>
              <a:t>     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 </a:t>
            </a:r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323528" y="3391272"/>
            <a:ext cx="1828800" cy="685800"/>
          </a:xfrm>
          <a:prstGeom prst="wedgeRoundRectCallout">
            <a:avLst/>
          </a:prstGeom>
          <a:noFill/>
          <a:ln w="381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sz="1300" dirty="0" smtClean="0"/>
          </a:p>
          <a:p>
            <a:pPr lvl="0" algn="ctr"/>
            <a:r>
              <a:rPr lang="en-US" sz="1600" dirty="0" smtClean="0"/>
              <a:t>Agreement</a:t>
            </a:r>
            <a:endParaRPr lang="en-US" sz="16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2531016" y="3467852"/>
            <a:ext cx="1828800" cy="685800"/>
          </a:xfrm>
          <a:prstGeom prst="wedgeRoundRectCallout">
            <a:avLst/>
          </a:prstGeom>
          <a:noFill/>
          <a:ln w="381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sz="1300" dirty="0" smtClean="0"/>
          </a:p>
          <a:p>
            <a:pPr lvl="0" algn="ctr"/>
            <a:r>
              <a:rPr lang="en-US" sz="1600" dirty="0" smtClean="0"/>
              <a:t>Experiential</a:t>
            </a:r>
            <a:endParaRPr kumimoji="1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600600" y="3467852"/>
            <a:ext cx="1828800" cy="901824"/>
          </a:xfrm>
          <a:prstGeom prst="wedgeRoundRectCallout">
            <a:avLst/>
          </a:prstGeom>
          <a:noFill/>
          <a:ln w="381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/>
              <a:t>Deductive Reasoning or   Logic</a:t>
            </a:r>
            <a:endParaRPr lang="en-US" sz="1600" dirty="0"/>
          </a:p>
          <a:p>
            <a:pPr lvl="0"/>
            <a:endParaRPr lang="en-US" sz="1400" dirty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760840" y="3520434"/>
            <a:ext cx="1828800" cy="901824"/>
          </a:xfrm>
          <a:prstGeom prst="wedgeRoundRectCallout">
            <a:avLst/>
          </a:prstGeom>
          <a:noFill/>
          <a:ln w="381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 smtClean="0"/>
              <a:t>Inductive Reasoning or  Logic</a:t>
            </a:r>
            <a:endParaRPr lang="en-US" sz="16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3707904" y="1700808"/>
            <a:ext cx="2133601" cy="1152128"/>
          </a:xfrm>
          <a:prstGeom prst="wedgeRoundRectCallout">
            <a:avLst/>
          </a:prstGeom>
          <a:noFill/>
          <a:ln w="38100" cap="sq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2000" dirty="0" smtClean="0">
                <a:solidFill>
                  <a:srgbClr val="C00000"/>
                </a:solidFill>
              </a:rPr>
              <a:t>Sources                       of                  Knowledge</a:t>
            </a:r>
            <a:endParaRPr lang="en-US" sz="2000" dirty="0">
              <a:solidFill>
                <a:srgbClr val="C00000"/>
              </a:solidFill>
            </a:endParaRPr>
          </a:p>
          <a:p>
            <a:pPr lvl="0" algn="ctr"/>
            <a:endParaRPr lang="en-US" sz="14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5777685" y="2814084"/>
            <a:ext cx="60568" cy="61491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835696" y="2564904"/>
            <a:ext cx="45719" cy="80387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7740352" y="2564904"/>
            <a:ext cx="72008" cy="90294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3723732" y="2852936"/>
            <a:ext cx="72008" cy="57606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solidFill>
                  <a:srgbClr val="C00000"/>
                </a:solidFill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>
            <a:stCxn id="11" idx="0"/>
          </p:cNvCxnSpPr>
          <p:nvPr/>
        </p:nvCxnSpPr>
        <p:spPr bwMode="auto">
          <a:xfrm>
            <a:off x="1858556" y="2564904"/>
            <a:ext cx="1849348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12" idx="0"/>
          </p:cNvCxnSpPr>
          <p:nvPr/>
        </p:nvCxnSpPr>
        <p:spPr bwMode="auto">
          <a:xfrm>
            <a:off x="5841505" y="2539008"/>
            <a:ext cx="1934851" cy="25896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60040"/>
            <a:ext cx="7162800" cy="980728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Sources </a:t>
            </a:r>
            <a:r>
              <a:rPr lang="en-US" sz="2800" dirty="0">
                <a:solidFill>
                  <a:srgbClr val="7030A0"/>
                </a:solidFill>
                <a:cs typeface="Arial" charset="0"/>
              </a:rPr>
              <a:t>of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Knowledge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9" y="1457325"/>
            <a:ext cx="7920880" cy="5212035"/>
          </a:xfrm>
        </p:spPr>
        <p:txBody>
          <a:bodyPr/>
          <a:lstStyle/>
          <a:p>
            <a:pPr lvl="0" algn="just" eaLnBrk="1" hangingPunct="1">
              <a:lnSpc>
                <a:spcPct val="80000"/>
              </a:lnSpc>
              <a:spcBef>
                <a:spcPct val="20000"/>
              </a:spcBef>
              <a:buSzTx/>
              <a:buFont typeface="Wingdings" pitchFamily="2" charset="2"/>
              <a:buChar char="§"/>
            </a:pPr>
            <a:r>
              <a:rPr lang="en-US" sz="2800" dirty="0" smtClean="0">
                <a:latin typeface="Arial Rounded MT Bold" pitchFamily="34" charset="0"/>
                <a:cs typeface="Times New Roman" charset="0"/>
              </a:rPr>
              <a:t>   </a:t>
            </a:r>
            <a:r>
              <a:rPr lang="en-GB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four sources of knowledge might not be valid and reliable.  This might be  due to a number of issues related to errors in personal human inquiry. </a:t>
            </a:r>
            <a:r>
              <a:rPr lang="en-GB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 example:</a:t>
            </a:r>
            <a:endParaRPr lang="en-GB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149350" lvl="1" indent="-457200" algn="just" eaLnBrk="1" hangingPunct="1">
              <a:lnSpc>
                <a:spcPct val="80000"/>
              </a:lnSpc>
              <a:spcBef>
                <a:spcPct val="20000"/>
              </a:spcBef>
              <a:buSzTx/>
              <a:buFont typeface="+mj-lt"/>
              <a:buAutoNum type="arabicParenR"/>
            </a:pP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Inaccurate Observation </a:t>
            </a:r>
          </a:p>
          <a:p>
            <a:pPr marL="1149350" lvl="1" indent="-457200" algn="just" eaLnBrk="1" hangingPunct="1">
              <a:lnSpc>
                <a:spcPct val="80000"/>
              </a:lnSpc>
              <a:spcBef>
                <a:spcPct val="20000"/>
              </a:spcBef>
              <a:buSzTx/>
              <a:buFont typeface="+mj-lt"/>
              <a:buAutoNum type="arabicParenR"/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Over-generalization </a:t>
            </a: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Made-up Information</a:t>
            </a:r>
          </a:p>
          <a:p>
            <a:pPr marL="1149350" lvl="1" indent="-457200" algn="just" eaLnBrk="1" hangingPunct="1">
              <a:lnSpc>
                <a:spcPct val="80000"/>
              </a:lnSpc>
              <a:spcBef>
                <a:spcPct val="20000"/>
              </a:spcBef>
              <a:buSzTx/>
              <a:buFont typeface="+mj-lt"/>
              <a:buAutoNum type="arabicParenR"/>
            </a:pP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Selective observation</a:t>
            </a:r>
          </a:p>
          <a:p>
            <a:pPr marL="1149350" lvl="1" indent="-457200" algn="just" eaLnBrk="1" hangingPunct="1">
              <a:lnSpc>
                <a:spcPct val="80000"/>
              </a:lnSpc>
              <a:spcBef>
                <a:spcPct val="20000"/>
              </a:spcBef>
              <a:buSzTx/>
              <a:buFont typeface="+mj-lt"/>
              <a:buAutoNum type="arabicParenR"/>
            </a:pP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Illogical Reasoning</a:t>
            </a:r>
          </a:p>
          <a:p>
            <a:pPr marL="1149350" lvl="1" indent="-457200" algn="just" eaLnBrk="1" hangingPunct="1">
              <a:lnSpc>
                <a:spcPct val="80000"/>
              </a:lnSpc>
              <a:spcBef>
                <a:spcPct val="20000"/>
              </a:spcBef>
              <a:buSzTx/>
              <a:buFont typeface="+mj-lt"/>
              <a:buAutoNum type="arabicParenR"/>
            </a:pP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Ego-involvement </a:t>
            </a: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Understanding </a:t>
            </a:r>
          </a:p>
          <a:p>
            <a:pPr marL="1149350" lvl="1" indent="-457200" algn="just" eaLnBrk="1" hangingPunct="1">
              <a:lnSpc>
                <a:spcPct val="80000"/>
              </a:lnSpc>
              <a:spcBef>
                <a:spcPct val="20000"/>
              </a:spcBef>
              <a:buSzTx/>
              <a:buFont typeface="+mj-lt"/>
              <a:buAutoNum type="arabicParenR"/>
            </a:pP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premature </a:t>
            </a:r>
            <a:r>
              <a:rPr lang="en-GB" sz="24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closure of Inquiry</a:t>
            </a:r>
          </a:p>
          <a:p>
            <a:pPr marL="0" lvl="0" indent="0" algn="just" eaLnBrk="1" hangingPunct="1">
              <a:lnSpc>
                <a:spcPct val="80000"/>
              </a:lnSpc>
              <a:spcBef>
                <a:spcPct val="20000"/>
              </a:spcBef>
              <a:buSzTx/>
              <a:buNone/>
            </a:pPr>
            <a:endParaRPr lang="en-GB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eaLnBrk="1" hangingPunct="1">
              <a:lnSpc>
                <a:spcPct val="80000"/>
              </a:lnSpc>
              <a:spcBef>
                <a:spcPct val="20000"/>
              </a:spcBef>
              <a:buSzTx/>
              <a:buNone/>
            </a:pPr>
            <a:r>
              <a:rPr lang="en-GB" b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Note:</a:t>
            </a:r>
          </a:p>
          <a:p>
            <a:pPr marL="0" lvl="0" indent="0" algn="just" eaLnBrk="1" hangingPunct="1">
              <a:lnSpc>
                <a:spcPct val="80000"/>
              </a:lnSpc>
              <a:spcBef>
                <a:spcPct val="20000"/>
              </a:spcBef>
              <a:buSzTx/>
              <a:buNone/>
            </a:pPr>
            <a:r>
              <a:rPr lang="en-GB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GB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overcome the danger posed by the usage of the four sources of information, researchers are </a:t>
            </a:r>
            <a:r>
              <a:rPr lang="en-GB" b="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advised </a:t>
            </a:r>
            <a:r>
              <a:rPr lang="en-GB" b="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to go for Scientific Research Method in discovering knowledge.</a:t>
            </a:r>
            <a:endParaRPr lang="en-US" b="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§"/>
            </a:pPr>
            <a:endParaRPr lang="en-US" b="0" dirty="0">
              <a:cs typeface="Times New Roman" charset="0"/>
            </a:endParaRP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 smtClean="0">
                <a:cs typeface="Times New Roman" charset="0"/>
              </a:rPr>
              <a:t>.     </a:t>
            </a:r>
            <a:r>
              <a:rPr lang="en-US" sz="2000" dirty="0" smtClean="0">
                <a:latin typeface="Times New Roman" charset="0"/>
                <a:cs typeface="Times New Roman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02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980728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Scientific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Method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469832" cy="5022304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The scientific method is a means whereby insight into undiscovered truth is sought by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Identifying the problem that defines the goal of the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mission.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Positing a hypothesis both as logical means of locating the data and as an aid to resolving the problem.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Gathering data with the hope of resolving the problem.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Empirical testing the hypothesis by processing and interpreting the data to see if the interpretation of them will resolve the question that initiated the research.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76672"/>
            <a:ext cx="7162800" cy="731168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Arial" charset="0"/>
              </a:rPr>
              <a:t>Knowledge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Discovery </a:t>
            </a:r>
            <a:r>
              <a:rPr lang="en-US" sz="2800" dirty="0">
                <a:solidFill>
                  <a:srgbClr val="7030A0"/>
                </a:solidFill>
                <a:cs typeface="Arial" charset="0"/>
              </a:rPr>
              <a:t>through 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Science</a:t>
            </a:r>
            <a:endParaRPr lang="en-US" sz="2800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1772816"/>
            <a:ext cx="7056784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	Sources of 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	Scientific Approach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Research and Definition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	Basic Assumptions in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	Purpose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Science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	Characteristics of Scientific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	Epistemology and Methodology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Research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rial" pitchFamily="34" charset="0"/>
                <a:cs typeface="Arial" pitchFamily="34" charset="0"/>
              </a:rPr>
              <a:t>	Simplified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Research Process </a:t>
            </a:r>
          </a:p>
          <a:p>
            <a:pPr marL="342900" indent="-342900" algn="just">
              <a:buFontTx/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6632"/>
            <a:ext cx="7162800" cy="504056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Course Outline</a:t>
            </a:r>
            <a:endParaRPr 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4704"/>
            <a:ext cx="9036495" cy="597666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endParaRPr lang="en-US" dirty="0">
              <a:latin typeface="Arial Rounded MT Bold" pitchFamily="34" charset="0"/>
              <a:cs typeface="Times New Roman" charset="0"/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Arial Rounded MT Bold" pitchFamily="34" charset="0"/>
                <a:cs typeface="Times New Roman" charset="0"/>
              </a:rPr>
              <a:t>Introduction to Business Research Methods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b="0" dirty="0" smtClean="0">
                <a:latin typeface="Arial Rounded MT Bold" pitchFamily="34" charset="0"/>
                <a:cs typeface="Times New Roman" charset="0"/>
              </a:rPr>
              <a:t>Nature and Purpose of Business Research Method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b="0" dirty="0" smtClean="0">
                <a:latin typeface="Arial Rounded MT Bold" pitchFamily="34" charset="0"/>
                <a:cs typeface="Times New Roman" charset="0"/>
              </a:rPr>
              <a:t>Identification of Problems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b="0" dirty="0" smtClean="0">
                <a:latin typeface="Arial Rounded MT Bold" pitchFamily="34" charset="0"/>
                <a:cs typeface="Times New Roman" charset="0"/>
              </a:rPr>
              <a:t>Formulation of Research Topic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0" dirty="0">
                <a:latin typeface="Arial Rounded MT Bold" pitchFamily="34" charset="0"/>
                <a:cs typeface="Times New Roman" charset="0"/>
              </a:rPr>
              <a:t> </a:t>
            </a:r>
            <a:r>
              <a:rPr lang="en-US" b="0" dirty="0" smtClean="0">
                <a:latin typeface="Arial Rounded MT Bold" pitchFamily="34" charset="0"/>
                <a:cs typeface="Times New Roman" charset="0"/>
              </a:rPr>
              <a:t>- Research Proposal Writing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b="0" dirty="0" smtClean="0">
                <a:latin typeface="Arial Rounded MT Bold" pitchFamily="34" charset="0"/>
                <a:cs typeface="Times New Roman" charset="0"/>
              </a:rPr>
              <a:t>Research Framework/Model Formulation</a:t>
            </a:r>
          </a:p>
        </p:txBody>
      </p:sp>
    </p:spTree>
    <p:extLst>
      <p:ext uri="{BB962C8B-B14F-4D97-AF65-F5344CB8AC3E}">
        <p14:creationId xmlns:p14="http://schemas.microsoft.com/office/powerpoint/2010/main" val="376813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908720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Scientific </a:t>
            </a:r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Research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96200" cy="5334000"/>
          </a:xfrm>
        </p:spPr>
        <p:txBody>
          <a:bodyPr/>
          <a:lstStyle/>
          <a:p>
            <a:pPr marL="603504" indent="-603504">
              <a:lnSpc>
                <a:spcPct val="80000"/>
              </a:lnSpc>
              <a:spcBef>
                <a:spcPts val="576"/>
              </a:spcBef>
              <a:buClr>
                <a:srgbClr val="0070C0"/>
              </a:buClr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“Scientific research is an approach that is:</a:t>
            </a:r>
          </a:p>
          <a:p>
            <a:pPr marL="457200" indent="-457200">
              <a:lnSpc>
                <a:spcPct val="80000"/>
              </a:lnSpc>
              <a:spcBef>
                <a:spcPts val="576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 structured and systematic</a:t>
            </a:r>
          </a:p>
          <a:p>
            <a:pPr marL="457200" indent="-457200">
              <a:lnSpc>
                <a:spcPct val="80000"/>
              </a:lnSpc>
              <a:spcBef>
                <a:spcPts val="576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 empirical – proven by data and facts</a:t>
            </a:r>
          </a:p>
          <a:p>
            <a:pPr marL="603504" indent="-603504">
              <a:lnSpc>
                <a:spcPct val="80000"/>
              </a:lnSpc>
              <a:spcBef>
                <a:spcPts val="576"/>
              </a:spcBef>
              <a:buClr>
                <a:srgbClr val="0070C0"/>
              </a:buClr>
              <a:buNone/>
            </a:pP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603504" indent="-603504">
              <a:lnSpc>
                <a:spcPct val="80000"/>
              </a:lnSpc>
              <a:spcBef>
                <a:spcPts val="576"/>
              </a:spcBef>
              <a:buClr>
                <a:srgbClr val="0070C0"/>
              </a:buClr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 To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understand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scientific approach in research, it is better if we understand: </a:t>
            </a:r>
          </a:p>
          <a:p>
            <a:pPr marL="457200" indent="-457200">
              <a:lnSpc>
                <a:spcPct val="80000"/>
              </a:lnSpc>
              <a:spcBef>
                <a:spcPts val="576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   Basic assumptions in science</a:t>
            </a:r>
          </a:p>
          <a:p>
            <a:pPr marL="457200" indent="-457200">
              <a:lnSpc>
                <a:spcPct val="80000"/>
              </a:lnSpc>
              <a:spcBef>
                <a:spcPts val="576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en-US" b="0" dirty="0">
                <a:latin typeface="Arial" pitchFamily="34" charset="0"/>
                <a:cs typeface="Arial" pitchFamily="34" charset="0"/>
              </a:rPr>
              <a:t>   The purpose of science</a:t>
            </a:r>
          </a:p>
          <a:p>
            <a:pPr marL="457200" indent="-457200" algn="just"/>
            <a:endParaRPr lang="en-US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052736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Basic Assumptions in Science</a:t>
            </a:r>
            <a:r>
              <a:rPr lang="en-US" sz="2800" dirty="0" smtClean="0">
                <a:solidFill>
                  <a:srgbClr val="7030A0"/>
                </a:solidFill>
                <a:cs typeface="Arial" charset="0"/>
              </a:rPr>
              <a:t> 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181800" cy="5334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rgbClr val="FF0000"/>
              </a:buClr>
            </a:pPr>
            <a:r>
              <a:rPr lang="en-US" b="0" dirty="0">
                <a:latin typeface="Arial" pitchFamily="34" charset="0"/>
                <a:cs typeface="Arial" pitchFamily="34" charset="0"/>
              </a:rPr>
              <a:t>Scientific approach is based on two (2) 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assumptions:</a:t>
            </a:r>
          </a:p>
          <a:p>
            <a:pPr marL="457200" indent="-457200">
              <a:lnSpc>
                <a:spcPct val="80000"/>
              </a:lnSpc>
              <a:buClr>
                <a:srgbClr val="FF0000"/>
              </a:buClr>
            </a:pP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8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Nature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operates orderly </a:t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en-US" b="0" dirty="0" smtClean="0">
                <a:latin typeface="Arial" pitchFamily="34" charset="0"/>
                <a:cs typeface="Arial" pitchFamily="34" charset="0"/>
              </a:rPr>
              <a:t>	Things/incidents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occur in systematic and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orderly manner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-  not random or 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chaotic.</a:t>
            </a:r>
          </a:p>
          <a:p>
            <a:pPr marL="0" indent="0"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Human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 </a:t>
            </a:r>
            <a:r>
              <a:rPr lang="en-US" b="0" dirty="0" err="1">
                <a:latin typeface="Arial" pitchFamily="34" charset="0"/>
                <a:cs typeface="Arial" pitchFamily="34" charset="0"/>
              </a:rPr>
              <a:t>behaviours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 have certain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patterns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 that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	can be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detected and explained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80000"/>
              </a:lnSpc>
              <a:buClr>
                <a:srgbClr val="FF0000"/>
              </a:buClr>
              <a:buFont typeface="+mj-lt"/>
              <a:buAutoNum type="arabicPeriod"/>
            </a:pP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2.   Any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 incident has its reasons ("determinism“)</a:t>
            </a:r>
          </a:p>
          <a:p>
            <a:pPr marL="0" indent="0">
              <a:lnSpc>
                <a:spcPct val="80000"/>
              </a:lnSpc>
              <a:buClr>
                <a:srgbClr val="FF0000"/>
              </a:buClr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	An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 incident operates within the cause and 	effects principles – the existence of 	causes or reasons that can be detected.</a:t>
            </a:r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80000"/>
              </a:lnSpc>
            </a:pPr>
            <a:endParaRPr lang="en-US" dirty="0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052736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Purpose of Science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96200" cy="5334000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§"/>
            </a:pPr>
            <a:r>
              <a:rPr lang="en-MY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general, knowledge can be expanded </a:t>
            </a:r>
            <a:r>
              <a:rPr lang="en-MY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through three purposes</a:t>
            </a:r>
            <a:r>
              <a:rPr lang="en-MY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of science</a:t>
            </a:r>
            <a:r>
              <a:rPr lang="en-MY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eaLnBrk="1" hangingPunct="1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§"/>
            </a:pPr>
            <a:endParaRPr lang="en-MY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MY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Description</a:t>
            </a:r>
            <a:endParaRPr lang="en-MY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MY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Explanation</a:t>
            </a:r>
            <a:endParaRPr lang="en-MY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Prediction</a:t>
            </a:r>
            <a:endParaRPr lang="en-MY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4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052736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Purpose of </a:t>
            </a:r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Science - Description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96200" cy="5334000"/>
          </a:xfrm>
        </p:spPr>
        <p:txBody>
          <a:bodyPr/>
          <a:lstStyle/>
          <a:p>
            <a:pPr marL="0" lvl="0" indent="0" eaLnBrk="1" hangingPunct="1">
              <a:lnSpc>
                <a:spcPct val="100000"/>
              </a:lnSpc>
              <a:spcBef>
                <a:spcPct val="20000"/>
              </a:spcBef>
              <a:buSzTx/>
              <a:buNone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purpose of the description is to illustrate and provide evidence of an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incident correctly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determine whether an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event or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phenomenon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occurs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or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exists,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 they exist, make sure to what extent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 the existence.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20000"/>
              </a:spcBef>
              <a:buSzTx/>
              <a:buNone/>
            </a:pP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Tries to discover answers to the questions of who, what, when, where, and sometimes how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Researcher attempts to describe or define a subject, by creating a profile of a group of problems, people, or events.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May or may not have the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potentials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 drawing powerful inferences.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Does not answer the question why.</a:t>
            </a:r>
          </a:p>
          <a:p>
            <a:pPr lvl="0" eaLnBrk="1" hangingPunct="1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§"/>
            </a:pP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052736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Purpose of </a:t>
            </a:r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Science - Explanation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96200" cy="5334000"/>
          </a:xfrm>
        </p:spPr>
        <p:txBody>
          <a:bodyPr/>
          <a:lstStyle/>
          <a:p>
            <a:pPr marL="0" lvl="0" indent="0" eaLnBrk="1" hangingPunct="1">
              <a:lnSpc>
                <a:spcPct val="100000"/>
              </a:lnSpc>
              <a:spcBef>
                <a:spcPct val="20000"/>
              </a:spcBef>
              <a:buSzTx/>
              <a:buNone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 enquiry is deemed to have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been completed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when the causes that lead to the events were determined. In other words, to explain an event, scientific research will ensure the connection between cause and effect of the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incidence. 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20000"/>
              </a:spcBef>
              <a:buSzTx/>
              <a:buNone/>
            </a:pP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20000"/>
              </a:spcBef>
              <a:buSzTx/>
              <a:buNone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the enquiry of the incident had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different explanation or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there is a contradiction in the answers, then there is still some doubt or ignorance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regarding the facts or knowledge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about the incidence and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thus,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 should be further explored.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63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052736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Purpose of </a:t>
            </a:r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Science - Explanation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96200" cy="5334000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§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many cases, 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explanations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are not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“absolute”. 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Researchers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might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need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additional evidence and this will lead to further research on the issues.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short,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Explanation goes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beyond Description by attempting to explain the reasons for a phenomenon that the descriptive study only observed.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1" hangingPunct="1">
              <a:lnSpc>
                <a:spcPct val="100000"/>
              </a:lnSpc>
              <a:spcBef>
                <a:spcPct val="20000"/>
              </a:spcBef>
              <a:buSzTx/>
              <a:buFont typeface="+mj-lt"/>
              <a:buAutoNum type="arabicPeriod"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Researcher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uses theories  or at least hypotheses to account for the forces that cause a certain phenomenon to occur.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219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1052736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Purpose of </a:t>
            </a:r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Science </a:t>
            </a:r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- </a:t>
            </a:r>
            <a:r>
              <a:rPr lang="en-US" sz="2800" dirty="0" smtClean="0">
                <a:solidFill>
                  <a:srgbClr val="7030A0"/>
                </a:solidFill>
                <a:cs typeface="Times New Roman" charset="0"/>
              </a:rPr>
              <a:t>Prediction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96200" cy="5334000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§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 explanation is said to be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adequate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if it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enables </a:t>
            </a: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researcher to make predictions about the incident in the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study.</a:t>
            </a:r>
          </a:p>
          <a:p>
            <a:pPr marL="0" lvl="0" indent="0" eaLnBrk="1" hangingPunct="1">
              <a:lnSpc>
                <a:spcPct val="100000"/>
              </a:lnSpc>
              <a:spcBef>
                <a:spcPct val="20000"/>
              </a:spcBef>
              <a:buSzTx/>
              <a:buNone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eaLnBrk="1" hangingPunct="1">
              <a:lnSpc>
                <a:spcPct val="100000"/>
              </a:lnSpc>
              <a:spcBef>
                <a:spcPct val="20000"/>
              </a:spcBef>
              <a:buSzTx/>
              <a:buFont typeface="Wingdings" pitchFamily="2" charset="2"/>
              <a:buChar char="§"/>
            </a:pPr>
            <a:r>
              <a:rPr lang="en-US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Having able to explain a phenomena -  the ultimate goal of a researcher is to be able to predict the occurrence of the 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phenomena.</a:t>
            </a: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880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980728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Epistemology and Methodology of Research </a:t>
            </a:r>
            <a:endParaRPr lang="en-US" sz="2800" dirty="0" smtClean="0">
              <a:solidFill>
                <a:srgbClr val="7030A0"/>
              </a:solidFill>
              <a:cs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696200" cy="4662264"/>
          </a:xfrm>
        </p:spPr>
        <p:txBody>
          <a:bodyPr/>
          <a:lstStyle/>
          <a:p>
            <a:pPr marL="0" indent="0" algn="just"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General objective of research</a:t>
            </a:r>
          </a:p>
          <a:p>
            <a:pPr>
              <a:buFont typeface="Wingdings" pitchFamily="2" charset="2"/>
              <a:buChar char="§"/>
            </a:pPr>
            <a:r>
              <a:rPr lang="en-US" b="0" dirty="0">
                <a:latin typeface="Arial" pitchFamily="34" charset="0"/>
                <a:cs typeface="Arial" pitchFamily="34" charset="0"/>
              </a:rPr>
              <a:t>To discover new knowledge.</a:t>
            </a:r>
          </a:p>
          <a:p>
            <a:pPr>
              <a:buFont typeface="Wingdings" pitchFamily="2" charset="2"/>
              <a:buChar char="§"/>
            </a:pPr>
            <a:r>
              <a:rPr lang="en-US" b="0" dirty="0">
                <a:latin typeface="Arial" pitchFamily="34" charset="0"/>
                <a:cs typeface="Arial" pitchFamily="34" charset="0"/>
              </a:rPr>
              <a:t>To 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organise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b="0" dirty="0" err="1" smtClean="0">
                <a:latin typeface="Arial" pitchFamily="34" charset="0"/>
                <a:cs typeface="Arial" pitchFamily="34" charset="0"/>
              </a:rPr>
              <a:t>systematise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existing body of knowledge.</a:t>
            </a:r>
          </a:p>
          <a:p>
            <a:pPr>
              <a:buFont typeface="Wingdings" pitchFamily="2" charset="2"/>
              <a:buChar char="§"/>
            </a:pPr>
            <a:r>
              <a:rPr lang="en-US" b="0" dirty="0">
                <a:latin typeface="Arial" pitchFamily="34" charset="0"/>
                <a:cs typeface="Arial" pitchFamily="34" charset="0"/>
              </a:rPr>
              <a:t>To challenge existing paradigms and establish new theories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0" dirty="0">
                <a:latin typeface="Arial" pitchFamily="34" charset="0"/>
                <a:cs typeface="Arial" pitchFamily="34" charset="0"/>
              </a:rPr>
              <a:t>In conducting scientific research method, we need sound knowledge and skill on:</a:t>
            </a:r>
          </a:p>
          <a:p>
            <a:pPr>
              <a:buFont typeface="Wingdings" pitchFamily="2" charset="2"/>
              <a:buChar char="§"/>
            </a:pPr>
            <a:r>
              <a:rPr lang="en-US" b="0" dirty="0">
                <a:latin typeface="Arial" pitchFamily="34" charset="0"/>
                <a:cs typeface="Arial" pitchFamily="34" charset="0"/>
              </a:rPr>
              <a:t>Epistemology of research</a:t>
            </a:r>
          </a:p>
          <a:p>
            <a:pPr>
              <a:buFont typeface="Wingdings" pitchFamily="2" charset="2"/>
              <a:buChar char="§"/>
            </a:pPr>
            <a:r>
              <a:rPr lang="en-US" b="0" dirty="0">
                <a:latin typeface="Arial" pitchFamily="34" charset="0"/>
                <a:cs typeface="Arial" pitchFamily="34" charset="0"/>
              </a:rPr>
              <a:t>Methodology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research</a:t>
            </a:r>
          </a:p>
          <a:p>
            <a:pPr marL="457200" indent="-457200" algn="just"/>
            <a:endParaRPr lang="en-US" dirty="0" smtClean="0">
              <a:latin typeface="Times New Roman" charset="0"/>
              <a:cs typeface="Times New Roman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162800" cy="980728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Epistemology and Methodology of Research </a:t>
            </a:r>
            <a:endParaRPr lang="en-US" sz="2800" dirty="0" smtClean="0">
              <a:solidFill>
                <a:srgbClr val="7030A0"/>
              </a:solidFill>
              <a:cs typeface="Times New Roman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57200" y="1844824"/>
            <a:ext cx="4038600" cy="428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1" tIns="45623" rIns="91251" bIns="45623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382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54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1050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09364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65611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1860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78107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Epistemology of research (Science of Knowing)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R="0" lvl="1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knowledge of subject matter of one’s discipline</a:t>
            </a:r>
          </a:p>
          <a:p>
            <a:pPr marL="457200" marR="0" lvl="1" indent="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R="0" lvl="1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Sound knowledge of neighbouring disciplines.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1" tIns="45623" rIns="91251" bIns="45623" numCol="1" anchor="t" anchorCtr="0" compatLnSpc="1">
            <a:prstTxWarp prst="textNoShape">
              <a:avLst/>
            </a:prstTxWarp>
          </a:bodyPr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382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5438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1050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09364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65611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1860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78107" indent="-228123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eaLnBrk="1" hangingPunct="1">
              <a:lnSpc>
                <a:spcPct val="90000"/>
              </a:lnSpc>
              <a:buNone/>
            </a:pPr>
            <a:r>
              <a:rPr kumimoji="0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Methodology of </a:t>
            </a:r>
            <a:r>
              <a:rPr lang="en-GB" sz="2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Research (Science of Finding Out</a:t>
            </a:r>
            <a:r>
              <a:rPr kumimoji="0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0" lvl="0" indent="0" eaLnBrk="1" hangingPunct="1">
              <a:lnSpc>
                <a:spcPct val="90000"/>
              </a:lnSpc>
              <a:buNone/>
            </a:pPr>
            <a:endParaRPr kumimoji="0" lang="en-GB" sz="24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50900" marR="0" lvl="1" indent="-5000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You know where to start and what to find.</a:t>
            </a:r>
          </a:p>
          <a:p>
            <a:pPr marL="850900" marR="0" lvl="1" indent="-5000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Well equipped with research tools:</a:t>
            </a:r>
          </a:p>
          <a:p>
            <a:pPr marL="1260475" marR="0" lvl="2" indent="-3778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Empirical</a:t>
            </a:r>
          </a:p>
          <a:p>
            <a:pPr marL="1579563" marR="0" lvl="2" indent="-3778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sz="2400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Quantitative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579563" marR="0" lvl="2" indent="-3778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Qualitative</a:t>
            </a:r>
          </a:p>
          <a:p>
            <a:pPr marL="1579563" marR="0" lvl="2" indent="-3778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GB" sz="2400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Triangulation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850900" marR="0" lvl="1" indent="-500063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Having a good scientific mind</a:t>
            </a: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471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152400"/>
            <a:ext cx="7200404" cy="914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7030A0"/>
                </a:solidFill>
              </a:rPr>
              <a:t>Simplified </a:t>
            </a:r>
            <a:r>
              <a:rPr lang="en-US" sz="2800" dirty="0" smtClean="0">
                <a:solidFill>
                  <a:srgbClr val="7030A0"/>
                </a:solidFill>
              </a:rPr>
              <a:t>Model </a:t>
            </a:r>
            <a:r>
              <a:rPr lang="en-US" sz="2800" dirty="0">
                <a:solidFill>
                  <a:srgbClr val="7030A0"/>
                </a:solidFill>
              </a:rPr>
              <a:t>of </a:t>
            </a:r>
            <a:r>
              <a:rPr lang="en-US" sz="2800" dirty="0" smtClean="0">
                <a:solidFill>
                  <a:srgbClr val="7030A0"/>
                </a:solidFill>
              </a:rPr>
              <a:t>Research Process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79838" y="1339045"/>
            <a:ext cx="2736850" cy="64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What data are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required to answer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Questions</a:t>
            </a: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/ Test the Hypotheses?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95399" y="1985180"/>
            <a:ext cx="1343347" cy="28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1" tIns="45623" rIns="91251" bIns="45623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Literature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6060" y="2563813"/>
            <a:ext cx="873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Research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Area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86197" y="2544763"/>
            <a:ext cx="927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Problem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Statement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78792" y="3280450"/>
            <a:ext cx="7572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Context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183135" y="2563813"/>
            <a:ext cx="911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Research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questions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835150" y="2206327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1835150" y="3069084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500563" y="2060575"/>
            <a:ext cx="0" cy="2232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572000" y="2635250"/>
            <a:ext cx="762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23" rIns="91251" bIns="45623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Design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684838" y="2635250"/>
            <a:ext cx="971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Collection 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986588" y="2563813"/>
            <a:ext cx="815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Data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Analysis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524751" y="2398713"/>
            <a:ext cx="14397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Answer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Res </a:t>
            </a:r>
            <a:r>
              <a:rPr kumimoji="0" lang="en-U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Questn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&amp; Test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hypotheses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5219700" y="2781300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6516688" y="2781300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667625" y="2781300"/>
            <a:ext cx="504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862780" y="3713152"/>
            <a:ext cx="1022655" cy="64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Conceptual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Stage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5940425" y="3767384"/>
            <a:ext cx="920063" cy="46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Empirical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Stage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2916238" y="4005263"/>
            <a:ext cx="1439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235825" y="4005263"/>
            <a:ext cx="14398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684213" y="4005263"/>
            <a:ext cx="1152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4572000" y="4005263"/>
            <a:ext cx="1152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827584" y="2781300"/>
            <a:ext cx="43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098800" y="2132013"/>
            <a:ext cx="1549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51" tIns="45623" rIns="91251" bIns="45623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Theory &amp; Other Studies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229868" y="2635250"/>
            <a:ext cx="10541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1" tIns="45623" rIns="91251" bIns="45623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Hypotheses</a:t>
            </a:r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2971800" y="2349004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>
            <a:off x="2987824" y="2781300"/>
            <a:ext cx="215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2051720" y="2781300"/>
            <a:ext cx="2873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>
            <a:off x="4211638" y="2781300"/>
            <a:ext cx="288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4114800" y="2438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251" tIns="45623" rIns="91251" bIns="45623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16632"/>
            <a:ext cx="7162800" cy="504056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cs typeface="Arial" charset="0"/>
              </a:rPr>
              <a:t>Course Outline Cont’d </a:t>
            </a:r>
            <a:endParaRPr lang="en-US" sz="28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8680"/>
            <a:ext cx="9036495" cy="619268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Research Methodology: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0" dirty="0">
                <a:latin typeface="Arial Rounded MT Bold" pitchFamily="34" charset="0"/>
                <a:cs typeface="Times New Roman" charset="0"/>
              </a:rPr>
              <a:t> </a:t>
            </a: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 </a:t>
            </a:r>
            <a:r>
              <a:rPr lang="en-US" sz="2800" b="0" dirty="0" err="1" smtClean="0">
                <a:latin typeface="Arial Rounded MT Bold" pitchFamily="34" charset="0"/>
                <a:cs typeface="Times New Roman" charset="0"/>
              </a:rPr>
              <a:t>i</a:t>
            </a: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. Research Design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0" dirty="0">
                <a:latin typeface="Arial Rounded MT Bold" pitchFamily="34" charset="0"/>
                <a:cs typeface="Times New Roman" charset="0"/>
              </a:rPr>
              <a:t> </a:t>
            </a: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 ii. Method of Data Collection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0" dirty="0">
                <a:latin typeface="Arial Rounded MT Bold" pitchFamily="34" charset="0"/>
                <a:cs typeface="Times New Roman" charset="0"/>
              </a:rPr>
              <a:t> </a:t>
            </a: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  iii. Data Analysis Technique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0" dirty="0">
                <a:latin typeface="Arial Rounded MT Bold" pitchFamily="34" charset="0"/>
                <a:cs typeface="Times New Roman" charset="0"/>
              </a:rPr>
              <a:t> </a:t>
            </a: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 iv. Interpretation of Research Finding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0" dirty="0">
                <a:latin typeface="Arial Rounded MT Bold" pitchFamily="34" charset="0"/>
                <a:cs typeface="Times New Roman" charset="0"/>
              </a:rPr>
              <a:t> </a:t>
            </a: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  v. Writing of Reports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b="0" dirty="0" smtClean="0">
                <a:latin typeface="Arial Rounded MT Bold" pitchFamily="34" charset="0"/>
                <a:cs typeface="Times New Roman" charset="0"/>
              </a:rPr>
              <a:t>-Revision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0" dirty="0" smtClean="0">
                <a:latin typeface="Arial Rounded MT Bold" pitchFamily="34" charset="0"/>
                <a:cs typeface="Times New Roman" charset="0"/>
              </a:rPr>
              <a:t>Recommended Text Books: 1. Business Research Method ( </a:t>
            </a:r>
            <a:r>
              <a:rPr lang="en-US" b="0" dirty="0" err="1" smtClean="0">
                <a:latin typeface="Arial Rounded MT Bold" pitchFamily="34" charset="0"/>
                <a:cs typeface="Times New Roman" charset="0"/>
              </a:rPr>
              <a:t>Zikmund</a:t>
            </a:r>
            <a:r>
              <a:rPr lang="en-US" b="0" dirty="0" smtClean="0">
                <a:latin typeface="Arial Rounded MT Bold" pitchFamily="34" charset="0"/>
                <a:cs typeface="Times New Roman" charset="0"/>
              </a:rPr>
              <a:t> W.G 7</a:t>
            </a:r>
            <a:r>
              <a:rPr lang="en-US" b="0" baseline="30000" dirty="0" smtClean="0">
                <a:latin typeface="Arial Rounded MT Bold" pitchFamily="34" charset="0"/>
                <a:cs typeface="Times New Roman" charset="0"/>
              </a:rPr>
              <a:t>Th</a:t>
            </a:r>
            <a:r>
              <a:rPr lang="en-US" b="0" dirty="0" smtClean="0">
                <a:latin typeface="Arial Rounded MT Bold" pitchFamily="34" charset="0"/>
                <a:cs typeface="Times New Roman" charset="0"/>
              </a:rPr>
              <a:t> Edition). 2. Quick Guide to Project Writing (</a:t>
            </a:r>
            <a:r>
              <a:rPr lang="en-US" b="0" dirty="0" err="1" smtClean="0">
                <a:latin typeface="Arial Rounded MT Bold" pitchFamily="34" charset="0"/>
                <a:cs typeface="Times New Roman" charset="0"/>
              </a:rPr>
              <a:t>Izedonmi</a:t>
            </a:r>
            <a:r>
              <a:rPr lang="en-US" b="0" dirty="0" smtClean="0">
                <a:latin typeface="Arial Rounded MT Bold" pitchFamily="34" charset="0"/>
                <a:cs typeface="Times New Roman" charset="0"/>
              </a:rPr>
              <a:t>, P.F, 2016).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0" dirty="0" smtClean="0">
                <a:latin typeface="Arial Rounded MT Bold" pitchFamily="34" charset="0"/>
                <a:cs typeface="Times New Roman" charset="0"/>
              </a:rPr>
              <a:t>3. Research Method (Working Textbooks,2017)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b="0" dirty="0" smtClean="0">
              <a:latin typeface="Arial Rounded MT Bold" pitchFamily="34" charset="0"/>
              <a:cs typeface="Times New Roman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80000"/>
              </a:lnSpc>
              <a:buFontTx/>
              <a:buNone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.    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29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Research Process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520" y="1098550"/>
            <a:ext cx="7992887" cy="526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dirty="0" smtClean="0"/>
              <a:t>Research </a:t>
            </a:r>
            <a:r>
              <a:rPr lang="en-US" sz="2400" b="0" dirty="0"/>
              <a:t>comprise the process of </a:t>
            </a:r>
            <a:r>
              <a:rPr lang="en-US" sz="2400" b="0" dirty="0" smtClean="0"/>
              <a:t>developing :-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 1.The conceptual Framework 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2. Theoretical framework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3. The hypotheses </a:t>
            </a:r>
            <a:r>
              <a:rPr lang="en-US" sz="2400" b="0" dirty="0"/>
              <a:t>for testing </a:t>
            </a:r>
            <a:endParaRPr lang="en-US" sz="2400" b="0" dirty="0" smtClean="0"/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4. Research  </a:t>
            </a:r>
            <a:r>
              <a:rPr lang="en-US" sz="2400" b="0" dirty="0"/>
              <a:t>design</a:t>
            </a:r>
            <a:r>
              <a:rPr lang="en-US" sz="2400" b="0" dirty="0" smtClean="0"/>
              <a:t>,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This involves </a:t>
            </a:r>
            <a:r>
              <a:rPr lang="en-US" sz="2400" b="0" dirty="0"/>
              <a:t>the planning of the actual study dealing with such aspects as the location for the study, </a:t>
            </a:r>
            <a:endParaRPr lang="en-US" sz="2400" b="0" dirty="0" smtClean="0"/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5. Sample </a:t>
            </a:r>
            <a:r>
              <a:rPr lang="en-US" sz="2400" b="0" dirty="0"/>
              <a:t>selection </a:t>
            </a:r>
            <a:r>
              <a:rPr lang="en-US" sz="2400" b="0" dirty="0" smtClean="0"/>
              <a:t>and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 6. Data </a:t>
            </a:r>
            <a:r>
              <a:rPr lang="en-US" sz="2400" b="0" dirty="0"/>
              <a:t>collection processes and </a:t>
            </a:r>
            <a:endParaRPr lang="en-US" sz="2400" b="0" dirty="0" smtClean="0"/>
          </a:p>
          <a:p>
            <a:pPr algn="just">
              <a:spcBef>
                <a:spcPct val="50000"/>
              </a:spcBef>
            </a:pPr>
            <a:r>
              <a:rPr lang="en-US" sz="2400" b="0" dirty="0" smtClean="0"/>
              <a:t>7.Results </a:t>
            </a:r>
            <a:r>
              <a:rPr lang="en-US" sz="2400" b="0" dirty="0"/>
              <a:t>of the study.</a:t>
            </a:r>
          </a:p>
        </p:txBody>
      </p:sp>
    </p:spTree>
    <p:extLst>
      <p:ext uri="{BB962C8B-B14F-4D97-AF65-F5344CB8AC3E}">
        <p14:creationId xmlns:p14="http://schemas.microsoft.com/office/powerpoint/2010/main" val="1423272163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Attributes of Research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Based on other works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Replicable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Generalizable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Tied to theory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Doable/Achievable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Generates to New Questions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Incremental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Apolitical/Neutral</a:t>
            </a:r>
          </a:p>
        </p:txBody>
      </p:sp>
    </p:spTree>
    <p:extLst>
      <p:ext uri="{BB962C8B-B14F-4D97-AF65-F5344CB8AC3E}">
        <p14:creationId xmlns:p14="http://schemas.microsoft.com/office/powerpoint/2010/main" val="3699766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04664"/>
            <a:ext cx="7162800" cy="648072"/>
          </a:xfrm>
        </p:spPr>
        <p:txBody>
          <a:bodyPr/>
          <a:lstStyle/>
          <a:p>
            <a:r>
              <a:rPr lang="en-US" sz="2800" dirty="0">
                <a:solidFill>
                  <a:srgbClr val="7030A0"/>
                </a:solidFill>
                <a:cs typeface="Times New Roman" charset="0"/>
              </a:rPr>
              <a:t>Conclusion</a:t>
            </a:r>
            <a:endParaRPr lang="en-US" sz="2800" dirty="0" smtClean="0">
              <a:solidFill>
                <a:srgbClr val="7030A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43000"/>
            <a:ext cx="8136904" cy="4662264"/>
          </a:xfrm>
        </p:spPr>
        <p:txBody>
          <a:bodyPr/>
          <a:lstStyle/>
          <a:p>
            <a:pPr marL="457200" indent="-457200" algn="just"/>
            <a:r>
              <a:rPr lang="en-US" b="0" dirty="0">
                <a:latin typeface="Arial" pitchFamily="34" charset="0"/>
                <a:cs typeface="Arial" pitchFamily="34" charset="0"/>
              </a:rPr>
              <a:t>Knowledge* gained from research in the form of a scientific approach is different from other approaches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/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n-US" b="0" dirty="0">
                <a:latin typeface="Arial" pitchFamily="34" charset="0"/>
                <a:cs typeface="Arial" pitchFamily="34" charset="0"/>
              </a:rPr>
              <a:t> All beliefs, or assumptions must be 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tested - not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just by one researcher but also by other 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researchers;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not just once but several times in various places by as many other researchers.</a:t>
            </a:r>
          </a:p>
          <a:p>
            <a:pPr marL="457200" indent="-457200" algn="just"/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n-US" b="0" dirty="0">
                <a:latin typeface="Arial" pitchFamily="34" charset="0"/>
                <a:cs typeface="Arial" pitchFamily="34" charset="0"/>
              </a:rPr>
              <a:t>** Unless it is in the form of REVEALED KNOWLEDGE from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GOD.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286000"/>
            <a:ext cx="5648325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choose an Appropriate Research Problem?</a:t>
            </a:r>
          </a:p>
        </p:txBody>
      </p:sp>
    </p:spTree>
    <p:extLst>
      <p:ext uri="{BB962C8B-B14F-4D97-AF65-F5344CB8AC3E}">
        <p14:creationId xmlns:p14="http://schemas.microsoft.com/office/powerpoint/2010/main" val="1232774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28600"/>
            <a:ext cx="6624736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How to choose an Appropriate Research Problem?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475655" y="1371600"/>
            <a:ext cx="6480721" cy="304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400" b="0" dirty="0"/>
              <a:t> Identify broad area of research interest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400" b="0" dirty="0"/>
              <a:t> Literature </a:t>
            </a:r>
            <a:r>
              <a:rPr lang="en-AU" sz="2400" b="0" dirty="0" smtClean="0"/>
              <a:t>survey/mapping</a:t>
            </a:r>
            <a:endParaRPr lang="en-AU" sz="2400" b="0" dirty="0"/>
          </a:p>
          <a:p>
            <a:pPr marL="800100" lvl="1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400" b="0" dirty="0"/>
              <a:t>Develop article abstract</a:t>
            </a:r>
          </a:p>
          <a:p>
            <a:pPr marL="1257300" lvl="2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400" b="0" dirty="0"/>
              <a:t>Avoid direct copying</a:t>
            </a:r>
          </a:p>
          <a:p>
            <a:pPr marL="1257300" lvl="2" indent="-342900">
              <a:spcBef>
                <a:spcPct val="50000"/>
              </a:spcBef>
              <a:buFont typeface="Wingdings" pitchFamily="2" charset="2"/>
              <a:buChar char="§"/>
            </a:pPr>
            <a:r>
              <a:rPr lang="en-AU" sz="2400" b="0" dirty="0"/>
              <a:t>Make sure complete references are 	  recorded</a:t>
            </a:r>
          </a:p>
        </p:txBody>
      </p:sp>
    </p:spTree>
    <p:extLst>
      <p:ext uri="{BB962C8B-B14F-4D97-AF65-F5344CB8AC3E}">
        <p14:creationId xmlns:p14="http://schemas.microsoft.com/office/powerpoint/2010/main" val="416360118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990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Read recent Research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512" y="1052736"/>
            <a:ext cx="7488832" cy="193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342900" indent="-342900">
              <a:buClr>
                <a:srgbClr val="F95AB7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618FFD"/>
                </a:solidFill>
              </a:rPr>
              <a:t>Refereed &amp; professional journals</a:t>
            </a:r>
          </a:p>
          <a:p>
            <a:pPr marL="342900" indent="-342900">
              <a:buClr>
                <a:srgbClr val="F95AB7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618FFD"/>
                </a:solidFill>
              </a:rPr>
              <a:t>Accounting literature/ abstract index</a:t>
            </a:r>
          </a:p>
          <a:p>
            <a:pPr marL="342900" indent="-342900">
              <a:buClr>
                <a:srgbClr val="F95AB7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618FFD"/>
                </a:solidFill>
              </a:rPr>
              <a:t>Previous reports or theses such as UMI index</a:t>
            </a:r>
          </a:p>
          <a:p>
            <a:pPr marL="342900" indent="-342900">
              <a:buClr>
                <a:srgbClr val="F95AB7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618FFD"/>
                </a:solidFill>
              </a:rPr>
              <a:t>AAA/ Proceedings</a:t>
            </a:r>
          </a:p>
          <a:p>
            <a:pPr marL="342900" indent="-342900">
              <a:buClr>
                <a:srgbClr val="F95AB7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18FFD"/>
                </a:solidFill>
              </a:rPr>
              <a:t>Internet-SSRN, O</a:t>
            </a:r>
            <a:r>
              <a:rPr lang="en-US" sz="2400" dirty="0" smtClean="0">
                <a:solidFill>
                  <a:srgbClr val="00B0F0"/>
                </a:solidFill>
              </a:rPr>
              <a:t>ther repositories</a:t>
            </a:r>
            <a:endParaRPr lang="en-US" sz="2400" dirty="0">
              <a:solidFill>
                <a:srgbClr val="00B0F0"/>
              </a:solidFill>
            </a:endParaRPr>
          </a:p>
        </p:txBody>
      </p:sp>
      <p:pic>
        <p:nvPicPr>
          <p:cNvPr id="22532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105226"/>
            <a:ext cx="8449318" cy="356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04248" y="3136773"/>
            <a:ext cx="307806" cy="266830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MY"/>
          </a:p>
        </p:txBody>
      </p:sp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6815623" y="3192889"/>
            <a:ext cx="324296" cy="3044423"/>
          </a:xfrm>
          <a:prstGeom prst="rect">
            <a:avLst/>
          </a:prstGeom>
          <a:noFill/>
          <a:ln w="12700">
            <a:solidFill>
              <a:srgbClr val="618FFD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  <a:p>
            <a:pPr>
              <a:defRPr/>
            </a:pPr>
            <a:endParaRPr lang="en-US" sz="24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20469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ChangeArrowheads="1"/>
          </p:cNvSpPr>
          <p:nvPr/>
        </p:nvSpPr>
        <p:spPr bwMode="auto">
          <a:xfrm>
            <a:off x="2209802" y="3717032"/>
            <a:ext cx="4495800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75000"/>
              </a:lnSpc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Workshops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75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Seminars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ctr">
              <a:lnSpc>
                <a:spcPct val="75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Networking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9067800" cy="1143000"/>
          </a:xfrm>
        </p:spPr>
        <p:txBody>
          <a:bodyPr/>
          <a:lstStyle/>
          <a:p>
            <a:pPr>
              <a:lnSpc>
                <a:spcPct val="75000"/>
              </a:lnSpc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Attending research meeting</a:t>
            </a:r>
          </a:p>
        </p:txBody>
      </p:sp>
      <p:sp>
        <p:nvSpPr>
          <p:cNvPr id="23556" name="Freeform 4"/>
          <p:cNvSpPr>
            <a:spLocks/>
          </p:cNvSpPr>
          <p:nvPr/>
        </p:nvSpPr>
        <p:spPr bwMode="auto">
          <a:xfrm>
            <a:off x="2128838" y="6294438"/>
            <a:ext cx="661987" cy="285750"/>
          </a:xfrm>
          <a:custGeom>
            <a:avLst/>
            <a:gdLst>
              <a:gd name="T0" fmla="*/ 0 w 417"/>
              <a:gd name="T1" fmla="*/ 21 h 180"/>
              <a:gd name="T2" fmla="*/ 9 w 417"/>
              <a:gd name="T3" fmla="*/ 0 h 180"/>
              <a:gd name="T4" fmla="*/ 59 w 417"/>
              <a:gd name="T5" fmla="*/ 3 h 180"/>
              <a:gd name="T6" fmla="*/ 115 w 417"/>
              <a:gd name="T7" fmla="*/ 13 h 180"/>
              <a:gd name="T8" fmla="*/ 200 w 417"/>
              <a:gd name="T9" fmla="*/ 41 h 180"/>
              <a:gd name="T10" fmla="*/ 244 w 417"/>
              <a:gd name="T11" fmla="*/ 59 h 180"/>
              <a:gd name="T12" fmla="*/ 295 w 417"/>
              <a:gd name="T13" fmla="*/ 81 h 180"/>
              <a:gd name="T14" fmla="*/ 349 w 417"/>
              <a:gd name="T15" fmla="*/ 105 h 180"/>
              <a:gd name="T16" fmla="*/ 395 w 417"/>
              <a:gd name="T17" fmla="*/ 131 h 180"/>
              <a:gd name="T18" fmla="*/ 411 w 417"/>
              <a:gd name="T19" fmla="*/ 148 h 180"/>
              <a:gd name="T20" fmla="*/ 416 w 417"/>
              <a:gd name="T21" fmla="*/ 179 h 180"/>
              <a:gd name="T22" fmla="*/ 0 w 417"/>
              <a:gd name="T23" fmla="*/ 21 h 1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7"/>
              <a:gd name="T37" fmla="*/ 0 h 180"/>
              <a:gd name="T38" fmla="*/ 417 w 417"/>
              <a:gd name="T39" fmla="*/ 180 h 1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7" h="180">
                <a:moveTo>
                  <a:pt x="0" y="21"/>
                </a:moveTo>
                <a:lnTo>
                  <a:pt x="9" y="0"/>
                </a:lnTo>
                <a:lnTo>
                  <a:pt x="59" y="3"/>
                </a:lnTo>
                <a:lnTo>
                  <a:pt x="115" y="13"/>
                </a:lnTo>
                <a:lnTo>
                  <a:pt x="200" y="41"/>
                </a:lnTo>
                <a:lnTo>
                  <a:pt x="244" y="59"/>
                </a:lnTo>
                <a:lnTo>
                  <a:pt x="295" y="81"/>
                </a:lnTo>
                <a:lnTo>
                  <a:pt x="349" y="105"/>
                </a:lnTo>
                <a:lnTo>
                  <a:pt x="395" y="131"/>
                </a:lnTo>
                <a:lnTo>
                  <a:pt x="411" y="148"/>
                </a:lnTo>
                <a:lnTo>
                  <a:pt x="416" y="179"/>
                </a:lnTo>
                <a:lnTo>
                  <a:pt x="0" y="21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373688" y="5099050"/>
            <a:ext cx="34925" cy="25400"/>
          </a:xfrm>
          <a:prstGeom prst="rect">
            <a:avLst/>
          </a:prstGeom>
          <a:solidFill>
            <a:srgbClr val="FADB3A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MY"/>
          </a:p>
        </p:txBody>
      </p:sp>
      <p:sp>
        <p:nvSpPr>
          <p:cNvPr id="23558" name="Freeform 6"/>
          <p:cNvSpPr>
            <a:spLocks/>
          </p:cNvSpPr>
          <p:nvPr/>
        </p:nvSpPr>
        <p:spPr bwMode="auto">
          <a:xfrm>
            <a:off x="7588250" y="5911850"/>
            <a:ext cx="31750" cy="23813"/>
          </a:xfrm>
          <a:custGeom>
            <a:avLst/>
            <a:gdLst>
              <a:gd name="T0" fmla="*/ 19 w 20"/>
              <a:gd name="T1" fmla="*/ 14 h 15"/>
              <a:gd name="T2" fmla="*/ 2 w 20"/>
              <a:gd name="T3" fmla="*/ 0 h 15"/>
              <a:gd name="T4" fmla="*/ 0 w 20"/>
              <a:gd name="T5" fmla="*/ 13 h 15"/>
              <a:gd name="T6" fmla="*/ 19 w 20"/>
              <a:gd name="T7" fmla="*/ 14 h 15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15"/>
              <a:gd name="T14" fmla="*/ 20 w 20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15">
                <a:moveTo>
                  <a:pt x="19" y="14"/>
                </a:moveTo>
                <a:lnTo>
                  <a:pt x="2" y="0"/>
                </a:lnTo>
                <a:lnTo>
                  <a:pt x="0" y="13"/>
                </a:lnTo>
                <a:lnTo>
                  <a:pt x="19" y="1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6575425" y="6242050"/>
            <a:ext cx="665163" cy="285750"/>
          </a:xfrm>
          <a:custGeom>
            <a:avLst/>
            <a:gdLst>
              <a:gd name="T0" fmla="*/ 418 w 419"/>
              <a:gd name="T1" fmla="*/ 21 h 180"/>
              <a:gd name="T2" fmla="*/ 409 w 419"/>
              <a:gd name="T3" fmla="*/ 0 h 180"/>
              <a:gd name="T4" fmla="*/ 357 w 419"/>
              <a:gd name="T5" fmla="*/ 3 h 180"/>
              <a:gd name="T6" fmla="*/ 301 w 419"/>
              <a:gd name="T7" fmla="*/ 12 h 180"/>
              <a:gd name="T8" fmla="*/ 217 w 419"/>
              <a:gd name="T9" fmla="*/ 40 h 180"/>
              <a:gd name="T10" fmla="*/ 172 w 419"/>
              <a:gd name="T11" fmla="*/ 58 h 180"/>
              <a:gd name="T12" fmla="*/ 122 w 419"/>
              <a:gd name="T13" fmla="*/ 81 h 180"/>
              <a:gd name="T14" fmla="*/ 68 w 419"/>
              <a:gd name="T15" fmla="*/ 105 h 180"/>
              <a:gd name="T16" fmla="*/ 21 w 419"/>
              <a:gd name="T17" fmla="*/ 130 h 180"/>
              <a:gd name="T18" fmla="*/ 5 w 419"/>
              <a:gd name="T19" fmla="*/ 147 h 180"/>
              <a:gd name="T20" fmla="*/ 0 w 419"/>
              <a:gd name="T21" fmla="*/ 179 h 180"/>
              <a:gd name="T22" fmla="*/ 418 w 419"/>
              <a:gd name="T23" fmla="*/ 21 h 18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19"/>
              <a:gd name="T37" fmla="*/ 0 h 180"/>
              <a:gd name="T38" fmla="*/ 419 w 419"/>
              <a:gd name="T39" fmla="*/ 180 h 18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19" h="180">
                <a:moveTo>
                  <a:pt x="418" y="21"/>
                </a:moveTo>
                <a:lnTo>
                  <a:pt x="409" y="0"/>
                </a:lnTo>
                <a:lnTo>
                  <a:pt x="357" y="3"/>
                </a:lnTo>
                <a:lnTo>
                  <a:pt x="301" y="12"/>
                </a:lnTo>
                <a:lnTo>
                  <a:pt x="217" y="40"/>
                </a:lnTo>
                <a:lnTo>
                  <a:pt x="172" y="58"/>
                </a:lnTo>
                <a:lnTo>
                  <a:pt x="122" y="81"/>
                </a:lnTo>
                <a:lnTo>
                  <a:pt x="68" y="105"/>
                </a:lnTo>
                <a:lnTo>
                  <a:pt x="21" y="130"/>
                </a:lnTo>
                <a:lnTo>
                  <a:pt x="5" y="147"/>
                </a:lnTo>
                <a:lnTo>
                  <a:pt x="0" y="179"/>
                </a:lnTo>
                <a:lnTo>
                  <a:pt x="418" y="21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536575" y="4870450"/>
            <a:ext cx="7916863" cy="1911350"/>
            <a:chOff x="338" y="3068"/>
            <a:chExt cx="4987" cy="1204"/>
          </a:xfrm>
        </p:grpSpPr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2606" y="3304"/>
              <a:ext cx="597" cy="814"/>
              <a:chOff x="2606" y="3304"/>
              <a:chExt cx="597" cy="814"/>
            </a:xfrm>
          </p:grpSpPr>
          <p:sp>
            <p:nvSpPr>
              <p:cNvPr id="23596" name="Freeform 10"/>
              <p:cNvSpPr>
                <a:spLocks/>
              </p:cNvSpPr>
              <p:nvPr/>
            </p:nvSpPr>
            <p:spPr bwMode="auto">
              <a:xfrm>
                <a:off x="2606" y="3334"/>
                <a:ext cx="570" cy="784"/>
              </a:xfrm>
              <a:custGeom>
                <a:avLst/>
                <a:gdLst>
                  <a:gd name="T0" fmla="*/ 56 w 570"/>
                  <a:gd name="T1" fmla="*/ 198 h 784"/>
                  <a:gd name="T2" fmla="*/ 30 w 570"/>
                  <a:gd name="T3" fmla="*/ 300 h 784"/>
                  <a:gd name="T4" fmla="*/ 18 w 570"/>
                  <a:gd name="T5" fmla="*/ 359 h 784"/>
                  <a:gd name="T6" fmla="*/ 3 w 570"/>
                  <a:gd name="T7" fmla="*/ 418 h 784"/>
                  <a:gd name="T8" fmla="*/ 0 w 570"/>
                  <a:gd name="T9" fmla="*/ 483 h 784"/>
                  <a:gd name="T10" fmla="*/ 6 w 570"/>
                  <a:gd name="T11" fmla="*/ 531 h 784"/>
                  <a:gd name="T12" fmla="*/ 15 w 570"/>
                  <a:gd name="T13" fmla="*/ 561 h 784"/>
                  <a:gd name="T14" fmla="*/ 18 w 570"/>
                  <a:gd name="T15" fmla="*/ 608 h 784"/>
                  <a:gd name="T16" fmla="*/ 45 w 570"/>
                  <a:gd name="T17" fmla="*/ 638 h 784"/>
                  <a:gd name="T18" fmla="*/ 65 w 570"/>
                  <a:gd name="T19" fmla="*/ 683 h 784"/>
                  <a:gd name="T20" fmla="*/ 113 w 570"/>
                  <a:gd name="T21" fmla="*/ 783 h 784"/>
                  <a:gd name="T22" fmla="*/ 516 w 570"/>
                  <a:gd name="T23" fmla="*/ 698 h 784"/>
                  <a:gd name="T24" fmla="*/ 498 w 570"/>
                  <a:gd name="T25" fmla="*/ 620 h 784"/>
                  <a:gd name="T26" fmla="*/ 524 w 570"/>
                  <a:gd name="T27" fmla="*/ 558 h 784"/>
                  <a:gd name="T28" fmla="*/ 548 w 570"/>
                  <a:gd name="T29" fmla="*/ 474 h 784"/>
                  <a:gd name="T30" fmla="*/ 566 w 570"/>
                  <a:gd name="T31" fmla="*/ 379 h 784"/>
                  <a:gd name="T32" fmla="*/ 569 w 570"/>
                  <a:gd name="T33" fmla="*/ 294 h 784"/>
                  <a:gd name="T34" fmla="*/ 557 w 570"/>
                  <a:gd name="T35" fmla="*/ 207 h 784"/>
                  <a:gd name="T36" fmla="*/ 533 w 570"/>
                  <a:gd name="T37" fmla="*/ 139 h 784"/>
                  <a:gd name="T38" fmla="*/ 483 w 570"/>
                  <a:gd name="T39" fmla="*/ 70 h 784"/>
                  <a:gd name="T40" fmla="*/ 432 w 570"/>
                  <a:gd name="T41" fmla="*/ 29 h 784"/>
                  <a:gd name="T42" fmla="*/ 385 w 570"/>
                  <a:gd name="T43" fmla="*/ 12 h 784"/>
                  <a:gd name="T44" fmla="*/ 323 w 570"/>
                  <a:gd name="T45" fmla="*/ 3 h 784"/>
                  <a:gd name="T46" fmla="*/ 248 w 570"/>
                  <a:gd name="T47" fmla="*/ 0 h 784"/>
                  <a:gd name="T48" fmla="*/ 192 w 570"/>
                  <a:gd name="T49" fmla="*/ 12 h 784"/>
                  <a:gd name="T50" fmla="*/ 151 w 570"/>
                  <a:gd name="T51" fmla="*/ 38 h 784"/>
                  <a:gd name="T52" fmla="*/ 107 w 570"/>
                  <a:gd name="T53" fmla="*/ 73 h 784"/>
                  <a:gd name="T54" fmla="*/ 83 w 570"/>
                  <a:gd name="T55" fmla="*/ 112 h 784"/>
                  <a:gd name="T56" fmla="*/ 62 w 570"/>
                  <a:gd name="T57" fmla="*/ 160 h 784"/>
                  <a:gd name="T58" fmla="*/ 56 w 570"/>
                  <a:gd name="T59" fmla="*/ 198 h 78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70"/>
                  <a:gd name="T91" fmla="*/ 0 h 784"/>
                  <a:gd name="T92" fmla="*/ 570 w 570"/>
                  <a:gd name="T93" fmla="*/ 784 h 784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70" h="784">
                    <a:moveTo>
                      <a:pt x="56" y="198"/>
                    </a:moveTo>
                    <a:lnTo>
                      <a:pt x="30" y="300"/>
                    </a:lnTo>
                    <a:lnTo>
                      <a:pt x="18" y="359"/>
                    </a:lnTo>
                    <a:lnTo>
                      <a:pt x="3" y="418"/>
                    </a:lnTo>
                    <a:lnTo>
                      <a:pt x="0" y="483"/>
                    </a:lnTo>
                    <a:lnTo>
                      <a:pt x="6" y="531"/>
                    </a:lnTo>
                    <a:lnTo>
                      <a:pt x="15" y="561"/>
                    </a:lnTo>
                    <a:lnTo>
                      <a:pt x="18" y="608"/>
                    </a:lnTo>
                    <a:lnTo>
                      <a:pt x="45" y="638"/>
                    </a:lnTo>
                    <a:lnTo>
                      <a:pt x="65" y="683"/>
                    </a:lnTo>
                    <a:lnTo>
                      <a:pt x="113" y="783"/>
                    </a:lnTo>
                    <a:lnTo>
                      <a:pt x="516" y="698"/>
                    </a:lnTo>
                    <a:lnTo>
                      <a:pt x="498" y="620"/>
                    </a:lnTo>
                    <a:lnTo>
                      <a:pt x="524" y="558"/>
                    </a:lnTo>
                    <a:lnTo>
                      <a:pt x="548" y="474"/>
                    </a:lnTo>
                    <a:lnTo>
                      <a:pt x="566" y="379"/>
                    </a:lnTo>
                    <a:lnTo>
                      <a:pt x="569" y="294"/>
                    </a:lnTo>
                    <a:lnTo>
                      <a:pt x="557" y="207"/>
                    </a:lnTo>
                    <a:lnTo>
                      <a:pt x="533" y="139"/>
                    </a:lnTo>
                    <a:lnTo>
                      <a:pt x="483" y="70"/>
                    </a:lnTo>
                    <a:lnTo>
                      <a:pt x="432" y="29"/>
                    </a:lnTo>
                    <a:lnTo>
                      <a:pt x="385" y="12"/>
                    </a:lnTo>
                    <a:lnTo>
                      <a:pt x="323" y="3"/>
                    </a:lnTo>
                    <a:lnTo>
                      <a:pt x="248" y="0"/>
                    </a:lnTo>
                    <a:lnTo>
                      <a:pt x="192" y="12"/>
                    </a:lnTo>
                    <a:lnTo>
                      <a:pt x="151" y="38"/>
                    </a:lnTo>
                    <a:lnTo>
                      <a:pt x="107" y="73"/>
                    </a:lnTo>
                    <a:lnTo>
                      <a:pt x="83" y="112"/>
                    </a:lnTo>
                    <a:lnTo>
                      <a:pt x="62" y="160"/>
                    </a:lnTo>
                    <a:lnTo>
                      <a:pt x="56" y="198"/>
                    </a:lnTo>
                  </a:path>
                </a:pathLst>
              </a:custGeom>
              <a:solidFill>
                <a:srgbClr val="FFB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7" name="Freeform 11"/>
              <p:cNvSpPr>
                <a:spLocks/>
              </p:cNvSpPr>
              <p:nvPr/>
            </p:nvSpPr>
            <p:spPr bwMode="auto">
              <a:xfrm>
                <a:off x="2606" y="3304"/>
                <a:ext cx="597" cy="710"/>
              </a:xfrm>
              <a:custGeom>
                <a:avLst/>
                <a:gdLst>
                  <a:gd name="T0" fmla="*/ 86 w 597"/>
                  <a:gd name="T1" fmla="*/ 91 h 710"/>
                  <a:gd name="T2" fmla="*/ 140 w 597"/>
                  <a:gd name="T3" fmla="*/ 27 h 710"/>
                  <a:gd name="T4" fmla="*/ 231 w 597"/>
                  <a:gd name="T5" fmla="*/ 0 h 710"/>
                  <a:gd name="T6" fmla="*/ 332 w 597"/>
                  <a:gd name="T7" fmla="*/ 0 h 710"/>
                  <a:gd name="T8" fmla="*/ 406 w 597"/>
                  <a:gd name="T9" fmla="*/ 24 h 710"/>
                  <a:gd name="T10" fmla="*/ 462 w 597"/>
                  <a:gd name="T11" fmla="*/ 61 h 710"/>
                  <a:gd name="T12" fmla="*/ 516 w 597"/>
                  <a:gd name="T13" fmla="*/ 109 h 710"/>
                  <a:gd name="T14" fmla="*/ 563 w 597"/>
                  <a:gd name="T15" fmla="*/ 177 h 710"/>
                  <a:gd name="T16" fmla="*/ 590 w 597"/>
                  <a:gd name="T17" fmla="*/ 285 h 710"/>
                  <a:gd name="T18" fmla="*/ 593 w 597"/>
                  <a:gd name="T19" fmla="*/ 383 h 710"/>
                  <a:gd name="T20" fmla="*/ 575 w 597"/>
                  <a:gd name="T21" fmla="*/ 489 h 710"/>
                  <a:gd name="T22" fmla="*/ 548 w 597"/>
                  <a:gd name="T23" fmla="*/ 605 h 710"/>
                  <a:gd name="T24" fmla="*/ 498 w 597"/>
                  <a:gd name="T25" fmla="*/ 664 h 710"/>
                  <a:gd name="T26" fmla="*/ 430 w 597"/>
                  <a:gd name="T27" fmla="*/ 691 h 710"/>
                  <a:gd name="T28" fmla="*/ 373 w 597"/>
                  <a:gd name="T29" fmla="*/ 709 h 710"/>
                  <a:gd name="T30" fmla="*/ 299 w 597"/>
                  <a:gd name="T31" fmla="*/ 694 h 710"/>
                  <a:gd name="T32" fmla="*/ 248 w 597"/>
                  <a:gd name="T33" fmla="*/ 688 h 710"/>
                  <a:gd name="T34" fmla="*/ 151 w 597"/>
                  <a:gd name="T35" fmla="*/ 682 h 710"/>
                  <a:gd name="T36" fmla="*/ 161 w 597"/>
                  <a:gd name="T37" fmla="*/ 630 h 710"/>
                  <a:gd name="T38" fmla="*/ 156 w 597"/>
                  <a:gd name="T39" fmla="*/ 595 h 710"/>
                  <a:gd name="T40" fmla="*/ 142 w 597"/>
                  <a:gd name="T41" fmla="*/ 572 h 710"/>
                  <a:gd name="T42" fmla="*/ 164 w 597"/>
                  <a:gd name="T43" fmla="*/ 541 h 710"/>
                  <a:gd name="T44" fmla="*/ 160 w 597"/>
                  <a:gd name="T45" fmla="*/ 492 h 710"/>
                  <a:gd name="T46" fmla="*/ 137 w 597"/>
                  <a:gd name="T47" fmla="*/ 420 h 710"/>
                  <a:gd name="T48" fmla="*/ 77 w 597"/>
                  <a:gd name="T49" fmla="*/ 389 h 710"/>
                  <a:gd name="T50" fmla="*/ 36 w 597"/>
                  <a:gd name="T51" fmla="*/ 412 h 710"/>
                  <a:gd name="T52" fmla="*/ 50 w 597"/>
                  <a:gd name="T53" fmla="*/ 475 h 710"/>
                  <a:gd name="T54" fmla="*/ 42 w 597"/>
                  <a:gd name="T55" fmla="*/ 514 h 710"/>
                  <a:gd name="T56" fmla="*/ 18 w 597"/>
                  <a:gd name="T57" fmla="*/ 414 h 710"/>
                  <a:gd name="T58" fmla="*/ 12 w 597"/>
                  <a:gd name="T59" fmla="*/ 308 h 710"/>
                  <a:gd name="T60" fmla="*/ 30 w 597"/>
                  <a:gd name="T61" fmla="*/ 198 h 710"/>
                  <a:gd name="T62" fmla="*/ 74 w 597"/>
                  <a:gd name="T63" fmla="*/ 136 h 71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97"/>
                  <a:gd name="T97" fmla="*/ 0 h 710"/>
                  <a:gd name="T98" fmla="*/ 597 w 597"/>
                  <a:gd name="T99" fmla="*/ 710 h 71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97" h="710">
                    <a:moveTo>
                      <a:pt x="74" y="136"/>
                    </a:moveTo>
                    <a:lnTo>
                      <a:pt x="86" y="91"/>
                    </a:lnTo>
                    <a:lnTo>
                      <a:pt x="110" y="47"/>
                    </a:lnTo>
                    <a:lnTo>
                      <a:pt x="140" y="27"/>
                    </a:lnTo>
                    <a:lnTo>
                      <a:pt x="171" y="12"/>
                    </a:lnTo>
                    <a:lnTo>
                      <a:pt x="231" y="0"/>
                    </a:lnTo>
                    <a:lnTo>
                      <a:pt x="275" y="0"/>
                    </a:lnTo>
                    <a:lnTo>
                      <a:pt x="332" y="0"/>
                    </a:lnTo>
                    <a:lnTo>
                      <a:pt x="376" y="9"/>
                    </a:lnTo>
                    <a:lnTo>
                      <a:pt x="406" y="24"/>
                    </a:lnTo>
                    <a:lnTo>
                      <a:pt x="430" y="36"/>
                    </a:lnTo>
                    <a:lnTo>
                      <a:pt x="462" y="61"/>
                    </a:lnTo>
                    <a:lnTo>
                      <a:pt x="492" y="88"/>
                    </a:lnTo>
                    <a:lnTo>
                      <a:pt x="516" y="109"/>
                    </a:lnTo>
                    <a:lnTo>
                      <a:pt x="540" y="136"/>
                    </a:lnTo>
                    <a:lnTo>
                      <a:pt x="563" y="177"/>
                    </a:lnTo>
                    <a:lnTo>
                      <a:pt x="575" y="222"/>
                    </a:lnTo>
                    <a:lnTo>
                      <a:pt x="590" y="285"/>
                    </a:lnTo>
                    <a:lnTo>
                      <a:pt x="596" y="332"/>
                    </a:lnTo>
                    <a:lnTo>
                      <a:pt x="593" y="383"/>
                    </a:lnTo>
                    <a:lnTo>
                      <a:pt x="590" y="432"/>
                    </a:lnTo>
                    <a:lnTo>
                      <a:pt x="575" y="489"/>
                    </a:lnTo>
                    <a:lnTo>
                      <a:pt x="560" y="548"/>
                    </a:lnTo>
                    <a:lnTo>
                      <a:pt x="548" y="605"/>
                    </a:lnTo>
                    <a:lnTo>
                      <a:pt x="525" y="647"/>
                    </a:lnTo>
                    <a:lnTo>
                      <a:pt x="498" y="664"/>
                    </a:lnTo>
                    <a:lnTo>
                      <a:pt x="465" y="679"/>
                    </a:lnTo>
                    <a:lnTo>
                      <a:pt x="430" y="691"/>
                    </a:lnTo>
                    <a:lnTo>
                      <a:pt x="406" y="703"/>
                    </a:lnTo>
                    <a:lnTo>
                      <a:pt x="373" y="709"/>
                    </a:lnTo>
                    <a:lnTo>
                      <a:pt x="344" y="706"/>
                    </a:lnTo>
                    <a:lnTo>
                      <a:pt x="299" y="694"/>
                    </a:lnTo>
                    <a:lnTo>
                      <a:pt x="264" y="692"/>
                    </a:lnTo>
                    <a:lnTo>
                      <a:pt x="248" y="688"/>
                    </a:lnTo>
                    <a:lnTo>
                      <a:pt x="250" y="700"/>
                    </a:lnTo>
                    <a:lnTo>
                      <a:pt x="151" y="682"/>
                    </a:lnTo>
                    <a:lnTo>
                      <a:pt x="163" y="647"/>
                    </a:lnTo>
                    <a:lnTo>
                      <a:pt x="161" y="630"/>
                    </a:lnTo>
                    <a:lnTo>
                      <a:pt x="160" y="614"/>
                    </a:lnTo>
                    <a:lnTo>
                      <a:pt x="156" y="595"/>
                    </a:lnTo>
                    <a:lnTo>
                      <a:pt x="151" y="585"/>
                    </a:lnTo>
                    <a:lnTo>
                      <a:pt x="142" y="572"/>
                    </a:lnTo>
                    <a:lnTo>
                      <a:pt x="153" y="558"/>
                    </a:lnTo>
                    <a:lnTo>
                      <a:pt x="164" y="541"/>
                    </a:lnTo>
                    <a:lnTo>
                      <a:pt x="166" y="527"/>
                    </a:lnTo>
                    <a:lnTo>
                      <a:pt x="160" y="492"/>
                    </a:lnTo>
                    <a:lnTo>
                      <a:pt x="157" y="447"/>
                    </a:lnTo>
                    <a:lnTo>
                      <a:pt x="137" y="420"/>
                    </a:lnTo>
                    <a:lnTo>
                      <a:pt x="107" y="412"/>
                    </a:lnTo>
                    <a:lnTo>
                      <a:pt x="77" y="389"/>
                    </a:lnTo>
                    <a:lnTo>
                      <a:pt x="56" y="389"/>
                    </a:lnTo>
                    <a:lnTo>
                      <a:pt x="36" y="412"/>
                    </a:lnTo>
                    <a:lnTo>
                      <a:pt x="36" y="447"/>
                    </a:lnTo>
                    <a:lnTo>
                      <a:pt x="50" y="475"/>
                    </a:lnTo>
                    <a:lnTo>
                      <a:pt x="52" y="517"/>
                    </a:lnTo>
                    <a:lnTo>
                      <a:pt x="42" y="514"/>
                    </a:lnTo>
                    <a:lnTo>
                      <a:pt x="31" y="506"/>
                    </a:lnTo>
                    <a:lnTo>
                      <a:pt x="18" y="414"/>
                    </a:lnTo>
                    <a:lnTo>
                      <a:pt x="0" y="356"/>
                    </a:lnTo>
                    <a:lnTo>
                      <a:pt x="12" y="308"/>
                    </a:lnTo>
                    <a:lnTo>
                      <a:pt x="21" y="255"/>
                    </a:lnTo>
                    <a:lnTo>
                      <a:pt x="30" y="198"/>
                    </a:lnTo>
                    <a:lnTo>
                      <a:pt x="30" y="172"/>
                    </a:lnTo>
                    <a:lnTo>
                      <a:pt x="74" y="136"/>
                    </a:lnTo>
                  </a:path>
                </a:pathLst>
              </a:custGeom>
              <a:solidFill>
                <a:srgbClr val="5F3F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62" name="Group 12"/>
            <p:cNvGrpSpPr>
              <a:grpSpLocks/>
            </p:cNvGrpSpPr>
            <p:nvPr/>
          </p:nvGrpSpPr>
          <p:grpSpPr bwMode="auto">
            <a:xfrm>
              <a:off x="338" y="3068"/>
              <a:ext cx="4987" cy="1204"/>
              <a:chOff x="338" y="3068"/>
              <a:chExt cx="4987" cy="1204"/>
            </a:xfrm>
          </p:grpSpPr>
          <p:grpSp>
            <p:nvGrpSpPr>
              <p:cNvPr id="23563" name="Group 13"/>
              <p:cNvGrpSpPr>
                <a:grpSpLocks/>
              </p:cNvGrpSpPr>
              <p:nvPr/>
            </p:nvGrpSpPr>
            <p:grpSpPr bwMode="auto">
              <a:xfrm>
                <a:off x="338" y="3068"/>
                <a:ext cx="627" cy="599"/>
                <a:chOff x="338" y="3068"/>
                <a:chExt cx="627" cy="599"/>
              </a:xfrm>
            </p:grpSpPr>
            <p:sp>
              <p:nvSpPr>
                <p:cNvPr id="23593" name="Freeform 14"/>
                <p:cNvSpPr>
                  <a:spLocks/>
                </p:cNvSpPr>
                <p:nvPr/>
              </p:nvSpPr>
              <p:spPr bwMode="auto">
                <a:xfrm>
                  <a:off x="512" y="3086"/>
                  <a:ext cx="453" cy="574"/>
                </a:xfrm>
                <a:custGeom>
                  <a:avLst/>
                  <a:gdLst>
                    <a:gd name="T0" fmla="*/ 0 w 453"/>
                    <a:gd name="T1" fmla="*/ 421 h 574"/>
                    <a:gd name="T2" fmla="*/ 18 w 453"/>
                    <a:gd name="T3" fmla="*/ 394 h 574"/>
                    <a:gd name="T4" fmla="*/ 12 w 453"/>
                    <a:gd name="T5" fmla="*/ 349 h 574"/>
                    <a:gd name="T6" fmla="*/ 3 w 453"/>
                    <a:gd name="T7" fmla="*/ 251 h 574"/>
                    <a:gd name="T8" fmla="*/ 15 w 453"/>
                    <a:gd name="T9" fmla="*/ 150 h 574"/>
                    <a:gd name="T10" fmla="*/ 44 w 453"/>
                    <a:gd name="T11" fmla="*/ 74 h 574"/>
                    <a:gd name="T12" fmla="*/ 92 w 453"/>
                    <a:gd name="T13" fmla="*/ 30 h 574"/>
                    <a:gd name="T14" fmla="*/ 165 w 453"/>
                    <a:gd name="T15" fmla="*/ 9 h 574"/>
                    <a:gd name="T16" fmla="*/ 251 w 453"/>
                    <a:gd name="T17" fmla="*/ 0 h 574"/>
                    <a:gd name="T18" fmla="*/ 316 w 453"/>
                    <a:gd name="T19" fmla="*/ 9 h 574"/>
                    <a:gd name="T20" fmla="*/ 384 w 453"/>
                    <a:gd name="T21" fmla="*/ 50 h 574"/>
                    <a:gd name="T22" fmla="*/ 414 w 453"/>
                    <a:gd name="T23" fmla="*/ 106 h 574"/>
                    <a:gd name="T24" fmla="*/ 440 w 453"/>
                    <a:gd name="T25" fmla="*/ 174 h 574"/>
                    <a:gd name="T26" fmla="*/ 452 w 453"/>
                    <a:gd name="T27" fmla="*/ 275 h 574"/>
                    <a:gd name="T28" fmla="*/ 437 w 453"/>
                    <a:gd name="T29" fmla="*/ 299 h 574"/>
                    <a:gd name="T30" fmla="*/ 443 w 453"/>
                    <a:gd name="T31" fmla="*/ 326 h 574"/>
                    <a:gd name="T32" fmla="*/ 440 w 453"/>
                    <a:gd name="T33" fmla="*/ 379 h 574"/>
                    <a:gd name="T34" fmla="*/ 425 w 453"/>
                    <a:gd name="T35" fmla="*/ 432 h 574"/>
                    <a:gd name="T36" fmla="*/ 354 w 453"/>
                    <a:gd name="T37" fmla="*/ 524 h 574"/>
                    <a:gd name="T38" fmla="*/ 304 w 453"/>
                    <a:gd name="T39" fmla="*/ 544 h 574"/>
                    <a:gd name="T40" fmla="*/ 245 w 453"/>
                    <a:gd name="T41" fmla="*/ 559 h 574"/>
                    <a:gd name="T42" fmla="*/ 196 w 453"/>
                    <a:gd name="T43" fmla="*/ 573 h 574"/>
                    <a:gd name="T44" fmla="*/ 0 w 453"/>
                    <a:gd name="T45" fmla="*/ 421 h 57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53"/>
                    <a:gd name="T70" fmla="*/ 0 h 574"/>
                    <a:gd name="T71" fmla="*/ 453 w 453"/>
                    <a:gd name="T72" fmla="*/ 574 h 574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53" h="574">
                      <a:moveTo>
                        <a:pt x="0" y="421"/>
                      </a:moveTo>
                      <a:lnTo>
                        <a:pt x="18" y="394"/>
                      </a:lnTo>
                      <a:lnTo>
                        <a:pt x="12" y="349"/>
                      </a:lnTo>
                      <a:lnTo>
                        <a:pt x="3" y="251"/>
                      </a:lnTo>
                      <a:lnTo>
                        <a:pt x="15" y="150"/>
                      </a:lnTo>
                      <a:lnTo>
                        <a:pt x="44" y="74"/>
                      </a:lnTo>
                      <a:lnTo>
                        <a:pt x="92" y="30"/>
                      </a:lnTo>
                      <a:lnTo>
                        <a:pt x="165" y="9"/>
                      </a:lnTo>
                      <a:lnTo>
                        <a:pt x="251" y="0"/>
                      </a:lnTo>
                      <a:lnTo>
                        <a:pt x="316" y="9"/>
                      </a:lnTo>
                      <a:lnTo>
                        <a:pt x="384" y="50"/>
                      </a:lnTo>
                      <a:lnTo>
                        <a:pt x="414" y="106"/>
                      </a:lnTo>
                      <a:lnTo>
                        <a:pt x="440" y="174"/>
                      </a:lnTo>
                      <a:lnTo>
                        <a:pt x="452" y="275"/>
                      </a:lnTo>
                      <a:lnTo>
                        <a:pt x="437" y="299"/>
                      </a:lnTo>
                      <a:lnTo>
                        <a:pt x="443" y="326"/>
                      </a:lnTo>
                      <a:lnTo>
                        <a:pt x="440" y="379"/>
                      </a:lnTo>
                      <a:lnTo>
                        <a:pt x="425" y="432"/>
                      </a:lnTo>
                      <a:lnTo>
                        <a:pt x="354" y="524"/>
                      </a:lnTo>
                      <a:lnTo>
                        <a:pt x="304" y="544"/>
                      </a:lnTo>
                      <a:lnTo>
                        <a:pt x="245" y="559"/>
                      </a:lnTo>
                      <a:lnTo>
                        <a:pt x="196" y="573"/>
                      </a:lnTo>
                      <a:lnTo>
                        <a:pt x="0" y="421"/>
                      </a:lnTo>
                    </a:path>
                  </a:pathLst>
                </a:custGeom>
                <a:solidFill>
                  <a:srgbClr val="BF7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4" name="Freeform 15"/>
                <p:cNvSpPr>
                  <a:spLocks/>
                </p:cNvSpPr>
                <p:nvPr/>
              </p:nvSpPr>
              <p:spPr bwMode="auto">
                <a:xfrm>
                  <a:off x="488" y="3068"/>
                  <a:ext cx="447" cy="465"/>
                </a:xfrm>
                <a:custGeom>
                  <a:avLst/>
                  <a:gdLst>
                    <a:gd name="T0" fmla="*/ 21 w 447"/>
                    <a:gd name="T1" fmla="*/ 402 h 465"/>
                    <a:gd name="T2" fmla="*/ 3 w 447"/>
                    <a:gd name="T3" fmla="*/ 289 h 465"/>
                    <a:gd name="T4" fmla="*/ 0 w 447"/>
                    <a:gd name="T5" fmla="*/ 227 h 465"/>
                    <a:gd name="T6" fmla="*/ 15 w 447"/>
                    <a:gd name="T7" fmla="*/ 138 h 465"/>
                    <a:gd name="T8" fmla="*/ 38 w 447"/>
                    <a:gd name="T9" fmla="*/ 71 h 465"/>
                    <a:gd name="T10" fmla="*/ 95 w 447"/>
                    <a:gd name="T11" fmla="*/ 18 h 465"/>
                    <a:gd name="T12" fmla="*/ 163 w 447"/>
                    <a:gd name="T13" fmla="*/ 3 h 465"/>
                    <a:gd name="T14" fmla="*/ 248 w 447"/>
                    <a:gd name="T15" fmla="*/ 0 h 465"/>
                    <a:gd name="T16" fmla="*/ 295 w 447"/>
                    <a:gd name="T17" fmla="*/ 6 h 465"/>
                    <a:gd name="T18" fmla="*/ 342 w 447"/>
                    <a:gd name="T19" fmla="*/ 24 h 465"/>
                    <a:gd name="T20" fmla="*/ 384 w 447"/>
                    <a:gd name="T21" fmla="*/ 44 h 465"/>
                    <a:gd name="T22" fmla="*/ 422 w 447"/>
                    <a:gd name="T23" fmla="*/ 74 h 465"/>
                    <a:gd name="T24" fmla="*/ 434 w 447"/>
                    <a:gd name="T25" fmla="*/ 101 h 465"/>
                    <a:gd name="T26" fmla="*/ 390 w 447"/>
                    <a:gd name="T27" fmla="*/ 74 h 465"/>
                    <a:gd name="T28" fmla="*/ 348 w 447"/>
                    <a:gd name="T29" fmla="*/ 71 h 465"/>
                    <a:gd name="T30" fmla="*/ 334 w 447"/>
                    <a:gd name="T31" fmla="*/ 68 h 465"/>
                    <a:gd name="T32" fmla="*/ 369 w 447"/>
                    <a:gd name="T33" fmla="*/ 95 h 465"/>
                    <a:gd name="T34" fmla="*/ 390 w 447"/>
                    <a:gd name="T35" fmla="*/ 123 h 465"/>
                    <a:gd name="T36" fmla="*/ 402 w 447"/>
                    <a:gd name="T37" fmla="*/ 153 h 465"/>
                    <a:gd name="T38" fmla="*/ 419 w 447"/>
                    <a:gd name="T39" fmla="*/ 174 h 465"/>
                    <a:gd name="T40" fmla="*/ 437 w 447"/>
                    <a:gd name="T41" fmla="*/ 200 h 465"/>
                    <a:gd name="T42" fmla="*/ 443 w 447"/>
                    <a:gd name="T43" fmla="*/ 227 h 465"/>
                    <a:gd name="T44" fmla="*/ 446 w 447"/>
                    <a:gd name="T45" fmla="*/ 257 h 465"/>
                    <a:gd name="T46" fmla="*/ 428 w 447"/>
                    <a:gd name="T47" fmla="*/ 313 h 465"/>
                    <a:gd name="T48" fmla="*/ 410 w 447"/>
                    <a:gd name="T49" fmla="*/ 351 h 465"/>
                    <a:gd name="T50" fmla="*/ 387 w 447"/>
                    <a:gd name="T51" fmla="*/ 340 h 465"/>
                    <a:gd name="T52" fmla="*/ 393 w 447"/>
                    <a:gd name="T53" fmla="*/ 325 h 465"/>
                    <a:gd name="T54" fmla="*/ 396 w 447"/>
                    <a:gd name="T55" fmla="*/ 304 h 465"/>
                    <a:gd name="T56" fmla="*/ 381 w 447"/>
                    <a:gd name="T57" fmla="*/ 286 h 465"/>
                    <a:gd name="T58" fmla="*/ 345 w 447"/>
                    <a:gd name="T59" fmla="*/ 295 h 465"/>
                    <a:gd name="T60" fmla="*/ 301 w 447"/>
                    <a:gd name="T61" fmla="*/ 322 h 465"/>
                    <a:gd name="T62" fmla="*/ 283 w 447"/>
                    <a:gd name="T63" fmla="*/ 375 h 465"/>
                    <a:gd name="T64" fmla="*/ 274 w 447"/>
                    <a:gd name="T65" fmla="*/ 399 h 465"/>
                    <a:gd name="T66" fmla="*/ 283 w 447"/>
                    <a:gd name="T67" fmla="*/ 417 h 465"/>
                    <a:gd name="T68" fmla="*/ 301 w 447"/>
                    <a:gd name="T69" fmla="*/ 425 h 465"/>
                    <a:gd name="T70" fmla="*/ 227 w 447"/>
                    <a:gd name="T71" fmla="*/ 449 h 465"/>
                    <a:gd name="T72" fmla="*/ 169 w 447"/>
                    <a:gd name="T73" fmla="*/ 458 h 465"/>
                    <a:gd name="T74" fmla="*/ 121 w 447"/>
                    <a:gd name="T75" fmla="*/ 464 h 465"/>
                    <a:gd name="T76" fmla="*/ 65 w 447"/>
                    <a:gd name="T77" fmla="*/ 431 h 465"/>
                    <a:gd name="T78" fmla="*/ 21 w 447"/>
                    <a:gd name="T79" fmla="*/ 402 h 46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47"/>
                    <a:gd name="T121" fmla="*/ 0 h 465"/>
                    <a:gd name="T122" fmla="*/ 447 w 447"/>
                    <a:gd name="T123" fmla="*/ 465 h 465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47" h="465">
                      <a:moveTo>
                        <a:pt x="21" y="402"/>
                      </a:moveTo>
                      <a:lnTo>
                        <a:pt x="3" y="289"/>
                      </a:lnTo>
                      <a:lnTo>
                        <a:pt x="0" y="227"/>
                      </a:lnTo>
                      <a:lnTo>
                        <a:pt x="15" y="138"/>
                      </a:lnTo>
                      <a:lnTo>
                        <a:pt x="38" y="71"/>
                      </a:lnTo>
                      <a:lnTo>
                        <a:pt x="95" y="18"/>
                      </a:lnTo>
                      <a:lnTo>
                        <a:pt x="163" y="3"/>
                      </a:lnTo>
                      <a:lnTo>
                        <a:pt x="248" y="0"/>
                      </a:lnTo>
                      <a:lnTo>
                        <a:pt x="295" y="6"/>
                      </a:lnTo>
                      <a:lnTo>
                        <a:pt x="342" y="24"/>
                      </a:lnTo>
                      <a:lnTo>
                        <a:pt x="384" y="44"/>
                      </a:lnTo>
                      <a:lnTo>
                        <a:pt x="422" y="74"/>
                      </a:lnTo>
                      <a:lnTo>
                        <a:pt x="434" y="101"/>
                      </a:lnTo>
                      <a:lnTo>
                        <a:pt x="390" y="74"/>
                      </a:lnTo>
                      <a:lnTo>
                        <a:pt x="348" y="71"/>
                      </a:lnTo>
                      <a:lnTo>
                        <a:pt x="334" y="68"/>
                      </a:lnTo>
                      <a:lnTo>
                        <a:pt x="369" y="95"/>
                      </a:lnTo>
                      <a:lnTo>
                        <a:pt x="390" y="123"/>
                      </a:lnTo>
                      <a:lnTo>
                        <a:pt x="402" y="153"/>
                      </a:lnTo>
                      <a:lnTo>
                        <a:pt x="419" y="174"/>
                      </a:lnTo>
                      <a:lnTo>
                        <a:pt x="437" y="200"/>
                      </a:lnTo>
                      <a:lnTo>
                        <a:pt x="443" y="227"/>
                      </a:lnTo>
                      <a:lnTo>
                        <a:pt x="446" y="257"/>
                      </a:lnTo>
                      <a:lnTo>
                        <a:pt x="428" y="313"/>
                      </a:lnTo>
                      <a:lnTo>
                        <a:pt x="410" y="351"/>
                      </a:lnTo>
                      <a:lnTo>
                        <a:pt x="387" y="340"/>
                      </a:lnTo>
                      <a:lnTo>
                        <a:pt x="393" y="325"/>
                      </a:lnTo>
                      <a:lnTo>
                        <a:pt x="396" y="304"/>
                      </a:lnTo>
                      <a:lnTo>
                        <a:pt x="381" y="286"/>
                      </a:lnTo>
                      <a:lnTo>
                        <a:pt x="345" y="295"/>
                      </a:lnTo>
                      <a:lnTo>
                        <a:pt x="301" y="322"/>
                      </a:lnTo>
                      <a:lnTo>
                        <a:pt x="283" y="375"/>
                      </a:lnTo>
                      <a:lnTo>
                        <a:pt x="274" y="399"/>
                      </a:lnTo>
                      <a:lnTo>
                        <a:pt x="283" y="417"/>
                      </a:lnTo>
                      <a:lnTo>
                        <a:pt x="301" y="425"/>
                      </a:lnTo>
                      <a:lnTo>
                        <a:pt x="227" y="449"/>
                      </a:lnTo>
                      <a:lnTo>
                        <a:pt x="169" y="458"/>
                      </a:lnTo>
                      <a:lnTo>
                        <a:pt x="121" y="464"/>
                      </a:lnTo>
                      <a:lnTo>
                        <a:pt x="65" y="431"/>
                      </a:lnTo>
                      <a:lnTo>
                        <a:pt x="21" y="402"/>
                      </a:lnTo>
                    </a:path>
                  </a:pathLst>
                </a:custGeom>
                <a:solidFill>
                  <a:srgbClr val="3F3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5" name="Freeform 16"/>
                <p:cNvSpPr>
                  <a:spLocks/>
                </p:cNvSpPr>
                <p:nvPr/>
              </p:nvSpPr>
              <p:spPr bwMode="auto">
                <a:xfrm>
                  <a:off x="338" y="3496"/>
                  <a:ext cx="378" cy="171"/>
                </a:xfrm>
                <a:custGeom>
                  <a:avLst/>
                  <a:gdLst>
                    <a:gd name="T0" fmla="*/ 0 w 378"/>
                    <a:gd name="T1" fmla="*/ 119 h 171"/>
                    <a:gd name="T2" fmla="*/ 87 w 378"/>
                    <a:gd name="T3" fmla="*/ 80 h 171"/>
                    <a:gd name="T4" fmla="*/ 156 w 378"/>
                    <a:gd name="T5" fmla="*/ 0 h 171"/>
                    <a:gd name="T6" fmla="*/ 377 w 378"/>
                    <a:gd name="T7" fmla="*/ 170 h 1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78"/>
                    <a:gd name="T13" fmla="*/ 0 h 171"/>
                    <a:gd name="T14" fmla="*/ 378 w 378"/>
                    <a:gd name="T15" fmla="*/ 171 h 1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78" h="171">
                      <a:moveTo>
                        <a:pt x="0" y="119"/>
                      </a:moveTo>
                      <a:lnTo>
                        <a:pt x="87" y="80"/>
                      </a:lnTo>
                      <a:lnTo>
                        <a:pt x="156" y="0"/>
                      </a:lnTo>
                      <a:lnTo>
                        <a:pt x="377" y="17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564" name="Group 17"/>
              <p:cNvGrpSpPr>
                <a:grpSpLocks/>
              </p:cNvGrpSpPr>
              <p:nvPr/>
            </p:nvGrpSpPr>
            <p:grpSpPr bwMode="auto">
              <a:xfrm>
                <a:off x="843" y="3302"/>
                <a:ext cx="702" cy="802"/>
                <a:chOff x="843" y="3302"/>
                <a:chExt cx="702" cy="802"/>
              </a:xfrm>
            </p:grpSpPr>
            <p:sp>
              <p:nvSpPr>
                <p:cNvPr id="23586" name="Freeform 18"/>
                <p:cNvSpPr>
                  <a:spLocks/>
                </p:cNvSpPr>
                <p:nvPr/>
              </p:nvSpPr>
              <p:spPr bwMode="auto">
                <a:xfrm>
                  <a:off x="927" y="3406"/>
                  <a:ext cx="543" cy="636"/>
                </a:xfrm>
                <a:custGeom>
                  <a:avLst/>
                  <a:gdLst>
                    <a:gd name="T0" fmla="*/ 0 w 543"/>
                    <a:gd name="T1" fmla="*/ 469 h 636"/>
                    <a:gd name="T2" fmla="*/ 12 w 543"/>
                    <a:gd name="T3" fmla="*/ 436 h 636"/>
                    <a:gd name="T4" fmla="*/ 0 w 543"/>
                    <a:gd name="T5" fmla="*/ 359 h 636"/>
                    <a:gd name="T6" fmla="*/ 0 w 543"/>
                    <a:gd name="T7" fmla="*/ 309 h 636"/>
                    <a:gd name="T8" fmla="*/ 9 w 543"/>
                    <a:gd name="T9" fmla="*/ 226 h 636"/>
                    <a:gd name="T10" fmla="*/ 30 w 543"/>
                    <a:gd name="T11" fmla="*/ 166 h 636"/>
                    <a:gd name="T12" fmla="*/ 53 w 543"/>
                    <a:gd name="T13" fmla="*/ 119 h 636"/>
                    <a:gd name="T14" fmla="*/ 86 w 543"/>
                    <a:gd name="T15" fmla="*/ 71 h 636"/>
                    <a:gd name="T16" fmla="*/ 139 w 543"/>
                    <a:gd name="T17" fmla="*/ 36 h 636"/>
                    <a:gd name="T18" fmla="*/ 202 w 543"/>
                    <a:gd name="T19" fmla="*/ 9 h 636"/>
                    <a:gd name="T20" fmla="*/ 282 w 543"/>
                    <a:gd name="T21" fmla="*/ 0 h 636"/>
                    <a:gd name="T22" fmla="*/ 376 w 543"/>
                    <a:gd name="T23" fmla="*/ 24 h 636"/>
                    <a:gd name="T24" fmla="*/ 465 w 543"/>
                    <a:gd name="T25" fmla="*/ 74 h 636"/>
                    <a:gd name="T26" fmla="*/ 512 w 543"/>
                    <a:gd name="T27" fmla="*/ 122 h 636"/>
                    <a:gd name="T28" fmla="*/ 542 w 543"/>
                    <a:gd name="T29" fmla="*/ 181 h 636"/>
                    <a:gd name="T30" fmla="*/ 539 w 543"/>
                    <a:gd name="T31" fmla="*/ 247 h 636"/>
                    <a:gd name="T32" fmla="*/ 527 w 543"/>
                    <a:gd name="T33" fmla="*/ 309 h 636"/>
                    <a:gd name="T34" fmla="*/ 492 w 543"/>
                    <a:gd name="T35" fmla="*/ 378 h 636"/>
                    <a:gd name="T36" fmla="*/ 489 w 543"/>
                    <a:gd name="T37" fmla="*/ 427 h 636"/>
                    <a:gd name="T38" fmla="*/ 485 w 543"/>
                    <a:gd name="T39" fmla="*/ 448 h 636"/>
                    <a:gd name="T40" fmla="*/ 480 w 543"/>
                    <a:gd name="T41" fmla="*/ 469 h 636"/>
                    <a:gd name="T42" fmla="*/ 435 w 543"/>
                    <a:gd name="T43" fmla="*/ 534 h 636"/>
                    <a:gd name="T44" fmla="*/ 411 w 543"/>
                    <a:gd name="T45" fmla="*/ 561 h 636"/>
                    <a:gd name="T46" fmla="*/ 391 w 543"/>
                    <a:gd name="T47" fmla="*/ 589 h 636"/>
                    <a:gd name="T48" fmla="*/ 381 w 543"/>
                    <a:gd name="T49" fmla="*/ 601 h 636"/>
                    <a:gd name="T50" fmla="*/ 372 w 543"/>
                    <a:gd name="T51" fmla="*/ 608 h 636"/>
                    <a:gd name="T52" fmla="*/ 363 w 543"/>
                    <a:gd name="T53" fmla="*/ 612 h 636"/>
                    <a:gd name="T54" fmla="*/ 350 w 543"/>
                    <a:gd name="T55" fmla="*/ 612 h 636"/>
                    <a:gd name="T56" fmla="*/ 329 w 543"/>
                    <a:gd name="T57" fmla="*/ 606 h 636"/>
                    <a:gd name="T58" fmla="*/ 318 w 543"/>
                    <a:gd name="T59" fmla="*/ 604 h 636"/>
                    <a:gd name="T60" fmla="*/ 306 w 543"/>
                    <a:gd name="T61" fmla="*/ 605 h 636"/>
                    <a:gd name="T62" fmla="*/ 268 w 543"/>
                    <a:gd name="T63" fmla="*/ 635 h 636"/>
                    <a:gd name="T64" fmla="*/ 0 w 543"/>
                    <a:gd name="T65" fmla="*/ 469 h 6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43"/>
                    <a:gd name="T100" fmla="*/ 0 h 636"/>
                    <a:gd name="T101" fmla="*/ 543 w 543"/>
                    <a:gd name="T102" fmla="*/ 636 h 6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43" h="636">
                      <a:moveTo>
                        <a:pt x="0" y="469"/>
                      </a:moveTo>
                      <a:lnTo>
                        <a:pt x="12" y="436"/>
                      </a:lnTo>
                      <a:lnTo>
                        <a:pt x="0" y="359"/>
                      </a:lnTo>
                      <a:lnTo>
                        <a:pt x="0" y="309"/>
                      </a:lnTo>
                      <a:lnTo>
                        <a:pt x="9" y="226"/>
                      </a:lnTo>
                      <a:lnTo>
                        <a:pt x="30" y="166"/>
                      </a:lnTo>
                      <a:lnTo>
                        <a:pt x="53" y="119"/>
                      </a:lnTo>
                      <a:lnTo>
                        <a:pt x="86" y="71"/>
                      </a:lnTo>
                      <a:lnTo>
                        <a:pt x="139" y="36"/>
                      </a:lnTo>
                      <a:lnTo>
                        <a:pt x="202" y="9"/>
                      </a:lnTo>
                      <a:lnTo>
                        <a:pt x="282" y="0"/>
                      </a:lnTo>
                      <a:lnTo>
                        <a:pt x="376" y="24"/>
                      </a:lnTo>
                      <a:lnTo>
                        <a:pt x="465" y="74"/>
                      </a:lnTo>
                      <a:lnTo>
                        <a:pt x="512" y="122"/>
                      </a:lnTo>
                      <a:lnTo>
                        <a:pt x="542" y="181"/>
                      </a:lnTo>
                      <a:lnTo>
                        <a:pt x="539" y="247"/>
                      </a:lnTo>
                      <a:lnTo>
                        <a:pt x="527" y="309"/>
                      </a:lnTo>
                      <a:lnTo>
                        <a:pt x="492" y="378"/>
                      </a:lnTo>
                      <a:lnTo>
                        <a:pt x="489" y="427"/>
                      </a:lnTo>
                      <a:lnTo>
                        <a:pt x="485" y="448"/>
                      </a:lnTo>
                      <a:lnTo>
                        <a:pt x="480" y="469"/>
                      </a:lnTo>
                      <a:lnTo>
                        <a:pt x="435" y="534"/>
                      </a:lnTo>
                      <a:lnTo>
                        <a:pt x="411" y="561"/>
                      </a:lnTo>
                      <a:lnTo>
                        <a:pt x="391" y="589"/>
                      </a:lnTo>
                      <a:lnTo>
                        <a:pt x="381" y="601"/>
                      </a:lnTo>
                      <a:lnTo>
                        <a:pt x="372" y="608"/>
                      </a:lnTo>
                      <a:lnTo>
                        <a:pt x="363" y="612"/>
                      </a:lnTo>
                      <a:lnTo>
                        <a:pt x="350" y="612"/>
                      </a:lnTo>
                      <a:lnTo>
                        <a:pt x="329" y="606"/>
                      </a:lnTo>
                      <a:lnTo>
                        <a:pt x="318" y="604"/>
                      </a:lnTo>
                      <a:lnTo>
                        <a:pt x="306" y="605"/>
                      </a:lnTo>
                      <a:lnTo>
                        <a:pt x="268" y="635"/>
                      </a:lnTo>
                      <a:lnTo>
                        <a:pt x="0" y="469"/>
                      </a:lnTo>
                    </a:path>
                  </a:pathLst>
                </a:custGeom>
                <a:solidFill>
                  <a:srgbClr val="FFBF7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7" name="Oval 19"/>
                <p:cNvSpPr>
                  <a:spLocks noChangeArrowheads="1"/>
                </p:cNvSpPr>
                <p:nvPr/>
              </p:nvSpPr>
              <p:spPr bwMode="auto">
                <a:xfrm>
                  <a:off x="1238" y="3908"/>
                  <a:ext cx="62" cy="76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MY"/>
                </a:p>
              </p:txBody>
            </p:sp>
            <p:sp>
              <p:nvSpPr>
                <p:cNvPr id="23588" name="Freeform 20"/>
                <p:cNvSpPr>
                  <a:spLocks/>
                </p:cNvSpPr>
                <p:nvPr/>
              </p:nvSpPr>
              <p:spPr bwMode="auto">
                <a:xfrm>
                  <a:off x="1228" y="3823"/>
                  <a:ext cx="64" cy="125"/>
                </a:xfrm>
                <a:custGeom>
                  <a:avLst/>
                  <a:gdLst>
                    <a:gd name="T0" fmla="*/ 4 w 64"/>
                    <a:gd name="T1" fmla="*/ 0 h 125"/>
                    <a:gd name="T2" fmla="*/ 0 w 64"/>
                    <a:gd name="T3" fmla="*/ 19 h 125"/>
                    <a:gd name="T4" fmla="*/ 0 w 64"/>
                    <a:gd name="T5" fmla="*/ 39 h 125"/>
                    <a:gd name="T6" fmla="*/ 12 w 64"/>
                    <a:gd name="T7" fmla="*/ 81 h 125"/>
                    <a:gd name="T8" fmla="*/ 27 w 64"/>
                    <a:gd name="T9" fmla="*/ 118 h 125"/>
                    <a:gd name="T10" fmla="*/ 48 w 64"/>
                    <a:gd name="T11" fmla="*/ 124 h 125"/>
                    <a:gd name="T12" fmla="*/ 63 w 64"/>
                    <a:gd name="T13" fmla="*/ 118 h 1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4"/>
                    <a:gd name="T22" fmla="*/ 0 h 125"/>
                    <a:gd name="T23" fmla="*/ 64 w 64"/>
                    <a:gd name="T24" fmla="*/ 125 h 1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4" h="125">
                      <a:moveTo>
                        <a:pt x="4" y="0"/>
                      </a:moveTo>
                      <a:lnTo>
                        <a:pt x="0" y="19"/>
                      </a:lnTo>
                      <a:lnTo>
                        <a:pt x="0" y="39"/>
                      </a:lnTo>
                      <a:lnTo>
                        <a:pt x="12" y="81"/>
                      </a:lnTo>
                      <a:lnTo>
                        <a:pt x="27" y="118"/>
                      </a:lnTo>
                      <a:lnTo>
                        <a:pt x="48" y="124"/>
                      </a:lnTo>
                      <a:lnTo>
                        <a:pt x="63" y="118"/>
                      </a:lnTo>
                    </a:path>
                  </a:pathLst>
                </a:custGeom>
                <a:noFill/>
                <a:ln w="12700" cap="rnd" cmpd="sng">
                  <a:solidFill>
                    <a:srgbClr val="FF7F3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89" name="Freeform 21"/>
                <p:cNvSpPr>
                  <a:spLocks/>
                </p:cNvSpPr>
                <p:nvPr/>
              </p:nvSpPr>
              <p:spPr bwMode="auto">
                <a:xfrm>
                  <a:off x="886" y="3842"/>
                  <a:ext cx="349" cy="262"/>
                </a:xfrm>
                <a:custGeom>
                  <a:avLst/>
                  <a:gdLst>
                    <a:gd name="T0" fmla="*/ 59 w 349"/>
                    <a:gd name="T1" fmla="*/ 0 h 262"/>
                    <a:gd name="T2" fmla="*/ 213 w 349"/>
                    <a:gd name="T3" fmla="*/ 70 h 262"/>
                    <a:gd name="T4" fmla="*/ 268 w 349"/>
                    <a:gd name="T5" fmla="*/ 104 h 262"/>
                    <a:gd name="T6" fmla="*/ 299 w 349"/>
                    <a:gd name="T7" fmla="*/ 127 h 262"/>
                    <a:gd name="T8" fmla="*/ 319 w 349"/>
                    <a:gd name="T9" fmla="*/ 147 h 262"/>
                    <a:gd name="T10" fmla="*/ 331 w 349"/>
                    <a:gd name="T11" fmla="*/ 164 h 262"/>
                    <a:gd name="T12" fmla="*/ 342 w 349"/>
                    <a:gd name="T13" fmla="*/ 183 h 262"/>
                    <a:gd name="T14" fmla="*/ 348 w 349"/>
                    <a:gd name="T15" fmla="*/ 199 h 262"/>
                    <a:gd name="T16" fmla="*/ 304 w 349"/>
                    <a:gd name="T17" fmla="*/ 261 h 262"/>
                    <a:gd name="T18" fmla="*/ 0 w 349"/>
                    <a:gd name="T19" fmla="*/ 41 h 262"/>
                    <a:gd name="T20" fmla="*/ 59 w 349"/>
                    <a:gd name="T21" fmla="*/ 0 h 26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49"/>
                    <a:gd name="T34" fmla="*/ 0 h 262"/>
                    <a:gd name="T35" fmla="*/ 349 w 349"/>
                    <a:gd name="T36" fmla="*/ 262 h 26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49" h="262">
                      <a:moveTo>
                        <a:pt x="59" y="0"/>
                      </a:moveTo>
                      <a:lnTo>
                        <a:pt x="213" y="70"/>
                      </a:lnTo>
                      <a:lnTo>
                        <a:pt x="268" y="104"/>
                      </a:lnTo>
                      <a:lnTo>
                        <a:pt x="299" y="127"/>
                      </a:lnTo>
                      <a:lnTo>
                        <a:pt x="319" y="147"/>
                      </a:lnTo>
                      <a:lnTo>
                        <a:pt x="331" y="164"/>
                      </a:lnTo>
                      <a:lnTo>
                        <a:pt x="342" y="183"/>
                      </a:lnTo>
                      <a:lnTo>
                        <a:pt x="348" y="199"/>
                      </a:lnTo>
                      <a:lnTo>
                        <a:pt x="304" y="261"/>
                      </a:lnTo>
                      <a:lnTo>
                        <a:pt x="0" y="41"/>
                      </a:lnTo>
                      <a:lnTo>
                        <a:pt x="59" y="0"/>
                      </a:lnTo>
                    </a:path>
                  </a:pathLst>
                </a:custGeom>
                <a:solidFill>
                  <a:srgbClr val="5F3F1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590" name="Group 22"/>
                <p:cNvGrpSpPr>
                  <a:grpSpLocks/>
                </p:cNvGrpSpPr>
                <p:nvPr/>
              </p:nvGrpSpPr>
              <p:grpSpPr bwMode="auto">
                <a:xfrm>
                  <a:off x="843" y="3302"/>
                  <a:ext cx="702" cy="586"/>
                  <a:chOff x="843" y="3302"/>
                  <a:chExt cx="702" cy="586"/>
                </a:xfrm>
              </p:grpSpPr>
              <p:sp>
                <p:nvSpPr>
                  <p:cNvPr id="23591" name="Freeform 23"/>
                  <p:cNvSpPr>
                    <a:spLocks/>
                  </p:cNvSpPr>
                  <p:nvPr/>
                </p:nvSpPr>
                <p:spPr bwMode="auto">
                  <a:xfrm>
                    <a:off x="843" y="3302"/>
                    <a:ext cx="702" cy="586"/>
                  </a:xfrm>
                  <a:custGeom>
                    <a:avLst/>
                    <a:gdLst>
                      <a:gd name="T0" fmla="*/ 328 w 702"/>
                      <a:gd name="T1" fmla="*/ 19 h 586"/>
                      <a:gd name="T2" fmla="*/ 358 w 702"/>
                      <a:gd name="T3" fmla="*/ 0 h 586"/>
                      <a:gd name="T4" fmla="*/ 416 w 702"/>
                      <a:gd name="T5" fmla="*/ 29 h 586"/>
                      <a:gd name="T6" fmla="*/ 499 w 702"/>
                      <a:gd name="T7" fmla="*/ 72 h 586"/>
                      <a:gd name="T8" fmla="*/ 663 w 702"/>
                      <a:gd name="T9" fmla="*/ 256 h 586"/>
                      <a:gd name="T10" fmla="*/ 689 w 702"/>
                      <a:gd name="T11" fmla="*/ 287 h 586"/>
                      <a:gd name="T12" fmla="*/ 697 w 702"/>
                      <a:gd name="T13" fmla="*/ 318 h 586"/>
                      <a:gd name="T14" fmla="*/ 701 w 702"/>
                      <a:gd name="T15" fmla="*/ 349 h 586"/>
                      <a:gd name="T16" fmla="*/ 698 w 702"/>
                      <a:gd name="T17" fmla="*/ 376 h 586"/>
                      <a:gd name="T18" fmla="*/ 691 w 702"/>
                      <a:gd name="T19" fmla="*/ 401 h 586"/>
                      <a:gd name="T20" fmla="*/ 679 w 702"/>
                      <a:gd name="T21" fmla="*/ 424 h 586"/>
                      <a:gd name="T22" fmla="*/ 662 w 702"/>
                      <a:gd name="T23" fmla="*/ 440 h 586"/>
                      <a:gd name="T24" fmla="*/ 579 w 702"/>
                      <a:gd name="T25" fmla="*/ 488 h 586"/>
                      <a:gd name="T26" fmla="*/ 557 w 702"/>
                      <a:gd name="T27" fmla="*/ 497 h 586"/>
                      <a:gd name="T28" fmla="*/ 536 w 702"/>
                      <a:gd name="T29" fmla="*/ 498 h 586"/>
                      <a:gd name="T30" fmla="*/ 501 w 702"/>
                      <a:gd name="T31" fmla="*/ 522 h 586"/>
                      <a:gd name="T32" fmla="*/ 446 w 702"/>
                      <a:gd name="T33" fmla="*/ 524 h 586"/>
                      <a:gd name="T34" fmla="*/ 428 w 702"/>
                      <a:gd name="T35" fmla="*/ 529 h 586"/>
                      <a:gd name="T36" fmla="*/ 418 w 702"/>
                      <a:gd name="T37" fmla="*/ 508 h 586"/>
                      <a:gd name="T38" fmla="*/ 402 w 702"/>
                      <a:gd name="T39" fmla="*/ 505 h 586"/>
                      <a:gd name="T40" fmla="*/ 384 w 702"/>
                      <a:gd name="T41" fmla="*/ 509 h 586"/>
                      <a:gd name="T42" fmla="*/ 375 w 702"/>
                      <a:gd name="T43" fmla="*/ 522 h 586"/>
                      <a:gd name="T44" fmla="*/ 370 w 702"/>
                      <a:gd name="T45" fmla="*/ 535 h 586"/>
                      <a:gd name="T46" fmla="*/ 372 w 702"/>
                      <a:gd name="T47" fmla="*/ 543 h 586"/>
                      <a:gd name="T48" fmla="*/ 345 w 702"/>
                      <a:gd name="T49" fmla="*/ 551 h 586"/>
                      <a:gd name="T50" fmla="*/ 313 w 702"/>
                      <a:gd name="T51" fmla="*/ 568 h 586"/>
                      <a:gd name="T52" fmla="*/ 272 w 702"/>
                      <a:gd name="T53" fmla="*/ 570 h 586"/>
                      <a:gd name="T54" fmla="*/ 225 w 702"/>
                      <a:gd name="T55" fmla="*/ 579 h 586"/>
                      <a:gd name="T56" fmla="*/ 172 w 702"/>
                      <a:gd name="T57" fmla="*/ 585 h 586"/>
                      <a:gd name="T58" fmla="*/ 100 w 702"/>
                      <a:gd name="T59" fmla="*/ 568 h 586"/>
                      <a:gd name="T60" fmla="*/ 44 w 702"/>
                      <a:gd name="T61" fmla="*/ 543 h 586"/>
                      <a:gd name="T62" fmla="*/ 35 w 702"/>
                      <a:gd name="T63" fmla="*/ 524 h 586"/>
                      <a:gd name="T64" fmla="*/ 25 w 702"/>
                      <a:gd name="T65" fmla="*/ 506 h 586"/>
                      <a:gd name="T66" fmla="*/ 19 w 702"/>
                      <a:gd name="T67" fmla="*/ 470 h 586"/>
                      <a:gd name="T68" fmla="*/ 6 w 702"/>
                      <a:gd name="T69" fmla="*/ 409 h 586"/>
                      <a:gd name="T70" fmla="*/ 3 w 702"/>
                      <a:gd name="T71" fmla="*/ 377 h 586"/>
                      <a:gd name="T72" fmla="*/ 0 w 702"/>
                      <a:gd name="T73" fmla="*/ 347 h 586"/>
                      <a:gd name="T74" fmla="*/ 4 w 702"/>
                      <a:gd name="T75" fmla="*/ 322 h 586"/>
                      <a:gd name="T76" fmla="*/ 19 w 702"/>
                      <a:gd name="T77" fmla="*/ 290 h 586"/>
                      <a:gd name="T78" fmla="*/ 35 w 702"/>
                      <a:gd name="T79" fmla="*/ 251 h 586"/>
                      <a:gd name="T80" fmla="*/ 65 w 702"/>
                      <a:gd name="T81" fmla="*/ 199 h 586"/>
                      <a:gd name="T82" fmla="*/ 124 w 702"/>
                      <a:gd name="T83" fmla="*/ 123 h 586"/>
                      <a:gd name="T84" fmla="*/ 174 w 702"/>
                      <a:gd name="T85" fmla="*/ 81 h 586"/>
                      <a:gd name="T86" fmla="*/ 247 w 702"/>
                      <a:gd name="T87" fmla="*/ 39 h 586"/>
                      <a:gd name="T88" fmla="*/ 293 w 702"/>
                      <a:gd name="T89" fmla="*/ 29 h 586"/>
                      <a:gd name="T90" fmla="*/ 328 w 702"/>
                      <a:gd name="T91" fmla="*/ 19 h 58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w 702"/>
                      <a:gd name="T139" fmla="*/ 0 h 586"/>
                      <a:gd name="T140" fmla="*/ 702 w 702"/>
                      <a:gd name="T141" fmla="*/ 586 h 586"/>
                    </a:gdLst>
                    <a:ahLst/>
                    <a:cxnLst>
                      <a:cxn ang="T92">
                        <a:pos x="T0" y="T1"/>
                      </a:cxn>
                      <a:cxn ang="T93">
                        <a:pos x="T2" y="T3"/>
                      </a:cxn>
                      <a:cxn ang="T94">
                        <a:pos x="T4" y="T5"/>
                      </a:cxn>
                      <a:cxn ang="T95">
                        <a:pos x="T6" y="T7"/>
                      </a:cxn>
                      <a:cxn ang="T96">
                        <a:pos x="T8" y="T9"/>
                      </a:cxn>
                      <a:cxn ang="T97">
                        <a:pos x="T10" y="T11"/>
                      </a:cxn>
                      <a:cxn ang="T98">
                        <a:pos x="T12" y="T13"/>
                      </a:cxn>
                      <a:cxn ang="T99">
                        <a:pos x="T14" y="T15"/>
                      </a:cxn>
                      <a:cxn ang="T100">
                        <a:pos x="T16" y="T17"/>
                      </a:cxn>
                      <a:cxn ang="T101">
                        <a:pos x="T18" y="T19"/>
                      </a:cxn>
                      <a:cxn ang="T102">
                        <a:pos x="T20" y="T21"/>
                      </a:cxn>
                      <a:cxn ang="T103">
                        <a:pos x="T22" y="T23"/>
                      </a:cxn>
                      <a:cxn ang="T104">
                        <a:pos x="T24" y="T25"/>
                      </a:cxn>
                      <a:cxn ang="T105">
                        <a:pos x="T26" y="T27"/>
                      </a:cxn>
                      <a:cxn ang="T106">
                        <a:pos x="T28" y="T29"/>
                      </a:cxn>
                      <a:cxn ang="T107">
                        <a:pos x="T30" y="T31"/>
                      </a:cxn>
                      <a:cxn ang="T108">
                        <a:pos x="T32" y="T33"/>
                      </a:cxn>
                      <a:cxn ang="T109">
                        <a:pos x="T34" y="T35"/>
                      </a:cxn>
                      <a:cxn ang="T110">
                        <a:pos x="T36" y="T37"/>
                      </a:cxn>
                      <a:cxn ang="T111">
                        <a:pos x="T38" y="T39"/>
                      </a:cxn>
                      <a:cxn ang="T112">
                        <a:pos x="T40" y="T41"/>
                      </a:cxn>
                      <a:cxn ang="T113">
                        <a:pos x="T42" y="T43"/>
                      </a:cxn>
                      <a:cxn ang="T114">
                        <a:pos x="T44" y="T45"/>
                      </a:cxn>
                      <a:cxn ang="T115">
                        <a:pos x="T46" y="T47"/>
                      </a:cxn>
                      <a:cxn ang="T116">
                        <a:pos x="T48" y="T49"/>
                      </a:cxn>
                      <a:cxn ang="T117">
                        <a:pos x="T50" y="T51"/>
                      </a:cxn>
                      <a:cxn ang="T118">
                        <a:pos x="T52" y="T53"/>
                      </a:cxn>
                      <a:cxn ang="T119">
                        <a:pos x="T54" y="T55"/>
                      </a:cxn>
                      <a:cxn ang="T120">
                        <a:pos x="T56" y="T57"/>
                      </a:cxn>
                      <a:cxn ang="T121">
                        <a:pos x="T58" y="T59"/>
                      </a:cxn>
                      <a:cxn ang="T122">
                        <a:pos x="T60" y="T61"/>
                      </a:cxn>
                      <a:cxn ang="T123">
                        <a:pos x="T62" y="T63"/>
                      </a:cxn>
                      <a:cxn ang="T124">
                        <a:pos x="T64" y="T65"/>
                      </a:cxn>
                      <a:cxn ang="T125">
                        <a:pos x="T66" y="T67"/>
                      </a:cxn>
                      <a:cxn ang="T126">
                        <a:pos x="T68" y="T69"/>
                      </a:cxn>
                      <a:cxn ang="T127">
                        <a:pos x="T70" y="T71"/>
                      </a:cxn>
                      <a:cxn ang="T128">
                        <a:pos x="T72" y="T73"/>
                      </a:cxn>
                      <a:cxn ang="T129">
                        <a:pos x="T74" y="T75"/>
                      </a:cxn>
                      <a:cxn ang="T130">
                        <a:pos x="T76" y="T77"/>
                      </a:cxn>
                      <a:cxn ang="T131">
                        <a:pos x="T78" y="T79"/>
                      </a:cxn>
                      <a:cxn ang="T132">
                        <a:pos x="T80" y="T81"/>
                      </a:cxn>
                      <a:cxn ang="T133">
                        <a:pos x="T82" y="T83"/>
                      </a:cxn>
                      <a:cxn ang="T134">
                        <a:pos x="T84" y="T85"/>
                      </a:cxn>
                      <a:cxn ang="T135">
                        <a:pos x="T86" y="T87"/>
                      </a:cxn>
                      <a:cxn ang="T136">
                        <a:pos x="T88" y="T89"/>
                      </a:cxn>
                      <a:cxn ang="T137">
                        <a:pos x="T90" y="T91"/>
                      </a:cxn>
                    </a:cxnLst>
                    <a:rect l="T138" t="T139" r="T140" b="T141"/>
                    <a:pathLst>
                      <a:path w="702" h="586">
                        <a:moveTo>
                          <a:pt x="328" y="19"/>
                        </a:moveTo>
                        <a:lnTo>
                          <a:pt x="358" y="0"/>
                        </a:lnTo>
                        <a:lnTo>
                          <a:pt x="416" y="29"/>
                        </a:lnTo>
                        <a:lnTo>
                          <a:pt x="499" y="72"/>
                        </a:lnTo>
                        <a:lnTo>
                          <a:pt x="663" y="256"/>
                        </a:lnTo>
                        <a:lnTo>
                          <a:pt x="689" y="287"/>
                        </a:lnTo>
                        <a:lnTo>
                          <a:pt x="697" y="318"/>
                        </a:lnTo>
                        <a:lnTo>
                          <a:pt x="701" y="349"/>
                        </a:lnTo>
                        <a:lnTo>
                          <a:pt x="698" y="376"/>
                        </a:lnTo>
                        <a:lnTo>
                          <a:pt x="691" y="401"/>
                        </a:lnTo>
                        <a:lnTo>
                          <a:pt x="679" y="424"/>
                        </a:lnTo>
                        <a:lnTo>
                          <a:pt x="662" y="440"/>
                        </a:lnTo>
                        <a:lnTo>
                          <a:pt x="579" y="488"/>
                        </a:lnTo>
                        <a:lnTo>
                          <a:pt x="557" y="497"/>
                        </a:lnTo>
                        <a:lnTo>
                          <a:pt x="536" y="498"/>
                        </a:lnTo>
                        <a:lnTo>
                          <a:pt x="501" y="522"/>
                        </a:lnTo>
                        <a:lnTo>
                          <a:pt x="446" y="524"/>
                        </a:lnTo>
                        <a:lnTo>
                          <a:pt x="428" y="529"/>
                        </a:lnTo>
                        <a:lnTo>
                          <a:pt x="418" y="508"/>
                        </a:lnTo>
                        <a:lnTo>
                          <a:pt x="402" y="505"/>
                        </a:lnTo>
                        <a:lnTo>
                          <a:pt x="384" y="509"/>
                        </a:lnTo>
                        <a:lnTo>
                          <a:pt x="375" y="522"/>
                        </a:lnTo>
                        <a:lnTo>
                          <a:pt x="370" y="535"/>
                        </a:lnTo>
                        <a:lnTo>
                          <a:pt x="372" y="543"/>
                        </a:lnTo>
                        <a:lnTo>
                          <a:pt x="345" y="551"/>
                        </a:lnTo>
                        <a:lnTo>
                          <a:pt x="313" y="568"/>
                        </a:lnTo>
                        <a:lnTo>
                          <a:pt x="272" y="570"/>
                        </a:lnTo>
                        <a:lnTo>
                          <a:pt x="225" y="579"/>
                        </a:lnTo>
                        <a:lnTo>
                          <a:pt x="172" y="585"/>
                        </a:lnTo>
                        <a:lnTo>
                          <a:pt x="100" y="568"/>
                        </a:lnTo>
                        <a:lnTo>
                          <a:pt x="44" y="543"/>
                        </a:lnTo>
                        <a:lnTo>
                          <a:pt x="35" y="524"/>
                        </a:lnTo>
                        <a:lnTo>
                          <a:pt x="25" y="506"/>
                        </a:lnTo>
                        <a:lnTo>
                          <a:pt x="19" y="470"/>
                        </a:lnTo>
                        <a:lnTo>
                          <a:pt x="6" y="409"/>
                        </a:lnTo>
                        <a:lnTo>
                          <a:pt x="3" y="377"/>
                        </a:lnTo>
                        <a:lnTo>
                          <a:pt x="0" y="347"/>
                        </a:lnTo>
                        <a:lnTo>
                          <a:pt x="4" y="322"/>
                        </a:lnTo>
                        <a:lnTo>
                          <a:pt x="19" y="290"/>
                        </a:lnTo>
                        <a:lnTo>
                          <a:pt x="35" y="251"/>
                        </a:lnTo>
                        <a:lnTo>
                          <a:pt x="65" y="199"/>
                        </a:lnTo>
                        <a:lnTo>
                          <a:pt x="124" y="123"/>
                        </a:lnTo>
                        <a:lnTo>
                          <a:pt x="174" y="81"/>
                        </a:lnTo>
                        <a:lnTo>
                          <a:pt x="247" y="39"/>
                        </a:lnTo>
                        <a:lnTo>
                          <a:pt x="293" y="29"/>
                        </a:lnTo>
                        <a:lnTo>
                          <a:pt x="328" y="19"/>
                        </a:lnTo>
                      </a:path>
                    </a:pathLst>
                  </a:custGeom>
                  <a:solidFill>
                    <a:srgbClr val="9F7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92" name="Freeform 24"/>
                  <p:cNvSpPr>
                    <a:spLocks/>
                  </p:cNvSpPr>
                  <p:nvPr/>
                </p:nvSpPr>
                <p:spPr bwMode="auto">
                  <a:xfrm>
                    <a:off x="1387" y="3767"/>
                    <a:ext cx="98" cy="103"/>
                  </a:xfrm>
                  <a:custGeom>
                    <a:avLst/>
                    <a:gdLst>
                      <a:gd name="T0" fmla="*/ 18 w 98"/>
                      <a:gd name="T1" fmla="*/ 12 h 103"/>
                      <a:gd name="T2" fmla="*/ 76 w 98"/>
                      <a:gd name="T3" fmla="*/ 12 h 103"/>
                      <a:gd name="T4" fmla="*/ 70 w 98"/>
                      <a:gd name="T5" fmla="*/ 1 h 103"/>
                      <a:gd name="T6" fmla="*/ 81 w 98"/>
                      <a:gd name="T7" fmla="*/ 0 h 103"/>
                      <a:gd name="T8" fmla="*/ 97 w 98"/>
                      <a:gd name="T9" fmla="*/ 14 h 103"/>
                      <a:gd name="T10" fmla="*/ 97 w 98"/>
                      <a:gd name="T11" fmla="*/ 26 h 103"/>
                      <a:gd name="T12" fmla="*/ 87 w 98"/>
                      <a:gd name="T13" fmla="*/ 26 h 103"/>
                      <a:gd name="T14" fmla="*/ 84 w 98"/>
                      <a:gd name="T15" fmla="*/ 43 h 103"/>
                      <a:gd name="T16" fmla="*/ 80 w 98"/>
                      <a:gd name="T17" fmla="*/ 59 h 103"/>
                      <a:gd name="T18" fmla="*/ 74 w 98"/>
                      <a:gd name="T19" fmla="*/ 73 h 103"/>
                      <a:gd name="T20" fmla="*/ 70 w 98"/>
                      <a:gd name="T21" fmla="*/ 81 h 103"/>
                      <a:gd name="T22" fmla="*/ 65 w 98"/>
                      <a:gd name="T23" fmla="*/ 87 h 103"/>
                      <a:gd name="T24" fmla="*/ 57 w 98"/>
                      <a:gd name="T25" fmla="*/ 93 h 103"/>
                      <a:gd name="T26" fmla="*/ 49 w 98"/>
                      <a:gd name="T27" fmla="*/ 97 h 103"/>
                      <a:gd name="T28" fmla="*/ 40 w 98"/>
                      <a:gd name="T29" fmla="*/ 100 h 103"/>
                      <a:gd name="T30" fmla="*/ 31 w 98"/>
                      <a:gd name="T31" fmla="*/ 101 h 103"/>
                      <a:gd name="T32" fmla="*/ 24 w 98"/>
                      <a:gd name="T33" fmla="*/ 102 h 103"/>
                      <a:gd name="T34" fmla="*/ 32 w 98"/>
                      <a:gd name="T35" fmla="*/ 92 h 103"/>
                      <a:gd name="T36" fmla="*/ 40 w 98"/>
                      <a:gd name="T37" fmla="*/ 90 h 103"/>
                      <a:gd name="T38" fmla="*/ 51 w 98"/>
                      <a:gd name="T39" fmla="*/ 85 h 103"/>
                      <a:gd name="T40" fmla="*/ 59 w 98"/>
                      <a:gd name="T41" fmla="*/ 79 h 103"/>
                      <a:gd name="T42" fmla="*/ 64 w 98"/>
                      <a:gd name="T43" fmla="*/ 73 h 103"/>
                      <a:gd name="T44" fmla="*/ 68 w 98"/>
                      <a:gd name="T45" fmla="*/ 65 h 103"/>
                      <a:gd name="T46" fmla="*/ 72 w 98"/>
                      <a:gd name="T47" fmla="*/ 53 h 103"/>
                      <a:gd name="T48" fmla="*/ 74 w 98"/>
                      <a:gd name="T49" fmla="*/ 40 h 103"/>
                      <a:gd name="T50" fmla="*/ 76 w 98"/>
                      <a:gd name="T51" fmla="*/ 26 h 103"/>
                      <a:gd name="T52" fmla="*/ 0 w 98"/>
                      <a:gd name="T53" fmla="*/ 34 h 103"/>
                      <a:gd name="T54" fmla="*/ 18 w 98"/>
                      <a:gd name="T55" fmla="*/ 12 h 103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98"/>
                      <a:gd name="T85" fmla="*/ 0 h 103"/>
                      <a:gd name="T86" fmla="*/ 98 w 98"/>
                      <a:gd name="T87" fmla="*/ 103 h 103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98" h="103">
                        <a:moveTo>
                          <a:pt x="18" y="12"/>
                        </a:moveTo>
                        <a:lnTo>
                          <a:pt x="76" y="12"/>
                        </a:lnTo>
                        <a:lnTo>
                          <a:pt x="70" y="1"/>
                        </a:lnTo>
                        <a:lnTo>
                          <a:pt x="81" y="0"/>
                        </a:lnTo>
                        <a:lnTo>
                          <a:pt x="97" y="14"/>
                        </a:lnTo>
                        <a:lnTo>
                          <a:pt x="97" y="26"/>
                        </a:lnTo>
                        <a:lnTo>
                          <a:pt x="87" y="26"/>
                        </a:lnTo>
                        <a:lnTo>
                          <a:pt x="84" y="43"/>
                        </a:lnTo>
                        <a:lnTo>
                          <a:pt x="80" y="59"/>
                        </a:lnTo>
                        <a:lnTo>
                          <a:pt x="74" y="73"/>
                        </a:lnTo>
                        <a:lnTo>
                          <a:pt x="70" y="81"/>
                        </a:lnTo>
                        <a:lnTo>
                          <a:pt x="65" y="87"/>
                        </a:lnTo>
                        <a:lnTo>
                          <a:pt x="57" y="93"/>
                        </a:lnTo>
                        <a:lnTo>
                          <a:pt x="49" y="97"/>
                        </a:lnTo>
                        <a:lnTo>
                          <a:pt x="40" y="100"/>
                        </a:lnTo>
                        <a:lnTo>
                          <a:pt x="31" y="101"/>
                        </a:lnTo>
                        <a:lnTo>
                          <a:pt x="24" y="102"/>
                        </a:lnTo>
                        <a:lnTo>
                          <a:pt x="32" y="92"/>
                        </a:lnTo>
                        <a:lnTo>
                          <a:pt x="40" y="90"/>
                        </a:lnTo>
                        <a:lnTo>
                          <a:pt x="51" y="85"/>
                        </a:lnTo>
                        <a:lnTo>
                          <a:pt x="59" y="79"/>
                        </a:lnTo>
                        <a:lnTo>
                          <a:pt x="64" y="73"/>
                        </a:lnTo>
                        <a:lnTo>
                          <a:pt x="68" y="65"/>
                        </a:lnTo>
                        <a:lnTo>
                          <a:pt x="72" y="53"/>
                        </a:lnTo>
                        <a:lnTo>
                          <a:pt x="74" y="40"/>
                        </a:lnTo>
                        <a:lnTo>
                          <a:pt x="76" y="26"/>
                        </a:lnTo>
                        <a:lnTo>
                          <a:pt x="0" y="34"/>
                        </a:lnTo>
                        <a:lnTo>
                          <a:pt x="18" y="12"/>
                        </a:lnTo>
                      </a:path>
                    </a:pathLst>
                  </a:custGeom>
                  <a:solidFill>
                    <a:srgbClr val="9F7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3565" name="Group 25"/>
              <p:cNvGrpSpPr>
                <a:grpSpLocks/>
              </p:cNvGrpSpPr>
              <p:nvPr/>
            </p:nvGrpSpPr>
            <p:grpSpPr bwMode="auto">
              <a:xfrm>
                <a:off x="1630" y="3437"/>
                <a:ext cx="684" cy="785"/>
                <a:chOff x="1630" y="3437"/>
                <a:chExt cx="684" cy="785"/>
              </a:xfrm>
            </p:grpSpPr>
            <p:grpSp>
              <p:nvGrpSpPr>
                <p:cNvPr id="23582" name="Group 26"/>
                <p:cNvGrpSpPr>
                  <a:grpSpLocks/>
                </p:cNvGrpSpPr>
                <p:nvPr/>
              </p:nvGrpSpPr>
              <p:grpSpPr bwMode="auto">
                <a:xfrm>
                  <a:off x="1630" y="3437"/>
                  <a:ext cx="650" cy="785"/>
                  <a:chOff x="1630" y="3437"/>
                  <a:chExt cx="650" cy="785"/>
                </a:xfrm>
              </p:grpSpPr>
              <p:sp>
                <p:nvSpPr>
                  <p:cNvPr id="23584" name="Freeform 27"/>
                  <p:cNvSpPr>
                    <a:spLocks/>
                  </p:cNvSpPr>
                  <p:nvPr/>
                </p:nvSpPr>
                <p:spPr bwMode="auto">
                  <a:xfrm>
                    <a:off x="1678" y="3473"/>
                    <a:ext cx="602" cy="749"/>
                  </a:xfrm>
                  <a:custGeom>
                    <a:avLst/>
                    <a:gdLst>
                      <a:gd name="T0" fmla="*/ 519 w 602"/>
                      <a:gd name="T1" fmla="*/ 107 h 749"/>
                      <a:gd name="T2" fmla="*/ 559 w 602"/>
                      <a:gd name="T3" fmla="*/ 214 h 749"/>
                      <a:gd name="T4" fmla="*/ 562 w 602"/>
                      <a:gd name="T5" fmla="*/ 250 h 749"/>
                      <a:gd name="T6" fmla="*/ 553 w 602"/>
                      <a:gd name="T7" fmla="*/ 286 h 749"/>
                      <a:gd name="T8" fmla="*/ 559 w 602"/>
                      <a:gd name="T9" fmla="*/ 338 h 749"/>
                      <a:gd name="T10" fmla="*/ 601 w 602"/>
                      <a:gd name="T11" fmla="*/ 422 h 749"/>
                      <a:gd name="T12" fmla="*/ 571 w 602"/>
                      <a:gd name="T13" fmla="*/ 460 h 749"/>
                      <a:gd name="T14" fmla="*/ 583 w 602"/>
                      <a:gd name="T15" fmla="*/ 481 h 749"/>
                      <a:gd name="T16" fmla="*/ 574 w 602"/>
                      <a:gd name="T17" fmla="*/ 529 h 749"/>
                      <a:gd name="T18" fmla="*/ 565 w 602"/>
                      <a:gd name="T19" fmla="*/ 567 h 749"/>
                      <a:gd name="T20" fmla="*/ 562 w 602"/>
                      <a:gd name="T21" fmla="*/ 594 h 749"/>
                      <a:gd name="T22" fmla="*/ 565 w 602"/>
                      <a:gd name="T23" fmla="*/ 630 h 749"/>
                      <a:gd name="T24" fmla="*/ 553 w 602"/>
                      <a:gd name="T25" fmla="*/ 662 h 749"/>
                      <a:gd name="T26" fmla="*/ 527 w 602"/>
                      <a:gd name="T27" fmla="*/ 674 h 749"/>
                      <a:gd name="T28" fmla="*/ 486 w 602"/>
                      <a:gd name="T29" fmla="*/ 683 h 749"/>
                      <a:gd name="T30" fmla="*/ 370 w 602"/>
                      <a:gd name="T31" fmla="*/ 748 h 749"/>
                      <a:gd name="T32" fmla="*/ 42 w 602"/>
                      <a:gd name="T33" fmla="*/ 541 h 749"/>
                      <a:gd name="T34" fmla="*/ 36 w 602"/>
                      <a:gd name="T35" fmla="*/ 460 h 749"/>
                      <a:gd name="T36" fmla="*/ 15 w 602"/>
                      <a:gd name="T37" fmla="*/ 401 h 749"/>
                      <a:gd name="T38" fmla="*/ 9 w 602"/>
                      <a:gd name="T39" fmla="*/ 362 h 749"/>
                      <a:gd name="T40" fmla="*/ 0 w 602"/>
                      <a:gd name="T41" fmla="*/ 309 h 749"/>
                      <a:gd name="T42" fmla="*/ 9 w 602"/>
                      <a:gd name="T43" fmla="*/ 241 h 749"/>
                      <a:gd name="T44" fmla="*/ 27 w 602"/>
                      <a:gd name="T45" fmla="*/ 170 h 749"/>
                      <a:gd name="T46" fmla="*/ 48 w 602"/>
                      <a:gd name="T47" fmla="*/ 119 h 749"/>
                      <a:gd name="T48" fmla="*/ 82 w 602"/>
                      <a:gd name="T49" fmla="*/ 80 h 749"/>
                      <a:gd name="T50" fmla="*/ 127 w 602"/>
                      <a:gd name="T51" fmla="*/ 39 h 749"/>
                      <a:gd name="T52" fmla="*/ 180 w 602"/>
                      <a:gd name="T53" fmla="*/ 15 h 749"/>
                      <a:gd name="T54" fmla="*/ 246 w 602"/>
                      <a:gd name="T55" fmla="*/ 3 h 749"/>
                      <a:gd name="T56" fmla="*/ 296 w 602"/>
                      <a:gd name="T57" fmla="*/ 0 h 749"/>
                      <a:gd name="T58" fmla="*/ 355 w 602"/>
                      <a:gd name="T59" fmla="*/ 3 h 749"/>
                      <a:gd name="T60" fmla="*/ 424 w 602"/>
                      <a:gd name="T61" fmla="*/ 18 h 749"/>
                      <a:gd name="T62" fmla="*/ 474 w 602"/>
                      <a:gd name="T63" fmla="*/ 48 h 749"/>
                      <a:gd name="T64" fmla="*/ 519 w 602"/>
                      <a:gd name="T65" fmla="*/ 107 h 749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602"/>
                      <a:gd name="T100" fmla="*/ 0 h 749"/>
                      <a:gd name="T101" fmla="*/ 602 w 602"/>
                      <a:gd name="T102" fmla="*/ 749 h 749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602" h="749">
                        <a:moveTo>
                          <a:pt x="519" y="107"/>
                        </a:moveTo>
                        <a:lnTo>
                          <a:pt x="559" y="214"/>
                        </a:lnTo>
                        <a:lnTo>
                          <a:pt x="562" y="250"/>
                        </a:lnTo>
                        <a:lnTo>
                          <a:pt x="553" y="286"/>
                        </a:lnTo>
                        <a:lnTo>
                          <a:pt x="559" y="338"/>
                        </a:lnTo>
                        <a:lnTo>
                          <a:pt x="601" y="422"/>
                        </a:lnTo>
                        <a:lnTo>
                          <a:pt x="571" y="460"/>
                        </a:lnTo>
                        <a:lnTo>
                          <a:pt x="583" y="481"/>
                        </a:lnTo>
                        <a:lnTo>
                          <a:pt x="574" y="529"/>
                        </a:lnTo>
                        <a:lnTo>
                          <a:pt x="565" y="567"/>
                        </a:lnTo>
                        <a:lnTo>
                          <a:pt x="562" y="594"/>
                        </a:lnTo>
                        <a:lnTo>
                          <a:pt x="565" y="630"/>
                        </a:lnTo>
                        <a:lnTo>
                          <a:pt x="553" y="662"/>
                        </a:lnTo>
                        <a:lnTo>
                          <a:pt x="527" y="674"/>
                        </a:lnTo>
                        <a:lnTo>
                          <a:pt x="486" y="683"/>
                        </a:lnTo>
                        <a:lnTo>
                          <a:pt x="370" y="748"/>
                        </a:lnTo>
                        <a:lnTo>
                          <a:pt x="42" y="541"/>
                        </a:lnTo>
                        <a:lnTo>
                          <a:pt x="36" y="460"/>
                        </a:lnTo>
                        <a:lnTo>
                          <a:pt x="15" y="401"/>
                        </a:lnTo>
                        <a:lnTo>
                          <a:pt x="9" y="362"/>
                        </a:lnTo>
                        <a:lnTo>
                          <a:pt x="0" y="309"/>
                        </a:lnTo>
                        <a:lnTo>
                          <a:pt x="9" y="241"/>
                        </a:lnTo>
                        <a:lnTo>
                          <a:pt x="27" y="170"/>
                        </a:lnTo>
                        <a:lnTo>
                          <a:pt x="48" y="119"/>
                        </a:lnTo>
                        <a:lnTo>
                          <a:pt x="82" y="80"/>
                        </a:lnTo>
                        <a:lnTo>
                          <a:pt x="127" y="39"/>
                        </a:lnTo>
                        <a:lnTo>
                          <a:pt x="180" y="15"/>
                        </a:lnTo>
                        <a:lnTo>
                          <a:pt x="246" y="3"/>
                        </a:lnTo>
                        <a:lnTo>
                          <a:pt x="296" y="0"/>
                        </a:lnTo>
                        <a:lnTo>
                          <a:pt x="355" y="3"/>
                        </a:lnTo>
                        <a:lnTo>
                          <a:pt x="424" y="18"/>
                        </a:lnTo>
                        <a:lnTo>
                          <a:pt x="474" y="48"/>
                        </a:lnTo>
                        <a:lnTo>
                          <a:pt x="519" y="107"/>
                        </a:lnTo>
                      </a:path>
                    </a:pathLst>
                  </a:custGeom>
                  <a:solidFill>
                    <a:srgbClr val="BF7F3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85" name="Freeform 28"/>
                  <p:cNvSpPr>
                    <a:spLocks/>
                  </p:cNvSpPr>
                  <p:nvPr/>
                </p:nvSpPr>
                <p:spPr bwMode="auto">
                  <a:xfrm>
                    <a:off x="1630" y="3437"/>
                    <a:ext cx="617" cy="633"/>
                  </a:xfrm>
                  <a:custGeom>
                    <a:avLst/>
                    <a:gdLst>
                      <a:gd name="T0" fmla="*/ 51 w 617"/>
                      <a:gd name="T1" fmla="*/ 558 h 633"/>
                      <a:gd name="T2" fmla="*/ 39 w 617"/>
                      <a:gd name="T3" fmla="*/ 480 h 633"/>
                      <a:gd name="T4" fmla="*/ 27 w 617"/>
                      <a:gd name="T5" fmla="*/ 448 h 633"/>
                      <a:gd name="T6" fmla="*/ 6 w 617"/>
                      <a:gd name="T7" fmla="*/ 397 h 633"/>
                      <a:gd name="T8" fmla="*/ 0 w 617"/>
                      <a:gd name="T9" fmla="*/ 356 h 633"/>
                      <a:gd name="T10" fmla="*/ 0 w 617"/>
                      <a:gd name="T11" fmla="*/ 306 h 633"/>
                      <a:gd name="T12" fmla="*/ 9 w 617"/>
                      <a:gd name="T13" fmla="*/ 241 h 633"/>
                      <a:gd name="T14" fmla="*/ 33 w 617"/>
                      <a:gd name="T15" fmla="*/ 175 h 633"/>
                      <a:gd name="T16" fmla="*/ 62 w 617"/>
                      <a:gd name="T17" fmla="*/ 116 h 633"/>
                      <a:gd name="T18" fmla="*/ 100 w 617"/>
                      <a:gd name="T19" fmla="*/ 68 h 633"/>
                      <a:gd name="T20" fmla="*/ 136 w 617"/>
                      <a:gd name="T21" fmla="*/ 39 h 633"/>
                      <a:gd name="T22" fmla="*/ 183 w 617"/>
                      <a:gd name="T23" fmla="*/ 12 h 633"/>
                      <a:gd name="T24" fmla="*/ 234 w 617"/>
                      <a:gd name="T25" fmla="*/ 0 h 633"/>
                      <a:gd name="T26" fmla="*/ 311 w 617"/>
                      <a:gd name="T27" fmla="*/ 0 h 633"/>
                      <a:gd name="T28" fmla="*/ 394 w 617"/>
                      <a:gd name="T29" fmla="*/ 12 h 633"/>
                      <a:gd name="T30" fmla="*/ 457 w 617"/>
                      <a:gd name="T31" fmla="*/ 12 h 633"/>
                      <a:gd name="T32" fmla="*/ 513 w 617"/>
                      <a:gd name="T33" fmla="*/ 18 h 633"/>
                      <a:gd name="T34" fmla="*/ 537 w 617"/>
                      <a:gd name="T35" fmla="*/ 24 h 633"/>
                      <a:gd name="T36" fmla="*/ 561 w 617"/>
                      <a:gd name="T37" fmla="*/ 42 h 633"/>
                      <a:gd name="T38" fmla="*/ 580 w 617"/>
                      <a:gd name="T39" fmla="*/ 80 h 633"/>
                      <a:gd name="T40" fmla="*/ 595 w 617"/>
                      <a:gd name="T41" fmla="*/ 107 h 633"/>
                      <a:gd name="T42" fmla="*/ 616 w 617"/>
                      <a:gd name="T43" fmla="*/ 137 h 633"/>
                      <a:gd name="T44" fmla="*/ 601 w 617"/>
                      <a:gd name="T45" fmla="*/ 181 h 633"/>
                      <a:gd name="T46" fmla="*/ 583 w 617"/>
                      <a:gd name="T47" fmla="*/ 223 h 633"/>
                      <a:gd name="T48" fmla="*/ 583 w 617"/>
                      <a:gd name="T49" fmla="*/ 244 h 633"/>
                      <a:gd name="T50" fmla="*/ 574 w 617"/>
                      <a:gd name="T51" fmla="*/ 270 h 633"/>
                      <a:gd name="T52" fmla="*/ 571 w 617"/>
                      <a:gd name="T53" fmla="*/ 303 h 633"/>
                      <a:gd name="T54" fmla="*/ 555 w 617"/>
                      <a:gd name="T55" fmla="*/ 318 h 633"/>
                      <a:gd name="T56" fmla="*/ 543 w 617"/>
                      <a:gd name="T57" fmla="*/ 415 h 633"/>
                      <a:gd name="T58" fmla="*/ 525 w 617"/>
                      <a:gd name="T59" fmla="*/ 433 h 633"/>
                      <a:gd name="T60" fmla="*/ 507 w 617"/>
                      <a:gd name="T61" fmla="*/ 430 h 633"/>
                      <a:gd name="T62" fmla="*/ 495 w 617"/>
                      <a:gd name="T63" fmla="*/ 406 h 633"/>
                      <a:gd name="T64" fmla="*/ 477 w 617"/>
                      <a:gd name="T65" fmla="*/ 379 h 633"/>
                      <a:gd name="T66" fmla="*/ 454 w 617"/>
                      <a:gd name="T67" fmla="*/ 379 h 633"/>
                      <a:gd name="T68" fmla="*/ 442 w 617"/>
                      <a:gd name="T69" fmla="*/ 415 h 633"/>
                      <a:gd name="T70" fmla="*/ 436 w 617"/>
                      <a:gd name="T71" fmla="*/ 466 h 633"/>
                      <a:gd name="T72" fmla="*/ 442 w 617"/>
                      <a:gd name="T73" fmla="*/ 507 h 633"/>
                      <a:gd name="T74" fmla="*/ 451 w 617"/>
                      <a:gd name="T75" fmla="*/ 531 h 633"/>
                      <a:gd name="T76" fmla="*/ 468 w 617"/>
                      <a:gd name="T77" fmla="*/ 549 h 633"/>
                      <a:gd name="T78" fmla="*/ 501 w 617"/>
                      <a:gd name="T79" fmla="*/ 570 h 633"/>
                      <a:gd name="T80" fmla="*/ 454 w 617"/>
                      <a:gd name="T81" fmla="*/ 561 h 633"/>
                      <a:gd name="T82" fmla="*/ 430 w 617"/>
                      <a:gd name="T83" fmla="*/ 561 h 633"/>
                      <a:gd name="T84" fmla="*/ 424 w 617"/>
                      <a:gd name="T85" fmla="*/ 570 h 633"/>
                      <a:gd name="T86" fmla="*/ 388 w 617"/>
                      <a:gd name="T87" fmla="*/ 608 h 633"/>
                      <a:gd name="T88" fmla="*/ 364 w 617"/>
                      <a:gd name="T89" fmla="*/ 614 h 633"/>
                      <a:gd name="T90" fmla="*/ 335 w 617"/>
                      <a:gd name="T91" fmla="*/ 626 h 633"/>
                      <a:gd name="T92" fmla="*/ 311 w 617"/>
                      <a:gd name="T93" fmla="*/ 632 h 633"/>
                      <a:gd name="T94" fmla="*/ 216 w 617"/>
                      <a:gd name="T95" fmla="*/ 620 h 633"/>
                      <a:gd name="T96" fmla="*/ 174 w 617"/>
                      <a:gd name="T97" fmla="*/ 617 h 633"/>
                      <a:gd name="T98" fmla="*/ 168 w 617"/>
                      <a:gd name="T99" fmla="*/ 605 h 633"/>
                      <a:gd name="T100" fmla="*/ 118 w 617"/>
                      <a:gd name="T101" fmla="*/ 587 h 633"/>
                      <a:gd name="T102" fmla="*/ 83 w 617"/>
                      <a:gd name="T103" fmla="*/ 581 h 633"/>
                      <a:gd name="T104" fmla="*/ 51 w 617"/>
                      <a:gd name="T105" fmla="*/ 558 h 633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617"/>
                      <a:gd name="T160" fmla="*/ 0 h 633"/>
                      <a:gd name="T161" fmla="*/ 617 w 617"/>
                      <a:gd name="T162" fmla="*/ 633 h 633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617" h="633">
                        <a:moveTo>
                          <a:pt x="51" y="558"/>
                        </a:moveTo>
                        <a:lnTo>
                          <a:pt x="39" y="480"/>
                        </a:lnTo>
                        <a:lnTo>
                          <a:pt x="27" y="448"/>
                        </a:lnTo>
                        <a:lnTo>
                          <a:pt x="6" y="397"/>
                        </a:lnTo>
                        <a:lnTo>
                          <a:pt x="0" y="356"/>
                        </a:lnTo>
                        <a:lnTo>
                          <a:pt x="0" y="306"/>
                        </a:lnTo>
                        <a:lnTo>
                          <a:pt x="9" y="241"/>
                        </a:lnTo>
                        <a:lnTo>
                          <a:pt x="33" y="175"/>
                        </a:lnTo>
                        <a:lnTo>
                          <a:pt x="62" y="116"/>
                        </a:lnTo>
                        <a:lnTo>
                          <a:pt x="100" y="68"/>
                        </a:lnTo>
                        <a:lnTo>
                          <a:pt x="136" y="39"/>
                        </a:lnTo>
                        <a:lnTo>
                          <a:pt x="183" y="12"/>
                        </a:lnTo>
                        <a:lnTo>
                          <a:pt x="234" y="0"/>
                        </a:lnTo>
                        <a:lnTo>
                          <a:pt x="311" y="0"/>
                        </a:lnTo>
                        <a:lnTo>
                          <a:pt x="394" y="12"/>
                        </a:lnTo>
                        <a:lnTo>
                          <a:pt x="457" y="12"/>
                        </a:lnTo>
                        <a:lnTo>
                          <a:pt x="513" y="18"/>
                        </a:lnTo>
                        <a:lnTo>
                          <a:pt x="537" y="24"/>
                        </a:lnTo>
                        <a:lnTo>
                          <a:pt x="561" y="42"/>
                        </a:lnTo>
                        <a:lnTo>
                          <a:pt x="580" y="80"/>
                        </a:lnTo>
                        <a:lnTo>
                          <a:pt x="595" y="107"/>
                        </a:lnTo>
                        <a:lnTo>
                          <a:pt x="616" y="137"/>
                        </a:lnTo>
                        <a:lnTo>
                          <a:pt x="601" y="181"/>
                        </a:lnTo>
                        <a:lnTo>
                          <a:pt x="583" y="223"/>
                        </a:lnTo>
                        <a:lnTo>
                          <a:pt x="583" y="244"/>
                        </a:lnTo>
                        <a:lnTo>
                          <a:pt x="574" y="270"/>
                        </a:lnTo>
                        <a:lnTo>
                          <a:pt x="571" y="303"/>
                        </a:lnTo>
                        <a:lnTo>
                          <a:pt x="555" y="318"/>
                        </a:lnTo>
                        <a:lnTo>
                          <a:pt x="543" y="415"/>
                        </a:lnTo>
                        <a:lnTo>
                          <a:pt x="525" y="433"/>
                        </a:lnTo>
                        <a:lnTo>
                          <a:pt x="507" y="430"/>
                        </a:lnTo>
                        <a:lnTo>
                          <a:pt x="495" y="406"/>
                        </a:lnTo>
                        <a:lnTo>
                          <a:pt x="477" y="379"/>
                        </a:lnTo>
                        <a:lnTo>
                          <a:pt x="454" y="379"/>
                        </a:lnTo>
                        <a:lnTo>
                          <a:pt x="442" y="415"/>
                        </a:lnTo>
                        <a:lnTo>
                          <a:pt x="436" y="466"/>
                        </a:lnTo>
                        <a:lnTo>
                          <a:pt x="442" y="507"/>
                        </a:lnTo>
                        <a:lnTo>
                          <a:pt x="451" y="531"/>
                        </a:lnTo>
                        <a:lnTo>
                          <a:pt x="468" y="549"/>
                        </a:lnTo>
                        <a:lnTo>
                          <a:pt x="501" y="570"/>
                        </a:lnTo>
                        <a:lnTo>
                          <a:pt x="454" y="561"/>
                        </a:lnTo>
                        <a:lnTo>
                          <a:pt x="430" y="561"/>
                        </a:lnTo>
                        <a:lnTo>
                          <a:pt x="424" y="570"/>
                        </a:lnTo>
                        <a:lnTo>
                          <a:pt x="388" y="608"/>
                        </a:lnTo>
                        <a:lnTo>
                          <a:pt x="364" y="614"/>
                        </a:lnTo>
                        <a:lnTo>
                          <a:pt x="335" y="626"/>
                        </a:lnTo>
                        <a:lnTo>
                          <a:pt x="311" y="632"/>
                        </a:lnTo>
                        <a:lnTo>
                          <a:pt x="216" y="620"/>
                        </a:lnTo>
                        <a:lnTo>
                          <a:pt x="174" y="617"/>
                        </a:lnTo>
                        <a:lnTo>
                          <a:pt x="168" y="605"/>
                        </a:lnTo>
                        <a:lnTo>
                          <a:pt x="118" y="587"/>
                        </a:lnTo>
                        <a:lnTo>
                          <a:pt x="83" y="581"/>
                        </a:lnTo>
                        <a:lnTo>
                          <a:pt x="51" y="558"/>
                        </a:lnTo>
                      </a:path>
                    </a:pathLst>
                  </a:cu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583" name="Freeform 29"/>
                <p:cNvSpPr>
                  <a:spLocks/>
                </p:cNvSpPr>
                <p:nvPr/>
              </p:nvSpPr>
              <p:spPr bwMode="auto">
                <a:xfrm>
                  <a:off x="2159" y="3705"/>
                  <a:ext cx="155" cy="185"/>
                </a:xfrm>
                <a:custGeom>
                  <a:avLst/>
                  <a:gdLst>
                    <a:gd name="T0" fmla="*/ 16 w 155"/>
                    <a:gd name="T1" fmla="*/ 56 h 185"/>
                    <a:gd name="T2" fmla="*/ 112 w 155"/>
                    <a:gd name="T3" fmla="*/ 15 h 185"/>
                    <a:gd name="T4" fmla="*/ 79 w 155"/>
                    <a:gd name="T5" fmla="*/ 15 h 185"/>
                    <a:gd name="T6" fmla="*/ 82 w 155"/>
                    <a:gd name="T7" fmla="*/ 0 h 185"/>
                    <a:gd name="T8" fmla="*/ 151 w 155"/>
                    <a:gd name="T9" fmla="*/ 2 h 185"/>
                    <a:gd name="T10" fmla="*/ 154 w 155"/>
                    <a:gd name="T11" fmla="*/ 15 h 185"/>
                    <a:gd name="T12" fmla="*/ 141 w 155"/>
                    <a:gd name="T13" fmla="*/ 34 h 185"/>
                    <a:gd name="T14" fmla="*/ 143 w 155"/>
                    <a:gd name="T15" fmla="*/ 66 h 185"/>
                    <a:gd name="T16" fmla="*/ 143 w 155"/>
                    <a:gd name="T17" fmla="*/ 103 h 185"/>
                    <a:gd name="T18" fmla="*/ 142 w 155"/>
                    <a:gd name="T19" fmla="*/ 127 h 185"/>
                    <a:gd name="T20" fmla="*/ 135 w 155"/>
                    <a:gd name="T21" fmla="*/ 150 h 185"/>
                    <a:gd name="T22" fmla="*/ 125 w 155"/>
                    <a:gd name="T23" fmla="*/ 164 h 185"/>
                    <a:gd name="T24" fmla="*/ 114 w 155"/>
                    <a:gd name="T25" fmla="*/ 176 h 185"/>
                    <a:gd name="T26" fmla="*/ 99 w 155"/>
                    <a:gd name="T27" fmla="*/ 181 h 185"/>
                    <a:gd name="T28" fmla="*/ 85 w 155"/>
                    <a:gd name="T29" fmla="*/ 184 h 185"/>
                    <a:gd name="T30" fmla="*/ 85 w 155"/>
                    <a:gd name="T31" fmla="*/ 175 h 185"/>
                    <a:gd name="T32" fmla="*/ 105 w 155"/>
                    <a:gd name="T33" fmla="*/ 164 h 185"/>
                    <a:gd name="T34" fmla="*/ 119 w 155"/>
                    <a:gd name="T35" fmla="*/ 146 h 185"/>
                    <a:gd name="T36" fmla="*/ 131 w 155"/>
                    <a:gd name="T37" fmla="*/ 107 h 185"/>
                    <a:gd name="T38" fmla="*/ 132 w 155"/>
                    <a:gd name="T39" fmla="*/ 77 h 185"/>
                    <a:gd name="T40" fmla="*/ 126 w 155"/>
                    <a:gd name="T41" fmla="*/ 49 h 185"/>
                    <a:gd name="T42" fmla="*/ 0 w 155"/>
                    <a:gd name="T43" fmla="*/ 118 h 185"/>
                    <a:gd name="T44" fmla="*/ 16 w 155"/>
                    <a:gd name="T45" fmla="*/ 56 h 185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155"/>
                    <a:gd name="T70" fmla="*/ 0 h 185"/>
                    <a:gd name="T71" fmla="*/ 155 w 155"/>
                    <a:gd name="T72" fmla="*/ 185 h 185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155" h="185">
                      <a:moveTo>
                        <a:pt x="16" y="56"/>
                      </a:moveTo>
                      <a:lnTo>
                        <a:pt x="112" y="15"/>
                      </a:lnTo>
                      <a:lnTo>
                        <a:pt x="79" y="15"/>
                      </a:lnTo>
                      <a:lnTo>
                        <a:pt x="82" y="0"/>
                      </a:lnTo>
                      <a:lnTo>
                        <a:pt x="151" y="2"/>
                      </a:lnTo>
                      <a:lnTo>
                        <a:pt x="154" y="15"/>
                      </a:lnTo>
                      <a:lnTo>
                        <a:pt x="141" y="34"/>
                      </a:lnTo>
                      <a:lnTo>
                        <a:pt x="143" y="66"/>
                      </a:lnTo>
                      <a:lnTo>
                        <a:pt x="143" y="103"/>
                      </a:lnTo>
                      <a:lnTo>
                        <a:pt x="142" y="127"/>
                      </a:lnTo>
                      <a:lnTo>
                        <a:pt x="135" y="150"/>
                      </a:lnTo>
                      <a:lnTo>
                        <a:pt x="125" y="164"/>
                      </a:lnTo>
                      <a:lnTo>
                        <a:pt x="114" y="176"/>
                      </a:lnTo>
                      <a:lnTo>
                        <a:pt x="99" y="181"/>
                      </a:lnTo>
                      <a:lnTo>
                        <a:pt x="85" y="184"/>
                      </a:lnTo>
                      <a:lnTo>
                        <a:pt x="85" y="175"/>
                      </a:lnTo>
                      <a:lnTo>
                        <a:pt x="105" y="164"/>
                      </a:lnTo>
                      <a:lnTo>
                        <a:pt x="119" y="146"/>
                      </a:lnTo>
                      <a:lnTo>
                        <a:pt x="131" y="107"/>
                      </a:lnTo>
                      <a:lnTo>
                        <a:pt x="132" y="77"/>
                      </a:lnTo>
                      <a:lnTo>
                        <a:pt x="126" y="49"/>
                      </a:lnTo>
                      <a:lnTo>
                        <a:pt x="0" y="118"/>
                      </a:lnTo>
                      <a:lnTo>
                        <a:pt x="16" y="56"/>
                      </a:lnTo>
                    </a:path>
                  </a:pathLst>
                </a:custGeom>
                <a:solidFill>
                  <a:srgbClr val="9F9F9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66" name="Freeform 30"/>
              <p:cNvSpPr>
                <a:spLocks/>
              </p:cNvSpPr>
              <p:nvPr/>
            </p:nvSpPr>
            <p:spPr bwMode="auto">
              <a:xfrm>
                <a:off x="586" y="3805"/>
                <a:ext cx="2800" cy="451"/>
              </a:xfrm>
              <a:custGeom>
                <a:avLst/>
                <a:gdLst>
                  <a:gd name="T0" fmla="*/ 12 w 2800"/>
                  <a:gd name="T1" fmla="*/ 325 h 451"/>
                  <a:gd name="T2" fmla="*/ 120 w 2800"/>
                  <a:gd name="T3" fmla="*/ 194 h 451"/>
                  <a:gd name="T4" fmla="*/ 180 w 2800"/>
                  <a:gd name="T5" fmla="*/ 137 h 451"/>
                  <a:gd name="T6" fmla="*/ 233 w 2800"/>
                  <a:gd name="T7" fmla="*/ 94 h 451"/>
                  <a:gd name="T8" fmla="*/ 315 w 2800"/>
                  <a:gd name="T9" fmla="*/ 26 h 451"/>
                  <a:gd name="T10" fmla="*/ 351 w 2800"/>
                  <a:gd name="T11" fmla="*/ 0 h 451"/>
                  <a:gd name="T12" fmla="*/ 596 w 2800"/>
                  <a:gd name="T13" fmla="*/ 118 h 451"/>
                  <a:gd name="T14" fmla="*/ 650 w 2800"/>
                  <a:gd name="T15" fmla="*/ 182 h 451"/>
                  <a:gd name="T16" fmla="*/ 692 w 2800"/>
                  <a:gd name="T17" fmla="*/ 232 h 451"/>
                  <a:gd name="T18" fmla="*/ 738 w 2800"/>
                  <a:gd name="T19" fmla="*/ 287 h 451"/>
                  <a:gd name="T20" fmla="*/ 762 w 2800"/>
                  <a:gd name="T21" fmla="*/ 325 h 451"/>
                  <a:gd name="T22" fmla="*/ 911 w 2800"/>
                  <a:gd name="T23" fmla="*/ 245 h 451"/>
                  <a:gd name="T24" fmla="*/ 977 w 2800"/>
                  <a:gd name="T25" fmla="*/ 207 h 451"/>
                  <a:gd name="T26" fmla="*/ 1066 w 2800"/>
                  <a:gd name="T27" fmla="*/ 176 h 451"/>
                  <a:gd name="T28" fmla="*/ 1138 w 2800"/>
                  <a:gd name="T29" fmla="*/ 118 h 451"/>
                  <a:gd name="T30" fmla="*/ 1250 w 2800"/>
                  <a:gd name="T31" fmla="*/ 150 h 451"/>
                  <a:gd name="T32" fmla="*/ 1345 w 2800"/>
                  <a:gd name="T33" fmla="*/ 188 h 451"/>
                  <a:gd name="T34" fmla="*/ 1441 w 2800"/>
                  <a:gd name="T35" fmla="*/ 226 h 451"/>
                  <a:gd name="T36" fmla="*/ 1453 w 2800"/>
                  <a:gd name="T37" fmla="*/ 232 h 451"/>
                  <a:gd name="T38" fmla="*/ 1525 w 2800"/>
                  <a:gd name="T39" fmla="*/ 245 h 451"/>
                  <a:gd name="T40" fmla="*/ 1603 w 2800"/>
                  <a:gd name="T41" fmla="*/ 325 h 451"/>
                  <a:gd name="T42" fmla="*/ 1644 w 2800"/>
                  <a:gd name="T43" fmla="*/ 374 h 451"/>
                  <a:gd name="T44" fmla="*/ 1744 w 2800"/>
                  <a:gd name="T45" fmla="*/ 425 h 451"/>
                  <a:gd name="T46" fmla="*/ 2032 w 2800"/>
                  <a:gd name="T47" fmla="*/ 275 h 451"/>
                  <a:gd name="T48" fmla="*/ 2448 w 2800"/>
                  <a:gd name="T49" fmla="*/ 182 h 451"/>
                  <a:gd name="T50" fmla="*/ 2603 w 2800"/>
                  <a:gd name="T51" fmla="*/ 232 h 451"/>
                  <a:gd name="T52" fmla="*/ 2757 w 2800"/>
                  <a:gd name="T53" fmla="*/ 331 h 451"/>
                  <a:gd name="T54" fmla="*/ 2799 w 2800"/>
                  <a:gd name="T55" fmla="*/ 450 h 451"/>
                  <a:gd name="T56" fmla="*/ 0 w 2800"/>
                  <a:gd name="T57" fmla="*/ 450 h 451"/>
                  <a:gd name="T58" fmla="*/ 12 w 2800"/>
                  <a:gd name="T59" fmla="*/ 325 h 45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800"/>
                  <a:gd name="T91" fmla="*/ 0 h 451"/>
                  <a:gd name="T92" fmla="*/ 2800 w 2800"/>
                  <a:gd name="T93" fmla="*/ 451 h 45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800" h="451">
                    <a:moveTo>
                      <a:pt x="12" y="325"/>
                    </a:moveTo>
                    <a:lnTo>
                      <a:pt x="120" y="194"/>
                    </a:lnTo>
                    <a:lnTo>
                      <a:pt x="180" y="137"/>
                    </a:lnTo>
                    <a:lnTo>
                      <a:pt x="233" y="94"/>
                    </a:lnTo>
                    <a:lnTo>
                      <a:pt x="315" y="26"/>
                    </a:lnTo>
                    <a:lnTo>
                      <a:pt x="351" y="0"/>
                    </a:lnTo>
                    <a:lnTo>
                      <a:pt x="596" y="118"/>
                    </a:lnTo>
                    <a:lnTo>
                      <a:pt x="650" y="182"/>
                    </a:lnTo>
                    <a:lnTo>
                      <a:pt x="692" y="232"/>
                    </a:lnTo>
                    <a:lnTo>
                      <a:pt x="738" y="287"/>
                    </a:lnTo>
                    <a:lnTo>
                      <a:pt x="762" y="325"/>
                    </a:lnTo>
                    <a:lnTo>
                      <a:pt x="911" y="245"/>
                    </a:lnTo>
                    <a:lnTo>
                      <a:pt x="977" y="207"/>
                    </a:lnTo>
                    <a:lnTo>
                      <a:pt x="1066" y="176"/>
                    </a:lnTo>
                    <a:lnTo>
                      <a:pt x="1138" y="118"/>
                    </a:lnTo>
                    <a:lnTo>
                      <a:pt x="1250" y="150"/>
                    </a:lnTo>
                    <a:lnTo>
                      <a:pt x="1345" y="188"/>
                    </a:lnTo>
                    <a:lnTo>
                      <a:pt x="1441" y="226"/>
                    </a:lnTo>
                    <a:lnTo>
                      <a:pt x="1453" y="232"/>
                    </a:lnTo>
                    <a:lnTo>
                      <a:pt x="1525" y="245"/>
                    </a:lnTo>
                    <a:lnTo>
                      <a:pt x="1603" y="325"/>
                    </a:lnTo>
                    <a:lnTo>
                      <a:pt x="1644" y="374"/>
                    </a:lnTo>
                    <a:lnTo>
                      <a:pt x="1744" y="425"/>
                    </a:lnTo>
                    <a:lnTo>
                      <a:pt x="2032" y="275"/>
                    </a:lnTo>
                    <a:lnTo>
                      <a:pt x="2448" y="182"/>
                    </a:lnTo>
                    <a:lnTo>
                      <a:pt x="2603" y="232"/>
                    </a:lnTo>
                    <a:lnTo>
                      <a:pt x="2757" y="331"/>
                    </a:lnTo>
                    <a:lnTo>
                      <a:pt x="2799" y="450"/>
                    </a:lnTo>
                    <a:lnTo>
                      <a:pt x="0" y="450"/>
                    </a:lnTo>
                    <a:lnTo>
                      <a:pt x="12" y="325"/>
                    </a:lnTo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3567" name="Group 31"/>
              <p:cNvGrpSpPr>
                <a:grpSpLocks/>
              </p:cNvGrpSpPr>
              <p:nvPr/>
            </p:nvGrpSpPr>
            <p:grpSpPr bwMode="auto">
              <a:xfrm>
                <a:off x="2503" y="3263"/>
                <a:ext cx="2822" cy="1009"/>
                <a:chOff x="2503" y="3263"/>
                <a:chExt cx="2822" cy="1009"/>
              </a:xfrm>
            </p:grpSpPr>
            <p:grpSp>
              <p:nvGrpSpPr>
                <p:cNvPr id="23568" name="Group 32"/>
                <p:cNvGrpSpPr>
                  <a:grpSpLocks/>
                </p:cNvGrpSpPr>
                <p:nvPr/>
              </p:nvGrpSpPr>
              <p:grpSpPr bwMode="auto">
                <a:xfrm>
                  <a:off x="4312" y="3263"/>
                  <a:ext cx="705" cy="807"/>
                  <a:chOff x="4312" y="3263"/>
                  <a:chExt cx="705" cy="807"/>
                </a:xfrm>
              </p:grpSpPr>
              <p:sp>
                <p:nvSpPr>
                  <p:cNvPr id="23575" name="Freeform 33"/>
                  <p:cNvSpPr>
                    <a:spLocks/>
                  </p:cNvSpPr>
                  <p:nvPr/>
                </p:nvSpPr>
                <p:spPr bwMode="auto">
                  <a:xfrm>
                    <a:off x="4387" y="3369"/>
                    <a:ext cx="546" cy="639"/>
                  </a:xfrm>
                  <a:custGeom>
                    <a:avLst/>
                    <a:gdLst>
                      <a:gd name="T0" fmla="*/ 545 w 546"/>
                      <a:gd name="T1" fmla="*/ 471 h 639"/>
                      <a:gd name="T2" fmla="*/ 532 w 546"/>
                      <a:gd name="T3" fmla="*/ 438 h 639"/>
                      <a:gd name="T4" fmla="*/ 545 w 546"/>
                      <a:gd name="T5" fmla="*/ 360 h 639"/>
                      <a:gd name="T6" fmla="*/ 545 w 546"/>
                      <a:gd name="T7" fmla="*/ 310 h 639"/>
                      <a:gd name="T8" fmla="*/ 535 w 546"/>
                      <a:gd name="T9" fmla="*/ 226 h 639"/>
                      <a:gd name="T10" fmla="*/ 514 w 546"/>
                      <a:gd name="T11" fmla="*/ 167 h 639"/>
                      <a:gd name="T12" fmla="*/ 491 w 546"/>
                      <a:gd name="T13" fmla="*/ 120 h 639"/>
                      <a:gd name="T14" fmla="*/ 458 w 546"/>
                      <a:gd name="T15" fmla="*/ 71 h 639"/>
                      <a:gd name="T16" fmla="*/ 405 w 546"/>
                      <a:gd name="T17" fmla="*/ 36 h 639"/>
                      <a:gd name="T18" fmla="*/ 342 w 546"/>
                      <a:gd name="T19" fmla="*/ 9 h 639"/>
                      <a:gd name="T20" fmla="*/ 262 w 546"/>
                      <a:gd name="T21" fmla="*/ 0 h 639"/>
                      <a:gd name="T22" fmla="*/ 167 w 546"/>
                      <a:gd name="T23" fmla="*/ 24 h 639"/>
                      <a:gd name="T24" fmla="*/ 78 w 546"/>
                      <a:gd name="T25" fmla="*/ 74 h 639"/>
                      <a:gd name="T26" fmla="*/ 30 w 546"/>
                      <a:gd name="T27" fmla="*/ 122 h 639"/>
                      <a:gd name="T28" fmla="*/ 0 w 546"/>
                      <a:gd name="T29" fmla="*/ 182 h 639"/>
                      <a:gd name="T30" fmla="*/ 3 w 546"/>
                      <a:gd name="T31" fmla="*/ 247 h 639"/>
                      <a:gd name="T32" fmla="*/ 15 w 546"/>
                      <a:gd name="T33" fmla="*/ 310 h 639"/>
                      <a:gd name="T34" fmla="*/ 50 w 546"/>
                      <a:gd name="T35" fmla="*/ 380 h 639"/>
                      <a:gd name="T36" fmla="*/ 53 w 546"/>
                      <a:gd name="T37" fmla="*/ 429 h 639"/>
                      <a:gd name="T38" fmla="*/ 57 w 546"/>
                      <a:gd name="T39" fmla="*/ 450 h 639"/>
                      <a:gd name="T40" fmla="*/ 62 w 546"/>
                      <a:gd name="T41" fmla="*/ 471 h 639"/>
                      <a:gd name="T42" fmla="*/ 107 w 546"/>
                      <a:gd name="T43" fmla="*/ 536 h 639"/>
                      <a:gd name="T44" fmla="*/ 131 w 546"/>
                      <a:gd name="T45" fmla="*/ 563 h 639"/>
                      <a:gd name="T46" fmla="*/ 152 w 546"/>
                      <a:gd name="T47" fmla="*/ 592 h 639"/>
                      <a:gd name="T48" fmla="*/ 162 w 546"/>
                      <a:gd name="T49" fmla="*/ 603 h 639"/>
                      <a:gd name="T50" fmla="*/ 170 w 546"/>
                      <a:gd name="T51" fmla="*/ 610 h 639"/>
                      <a:gd name="T52" fmla="*/ 179 w 546"/>
                      <a:gd name="T53" fmla="*/ 614 h 639"/>
                      <a:gd name="T54" fmla="*/ 192 w 546"/>
                      <a:gd name="T55" fmla="*/ 614 h 639"/>
                      <a:gd name="T56" fmla="*/ 213 w 546"/>
                      <a:gd name="T57" fmla="*/ 608 h 639"/>
                      <a:gd name="T58" fmla="*/ 226 w 546"/>
                      <a:gd name="T59" fmla="*/ 606 h 639"/>
                      <a:gd name="T60" fmla="*/ 238 w 546"/>
                      <a:gd name="T61" fmla="*/ 607 h 639"/>
                      <a:gd name="T62" fmla="*/ 276 w 546"/>
                      <a:gd name="T63" fmla="*/ 638 h 639"/>
                      <a:gd name="T64" fmla="*/ 545 w 546"/>
                      <a:gd name="T65" fmla="*/ 471 h 639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w 546"/>
                      <a:gd name="T100" fmla="*/ 0 h 639"/>
                      <a:gd name="T101" fmla="*/ 546 w 546"/>
                      <a:gd name="T102" fmla="*/ 639 h 639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T99" t="T100" r="T101" b="T102"/>
                    <a:pathLst>
                      <a:path w="546" h="639">
                        <a:moveTo>
                          <a:pt x="545" y="471"/>
                        </a:moveTo>
                        <a:lnTo>
                          <a:pt x="532" y="438"/>
                        </a:lnTo>
                        <a:lnTo>
                          <a:pt x="545" y="360"/>
                        </a:lnTo>
                        <a:lnTo>
                          <a:pt x="545" y="310"/>
                        </a:lnTo>
                        <a:lnTo>
                          <a:pt x="535" y="226"/>
                        </a:lnTo>
                        <a:lnTo>
                          <a:pt x="514" y="167"/>
                        </a:lnTo>
                        <a:lnTo>
                          <a:pt x="491" y="120"/>
                        </a:lnTo>
                        <a:lnTo>
                          <a:pt x="458" y="71"/>
                        </a:lnTo>
                        <a:lnTo>
                          <a:pt x="405" y="36"/>
                        </a:lnTo>
                        <a:lnTo>
                          <a:pt x="342" y="9"/>
                        </a:lnTo>
                        <a:lnTo>
                          <a:pt x="262" y="0"/>
                        </a:lnTo>
                        <a:lnTo>
                          <a:pt x="167" y="24"/>
                        </a:lnTo>
                        <a:lnTo>
                          <a:pt x="78" y="74"/>
                        </a:lnTo>
                        <a:lnTo>
                          <a:pt x="30" y="122"/>
                        </a:lnTo>
                        <a:lnTo>
                          <a:pt x="0" y="182"/>
                        </a:lnTo>
                        <a:lnTo>
                          <a:pt x="3" y="247"/>
                        </a:lnTo>
                        <a:lnTo>
                          <a:pt x="15" y="310"/>
                        </a:lnTo>
                        <a:lnTo>
                          <a:pt x="50" y="380"/>
                        </a:lnTo>
                        <a:lnTo>
                          <a:pt x="53" y="429"/>
                        </a:lnTo>
                        <a:lnTo>
                          <a:pt x="57" y="450"/>
                        </a:lnTo>
                        <a:lnTo>
                          <a:pt x="62" y="471"/>
                        </a:lnTo>
                        <a:lnTo>
                          <a:pt x="107" y="536"/>
                        </a:lnTo>
                        <a:lnTo>
                          <a:pt x="131" y="563"/>
                        </a:lnTo>
                        <a:lnTo>
                          <a:pt x="152" y="592"/>
                        </a:lnTo>
                        <a:lnTo>
                          <a:pt x="162" y="603"/>
                        </a:lnTo>
                        <a:lnTo>
                          <a:pt x="170" y="610"/>
                        </a:lnTo>
                        <a:lnTo>
                          <a:pt x="179" y="614"/>
                        </a:lnTo>
                        <a:lnTo>
                          <a:pt x="192" y="614"/>
                        </a:lnTo>
                        <a:lnTo>
                          <a:pt x="213" y="608"/>
                        </a:lnTo>
                        <a:lnTo>
                          <a:pt x="226" y="606"/>
                        </a:lnTo>
                        <a:lnTo>
                          <a:pt x="238" y="607"/>
                        </a:lnTo>
                        <a:lnTo>
                          <a:pt x="276" y="638"/>
                        </a:lnTo>
                        <a:lnTo>
                          <a:pt x="545" y="471"/>
                        </a:lnTo>
                      </a:path>
                    </a:pathLst>
                  </a:custGeom>
                  <a:solidFill>
                    <a:srgbClr val="FFBF7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557" y="3875"/>
                    <a:ext cx="62" cy="74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MY"/>
                  </a:p>
                </p:txBody>
              </p:sp>
              <p:sp>
                <p:nvSpPr>
                  <p:cNvPr id="23577" name="Freeform 35"/>
                  <p:cNvSpPr>
                    <a:spLocks/>
                  </p:cNvSpPr>
                  <p:nvPr/>
                </p:nvSpPr>
                <p:spPr bwMode="auto">
                  <a:xfrm>
                    <a:off x="4564" y="3789"/>
                    <a:ext cx="66" cy="126"/>
                  </a:xfrm>
                  <a:custGeom>
                    <a:avLst/>
                    <a:gdLst>
                      <a:gd name="T0" fmla="*/ 61 w 66"/>
                      <a:gd name="T1" fmla="*/ 0 h 126"/>
                      <a:gd name="T2" fmla="*/ 65 w 66"/>
                      <a:gd name="T3" fmla="*/ 19 h 126"/>
                      <a:gd name="T4" fmla="*/ 65 w 66"/>
                      <a:gd name="T5" fmla="*/ 40 h 126"/>
                      <a:gd name="T6" fmla="*/ 53 w 66"/>
                      <a:gd name="T7" fmla="*/ 82 h 126"/>
                      <a:gd name="T8" fmla="*/ 36 w 66"/>
                      <a:gd name="T9" fmla="*/ 119 h 126"/>
                      <a:gd name="T10" fmla="*/ 15 w 66"/>
                      <a:gd name="T11" fmla="*/ 125 h 126"/>
                      <a:gd name="T12" fmla="*/ 0 w 66"/>
                      <a:gd name="T13" fmla="*/ 119 h 12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66"/>
                      <a:gd name="T22" fmla="*/ 0 h 126"/>
                      <a:gd name="T23" fmla="*/ 66 w 66"/>
                      <a:gd name="T24" fmla="*/ 126 h 12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66" h="126">
                        <a:moveTo>
                          <a:pt x="61" y="0"/>
                        </a:moveTo>
                        <a:lnTo>
                          <a:pt x="65" y="19"/>
                        </a:lnTo>
                        <a:lnTo>
                          <a:pt x="65" y="40"/>
                        </a:lnTo>
                        <a:lnTo>
                          <a:pt x="53" y="82"/>
                        </a:lnTo>
                        <a:lnTo>
                          <a:pt x="36" y="119"/>
                        </a:lnTo>
                        <a:lnTo>
                          <a:pt x="15" y="125"/>
                        </a:lnTo>
                        <a:lnTo>
                          <a:pt x="0" y="119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FF7F3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8" name="Freeform 36"/>
                  <p:cNvSpPr>
                    <a:spLocks/>
                  </p:cNvSpPr>
                  <p:nvPr/>
                </p:nvSpPr>
                <p:spPr bwMode="auto">
                  <a:xfrm>
                    <a:off x="4625" y="3808"/>
                    <a:ext cx="349" cy="262"/>
                  </a:xfrm>
                  <a:custGeom>
                    <a:avLst/>
                    <a:gdLst>
                      <a:gd name="T0" fmla="*/ 288 w 349"/>
                      <a:gd name="T1" fmla="*/ 0 h 262"/>
                      <a:gd name="T2" fmla="*/ 134 w 349"/>
                      <a:gd name="T3" fmla="*/ 71 h 262"/>
                      <a:gd name="T4" fmla="*/ 79 w 349"/>
                      <a:gd name="T5" fmla="*/ 104 h 262"/>
                      <a:gd name="T6" fmla="*/ 49 w 349"/>
                      <a:gd name="T7" fmla="*/ 127 h 262"/>
                      <a:gd name="T8" fmla="*/ 29 w 349"/>
                      <a:gd name="T9" fmla="*/ 147 h 262"/>
                      <a:gd name="T10" fmla="*/ 17 w 349"/>
                      <a:gd name="T11" fmla="*/ 164 h 262"/>
                      <a:gd name="T12" fmla="*/ 6 w 349"/>
                      <a:gd name="T13" fmla="*/ 182 h 262"/>
                      <a:gd name="T14" fmla="*/ 0 w 349"/>
                      <a:gd name="T15" fmla="*/ 200 h 262"/>
                      <a:gd name="T16" fmla="*/ 44 w 349"/>
                      <a:gd name="T17" fmla="*/ 261 h 262"/>
                      <a:gd name="T18" fmla="*/ 348 w 349"/>
                      <a:gd name="T19" fmla="*/ 42 h 262"/>
                      <a:gd name="T20" fmla="*/ 288 w 349"/>
                      <a:gd name="T21" fmla="*/ 0 h 262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349"/>
                      <a:gd name="T34" fmla="*/ 0 h 262"/>
                      <a:gd name="T35" fmla="*/ 349 w 349"/>
                      <a:gd name="T36" fmla="*/ 262 h 262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349" h="262">
                        <a:moveTo>
                          <a:pt x="288" y="0"/>
                        </a:moveTo>
                        <a:lnTo>
                          <a:pt x="134" y="71"/>
                        </a:lnTo>
                        <a:lnTo>
                          <a:pt x="79" y="104"/>
                        </a:lnTo>
                        <a:lnTo>
                          <a:pt x="49" y="127"/>
                        </a:lnTo>
                        <a:lnTo>
                          <a:pt x="29" y="147"/>
                        </a:lnTo>
                        <a:lnTo>
                          <a:pt x="17" y="164"/>
                        </a:lnTo>
                        <a:lnTo>
                          <a:pt x="6" y="182"/>
                        </a:lnTo>
                        <a:lnTo>
                          <a:pt x="0" y="200"/>
                        </a:lnTo>
                        <a:lnTo>
                          <a:pt x="44" y="261"/>
                        </a:lnTo>
                        <a:lnTo>
                          <a:pt x="348" y="42"/>
                        </a:lnTo>
                        <a:lnTo>
                          <a:pt x="288" y="0"/>
                        </a:lnTo>
                      </a:path>
                    </a:pathLst>
                  </a:custGeom>
                  <a:solidFill>
                    <a:srgbClr val="5F3F1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357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312" y="3263"/>
                    <a:ext cx="705" cy="590"/>
                    <a:chOff x="4312" y="3263"/>
                    <a:chExt cx="705" cy="590"/>
                  </a:xfrm>
                </p:grpSpPr>
                <p:sp>
                  <p:nvSpPr>
                    <p:cNvPr id="23580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4312" y="3263"/>
                      <a:ext cx="705" cy="590"/>
                    </a:xfrm>
                    <a:custGeom>
                      <a:avLst/>
                      <a:gdLst>
                        <a:gd name="T0" fmla="*/ 375 w 705"/>
                        <a:gd name="T1" fmla="*/ 20 h 590"/>
                        <a:gd name="T2" fmla="*/ 345 w 705"/>
                        <a:gd name="T3" fmla="*/ 0 h 590"/>
                        <a:gd name="T4" fmla="*/ 285 w 705"/>
                        <a:gd name="T5" fmla="*/ 30 h 590"/>
                        <a:gd name="T6" fmla="*/ 203 w 705"/>
                        <a:gd name="T7" fmla="*/ 73 h 590"/>
                        <a:gd name="T8" fmla="*/ 38 w 705"/>
                        <a:gd name="T9" fmla="*/ 258 h 590"/>
                        <a:gd name="T10" fmla="*/ 12 w 705"/>
                        <a:gd name="T11" fmla="*/ 289 h 590"/>
                        <a:gd name="T12" fmla="*/ 4 w 705"/>
                        <a:gd name="T13" fmla="*/ 320 h 590"/>
                        <a:gd name="T14" fmla="*/ 0 w 705"/>
                        <a:gd name="T15" fmla="*/ 351 h 590"/>
                        <a:gd name="T16" fmla="*/ 3 w 705"/>
                        <a:gd name="T17" fmla="*/ 379 h 590"/>
                        <a:gd name="T18" fmla="*/ 10 w 705"/>
                        <a:gd name="T19" fmla="*/ 404 h 590"/>
                        <a:gd name="T20" fmla="*/ 22 w 705"/>
                        <a:gd name="T21" fmla="*/ 426 h 590"/>
                        <a:gd name="T22" fmla="*/ 39 w 705"/>
                        <a:gd name="T23" fmla="*/ 443 h 590"/>
                        <a:gd name="T24" fmla="*/ 122 w 705"/>
                        <a:gd name="T25" fmla="*/ 491 h 590"/>
                        <a:gd name="T26" fmla="*/ 144 w 705"/>
                        <a:gd name="T27" fmla="*/ 500 h 590"/>
                        <a:gd name="T28" fmla="*/ 165 w 705"/>
                        <a:gd name="T29" fmla="*/ 501 h 590"/>
                        <a:gd name="T30" fmla="*/ 201 w 705"/>
                        <a:gd name="T31" fmla="*/ 525 h 590"/>
                        <a:gd name="T32" fmla="*/ 255 w 705"/>
                        <a:gd name="T33" fmla="*/ 527 h 590"/>
                        <a:gd name="T34" fmla="*/ 273 w 705"/>
                        <a:gd name="T35" fmla="*/ 532 h 590"/>
                        <a:gd name="T36" fmla="*/ 283 w 705"/>
                        <a:gd name="T37" fmla="*/ 511 h 590"/>
                        <a:gd name="T38" fmla="*/ 302 w 705"/>
                        <a:gd name="T39" fmla="*/ 508 h 590"/>
                        <a:gd name="T40" fmla="*/ 319 w 705"/>
                        <a:gd name="T41" fmla="*/ 512 h 590"/>
                        <a:gd name="T42" fmla="*/ 328 w 705"/>
                        <a:gd name="T43" fmla="*/ 525 h 590"/>
                        <a:gd name="T44" fmla="*/ 333 w 705"/>
                        <a:gd name="T45" fmla="*/ 538 h 590"/>
                        <a:gd name="T46" fmla="*/ 331 w 705"/>
                        <a:gd name="T47" fmla="*/ 547 h 590"/>
                        <a:gd name="T48" fmla="*/ 358 w 705"/>
                        <a:gd name="T49" fmla="*/ 555 h 590"/>
                        <a:gd name="T50" fmla="*/ 390 w 705"/>
                        <a:gd name="T51" fmla="*/ 572 h 590"/>
                        <a:gd name="T52" fmla="*/ 431 w 705"/>
                        <a:gd name="T53" fmla="*/ 574 h 590"/>
                        <a:gd name="T54" fmla="*/ 479 w 705"/>
                        <a:gd name="T55" fmla="*/ 583 h 590"/>
                        <a:gd name="T56" fmla="*/ 532 w 705"/>
                        <a:gd name="T57" fmla="*/ 589 h 590"/>
                        <a:gd name="T58" fmla="*/ 603 w 705"/>
                        <a:gd name="T59" fmla="*/ 572 h 590"/>
                        <a:gd name="T60" fmla="*/ 660 w 705"/>
                        <a:gd name="T61" fmla="*/ 547 h 590"/>
                        <a:gd name="T62" fmla="*/ 669 w 705"/>
                        <a:gd name="T63" fmla="*/ 527 h 590"/>
                        <a:gd name="T64" fmla="*/ 679 w 705"/>
                        <a:gd name="T65" fmla="*/ 509 h 590"/>
                        <a:gd name="T66" fmla="*/ 685 w 705"/>
                        <a:gd name="T67" fmla="*/ 474 h 590"/>
                        <a:gd name="T68" fmla="*/ 698 w 705"/>
                        <a:gd name="T69" fmla="*/ 411 h 590"/>
                        <a:gd name="T70" fmla="*/ 701 w 705"/>
                        <a:gd name="T71" fmla="*/ 380 h 590"/>
                        <a:gd name="T72" fmla="*/ 704 w 705"/>
                        <a:gd name="T73" fmla="*/ 349 h 590"/>
                        <a:gd name="T74" fmla="*/ 700 w 705"/>
                        <a:gd name="T75" fmla="*/ 324 h 590"/>
                        <a:gd name="T76" fmla="*/ 685 w 705"/>
                        <a:gd name="T77" fmla="*/ 292 h 590"/>
                        <a:gd name="T78" fmla="*/ 669 w 705"/>
                        <a:gd name="T79" fmla="*/ 254 h 590"/>
                        <a:gd name="T80" fmla="*/ 639 w 705"/>
                        <a:gd name="T81" fmla="*/ 201 h 590"/>
                        <a:gd name="T82" fmla="*/ 579 w 705"/>
                        <a:gd name="T83" fmla="*/ 124 h 590"/>
                        <a:gd name="T84" fmla="*/ 530 w 705"/>
                        <a:gd name="T85" fmla="*/ 82 h 590"/>
                        <a:gd name="T86" fmla="*/ 457 w 705"/>
                        <a:gd name="T87" fmla="*/ 39 h 590"/>
                        <a:gd name="T88" fmla="*/ 409 w 705"/>
                        <a:gd name="T89" fmla="*/ 30 h 590"/>
                        <a:gd name="T90" fmla="*/ 375 w 705"/>
                        <a:gd name="T91" fmla="*/ 20 h 590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w 705"/>
                        <a:gd name="T139" fmla="*/ 0 h 590"/>
                        <a:gd name="T140" fmla="*/ 705 w 705"/>
                        <a:gd name="T141" fmla="*/ 590 h 590"/>
                      </a:gdLst>
                      <a:ahLst/>
                      <a:cxnLst>
                        <a:cxn ang="T92">
                          <a:pos x="T0" y="T1"/>
                        </a:cxn>
                        <a:cxn ang="T93">
                          <a:pos x="T2" y="T3"/>
                        </a:cxn>
                        <a:cxn ang="T94">
                          <a:pos x="T4" y="T5"/>
                        </a:cxn>
                        <a:cxn ang="T95">
                          <a:pos x="T6" y="T7"/>
                        </a:cxn>
                        <a:cxn ang="T96">
                          <a:pos x="T8" y="T9"/>
                        </a:cxn>
                        <a:cxn ang="T97">
                          <a:pos x="T10" y="T11"/>
                        </a:cxn>
                        <a:cxn ang="T98">
                          <a:pos x="T12" y="T13"/>
                        </a:cxn>
                        <a:cxn ang="T99">
                          <a:pos x="T14" y="T15"/>
                        </a:cxn>
                        <a:cxn ang="T100">
                          <a:pos x="T16" y="T17"/>
                        </a:cxn>
                        <a:cxn ang="T101">
                          <a:pos x="T18" y="T19"/>
                        </a:cxn>
                        <a:cxn ang="T102">
                          <a:pos x="T20" y="T21"/>
                        </a:cxn>
                        <a:cxn ang="T103">
                          <a:pos x="T22" y="T23"/>
                        </a:cxn>
                        <a:cxn ang="T104">
                          <a:pos x="T24" y="T25"/>
                        </a:cxn>
                        <a:cxn ang="T105">
                          <a:pos x="T26" y="T27"/>
                        </a:cxn>
                        <a:cxn ang="T106">
                          <a:pos x="T28" y="T29"/>
                        </a:cxn>
                        <a:cxn ang="T107">
                          <a:pos x="T30" y="T31"/>
                        </a:cxn>
                        <a:cxn ang="T108">
                          <a:pos x="T32" y="T33"/>
                        </a:cxn>
                        <a:cxn ang="T109">
                          <a:pos x="T34" y="T35"/>
                        </a:cxn>
                        <a:cxn ang="T110">
                          <a:pos x="T36" y="T37"/>
                        </a:cxn>
                        <a:cxn ang="T111">
                          <a:pos x="T38" y="T39"/>
                        </a:cxn>
                        <a:cxn ang="T112">
                          <a:pos x="T40" y="T41"/>
                        </a:cxn>
                        <a:cxn ang="T113">
                          <a:pos x="T42" y="T43"/>
                        </a:cxn>
                        <a:cxn ang="T114">
                          <a:pos x="T44" y="T45"/>
                        </a:cxn>
                        <a:cxn ang="T115">
                          <a:pos x="T46" y="T47"/>
                        </a:cxn>
                        <a:cxn ang="T116">
                          <a:pos x="T48" y="T49"/>
                        </a:cxn>
                        <a:cxn ang="T117">
                          <a:pos x="T50" y="T51"/>
                        </a:cxn>
                        <a:cxn ang="T118">
                          <a:pos x="T52" y="T53"/>
                        </a:cxn>
                        <a:cxn ang="T119">
                          <a:pos x="T54" y="T55"/>
                        </a:cxn>
                        <a:cxn ang="T120">
                          <a:pos x="T56" y="T57"/>
                        </a:cxn>
                        <a:cxn ang="T121">
                          <a:pos x="T58" y="T59"/>
                        </a:cxn>
                        <a:cxn ang="T122">
                          <a:pos x="T60" y="T61"/>
                        </a:cxn>
                        <a:cxn ang="T123">
                          <a:pos x="T62" y="T63"/>
                        </a:cxn>
                        <a:cxn ang="T124">
                          <a:pos x="T64" y="T65"/>
                        </a:cxn>
                        <a:cxn ang="T125">
                          <a:pos x="T66" y="T67"/>
                        </a:cxn>
                        <a:cxn ang="T126">
                          <a:pos x="T68" y="T69"/>
                        </a:cxn>
                        <a:cxn ang="T127">
                          <a:pos x="T70" y="T71"/>
                        </a:cxn>
                        <a:cxn ang="T128">
                          <a:pos x="T72" y="T73"/>
                        </a:cxn>
                        <a:cxn ang="T129">
                          <a:pos x="T74" y="T75"/>
                        </a:cxn>
                        <a:cxn ang="T130">
                          <a:pos x="T76" y="T77"/>
                        </a:cxn>
                        <a:cxn ang="T131">
                          <a:pos x="T78" y="T79"/>
                        </a:cxn>
                        <a:cxn ang="T132">
                          <a:pos x="T80" y="T81"/>
                        </a:cxn>
                        <a:cxn ang="T133">
                          <a:pos x="T82" y="T83"/>
                        </a:cxn>
                        <a:cxn ang="T134">
                          <a:pos x="T84" y="T85"/>
                        </a:cxn>
                        <a:cxn ang="T135">
                          <a:pos x="T86" y="T87"/>
                        </a:cxn>
                        <a:cxn ang="T136">
                          <a:pos x="T88" y="T89"/>
                        </a:cxn>
                        <a:cxn ang="T137">
                          <a:pos x="T90" y="T91"/>
                        </a:cxn>
                      </a:cxnLst>
                      <a:rect l="T138" t="T139" r="T140" b="T141"/>
                      <a:pathLst>
                        <a:path w="705" h="590">
                          <a:moveTo>
                            <a:pt x="375" y="20"/>
                          </a:moveTo>
                          <a:lnTo>
                            <a:pt x="345" y="0"/>
                          </a:lnTo>
                          <a:lnTo>
                            <a:pt x="285" y="30"/>
                          </a:lnTo>
                          <a:lnTo>
                            <a:pt x="203" y="73"/>
                          </a:lnTo>
                          <a:lnTo>
                            <a:pt x="38" y="258"/>
                          </a:lnTo>
                          <a:lnTo>
                            <a:pt x="12" y="289"/>
                          </a:lnTo>
                          <a:lnTo>
                            <a:pt x="4" y="320"/>
                          </a:lnTo>
                          <a:lnTo>
                            <a:pt x="0" y="351"/>
                          </a:lnTo>
                          <a:lnTo>
                            <a:pt x="3" y="379"/>
                          </a:lnTo>
                          <a:lnTo>
                            <a:pt x="10" y="404"/>
                          </a:lnTo>
                          <a:lnTo>
                            <a:pt x="22" y="426"/>
                          </a:lnTo>
                          <a:lnTo>
                            <a:pt x="39" y="443"/>
                          </a:lnTo>
                          <a:lnTo>
                            <a:pt x="122" y="491"/>
                          </a:lnTo>
                          <a:lnTo>
                            <a:pt x="144" y="500"/>
                          </a:lnTo>
                          <a:lnTo>
                            <a:pt x="165" y="501"/>
                          </a:lnTo>
                          <a:lnTo>
                            <a:pt x="201" y="525"/>
                          </a:lnTo>
                          <a:lnTo>
                            <a:pt x="255" y="527"/>
                          </a:lnTo>
                          <a:lnTo>
                            <a:pt x="273" y="532"/>
                          </a:lnTo>
                          <a:lnTo>
                            <a:pt x="283" y="511"/>
                          </a:lnTo>
                          <a:lnTo>
                            <a:pt x="302" y="508"/>
                          </a:lnTo>
                          <a:lnTo>
                            <a:pt x="319" y="512"/>
                          </a:lnTo>
                          <a:lnTo>
                            <a:pt x="328" y="525"/>
                          </a:lnTo>
                          <a:lnTo>
                            <a:pt x="333" y="538"/>
                          </a:lnTo>
                          <a:lnTo>
                            <a:pt x="331" y="547"/>
                          </a:lnTo>
                          <a:lnTo>
                            <a:pt x="358" y="555"/>
                          </a:lnTo>
                          <a:lnTo>
                            <a:pt x="390" y="572"/>
                          </a:lnTo>
                          <a:lnTo>
                            <a:pt x="431" y="574"/>
                          </a:lnTo>
                          <a:lnTo>
                            <a:pt x="479" y="583"/>
                          </a:lnTo>
                          <a:lnTo>
                            <a:pt x="532" y="589"/>
                          </a:lnTo>
                          <a:lnTo>
                            <a:pt x="603" y="572"/>
                          </a:lnTo>
                          <a:lnTo>
                            <a:pt x="660" y="547"/>
                          </a:lnTo>
                          <a:lnTo>
                            <a:pt x="669" y="527"/>
                          </a:lnTo>
                          <a:lnTo>
                            <a:pt x="679" y="509"/>
                          </a:lnTo>
                          <a:lnTo>
                            <a:pt x="685" y="474"/>
                          </a:lnTo>
                          <a:lnTo>
                            <a:pt x="698" y="411"/>
                          </a:lnTo>
                          <a:lnTo>
                            <a:pt x="701" y="380"/>
                          </a:lnTo>
                          <a:lnTo>
                            <a:pt x="704" y="349"/>
                          </a:lnTo>
                          <a:lnTo>
                            <a:pt x="700" y="324"/>
                          </a:lnTo>
                          <a:lnTo>
                            <a:pt x="685" y="292"/>
                          </a:lnTo>
                          <a:lnTo>
                            <a:pt x="669" y="254"/>
                          </a:lnTo>
                          <a:lnTo>
                            <a:pt x="639" y="201"/>
                          </a:lnTo>
                          <a:lnTo>
                            <a:pt x="579" y="124"/>
                          </a:lnTo>
                          <a:lnTo>
                            <a:pt x="530" y="82"/>
                          </a:lnTo>
                          <a:lnTo>
                            <a:pt x="457" y="39"/>
                          </a:lnTo>
                          <a:lnTo>
                            <a:pt x="409" y="30"/>
                          </a:lnTo>
                          <a:lnTo>
                            <a:pt x="375" y="20"/>
                          </a:lnTo>
                        </a:path>
                      </a:pathLst>
                    </a:custGeom>
                    <a:solidFill>
                      <a:srgbClr val="9F7F5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81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4372" y="3733"/>
                      <a:ext cx="97" cy="102"/>
                    </a:xfrm>
                    <a:custGeom>
                      <a:avLst/>
                      <a:gdLst>
                        <a:gd name="T0" fmla="*/ 78 w 97"/>
                        <a:gd name="T1" fmla="*/ 12 h 102"/>
                        <a:gd name="T2" fmla="*/ 20 w 97"/>
                        <a:gd name="T3" fmla="*/ 12 h 102"/>
                        <a:gd name="T4" fmla="*/ 27 w 97"/>
                        <a:gd name="T5" fmla="*/ 1 h 102"/>
                        <a:gd name="T6" fmla="*/ 16 w 97"/>
                        <a:gd name="T7" fmla="*/ 0 h 102"/>
                        <a:gd name="T8" fmla="*/ 0 w 97"/>
                        <a:gd name="T9" fmla="*/ 14 h 102"/>
                        <a:gd name="T10" fmla="*/ 0 w 97"/>
                        <a:gd name="T11" fmla="*/ 25 h 102"/>
                        <a:gd name="T12" fmla="*/ 10 w 97"/>
                        <a:gd name="T13" fmla="*/ 26 h 102"/>
                        <a:gd name="T14" fmla="*/ 13 w 97"/>
                        <a:gd name="T15" fmla="*/ 42 h 102"/>
                        <a:gd name="T16" fmla="*/ 17 w 97"/>
                        <a:gd name="T17" fmla="*/ 57 h 102"/>
                        <a:gd name="T18" fmla="*/ 22 w 97"/>
                        <a:gd name="T19" fmla="*/ 71 h 102"/>
                        <a:gd name="T20" fmla="*/ 27 w 97"/>
                        <a:gd name="T21" fmla="*/ 81 h 102"/>
                        <a:gd name="T22" fmla="*/ 31 w 97"/>
                        <a:gd name="T23" fmla="*/ 86 h 102"/>
                        <a:gd name="T24" fmla="*/ 39 w 97"/>
                        <a:gd name="T25" fmla="*/ 92 h 102"/>
                        <a:gd name="T26" fmla="*/ 47 w 97"/>
                        <a:gd name="T27" fmla="*/ 96 h 102"/>
                        <a:gd name="T28" fmla="*/ 55 w 97"/>
                        <a:gd name="T29" fmla="*/ 99 h 102"/>
                        <a:gd name="T30" fmla="*/ 65 w 97"/>
                        <a:gd name="T31" fmla="*/ 100 h 102"/>
                        <a:gd name="T32" fmla="*/ 71 w 97"/>
                        <a:gd name="T33" fmla="*/ 101 h 102"/>
                        <a:gd name="T34" fmla="*/ 64 w 97"/>
                        <a:gd name="T35" fmla="*/ 91 h 102"/>
                        <a:gd name="T36" fmla="*/ 55 w 97"/>
                        <a:gd name="T37" fmla="*/ 89 h 102"/>
                        <a:gd name="T38" fmla="*/ 45 w 97"/>
                        <a:gd name="T39" fmla="*/ 84 h 102"/>
                        <a:gd name="T40" fmla="*/ 37 w 97"/>
                        <a:gd name="T41" fmla="*/ 78 h 102"/>
                        <a:gd name="T42" fmla="*/ 32 w 97"/>
                        <a:gd name="T43" fmla="*/ 71 h 102"/>
                        <a:gd name="T44" fmla="*/ 29 w 97"/>
                        <a:gd name="T45" fmla="*/ 64 h 102"/>
                        <a:gd name="T46" fmla="*/ 25 w 97"/>
                        <a:gd name="T47" fmla="*/ 52 h 102"/>
                        <a:gd name="T48" fmla="*/ 22 w 97"/>
                        <a:gd name="T49" fmla="*/ 39 h 102"/>
                        <a:gd name="T50" fmla="*/ 20 w 97"/>
                        <a:gd name="T51" fmla="*/ 26 h 102"/>
                        <a:gd name="T52" fmla="*/ 96 w 97"/>
                        <a:gd name="T53" fmla="*/ 33 h 102"/>
                        <a:gd name="T54" fmla="*/ 78 w 97"/>
                        <a:gd name="T55" fmla="*/ 12 h 102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97"/>
                        <a:gd name="T85" fmla="*/ 0 h 102"/>
                        <a:gd name="T86" fmla="*/ 97 w 97"/>
                        <a:gd name="T87" fmla="*/ 102 h 102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97" h="102">
                          <a:moveTo>
                            <a:pt x="78" y="12"/>
                          </a:moveTo>
                          <a:lnTo>
                            <a:pt x="20" y="12"/>
                          </a:lnTo>
                          <a:lnTo>
                            <a:pt x="27" y="1"/>
                          </a:lnTo>
                          <a:lnTo>
                            <a:pt x="16" y="0"/>
                          </a:lnTo>
                          <a:lnTo>
                            <a:pt x="0" y="14"/>
                          </a:lnTo>
                          <a:lnTo>
                            <a:pt x="0" y="25"/>
                          </a:lnTo>
                          <a:lnTo>
                            <a:pt x="10" y="26"/>
                          </a:lnTo>
                          <a:lnTo>
                            <a:pt x="13" y="42"/>
                          </a:lnTo>
                          <a:lnTo>
                            <a:pt x="17" y="57"/>
                          </a:lnTo>
                          <a:lnTo>
                            <a:pt x="22" y="71"/>
                          </a:lnTo>
                          <a:lnTo>
                            <a:pt x="27" y="81"/>
                          </a:lnTo>
                          <a:lnTo>
                            <a:pt x="31" y="86"/>
                          </a:lnTo>
                          <a:lnTo>
                            <a:pt x="39" y="92"/>
                          </a:lnTo>
                          <a:lnTo>
                            <a:pt x="47" y="96"/>
                          </a:lnTo>
                          <a:lnTo>
                            <a:pt x="55" y="99"/>
                          </a:lnTo>
                          <a:lnTo>
                            <a:pt x="65" y="100"/>
                          </a:lnTo>
                          <a:lnTo>
                            <a:pt x="71" y="101"/>
                          </a:lnTo>
                          <a:lnTo>
                            <a:pt x="64" y="91"/>
                          </a:lnTo>
                          <a:lnTo>
                            <a:pt x="55" y="89"/>
                          </a:lnTo>
                          <a:lnTo>
                            <a:pt x="45" y="84"/>
                          </a:lnTo>
                          <a:lnTo>
                            <a:pt x="37" y="78"/>
                          </a:lnTo>
                          <a:lnTo>
                            <a:pt x="32" y="71"/>
                          </a:lnTo>
                          <a:lnTo>
                            <a:pt x="29" y="64"/>
                          </a:lnTo>
                          <a:lnTo>
                            <a:pt x="25" y="52"/>
                          </a:lnTo>
                          <a:lnTo>
                            <a:pt x="22" y="39"/>
                          </a:lnTo>
                          <a:lnTo>
                            <a:pt x="20" y="26"/>
                          </a:lnTo>
                          <a:lnTo>
                            <a:pt x="96" y="33"/>
                          </a:lnTo>
                          <a:lnTo>
                            <a:pt x="78" y="12"/>
                          </a:lnTo>
                        </a:path>
                      </a:pathLst>
                    </a:custGeom>
                    <a:solidFill>
                      <a:srgbClr val="9F7F5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3569" name="Group 40"/>
                <p:cNvGrpSpPr>
                  <a:grpSpLocks/>
                </p:cNvGrpSpPr>
                <p:nvPr/>
              </p:nvGrpSpPr>
              <p:grpSpPr bwMode="auto">
                <a:xfrm>
                  <a:off x="3536" y="3400"/>
                  <a:ext cx="688" cy="790"/>
                  <a:chOff x="3536" y="3400"/>
                  <a:chExt cx="688" cy="790"/>
                </a:xfrm>
              </p:grpSpPr>
              <p:grpSp>
                <p:nvGrpSpPr>
                  <p:cNvPr id="23571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3570" y="3400"/>
                    <a:ext cx="654" cy="790"/>
                    <a:chOff x="3570" y="3400"/>
                    <a:chExt cx="654" cy="790"/>
                  </a:xfrm>
                </p:grpSpPr>
                <p:sp>
                  <p:nvSpPr>
                    <p:cNvPr id="23573" name="Freeform 42"/>
                    <p:cNvSpPr>
                      <a:spLocks/>
                    </p:cNvSpPr>
                    <p:nvPr/>
                  </p:nvSpPr>
                  <p:spPr bwMode="auto">
                    <a:xfrm>
                      <a:off x="3570" y="3436"/>
                      <a:ext cx="606" cy="754"/>
                    </a:xfrm>
                    <a:custGeom>
                      <a:avLst/>
                      <a:gdLst>
                        <a:gd name="T0" fmla="*/ 84 w 606"/>
                        <a:gd name="T1" fmla="*/ 108 h 754"/>
                        <a:gd name="T2" fmla="*/ 41 w 606"/>
                        <a:gd name="T3" fmla="*/ 216 h 754"/>
                        <a:gd name="T4" fmla="*/ 38 w 606"/>
                        <a:gd name="T5" fmla="*/ 251 h 754"/>
                        <a:gd name="T6" fmla="*/ 47 w 606"/>
                        <a:gd name="T7" fmla="*/ 287 h 754"/>
                        <a:gd name="T8" fmla="*/ 41 w 606"/>
                        <a:gd name="T9" fmla="*/ 340 h 754"/>
                        <a:gd name="T10" fmla="*/ 0 w 606"/>
                        <a:gd name="T11" fmla="*/ 424 h 754"/>
                        <a:gd name="T12" fmla="*/ 30 w 606"/>
                        <a:gd name="T13" fmla="*/ 463 h 754"/>
                        <a:gd name="T14" fmla="*/ 18 w 606"/>
                        <a:gd name="T15" fmla="*/ 484 h 754"/>
                        <a:gd name="T16" fmla="*/ 27 w 606"/>
                        <a:gd name="T17" fmla="*/ 531 h 754"/>
                        <a:gd name="T18" fmla="*/ 36 w 606"/>
                        <a:gd name="T19" fmla="*/ 571 h 754"/>
                        <a:gd name="T20" fmla="*/ 38 w 606"/>
                        <a:gd name="T21" fmla="*/ 598 h 754"/>
                        <a:gd name="T22" fmla="*/ 36 w 606"/>
                        <a:gd name="T23" fmla="*/ 633 h 754"/>
                        <a:gd name="T24" fmla="*/ 47 w 606"/>
                        <a:gd name="T25" fmla="*/ 666 h 754"/>
                        <a:gd name="T26" fmla="*/ 74 w 606"/>
                        <a:gd name="T27" fmla="*/ 678 h 754"/>
                        <a:gd name="T28" fmla="*/ 116 w 606"/>
                        <a:gd name="T29" fmla="*/ 687 h 754"/>
                        <a:gd name="T30" fmla="*/ 232 w 606"/>
                        <a:gd name="T31" fmla="*/ 753 h 754"/>
                        <a:gd name="T32" fmla="*/ 564 w 606"/>
                        <a:gd name="T33" fmla="*/ 543 h 754"/>
                        <a:gd name="T34" fmla="*/ 569 w 606"/>
                        <a:gd name="T35" fmla="*/ 463 h 754"/>
                        <a:gd name="T36" fmla="*/ 590 w 606"/>
                        <a:gd name="T37" fmla="*/ 404 h 754"/>
                        <a:gd name="T38" fmla="*/ 596 w 606"/>
                        <a:gd name="T39" fmla="*/ 364 h 754"/>
                        <a:gd name="T40" fmla="*/ 605 w 606"/>
                        <a:gd name="T41" fmla="*/ 311 h 754"/>
                        <a:gd name="T42" fmla="*/ 596 w 606"/>
                        <a:gd name="T43" fmla="*/ 242 h 754"/>
                        <a:gd name="T44" fmla="*/ 578 w 606"/>
                        <a:gd name="T45" fmla="*/ 170 h 754"/>
                        <a:gd name="T46" fmla="*/ 558 w 606"/>
                        <a:gd name="T47" fmla="*/ 120 h 754"/>
                        <a:gd name="T48" fmla="*/ 521 w 606"/>
                        <a:gd name="T49" fmla="*/ 81 h 754"/>
                        <a:gd name="T50" fmla="*/ 477 w 606"/>
                        <a:gd name="T51" fmla="*/ 40 h 754"/>
                        <a:gd name="T52" fmla="*/ 423 w 606"/>
                        <a:gd name="T53" fmla="*/ 16 h 754"/>
                        <a:gd name="T54" fmla="*/ 357 w 606"/>
                        <a:gd name="T55" fmla="*/ 3 h 754"/>
                        <a:gd name="T56" fmla="*/ 307 w 606"/>
                        <a:gd name="T57" fmla="*/ 0 h 754"/>
                        <a:gd name="T58" fmla="*/ 248 w 606"/>
                        <a:gd name="T59" fmla="*/ 3 h 754"/>
                        <a:gd name="T60" fmla="*/ 179 w 606"/>
                        <a:gd name="T61" fmla="*/ 19 h 754"/>
                        <a:gd name="T62" fmla="*/ 128 w 606"/>
                        <a:gd name="T63" fmla="*/ 48 h 754"/>
                        <a:gd name="T64" fmla="*/ 84 w 606"/>
                        <a:gd name="T65" fmla="*/ 108 h 754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w 606"/>
                        <a:gd name="T100" fmla="*/ 0 h 754"/>
                        <a:gd name="T101" fmla="*/ 606 w 606"/>
                        <a:gd name="T102" fmla="*/ 754 h 754"/>
                      </a:gdLst>
                      <a:ahLst/>
                      <a:cxnLst>
                        <a:cxn ang="T66">
                          <a:pos x="T0" y="T1"/>
                        </a:cxn>
                        <a:cxn ang="T67">
                          <a:pos x="T2" y="T3"/>
                        </a:cxn>
                        <a:cxn ang="T68">
                          <a:pos x="T4" y="T5"/>
                        </a:cxn>
                        <a:cxn ang="T69">
                          <a:pos x="T6" y="T7"/>
                        </a:cxn>
                        <a:cxn ang="T70">
                          <a:pos x="T8" y="T9"/>
                        </a:cxn>
                        <a:cxn ang="T71">
                          <a:pos x="T10" y="T11"/>
                        </a:cxn>
                        <a:cxn ang="T72">
                          <a:pos x="T12" y="T13"/>
                        </a:cxn>
                        <a:cxn ang="T73">
                          <a:pos x="T14" y="T15"/>
                        </a:cxn>
                        <a:cxn ang="T74">
                          <a:pos x="T16" y="T17"/>
                        </a:cxn>
                        <a:cxn ang="T75">
                          <a:pos x="T18" y="T19"/>
                        </a:cxn>
                        <a:cxn ang="T76">
                          <a:pos x="T20" y="T21"/>
                        </a:cxn>
                        <a:cxn ang="T77">
                          <a:pos x="T22" y="T23"/>
                        </a:cxn>
                        <a:cxn ang="T78">
                          <a:pos x="T24" y="T25"/>
                        </a:cxn>
                        <a:cxn ang="T79">
                          <a:pos x="T26" y="T27"/>
                        </a:cxn>
                        <a:cxn ang="T80">
                          <a:pos x="T28" y="T29"/>
                        </a:cxn>
                        <a:cxn ang="T81">
                          <a:pos x="T30" y="T31"/>
                        </a:cxn>
                        <a:cxn ang="T82">
                          <a:pos x="T32" y="T33"/>
                        </a:cxn>
                        <a:cxn ang="T83">
                          <a:pos x="T34" y="T35"/>
                        </a:cxn>
                        <a:cxn ang="T84">
                          <a:pos x="T36" y="T37"/>
                        </a:cxn>
                        <a:cxn ang="T85">
                          <a:pos x="T38" y="T39"/>
                        </a:cxn>
                        <a:cxn ang="T86">
                          <a:pos x="T40" y="T41"/>
                        </a:cxn>
                        <a:cxn ang="T87">
                          <a:pos x="T42" y="T43"/>
                        </a:cxn>
                        <a:cxn ang="T88">
                          <a:pos x="T44" y="T45"/>
                        </a:cxn>
                        <a:cxn ang="T89">
                          <a:pos x="T46" y="T47"/>
                        </a:cxn>
                        <a:cxn ang="T90">
                          <a:pos x="T48" y="T49"/>
                        </a:cxn>
                        <a:cxn ang="T91">
                          <a:pos x="T50" y="T51"/>
                        </a:cxn>
                        <a:cxn ang="T92">
                          <a:pos x="T52" y="T53"/>
                        </a:cxn>
                        <a:cxn ang="T93">
                          <a:pos x="T54" y="T55"/>
                        </a:cxn>
                        <a:cxn ang="T94">
                          <a:pos x="T56" y="T57"/>
                        </a:cxn>
                        <a:cxn ang="T95">
                          <a:pos x="T58" y="T59"/>
                        </a:cxn>
                        <a:cxn ang="T96">
                          <a:pos x="T60" y="T61"/>
                        </a:cxn>
                        <a:cxn ang="T97">
                          <a:pos x="T62" y="T63"/>
                        </a:cxn>
                        <a:cxn ang="T98">
                          <a:pos x="T64" y="T65"/>
                        </a:cxn>
                      </a:cxnLst>
                      <a:rect l="T99" t="T100" r="T101" b="T102"/>
                      <a:pathLst>
                        <a:path w="606" h="754">
                          <a:moveTo>
                            <a:pt x="84" y="108"/>
                          </a:moveTo>
                          <a:lnTo>
                            <a:pt x="41" y="216"/>
                          </a:lnTo>
                          <a:lnTo>
                            <a:pt x="38" y="251"/>
                          </a:lnTo>
                          <a:lnTo>
                            <a:pt x="47" y="287"/>
                          </a:lnTo>
                          <a:lnTo>
                            <a:pt x="41" y="340"/>
                          </a:lnTo>
                          <a:lnTo>
                            <a:pt x="0" y="424"/>
                          </a:lnTo>
                          <a:lnTo>
                            <a:pt x="30" y="463"/>
                          </a:lnTo>
                          <a:lnTo>
                            <a:pt x="18" y="484"/>
                          </a:lnTo>
                          <a:lnTo>
                            <a:pt x="27" y="531"/>
                          </a:lnTo>
                          <a:lnTo>
                            <a:pt x="36" y="571"/>
                          </a:lnTo>
                          <a:lnTo>
                            <a:pt x="38" y="598"/>
                          </a:lnTo>
                          <a:lnTo>
                            <a:pt x="36" y="633"/>
                          </a:lnTo>
                          <a:lnTo>
                            <a:pt x="47" y="666"/>
                          </a:lnTo>
                          <a:lnTo>
                            <a:pt x="74" y="678"/>
                          </a:lnTo>
                          <a:lnTo>
                            <a:pt x="116" y="687"/>
                          </a:lnTo>
                          <a:lnTo>
                            <a:pt x="232" y="753"/>
                          </a:lnTo>
                          <a:lnTo>
                            <a:pt x="564" y="543"/>
                          </a:lnTo>
                          <a:lnTo>
                            <a:pt x="569" y="463"/>
                          </a:lnTo>
                          <a:lnTo>
                            <a:pt x="590" y="404"/>
                          </a:lnTo>
                          <a:lnTo>
                            <a:pt x="596" y="364"/>
                          </a:lnTo>
                          <a:lnTo>
                            <a:pt x="605" y="311"/>
                          </a:lnTo>
                          <a:lnTo>
                            <a:pt x="596" y="242"/>
                          </a:lnTo>
                          <a:lnTo>
                            <a:pt x="578" y="170"/>
                          </a:lnTo>
                          <a:lnTo>
                            <a:pt x="558" y="120"/>
                          </a:lnTo>
                          <a:lnTo>
                            <a:pt x="521" y="81"/>
                          </a:lnTo>
                          <a:lnTo>
                            <a:pt x="477" y="40"/>
                          </a:lnTo>
                          <a:lnTo>
                            <a:pt x="423" y="16"/>
                          </a:lnTo>
                          <a:lnTo>
                            <a:pt x="357" y="3"/>
                          </a:lnTo>
                          <a:lnTo>
                            <a:pt x="307" y="0"/>
                          </a:lnTo>
                          <a:lnTo>
                            <a:pt x="248" y="3"/>
                          </a:lnTo>
                          <a:lnTo>
                            <a:pt x="179" y="19"/>
                          </a:lnTo>
                          <a:lnTo>
                            <a:pt x="128" y="48"/>
                          </a:lnTo>
                          <a:lnTo>
                            <a:pt x="84" y="108"/>
                          </a:lnTo>
                        </a:path>
                      </a:pathLst>
                    </a:custGeom>
                    <a:solidFill>
                      <a:srgbClr val="BF7F3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574" name="Freeform 43"/>
                    <p:cNvSpPr>
                      <a:spLocks/>
                    </p:cNvSpPr>
                    <p:nvPr/>
                  </p:nvSpPr>
                  <p:spPr bwMode="auto">
                    <a:xfrm>
                      <a:off x="3603" y="3400"/>
                      <a:ext cx="621" cy="636"/>
                    </a:xfrm>
                    <a:custGeom>
                      <a:avLst/>
                      <a:gdLst>
                        <a:gd name="T0" fmla="*/ 570 w 621"/>
                        <a:gd name="T1" fmla="*/ 560 h 636"/>
                        <a:gd name="T2" fmla="*/ 581 w 621"/>
                        <a:gd name="T3" fmla="*/ 483 h 636"/>
                        <a:gd name="T4" fmla="*/ 593 w 621"/>
                        <a:gd name="T5" fmla="*/ 450 h 636"/>
                        <a:gd name="T6" fmla="*/ 614 w 621"/>
                        <a:gd name="T7" fmla="*/ 399 h 636"/>
                        <a:gd name="T8" fmla="*/ 620 w 621"/>
                        <a:gd name="T9" fmla="*/ 357 h 636"/>
                        <a:gd name="T10" fmla="*/ 620 w 621"/>
                        <a:gd name="T11" fmla="*/ 307 h 636"/>
                        <a:gd name="T12" fmla="*/ 611 w 621"/>
                        <a:gd name="T13" fmla="*/ 242 h 636"/>
                        <a:gd name="T14" fmla="*/ 587 w 621"/>
                        <a:gd name="T15" fmla="*/ 176 h 636"/>
                        <a:gd name="T16" fmla="*/ 558 w 621"/>
                        <a:gd name="T17" fmla="*/ 117 h 636"/>
                        <a:gd name="T18" fmla="*/ 518 w 621"/>
                        <a:gd name="T19" fmla="*/ 69 h 636"/>
                        <a:gd name="T20" fmla="*/ 483 w 621"/>
                        <a:gd name="T21" fmla="*/ 39 h 636"/>
                        <a:gd name="T22" fmla="*/ 435 w 621"/>
                        <a:gd name="T23" fmla="*/ 12 h 636"/>
                        <a:gd name="T24" fmla="*/ 385 w 621"/>
                        <a:gd name="T25" fmla="*/ 0 h 636"/>
                        <a:gd name="T26" fmla="*/ 307 w 621"/>
                        <a:gd name="T27" fmla="*/ 0 h 636"/>
                        <a:gd name="T28" fmla="*/ 224 w 621"/>
                        <a:gd name="T29" fmla="*/ 12 h 636"/>
                        <a:gd name="T30" fmla="*/ 161 w 621"/>
                        <a:gd name="T31" fmla="*/ 12 h 636"/>
                        <a:gd name="T32" fmla="*/ 105 w 621"/>
                        <a:gd name="T33" fmla="*/ 18 h 636"/>
                        <a:gd name="T34" fmla="*/ 81 w 621"/>
                        <a:gd name="T35" fmla="*/ 24 h 636"/>
                        <a:gd name="T36" fmla="*/ 57 w 621"/>
                        <a:gd name="T37" fmla="*/ 41 h 636"/>
                        <a:gd name="T38" fmla="*/ 36 w 621"/>
                        <a:gd name="T39" fmla="*/ 81 h 636"/>
                        <a:gd name="T40" fmla="*/ 21 w 621"/>
                        <a:gd name="T41" fmla="*/ 108 h 636"/>
                        <a:gd name="T42" fmla="*/ 0 w 621"/>
                        <a:gd name="T43" fmla="*/ 137 h 636"/>
                        <a:gd name="T44" fmla="*/ 15 w 621"/>
                        <a:gd name="T45" fmla="*/ 182 h 636"/>
                        <a:gd name="T46" fmla="*/ 33 w 621"/>
                        <a:gd name="T47" fmla="*/ 223 h 636"/>
                        <a:gd name="T48" fmla="*/ 33 w 621"/>
                        <a:gd name="T49" fmla="*/ 245 h 636"/>
                        <a:gd name="T50" fmla="*/ 41 w 621"/>
                        <a:gd name="T51" fmla="*/ 272 h 636"/>
                        <a:gd name="T52" fmla="*/ 44 w 621"/>
                        <a:gd name="T53" fmla="*/ 304 h 636"/>
                        <a:gd name="T54" fmla="*/ 63 w 621"/>
                        <a:gd name="T55" fmla="*/ 319 h 636"/>
                        <a:gd name="T56" fmla="*/ 75 w 621"/>
                        <a:gd name="T57" fmla="*/ 418 h 636"/>
                        <a:gd name="T58" fmla="*/ 93 w 621"/>
                        <a:gd name="T59" fmla="*/ 436 h 636"/>
                        <a:gd name="T60" fmla="*/ 111 w 621"/>
                        <a:gd name="T61" fmla="*/ 433 h 636"/>
                        <a:gd name="T62" fmla="*/ 122 w 621"/>
                        <a:gd name="T63" fmla="*/ 408 h 636"/>
                        <a:gd name="T64" fmla="*/ 140 w 621"/>
                        <a:gd name="T65" fmla="*/ 381 h 636"/>
                        <a:gd name="T66" fmla="*/ 164 w 621"/>
                        <a:gd name="T67" fmla="*/ 381 h 636"/>
                        <a:gd name="T68" fmla="*/ 176 w 621"/>
                        <a:gd name="T69" fmla="*/ 418 h 636"/>
                        <a:gd name="T70" fmla="*/ 182 w 621"/>
                        <a:gd name="T71" fmla="*/ 468 h 636"/>
                        <a:gd name="T72" fmla="*/ 176 w 621"/>
                        <a:gd name="T73" fmla="*/ 510 h 636"/>
                        <a:gd name="T74" fmla="*/ 167 w 621"/>
                        <a:gd name="T75" fmla="*/ 533 h 636"/>
                        <a:gd name="T76" fmla="*/ 149 w 621"/>
                        <a:gd name="T77" fmla="*/ 551 h 636"/>
                        <a:gd name="T78" fmla="*/ 116 w 621"/>
                        <a:gd name="T79" fmla="*/ 572 h 636"/>
                        <a:gd name="T80" fmla="*/ 164 w 621"/>
                        <a:gd name="T81" fmla="*/ 563 h 636"/>
                        <a:gd name="T82" fmla="*/ 188 w 621"/>
                        <a:gd name="T83" fmla="*/ 563 h 636"/>
                        <a:gd name="T84" fmla="*/ 194 w 621"/>
                        <a:gd name="T85" fmla="*/ 572 h 636"/>
                        <a:gd name="T86" fmla="*/ 230 w 621"/>
                        <a:gd name="T87" fmla="*/ 611 h 636"/>
                        <a:gd name="T88" fmla="*/ 254 w 621"/>
                        <a:gd name="T89" fmla="*/ 617 h 636"/>
                        <a:gd name="T90" fmla="*/ 283 w 621"/>
                        <a:gd name="T91" fmla="*/ 629 h 636"/>
                        <a:gd name="T92" fmla="*/ 307 w 621"/>
                        <a:gd name="T93" fmla="*/ 635 h 636"/>
                        <a:gd name="T94" fmla="*/ 403 w 621"/>
                        <a:gd name="T95" fmla="*/ 623 h 636"/>
                        <a:gd name="T96" fmla="*/ 444 w 621"/>
                        <a:gd name="T97" fmla="*/ 620 h 636"/>
                        <a:gd name="T98" fmla="*/ 450 w 621"/>
                        <a:gd name="T99" fmla="*/ 608 h 636"/>
                        <a:gd name="T100" fmla="*/ 501 w 621"/>
                        <a:gd name="T101" fmla="*/ 590 h 636"/>
                        <a:gd name="T102" fmla="*/ 537 w 621"/>
                        <a:gd name="T103" fmla="*/ 584 h 636"/>
                        <a:gd name="T104" fmla="*/ 570 w 621"/>
                        <a:gd name="T105" fmla="*/ 560 h 6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w 621"/>
                        <a:gd name="T160" fmla="*/ 0 h 636"/>
                        <a:gd name="T161" fmla="*/ 621 w 621"/>
                        <a:gd name="T162" fmla="*/ 636 h 636"/>
                      </a:gdLst>
                      <a:ahLst/>
                      <a:cxnLst>
                        <a:cxn ang="T106">
                          <a:pos x="T0" y="T1"/>
                        </a:cxn>
                        <a:cxn ang="T107">
                          <a:pos x="T2" y="T3"/>
                        </a:cxn>
                        <a:cxn ang="T108">
                          <a:pos x="T4" y="T5"/>
                        </a:cxn>
                        <a:cxn ang="T109">
                          <a:pos x="T6" y="T7"/>
                        </a:cxn>
                        <a:cxn ang="T110">
                          <a:pos x="T8" y="T9"/>
                        </a:cxn>
                        <a:cxn ang="T111">
                          <a:pos x="T10" y="T11"/>
                        </a:cxn>
                        <a:cxn ang="T112">
                          <a:pos x="T12" y="T13"/>
                        </a:cxn>
                        <a:cxn ang="T113">
                          <a:pos x="T14" y="T15"/>
                        </a:cxn>
                        <a:cxn ang="T114">
                          <a:pos x="T16" y="T17"/>
                        </a:cxn>
                        <a:cxn ang="T115">
                          <a:pos x="T18" y="T19"/>
                        </a:cxn>
                        <a:cxn ang="T116">
                          <a:pos x="T20" y="T21"/>
                        </a:cxn>
                        <a:cxn ang="T117">
                          <a:pos x="T22" y="T23"/>
                        </a:cxn>
                        <a:cxn ang="T118">
                          <a:pos x="T24" y="T25"/>
                        </a:cxn>
                        <a:cxn ang="T119">
                          <a:pos x="T26" y="T27"/>
                        </a:cxn>
                        <a:cxn ang="T120">
                          <a:pos x="T28" y="T29"/>
                        </a:cxn>
                        <a:cxn ang="T121">
                          <a:pos x="T30" y="T31"/>
                        </a:cxn>
                        <a:cxn ang="T122">
                          <a:pos x="T32" y="T33"/>
                        </a:cxn>
                        <a:cxn ang="T123">
                          <a:pos x="T34" y="T35"/>
                        </a:cxn>
                        <a:cxn ang="T124">
                          <a:pos x="T36" y="T37"/>
                        </a:cxn>
                        <a:cxn ang="T125">
                          <a:pos x="T38" y="T39"/>
                        </a:cxn>
                        <a:cxn ang="T126">
                          <a:pos x="T40" y="T41"/>
                        </a:cxn>
                        <a:cxn ang="T127">
                          <a:pos x="T42" y="T43"/>
                        </a:cxn>
                        <a:cxn ang="T128">
                          <a:pos x="T44" y="T45"/>
                        </a:cxn>
                        <a:cxn ang="T129">
                          <a:pos x="T46" y="T47"/>
                        </a:cxn>
                        <a:cxn ang="T130">
                          <a:pos x="T48" y="T49"/>
                        </a:cxn>
                        <a:cxn ang="T131">
                          <a:pos x="T50" y="T51"/>
                        </a:cxn>
                        <a:cxn ang="T132">
                          <a:pos x="T52" y="T53"/>
                        </a:cxn>
                        <a:cxn ang="T133">
                          <a:pos x="T54" y="T55"/>
                        </a:cxn>
                        <a:cxn ang="T134">
                          <a:pos x="T56" y="T57"/>
                        </a:cxn>
                        <a:cxn ang="T135">
                          <a:pos x="T58" y="T59"/>
                        </a:cxn>
                        <a:cxn ang="T136">
                          <a:pos x="T60" y="T61"/>
                        </a:cxn>
                        <a:cxn ang="T137">
                          <a:pos x="T62" y="T63"/>
                        </a:cxn>
                        <a:cxn ang="T138">
                          <a:pos x="T64" y="T65"/>
                        </a:cxn>
                        <a:cxn ang="T139">
                          <a:pos x="T66" y="T67"/>
                        </a:cxn>
                        <a:cxn ang="T140">
                          <a:pos x="T68" y="T69"/>
                        </a:cxn>
                        <a:cxn ang="T141">
                          <a:pos x="T70" y="T71"/>
                        </a:cxn>
                        <a:cxn ang="T142">
                          <a:pos x="T72" y="T73"/>
                        </a:cxn>
                        <a:cxn ang="T143">
                          <a:pos x="T74" y="T75"/>
                        </a:cxn>
                        <a:cxn ang="T144">
                          <a:pos x="T76" y="T77"/>
                        </a:cxn>
                        <a:cxn ang="T145">
                          <a:pos x="T78" y="T79"/>
                        </a:cxn>
                        <a:cxn ang="T146">
                          <a:pos x="T80" y="T81"/>
                        </a:cxn>
                        <a:cxn ang="T147">
                          <a:pos x="T82" y="T83"/>
                        </a:cxn>
                        <a:cxn ang="T148">
                          <a:pos x="T84" y="T85"/>
                        </a:cxn>
                        <a:cxn ang="T149">
                          <a:pos x="T86" y="T87"/>
                        </a:cxn>
                        <a:cxn ang="T150">
                          <a:pos x="T88" y="T89"/>
                        </a:cxn>
                        <a:cxn ang="T151">
                          <a:pos x="T90" y="T91"/>
                        </a:cxn>
                        <a:cxn ang="T152">
                          <a:pos x="T92" y="T93"/>
                        </a:cxn>
                        <a:cxn ang="T153">
                          <a:pos x="T94" y="T95"/>
                        </a:cxn>
                        <a:cxn ang="T154">
                          <a:pos x="T96" y="T97"/>
                        </a:cxn>
                        <a:cxn ang="T155">
                          <a:pos x="T98" y="T99"/>
                        </a:cxn>
                        <a:cxn ang="T156">
                          <a:pos x="T100" y="T101"/>
                        </a:cxn>
                        <a:cxn ang="T157">
                          <a:pos x="T102" y="T103"/>
                        </a:cxn>
                        <a:cxn ang="T158">
                          <a:pos x="T104" y="T105"/>
                        </a:cxn>
                      </a:cxnLst>
                      <a:rect l="T159" t="T160" r="T161" b="T162"/>
                      <a:pathLst>
                        <a:path w="621" h="636">
                          <a:moveTo>
                            <a:pt x="570" y="560"/>
                          </a:moveTo>
                          <a:lnTo>
                            <a:pt x="581" y="483"/>
                          </a:lnTo>
                          <a:lnTo>
                            <a:pt x="593" y="450"/>
                          </a:lnTo>
                          <a:lnTo>
                            <a:pt x="614" y="399"/>
                          </a:lnTo>
                          <a:lnTo>
                            <a:pt x="620" y="357"/>
                          </a:lnTo>
                          <a:lnTo>
                            <a:pt x="620" y="307"/>
                          </a:lnTo>
                          <a:lnTo>
                            <a:pt x="611" y="242"/>
                          </a:lnTo>
                          <a:lnTo>
                            <a:pt x="587" y="176"/>
                          </a:lnTo>
                          <a:lnTo>
                            <a:pt x="558" y="117"/>
                          </a:lnTo>
                          <a:lnTo>
                            <a:pt x="518" y="69"/>
                          </a:lnTo>
                          <a:lnTo>
                            <a:pt x="483" y="39"/>
                          </a:lnTo>
                          <a:lnTo>
                            <a:pt x="435" y="12"/>
                          </a:lnTo>
                          <a:lnTo>
                            <a:pt x="385" y="0"/>
                          </a:lnTo>
                          <a:lnTo>
                            <a:pt x="307" y="0"/>
                          </a:lnTo>
                          <a:lnTo>
                            <a:pt x="224" y="12"/>
                          </a:lnTo>
                          <a:lnTo>
                            <a:pt x="161" y="12"/>
                          </a:lnTo>
                          <a:lnTo>
                            <a:pt x="105" y="18"/>
                          </a:lnTo>
                          <a:lnTo>
                            <a:pt x="81" y="24"/>
                          </a:lnTo>
                          <a:lnTo>
                            <a:pt x="57" y="41"/>
                          </a:lnTo>
                          <a:lnTo>
                            <a:pt x="36" y="81"/>
                          </a:lnTo>
                          <a:lnTo>
                            <a:pt x="21" y="108"/>
                          </a:lnTo>
                          <a:lnTo>
                            <a:pt x="0" y="137"/>
                          </a:lnTo>
                          <a:lnTo>
                            <a:pt x="15" y="182"/>
                          </a:lnTo>
                          <a:lnTo>
                            <a:pt x="33" y="223"/>
                          </a:lnTo>
                          <a:lnTo>
                            <a:pt x="33" y="245"/>
                          </a:lnTo>
                          <a:lnTo>
                            <a:pt x="41" y="272"/>
                          </a:lnTo>
                          <a:lnTo>
                            <a:pt x="44" y="304"/>
                          </a:lnTo>
                          <a:lnTo>
                            <a:pt x="63" y="319"/>
                          </a:lnTo>
                          <a:lnTo>
                            <a:pt x="75" y="418"/>
                          </a:lnTo>
                          <a:lnTo>
                            <a:pt x="93" y="436"/>
                          </a:lnTo>
                          <a:lnTo>
                            <a:pt x="111" y="433"/>
                          </a:lnTo>
                          <a:lnTo>
                            <a:pt x="122" y="408"/>
                          </a:lnTo>
                          <a:lnTo>
                            <a:pt x="140" y="381"/>
                          </a:lnTo>
                          <a:lnTo>
                            <a:pt x="164" y="381"/>
                          </a:lnTo>
                          <a:lnTo>
                            <a:pt x="176" y="418"/>
                          </a:lnTo>
                          <a:lnTo>
                            <a:pt x="182" y="468"/>
                          </a:lnTo>
                          <a:lnTo>
                            <a:pt x="176" y="510"/>
                          </a:lnTo>
                          <a:lnTo>
                            <a:pt x="167" y="533"/>
                          </a:lnTo>
                          <a:lnTo>
                            <a:pt x="149" y="551"/>
                          </a:lnTo>
                          <a:lnTo>
                            <a:pt x="116" y="572"/>
                          </a:lnTo>
                          <a:lnTo>
                            <a:pt x="164" y="563"/>
                          </a:lnTo>
                          <a:lnTo>
                            <a:pt x="188" y="563"/>
                          </a:lnTo>
                          <a:lnTo>
                            <a:pt x="194" y="572"/>
                          </a:lnTo>
                          <a:lnTo>
                            <a:pt x="230" y="611"/>
                          </a:lnTo>
                          <a:lnTo>
                            <a:pt x="254" y="617"/>
                          </a:lnTo>
                          <a:lnTo>
                            <a:pt x="283" y="629"/>
                          </a:lnTo>
                          <a:lnTo>
                            <a:pt x="307" y="635"/>
                          </a:lnTo>
                          <a:lnTo>
                            <a:pt x="403" y="623"/>
                          </a:lnTo>
                          <a:lnTo>
                            <a:pt x="444" y="620"/>
                          </a:lnTo>
                          <a:lnTo>
                            <a:pt x="450" y="608"/>
                          </a:lnTo>
                          <a:lnTo>
                            <a:pt x="501" y="590"/>
                          </a:lnTo>
                          <a:lnTo>
                            <a:pt x="537" y="584"/>
                          </a:lnTo>
                          <a:lnTo>
                            <a:pt x="570" y="560"/>
                          </a:lnTo>
                        </a:path>
                      </a:pathLst>
                    </a:custGeom>
                    <a:solidFill>
                      <a:srgbClr val="5F5F5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rnd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3572" name="Freeform 44"/>
                  <p:cNvSpPr>
                    <a:spLocks/>
                  </p:cNvSpPr>
                  <p:nvPr/>
                </p:nvSpPr>
                <p:spPr bwMode="auto">
                  <a:xfrm>
                    <a:off x="3536" y="3670"/>
                    <a:ext cx="155" cy="185"/>
                  </a:xfrm>
                  <a:custGeom>
                    <a:avLst/>
                    <a:gdLst>
                      <a:gd name="T0" fmla="*/ 138 w 155"/>
                      <a:gd name="T1" fmla="*/ 57 h 185"/>
                      <a:gd name="T2" fmla="*/ 42 w 155"/>
                      <a:gd name="T3" fmla="*/ 14 h 185"/>
                      <a:gd name="T4" fmla="*/ 74 w 155"/>
                      <a:gd name="T5" fmla="*/ 14 h 185"/>
                      <a:gd name="T6" fmla="*/ 71 w 155"/>
                      <a:gd name="T7" fmla="*/ 0 h 185"/>
                      <a:gd name="T8" fmla="*/ 3 w 155"/>
                      <a:gd name="T9" fmla="*/ 2 h 185"/>
                      <a:gd name="T10" fmla="*/ 0 w 155"/>
                      <a:gd name="T11" fmla="*/ 14 h 185"/>
                      <a:gd name="T12" fmla="*/ 13 w 155"/>
                      <a:gd name="T13" fmla="*/ 34 h 185"/>
                      <a:gd name="T14" fmla="*/ 10 w 155"/>
                      <a:gd name="T15" fmla="*/ 66 h 185"/>
                      <a:gd name="T16" fmla="*/ 10 w 155"/>
                      <a:gd name="T17" fmla="*/ 103 h 185"/>
                      <a:gd name="T18" fmla="*/ 11 w 155"/>
                      <a:gd name="T19" fmla="*/ 127 h 185"/>
                      <a:gd name="T20" fmla="*/ 19 w 155"/>
                      <a:gd name="T21" fmla="*/ 150 h 185"/>
                      <a:gd name="T22" fmla="*/ 29 w 155"/>
                      <a:gd name="T23" fmla="*/ 164 h 185"/>
                      <a:gd name="T24" fmla="*/ 40 w 155"/>
                      <a:gd name="T25" fmla="*/ 176 h 185"/>
                      <a:gd name="T26" fmla="*/ 54 w 155"/>
                      <a:gd name="T27" fmla="*/ 181 h 185"/>
                      <a:gd name="T28" fmla="*/ 68 w 155"/>
                      <a:gd name="T29" fmla="*/ 184 h 185"/>
                      <a:gd name="T30" fmla="*/ 68 w 155"/>
                      <a:gd name="T31" fmla="*/ 175 h 185"/>
                      <a:gd name="T32" fmla="*/ 48 w 155"/>
                      <a:gd name="T33" fmla="*/ 164 h 185"/>
                      <a:gd name="T34" fmla="*/ 34 w 155"/>
                      <a:gd name="T35" fmla="*/ 147 h 185"/>
                      <a:gd name="T36" fmla="*/ 23 w 155"/>
                      <a:gd name="T37" fmla="*/ 106 h 185"/>
                      <a:gd name="T38" fmla="*/ 22 w 155"/>
                      <a:gd name="T39" fmla="*/ 77 h 185"/>
                      <a:gd name="T40" fmla="*/ 28 w 155"/>
                      <a:gd name="T41" fmla="*/ 49 h 185"/>
                      <a:gd name="T42" fmla="*/ 154 w 155"/>
                      <a:gd name="T43" fmla="*/ 118 h 185"/>
                      <a:gd name="T44" fmla="*/ 138 w 155"/>
                      <a:gd name="T45" fmla="*/ 57 h 185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55"/>
                      <a:gd name="T70" fmla="*/ 0 h 185"/>
                      <a:gd name="T71" fmla="*/ 155 w 155"/>
                      <a:gd name="T72" fmla="*/ 185 h 185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55" h="185">
                        <a:moveTo>
                          <a:pt x="138" y="57"/>
                        </a:moveTo>
                        <a:lnTo>
                          <a:pt x="42" y="14"/>
                        </a:lnTo>
                        <a:lnTo>
                          <a:pt x="74" y="14"/>
                        </a:lnTo>
                        <a:lnTo>
                          <a:pt x="71" y="0"/>
                        </a:lnTo>
                        <a:lnTo>
                          <a:pt x="3" y="2"/>
                        </a:lnTo>
                        <a:lnTo>
                          <a:pt x="0" y="14"/>
                        </a:lnTo>
                        <a:lnTo>
                          <a:pt x="13" y="34"/>
                        </a:lnTo>
                        <a:lnTo>
                          <a:pt x="10" y="66"/>
                        </a:lnTo>
                        <a:lnTo>
                          <a:pt x="10" y="103"/>
                        </a:lnTo>
                        <a:lnTo>
                          <a:pt x="11" y="127"/>
                        </a:lnTo>
                        <a:lnTo>
                          <a:pt x="19" y="150"/>
                        </a:lnTo>
                        <a:lnTo>
                          <a:pt x="29" y="164"/>
                        </a:lnTo>
                        <a:lnTo>
                          <a:pt x="40" y="176"/>
                        </a:lnTo>
                        <a:lnTo>
                          <a:pt x="54" y="181"/>
                        </a:lnTo>
                        <a:lnTo>
                          <a:pt x="68" y="184"/>
                        </a:lnTo>
                        <a:lnTo>
                          <a:pt x="68" y="175"/>
                        </a:lnTo>
                        <a:lnTo>
                          <a:pt x="48" y="164"/>
                        </a:lnTo>
                        <a:lnTo>
                          <a:pt x="34" y="147"/>
                        </a:lnTo>
                        <a:lnTo>
                          <a:pt x="23" y="106"/>
                        </a:lnTo>
                        <a:lnTo>
                          <a:pt x="22" y="77"/>
                        </a:lnTo>
                        <a:lnTo>
                          <a:pt x="28" y="49"/>
                        </a:lnTo>
                        <a:lnTo>
                          <a:pt x="154" y="118"/>
                        </a:lnTo>
                        <a:lnTo>
                          <a:pt x="138" y="57"/>
                        </a:lnTo>
                      </a:path>
                    </a:pathLst>
                  </a:custGeom>
                  <a:solidFill>
                    <a:srgbClr val="9F9F9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rnd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570" name="Freeform 45"/>
                <p:cNvSpPr>
                  <a:spLocks/>
                </p:cNvSpPr>
                <p:nvPr/>
              </p:nvSpPr>
              <p:spPr bwMode="auto">
                <a:xfrm>
                  <a:off x="2503" y="3820"/>
                  <a:ext cx="2822" cy="452"/>
                </a:xfrm>
                <a:custGeom>
                  <a:avLst/>
                  <a:gdLst>
                    <a:gd name="T0" fmla="*/ 2809 w 2822"/>
                    <a:gd name="T1" fmla="*/ 325 h 452"/>
                    <a:gd name="T2" fmla="*/ 2700 w 2822"/>
                    <a:gd name="T3" fmla="*/ 195 h 452"/>
                    <a:gd name="T4" fmla="*/ 2641 w 2822"/>
                    <a:gd name="T5" fmla="*/ 137 h 452"/>
                    <a:gd name="T6" fmla="*/ 2588 w 2822"/>
                    <a:gd name="T7" fmla="*/ 93 h 452"/>
                    <a:gd name="T8" fmla="*/ 2503 w 2822"/>
                    <a:gd name="T9" fmla="*/ 26 h 452"/>
                    <a:gd name="T10" fmla="*/ 2467 w 2822"/>
                    <a:gd name="T11" fmla="*/ 0 h 452"/>
                    <a:gd name="T12" fmla="*/ 2221 w 2822"/>
                    <a:gd name="T13" fmla="*/ 118 h 452"/>
                    <a:gd name="T14" fmla="*/ 2167 w 2822"/>
                    <a:gd name="T15" fmla="*/ 182 h 452"/>
                    <a:gd name="T16" fmla="*/ 2125 w 2822"/>
                    <a:gd name="T17" fmla="*/ 232 h 452"/>
                    <a:gd name="T18" fmla="*/ 2076 w 2822"/>
                    <a:gd name="T19" fmla="*/ 288 h 452"/>
                    <a:gd name="T20" fmla="*/ 2052 w 2822"/>
                    <a:gd name="T21" fmla="*/ 325 h 452"/>
                    <a:gd name="T22" fmla="*/ 1903 w 2822"/>
                    <a:gd name="T23" fmla="*/ 245 h 452"/>
                    <a:gd name="T24" fmla="*/ 1837 w 2822"/>
                    <a:gd name="T25" fmla="*/ 207 h 452"/>
                    <a:gd name="T26" fmla="*/ 1747 w 2822"/>
                    <a:gd name="T27" fmla="*/ 175 h 452"/>
                    <a:gd name="T28" fmla="*/ 1675 w 2822"/>
                    <a:gd name="T29" fmla="*/ 118 h 452"/>
                    <a:gd name="T30" fmla="*/ 1561 w 2822"/>
                    <a:gd name="T31" fmla="*/ 149 h 452"/>
                    <a:gd name="T32" fmla="*/ 1465 w 2822"/>
                    <a:gd name="T33" fmla="*/ 188 h 452"/>
                    <a:gd name="T34" fmla="*/ 1369 w 2822"/>
                    <a:gd name="T35" fmla="*/ 226 h 452"/>
                    <a:gd name="T36" fmla="*/ 1357 w 2822"/>
                    <a:gd name="T37" fmla="*/ 232 h 452"/>
                    <a:gd name="T38" fmla="*/ 1284 w 2822"/>
                    <a:gd name="T39" fmla="*/ 245 h 452"/>
                    <a:gd name="T40" fmla="*/ 1207 w 2822"/>
                    <a:gd name="T41" fmla="*/ 325 h 452"/>
                    <a:gd name="T42" fmla="*/ 1165 w 2822"/>
                    <a:gd name="T43" fmla="*/ 375 h 452"/>
                    <a:gd name="T44" fmla="*/ 1063 w 2822"/>
                    <a:gd name="T45" fmla="*/ 426 h 452"/>
                    <a:gd name="T46" fmla="*/ 774 w 2822"/>
                    <a:gd name="T47" fmla="*/ 276 h 452"/>
                    <a:gd name="T48" fmla="*/ 355 w 2822"/>
                    <a:gd name="T49" fmla="*/ 182 h 452"/>
                    <a:gd name="T50" fmla="*/ 198 w 2822"/>
                    <a:gd name="T51" fmla="*/ 232 h 452"/>
                    <a:gd name="T52" fmla="*/ 43 w 2822"/>
                    <a:gd name="T53" fmla="*/ 331 h 452"/>
                    <a:gd name="T54" fmla="*/ 0 w 2822"/>
                    <a:gd name="T55" fmla="*/ 451 h 452"/>
                    <a:gd name="T56" fmla="*/ 2821 w 2822"/>
                    <a:gd name="T57" fmla="*/ 451 h 452"/>
                    <a:gd name="T58" fmla="*/ 2809 w 2822"/>
                    <a:gd name="T59" fmla="*/ 325 h 45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2822"/>
                    <a:gd name="T91" fmla="*/ 0 h 452"/>
                    <a:gd name="T92" fmla="*/ 2822 w 2822"/>
                    <a:gd name="T93" fmla="*/ 452 h 45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2822" h="452">
                      <a:moveTo>
                        <a:pt x="2809" y="325"/>
                      </a:moveTo>
                      <a:lnTo>
                        <a:pt x="2700" y="195"/>
                      </a:lnTo>
                      <a:lnTo>
                        <a:pt x="2641" y="137"/>
                      </a:lnTo>
                      <a:lnTo>
                        <a:pt x="2588" y="93"/>
                      </a:lnTo>
                      <a:lnTo>
                        <a:pt x="2503" y="26"/>
                      </a:lnTo>
                      <a:lnTo>
                        <a:pt x="2467" y="0"/>
                      </a:lnTo>
                      <a:lnTo>
                        <a:pt x="2221" y="118"/>
                      </a:lnTo>
                      <a:lnTo>
                        <a:pt x="2167" y="182"/>
                      </a:lnTo>
                      <a:lnTo>
                        <a:pt x="2125" y="232"/>
                      </a:lnTo>
                      <a:lnTo>
                        <a:pt x="2076" y="288"/>
                      </a:lnTo>
                      <a:lnTo>
                        <a:pt x="2052" y="325"/>
                      </a:lnTo>
                      <a:lnTo>
                        <a:pt x="1903" y="245"/>
                      </a:lnTo>
                      <a:lnTo>
                        <a:pt x="1837" y="207"/>
                      </a:lnTo>
                      <a:lnTo>
                        <a:pt x="1747" y="175"/>
                      </a:lnTo>
                      <a:lnTo>
                        <a:pt x="1675" y="118"/>
                      </a:lnTo>
                      <a:lnTo>
                        <a:pt x="1561" y="149"/>
                      </a:lnTo>
                      <a:lnTo>
                        <a:pt x="1465" y="188"/>
                      </a:lnTo>
                      <a:lnTo>
                        <a:pt x="1369" y="226"/>
                      </a:lnTo>
                      <a:lnTo>
                        <a:pt x="1357" y="232"/>
                      </a:lnTo>
                      <a:lnTo>
                        <a:pt x="1284" y="245"/>
                      </a:lnTo>
                      <a:lnTo>
                        <a:pt x="1207" y="325"/>
                      </a:lnTo>
                      <a:lnTo>
                        <a:pt x="1165" y="375"/>
                      </a:lnTo>
                      <a:lnTo>
                        <a:pt x="1063" y="426"/>
                      </a:lnTo>
                      <a:lnTo>
                        <a:pt x="774" y="276"/>
                      </a:lnTo>
                      <a:lnTo>
                        <a:pt x="355" y="182"/>
                      </a:lnTo>
                      <a:lnTo>
                        <a:pt x="198" y="232"/>
                      </a:lnTo>
                      <a:lnTo>
                        <a:pt x="43" y="331"/>
                      </a:lnTo>
                      <a:lnTo>
                        <a:pt x="0" y="451"/>
                      </a:lnTo>
                      <a:lnTo>
                        <a:pt x="2821" y="451"/>
                      </a:lnTo>
                      <a:lnTo>
                        <a:pt x="2809" y="325"/>
                      </a:lnTo>
                    </a:path>
                  </a:pathLst>
                </a:custGeom>
                <a:solidFill>
                  <a:srgbClr val="5F5F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8368798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ChangeArrowheads="1"/>
          </p:cNvSpPr>
          <p:nvPr/>
        </p:nvSpPr>
        <p:spPr bwMode="auto">
          <a:xfrm>
            <a:off x="2483768" y="2416964"/>
            <a:ext cx="1740862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400" b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Managers</a:t>
            </a:r>
          </a:p>
          <a:p>
            <a:pPr>
              <a:defRPr/>
            </a:pPr>
            <a:r>
              <a:rPr lang="en-US" sz="2400" b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Supervisor/</a:t>
            </a:r>
          </a:p>
          <a:p>
            <a:pPr>
              <a:defRPr/>
            </a:pPr>
            <a:r>
              <a:rPr lang="en-US" sz="2400" b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Lecturer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90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Consultation/Advice</a:t>
            </a:r>
          </a:p>
        </p:txBody>
      </p:sp>
      <p:pic>
        <p:nvPicPr>
          <p:cNvPr id="24580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848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4168512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</a:rPr>
              <a:t>Suggested areas for Research projects (not exhaustive)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Error characteristics (Auditing)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Risk evaluation (Auditing)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Determinants of audit hours (Auditing)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Job satisfaction (MA)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User Information Satisfaction (AIS)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The use of Accounting Software (AIS)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Internal Control Evaluation (Auditing)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Audit delay (Auditing)</a:t>
            </a:r>
          </a:p>
          <a:p>
            <a:pPr>
              <a:buFont typeface="Wingdings" pitchFamily="2" charset="2"/>
              <a:buChar char="§"/>
            </a:pPr>
            <a:r>
              <a:rPr lang="en-US" b="0" dirty="0" smtClean="0">
                <a:latin typeface="Arial" pitchFamily="34" charset="0"/>
                <a:cs typeface="Arial" pitchFamily="34" charset="0"/>
              </a:rPr>
              <a:t>Budgetary participation (MA)</a:t>
            </a:r>
          </a:p>
        </p:txBody>
      </p:sp>
    </p:spTree>
    <p:extLst>
      <p:ext uri="{BB962C8B-B14F-4D97-AF65-F5344CB8AC3E}">
        <p14:creationId xmlns:p14="http://schemas.microsoft.com/office/powerpoint/2010/main" val="4111308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-27409"/>
            <a:ext cx="7162800" cy="792113"/>
          </a:xfrm>
        </p:spPr>
        <p:txBody>
          <a:bodyPr/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Suggested areas for research projects (Cont’D)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784976" cy="5976664"/>
          </a:xfrm>
        </p:spPr>
        <p:txBody>
          <a:bodyPr/>
          <a:lstStyle/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Audit Expectation gap (Auditing)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Internal Control, IT &amp; Governance (Forensic Auditing)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Self Assessment System (Taxation)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Tax planning (Taxation)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Tax compliance (Taxation)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Work culture (MA)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ICT and Fraud Prevention ( Forensic Accounting)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Information Systems and Financial Report ( AIS)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Value chain in organization/production (MA)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Activity Based Costing (MA)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The Use of Financial Ratios (FA/Audit)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IT Compliance/Techniques </a:t>
            </a:r>
            <a:r>
              <a:rPr lang="en-US" b="0" smtClean="0">
                <a:latin typeface="Arial" pitchFamily="34" charset="0"/>
                <a:cs typeface="Arial" pitchFamily="34" charset="0"/>
              </a:rPr>
              <a:t>and Information Security </a:t>
            </a:r>
            <a:r>
              <a:rPr lang="en-US" b="0" dirty="0" smtClean="0">
                <a:latin typeface="Arial" pitchFamily="34" charset="0"/>
                <a:cs typeface="Arial" pitchFamily="34" charset="0"/>
              </a:rPr>
              <a:t>Governance ( AIS/Forensic Accounting)</a:t>
            </a:r>
          </a:p>
          <a:p>
            <a:r>
              <a:rPr lang="en-US" b="0" dirty="0" smtClean="0">
                <a:latin typeface="Arial" pitchFamily="34" charset="0"/>
                <a:cs typeface="Arial" pitchFamily="34" charset="0"/>
              </a:rPr>
              <a:t>Modern Techniques in Financial Statement Reporting (AIS/Forensic Accounting)</a:t>
            </a: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  <a:p>
            <a:endParaRPr lang="en-US" b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769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7776864" cy="914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7030A0"/>
                </a:solidFill>
              </a:rPr>
              <a:t>W h a t   </a:t>
            </a:r>
            <a:r>
              <a:rPr lang="en-US" sz="2800" dirty="0" smtClean="0">
                <a:solidFill>
                  <a:srgbClr val="7030A0"/>
                </a:solidFill>
              </a:rPr>
              <a:t>i </a:t>
            </a:r>
            <a:r>
              <a:rPr lang="en-US" sz="2800" dirty="0">
                <a:solidFill>
                  <a:srgbClr val="7030A0"/>
                </a:solidFill>
              </a:rPr>
              <a:t>s  R e s e a r c </a:t>
            </a:r>
            <a:r>
              <a:rPr lang="en-US" sz="2800" dirty="0" smtClean="0">
                <a:solidFill>
                  <a:srgbClr val="7030A0"/>
                </a:solidFill>
              </a:rPr>
              <a:t>h ?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2924944"/>
            <a:ext cx="8748464" cy="13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/>
              <a:t>Research is a systematic and </a:t>
            </a:r>
            <a:r>
              <a:rPr lang="en-US" sz="2400" dirty="0" smtClean="0"/>
              <a:t>organized </a:t>
            </a:r>
            <a:r>
              <a:rPr lang="en-US" sz="2400" dirty="0"/>
              <a:t>effort to investigate specific problem that needs a </a:t>
            </a:r>
            <a:r>
              <a:rPr lang="en-US" sz="2400" dirty="0" smtClean="0"/>
              <a:t>solution</a:t>
            </a:r>
          </a:p>
          <a:p>
            <a:pPr algn="just">
              <a:spcBef>
                <a:spcPct val="500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3696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" y="1600200"/>
            <a:ext cx="8229600" cy="45144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直接连接符 35"/>
          <p:cNvCxnSpPr/>
          <p:nvPr/>
        </p:nvCxnSpPr>
        <p:spPr>
          <a:xfrm>
            <a:off x="2179730" y="3452274"/>
            <a:ext cx="4665141" cy="0"/>
          </a:xfrm>
          <a:prstGeom prst="line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cxnSp>
        <p:nvCxnSpPr>
          <p:cNvPr id="5" name="直接连接符 36"/>
          <p:cNvCxnSpPr/>
          <p:nvPr/>
        </p:nvCxnSpPr>
        <p:spPr>
          <a:xfrm>
            <a:off x="2179730" y="4149080"/>
            <a:ext cx="4665141" cy="0"/>
          </a:xfrm>
          <a:prstGeom prst="line">
            <a:avLst/>
          </a:prstGeom>
          <a:noFill/>
          <a:ln w="635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55576" y="347226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itchFamily="34" charset="-122"/>
              </a:rPr>
              <a:t>Thank</a:t>
            </a:r>
            <a:r>
              <a: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itchFamily="34" charset="-122"/>
              </a:rPr>
              <a:t> </a:t>
            </a:r>
            <a:r>
              <a:rPr kumimoji="0" lang="en-US" altLang="zh-CN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itchFamily="34" charset="-122"/>
              </a:rPr>
              <a:t>You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kern="0" dirty="0" smtClean="0">
                <a:solidFill>
                  <a:srgbClr val="C00000"/>
                </a:solidFill>
                <a:ea typeface="微软雅黑" pitchFamily="34" charset="-122"/>
              </a:rPr>
              <a:t>( </a:t>
            </a:r>
            <a:r>
              <a:rPr lang="en-US" altLang="zh-CN" kern="0" dirty="0" err="1" smtClean="0">
                <a:solidFill>
                  <a:srgbClr val="C00000"/>
                </a:solidFill>
                <a:ea typeface="微软雅黑" pitchFamily="34" charset="-122"/>
              </a:rPr>
              <a:t>Nagode</a:t>
            </a:r>
            <a:r>
              <a:rPr lang="en-US" altLang="zh-CN" kern="0" dirty="0" smtClean="0">
                <a:solidFill>
                  <a:srgbClr val="C00000"/>
                </a:solidFill>
                <a:ea typeface="微软雅黑" pitchFamily="34" charset="-122"/>
              </a:rPr>
              <a:t>, </a:t>
            </a:r>
            <a:r>
              <a:rPr lang="en-US" altLang="zh-CN" kern="0" dirty="0" err="1" smtClean="0">
                <a:solidFill>
                  <a:srgbClr val="C00000"/>
                </a:solidFill>
                <a:ea typeface="微软雅黑" pitchFamily="34" charset="-122"/>
              </a:rPr>
              <a:t>Daalu</a:t>
            </a:r>
            <a:r>
              <a:rPr lang="en-US" altLang="zh-CN" kern="0" dirty="0" smtClean="0">
                <a:solidFill>
                  <a:srgbClr val="C00000"/>
                </a:solidFill>
                <a:ea typeface="微软雅黑" pitchFamily="34" charset="-122"/>
              </a:rPr>
              <a:t>, </a:t>
            </a:r>
            <a:r>
              <a:rPr lang="en-US" altLang="zh-CN" kern="0" dirty="0" err="1" smtClean="0">
                <a:solidFill>
                  <a:srgbClr val="C00000"/>
                </a:solidFill>
                <a:ea typeface="微软雅黑" pitchFamily="34" charset="-122"/>
              </a:rPr>
              <a:t>Imela</a:t>
            </a:r>
            <a:r>
              <a:rPr lang="en-US" altLang="zh-CN" kern="0" dirty="0" smtClean="0">
                <a:solidFill>
                  <a:srgbClr val="C00000"/>
                </a:solidFill>
                <a:ea typeface="微软雅黑" pitchFamily="34" charset="-122"/>
              </a:rPr>
              <a:t>, </a:t>
            </a:r>
            <a:r>
              <a:rPr lang="en-US" altLang="zh-CN" kern="0" dirty="0" err="1" smtClean="0">
                <a:solidFill>
                  <a:srgbClr val="C00000"/>
                </a:solidFill>
                <a:ea typeface="微软雅黑" pitchFamily="34" charset="-122"/>
              </a:rPr>
              <a:t>Adupe</a:t>
            </a:r>
            <a:r>
              <a:rPr lang="en-US" altLang="zh-CN" kern="0" dirty="0" smtClean="0">
                <a:solidFill>
                  <a:srgbClr val="C00000"/>
                </a:solidFill>
                <a:ea typeface="微软雅黑" pitchFamily="34" charset="-122"/>
              </a:rPr>
              <a:t>, </a:t>
            </a:r>
            <a:r>
              <a:rPr lang="en-US" altLang="zh-CN" kern="0" dirty="0" err="1" smtClean="0">
                <a:solidFill>
                  <a:srgbClr val="C00000"/>
                </a:solidFill>
                <a:ea typeface="微软雅黑" pitchFamily="34" charset="-122"/>
              </a:rPr>
              <a:t>Gracias,Makasih</a:t>
            </a:r>
            <a:r>
              <a:rPr lang="en-US" altLang="zh-CN" kern="0" dirty="0" smtClean="0">
                <a:solidFill>
                  <a:srgbClr val="C00000"/>
                </a:solidFill>
                <a:ea typeface="微软雅黑" pitchFamily="34" charset="-122"/>
              </a:rPr>
              <a:t>, </a:t>
            </a:r>
            <a:r>
              <a:rPr lang="en-US" altLang="zh-CN" kern="0" dirty="0" err="1" smtClean="0">
                <a:solidFill>
                  <a:srgbClr val="C00000"/>
                </a:solidFill>
                <a:ea typeface="微软雅黑" pitchFamily="34" charset="-122"/>
              </a:rPr>
              <a:t>Suchran</a:t>
            </a:r>
            <a:r>
              <a:rPr lang="en-US" altLang="zh-CN" sz="2800" kern="0" dirty="0">
                <a:solidFill>
                  <a:srgbClr val="C00000"/>
                </a:solidFill>
                <a:ea typeface="微软雅黑" pitchFamily="34" charset="-122"/>
              </a:rPr>
              <a:t>)</a:t>
            </a:r>
            <a:endParaRPr kumimoji="0" lang="zh-CN" altLang="en-US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0586" y="3006121"/>
            <a:ext cx="3400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itchFamily="34" charset="-122"/>
              </a:rPr>
              <a:t>Have </a:t>
            </a:r>
            <a:r>
              <a:rPr kumimoji="0" lang="en-US" altLang="zh-CN" sz="1800" b="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itchFamily="34" charset="-122"/>
              </a:rPr>
              <a:t>a nice day</a:t>
            </a:r>
            <a:endParaRPr kumimoji="0" lang="zh-CN" altLang="en-US" sz="1800" b="0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微软雅黑" pitchFamily="34" charset="-12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56896" y="1791803"/>
            <a:ext cx="1839240" cy="1265123"/>
            <a:chOff x="5275858" y="1246067"/>
            <a:chExt cx="1686831" cy="1686831"/>
          </a:xfrm>
        </p:grpSpPr>
        <p:sp>
          <p:nvSpPr>
            <p:cNvPr id="9" name="椭圆 33"/>
            <p:cNvSpPr/>
            <p:nvPr/>
          </p:nvSpPr>
          <p:spPr>
            <a:xfrm>
              <a:off x="5275858" y="1246067"/>
              <a:ext cx="1686831" cy="1686831"/>
            </a:xfrm>
            <a:prstGeom prst="ellipse">
              <a:avLst/>
            </a:prstGeom>
            <a:solidFill>
              <a:srgbClr val="FFFFFF">
                <a:alpha val="32941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0" name="组合 39"/>
            <p:cNvGrpSpPr/>
            <p:nvPr/>
          </p:nvGrpSpPr>
          <p:grpSpPr>
            <a:xfrm>
              <a:off x="5638798" y="1684703"/>
              <a:ext cx="987429" cy="901448"/>
              <a:chOff x="4121150" y="192088"/>
              <a:chExt cx="752475" cy="755650"/>
            </a:xfrm>
            <a:solidFill>
              <a:srgbClr val="00B0F0"/>
            </a:solidFill>
          </p:grpSpPr>
          <p:sp>
            <p:nvSpPr>
              <p:cNvPr id="11" name="Freeform 50"/>
              <p:cNvSpPr>
                <a:spLocks noEditPoints="1"/>
              </p:cNvSpPr>
              <p:nvPr/>
            </p:nvSpPr>
            <p:spPr bwMode="auto">
              <a:xfrm>
                <a:off x="4121150" y="192088"/>
                <a:ext cx="752475" cy="755650"/>
              </a:xfrm>
              <a:custGeom>
                <a:avLst/>
                <a:gdLst>
                  <a:gd name="T0" fmla="*/ 160 w 474"/>
                  <a:gd name="T1" fmla="*/ 2 h 476"/>
                  <a:gd name="T2" fmla="*/ 130 w 474"/>
                  <a:gd name="T3" fmla="*/ 26 h 476"/>
                  <a:gd name="T4" fmla="*/ 102 w 474"/>
                  <a:gd name="T5" fmla="*/ 72 h 476"/>
                  <a:gd name="T6" fmla="*/ 74 w 474"/>
                  <a:gd name="T7" fmla="*/ 120 h 476"/>
                  <a:gd name="T8" fmla="*/ 172 w 474"/>
                  <a:gd name="T9" fmla="*/ 174 h 476"/>
                  <a:gd name="T10" fmla="*/ 240 w 474"/>
                  <a:gd name="T11" fmla="*/ 58 h 476"/>
                  <a:gd name="T12" fmla="*/ 216 w 474"/>
                  <a:gd name="T13" fmla="*/ 18 h 476"/>
                  <a:gd name="T14" fmla="*/ 188 w 474"/>
                  <a:gd name="T15" fmla="*/ 0 h 476"/>
                  <a:gd name="T16" fmla="*/ 226 w 474"/>
                  <a:gd name="T17" fmla="*/ 26 h 476"/>
                  <a:gd name="T18" fmla="*/ 254 w 474"/>
                  <a:gd name="T19" fmla="*/ 74 h 476"/>
                  <a:gd name="T20" fmla="*/ 274 w 474"/>
                  <a:gd name="T21" fmla="*/ 130 h 476"/>
                  <a:gd name="T22" fmla="*/ 252 w 474"/>
                  <a:gd name="T23" fmla="*/ 142 h 476"/>
                  <a:gd name="T24" fmla="*/ 360 w 474"/>
                  <a:gd name="T25" fmla="*/ 144 h 476"/>
                  <a:gd name="T26" fmla="*/ 416 w 474"/>
                  <a:gd name="T27" fmla="*/ 46 h 476"/>
                  <a:gd name="T28" fmla="*/ 390 w 474"/>
                  <a:gd name="T29" fmla="*/ 62 h 476"/>
                  <a:gd name="T30" fmla="*/ 372 w 474"/>
                  <a:gd name="T31" fmla="*/ 52 h 476"/>
                  <a:gd name="T32" fmla="*/ 350 w 474"/>
                  <a:gd name="T33" fmla="*/ 10 h 476"/>
                  <a:gd name="T34" fmla="*/ 340 w 474"/>
                  <a:gd name="T35" fmla="*/ 4 h 476"/>
                  <a:gd name="T36" fmla="*/ 290 w 474"/>
                  <a:gd name="T37" fmla="*/ 0 h 476"/>
                  <a:gd name="T38" fmla="*/ 200 w 474"/>
                  <a:gd name="T39" fmla="*/ 2 h 476"/>
                  <a:gd name="T40" fmla="*/ 222 w 474"/>
                  <a:gd name="T41" fmla="*/ 18 h 476"/>
                  <a:gd name="T42" fmla="*/ 442 w 474"/>
                  <a:gd name="T43" fmla="*/ 318 h 476"/>
                  <a:gd name="T44" fmla="*/ 470 w 474"/>
                  <a:gd name="T45" fmla="*/ 270 h 476"/>
                  <a:gd name="T46" fmla="*/ 474 w 474"/>
                  <a:gd name="T47" fmla="*/ 254 h 476"/>
                  <a:gd name="T48" fmla="*/ 460 w 474"/>
                  <a:gd name="T49" fmla="*/ 220 h 476"/>
                  <a:gd name="T50" fmla="*/ 426 w 474"/>
                  <a:gd name="T51" fmla="*/ 156 h 476"/>
                  <a:gd name="T52" fmla="*/ 318 w 474"/>
                  <a:gd name="T53" fmla="*/ 196 h 476"/>
                  <a:gd name="T54" fmla="*/ 362 w 474"/>
                  <a:gd name="T55" fmla="*/ 276 h 476"/>
                  <a:gd name="T56" fmla="*/ 390 w 474"/>
                  <a:gd name="T57" fmla="*/ 324 h 476"/>
                  <a:gd name="T58" fmla="*/ 406 w 474"/>
                  <a:gd name="T59" fmla="*/ 378 h 476"/>
                  <a:gd name="T60" fmla="*/ 442 w 474"/>
                  <a:gd name="T61" fmla="*/ 318 h 476"/>
                  <a:gd name="T62" fmla="*/ 34 w 474"/>
                  <a:gd name="T63" fmla="*/ 188 h 476"/>
                  <a:gd name="T64" fmla="*/ 12 w 474"/>
                  <a:gd name="T65" fmla="*/ 222 h 476"/>
                  <a:gd name="T66" fmla="*/ 0 w 474"/>
                  <a:gd name="T67" fmla="*/ 248 h 476"/>
                  <a:gd name="T68" fmla="*/ 2 w 474"/>
                  <a:gd name="T69" fmla="*/ 268 h 476"/>
                  <a:gd name="T70" fmla="*/ 18 w 474"/>
                  <a:gd name="T71" fmla="*/ 298 h 476"/>
                  <a:gd name="T72" fmla="*/ 66 w 474"/>
                  <a:gd name="T73" fmla="*/ 384 h 476"/>
                  <a:gd name="T74" fmla="*/ 70 w 474"/>
                  <a:gd name="T75" fmla="*/ 350 h 476"/>
                  <a:gd name="T76" fmla="*/ 102 w 474"/>
                  <a:gd name="T77" fmla="*/ 296 h 476"/>
                  <a:gd name="T78" fmla="*/ 132 w 474"/>
                  <a:gd name="T79" fmla="*/ 244 h 476"/>
                  <a:gd name="T80" fmla="*/ 136 w 474"/>
                  <a:gd name="T81" fmla="*/ 214 h 476"/>
                  <a:gd name="T82" fmla="*/ 0 w 474"/>
                  <a:gd name="T83" fmla="*/ 164 h 476"/>
                  <a:gd name="T84" fmla="*/ 16 w 474"/>
                  <a:gd name="T85" fmla="*/ 176 h 476"/>
                  <a:gd name="T86" fmla="*/ 34 w 474"/>
                  <a:gd name="T87" fmla="*/ 188 h 476"/>
                  <a:gd name="T88" fmla="*/ 274 w 474"/>
                  <a:gd name="T89" fmla="*/ 428 h 476"/>
                  <a:gd name="T90" fmla="*/ 302 w 474"/>
                  <a:gd name="T91" fmla="*/ 454 h 476"/>
                  <a:gd name="T92" fmla="*/ 324 w 474"/>
                  <a:gd name="T93" fmla="*/ 434 h 476"/>
                  <a:gd name="T94" fmla="*/ 374 w 474"/>
                  <a:gd name="T95" fmla="*/ 422 h 476"/>
                  <a:gd name="T96" fmla="*/ 400 w 474"/>
                  <a:gd name="T97" fmla="*/ 388 h 476"/>
                  <a:gd name="T98" fmla="*/ 400 w 474"/>
                  <a:gd name="T99" fmla="*/ 356 h 476"/>
                  <a:gd name="T100" fmla="*/ 382 w 474"/>
                  <a:gd name="T101" fmla="*/ 318 h 476"/>
                  <a:gd name="T102" fmla="*/ 302 w 474"/>
                  <a:gd name="T103" fmla="*/ 316 h 476"/>
                  <a:gd name="T104" fmla="*/ 302 w 474"/>
                  <a:gd name="T105" fmla="*/ 290 h 476"/>
                  <a:gd name="T106" fmla="*/ 288 w 474"/>
                  <a:gd name="T107" fmla="*/ 306 h 476"/>
                  <a:gd name="T108" fmla="*/ 248 w 474"/>
                  <a:gd name="T109" fmla="*/ 378 h 476"/>
                  <a:gd name="T110" fmla="*/ 80 w 474"/>
                  <a:gd name="T111" fmla="*/ 340 h 476"/>
                  <a:gd name="T112" fmla="*/ 70 w 474"/>
                  <a:gd name="T113" fmla="*/ 372 h 476"/>
                  <a:gd name="T114" fmla="*/ 74 w 474"/>
                  <a:gd name="T115" fmla="*/ 404 h 476"/>
                  <a:gd name="T116" fmla="*/ 86 w 474"/>
                  <a:gd name="T117" fmla="*/ 418 h 476"/>
                  <a:gd name="T118" fmla="*/ 118 w 474"/>
                  <a:gd name="T119" fmla="*/ 432 h 476"/>
                  <a:gd name="T120" fmla="*/ 180 w 474"/>
                  <a:gd name="T121" fmla="*/ 434 h 476"/>
                  <a:gd name="T122" fmla="*/ 222 w 474"/>
                  <a:gd name="T123" fmla="*/ 320 h 476"/>
                  <a:gd name="T124" fmla="*/ 92 w 474"/>
                  <a:gd name="T125" fmla="*/ 32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74" h="476">
                    <a:moveTo>
                      <a:pt x="174" y="0"/>
                    </a:moveTo>
                    <a:lnTo>
                      <a:pt x="174" y="0"/>
                    </a:lnTo>
                    <a:lnTo>
                      <a:pt x="160" y="2"/>
                    </a:lnTo>
                    <a:lnTo>
                      <a:pt x="148" y="8"/>
                    </a:lnTo>
                    <a:lnTo>
                      <a:pt x="138" y="16"/>
                    </a:lnTo>
                    <a:lnTo>
                      <a:pt x="130" y="26"/>
                    </a:lnTo>
                    <a:lnTo>
                      <a:pt x="122" y="38"/>
                    </a:lnTo>
                    <a:lnTo>
                      <a:pt x="114" y="48"/>
                    </a:lnTo>
                    <a:lnTo>
                      <a:pt x="102" y="72"/>
                    </a:lnTo>
                    <a:lnTo>
                      <a:pt x="102" y="72"/>
                    </a:lnTo>
                    <a:lnTo>
                      <a:pt x="88" y="96"/>
                    </a:lnTo>
                    <a:lnTo>
                      <a:pt x="74" y="120"/>
                    </a:lnTo>
                    <a:lnTo>
                      <a:pt x="74" y="120"/>
                    </a:lnTo>
                    <a:lnTo>
                      <a:pt x="172" y="174"/>
                    </a:lnTo>
                    <a:lnTo>
                      <a:pt x="172" y="174"/>
                    </a:lnTo>
                    <a:lnTo>
                      <a:pt x="206" y="116"/>
                    </a:lnTo>
                    <a:lnTo>
                      <a:pt x="240" y="58"/>
                    </a:lnTo>
                    <a:lnTo>
                      <a:pt x="240" y="58"/>
                    </a:lnTo>
                    <a:lnTo>
                      <a:pt x="230" y="36"/>
                    </a:lnTo>
                    <a:lnTo>
                      <a:pt x="224" y="26"/>
                    </a:lnTo>
                    <a:lnTo>
                      <a:pt x="216" y="18"/>
                    </a:lnTo>
                    <a:lnTo>
                      <a:pt x="208" y="10"/>
                    </a:lnTo>
                    <a:lnTo>
                      <a:pt x="200" y="4"/>
                    </a:lnTo>
                    <a:lnTo>
                      <a:pt x="188" y="0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  <a:moveTo>
                      <a:pt x="226" y="26"/>
                    </a:moveTo>
                    <a:lnTo>
                      <a:pt x="226" y="26"/>
                    </a:lnTo>
                    <a:lnTo>
                      <a:pt x="240" y="48"/>
                    </a:lnTo>
                    <a:lnTo>
                      <a:pt x="254" y="74"/>
                    </a:lnTo>
                    <a:lnTo>
                      <a:pt x="280" y="124"/>
                    </a:lnTo>
                    <a:lnTo>
                      <a:pt x="280" y="124"/>
                    </a:lnTo>
                    <a:lnTo>
                      <a:pt x="274" y="130"/>
                    </a:lnTo>
                    <a:lnTo>
                      <a:pt x="266" y="134"/>
                    </a:lnTo>
                    <a:lnTo>
                      <a:pt x="258" y="138"/>
                    </a:lnTo>
                    <a:lnTo>
                      <a:pt x="252" y="142"/>
                    </a:lnTo>
                    <a:lnTo>
                      <a:pt x="252" y="142"/>
                    </a:lnTo>
                    <a:lnTo>
                      <a:pt x="308" y="144"/>
                    </a:lnTo>
                    <a:lnTo>
                      <a:pt x="360" y="144"/>
                    </a:lnTo>
                    <a:lnTo>
                      <a:pt x="360" y="144"/>
                    </a:lnTo>
                    <a:lnTo>
                      <a:pt x="416" y="46"/>
                    </a:lnTo>
                    <a:lnTo>
                      <a:pt x="416" y="46"/>
                    </a:lnTo>
                    <a:lnTo>
                      <a:pt x="406" y="52"/>
                    </a:lnTo>
                    <a:lnTo>
                      <a:pt x="398" y="56"/>
                    </a:lnTo>
                    <a:lnTo>
                      <a:pt x="390" y="62"/>
                    </a:lnTo>
                    <a:lnTo>
                      <a:pt x="380" y="66"/>
                    </a:lnTo>
                    <a:lnTo>
                      <a:pt x="380" y="66"/>
                    </a:lnTo>
                    <a:lnTo>
                      <a:pt x="372" y="52"/>
                    </a:lnTo>
                    <a:lnTo>
                      <a:pt x="364" y="38"/>
                    </a:lnTo>
                    <a:lnTo>
                      <a:pt x="358" y="24"/>
                    </a:lnTo>
                    <a:lnTo>
                      <a:pt x="350" y="10"/>
                    </a:lnTo>
                    <a:lnTo>
                      <a:pt x="350" y="10"/>
                    </a:lnTo>
                    <a:lnTo>
                      <a:pt x="344" y="6"/>
                    </a:lnTo>
                    <a:lnTo>
                      <a:pt x="340" y="4"/>
                    </a:lnTo>
                    <a:lnTo>
                      <a:pt x="324" y="2"/>
                    </a:lnTo>
                    <a:lnTo>
                      <a:pt x="290" y="0"/>
                    </a:lnTo>
                    <a:lnTo>
                      <a:pt x="290" y="0"/>
                    </a:lnTo>
                    <a:lnTo>
                      <a:pt x="240" y="0"/>
                    </a:lnTo>
                    <a:lnTo>
                      <a:pt x="200" y="2"/>
                    </a:lnTo>
                    <a:lnTo>
                      <a:pt x="200" y="2"/>
                    </a:lnTo>
                    <a:lnTo>
                      <a:pt x="208" y="6"/>
                    </a:lnTo>
                    <a:lnTo>
                      <a:pt x="216" y="10"/>
                    </a:lnTo>
                    <a:lnTo>
                      <a:pt x="222" y="18"/>
                    </a:lnTo>
                    <a:lnTo>
                      <a:pt x="226" y="26"/>
                    </a:lnTo>
                    <a:lnTo>
                      <a:pt x="226" y="26"/>
                    </a:lnTo>
                    <a:close/>
                    <a:moveTo>
                      <a:pt x="442" y="318"/>
                    </a:moveTo>
                    <a:lnTo>
                      <a:pt x="442" y="318"/>
                    </a:lnTo>
                    <a:lnTo>
                      <a:pt x="460" y="288"/>
                    </a:lnTo>
                    <a:lnTo>
                      <a:pt x="470" y="270"/>
                    </a:lnTo>
                    <a:lnTo>
                      <a:pt x="472" y="262"/>
                    </a:lnTo>
                    <a:lnTo>
                      <a:pt x="474" y="254"/>
                    </a:lnTo>
                    <a:lnTo>
                      <a:pt x="474" y="254"/>
                    </a:lnTo>
                    <a:lnTo>
                      <a:pt x="472" y="244"/>
                    </a:lnTo>
                    <a:lnTo>
                      <a:pt x="470" y="236"/>
                    </a:lnTo>
                    <a:lnTo>
                      <a:pt x="460" y="220"/>
                    </a:lnTo>
                    <a:lnTo>
                      <a:pt x="460" y="220"/>
                    </a:lnTo>
                    <a:lnTo>
                      <a:pt x="438" y="178"/>
                    </a:lnTo>
                    <a:lnTo>
                      <a:pt x="426" y="156"/>
                    </a:lnTo>
                    <a:lnTo>
                      <a:pt x="416" y="138"/>
                    </a:lnTo>
                    <a:lnTo>
                      <a:pt x="416" y="138"/>
                    </a:lnTo>
                    <a:lnTo>
                      <a:pt x="318" y="196"/>
                    </a:lnTo>
                    <a:lnTo>
                      <a:pt x="318" y="196"/>
                    </a:lnTo>
                    <a:lnTo>
                      <a:pt x="340" y="236"/>
                    </a:lnTo>
                    <a:lnTo>
                      <a:pt x="362" y="276"/>
                    </a:lnTo>
                    <a:lnTo>
                      <a:pt x="362" y="276"/>
                    </a:lnTo>
                    <a:lnTo>
                      <a:pt x="376" y="298"/>
                    </a:lnTo>
                    <a:lnTo>
                      <a:pt x="390" y="324"/>
                    </a:lnTo>
                    <a:lnTo>
                      <a:pt x="400" y="350"/>
                    </a:lnTo>
                    <a:lnTo>
                      <a:pt x="404" y="364"/>
                    </a:lnTo>
                    <a:lnTo>
                      <a:pt x="406" y="378"/>
                    </a:lnTo>
                    <a:lnTo>
                      <a:pt x="406" y="378"/>
                    </a:lnTo>
                    <a:lnTo>
                      <a:pt x="422" y="348"/>
                    </a:lnTo>
                    <a:lnTo>
                      <a:pt x="442" y="318"/>
                    </a:lnTo>
                    <a:lnTo>
                      <a:pt x="442" y="318"/>
                    </a:lnTo>
                    <a:close/>
                    <a:moveTo>
                      <a:pt x="34" y="188"/>
                    </a:moveTo>
                    <a:lnTo>
                      <a:pt x="34" y="188"/>
                    </a:lnTo>
                    <a:lnTo>
                      <a:pt x="28" y="196"/>
                    </a:lnTo>
                    <a:lnTo>
                      <a:pt x="24" y="204"/>
                    </a:lnTo>
                    <a:lnTo>
                      <a:pt x="12" y="222"/>
                    </a:lnTo>
                    <a:lnTo>
                      <a:pt x="6" y="230"/>
                    </a:lnTo>
                    <a:lnTo>
                      <a:pt x="2" y="238"/>
                    </a:lnTo>
                    <a:lnTo>
                      <a:pt x="0" y="248"/>
                    </a:lnTo>
                    <a:lnTo>
                      <a:pt x="0" y="258"/>
                    </a:lnTo>
                    <a:lnTo>
                      <a:pt x="0" y="258"/>
                    </a:lnTo>
                    <a:lnTo>
                      <a:pt x="2" y="268"/>
                    </a:lnTo>
                    <a:lnTo>
                      <a:pt x="6" y="278"/>
                    </a:lnTo>
                    <a:lnTo>
                      <a:pt x="18" y="298"/>
                    </a:lnTo>
                    <a:lnTo>
                      <a:pt x="18" y="298"/>
                    </a:lnTo>
                    <a:lnTo>
                      <a:pt x="42" y="342"/>
                    </a:lnTo>
                    <a:lnTo>
                      <a:pt x="66" y="384"/>
                    </a:lnTo>
                    <a:lnTo>
                      <a:pt x="66" y="384"/>
                    </a:lnTo>
                    <a:lnTo>
                      <a:pt x="66" y="376"/>
                    </a:lnTo>
                    <a:lnTo>
                      <a:pt x="66" y="366"/>
                    </a:lnTo>
                    <a:lnTo>
                      <a:pt x="70" y="350"/>
                    </a:lnTo>
                    <a:lnTo>
                      <a:pt x="70" y="350"/>
                    </a:lnTo>
                    <a:lnTo>
                      <a:pt x="86" y="324"/>
                    </a:lnTo>
                    <a:lnTo>
                      <a:pt x="102" y="296"/>
                    </a:lnTo>
                    <a:lnTo>
                      <a:pt x="116" y="270"/>
                    </a:lnTo>
                    <a:lnTo>
                      <a:pt x="132" y="244"/>
                    </a:lnTo>
                    <a:lnTo>
                      <a:pt x="132" y="244"/>
                    </a:lnTo>
                    <a:lnTo>
                      <a:pt x="160" y="260"/>
                    </a:lnTo>
                    <a:lnTo>
                      <a:pt x="160" y="260"/>
                    </a:lnTo>
                    <a:lnTo>
                      <a:pt x="136" y="214"/>
                    </a:lnTo>
                    <a:lnTo>
                      <a:pt x="110" y="164"/>
                    </a:lnTo>
                    <a:lnTo>
                      <a:pt x="110" y="164"/>
                    </a:lnTo>
                    <a:lnTo>
                      <a:pt x="0" y="164"/>
                    </a:lnTo>
                    <a:lnTo>
                      <a:pt x="0" y="164"/>
                    </a:lnTo>
                    <a:lnTo>
                      <a:pt x="8" y="170"/>
                    </a:lnTo>
                    <a:lnTo>
                      <a:pt x="16" y="176"/>
                    </a:lnTo>
                    <a:lnTo>
                      <a:pt x="26" y="180"/>
                    </a:lnTo>
                    <a:lnTo>
                      <a:pt x="34" y="188"/>
                    </a:lnTo>
                    <a:lnTo>
                      <a:pt x="34" y="188"/>
                    </a:lnTo>
                    <a:close/>
                    <a:moveTo>
                      <a:pt x="248" y="378"/>
                    </a:moveTo>
                    <a:lnTo>
                      <a:pt x="248" y="378"/>
                    </a:lnTo>
                    <a:lnTo>
                      <a:pt x="274" y="428"/>
                    </a:lnTo>
                    <a:lnTo>
                      <a:pt x="302" y="476"/>
                    </a:lnTo>
                    <a:lnTo>
                      <a:pt x="302" y="476"/>
                    </a:lnTo>
                    <a:lnTo>
                      <a:pt x="302" y="454"/>
                    </a:lnTo>
                    <a:lnTo>
                      <a:pt x="302" y="432"/>
                    </a:lnTo>
                    <a:lnTo>
                      <a:pt x="302" y="432"/>
                    </a:lnTo>
                    <a:lnTo>
                      <a:pt x="324" y="434"/>
                    </a:lnTo>
                    <a:lnTo>
                      <a:pt x="342" y="432"/>
                    </a:lnTo>
                    <a:lnTo>
                      <a:pt x="358" y="428"/>
                    </a:lnTo>
                    <a:lnTo>
                      <a:pt x="374" y="422"/>
                    </a:lnTo>
                    <a:lnTo>
                      <a:pt x="384" y="414"/>
                    </a:lnTo>
                    <a:lnTo>
                      <a:pt x="394" y="402"/>
                    </a:lnTo>
                    <a:lnTo>
                      <a:pt x="400" y="388"/>
                    </a:lnTo>
                    <a:lnTo>
                      <a:pt x="402" y="372"/>
                    </a:lnTo>
                    <a:lnTo>
                      <a:pt x="402" y="372"/>
                    </a:lnTo>
                    <a:lnTo>
                      <a:pt x="400" y="356"/>
                    </a:lnTo>
                    <a:lnTo>
                      <a:pt x="394" y="342"/>
                    </a:lnTo>
                    <a:lnTo>
                      <a:pt x="382" y="318"/>
                    </a:lnTo>
                    <a:lnTo>
                      <a:pt x="382" y="318"/>
                    </a:lnTo>
                    <a:lnTo>
                      <a:pt x="342" y="318"/>
                    </a:lnTo>
                    <a:lnTo>
                      <a:pt x="322" y="318"/>
                    </a:lnTo>
                    <a:lnTo>
                      <a:pt x="302" y="316"/>
                    </a:lnTo>
                    <a:lnTo>
                      <a:pt x="302" y="316"/>
                    </a:lnTo>
                    <a:lnTo>
                      <a:pt x="302" y="298"/>
                    </a:lnTo>
                    <a:lnTo>
                      <a:pt x="302" y="290"/>
                    </a:lnTo>
                    <a:lnTo>
                      <a:pt x="302" y="282"/>
                    </a:lnTo>
                    <a:lnTo>
                      <a:pt x="302" y="282"/>
                    </a:lnTo>
                    <a:lnTo>
                      <a:pt x="288" y="306"/>
                    </a:lnTo>
                    <a:lnTo>
                      <a:pt x="274" y="330"/>
                    </a:lnTo>
                    <a:lnTo>
                      <a:pt x="248" y="378"/>
                    </a:lnTo>
                    <a:lnTo>
                      <a:pt x="248" y="378"/>
                    </a:lnTo>
                    <a:close/>
                    <a:moveTo>
                      <a:pt x="92" y="320"/>
                    </a:moveTo>
                    <a:lnTo>
                      <a:pt x="92" y="320"/>
                    </a:lnTo>
                    <a:lnTo>
                      <a:pt x="80" y="340"/>
                    </a:lnTo>
                    <a:lnTo>
                      <a:pt x="76" y="350"/>
                    </a:lnTo>
                    <a:lnTo>
                      <a:pt x="72" y="360"/>
                    </a:lnTo>
                    <a:lnTo>
                      <a:pt x="70" y="372"/>
                    </a:lnTo>
                    <a:lnTo>
                      <a:pt x="68" y="382"/>
                    </a:lnTo>
                    <a:lnTo>
                      <a:pt x="70" y="394"/>
                    </a:lnTo>
                    <a:lnTo>
                      <a:pt x="74" y="404"/>
                    </a:lnTo>
                    <a:lnTo>
                      <a:pt x="74" y="404"/>
                    </a:lnTo>
                    <a:lnTo>
                      <a:pt x="80" y="412"/>
                    </a:lnTo>
                    <a:lnTo>
                      <a:pt x="86" y="418"/>
                    </a:lnTo>
                    <a:lnTo>
                      <a:pt x="92" y="422"/>
                    </a:lnTo>
                    <a:lnTo>
                      <a:pt x="100" y="426"/>
                    </a:lnTo>
                    <a:lnTo>
                      <a:pt x="118" y="432"/>
                    </a:lnTo>
                    <a:lnTo>
                      <a:pt x="138" y="434"/>
                    </a:lnTo>
                    <a:lnTo>
                      <a:pt x="158" y="434"/>
                    </a:lnTo>
                    <a:lnTo>
                      <a:pt x="180" y="434"/>
                    </a:lnTo>
                    <a:lnTo>
                      <a:pt x="222" y="432"/>
                    </a:lnTo>
                    <a:lnTo>
                      <a:pt x="222" y="432"/>
                    </a:lnTo>
                    <a:lnTo>
                      <a:pt x="222" y="320"/>
                    </a:lnTo>
                    <a:lnTo>
                      <a:pt x="222" y="320"/>
                    </a:lnTo>
                    <a:lnTo>
                      <a:pt x="92" y="320"/>
                    </a:lnTo>
                    <a:lnTo>
                      <a:pt x="92" y="32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Freeform 51"/>
              <p:cNvSpPr>
                <a:spLocks/>
              </p:cNvSpPr>
              <p:nvPr/>
            </p:nvSpPr>
            <p:spPr bwMode="auto">
              <a:xfrm>
                <a:off x="4238625" y="192088"/>
                <a:ext cx="263525" cy="276225"/>
              </a:xfrm>
              <a:custGeom>
                <a:avLst/>
                <a:gdLst>
                  <a:gd name="T0" fmla="*/ 166 w 166"/>
                  <a:gd name="T1" fmla="*/ 58 h 174"/>
                  <a:gd name="T2" fmla="*/ 166 w 166"/>
                  <a:gd name="T3" fmla="*/ 58 h 174"/>
                  <a:gd name="T4" fmla="*/ 132 w 166"/>
                  <a:gd name="T5" fmla="*/ 116 h 174"/>
                  <a:gd name="T6" fmla="*/ 98 w 166"/>
                  <a:gd name="T7" fmla="*/ 174 h 174"/>
                  <a:gd name="T8" fmla="*/ 98 w 166"/>
                  <a:gd name="T9" fmla="*/ 174 h 174"/>
                  <a:gd name="T10" fmla="*/ 0 w 166"/>
                  <a:gd name="T11" fmla="*/ 120 h 174"/>
                  <a:gd name="T12" fmla="*/ 0 w 166"/>
                  <a:gd name="T13" fmla="*/ 120 h 174"/>
                  <a:gd name="T14" fmla="*/ 14 w 166"/>
                  <a:gd name="T15" fmla="*/ 96 h 174"/>
                  <a:gd name="T16" fmla="*/ 28 w 166"/>
                  <a:gd name="T17" fmla="*/ 72 h 174"/>
                  <a:gd name="T18" fmla="*/ 28 w 166"/>
                  <a:gd name="T19" fmla="*/ 72 h 174"/>
                  <a:gd name="T20" fmla="*/ 40 w 166"/>
                  <a:gd name="T21" fmla="*/ 48 h 174"/>
                  <a:gd name="T22" fmla="*/ 48 w 166"/>
                  <a:gd name="T23" fmla="*/ 38 h 174"/>
                  <a:gd name="T24" fmla="*/ 56 w 166"/>
                  <a:gd name="T25" fmla="*/ 26 h 174"/>
                  <a:gd name="T26" fmla="*/ 64 w 166"/>
                  <a:gd name="T27" fmla="*/ 16 h 174"/>
                  <a:gd name="T28" fmla="*/ 74 w 166"/>
                  <a:gd name="T29" fmla="*/ 8 h 174"/>
                  <a:gd name="T30" fmla="*/ 86 w 166"/>
                  <a:gd name="T31" fmla="*/ 2 h 174"/>
                  <a:gd name="T32" fmla="*/ 100 w 166"/>
                  <a:gd name="T33" fmla="*/ 0 h 174"/>
                  <a:gd name="T34" fmla="*/ 100 w 166"/>
                  <a:gd name="T35" fmla="*/ 0 h 174"/>
                  <a:gd name="T36" fmla="*/ 114 w 166"/>
                  <a:gd name="T37" fmla="*/ 0 h 174"/>
                  <a:gd name="T38" fmla="*/ 126 w 166"/>
                  <a:gd name="T39" fmla="*/ 4 h 174"/>
                  <a:gd name="T40" fmla="*/ 134 w 166"/>
                  <a:gd name="T41" fmla="*/ 10 h 174"/>
                  <a:gd name="T42" fmla="*/ 142 w 166"/>
                  <a:gd name="T43" fmla="*/ 18 h 174"/>
                  <a:gd name="T44" fmla="*/ 150 w 166"/>
                  <a:gd name="T45" fmla="*/ 26 h 174"/>
                  <a:gd name="T46" fmla="*/ 156 w 166"/>
                  <a:gd name="T47" fmla="*/ 36 h 174"/>
                  <a:gd name="T48" fmla="*/ 166 w 166"/>
                  <a:gd name="T49" fmla="*/ 58 h 174"/>
                  <a:gd name="T50" fmla="*/ 166 w 166"/>
                  <a:gd name="T51" fmla="*/ 58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6" h="174">
                    <a:moveTo>
                      <a:pt x="166" y="58"/>
                    </a:moveTo>
                    <a:lnTo>
                      <a:pt x="166" y="58"/>
                    </a:lnTo>
                    <a:lnTo>
                      <a:pt x="132" y="116"/>
                    </a:lnTo>
                    <a:lnTo>
                      <a:pt x="98" y="174"/>
                    </a:lnTo>
                    <a:lnTo>
                      <a:pt x="98" y="174"/>
                    </a:lnTo>
                    <a:lnTo>
                      <a:pt x="0" y="120"/>
                    </a:lnTo>
                    <a:lnTo>
                      <a:pt x="0" y="120"/>
                    </a:lnTo>
                    <a:lnTo>
                      <a:pt x="14" y="96"/>
                    </a:lnTo>
                    <a:lnTo>
                      <a:pt x="28" y="72"/>
                    </a:lnTo>
                    <a:lnTo>
                      <a:pt x="28" y="72"/>
                    </a:lnTo>
                    <a:lnTo>
                      <a:pt x="40" y="48"/>
                    </a:lnTo>
                    <a:lnTo>
                      <a:pt x="48" y="38"/>
                    </a:lnTo>
                    <a:lnTo>
                      <a:pt x="56" y="26"/>
                    </a:lnTo>
                    <a:lnTo>
                      <a:pt x="64" y="16"/>
                    </a:lnTo>
                    <a:lnTo>
                      <a:pt x="74" y="8"/>
                    </a:lnTo>
                    <a:lnTo>
                      <a:pt x="86" y="2"/>
                    </a:lnTo>
                    <a:lnTo>
                      <a:pt x="100" y="0"/>
                    </a:lnTo>
                    <a:lnTo>
                      <a:pt x="100" y="0"/>
                    </a:lnTo>
                    <a:lnTo>
                      <a:pt x="114" y="0"/>
                    </a:lnTo>
                    <a:lnTo>
                      <a:pt x="126" y="4"/>
                    </a:lnTo>
                    <a:lnTo>
                      <a:pt x="134" y="10"/>
                    </a:lnTo>
                    <a:lnTo>
                      <a:pt x="142" y="18"/>
                    </a:lnTo>
                    <a:lnTo>
                      <a:pt x="150" y="26"/>
                    </a:lnTo>
                    <a:lnTo>
                      <a:pt x="156" y="36"/>
                    </a:lnTo>
                    <a:lnTo>
                      <a:pt x="166" y="58"/>
                    </a:lnTo>
                    <a:lnTo>
                      <a:pt x="166" y="58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52"/>
              <p:cNvSpPr>
                <a:spLocks/>
              </p:cNvSpPr>
              <p:nvPr/>
            </p:nvSpPr>
            <p:spPr bwMode="auto">
              <a:xfrm>
                <a:off x="4438650" y="192088"/>
                <a:ext cx="342900" cy="228600"/>
              </a:xfrm>
              <a:custGeom>
                <a:avLst/>
                <a:gdLst>
                  <a:gd name="T0" fmla="*/ 0 w 216"/>
                  <a:gd name="T1" fmla="*/ 2 h 144"/>
                  <a:gd name="T2" fmla="*/ 0 w 216"/>
                  <a:gd name="T3" fmla="*/ 2 h 144"/>
                  <a:gd name="T4" fmla="*/ 40 w 216"/>
                  <a:gd name="T5" fmla="*/ 0 h 144"/>
                  <a:gd name="T6" fmla="*/ 90 w 216"/>
                  <a:gd name="T7" fmla="*/ 0 h 144"/>
                  <a:gd name="T8" fmla="*/ 90 w 216"/>
                  <a:gd name="T9" fmla="*/ 0 h 144"/>
                  <a:gd name="T10" fmla="*/ 124 w 216"/>
                  <a:gd name="T11" fmla="*/ 2 h 144"/>
                  <a:gd name="T12" fmla="*/ 140 w 216"/>
                  <a:gd name="T13" fmla="*/ 4 h 144"/>
                  <a:gd name="T14" fmla="*/ 144 w 216"/>
                  <a:gd name="T15" fmla="*/ 6 h 144"/>
                  <a:gd name="T16" fmla="*/ 150 w 216"/>
                  <a:gd name="T17" fmla="*/ 10 h 144"/>
                  <a:gd name="T18" fmla="*/ 150 w 216"/>
                  <a:gd name="T19" fmla="*/ 10 h 144"/>
                  <a:gd name="T20" fmla="*/ 158 w 216"/>
                  <a:gd name="T21" fmla="*/ 24 h 144"/>
                  <a:gd name="T22" fmla="*/ 164 w 216"/>
                  <a:gd name="T23" fmla="*/ 38 h 144"/>
                  <a:gd name="T24" fmla="*/ 172 w 216"/>
                  <a:gd name="T25" fmla="*/ 52 h 144"/>
                  <a:gd name="T26" fmla="*/ 180 w 216"/>
                  <a:gd name="T27" fmla="*/ 66 h 144"/>
                  <a:gd name="T28" fmla="*/ 180 w 216"/>
                  <a:gd name="T29" fmla="*/ 66 h 144"/>
                  <a:gd name="T30" fmla="*/ 190 w 216"/>
                  <a:gd name="T31" fmla="*/ 62 h 144"/>
                  <a:gd name="T32" fmla="*/ 198 w 216"/>
                  <a:gd name="T33" fmla="*/ 56 h 144"/>
                  <a:gd name="T34" fmla="*/ 206 w 216"/>
                  <a:gd name="T35" fmla="*/ 52 h 144"/>
                  <a:gd name="T36" fmla="*/ 216 w 216"/>
                  <a:gd name="T37" fmla="*/ 46 h 144"/>
                  <a:gd name="T38" fmla="*/ 216 w 216"/>
                  <a:gd name="T39" fmla="*/ 46 h 144"/>
                  <a:gd name="T40" fmla="*/ 160 w 216"/>
                  <a:gd name="T41" fmla="*/ 144 h 144"/>
                  <a:gd name="T42" fmla="*/ 160 w 216"/>
                  <a:gd name="T43" fmla="*/ 144 h 144"/>
                  <a:gd name="T44" fmla="*/ 108 w 216"/>
                  <a:gd name="T45" fmla="*/ 144 h 144"/>
                  <a:gd name="T46" fmla="*/ 52 w 216"/>
                  <a:gd name="T47" fmla="*/ 142 h 144"/>
                  <a:gd name="T48" fmla="*/ 52 w 216"/>
                  <a:gd name="T49" fmla="*/ 142 h 144"/>
                  <a:gd name="T50" fmla="*/ 58 w 216"/>
                  <a:gd name="T51" fmla="*/ 138 h 144"/>
                  <a:gd name="T52" fmla="*/ 66 w 216"/>
                  <a:gd name="T53" fmla="*/ 134 h 144"/>
                  <a:gd name="T54" fmla="*/ 74 w 216"/>
                  <a:gd name="T55" fmla="*/ 130 h 144"/>
                  <a:gd name="T56" fmla="*/ 80 w 216"/>
                  <a:gd name="T57" fmla="*/ 124 h 144"/>
                  <a:gd name="T58" fmla="*/ 80 w 216"/>
                  <a:gd name="T59" fmla="*/ 124 h 144"/>
                  <a:gd name="T60" fmla="*/ 54 w 216"/>
                  <a:gd name="T61" fmla="*/ 74 h 144"/>
                  <a:gd name="T62" fmla="*/ 40 w 216"/>
                  <a:gd name="T63" fmla="*/ 48 h 144"/>
                  <a:gd name="T64" fmla="*/ 26 w 216"/>
                  <a:gd name="T65" fmla="*/ 26 h 144"/>
                  <a:gd name="T66" fmla="*/ 26 w 216"/>
                  <a:gd name="T67" fmla="*/ 26 h 144"/>
                  <a:gd name="T68" fmla="*/ 22 w 216"/>
                  <a:gd name="T69" fmla="*/ 18 h 144"/>
                  <a:gd name="T70" fmla="*/ 16 w 216"/>
                  <a:gd name="T71" fmla="*/ 10 h 144"/>
                  <a:gd name="T72" fmla="*/ 8 w 216"/>
                  <a:gd name="T73" fmla="*/ 6 h 144"/>
                  <a:gd name="T74" fmla="*/ 0 w 216"/>
                  <a:gd name="T75" fmla="*/ 2 h 144"/>
                  <a:gd name="T76" fmla="*/ 0 w 216"/>
                  <a:gd name="T77" fmla="*/ 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6" h="144">
                    <a:moveTo>
                      <a:pt x="0" y="2"/>
                    </a:moveTo>
                    <a:lnTo>
                      <a:pt x="0" y="2"/>
                    </a:lnTo>
                    <a:lnTo>
                      <a:pt x="40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124" y="2"/>
                    </a:lnTo>
                    <a:lnTo>
                      <a:pt x="140" y="4"/>
                    </a:lnTo>
                    <a:lnTo>
                      <a:pt x="144" y="6"/>
                    </a:lnTo>
                    <a:lnTo>
                      <a:pt x="150" y="10"/>
                    </a:lnTo>
                    <a:lnTo>
                      <a:pt x="150" y="10"/>
                    </a:lnTo>
                    <a:lnTo>
                      <a:pt x="158" y="24"/>
                    </a:lnTo>
                    <a:lnTo>
                      <a:pt x="164" y="38"/>
                    </a:lnTo>
                    <a:lnTo>
                      <a:pt x="172" y="52"/>
                    </a:lnTo>
                    <a:lnTo>
                      <a:pt x="180" y="66"/>
                    </a:lnTo>
                    <a:lnTo>
                      <a:pt x="180" y="66"/>
                    </a:lnTo>
                    <a:lnTo>
                      <a:pt x="190" y="62"/>
                    </a:lnTo>
                    <a:lnTo>
                      <a:pt x="198" y="56"/>
                    </a:lnTo>
                    <a:lnTo>
                      <a:pt x="206" y="52"/>
                    </a:lnTo>
                    <a:lnTo>
                      <a:pt x="216" y="46"/>
                    </a:lnTo>
                    <a:lnTo>
                      <a:pt x="216" y="46"/>
                    </a:lnTo>
                    <a:lnTo>
                      <a:pt x="160" y="144"/>
                    </a:lnTo>
                    <a:lnTo>
                      <a:pt x="160" y="144"/>
                    </a:lnTo>
                    <a:lnTo>
                      <a:pt x="108" y="144"/>
                    </a:lnTo>
                    <a:lnTo>
                      <a:pt x="52" y="142"/>
                    </a:lnTo>
                    <a:lnTo>
                      <a:pt x="52" y="142"/>
                    </a:lnTo>
                    <a:lnTo>
                      <a:pt x="58" y="138"/>
                    </a:lnTo>
                    <a:lnTo>
                      <a:pt x="66" y="134"/>
                    </a:lnTo>
                    <a:lnTo>
                      <a:pt x="74" y="130"/>
                    </a:lnTo>
                    <a:lnTo>
                      <a:pt x="80" y="124"/>
                    </a:lnTo>
                    <a:lnTo>
                      <a:pt x="80" y="124"/>
                    </a:lnTo>
                    <a:lnTo>
                      <a:pt x="54" y="74"/>
                    </a:lnTo>
                    <a:lnTo>
                      <a:pt x="40" y="48"/>
                    </a:lnTo>
                    <a:lnTo>
                      <a:pt x="26" y="26"/>
                    </a:lnTo>
                    <a:lnTo>
                      <a:pt x="26" y="26"/>
                    </a:lnTo>
                    <a:lnTo>
                      <a:pt x="22" y="18"/>
                    </a:lnTo>
                    <a:lnTo>
                      <a:pt x="16" y="10"/>
                    </a:lnTo>
                    <a:lnTo>
                      <a:pt x="8" y="6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53"/>
              <p:cNvSpPr>
                <a:spLocks/>
              </p:cNvSpPr>
              <p:nvPr/>
            </p:nvSpPr>
            <p:spPr bwMode="auto">
              <a:xfrm>
                <a:off x="4625975" y="411163"/>
                <a:ext cx="247650" cy="381000"/>
              </a:xfrm>
              <a:custGeom>
                <a:avLst/>
                <a:gdLst>
                  <a:gd name="T0" fmla="*/ 88 w 156"/>
                  <a:gd name="T1" fmla="*/ 240 h 240"/>
                  <a:gd name="T2" fmla="*/ 88 w 156"/>
                  <a:gd name="T3" fmla="*/ 240 h 240"/>
                  <a:gd name="T4" fmla="*/ 86 w 156"/>
                  <a:gd name="T5" fmla="*/ 226 h 240"/>
                  <a:gd name="T6" fmla="*/ 82 w 156"/>
                  <a:gd name="T7" fmla="*/ 212 h 240"/>
                  <a:gd name="T8" fmla="*/ 72 w 156"/>
                  <a:gd name="T9" fmla="*/ 186 h 240"/>
                  <a:gd name="T10" fmla="*/ 58 w 156"/>
                  <a:gd name="T11" fmla="*/ 160 h 240"/>
                  <a:gd name="T12" fmla="*/ 44 w 156"/>
                  <a:gd name="T13" fmla="*/ 138 h 240"/>
                  <a:gd name="T14" fmla="*/ 44 w 156"/>
                  <a:gd name="T15" fmla="*/ 138 h 240"/>
                  <a:gd name="T16" fmla="*/ 22 w 156"/>
                  <a:gd name="T17" fmla="*/ 98 h 240"/>
                  <a:gd name="T18" fmla="*/ 0 w 156"/>
                  <a:gd name="T19" fmla="*/ 58 h 240"/>
                  <a:gd name="T20" fmla="*/ 0 w 156"/>
                  <a:gd name="T21" fmla="*/ 58 h 240"/>
                  <a:gd name="T22" fmla="*/ 98 w 156"/>
                  <a:gd name="T23" fmla="*/ 0 h 240"/>
                  <a:gd name="T24" fmla="*/ 98 w 156"/>
                  <a:gd name="T25" fmla="*/ 0 h 240"/>
                  <a:gd name="T26" fmla="*/ 108 w 156"/>
                  <a:gd name="T27" fmla="*/ 18 h 240"/>
                  <a:gd name="T28" fmla="*/ 120 w 156"/>
                  <a:gd name="T29" fmla="*/ 40 h 240"/>
                  <a:gd name="T30" fmla="*/ 142 w 156"/>
                  <a:gd name="T31" fmla="*/ 82 h 240"/>
                  <a:gd name="T32" fmla="*/ 142 w 156"/>
                  <a:gd name="T33" fmla="*/ 82 h 240"/>
                  <a:gd name="T34" fmla="*/ 152 w 156"/>
                  <a:gd name="T35" fmla="*/ 98 h 240"/>
                  <a:gd name="T36" fmla="*/ 154 w 156"/>
                  <a:gd name="T37" fmla="*/ 106 h 240"/>
                  <a:gd name="T38" fmla="*/ 156 w 156"/>
                  <a:gd name="T39" fmla="*/ 116 h 240"/>
                  <a:gd name="T40" fmla="*/ 156 w 156"/>
                  <a:gd name="T41" fmla="*/ 116 h 240"/>
                  <a:gd name="T42" fmla="*/ 154 w 156"/>
                  <a:gd name="T43" fmla="*/ 124 h 240"/>
                  <a:gd name="T44" fmla="*/ 152 w 156"/>
                  <a:gd name="T45" fmla="*/ 132 h 240"/>
                  <a:gd name="T46" fmla="*/ 142 w 156"/>
                  <a:gd name="T47" fmla="*/ 150 h 240"/>
                  <a:gd name="T48" fmla="*/ 124 w 156"/>
                  <a:gd name="T49" fmla="*/ 180 h 240"/>
                  <a:gd name="T50" fmla="*/ 124 w 156"/>
                  <a:gd name="T51" fmla="*/ 180 h 240"/>
                  <a:gd name="T52" fmla="*/ 104 w 156"/>
                  <a:gd name="T53" fmla="*/ 210 h 240"/>
                  <a:gd name="T54" fmla="*/ 88 w 156"/>
                  <a:gd name="T55" fmla="*/ 240 h 240"/>
                  <a:gd name="T56" fmla="*/ 88 w 156"/>
                  <a:gd name="T57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6" h="240">
                    <a:moveTo>
                      <a:pt x="88" y="240"/>
                    </a:moveTo>
                    <a:lnTo>
                      <a:pt x="88" y="240"/>
                    </a:lnTo>
                    <a:lnTo>
                      <a:pt x="86" y="226"/>
                    </a:lnTo>
                    <a:lnTo>
                      <a:pt x="82" y="212"/>
                    </a:lnTo>
                    <a:lnTo>
                      <a:pt x="72" y="186"/>
                    </a:lnTo>
                    <a:lnTo>
                      <a:pt x="58" y="160"/>
                    </a:lnTo>
                    <a:lnTo>
                      <a:pt x="44" y="138"/>
                    </a:lnTo>
                    <a:lnTo>
                      <a:pt x="44" y="138"/>
                    </a:lnTo>
                    <a:lnTo>
                      <a:pt x="22" y="9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98" y="0"/>
                    </a:lnTo>
                    <a:lnTo>
                      <a:pt x="98" y="0"/>
                    </a:lnTo>
                    <a:lnTo>
                      <a:pt x="108" y="18"/>
                    </a:lnTo>
                    <a:lnTo>
                      <a:pt x="120" y="40"/>
                    </a:lnTo>
                    <a:lnTo>
                      <a:pt x="142" y="82"/>
                    </a:lnTo>
                    <a:lnTo>
                      <a:pt x="142" y="82"/>
                    </a:lnTo>
                    <a:lnTo>
                      <a:pt x="152" y="98"/>
                    </a:lnTo>
                    <a:lnTo>
                      <a:pt x="154" y="106"/>
                    </a:lnTo>
                    <a:lnTo>
                      <a:pt x="156" y="116"/>
                    </a:lnTo>
                    <a:lnTo>
                      <a:pt x="156" y="116"/>
                    </a:lnTo>
                    <a:lnTo>
                      <a:pt x="154" y="124"/>
                    </a:lnTo>
                    <a:lnTo>
                      <a:pt x="152" y="132"/>
                    </a:lnTo>
                    <a:lnTo>
                      <a:pt x="142" y="150"/>
                    </a:lnTo>
                    <a:lnTo>
                      <a:pt x="124" y="180"/>
                    </a:lnTo>
                    <a:lnTo>
                      <a:pt x="124" y="180"/>
                    </a:lnTo>
                    <a:lnTo>
                      <a:pt x="104" y="210"/>
                    </a:lnTo>
                    <a:lnTo>
                      <a:pt x="88" y="240"/>
                    </a:lnTo>
                    <a:lnTo>
                      <a:pt x="88" y="24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54"/>
              <p:cNvSpPr>
                <a:spLocks/>
              </p:cNvSpPr>
              <p:nvPr/>
            </p:nvSpPr>
            <p:spPr bwMode="auto">
              <a:xfrm>
                <a:off x="4121150" y="452438"/>
                <a:ext cx="254000" cy="349250"/>
              </a:xfrm>
              <a:custGeom>
                <a:avLst/>
                <a:gdLst>
                  <a:gd name="T0" fmla="*/ 0 w 160"/>
                  <a:gd name="T1" fmla="*/ 0 h 220"/>
                  <a:gd name="T2" fmla="*/ 0 w 160"/>
                  <a:gd name="T3" fmla="*/ 0 h 220"/>
                  <a:gd name="T4" fmla="*/ 110 w 160"/>
                  <a:gd name="T5" fmla="*/ 0 h 220"/>
                  <a:gd name="T6" fmla="*/ 110 w 160"/>
                  <a:gd name="T7" fmla="*/ 0 h 220"/>
                  <a:gd name="T8" fmla="*/ 136 w 160"/>
                  <a:gd name="T9" fmla="*/ 50 h 220"/>
                  <a:gd name="T10" fmla="*/ 160 w 160"/>
                  <a:gd name="T11" fmla="*/ 96 h 220"/>
                  <a:gd name="T12" fmla="*/ 160 w 160"/>
                  <a:gd name="T13" fmla="*/ 96 h 220"/>
                  <a:gd name="T14" fmla="*/ 132 w 160"/>
                  <a:gd name="T15" fmla="*/ 80 h 220"/>
                  <a:gd name="T16" fmla="*/ 132 w 160"/>
                  <a:gd name="T17" fmla="*/ 80 h 220"/>
                  <a:gd name="T18" fmla="*/ 116 w 160"/>
                  <a:gd name="T19" fmla="*/ 106 h 220"/>
                  <a:gd name="T20" fmla="*/ 102 w 160"/>
                  <a:gd name="T21" fmla="*/ 132 h 220"/>
                  <a:gd name="T22" fmla="*/ 86 w 160"/>
                  <a:gd name="T23" fmla="*/ 160 h 220"/>
                  <a:gd name="T24" fmla="*/ 70 w 160"/>
                  <a:gd name="T25" fmla="*/ 186 h 220"/>
                  <a:gd name="T26" fmla="*/ 70 w 160"/>
                  <a:gd name="T27" fmla="*/ 186 h 220"/>
                  <a:gd name="T28" fmla="*/ 66 w 160"/>
                  <a:gd name="T29" fmla="*/ 202 h 220"/>
                  <a:gd name="T30" fmla="*/ 66 w 160"/>
                  <a:gd name="T31" fmla="*/ 212 h 220"/>
                  <a:gd name="T32" fmla="*/ 66 w 160"/>
                  <a:gd name="T33" fmla="*/ 220 h 220"/>
                  <a:gd name="T34" fmla="*/ 66 w 160"/>
                  <a:gd name="T35" fmla="*/ 220 h 220"/>
                  <a:gd name="T36" fmla="*/ 42 w 160"/>
                  <a:gd name="T37" fmla="*/ 178 h 220"/>
                  <a:gd name="T38" fmla="*/ 18 w 160"/>
                  <a:gd name="T39" fmla="*/ 134 h 220"/>
                  <a:gd name="T40" fmla="*/ 18 w 160"/>
                  <a:gd name="T41" fmla="*/ 134 h 220"/>
                  <a:gd name="T42" fmla="*/ 6 w 160"/>
                  <a:gd name="T43" fmla="*/ 114 h 220"/>
                  <a:gd name="T44" fmla="*/ 2 w 160"/>
                  <a:gd name="T45" fmla="*/ 104 h 220"/>
                  <a:gd name="T46" fmla="*/ 0 w 160"/>
                  <a:gd name="T47" fmla="*/ 94 h 220"/>
                  <a:gd name="T48" fmla="*/ 0 w 160"/>
                  <a:gd name="T49" fmla="*/ 94 h 220"/>
                  <a:gd name="T50" fmla="*/ 0 w 160"/>
                  <a:gd name="T51" fmla="*/ 84 h 220"/>
                  <a:gd name="T52" fmla="*/ 2 w 160"/>
                  <a:gd name="T53" fmla="*/ 74 h 220"/>
                  <a:gd name="T54" fmla="*/ 6 w 160"/>
                  <a:gd name="T55" fmla="*/ 66 h 220"/>
                  <a:gd name="T56" fmla="*/ 12 w 160"/>
                  <a:gd name="T57" fmla="*/ 58 h 220"/>
                  <a:gd name="T58" fmla="*/ 24 w 160"/>
                  <a:gd name="T59" fmla="*/ 40 h 220"/>
                  <a:gd name="T60" fmla="*/ 28 w 160"/>
                  <a:gd name="T61" fmla="*/ 32 h 220"/>
                  <a:gd name="T62" fmla="*/ 34 w 160"/>
                  <a:gd name="T63" fmla="*/ 24 h 220"/>
                  <a:gd name="T64" fmla="*/ 34 w 160"/>
                  <a:gd name="T65" fmla="*/ 24 h 220"/>
                  <a:gd name="T66" fmla="*/ 26 w 160"/>
                  <a:gd name="T67" fmla="*/ 16 h 220"/>
                  <a:gd name="T68" fmla="*/ 16 w 160"/>
                  <a:gd name="T69" fmla="*/ 12 h 220"/>
                  <a:gd name="T70" fmla="*/ 8 w 160"/>
                  <a:gd name="T71" fmla="*/ 6 h 220"/>
                  <a:gd name="T72" fmla="*/ 0 w 160"/>
                  <a:gd name="T73" fmla="*/ 0 h 220"/>
                  <a:gd name="T74" fmla="*/ 0 w 160"/>
                  <a:gd name="T75" fmla="*/ 0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0" h="220">
                    <a:moveTo>
                      <a:pt x="0" y="0"/>
                    </a:moveTo>
                    <a:lnTo>
                      <a:pt x="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6" y="50"/>
                    </a:lnTo>
                    <a:lnTo>
                      <a:pt x="160" y="96"/>
                    </a:lnTo>
                    <a:lnTo>
                      <a:pt x="160" y="96"/>
                    </a:lnTo>
                    <a:lnTo>
                      <a:pt x="132" y="80"/>
                    </a:lnTo>
                    <a:lnTo>
                      <a:pt x="132" y="80"/>
                    </a:lnTo>
                    <a:lnTo>
                      <a:pt x="116" y="106"/>
                    </a:lnTo>
                    <a:lnTo>
                      <a:pt x="102" y="132"/>
                    </a:lnTo>
                    <a:lnTo>
                      <a:pt x="86" y="160"/>
                    </a:lnTo>
                    <a:lnTo>
                      <a:pt x="70" y="186"/>
                    </a:lnTo>
                    <a:lnTo>
                      <a:pt x="70" y="186"/>
                    </a:lnTo>
                    <a:lnTo>
                      <a:pt x="66" y="202"/>
                    </a:lnTo>
                    <a:lnTo>
                      <a:pt x="66" y="212"/>
                    </a:lnTo>
                    <a:lnTo>
                      <a:pt x="66" y="220"/>
                    </a:lnTo>
                    <a:lnTo>
                      <a:pt x="66" y="220"/>
                    </a:lnTo>
                    <a:lnTo>
                      <a:pt x="42" y="178"/>
                    </a:lnTo>
                    <a:lnTo>
                      <a:pt x="18" y="134"/>
                    </a:lnTo>
                    <a:lnTo>
                      <a:pt x="18" y="134"/>
                    </a:lnTo>
                    <a:lnTo>
                      <a:pt x="6" y="114"/>
                    </a:lnTo>
                    <a:lnTo>
                      <a:pt x="2" y="104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84"/>
                    </a:lnTo>
                    <a:lnTo>
                      <a:pt x="2" y="74"/>
                    </a:lnTo>
                    <a:lnTo>
                      <a:pt x="6" y="66"/>
                    </a:lnTo>
                    <a:lnTo>
                      <a:pt x="12" y="58"/>
                    </a:lnTo>
                    <a:lnTo>
                      <a:pt x="24" y="40"/>
                    </a:lnTo>
                    <a:lnTo>
                      <a:pt x="28" y="32"/>
                    </a:lnTo>
                    <a:lnTo>
                      <a:pt x="34" y="24"/>
                    </a:lnTo>
                    <a:lnTo>
                      <a:pt x="34" y="24"/>
                    </a:lnTo>
                    <a:lnTo>
                      <a:pt x="26" y="16"/>
                    </a:lnTo>
                    <a:lnTo>
                      <a:pt x="16" y="12"/>
                    </a:lnTo>
                    <a:lnTo>
                      <a:pt x="8" y="6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" name="Freeform 55"/>
              <p:cNvSpPr>
                <a:spLocks/>
              </p:cNvSpPr>
              <p:nvPr/>
            </p:nvSpPr>
            <p:spPr bwMode="auto">
              <a:xfrm>
                <a:off x="4514850" y="639763"/>
                <a:ext cx="244475" cy="307975"/>
              </a:xfrm>
              <a:custGeom>
                <a:avLst/>
                <a:gdLst>
                  <a:gd name="T0" fmla="*/ 54 w 154"/>
                  <a:gd name="T1" fmla="*/ 0 h 194"/>
                  <a:gd name="T2" fmla="*/ 54 w 154"/>
                  <a:gd name="T3" fmla="*/ 0 h 194"/>
                  <a:gd name="T4" fmla="*/ 54 w 154"/>
                  <a:gd name="T5" fmla="*/ 8 h 194"/>
                  <a:gd name="T6" fmla="*/ 54 w 154"/>
                  <a:gd name="T7" fmla="*/ 16 h 194"/>
                  <a:gd name="T8" fmla="*/ 54 w 154"/>
                  <a:gd name="T9" fmla="*/ 34 h 194"/>
                  <a:gd name="T10" fmla="*/ 54 w 154"/>
                  <a:gd name="T11" fmla="*/ 34 h 194"/>
                  <a:gd name="T12" fmla="*/ 74 w 154"/>
                  <a:gd name="T13" fmla="*/ 36 h 194"/>
                  <a:gd name="T14" fmla="*/ 94 w 154"/>
                  <a:gd name="T15" fmla="*/ 36 h 194"/>
                  <a:gd name="T16" fmla="*/ 134 w 154"/>
                  <a:gd name="T17" fmla="*/ 36 h 194"/>
                  <a:gd name="T18" fmla="*/ 134 w 154"/>
                  <a:gd name="T19" fmla="*/ 36 h 194"/>
                  <a:gd name="T20" fmla="*/ 146 w 154"/>
                  <a:gd name="T21" fmla="*/ 60 h 194"/>
                  <a:gd name="T22" fmla="*/ 152 w 154"/>
                  <a:gd name="T23" fmla="*/ 74 h 194"/>
                  <a:gd name="T24" fmla="*/ 154 w 154"/>
                  <a:gd name="T25" fmla="*/ 90 h 194"/>
                  <a:gd name="T26" fmla="*/ 154 w 154"/>
                  <a:gd name="T27" fmla="*/ 90 h 194"/>
                  <a:gd name="T28" fmla="*/ 152 w 154"/>
                  <a:gd name="T29" fmla="*/ 106 h 194"/>
                  <a:gd name="T30" fmla="*/ 146 w 154"/>
                  <a:gd name="T31" fmla="*/ 120 h 194"/>
                  <a:gd name="T32" fmla="*/ 136 w 154"/>
                  <a:gd name="T33" fmla="*/ 132 h 194"/>
                  <a:gd name="T34" fmla="*/ 126 w 154"/>
                  <a:gd name="T35" fmla="*/ 140 h 194"/>
                  <a:gd name="T36" fmla="*/ 110 w 154"/>
                  <a:gd name="T37" fmla="*/ 146 h 194"/>
                  <a:gd name="T38" fmla="*/ 94 w 154"/>
                  <a:gd name="T39" fmla="*/ 150 h 194"/>
                  <a:gd name="T40" fmla="*/ 76 w 154"/>
                  <a:gd name="T41" fmla="*/ 152 h 194"/>
                  <a:gd name="T42" fmla="*/ 54 w 154"/>
                  <a:gd name="T43" fmla="*/ 150 h 194"/>
                  <a:gd name="T44" fmla="*/ 54 w 154"/>
                  <a:gd name="T45" fmla="*/ 150 h 194"/>
                  <a:gd name="T46" fmla="*/ 54 w 154"/>
                  <a:gd name="T47" fmla="*/ 172 h 194"/>
                  <a:gd name="T48" fmla="*/ 54 w 154"/>
                  <a:gd name="T49" fmla="*/ 194 h 194"/>
                  <a:gd name="T50" fmla="*/ 54 w 154"/>
                  <a:gd name="T51" fmla="*/ 194 h 194"/>
                  <a:gd name="T52" fmla="*/ 26 w 154"/>
                  <a:gd name="T53" fmla="*/ 146 h 194"/>
                  <a:gd name="T54" fmla="*/ 0 w 154"/>
                  <a:gd name="T55" fmla="*/ 96 h 194"/>
                  <a:gd name="T56" fmla="*/ 0 w 154"/>
                  <a:gd name="T57" fmla="*/ 96 h 194"/>
                  <a:gd name="T58" fmla="*/ 26 w 154"/>
                  <a:gd name="T59" fmla="*/ 48 h 194"/>
                  <a:gd name="T60" fmla="*/ 40 w 154"/>
                  <a:gd name="T61" fmla="*/ 24 h 194"/>
                  <a:gd name="T62" fmla="*/ 54 w 154"/>
                  <a:gd name="T63" fmla="*/ 0 h 194"/>
                  <a:gd name="T64" fmla="*/ 54 w 154"/>
                  <a:gd name="T65" fmla="*/ 0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4" h="194">
                    <a:moveTo>
                      <a:pt x="54" y="0"/>
                    </a:moveTo>
                    <a:lnTo>
                      <a:pt x="54" y="0"/>
                    </a:lnTo>
                    <a:lnTo>
                      <a:pt x="54" y="8"/>
                    </a:lnTo>
                    <a:lnTo>
                      <a:pt x="54" y="16"/>
                    </a:lnTo>
                    <a:lnTo>
                      <a:pt x="54" y="34"/>
                    </a:lnTo>
                    <a:lnTo>
                      <a:pt x="54" y="34"/>
                    </a:lnTo>
                    <a:lnTo>
                      <a:pt x="74" y="36"/>
                    </a:lnTo>
                    <a:lnTo>
                      <a:pt x="94" y="36"/>
                    </a:lnTo>
                    <a:lnTo>
                      <a:pt x="134" y="36"/>
                    </a:lnTo>
                    <a:lnTo>
                      <a:pt x="134" y="36"/>
                    </a:lnTo>
                    <a:lnTo>
                      <a:pt x="146" y="60"/>
                    </a:lnTo>
                    <a:lnTo>
                      <a:pt x="152" y="74"/>
                    </a:lnTo>
                    <a:lnTo>
                      <a:pt x="154" y="90"/>
                    </a:lnTo>
                    <a:lnTo>
                      <a:pt x="154" y="90"/>
                    </a:lnTo>
                    <a:lnTo>
                      <a:pt x="152" y="106"/>
                    </a:lnTo>
                    <a:lnTo>
                      <a:pt x="146" y="120"/>
                    </a:lnTo>
                    <a:lnTo>
                      <a:pt x="136" y="132"/>
                    </a:lnTo>
                    <a:lnTo>
                      <a:pt x="126" y="140"/>
                    </a:lnTo>
                    <a:lnTo>
                      <a:pt x="110" y="146"/>
                    </a:lnTo>
                    <a:lnTo>
                      <a:pt x="94" y="150"/>
                    </a:lnTo>
                    <a:lnTo>
                      <a:pt x="76" y="152"/>
                    </a:lnTo>
                    <a:lnTo>
                      <a:pt x="54" y="150"/>
                    </a:lnTo>
                    <a:lnTo>
                      <a:pt x="54" y="150"/>
                    </a:lnTo>
                    <a:lnTo>
                      <a:pt x="54" y="172"/>
                    </a:lnTo>
                    <a:lnTo>
                      <a:pt x="54" y="194"/>
                    </a:lnTo>
                    <a:lnTo>
                      <a:pt x="54" y="194"/>
                    </a:lnTo>
                    <a:lnTo>
                      <a:pt x="26" y="14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26" y="48"/>
                    </a:lnTo>
                    <a:lnTo>
                      <a:pt x="40" y="24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56"/>
              <p:cNvSpPr>
                <a:spLocks/>
              </p:cNvSpPr>
              <p:nvPr/>
            </p:nvSpPr>
            <p:spPr bwMode="auto">
              <a:xfrm>
                <a:off x="4229100" y="700088"/>
                <a:ext cx="244475" cy="180975"/>
              </a:xfrm>
              <a:custGeom>
                <a:avLst/>
                <a:gdLst>
                  <a:gd name="T0" fmla="*/ 154 w 154"/>
                  <a:gd name="T1" fmla="*/ 0 h 114"/>
                  <a:gd name="T2" fmla="*/ 154 w 154"/>
                  <a:gd name="T3" fmla="*/ 0 h 114"/>
                  <a:gd name="T4" fmla="*/ 154 w 154"/>
                  <a:gd name="T5" fmla="*/ 112 h 114"/>
                  <a:gd name="T6" fmla="*/ 154 w 154"/>
                  <a:gd name="T7" fmla="*/ 112 h 114"/>
                  <a:gd name="T8" fmla="*/ 112 w 154"/>
                  <a:gd name="T9" fmla="*/ 114 h 114"/>
                  <a:gd name="T10" fmla="*/ 90 w 154"/>
                  <a:gd name="T11" fmla="*/ 114 h 114"/>
                  <a:gd name="T12" fmla="*/ 70 w 154"/>
                  <a:gd name="T13" fmla="*/ 114 h 114"/>
                  <a:gd name="T14" fmla="*/ 50 w 154"/>
                  <a:gd name="T15" fmla="*/ 112 h 114"/>
                  <a:gd name="T16" fmla="*/ 32 w 154"/>
                  <a:gd name="T17" fmla="*/ 106 h 114"/>
                  <a:gd name="T18" fmla="*/ 24 w 154"/>
                  <a:gd name="T19" fmla="*/ 102 h 114"/>
                  <a:gd name="T20" fmla="*/ 18 w 154"/>
                  <a:gd name="T21" fmla="*/ 98 h 114"/>
                  <a:gd name="T22" fmla="*/ 12 w 154"/>
                  <a:gd name="T23" fmla="*/ 92 h 114"/>
                  <a:gd name="T24" fmla="*/ 6 w 154"/>
                  <a:gd name="T25" fmla="*/ 84 h 114"/>
                  <a:gd name="T26" fmla="*/ 6 w 154"/>
                  <a:gd name="T27" fmla="*/ 84 h 114"/>
                  <a:gd name="T28" fmla="*/ 2 w 154"/>
                  <a:gd name="T29" fmla="*/ 74 h 114"/>
                  <a:gd name="T30" fmla="*/ 0 w 154"/>
                  <a:gd name="T31" fmla="*/ 62 h 114"/>
                  <a:gd name="T32" fmla="*/ 2 w 154"/>
                  <a:gd name="T33" fmla="*/ 52 h 114"/>
                  <a:gd name="T34" fmla="*/ 4 w 154"/>
                  <a:gd name="T35" fmla="*/ 40 h 114"/>
                  <a:gd name="T36" fmla="*/ 8 w 154"/>
                  <a:gd name="T37" fmla="*/ 30 h 114"/>
                  <a:gd name="T38" fmla="*/ 12 w 154"/>
                  <a:gd name="T39" fmla="*/ 20 h 114"/>
                  <a:gd name="T40" fmla="*/ 24 w 154"/>
                  <a:gd name="T41" fmla="*/ 0 h 114"/>
                  <a:gd name="T42" fmla="*/ 24 w 154"/>
                  <a:gd name="T43" fmla="*/ 0 h 114"/>
                  <a:gd name="T44" fmla="*/ 154 w 154"/>
                  <a:gd name="T45" fmla="*/ 0 h 114"/>
                  <a:gd name="T46" fmla="*/ 154 w 154"/>
                  <a:gd name="T4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54" h="114">
                    <a:moveTo>
                      <a:pt x="154" y="0"/>
                    </a:moveTo>
                    <a:lnTo>
                      <a:pt x="154" y="0"/>
                    </a:lnTo>
                    <a:lnTo>
                      <a:pt x="154" y="112"/>
                    </a:lnTo>
                    <a:lnTo>
                      <a:pt x="154" y="112"/>
                    </a:lnTo>
                    <a:lnTo>
                      <a:pt x="112" y="114"/>
                    </a:lnTo>
                    <a:lnTo>
                      <a:pt x="90" y="114"/>
                    </a:lnTo>
                    <a:lnTo>
                      <a:pt x="70" y="114"/>
                    </a:lnTo>
                    <a:lnTo>
                      <a:pt x="50" y="112"/>
                    </a:lnTo>
                    <a:lnTo>
                      <a:pt x="32" y="106"/>
                    </a:lnTo>
                    <a:lnTo>
                      <a:pt x="24" y="102"/>
                    </a:lnTo>
                    <a:lnTo>
                      <a:pt x="18" y="98"/>
                    </a:lnTo>
                    <a:lnTo>
                      <a:pt x="12" y="92"/>
                    </a:lnTo>
                    <a:lnTo>
                      <a:pt x="6" y="84"/>
                    </a:lnTo>
                    <a:lnTo>
                      <a:pt x="6" y="84"/>
                    </a:lnTo>
                    <a:lnTo>
                      <a:pt x="2" y="74"/>
                    </a:lnTo>
                    <a:lnTo>
                      <a:pt x="0" y="62"/>
                    </a:lnTo>
                    <a:lnTo>
                      <a:pt x="2" y="52"/>
                    </a:lnTo>
                    <a:lnTo>
                      <a:pt x="4" y="40"/>
                    </a:lnTo>
                    <a:lnTo>
                      <a:pt x="8" y="30"/>
                    </a:lnTo>
                    <a:lnTo>
                      <a:pt x="12" y="2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5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0" name="Rectangle 19"/>
          <p:cNvSpPr/>
          <p:nvPr/>
        </p:nvSpPr>
        <p:spPr>
          <a:xfrm>
            <a:off x="1331640" y="479715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kern="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cs typeface="Calibri" pitchFamily="34" charset="0"/>
                <a:hlinkClick r:id="rId2"/>
              </a:rPr>
              <a:t>Email:dradebolababatunde@abuad.edu.ng</a:t>
            </a:r>
            <a:endParaRPr lang="en-US" b="1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  <a:cs typeface="Calibri" pitchFamily="34" charset="0"/>
            </a:endParaRPr>
          </a:p>
          <a:p>
            <a:pPr lvl="0"/>
            <a:r>
              <a:rPr lang="en-US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  <a:hlinkClick r:id="rId3"/>
              </a:rPr>
              <a:t>dradebola@yahoo.com</a:t>
            </a:r>
            <a:endParaRPr lang="en-US" kern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</a:endParaRPr>
          </a:p>
          <a:p>
            <a:pPr lvl="0"/>
            <a:r>
              <a:rPr lang="en-US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Phone Number: +2348039952554</a:t>
            </a:r>
          </a:p>
          <a:p>
            <a:pPr lvl="0"/>
            <a:endParaRPr lang="en-GB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26685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38400"/>
            <a:ext cx="4419600" cy="15240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What is Research?</a:t>
            </a:r>
          </a:p>
        </p:txBody>
      </p:sp>
      <p:pic>
        <p:nvPicPr>
          <p:cNvPr id="11267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79"/>
          <a:stretch>
            <a:fillRect/>
          </a:stretch>
        </p:blipFill>
        <p:spPr bwMode="auto">
          <a:xfrm>
            <a:off x="4267200" y="0"/>
            <a:ext cx="4803775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 rot="780000">
            <a:off x="4919663" y="1825625"/>
            <a:ext cx="132556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Research</a:t>
            </a:r>
          </a:p>
          <a:p>
            <a:pPr algn="ctr"/>
            <a:r>
              <a:rPr lang="en-US" sz="2000">
                <a:solidFill>
                  <a:schemeClr val="tx2"/>
                </a:solidFill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561955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Research Definition Cont’D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3529" y="1098550"/>
            <a:ext cx="8136904" cy="489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Adebola Babatunde, (2016): </a:t>
            </a:r>
          </a:p>
          <a:p>
            <a:pPr>
              <a:spcBef>
                <a:spcPct val="50000"/>
              </a:spcBef>
            </a:pPr>
            <a:r>
              <a:rPr lang="en-AU" sz="2400" b="0" dirty="0" smtClean="0">
                <a:latin typeface="Arial" pitchFamily="34" charset="0"/>
                <a:cs typeface="Arial" pitchFamily="34" charset="0"/>
              </a:rPr>
              <a:t>“ The word Research connotes Re and Search . Meaning to search  for a critical  phenomenon that quide in adequate decision process”</a:t>
            </a:r>
          </a:p>
          <a:p>
            <a:pPr>
              <a:spcBef>
                <a:spcPct val="50000"/>
              </a:spcBef>
            </a:pPr>
            <a:endParaRPr lang="en-AU" sz="2400" b="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Adebola Babatunde, (Research Made Easy,2017):</a:t>
            </a:r>
          </a:p>
          <a:p>
            <a:pPr>
              <a:spcBef>
                <a:spcPct val="50000"/>
              </a:spcBef>
            </a:pPr>
            <a:r>
              <a:rPr lang="en-AU" sz="2400" b="0" dirty="0" smtClean="0">
                <a:latin typeface="Arial" pitchFamily="34" charset="0"/>
                <a:cs typeface="Arial" pitchFamily="34" charset="0"/>
              </a:rPr>
              <a:t>“It is an  entire managerial instruments that has imperative impact on organizational decision making”</a:t>
            </a:r>
            <a:endParaRPr lang="en-AU" sz="2400" b="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AU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400" b="0" dirty="0" smtClean="0">
                <a:latin typeface="Arial" pitchFamily="34" charset="0"/>
                <a:cs typeface="Arial" pitchFamily="34" charset="0"/>
              </a:rPr>
              <a:t>“”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0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Research Definition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23529" y="1098550"/>
            <a:ext cx="8136904" cy="544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400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Nachmias</a:t>
            </a:r>
            <a:r>
              <a:rPr lang="en-AU" sz="24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AU" sz="2400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Nachmias</a:t>
            </a:r>
            <a:r>
              <a:rPr lang="en-AU" sz="24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(1981, p. 22): </a:t>
            </a:r>
            <a:endParaRPr lang="en-AU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400" b="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AU" sz="2400" b="0" dirty="0">
                <a:latin typeface="Arial" pitchFamily="34" charset="0"/>
                <a:cs typeface="Arial" pitchFamily="34" charset="0"/>
              </a:rPr>
              <a:t>the overall scheme of scientific in which scientists engage in order to produce knowledge”</a:t>
            </a:r>
          </a:p>
          <a:p>
            <a:pPr algn="r">
              <a:spcBef>
                <a:spcPct val="50000"/>
              </a:spcBef>
            </a:pPr>
            <a:r>
              <a:rPr lang="en-AU" sz="2400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Kerlinger</a:t>
            </a:r>
            <a:r>
              <a:rPr lang="en-AU" sz="24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(1973, p. 11): </a:t>
            </a:r>
            <a:endParaRPr lang="en-AU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400" b="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AU" sz="2400" b="0" dirty="0">
                <a:latin typeface="Arial" pitchFamily="34" charset="0"/>
                <a:cs typeface="Arial" pitchFamily="34" charset="0"/>
              </a:rPr>
              <a:t>systematic, controlled, empirical, and critical investigation of hypothetical propositions about the presumed relationships among natural phenomena”</a:t>
            </a:r>
          </a:p>
          <a:p>
            <a:pPr>
              <a:spcBef>
                <a:spcPct val="50000"/>
              </a:spcBef>
            </a:pPr>
            <a:r>
              <a:rPr lang="en-AU" sz="24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Best (1977, p. </a:t>
            </a:r>
            <a:r>
              <a:rPr lang="en-AU" sz="24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10-12</a:t>
            </a:r>
            <a:r>
              <a:rPr lang="en-AU" sz="2400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endParaRPr lang="en-AU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AU" sz="2400" b="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AU" sz="2400" b="0" dirty="0">
                <a:latin typeface="Arial" pitchFamily="34" charset="0"/>
                <a:cs typeface="Arial" pitchFamily="34" charset="0"/>
              </a:rPr>
              <a:t>formal, systematic, and intensive process of carrying out a scientific method of analysis which may lead to the development of generalizations, principles or theories which can result in the predictions and control of events”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09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7776864" cy="1944216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7030A0"/>
                </a:solidFill>
              </a:rPr>
              <a:t>W h a t   </a:t>
            </a:r>
            <a:r>
              <a:rPr lang="en-US" sz="2800" dirty="0" smtClean="0">
                <a:solidFill>
                  <a:srgbClr val="7030A0"/>
                </a:solidFill>
              </a:rPr>
              <a:t>i </a:t>
            </a:r>
            <a:r>
              <a:rPr lang="en-US" sz="2800" dirty="0">
                <a:solidFill>
                  <a:srgbClr val="7030A0"/>
                </a:solidFill>
              </a:rPr>
              <a:t>s </a:t>
            </a:r>
            <a:r>
              <a:rPr lang="en-US" sz="2800" dirty="0" smtClean="0">
                <a:solidFill>
                  <a:srgbClr val="7030A0"/>
                </a:solidFill>
              </a:rPr>
              <a:t> Business  </a:t>
            </a:r>
            <a:r>
              <a:rPr lang="en-US" sz="2800" dirty="0">
                <a:solidFill>
                  <a:srgbClr val="7030A0"/>
                </a:solidFill>
              </a:rPr>
              <a:t>R e s e a r c </a:t>
            </a:r>
            <a:r>
              <a:rPr lang="en-US" sz="2800" dirty="0" smtClean="0">
                <a:solidFill>
                  <a:srgbClr val="7030A0"/>
                </a:solidFill>
              </a:rPr>
              <a:t>h ?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71600" y="2924944"/>
            <a:ext cx="7488832" cy="332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2800" dirty="0" err="1" smtClean="0"/>
              <a:t>Zikmund</a:t>
            </a:r>
            <a:r>
              <a:rPr lang="en-US" sz="2800" dirty="0" smtClean="0"/>
              <a:t>, (2003,pg.8) defined </a:t>
            </a:r>
            <a:r>
              <a:rPr lang="en-US" sz="2800" dirty="0"/>
              <a:t>b</a:t>
            </a:r>
            <a:r>
              <a:rPr lang="en-US" sz="2800" dirty="0" smtClean="0"/>
              <a:t>usiness research as the systematic  and objective process of gathering, recording and analyzing data for aid in making business decisions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1816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067800" cy="91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7030A0"/>
                </a:solidFill>
              </a:rPr>
              <a:t>WHY  BUSINESS RESEARCH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5495" y="1196752"/>
            <a:ext cx="8928993" cy="679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serves as tool for management decision making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distinguish between basic and applied research.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it enables researcher to understand total quality and its relationship to business research.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understand the managerial value of business research and the role it plays in the development and implementation to business research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AU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explain that business research is a </a:t>
            </a:r>
            <a:r>
              <a:rPr lang="en-AU" sz="2800" b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global activity.</a:t>
            </a:r>
          </a:p>
          <a:p>
            <a:pPr>
              <a:spcBef>
                <a:spcPct val="50000"/>
              </a:spcBef>
            </a:pPr>
            <a:endParaRPr lang="en-AU" sz="2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en-AU" sz="28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en-AU" sz="2400" b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91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063DE8"/>
      </a:accent1>
      <a:accent2>
        <a:srgbClr val="037C03"/>
      </a:accent2>
      <a:accent3>
        <a:srgbClr val="FFFFFF"/>
      </a:accent3>
      <a:accent4>
        <a:srgbClr val="000000"/>
      </a:accent4>
      <a:accent5>
        <a:srgbClr val="AAAFF2"/>
      </a:accent5>
      <a:accent6>
        <a:srgbClr val="027002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27339</TotalTime>
  <Pages>70</Pages>
  <Words>1510</Words>
  <Application>Microsoft Office PowerPoint</Application>
  <PresentationFormat>Letter Paper (8.5x11 in)</PresentationFormat>
  <Paragraphs>341</Paragraphs>
  <Slides>40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SMS/ACC 310: Business Research Methods</vt:lpstr>
      <vt:lpstr>Course Outline</vt:lpstr>
      <vt:lpstr>Course Outline Cont’d </vt:lpstr>
      <vt:lpstr>W h a t   i s  R e s e a r c h ?</vt:lpstr>
      <vt:lpstr>What is Research?</vt:lpstr>
      <vt:lpstr>Research Definition Cont’D</vt:lpstr>
      <vt:lpstr>Research Definition</vt:lpstr>
      <vt:lpstr>W h a t   i s  Business  R e s e a r c h ?</vt:lpstr>
      <vt:lpstr>WHY  BUSINESS RESEARCH</vt:lpstr>
      <vt:lpstr>IDENTIFICATION OF RESEARCH  PROBLEMS</vt:lpstr>
      <vt:lpstr>CONT’D</vt:lpstr>
      <vt:lpstr>Basis of Knowledge</vt:lpstr>
      <vt:lpstr>Basis of Knowledge</vt:lpstr>
      <vt:lpstr>Basis of Knowledge</vt:lpstr>
      <vt:lpstr>Basis  of Knowledge</vt:lpstr>
      <vt:lpstr>Sources of Knowledge</vt:lpstr>
      <vt:lpstr>Sources of Knowledge</vt:lpstr>
      <vt:lpstr>Scientific Method</vt:lpstr>
      <vt:lpstr>Knowledge Discovery through Science</vt:lpstr>
      <vt:lpstr>Scientific Research</vt:lpstr>
      <vt:lpstr>Basic Assumptions in Science </vt:lpstr>
      <vt:lpstr>Purpose of Science</vt:lpstr>
      <vt:lpstr>Purpose of Science - Description</vt:lpstr>
      <vt:lpstr>Purpose of Science - Explanation</vt:lpstr>
      <vt:lpstr>Purpose of Science - Explanation</vt:lpstr>
      <vt:lpstr>Purpose of Science - Prediction</vt:lpstr>
      <vt:lpstr>Epistemology and Methodology of Research </vt:lpstr>
      <vt:lpstr>Epistemology and Methodology of Research </vt:lpstr>
      <vt:lpstr>Simplified Model of Research Process </vt:lpstr>
      <vt:lpstr>Research Process</vt:lpstr>
      <vt:lpstr>Attributes of Research</vt:lpstr>
      <vt:lpstr>Conclusion</vt:lpstr>
      <vt:lpstr>How to choose an Appropriate Research Problem?</vt:lpstr>
      <vt:lpstr>How to choose an Appropriate Research Problem?</vt:lpstr>
      <vt:lpstr>Read recent Research</vt:lpstr>
      <vt:lpstr>Attending research meeting</vt:lpstr>
      <vt:lpstr>Consultation/Advice</vt:lpstr>
      <vt:lpstr>Suggested areas for Research projects (not exhaustive)</vt:lpstr>
      <vt:lpstr>Suggested areas for research projects (Cont’D)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Toyin Popoola</dc:creator>
  <cp:lastModifiedBy>DR adebola</cp:lastModifiedBy>
  <cp:revision>196</cp:revision>
  <cp:lastPrinted>1601-01-01T00:00:00Z</cp:lastPrinted>
  <dcterms:created xsi:type="dcterms:W3CDTF">1995-08-12T08:39:08Z</dcterms:created>
  <dcterms:modified xsi:type="dcterms:W3CDTF">2017-12-07T14:38:54Z</dcterms:modified>
</cp:coreProperties>
</file>