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311668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312387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96241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290314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267072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143146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278403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333280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1951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57964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03491-E64E-467B-881F-807084A6BFC4}" type="datetimeFigureOut">
              <a:rPr lang="en-US" smtClean="0"/>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C0FEFC-D6B7-423D-864B-7B550FF8EEAC}" type="slidenum">
              <a:rPr lang="en-US" smtClean="0"/>
              <a:t>‹#›</a:t>
            </a:fld>
            <a:endParaRPr lang="en-US" dirty="0"/>
          </a:p>
        </p:txBody>
      </p:sp>
    </p:spTree>
    <p:extLst>
      <p:ext uri="{BB962C8B-B14F-4D97-AF65-F5344CB8AC3E}">
        <p14:creationId xmlns:p14="http://schemas.microsoft.com/office/powerpoint/2010/main" val="390460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03491-E64E-467B-881F-807084A6BFC4}" type="datetimeFigureOut">
              <a:rPr lang="en-US" smtClean="0"/>
              <a:t>10/1/2018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0FEFC-D6B7-423D-864B-7B550FF8EEAC}" type="slidenum">
              <a:rPr lang="en-US" smtClean="0"/>
              <a:t>‹#›</a:t>
            </a:fld>
            <a:endParaRPr lang="en-US" dirty="0"/>
          </a:p>
        </p:txBody>
      </p:sp>
    </p:spTree>
    <p:extLst>
      <p:ext uri="{BB962C8B-B14F-4D97-AF65-F5344CB8AC3E}">
        <p14:creationId xmlns:p14="http://schemas.microsoft.com/office/powerpoint/2010/main" val="117777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AUXILIARY VERBS AND MODAL VERBS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48986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dirty="0"/>
              <a:t>Avoir (to have)</a:t>
            </a:r>
            <a:endParaRPr lang="en-US" dirty="0"/>
          </a:p>
          <a:p>
            <a:r>
              <a:rPr lang="fr-FR" dirty="0"/>
              <a:t>J’ai </a:t>
            </a:r>
            <a:endParaRPr lang="en-US" dirty="0"/>
          </a:p>
          <a:p>
            <a:r>
              <a:rPr lang="fr-FR" dirty="0"/>
              <a:t>Tu as</a:t>
            </a:r>
            <a:endParaRPr lang="en-US" dirty="0"/>
          </a:p>
          <a:p>
            <a:r>
              <a:rPr lang="fr-FR" dirty="0"/>
              <a:t>Il/elle/on a</a:t>
            </a:r>
            <a:endParaRPr lang="en-US" dirty="0"/>
          </a:p>
          <a:p>
            <a:r>
              <a:rPr lang="fr-FR" dirty="0"/>
              <a:t>Nous avons </a:t>
            </a:r>
            <a:endParaRPr lang="en-US" dirty="0"/>
          </a:p>
          <a:p>
            <a:r>
              <a:rPr lang="fr-FR" dirty="0"/>
              <a:t>Vous avez</a:t>
            </a:r>
            <a:endParaRPr lang="en-US" dirty="0"/>
          </a:p>
          <a:p>
            <a:r>
              <a:rPr lang="fr-FR" dirty="0"/>
              <a:t>Ils/elles ont </a:t>
            </a:r>
            <a:endParaRPr lang="en-US" dirty="0"/>
          </a:p>
          <a:p>
            <a:endParaRPr lang="en-US" dirty="0"/>
          </a:p>
        </p:txBody>
      </p:sp>
    </p:spTree>
    <p:extLst>
      <p:ext uri="{BB962C8B-B14F-4D97-AF65-F5344CB8AC3E}">
        <p14:creationId xmlns:p14="http://schemas.microsoft.com/office/powerpoint/2010/main" val="134167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b="1" dirty="0" err="1"/>
              <a:t>Avoir</a:t>
            </a:r>
            <a:r>
              <a:rPr lang="en-US" dirty="0"/>
              <a:t> is used a main verb to indicate what is possessed, what is contained or what something consists of.</a:t>
            </a:r>
          </a:p>
          <a:p>
            <a:r>
              <a:rPr lang="en-US" dirty="0"/>
              <a:t>Examples:</a:t>
            </a:r>
          </a:p>
          <a:p>
            <a:pPr lvl="0"/>
            <a:r>
              <a:rPr lang="fr-FR" dirty="0"/>
              <a:t>J’ai une maison</a:t>
            </a:r>
            <a:endParaRPr lang="en-US" dirty="0"/>
          </a:p>
          <a:p>
            <a:pPr lvl="0"/>
            <a:r>
              <a:rPr lang="fr-FR" dirty="0"/>
              <a:t>Le professeur a beaucoup de livres</a:t>
            </a:r>
            <a:endParaRPr lang="en-US" dirty="0"/>
          </a:p>
          <a:p>
            <a:pPr lvl="0"/>
            <a:r>
              <a:rPr lang="fr-FR" dirty="0"/>
              <a:t>J’ai la </a:t>
            </a:r>
            <a:r>
              <a:rPr lang="fr-FR" dirty="0" smtClean="0"/>
              <a:t>clé </a:t>
            </a:r>
            <a:r>
              <a:rPr lang="fr-FR" dirty="0"/>
              <a:t>de la chambre</a:t>
            </a:r>
            <a:endParaRPr lang="en-US" dirty="0"/>
          </a:p>
          <a:p>
            <a:pPr lvl="0"/>
            <a:r>
              <a:rPr lang="fr-FR" dirty="0"/>
              <a:t>Vous avez un sac</a:t>
            </a:r>
            <a:endParaRPr lang="en-US" dirty="0"/>
          </a:p>
          <a:p>
            <a:pPr lvl="0"/>
            <a:r>
              <a:rPr lang="fr-FR" dirty="0"/>
              <a:t>Tu as quel </a:t>
            </a:r>
            <a:r>
              <a:rPr lang="fr-FR" dirty="0" smtClean="0"/>
              <a:t>âge</a:t>
            </a:r>
            <a:r>
              <a:rPr lang="fr-FR" dirty="0"/>
              <a:t> ?</a:t>
            </a:r>
            <a:endParaRPr lang="en-US" dirty="0"/>
          </a:p>
          <a:p>
            <a:endParaRPr lang="en-US" dirty="0"/>
          </a:p>
        </p:txBody>
      </p:sp>
    </p:spTree>
    <p:extLst>
      <p:ext uri="{BB962C8B-B14F-4D97-AF65-F5344CB8AC3E}">
        <p14:creationId xmlns:p14="http://schemas.microsoft.com/office/powerpoint/2010/main" val="298502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b="1" dirty="0" err="1"/>
              <a:t>Avoir</a:t>
            </a:r>
            <a:r>
              <a:rPr lang="en-US" dirty="0"/>
              <a:t> is also used with some adjectives, nouns and adverbs to form idiomatic expressions of feelings, thoughts, sensations and sicknesses. Here are some of the expressions formed with </a:t>
            </a:r>
            <a:r>
              <a:rPr lang="en-US" b="1" dirty="0" err="1"/>
              <a:t>avoir</a:t>
            </a:r>
            <a:r>
              <a:rPr lang="en-US" dirty="0"/>
              <a:t>:</a:t>
            </a:r>
          </a:p>
          <a:p>
            <a:pPr lvl="0"/>
            <a:r>
              <a:rPr lang="fr-FR" dirty="0"/>
              <a:t>Avoir besoin de – to </a:t>
            </a:r>
            <a:r>
              <a:rPr lang="fr-FR" dirty="0" err="1"/>
              <a:t>be</a:t>
            </a:r>
            <a:r>
              <a:rPr lang="fr-FR" dirty="0"/>
              <a:t> in </a:t>
            </a:r>
            <a:r>
              <a:rPr lang="fr-FR" dirty="0" err="1"/>
              <a:t>need</a:t>
            </a:r>
            <a:r>
              <a:rPr lang="fr-FR" dirty="0"/>
              <a:t> of/to </a:t>
            </a:r>
            <a:r>
              <a:rPr lang="fr-FR" dirty="0" err="1"/>
              <a:t>need</a:t>
            </a:r>
            <a:endParaRPr lang="en-US" dirty="0"/>
          </a:p>
          <a:p>
            <a:pPr lvl="0"/>
            <a:r>
              <a:rPr lang="fr-FR" dirty="0"/>
              <a:t>Avoir chaud – to </a:t>
            </a:r>
            <a:r>
              <a:rPr lang="fr-FR" dirty="0" err="1"/>
              <a:t>be</a:t>
            </a:r>
            <a:r>
              <a:rPr lang="fr-FR" dirty="0"/>
              <a:t> hot (a </a:t>
            </a:r>
            <a:r>
              <a:rPr lang="fr-FR" dirty="0" err="1"/>
              <a:t>person</a:t>
            </a:r>
            <a:r>
              <a:rPr lang="fr-FR" dirty="0"/>
              <a:t>)</a:t>
            </a:r>
            <a:endParaRPr lang="en-US" dirty="0"/>
          </a:p>
          <a:p>
            <a:pPr lvl="0"/>
            <a:r>
              <a:rPr lang="fr-FR" dirty="0"/>
              <a:t>Avoir froid – to </a:t>
            </a:r>
            <a:r>
              <a:rPr lang="fr-FR" dirty="0" err="1"/>
              <a:t>be</a:t>
            </a:r>
            <a:r>
              <a:rPr lang="fr-FR" dirty="0"/>
              <a:t> cold</a:t>
            </a:r>
            <a:endParaRPr lang="en-US" dirty="0"/>
          </a:p>
          <a:p>
            <a:pPr lvl="0"/>
            <a:r>
              <a:rPr lang="fr-FR" dirty="0"/>
              <a:t>Avoir faim – to </a:t>
            </a:r>
            <a:r>
              <a:rPr lang="fr-FR" dirty="0" err="1"/>
              <a:t>be</a:t>
            </a:r>
            <a:r>
              <a:rPr lang="fr-FR" dirty="0"/>
              <a:t> </a:t>
            </a:r>
            <a:r>
              <a:rPr lang="fr-FR" dirty="0" err="1"/>
              <a:t>hungry</a:t>
            </a:r>
            <a:endParaRPr lang="en-US" dirty="0"/>
          </a:p>
          <a:p>
            <a:pPr lvl="0"/>
            <a:r>
              <a:rPr lang="fr-FR" dirty="0"/>
              <a:t>Avoir soif- to </a:t>
            </a:r>
            <a:r>
              <a:rPr lang="fr-FR" dirty="0" err="1"/>
              <a:t>be</a:t>
            </a:r>
            <a:r>
              <a:rPr lang="fr-FR" dirty="0"/>
              <a:t> </a:t>
            </a:r>
            <a:r>
              <a:rPr lang="fr-FR" dirty="0" err="1"/>
              <a:t>thirsty</a:t>
            </a:r>
            <a:endParaRPr lang="en-US" dirty="0"/>
          </a:p>
          <a:p>
            <a:pPr lvl="0"/>
            <a:r>
              <a:rPr lang="fr-FR" dirty="0"/>
              <a:t>Avoir de l’esprit – to </a:t>
            </a:r>
            <a:r>
              <a:rPr lang="fr-FR" dirty="0" err="1"/>
              <a:t>be</a:t>
            </a:r>
            <a:r>
              <a:rPr lang="fr-FR" dirty="0"/>
              <a:t> </a:t>
            </a:r>
            <a:r>
              <a:rPr lang="fr-FR" dirty="0" err="1"/>
              <a:t>witty</a:t>
            </a:r>
            <a:endParaRPr lang="en-US" dirty="0"/>
          </a:p>
          <a:p>
            <a:pPr lvl="0"/>
            <a:r>
              <a:rPr lang="fr-FR" dirty="0"/>
              <a:t>Avoir de la chance – to </a:t>
            </a:r>
            <a:r>
              <a:rPr lang="fr-FR" dirty="0" err="1"/>
              <a:t>be</a:t>
            </a:r>
            <a:r>
              <a:rPr lang="fr-FR" dirty="0"/>
              <a:t> </a:t>
            </a:r>
            <a:r>
              <a:rPr lang="fr-FR" dirty="0" err="1"/>
              <a:t>lucky</a:t>
            </a:r>
            <a:endParaRPr lang="en-US" dirty="0"/>
          </a:p>
          <a:p>
            <a:pPr lvl="0"/>
            <a:r>
              <a:rPr lang="fr-FR" dirty="0"/>
              <a:t>Avoir du courage – to have courage/to </a:t>
            </a:r>
            <a:r>
              <a:rPr lang="fr-FR" dirty="0" err="1"/>
              <a:t>be</a:t>
            </a:r>
            <a:r>
              <a:rPr lang="fr-FR" dirty="0"/>
              <a:t> </a:t>
            </a:r>
            <a:r>
              <a:rPr lang="fr-FR" dirty="0" err="1"/>
              <a:t>courageous</a:t>
            </a:r>
            <a:endParaRPr lang="en-US" dirty="0"/>
          </a:p>
          <a:p>
            <a:endParaRPr lang="en-US" dirty="0"/>
          </a:p>
        </p:txBody>
      </p:sp>
    </p:spTree>
    <p:extLst>
      <p:ext uri="{BB962C8B-B14F-4D97-AF65-F5344CB8AC3E}">
        <p14:creationId xmlns:p14="http://schemas.microsoft.com/office/powerpoint/2010/main" val="3888642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fr-FR" dirty="0"/>
              <a:t>Avoir honte de – to </a:t>
            </a:r>
            <a:r>
              <a:rPr lang="fr-FR" dirty="0" err="1"/>
              <a:t>be</a:t>
            </a:r>
            <a:r>
              <a:rPr lang="fr-FR" dirty="0"/>
              <a:t> </a:t>
            </a:r>
            <a:r>
              <a:rPr lang="fr-FR" dirty="0" err="1"/>
              <a:t>ashamed</a:t>
            </a:r>
            <a:r>
              <a:rPr lang="fr-FR" dirty="0"/>
              <a:t> of …</a:t>
            </a:r>
            <a:endParaRPr lang="en-US" dirty="0"/>
          </a:p>
          <a:p>
            <a:pPr lvl="0"/>
            <a:r>
              <a:rPr lang="fr-FR" dirty="0"/>
              <a:t>Avoir l’air de – to look/to </a:t>
            </a:r>
            <a:r>
              <a:rPr lang="fr-FR" dirty="0" err="1"/>
              <a:t>seem</a:t>
            </a:r>
            <a:r>
              <a:rPr lang="fr-FR" dirty="0"/>
              <a:t> ….</a:t>
            </a:r>
            <a:endParaRPr lang="en-US" dirty="0"/>
          </a:p>
          <a:p>
            <a:pPr lvl="0"/>
            <a:r>
              <a:rPr lang="fr-FR" dirty="0"/>
              <a:t>Avoir l’habitude de – to </a:t>
            </a:r>
            <a:r>
              <a:rPr lang="fr-FR" dirty="0" err="1"/>
              <a:t>be</a:t>
            </a:r>
            <a:r>
              <a:rPr lang="fr-FR" dirty="0"/>
              <a:t> </a:t>
            </a:r>
            <a:r>
              <a:rPr lang="fr-FR" dirty="0" err="1"/>
              <a:t>used</a:t>
            </a:r>
            <a:r>
              <a:rPr lang="fr-FR" dirty="0"/>
              <a:t> to…</a:t>
            </a:r>
            <a:endParaRPr lang="en-US" dirty="0"/>
          </a:p>
          <a:p>
            <a:pPr lvl="0"/>
            <a:r>
              <a:rPr lang="fr-FR" dirty="0"/>
              <a:t>Avoir l’intention de – to </a:t>
            </a:r>
            <a:r>
              <a:rPr lang="fr-FR" dirty="0" err="1"/>
              <a:t>intend</a:t>
            </a:r>
            <a:r>
              <a:rPr lang="fr-FR" dirty="0"/>
              <a:t> to…</a:t>
            </a:r>
            <a:endParaRPr lang="en-US" dirty="0"/>
          </a:p>
          <a:p>
            <a:pPr lvl="0"/>
            <a:r>
              <a:rPr lang="fr-FR" dirty="0"/>
              <a:t>Avoir envie – to </a:t>
            </a:r>
            <a:r>
              <a:rPr lang="fr-FR" dirty="0" err="1"/>
              <a:t>feel</a:t>
            </a:r>
            <a:r>
              <a:rPr lang="fr-FR" dirty="0"/>
              <a:t> </a:t>
            </a:r>
            <a:r>
              <a:rPr lang="fr-FR" dirty="0" err="1"/>
              <a:t>like</a:t>
            </a:r>
            <a:r>
              <a:rPr lang="fr-FR" dirty="0"/>
              <a:t>, to long for, to </a:t>
            </a:r>
            <a:r>
              <a:rPr lang="fr-FR" dirty="0" err="1"/>
              <a:t>desire</a:t>
            </a:r>
            <a:endParaRPr lang="en-US" dirty="0"/>
          </a:p>
          <a:p>
            <a:pPr lvl="0"/>
            <a:r>
              <a:rPr lang="fr-FR" dirty="0"/>
              <a:t>Avoir raison – to </a:t>
            </a:r>
            <a:r>
              <a:rPr lang="fr-FR" dirty="0" err="1"/>
              <a:t>be</a:t>
            </a:r>
            <a:r>
              <a:rPr lang="fr-FR" dirty="0"/>
              <a:t> right</a:t>
            </a:r>
            <a:endParaRPr lang="en-US" dirty="0"/>
          </a:p>
          <a:p>
            <a:pPr lvl="0"/>
            <a:r>
              <a:rPr lang="fr-FR" dirty="0"/>
              <a:t>Avoir tort – to </a:t>
            </a:r>
            <a:r>
              <a:rPr lang="fr-FR" dirty="0" err="1"/>
              <a:t>be</a:t>
            </a:r>
            <a:r>
              <a:rPr lang="fr-FR" dirty="0"/>
              <a:t> </a:t>
            </a:r>
            <a:r>
              <a:rPr lang="fr-FR" dirty="0" err="1"/>
              <a:t>wrong</a:t>
            </a:r>
            <a:endParaRPr lang="en-US" dirty="0"/>
          </a:p>
          <a:p>
            <a:pPr lvl="0"/>
            <a:r>
              <a:rPr lang="fr-FR" dirty="0"/>
              <a:t>Avoir sommeil – to </a:t>
            </a:r>
            <a:r>
              <a:rPr lang="fr-FR" dirty="0" err="1"/>
              <a:t>be</a:t>
            </a:r>
            <a:r>
              <a:rPr lang="fr-FR" dirty="0"/>
              <a:t> </a:t>
            </a:r>
            <a:r>
              <a:rPr lang="fr-FR" dirty="0" err="1"/>
              <a:t>sleepy</a:t>
            </a:r>
            <a:endParaRPr lang="en-US" dirty="0"/>
          </a:p>
          <a:p>
            <a:pPr lvl="0"/>
            <a:r>
              <a:rPr lang="fr-FR" dirty="0"/>
              <a:t>Avoir peur de – to </a:t>
            </a:r>
            <a:r>
              <a:rPr lang="fr-FR" dirty="0" err="1"/>
              <a:t>be</a:t>
            </a:r>
            <a:r>
              <a:rPr lang="fr-FR" dirty="0"/>
              <a:t> </a:t>
            </a:r>
            <a:r>
              <a:rPr lang="fr-FR" dirty="0" err="1"/>
              <a:t>afraid</a:t>
            </a:r>
            <a:r>
              <a:rPr lang="fr-FR" dirty="0"/>
              <a:t> of</a:t>
            </a:r>
            <a:endParaRPr lang="en-US" dirty="0"/>
          </a:p>
          <a:p>
            <a:pPr lvl="0"/>
            <a:r>
              <a:rPr lang="fr-FR" dirty="0"/>
              <a:t>Avoir des crampes – to have </a:t>
            </a:r>
            <a:r>
              <a:rPr lang="fr-FR" dirty="0" err="1"/>
              <a:t>cramps</a:t>
            </a:r>
            <a:endParaRPr lang="en-US" dirty="0"/>
          </a:p>
          <a:p>
            <a:pPr lvl="0"/>
            <a:r>
              <a:rPr lang="fr-FR" dirty="0"/>
              <a:t>Avoir une douleur – to have pains</a:t>
            </a:r>
            <a:endParaRPr lang="en-US" dirty="0"/>
          </a:p>
          <a:p>
            <a:pPr lvl="0"/>
            <a:r>
              <a:rPr lang="fr-FR" dirty="0"/>
              <a:t>Avoir une allergie de – to have an </a:t>
            </a:r>
            <a:r>
              <a:rPr lang="fr-FR" dirty="0" err="1"/>
              <a:t>allergy</a:t>
            </a:r>
            <a:r>
              <a:rPr lang="fr-FR" dirty="0"/>
              <a:t> to</a:t>
            </a:r>
            <a:endParaRPr lang="en-US" dirty="0"/>
          </a:p>
          <a:p>
            <a:endParaRPr lang="en-US" dirty="0"/>
          </a:p>
        </p:txBody>
      </p:sp>
    </p:spTree>
    <p:extLst>
      <p:ext uri="{BB962C8B-B14F-4D97-AF65-F5344CB8AC3E}">
        <p14:creationId xmlns:p14="http://schemas.microsoft.com/office/powerpoint/2010/main" val="2795403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err="1"/>
              <a:t>Avoir</a:t>
            </a:r>
            <a:r>
              <a:rPr lang="en-US" dirty="0"/>
              <a:t> is also used in its third person singular to form the impersonal expression: </a:t>
            </a:r>
            <a:r>
              <a:rPr lang="en-US" b="1" dirty="0" err="1"/>
              <a:t>il</a:t>
            </a:r>
            <a:r>
              <a:rPr lang="en-US" b="1" dirty="0"/>
              <a:t> y a</a:t>
            </a:r>
            <a:r>
              <a:rPr lang="en-US" dirty="0"/>
              <a:t>. This expression is commonly used to introduce a numerical quantity, meaning there is, or there are, or to convey information on a period of time or to express some worry about a situation.</a:t>
            </a:r>
          </a:p>
          <a:p>
            <a:endParaRPr lang="en-US" dirty="0"/>
          </a:p>
        </p:txBody>
      </p:sp>
    </p:spTree>
    <p:extLst>
      <p:ext uri="{BB962C8B-B14F-4D97-AF65-F5344CB8AC3E}">
        <p14:creationId xmlns:p14="http://schemas.microsoft.com/office/powerpoint/2010/main" val="553583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Examples:</a:t>
            </a:r>
          </a:p>
          <a:p>
            <a:pPr lvl="0"/>
            <a:r>
              <a:rPr lang="fr-FR" dirty="0"/>
              <a:t>Il y a deux étudiants dans la chambre – There are </a:t>
            </a:r>
            <a:r>
              <a:rPr lang="fr-FR" dirty="0" err="1"/>
              <a:t>two</a:t>
            </a:r>
            <a:r>
              <a:rPr lang="fr-FR" dirty="0"/>
              <a:t> </a:t>
            </a:r>
            <a:r>
              <a:rPr lang="fr-FR" dirty="0" err="1"/>
              <a:t>students</a:t>
            </a:r>
            <a:r>
              <a:rPr lang="fr-FR" dirty="0"/>
              <a:t> in the room</a:t>
            </a:r>
            <a:endParaRPr lang="en-US" dirty="0"/>
          </a:p>
          <a:p>
            <a:pPr lvl="0"/>
            <a:r>
              <a:rPr lang="fr-FR" dirty="0"/>
              <a:t>Je suis née, il y a vingt ans – I </a:t>
            </a:r>
            <a:r>
              <a:rPr lang="fr-FR" dirty="0" err="1"/>
              <a:t>was</a:t>
            </a:r>
            <a:r>
              <a:rPr lang="fr-FR" dirty="0"/>
              <a:t> </a:t>
            </a:r>
            <a:r>
              <a:rPr lang="fr-FR" dirty="0" err="1"/>
              <a:t>born</a:t>
            </a:r>
            <a:r>
              <a:rPr lang="fr-FR" dirty="0"/>
              <a:t> </a:t>
            </a:r>
            <a:r>
              <a:rPr lang="fr-FR" dirty="0" err="1"/>
              <a:t>twenty</a:t>
            </a:r>
            <a:r>
              <a:rPr lang="fr-FR" dirty="0"/>
              <a:t> </a:t>
            </a:r>
            <a:r>
              <a:rPr lang="fr-FR" dirty="0" err="1"/>
              <a:t>years</a:t>
            </a:r>
            <a:r>
              <a:rPr lang="fr-FR" dirty="0"/>
              <a:t> </a:t>
            </a:r>
            <a:r>
              <a:rPr lang="fr-FR" dirty="0" err="1"/>
              <a:t>ago</a:t>
            </a:r>
            <a:r>
              <a:rPr lang="fr-FR" dirty="0"/>
              <a:t>.</a:t>
            </a:r>
            <a:endParaRPr lang="en-US" dirty="0"/>
          </a:p>
          <a:p>
            <a:pPr lvl="0"/>
            <a:r>
              <a:rPr lang="fr-FR" dirty="0"/>
              <a:t>Qu’est-ce qu’il y a, mon cher ami?</a:t>
            </a:r>
            <a:r>
              <a:rPr lang="en-US" dirty="0"/>
              <a:t> – What’s wrong, my dear friend?</a:t>
            </a:r>
          </a:p>
          <a:p>
            <a:endParaRPr lang="en-US" dirty="0"/>
          </a:p>
        </p:txBody>
      </p:sp>
    </p:spTree>
    <p:extLst>
      <p:ext uri="{BB962C8B-B14F-4D97-AF65-F5344CB8AC3E}">
        <p14:creationId xmlns:p14="http://schemas.microsoft.com/office/powerpoint/2010/main" val="13026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Semi-Auxiliary Verbs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a:t>Aller</a:t>
            </a:r>
            <a:r>
              <a:rPr lang="en-US" dirty="0"/>
              <a:t> is an irregular verb in French, it is an auxiliary verb for the </a:t>
            </a:r>
            <a:r>
              <a:rPr lang="en-US" dirty="0" err="1"/>
              <a:t>futur</a:t>
            </a:r>
            <a:r>
              <a:rPr lang="en-US" dirty="0"/>
              <a:t> </a:t>
            </a:r>
            <a:r>
              <a:rPr lang="en-US" dirty="0" err="1"/>
              <a:t>proche</a:t>
            </a:r>
            <a:r>
              <a:rPr lang="en-US" dirty="0"/>
              <a:t> (</a:t>
            </a:r>
            <a:r>
              <a:rPr lang="en-US" dirty="0" err="1"/>
              <a:t>aller</a:t>
            </a:r>
            <a:r>
              <a:rPr lang="en-US" dirty="0"/>
              <a:t> + infinitive). Its basic meaning is “to go”. It is conjugated in present indicative tense as follows:</a:t>
            </a:r>
          </a:p>
          <a:p>
            <a:r>
              <a:rPr lang="fr-FR" b="1" dirty="0"/>
              <a:t>Aller</a:t>
            </a:r>
            <a:endParaRPr lang="en-US" dirty="0"/>
          </a:p>
          <a:p>
            <a:r>
              <a:rPr lang="fr-FR" dirty="0"/>
              <a:t>Je vais</a:t>
            </a:r>
            <a:endParaRPr lang="en-US" dirty="0"/>
          </a:p>
          <a:p>
            <a:r>
              <a:rPr lang="fr-FR" dirty="0"/>
              <a:t>Tu vas</a:t>
            </a:r>
            <a:endParaRPr lang="en-US" dirty="0"/>
          </a:p>
          <a:p>
            <a:r>
              <a:rPr lang="fr-FR" dirty="0"/>
              <a:t>Il/elle/on va</a:t>
            </a:r>
            <a:endParaRPr lang="en-US" dirty="0"/>
          </a:p>
          <a:p>
            <a:r>
              <a:rPr lang="fr-FR" dirty="0"/>
              <a:t>Nous allons</a:t>
            </a:r>
            <a:endParaRPr lang="en-US" dirty="0"/>
          </a:p>
          <a:p>
            <a:r>
              <a:rPr lang="fr-FR" dirty="0"/>
              <a:t>Vous allez</a:t>
            </a:r>
            <a:endParaRPr lang="en-US" dirty="0"/>
          </a:p>
          <a:p>
            <a:r>
              <a:rPr lang="fr-FR" dirty="0"/>
              <a:t>Ils/elles vont</a:t>
            </a:r>
            <a:endParaRPr lang="en-US" dirty="0"/>
          </a:p>
          <a:p>
            <a:endParaRPr lang="en-US" dirty="0"/>
          </a:p>
        </p:txBody>
      </p:sp>
    </p:spTree>
    <p:extLst>
      <p:ext uri="{BB962C8B-B14F-4D97-AF65-F5344CB8AC3E}">
        <p14:creationId xmlns:p14="http://schemas.microsoft.com/office/powerpoint/2010/main" val="17631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Examples of sentences with « </a:t>
            </a:r>
            <a:r>
              <a:rPr lang="en-US" b="1" dirty="0" err="1"/>
              <a:t>Aller</a:t>
            </a:r>
            <a:r>
              <a:rPr lang="en-US" dirty="0"/>
              <a:t> »</a:t>
            </a:r>
          </a:p>
          <a:p>
            <a:pPr lvl="0"/>
            <a:r>
              <a:rPr lang="en-US" dirty="0"/>
              <a:t>Je </a:t>
            </a:r>
            <a:r>
              <a:rPr lang="en-US" dirty="0" err="1"/>
              <a:t>vais</a:t>
            </a:r>
            <a:r>
              <a:rPr lang="en-US" dirty="0"/>
              <a:t> </a:t>
            </a:r>
            <a:r>
              <a:rPr lang="en-US" dirty="0" err="1"/>
              <a:t>en</a:t>
            </a:r>
            <a:r>
              <a:rPr lang="en-US" dirty="0"/>
              <a:t> </a:t>
            </a:r>
            <a:r>
              <a:rPr lang="en-US" dirty="0" err="1"/>
              <a:t>classe</a:t>
            </a:r>
            <a:endParaRPr lang="en-US" dirty="0"/>
          </a:p>
          <a:p>
            <a:pPr lvl="0"/>
            <a:r>
              <a:rPr lang="fr-FR" dirty="0"/>
              <a:t>Samuel et Jane vont en vacances.</a:t>
            </a:r>
            <a:endParaRPr lang="en-US" dirty="0"/>
          </a:p>
          <a:p>
            <a:pPr lvl="0"/>
            <a:r>
              <a:rPr lang="fr-FR" dirty="0" err="1"/>
              <a:t>Emmanuella</a:t>
            </a:r>
            <a:r>
              <a:rPr lang="fr-FR" dirty="0"/>
              <a:t> va à l’école.</a:t>
            </a:r>
            <a:endParaRPr lang="en-US" dirty="0"/>
          </a:p>
          <a:p>
            <a:pPr lvl="0"/>
            <a:r>
              <a:rPr lang="fr-FR" dirty="0"/>
              <a:t>Tu vas au marché.</a:t>
            </a:r>
            <a:endParaRPr lang="en-US" dirty="0"/>
          </a:p>
          <a:p>
            <a:pPr lvl="0"/>
            <a:r>
              <a:rPr lang="fr-FR" dirty="0"/>
              <a:t>Nous allons au travail.</a:t>
            </a:r>
            <a:endParaRPr lang="en-US" dirty="0"/>
          </a:p>
          <a:p>
            <a:pPr lvl="0"/>
            <a:r>
              <a:rPr lang="fr-FR" dirty="0"/>
              <a:t>Vous allez à la plage.</a:t>
            </a:r>
            <a:endParaRPr lang="en-US" dirty="0"/>
          </a:p>
          <a:p>
            <a:endParaRPr lang="en-US" dirty="0"/>
          </a:p>
        </p:txBody>
      </p:sp>
    </p:spTree>
    <p:extLst>
      <p:ext uri="{BB962C8B-B14F-4D97-AF65-F5344CB8AC3E}">
        <p14:creationId xmlns:p14="http://schemas.microsoft.com/office/powerpoint/2010/main" val="3030707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Examples with </a:t>
            </a:r>
            <a:r>
              <a:rPr lang="en-US" b="1" dirty="0" err="1"/>
              <a:t>Aller</a:t>
            </a:r>
            <a:r>
              <a:rPr lang="en-US" dirty="0"/>
              <a:t> in the </a:t>
            </a:r>
            <a:r>
              <a:rPr lang="en-US" dirty="0" err="1"/>
              <a:t>futur</a:t>
            </a:r>
            <a:r>
              <a:rPr lang="en-US" dirty="0"/>
              <a:t> </a:t>
            </a:r>
            <a:r>
              <a:rPr lang="en-US" dirty="0" err="1"/>
              <a:t>proche</a:t>
            </a:r>
            <a:r>
              <a:rPr lang="en-US" dirty="0"/>
              <a:t>:</a:t>
            </a:r>
          </a:p>
          <a:p>
            <a:pPr lvl="0"/>
            <a:r>
              <a:rPr lang="fr-FR" dirty="0"/>
              <a:t>Je vais manger du riz</a:t>
            </a:r>
            <a:r>
              <a:rPr lang="en-US" dirty="0"/>
              <a:t> – I am going to eat some rice</a:t>
            </a:r>
          </a:p>
          <a:p>
            <a:pPr lvl="0"/>
            <a:r>
              <a:rPr lang="fr-FR" dirty="0"/>
              <a:t>Je vais acheter des nouveaux livres</a:t>
            </a:r>
            <a:r>
              <a:rPr lang="en-US" dirty="0"/>
              <a:t>. – I am going to buy some new books</a:t>
            </a:r>
          </a:p>
          <a:p>
            <a:endParaRPr lang="en-US" dirty="0"/>
          </a:p>
        </p:txBody>
      </p:sp>
    </p:spTree>
    <p:extLst>
      <p:ext uri="{BB962C8B-B14F-4D97-AF65-F5344CB8AC3E}">
        <p14:creationId xmlns:p14="http://schemas.microsoft.com/office/powerpoint/2010/main" val="416080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The verb “Faire” is also a semi-auxiliary verb. It basically means “to do” or “to make”, but it is often used in common expressions like weather-related expressions. </a:t>
            </a:r>
            <a:r>
              <a:rPr lang="fr-FR" dirty="0"/>
              <a:t>The </a:t>
            </a:r>
            <a:r>
              <a:rPr lang="fr-FR" dirty="0" err="1"/>
              <a:t>conjugation</a:t>
            </a:r>
            <a:r>
              <a:rPr lang="fr-FR" dirty="0"/>
              <a:t> of the </a:t>
            </a:r>
            <a:r>
              <a:rPr lang="fr-FR" dirty="0" err="1"/>
              <a:t>verb</a:t>
            </a:r>
            <a:r>
              <a:rPr lang="fr-FR" dirty="0"/>
              <a:t> « faire » </a:t>
            </a:r>
            <a:r>
              <a:rPr lang="fr-FR" dirty="0" err="1"/>
              <a:t>is</a:t>
            </a:r>
            <a:r>
              <a:rPr lang="fr-FR" dirty="0"/>
              <a:t> </a:t>
            </a:r>
            <a:r>
              <a:rPr lang="fr-FR" dirty="0" err="1"/>
              <a:t>also</a:t>
            </a:r>
            <a:r>
              <a:rPr lang="fr-FR" dirty="0"/>
              <a:t> </a:t>
            </a:r>
            <a:r>
              <a:rPr lang="fr-FR" dirty="0" err="1"/>
              <a:t>irregular</a:t>
            </a:r>
            <a:r>
              <a:rPr lang="fr-FR" dirty="0"/>
              <a:t>.</a:t>
            </a:r>
            <a:endParaRPr lang="en-US" dirty="0"/>
          </a:p>
          <a:p>
            <a:r>
              <a:rPr lang="fr-FR" b="1" dirty="0"/>
              <a:t>Faire</a:t>
            </a:r>
            <a:endParaRPr lang="en-US" dirty="0"/>
          </a:p>
          <a:p>
            <a:r>
              <a:rPr lang="fr-FR" dirty="0"/>
              <a:t>Je fais</a:t>
            </a:r>
            <a:endParaRPr lang="en-US" dirty="0"/>
          </a:p>
          <a:p>
            <a:r>
              <a:rPr lang="fr-FR" dirty="0"/>
              <a:t>Tu fais</a:t>
            </a:r>
            <a:endParaRPr lang="en-US" dirty="0"/>
          </a:p>
          <a:p>
            <a:r>
              <a:rPr lang="fr-FR" dirty="0"/>
              <a:t>Il/elle/on fait</a:t>
            </a:r>
            <a:endParaRPr lang="en-US" dirty="0"/>
          </a:p>
          <a:p>
            <a:r>
              <a:rPr lang="fr-FR" dirty="0"/>
              <a:t>Nous faisons</a:t>
            </a:r>
            <a:endParaRPr lang="en-US" dirty="0"/>
          </a:p>
          <a:p>
            <a:r>
              <a:rPr lang="fr-FR" dirty="0"/>
              <a:t>Vous faites</a:t>
            </a:r>
            <a:endParaRPr lang="en-US" dirty="0"/>
          </a:p>
          <a:p>
            <a:r>
              <a:rPr lang="fr-FR" dirty="0"/>
              <a:t>Ils/elles font</a:t>
            </a:r>
            <a:endParaRPr lang="en-US" dirty="0"/>
          </a:p>
          <a:p>
            <a:endParaRPr lang="en-US" dirty="0"/>
          </a:p>
        </p:txBody>
      </p:sp>
    </p:spTree>
    <p:extLst>
      <p:ext uri="{BB962C8B-B14F-4D97-AF65-F5344CB8AC3E}">
        <p14:creationId xmlns:p14="http://schemas.microsoft.com/office/powerpoint/2010/main" val="245810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Auxiliary verbs in French language are helping verbs used in conjugating verbs in the compound past tenses. The two main auxiliary verbs are </a:t>
            </a:r>
            <a:r>
              <a:rPr lang="en-GB" dirty="0" smtClean="0"/>
              <a:t>“</a:t>
            </a:r>
            <a:r>
              <a:rPr lang="fr-FR" b="1" dirty="0" smtClean="0"/>
              <a:t>être</a:t>
            </a:r>
            <a:r>
              <a:rPr lang="en-GB" dirty="0" smtClean="0"/>
              <a:t>” </a:t>
            </a:r>
            <a:r>
              <a:rPr lang="en-GB" dirty="0"/>
              <a:t>and </a:t>
            </a:r>
            <a:r>
              <a:rPr lang="en-GB" dirty="0" smtClean="0"/>
              <a:t>“</a:t>
            </a:r>
            <a:r>
              <a:rPr lang="fr-FR" b="1" dirty="0" smtClean="0"/>
              <a:t>avoir</a:t>
            </a:r>
            <a:r>
              <a:rPr lang="en-GB" dirty="0" smtClean="0"/>
              <a:t>”. </a:t>
            </a:r>
            <a:r>
              <a:rPr lang="en-GB" dirty="0"/>
              <a:t>These verbs can also be conjugated separately on their own. The verb </a:t>
            </a:r>
            <a:r>
              <a:rPr lang="en-GB" dirty="0" smtClean="0"/>
              <a:t>“</a:t>
            </a:r>
            <a:r>
              <a:rPr lang="fr-FR" b="1" dirty="0" smtClean="0"/>
              <a:t>être</a:t>
            </a:r>
            <a:r>
              <a:rPr lang="en-GB" dirty="0" smtClean="0"/>
              <a:t>” </a:t>
            </a:r>
            <a:r>
              <a:rPr lang="en-GB" dirty="0"/>
              <a:t>which means “</a:t>
            </a:r>
            <a:r>
              <a:rPr lang="en-GB" b="1" dirty="0"/>
              <a:t>to</a:t>
            </a:r>
            <a:r>
              <a:rPr lang="en-GB" dirty="0"/>
              <a:t> </a:t>
            </a:r>
            <a:r>
              <a:rPr lang="en-GB" b="1" dirty="0"/>
              <a:t>be</a:t>
            </a:r>
            <a:r>
              <a:rPr lang="en-GB" dirty="0"/>
              <a:t>” is generally used to describe people, things, etc., in terms of their state, location and so on. The verb </a:t>
            </a:r>
            <a:r>
              <a:rPr lang="en-GB" dirty="0" smtClean="0"/>
              <a:t>“</a:t>
            </a:r>
            <a:r>
              <a:rPr lang="fr-FR" b="1" dirty="0" smtClean="0"/>
              <a:t>être</a:t>
            </a:r>
            <a:r>
              <a:rPr lang="en-GB" dirty="0" smtClean="0"/>
              <a:t>” </a:t>
            </a:r>
            <a:r>
              <a:rPr lang="en-GB" dirty="0"/>
              <a:t>is used to </a:t>
            </a:r>
            <a:endParaRPr lang="en-US" dirty="0"/>
          </a:p>
        </p:txBody>
      </p:sp>
    </p:spTree>
    <p:extLst>
      <p:ext uri="{BB962C8B-B14F-4D97-AF65-F5344CB8AC3E}">
        <p14:creationId xmlns:p14="http://schemas.microsoft.com/office/powerpoint/2010/main" val="3029319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143000"/>
            <a:ext cx="7086600" cy="2322174"/>
          </a:xfrm>
          <a:prstGeom prst="rect">
            <a:avLst/>
          </a:prstGeom>
        </p:spPr>
        <p:txBody>
          <a:bodyPr wrap="square">
            <a:spAutoFit/>
          </a:bodyPr>
          <a:lstStyle/>
          <a:p>
            <a:pPr algn="just">
              <a:lnSpc>
                <a:spcPct val="115000"/>
              </a:lnSpc>
            </a:pPr>
            <a:r>
              <a:rPr lang="fr-FR" b="1" dirty="0" err="1" smtClean="0">
                <a:effectLst/>
                <a:latin typeface="Times New Roman"/>
                <a:ea typeface="Calibri"/>
                <a:cs typeface="Times New Roman"/>
              </a:rPr>
              <a:t>Examples</a:t>
            </a:r>
            <a:r>
              <a:rPr lang="fr-FR" b="1" dirty="0" smtClean="0">
                <a:effectLst/>
                <a:latin typeface="Times New Roman"/>
                <a:ea typeface="Calibri"/>
                <a:cs typeface="Times New Roman"/>
              </a:rPr>
              <a:t> :</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Je fais mes devoirs – I </a:t>
            </a:r>
            <a:r>
              <a:rPr lang="fr-FR" dirty="0" err="1" smtClean="0">
                <a:effectLst/>
                <a:latin typeface="Times New Roman"/>
                <a:ea typeface="Calibri"/>
                <a:cs typeface="Times New Roman"/>
              </a:rPr>
              <a:t>am</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doing</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my</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assignments</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Il fait la lessive – He </a:t>
            </a:r>
            <a:r>
              <a:rPr lang="fr-FR" dirty="0" err="1" smtClean="0">
                <a:effectLst/>
                <a:latin typeface="Times New Roman"/>
                <a:ea typeface="Calibri"/>
                <a:cs typeface="Times New Roman"/>
              </a:rPr>
              <a:t>is</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doing</a:t>
            </a:r>
            <a:r>
              <a:rPr lang="fr-FR" dirty="0" smtClean="0">
                <a:effectLst/>
                <a:latin typeface="Times New Roman"/>
                <a:ea typeface="Calibri"/>
                <a:cs typeface="Times New Roman"/>
              </a:rPr>
              <a:t> the </a:t>
            </a:r>
            <a:r>
              <a:rPr lang="fr-FR" dirty="0" err="1" smtClean="0">
                <a:effectLst/>
                <a:latin typeface="Times New Roman"/>
                <a:ea typeface="Calibri"/>
                <a:cs typeface="Times New Roman"/>
              </a:rPr>
              <a:t>washing</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Elle fait la vaisselle – </a:t>
            </a:r>
            <a:r>
              <a:rPr lang="fr-FR" dirty="0" err="1" smtClean="0">
                <a:effectLst/>
                <a:latin typeface="Times New Roman"/>
                <a:ea typeface="Calibri"/>
                <a:cs typeface="Times New Roman"/>
              </a:rPr>
              <a:t>She</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is</a:t>
            </a:r>
            <a:r>
              <a:rPr lang="fr-FR" dirty="0" smtClean="0">
                <a:effectLst/>
                <a:latin typeface="Times New Roman"/>
                <a:ea typeface="Calibri"/>
                <a:cs typeface="Times New Roman"/>
              </a:rPr>
              <a:t> </a:t>
            </a:r>
            <a:r>
              <a:rPr lang="fr-FR" dirty="0" err="1" smtClean="0">
                <a:effectLst/>
                <a:latin typeface="Times New Roman"/>
                <a:ea typeface="Calibri"/>
                <a:cs typeface="Times New Roman"/>
              </a:rPr>
              <a:t>washing</a:t>
            </a:r>
            <a:r>
              <a:rPr lang="fr-FR" dirty="0" smtClean="0">
                <a:effectLst/>
                <a:latin typeface="Times New Roman"/>
                <a:ea typeface="Calibri"/>
                <a:cs typeface="Times New Roman"/>
              </a:rPr>
              <a:t> the </a:t>
            </a:r>
            <a:r>
              <a:rPr lang="fr-FR" dirty="0" err="1" smtClean="0">
                <a:effectLst/>
                <a:latin typeface="Times New Roman"/>
                <a:ea typeface="Calibri"/>
                <a:cs typeface="Times New Roman"/>
              </a:rPr>
              <a:t>dishes</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Nous faisons la cuisine – </a:t>
            </a:r>
            <a:r>
              <a:rPr lang="fr-FR" dirty="0" err="1" smtClean="0">
                <a:effectLst/>
                <a:latin typeface="Times New Roman"/>
                <a:ea typeface="Calibri"/>
                <a:cs typeface="Times New Roman"/>
              </a:rPr>
              <a:t>We</a:t>
            </a:r>
            <a:r>
              <a:rPr lang="fr-FR" dirty="0" smtClean="0">
                <a:effectLst/>
                <a:latin typeface="Times New Roman"/>
                <a:ea typeface="Calibri"/>
                <a:cs typeface="Times New Roman"/>
              </a:rPr>
              <a:t> are cooking</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Vous faites le nettoyage – You are </a:t>
            </a:r>
            <a:r>
              <a:rPr lang="fr-FR" dirty="0" err="1" smtClean="0">
                <a:effectLst/>
                <a:latin typeface="Times New Roman"/>
                <a:ea typeface="Calibri"/>
                <a:cs typeface="Times New Roman"/>
              </a:rPr>
              <a:t>doing</a:t>
            </a:r>
            <a:r>
              <a:rPr lang="fr-FR" dirty="0" smtClean="0">
                <a:effectLst/>
                <a:latin typeface="Times New Roman"/>
                <a:ea typeface="Calibri"/>
                <a:cs typeface="Times New Roman"/>
              </a:rPr>
              <a:t> the </a:t>
            </a:r>
            <a:r>
              <a:rPr lang="fr-FR" dirty="0" err="1" smtClean="0">
                <a:effectLst/>
                <a:latin typeface="Times New Roman"/>
                <a:ea typeface="Calibri"/>
                <a:cs typeface="Times New Roman"/>
              </a:rPr>
              <a:t>cleaning</a:t>
            </a:r>
            <a:endParaRPr lang="en-US" sz="1600" dirty="0">
              <a:ea typeface="Calibri"/>
              <a:cs typeface="Times New Roman"/>
            </a:endParaRPr>
          </a:p>
          <a:p>
            <a:pPr algn="just">
              <a:lnSpc>
                <a:spcPct val="115000"/>
              </a:lnSpc>
            </a:pPr>
            <a:r>
              <a:rPr lang="fr-FR" dirty="0" smtClean="0">
                <a:effectLst/>
                <a:latin typeface="Times New Roman"/>
                <a:ea typeface="Calibri"/>
                <a:cs typeface="Times New Roman"/>
              </a:rPr>
              <a:t>Tu fais les courses – </a:t>
            </a:r>
            <a:r>
              <a:rPr lang="fr-FR" dirty="0" err="1" smtClean="0">
                <a:effectLst/>
                <a:latin typeface="Times New Roman"/>
                <a:ea typeface="Calibri"/>
                <a:cs typeface="Times New Roman"/>
              </a:rPr>
              <a:t>you</a:t>
            </a:r>
            <a:r>
              <a:rPr lang="fr-FR" dirty="0" smtClean="0">
                <a:effectLst/>
                <a:latin typeface="Times New Roman"/>
                <a:ea typeface="Calibri"/>
                <a:cs typeface="Times New Roman"/>
              </a:rPr>
              <a:t> are </a:t>
            </a:r>
            <a:r>
              <a:rPr lang="fr-FR" dirty="0" err="1" smtClean="0">
                <a:effectLst/>
                <a:latin typeface="Times New Roman"/>
                <a:ea typeface="Calibri"/>
                <a:cs typeface="Times New Roman"/>
              </a:rPr>
              <a:t>going</a:t>
            </a:r>
            <a:r>
              <a:rPr lang="fr-FR" dirty="0" smtClean="0">
                <a:effectLst/>
                <a:latin typeface="Times New Roman"/>
                <a:ea typeface="Calibri"/>
                <a:cs typeface="Times New Roman"/>
              </a:rPr>
              <a:t> shopping.</a:t>
            </a:r>
            <a:endParaRPr lang="en-US" sz="1600" dirty="0">
              <a:ea typeface="Calibri"/>
              <a:cs typeface="Times New Roman"/>
            </a:endParaRPr>
          </a:p>
        </p:txBody>
      </p:sp>
    </p:spTree>
    <p:extLst>
      <p:ext uri="{BB962C8B-B14F-4D97-AF65-F5344CB8AC3E}">
        <p14:creationId xmlns:p14="http://schemas.microsoft.com/office/powerpoint/2010/main" val="958199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smtClean="0"/>
              <a:t>Other</a:t>
            </a:r>
            <a:r>
              <a:rPr lang="fr-FR" b="1" dirty="0" smtClean="0"/>
              <a:t> expressions </a:t>
            </a:r>
            <a:r>
              <a:rPr lang="fr-FR" b="1" dirty="0" err="1" smtClean="0"/>
              <a:t>with</a:t>
            </a:r>
            <a:r>
              <a:rPr lang="fr-FR" b="1" dirty="0" smtClean="0"/>
              <a:t> the </a:t>
            </a:r>
            <a:r>
              <a:rPr lang="fr-FR" b="1" dirty="0" err="1" smtClean="0"/>
              <a:t>verb</a:t>
            </a:r>
            <a:r>
              <a:rPr lang="fr-FR" b="1" dirty="0" smtClean="0"/>
              <a:t> “faire” are as </a:t>
            </a:r>
            <a:r>
              <a:rPr lang="fr-FR" b="1" dirty="0" err="1" smtClean="0"/>
              <a:t>follow</a:t>
            </a:r>
            <a:r>
              <a:rPr lang="fr-FR"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fr-FR" dirty="0" smtClean="0"/>
              <a:t>Faire </a:t>
            </a:r>
            <a:r>
              <a:rPr lang="fr-FR" dirty="0"/>
              <a:t>la connaissance de – to </a:t>
            </a:r>
            <a:r>
              <a:rPr lang="fr-FR" dirty="0" err="1"/>
              <a:t>meet</a:t>
            </a:r>
            <a:r>
              <a:rPr lang="fr-FR" dirty="0"/>
              <a:t>, </a:t>
            </a:r>
            <a:r>
              <a:rPr lang="fr-FR" dirty="0" err="1"/>
              <a:t>make</a:t>
            </a:r>
            <a:r>
              <a:rPr lang="fr-FR" dirty="0"/>
              <a:t> </a:t>
            </a:r>
            <a:r>
              <a:rPr lang="fr-FR" dirty="0" err="1"/>
              <a:t>acquaintance</a:t>
            </a:r>
            <a:r>
              <a:rPr lang="fr-FR" dirty="0"/>
              <a:t> of</a:t>
            </a:r>
            <a:endParaRPr lang="en-US" dirty="0"/>
          </a:p>
          <a:p>
            <a:r>
              <a:rPr lang="fr-FR" dirty="0"/>
              <a:t>Faire un tour – to go for a </a:t>
            </a:r>
            <a:r>
              <a:rPr lang="fr-FR" dirty="0" err="1"/>
              <a:t>stroll</a:t>
            </a:r>
            <a:endParaRPr lang="en-US" dirty="0"/>
          </a:p>
          <a:p>
            <a:r>
              <a:rPr lang="en-US" dirty="0"/>
              <a:t>Faire un voyage – to take a trip</a:t>
            </a:r>
          </a:p>
          <a:p>
            <a:r>
              <a:rPr lang="fr-FR" dirty="0"/>
              <a:t>Faire attention (a) – to </a:t>
            </a:r>
            <a:r>
              <a:rPr lang="fr-FR" dirty="0" err="1"/>
              <a:t>watch</a:t>
            </a:r>
            <a:r>
              <a:rPr lang="fr-FR" dirty="0"/>
              <a:t> out for</a:t>
            </a:r>
            <a:endParaRPr lang="en-US" dirty="0"/>
          </a:p>
          <a:p>
            <a:r>
              <a:rPr lang="fr-FR" dirty="0"/>
              <a:t>Faire de son mieux – to do </a:t>
            </a:r>
            <a:r>
              <a:rPr lang="fr-FR" dirty="0" err="1"/>
              <a:t>one’s</a:t>
            </a:r>
            <a:r>
              <a:rPr lang="fr-FR" dirty="0"/>
              <a:t> best</a:t>
            </a:r>
            <a:endParaRPr lang="en-US" dirty="0"/>
          </a:p>
          <a:p>
            <a:r>
              <a:rPr lang="en-US" dirty="0"/>
              <a:t>Faire </a:t>
            </a:r>
            <a:r>
              <a:rPr lang="en-US" dirty="0" err="1"/>
              <a:t>une</a:t>
            </a:r>
            <a:r>
              <a:rPr lang="en-US" dirty="0"/>
              <a:t> promenade – to take a walk/ride</a:t>
            </a:r>
          </a:p>
          <a:p>
            <a:r>
              <a:rPr lang="fr-FR" dirty="0"/>
              <a:t>Faire des courses- to </a:t>
            </a:r>
            <a:r>
              <a:rPr lang="fr-FR" dirty="0" err="1"/>
              <a:t>run</a:t>
            </a:r>
            <a:r>
              <a:rPr lang="fr-FR" dirty="0"/>
              <a:t> </a:t>
            </a:r>
            <a:r>
              <a:rPr lang="fr-FR" dirty="0" err="1"/>
              <a:t>errands</a:t>
            </a:r>
            <a:endParaRPr lang="en-US" dirty="0"/>
          </a:p>
          <a:p>
            <a:r>
              <a:rPr lang="fr-FR" dirty="0"/>
              <a:t>Faire des progrès – to </a:t>
            </a:r>
            <a:r>
              <a:rPr lang="fr-FR" dirty="0" err="1"/>
              <a:t>make</a:t>
            </a:r>
            <a:r>
              <a:rPr lang="fr-FR" dirty="0"/>
              <a:t> </a:t>
            </a:r>
            <a:r>
              <a:rPr lang="fr-FR" dirty="0" err="1"/>
              <a:t>progress</a:t>
            </a:r>
            <a:endParaRPr lang="en-US" dirty="0"/>
          </a:p>
          <a:p>
            <a:r>
              <a:rPr lang="fr-FR" dirty="0"/>
              <a:t>Faire du sport – to practice/do sports</a:t>
            </a:r>
            <a:endParaRPr lang="en-US" dirty="0"/>
          </a:p>
          <a:p>
            <a:r>
              <a:rPr lang="fr-FR" dirty="0"/>
              <a:t>Faire ses adieux – to </a:t>
            </a:r>
            <a:r>
              <a:rPr lang="fr-FR" dirty="0" err="1"/>
              <a:t>bid</a:t>
            </a:r>
            <a:r>
              <a:rPr lang="fr-FR" dirty="0"/>
              <a:t> </a:t>
            </a:r>
            <a:r>
              <a:rPr lang="fr-FR" dirty="0" err="1"/>
              <a:t>good-bye</a:t>
            </a:r>
            <a:endParaRPr lang="en-US" dirty="0"/>
          </a:p>
          <a:p>
            <a:endParaRPr lang="en-US" dirty="0"/>
          </a:p>
        </p:txBody>
      </p:sp>
    </p:spTree>
    <p:extLst>
      <p:ext uri="{BB962C8B-B14F-4D97-AF65-F5344CB8AC3E}">
        <p14:creationId xmlns:p14="http://schemas.microsoft.com/office/powerpoint/2010/main" val="860807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Modal Verbs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modal verb is a verb that qualifies an action with regard to its desirability, its necessity, its possibility or its futurity. But as far as French linguistics is concerned, it is often said that French does not have modal verbs. But in recent years, and by assimilation with English and other languages, the expression “</a:t>
            </a:r>
            <a:r>
              <a:rPr lang="en-US" dirty="0" err="1"/>
              <a:t>verbes</a:t>
            </a:r>
            <a:r>
              <a:rPr lang="en-US" dirty="0"/>
              <a:t> </a:t>
            </a:r>
            <a:r>
              <a:rPr lang="en-US" dirty="0" err="1"/>
              <a:t>modaux</a:t>
            </a:r>
            <a:r>
              <a:rPr lang="en-US" dirty="0"/>
              <a:t>” is increasingly used in French.</a:t>
            </a:r>
          </a:p>
          <a:p>
            <a:endParaRPr lang="en-US" dirty="0"/>
          </a:p>
        </p:txBody>
      </p:sp>
    </p:spTree>
    <p:extLst>
      <p:ext uri="{BB962C8B-B14F-4D97-AF65-F5344CB8AC3E}">
        <p14:creationId xmlns:p14="http://schemas.microsoft.com/office/powerpoint/2010/main" val="3064093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French has less modal verbs than English. While English has “</a:t>
            </a:r>
            <a:r>
              <a:rPr lang="en-US" b="1" i="1" dirty="0"/>
              <a:t>will, may, shall, might, must, ought to, have to, can and be able to</a:t>
            </a:r>
            <a:r>
              <a:rPr lang="en-US" dirty="0"/>
              <a:t>, French has three modal verbs: </a:t>
            </a:r>
            <a:r>
              <a:rPr lang="en-US" b="1" i="1" dirty="0" err="1"/>
              <a:t>pouvoir</a:t>
            </a:r>
            <a:r>
              <a:rPr lang="en-US" b="1" i="1" dirty="0"/>
              <a:t>, </a:t>
            </a:r>
            <a:r>
              <a:rPr lang="en-US" b="1" i="1" dirty="0" err="1"/>
              <a:t>vouloir</a:t>
            </a:r>
            <a:r>
              <a:rPr lang="en-US" b="1" i="1" dirty="0"/>
              <a:t>, devoir</a:t>
            </a:r>
            <a:r>
              <a:rPr lang="en-US" dirty="0"/>
              <a:t>, to which can be added certain uses of </a:t>
            </a:r>
            <a:r>
              <a:rPr lang="en-US" b="1" i="1" dirty="0"/>
              <a:t>savoir</a:t>
            </a:r>
            <a:r>
              <a:rPr lang="en-US" dirty="0"/>
              <a:t>. However, these verbs have tenses that can modify their modality. French does not use modal verbs to denote futurity, as this is done by means of the future tense and other mechanisms. We will take a look at the conjugation of these verbs in present indicative tense and some examples where they have been used. </a:t>
            </a:r>
          </a:p>
          <a:p>
            <a:endParaRPr lang="en-US" dirty="0"/>
          </a:p>
        </p:txBody>
      </p:sp>
    </p:spTree>
    <p:extLst>
      <p:ext uri="{BB962C8B-B14F-4D97-AF65-F5344CB8AC3E}">
        <p14:creationId xmlns:p14="http://schemas.microsoft.com/office/powerpoint/2010/main" val="2203603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41478747"/>
              </p:ext>
            </p:extLst>
          </p:nvPr>
        </p:nvGraphicFramePr>
        <p:xfrm>
          <a:off x="1143000" y="1676400"/>
          <a:ext cx="6096000" cy="3962403"/>
        </p:xfrm>
        <a:graphic>
          <a:graphicData uri="http://schemas.openxmlformats.org/drawingml/2006/table">
            <a:tbl>
              <a:tblPr firstRow="1" firstCol="1" bandRow="1">
                <a:tableStyleId>{5C22544A-7EE6-4342-B048-85BDC9FD1C3A}</a:tableStyleId>
              </a:tblPr>
              <a:tblGrid>
                <a:gridCol w="6096000"/>
              </a:tblGrid>
              <a:tr h="1013535">
                <a:tc>
                  <a:txBody>
                    <a:bodyPr/>
                    <a:lstStyle/>
                    <a:p>
                      <a:pPr marL="0" marR="0" algn="just">
                        <a:lnSpc>
                          <a:spcPct val="115000"/>
                        </a:lnSpc>
                        <a:spcBef>
                          <a:spcPts val="0"/>
                        </a:spcBef>
                        <a:spcAft>
                          <a:spcPts val="0"/>
                        </a:spcAft>
                      </a:pPr>
                      <a:r>
                        <a:rPr lang="en-US" sz="2400" dirty="0" err="1">
                          <a:effectLst/>
                        </a:rPr>
                        <a:t>Pouvoir</a:t>
                      </a:r>
                      <a:r>
                        <a:rPr lang="en-US" sz="2400" dirty="0">
                          <a:effectLst/>
                        </a:rPr>
                        <a:t> (to be able to/can)</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Je peux</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Tu peux</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Il/elle/on peut</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Nous pouvons</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Vous pouvez</a:t>
                      </a:r>
                      <a:endParaRPr lang="en-US" sz="2400" dirty="0">
                        <a:effectLst/>
                        <a:latin typeface="Calibri"/>
                        <a:ea typeface="Calibri"/>
                        <a:cs typeface="Times New Roman"/>
                      </a:endParaRPr>
                    </a:p>
                  </a:txBody>
                  <a:tcPr marL="68580" marR="68580" marT="0" marB="0"/>
                </a:tc>
              </a:tr>
              <a:tr h="491478">
                <a:tc>
                  <a:txBody>
                    <a:bodyPr/>
                    <a:lstStyle/>
                    <a:p>
                      <a:pPr marL="0" marR="0" algn="just">
                        <a:lnSpc>
                          <a:spcPct val="115000"/>
                        </a:lnSpc>
                        <a:spcBef>
                          <a:spcPts val="0"/>
                        </a:spcBef>
                        <a:spcAft>
                          <a:spcPts val="0"/>
                        </a:spcAft>
                      </a:pPr>
                      <a:r>
                        <a:rPr lang="fr-FR" sz="2400" dirty="0">
                          <a:effectLst/>
                        </a:rPr>
                        <a:t>Ils/elles peuvent</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33258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Vouloir</a:t>
            </a:r>
            <a:r>
              <a:rPr lang="en-US" dirty="0"/>
              <a:t> (to want</a:t>
            </a:r>
            <a:r>
              <a:rPr lang="en-US" dirty="0" smtClean="0"/>
              <a:t>)</a:t>
            </a:r>
          </a:p>
          <a:p>
            <a:r>
              <a:rPr lang="en-US" dirty="0" smtClean="0"/>
              <a:t>Je </a:t>
            </a:r>
            <a:r>
              <a:rPr lang="en-US" dirty="0" err="1" smtClean="0"/>
              <a:t>veux</a:t>
            </a:r>
            <a:endParaRPr lang="en-US" dirty="0" smtClean="0"/>
          </a:p>
          <a:p>
            <a:r>
              <a:rPr lang="en-US" dirty="0" err="1" smtClean="0"/>
              <a:t>Tu</a:t>
            </a:r>
            <a:r>
              <a:rPr lang="en-US" dirty="0" smtClean="0"/>
              <a:t> </a:t>
            </a:r>
            <a:r>
              <a:rPr lang="en-US" dirty="0" err="1" smtClean="0"/>
              <a:t>veux</a:t>
            </a:r>
            <a:endParaRPr lang="en-US" dirty="0" smtClean="0"/>
          </a:p>
          <a:p>
            <a:r>
              <a:rPr lang="en-US" dirty="0" smtClean="0"/>
              <a:t>Il/</a:t>
            </a:r>
            <a:r>
              <a:rPr lang="en-US" dirty="0" err="1" smtClean="0"/>
              <a:t>elle</a:t>
            </a:r>
            <a:r>
              <a:rPr lang="en-US" dirty="0" smtClean="0"/>
              <a:t>/on </a:t>
            </a:r>
            <a:r>
              <a:rPr lang="en-US" dirty="0" err="1" smtClean="0"/>
              <a:t>veut</a:t>
            </a:r>
            <a:endParaRPr lang="en-US" dirty="0" smtClean="0"/>
          </a:p>
          <a:p>
            <a:r>
              <a:rPr lang="en-US" dirty="0" smtClean="0"/>
              <a:t>Nous </a:t>
            </a:r>
            <a:r>
              <a:rPr lang="en-US" dirty="0" err="1" smtClean="0"/>
              <a:t>voulons</a:t>
            </a:r>
            <a:endParaRPr lang="en-US" dirty="0" smtClean="0"/>
          </a:p>
          <a:p>
            <a:r>
              <a:rPr lang="en-US" dirty="0" err="1" smtClean="0"/>
              <a:t>Vous</a:t>
            </a:r>
            <a:r>
              <a:rPr lang="en-US" dirty="0" smtClean="0"/>
              <a:t> </a:t>
            </a:r>
            <a:r>
              <a:rPr lang="en-US" dirty="0" err="1" smtClean="0"/>
              <a:t>voulez</a:t>
            </a:r>
            <a:endParaRPr lang="en-US" dirty="0" smtClean="0"/>
          </a:p>
          <a:p>
            <a:r>
              <a:rPr lang="en-US" dirty="0" err="1" smtClean="0"/>
              <a:t>Ils</a:t>
            </a:r>
            <a:r>
              <a:rPr lang="en-US" dirty="0" smtClean="0"/>
              <a:t>/</a:t>
            </a:r>
            <a:r>
              <a:rPr lang="en-US" dirty="0" err="1" smtClean="0"/>
              <a:t>elles</a:t>
            </a:r>
            <a:r>
              <a:rPr lang="en-US" dirty="0" smtClean="0"/>
              <a:t> </a:t>
            </a:r>
            <a:r>
              <a:rPr lang="en-US" dirty="0" err="1" smtClean="0"/>
              <a:t>veulent</a:t>
            </a:r>
            <a:endParaRPr lang="en-US" dirty="0"/>
          </a:p>
        </p:txBody>
      </p:sp>
    </p:spTree>
    <p:extLst>
      <p:ext uri="{BB962C8B-B14F-4D97-AF65-F5344CB8AC3E}">
        <p14:creationId xmlns:p14="http://schemas.microsoft.com/office/powerpoint/2010/main" val="3473748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Devoir (to have to/must)</a:t>
            </a:r>
          </a:p>
        </p:txBody>
      </p:sp>
      <p:sp>
        <p:nvSpPr>
          <p:cNvPr id="3" name="Content Placeholder 2"/>
          <p:cNvSpPr>
            <a:spLocks noGrp="1"/>
          </p:cNvSpPr>
          <p:nvPr>
            <p:ph idx="1"/>
          </p:nvPr>
        </p:nvSpPr>
        <p:spPr/>
        <p:txBody>
          <a:bodyPr/>
          <a:lstStyle/>
          <a:p>
            <a:r>
              <a:rPr lang="en-US" dirty="0" smtClean="0"/>
              <a:t>Je </a:t>
            </a:r>
            <a:r>
              <a:rPr lang="en-US" dirty="0" err="1" smtClean="0"/>
              <a:t>dois</a:t>
            </a:r>
            <a:endParaRPr lang="en-US" dirty="0" smtClean="0"/>
          </a:p>
          <a:p>
            <a:r>
              <a:rPr lang="en-US" dirty="0" err="1" smtClean="0"/>
              <a:t>Tu</a:t>
            </a:r>
            <a:r>
              <a:rPr lang="en-US" dirty="0" smtClean="0"/>
              <a:t> </a:t>
            </a:r>
            <a:r>
              <a:rPr lang="en-US" dirty="0" err="1" smtClean="0"/>
              <a:t>dois</a:t>
            </a:r>
            <a:endParaRPr lang="en-US" dirty="0" smtClean="0"/>
          </a:p>
          <a:p>
            <a:r>
              <a:rPr lang="en-US" dirty="0" smtClean="0"/>
              <a:t>Il/</a:t>
            </a:r>
            <a:r>
              <a:rPr lang="en-US" dirty="0" err="1" smtClean="0"/>
              <a:t>elle</a:t>
            </a:r>
            <a:r>
              <a:rPr lang="en-US" dirty="0" smtClean="0"/>
              <a:t>/on </a:t>
            </a:r>
            <a:r>
              <a:rPr lang="en-US" dirty="0" err="1" smtClean="0"/>
              <a:t>doit</a:t>
            </a:r>
            <a:endParaRPr lang="en-US" dirty="0" smtClean="0"/>
          </a:p>
          <a:p>
            <a:r>
              <a:rPr lang="en-US" dirty="0" smtClean="0"/>
              <a:t>Nous </a:t>
            </a:r>
            <a:r>
              <a:rPr lang="en-US" dirty="0" err="1" smtClean="0"/>
              <a:t>devons</a:t>
            </a:r>
            <a:endParaRPr lang="en-US" dirty="0" smtClean="0"/>
          </a:p>
          <a:p>
            <a:r>
              <a:rPr lang="en-US" dirty="0" err="1" smtClean="0"/>
              <a:t>Vous</a:t>
            </a:r>
            <a:r>
              <a:rPr lang="en-US" dirty="0" smtClean="0"/>
              <a:t> </a:t>
            </a:r>
            <a:r>
              <a:rPr lang="en-US" dirty="0" err="1" smtClean="0"/>
              <a:t>devez</a:t>
            </a:r>
            <a:endParaRPr lang="en-US" dirty="0" smtClean="0"/>
          </a:p>
          <a:p>
            <a:r>
              <a:rPr lang="en-US" dirty="0" err="1" smtClean="0"/>
              <a:t>Ils</a:t>
            </a:r>
            <a:r>
              <a:rPr lang="en-US" dirty="0" smtClean="0"/>
              <a:t>/</a:t>
            </a:r>
            <a:r>
              <a:rPr lang="en-US" dirty="0" err="1" smtClean="0"/>
              <a:t>elles</a:t>
            </a:r>
            <a:r>
              <a:rPr lang="en-US" dirty="0" smtClean="0"/>
              <a:t> </a:t>
            </a:r>
            <a:r>
              <a:rPr lang="en-US" dirty="0" err="1" smtClean="0"/>
              <a:t>doivent</a:t>
            </a:r>
            <a:endParaRPr lang="en-US" dirty="0"/>
          </a:p>
        </p:txBody>
      </p:sp>
    </p:spTree>
    <p:extLst>
      <p:ext uri="{BB962C8B-B14F-4D97-AF65-F5344CB8AC3E}">
        <p14:creationId xmlns:p14="http://schemas.microsoft.com/office/powerpoint/2010/main" val="49358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Savoir (to know)</a:t>
            </a:r>
          </a:p>
        </p:txBody>
      </p:sp>
      <p:sp>
        <p:nvSpPr>
          <p:cNvPr id="3" name="Content Placeholder 2"/>
          <p:cNvSpPr>
            <a:spLocks noGrp="1"/>
          </p:cNvSpPr>
          <p:nvPr>
            <p:ph idx="1"/>
          </p:nvPr>
        </p:nvSpPr>
        <p:spPr/>
        <p:txBody>
          <a:bodyPr/>
          <a:lstStyle/>
          <a:p>
            <a:r>
              <a:rPr lang="en-US" dirty="0" smtClean="0"/>
              <a:t>Je sais</a:t>
            </a:r>
          </a:p>
          <a:p>
            <a:r>
              <a:rPr lang="en-US" dirty="0" err="1" smtClean="0"/>
              <a:t>Tu</a:t>
            </a:r>
            <a:r>
              <a:rPr lang="en-US" dirty="0" smtClean="0"/>
              <a:t> sais</a:t>
            </a:r>
          </a:p>
          <a:p>
            <a:r>
              <a:rPr lang="en-US" dirty="0" smtClean="0"/>
              <a:t>Il/</a:t>
            </a:r>
            <a:r>
              <a:rPr lang="en-US" dirty="0" err="1" smtClean="0"/>
              <a:t>elle</a:t>
            </a:r>
            <a:r>
              <a:rPr lang="en-US" dirty="0" smtClean="0"/>
              <a:t>/on </a:t>
            </a:r>
            <a:r>
              <a:rPr lang="en-US" dirty="0" err="1" smtClean="0"/>
              <a:t>sait</a:t>
            </a:r>
            <a:endParaRPr lang="en-US" dirty="0" smtClean="0"/>
          </a:p>
          <a:p>
            <a:r>
              <a:rPr lang="en-US" dirty="0" smtClean="0"/>
              <a:t>Nous </a:t>
            </a:r>
            <a:r>
              <a:rPr lang="en-US" dirty="0" err="1" smtClean="0"/>
              <a:t>savons</a:t>
            </a:r>
            <a:endParaRPr lang="en-US" dirty="0" smtClean="0"/>
          </a:p>
          <a:p>
            <a:r>
              <a:rPr lang="en-US" dirty="0" err="1" smtClean="0"/>
              <a:t>Vous</a:t>
            </a:r>
            <a:r>
              <a:rPr lang="en-US" dirty="0" smtClean="0"/>
              <a:t> </a:t>
            </a:r>
            <a:r>
              <a:rPr lang="en-US" dirty="0" err="1" smtClean="0"/>
              <a:t>savez</a:t>
            </a:r>
            <a:endParaRPr lang="en-US" dirty="0" smtClean="0"/>
          </a:p>
          <a:p>
            <a:r>
              <a:rPr lang="en-US" dirty="0" err="1" smtClean="0"/>
              <a:t>Ils</a:t>
            </a:r>
            <a:r>
              <a:rPr lang="en-US" dirty="0" smtClean="0"/>
              <a:t>/</a:t>
            </a:r>
            <a:r>
              <a:rPr lang="en-US" dirty="0" err="1" smtClean="0"/>
              <a:t>elles</a:t>
            </a:r>
            <a:r>
              <a:rPr lang="en-US" dirty="0" smtClean="0"/>
              <a:t> </a:t>
            </a:r>
            <a:r>
              <a:rPr lang="en-US" dirty="0" err="1" smtClean="0"/>
              <a:t>savent</a:t>
            </a:r>
            <a:endParaRPr lang="en-US" dirty="0"/>
          </a:p>
        </p:txBody>
      </p:sp>
    </p:spTree>
    <p:extLst>
      <p:ext uri="{BB962C8B-B14F-4D97-AF65-F5344CB8AC3E}">
        <p14:creationId xmlns:p14="http://schemas.microsoft.com/office/powerpoint/2010/main" val="901385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a:t>Pouvoir</a:t>
            </a:r>
            <a:r>
              <a:rPr lang="en-US" dirty="0"/>
              <a:t> expresses ability, corresponding to the English can or be able to. In present tense, it implies a definite or potential ability.</a:t>
            </a:r>
          </a:p>
          <a:p>
            <a:r>
              <a:rPr lang="en-US" dirty="0"/>
              <a:t>Examples:</a:t>
            </a:r>
          </a:p>
          <a:p>
            <a:pPr lvl="0"/>
            <a:r>
              <a:rPr lang="fr-FR" dirty="0"/>
              <a:t>Je peux aller au cinéma ce soir.- I </a:t>
            </a:r>
            <a:r>
              <a:rPr lang="fr-FR" dirty="0" err="1"/>
              <a:t>can</a:t>
            </a:r>
            <a:r>
              <a:rPr lang="fr-FR" dirty="0"/>
              <a:t> go to the </a:t>
            </a:r>
            <a:r>
              <a:rPr lang="fr-FR" dirty="0" err="1"/>
              <a:t>movies</a:t>
            </a:r>
            <a:r>
              <a:rPr lang="fr-FR" dirty="0"/>
              <a:t> </a:t>
            </a:r>
            <a:r>
              <a:rPr lang="fr-FR" dirty="0" err="1"/>
              <a:t>this</a:t>
            </a:r>
            <a:r>
              <a:rPr lang="fr-FR" dirty="0"/>
              <a:t> </a:t>
            </a:r>
            <a:r>
              <a:rPr lang="fr-FR" dirty="0" err="1"/>
              <a:t>evening</a:t>
            </a:r>
            <a:r>
              <a:rPr lang="fr-FR" dirty="0"/>
              <a:t>.</a:t>
            </a:r>
            <a:endParaRPr lang="en-US" dirty="0"/>
          </a:p>
          <a:p>
            <a:pPr lvl="0"/>
            <a:r>
              <a:rPr lang="fr-FR" dirty="0"/>
              <a:t>Nous pouvons aller au concert cette nuit. – </a:t>
            </a:r>
            <a:r>
              <a:rPr lang="fr-FR" dirty="0" err="1"/>
              <a:t>We</a:t>
            </a:r>
            <a:r>
              <a:rPr lang="fr-FR" dirty="0"/>
              <a:t> </a:t>
            </a:r>
            <a:r>
              <a:rPr lang="fr-FR" dirty="0" err="1"/>
              <a:t>can</a:t>
            </a:r>
            <a:r>
              <a:rPr lang="fr-FR" dirty="0"/>
              <a:t> go to the concert </a:t>
            </a:r>
            <a:r>
              <a:rPr lang="fr-FR" dirty="0" err="1"/>
              <a:t>this</a:t>
            </a:r>
            <a:r>
              <a:rPr lang="fr-FR" dirty="0"/>
              <a:t> night.</a:t>
            </a:r>
            <a:endParaRPr lang="en-US" dirty="0"/>
          </a:p>
          <a:p>
            <a:pPr lvl="0"/>
            <a:r>
              <a:rPr lang="fr-FR" dirty="0"/>
              <a:t>Les garçons peuvent jouer au tennis. – The boys </a:t>
            </a:r>
            <a:r>
              <a:rPr lang="fr-FR" dirty="0" err="1"/>
              <a:t>can</a:t>
            </a:r>
            <a:r>
              <a:rPr lang="fr-FR" dirty="0"/>
              <a:t> </a:t>
            </a:r>
            <a:r>
              <a:rPr lang="fr-FR" dirty="0" err="1"/>
              <a:t>play</a:t>
            </a:r>
            <a:r>
              <a:rPr lang="fr-FR" dirty="0"/>
              <a:t> tennis.</a:t>
            </a:r>
            <a:endParaRPr lang="en-US" dirty="0"/>
          </a:p>
          <a:p>
            <a:pPr lvl="0"/>
            <a:r>
              <a:rPr lang="fr-FR" dirty="0"/>
              <a:t>Tu ne peux pas fumer ici. – You </a:t>
            </a:r>
            <a:r>
              <a:rPr lang="fr-FR" dirty="0" err="1"/>
              <a:t>cannot</a:t>
            </a:r>
            <a:r>
              <a:rPr lang="fr-FR" dirty="0"/>
              <a:t> </a:t>
            </a:r>
            <a:r>
              <a:rPr lang="fr-FR" dirty="0" err="1"/>
              <a:t>smoke</a:t>
            </a:r>
            <a:r>
              <a:rPr lang="fr-FR" dirty="0"/>
              <a:t> </a:t>
            </a:r>
            <a:r>
              <a:rPr lang="fr-FR" dirty="0" err="1"/>
              <a:t>here</a:t>
            </a:r>
            <a:r>
              <a:rPr lang="fr-FR" dirty="0"/>
              <a:t>.</a:t>
            </a:r>
            <a:endParaRPr lang="en-US" dirty="0"/>
          </a:p>
          <a:p>
            <a:endParaRPr lang="en-US" dirty="0"/>
          </a:p>
        </p:txBody>
      </p:sp>
    </p:spTree>
    <p:extLst>
      <p:ext uri="{BB962C8B-B14F-4D97-AF65-F5344CB8AC3E}">
        <p14:creationId xmlns:p14="http://schemas.microsoft.com/office/powerpoint/2010/main" val="3973059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err="1"/>
              <a:t>Vouloir</a:t>
            </a:r>
            <a:r>
              <a:rPr lang="en-US" dirty="0"/>
              <a:t> is a verb expressing wish, desire or intention. In present tense, it implies a definite wish.</a:t>
            </a:r>
          </a:p>
          <a:p>
            <a:r>
              <a:rPr lang="en-US" dirty="0"/>
              <a:t>Examples:</a:t>
            </a:r>
          </a:p>
          <a:p>
            <a:pPr lvl="0"/>
            <a:r>
              <a:rPr lang="fr-FR" dirty="0"/>
              <a:t>Je veux de l’argent. – I </a:t>
            </a:r>
            <a:r>
              <a:rPr lang="fr-FR" dirty="0" err="1"/>
              <a:t>want</a:t>
            </a:r>
            <a:r>
              <a:rPr lang="fr-FR" dirty="0"/>
              <a:t> </a:t>
            </a:r>
            <a:r>
              <a:rPr lang="fr-FR" dirty="0" err="1"/>
              <a:t>some</a:t>
            </a:r>
            <a:r>
              <a:rPr lang="fr-FR" dirty="0"/>
              <a:t> money.</a:t>
            </a:r>
            <a:endParaRPr lang="en-US" dirty="0"/>
          </a:p>
          <a:p>
            <a:pPr lvl="0"/>
            <a:r>
              <a:rPr lang="fr-FR" dirty="0"/>
              <a:t>Tu veux sortir maintenant. – You </a:t>
            </a:r>
            <a:r>
              <a:rPr lang="fr-FR" dirty="0" err="1"/>
              <a:t>want</a:t>
            </a:r>
            <a:r>
              <a:rPr lang="fr-FR" dirty="0"/>
              <a:t> to go out </a:t>
            </a:r>
            <a:r>
              <a:rPr lang="fr-FR" dirty="0" err="1"/>
              <a:t>now</a:t>
            </a:r>
            <a:r>
              <a:rPr lang="fr-FR" dirty="0"/>
              <a:t>.</a:t>
            </a:r>
            <a:endParaRPr lang="en-US" dirty="0"/>
          </a:p>
          <a:p>
            <a:pPr lvl="0"/>
            <a:r>
              <a:rPr lang="fr-FR" dirty="0"/>
              <a:t>Elle veut savoir la réponse. – </a:t>
            </a:r>
            <a:r>
              <a:rPr lang="fr-FR" dirty="0" err="1"/>
              <a:t>She</a:t>
            </a:r>
            <a:r>
              <a:rPr lang="fr-FR" dirty="0"/>
              <a:t> </a:t>
            </a:r>
            <a:r>
              <a:rPr lang="fr-FR" dirty="0" err="1"/>
              <a:t>wants</a:t>
            </a:r>
            <a:r>
              <a:rPr lang="fr-FR" dirty="0"/>
              <a:t> to know the </a:t>
            </a:r>
            <a:r>
              <a:rPr lang="fr-FR" dirty="0" err="1"/>
              <a:t>answer</a:t>
            </a:r>
            <a:r>
              <a:rPr lang="fr-FR" dirty="0"/>
              <a:t>.</a:t>
            </a:r>
            <a:endParaRPr lang="en-US" dirty="0"/>
          </a:p>
          <a:p>
            <a:pPr lvl="0"/>
            <a:r>
              <a:rPr lang="fr-FR" dirty="0"/>
              <a:t>Vous voulez jouer au badminton samedi</a:t>
            </a:r>
            <a:r>
              <a:rPr lang="en-US" dirty="0"/>
              <a:t>. – You want to play badminton on Saturday.</a:t>
            </a:r>
          </a:p>
          <a:p>
            <a:endParaRPr lang="en-US" dirty="0"/>
          </a:p>
        </p:txBody>
      </p:sp>
    </p:spTree>
    <p:extLst>
      <p:ext uri="{BB962C8B-B14F-4D97-AF65-F5344CB8AC3E}">
        <p14:creationId xmlns:p14="http://schemas.microsoft.com/office/powerpoint/2010/main" val="246084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conjugate the compound past tenses of the 20 verbs generally referred to as verbs of movements. The verb also helps with the conjugation of the compound past tenses of all pronominal or reflexive verbs as well as all verbs used in the passive voice. But for the present study, we will be looking at the conjugation of these verbs in the present indicative tense.</a:t>
            </a:r>
            <a:endParaRPr lang="en-US" dirty="0"/>
          </a:p>
          <a:p>
            <a:endParaRPr lang="en-US" dirty="0"/>
          </a:p>
        </p:txBody>
      </p:sp>
    </p:spTree>
    <p:extLst>
      <p:ext uri="{BB962C8B-B14F-4D97-AF65-F5344CB8AC3E}">
        <p14:creationId xmlns:p14="http://schemas.microsoft.com/office/powerpoint/2010/main" val="3623673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Devoir expresses obligation. In present tense, it corresponds to the English “must” or “have to”. The verb can also mean “to owe” in English.</a:t>
            </a:r>
          </a:p>
          <a:p>
            <a:r>
              <a:rPr lang="en-US" dirty="0"/>
              <a:t>Examples:</a:t>
            </a:r>
          </a:p>
          <a:p>
            <a:pPr lvl="0"/>
            <a:r>
              <a:rPr lang="fr-FR" dirty="0"/>
              <a:t>Je dois partir à midi.</a:t>
            </a:r>
            <a:r>
              <a:rPr lang="en-US" dirty="0"/>
              <a:t> – I must leave by midday.</a:t>
            </a:r>
          </a:p>
          <a:p>
            <a:pPr lvl="0"/>
            <a:r>
              <a:rPr lang="fr-FR" dirty="0"/>
              <a:t>Vous devez arrêter le moteur maintenant. – You must stop the </a:t>
            </a:r>
            <a:r>
              <a:rPr lang="fr-FR" dirty="0" err="1"/>
              <a:t>engine</a:t>
            </a:r>
            <a:r>
              <a:rPr lang="fr-FR" dirty="0"/>
              <a:t> </a:t>
            </a:r>
            <a:r>
              <a:rPr lang="fr-FR" dirty="0" err="1"/>
              <a:t>now</a:t>
            </a:r>
            <a:r>
              <a:rPr lang="fr-FR" dirty="0"/>
              <a:t>.</a:t>
            </a:r>
            <a:endParaRPr lang="en-US" dirty="0"/>
          </a:p>
          <a:p>
            <a:pPr lvl="0"/>
            <a:r>
              <a:rPr lang="fr-FR" dirty="0"/>
              <a:t>Les enfants doivent aller à l’école aujourd’hui</a:t>
            </a:r>
            <a:r>
              <a:rPr lang="en-US" dirty="0"/>
              <a:t>. – The children have to go to school today</a:t>
            </a:r>
          </a:p>
          <a:p>
            <a:pPr lvl="0"/>
            <a:r>
              <a:rPr lang="fr-FR" dirty="0"/>
              <a:t>Tu ne dois pas parler pendant l’examen.- </a:t>
            </a:r>
            <a:r>
              <a:rPr lang="en-US" dirty="0"/>
              <a:t>You are not supposed to talk during examination.</a:t>
            </a:r>
          </a:p>
          <a:p>
            <a:endParaRPr lang="en-US" dirty="0"/>
          </a:p>
        </p:txBody>
      </p:sp>
    </p:spTree>
    <p:extLst>
      <p:ext uri="{BB962C8B-B14F-4D97-AF65-F5344CB8AC3E}">
        <p14:creationId xmlns:p14="http://schemas.microsoft.com/office/powerpoint/2010/main" val="1337500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Savoir</a:t>
            </a:r>
            <a:r>
              <a:rPr lang="en-US" dirty="0"/>
              <a:t> is sometimes used in French to express acquired ability instead of </a:t>
            </a:r>
            <a:r>
              <a:rPr lang="en-US" b="1" dirty="0" err="1"/>
              <a:t>Pouvoir</a:t>
            </a:r>
            <a:r>
              <a:rPr lang="en-US" dirty="0"/>
              <a:t>. </a:t>
            </a:r>
            <a:r>
              <a:rPr lang="en-US" b="1" dirty="0"/>
              <a:t>Savoir</a:t>
            </a:r>
            <a:r>
              <a:rPr lang="en-US" dirty="0"/>
              <a:t> implies </a:t>
            </a:r>
            <a:r>
              <a:rPr lang="en-US" b="1" dirty="0"/>
              <a:t>to know a fact </a:t>
            </a:r>
            <a:r>
              <a:rPr lang="en-US" dirty="0"/>
              <a:t>or</a:t>
            </a:r>
            <a:r>
              <a:rPr lang="en-US" b="1" dirty="0"/>
              <a:t> to know how to</a:t>
            </a:r>
            <a:r>
              <a:rPr lang="en-US" dirty="0"/>
              <a:t>.</a:t>
            </a:r>
          </a:p>
          <a:p>
            <a:r>
              <a:rPr lang="en-US" dirty="0"/>
              <a:t>Examples:</a:t>
            </a:r>
          </a:p>
          <a:p>
            <a:pPr lvl="0"/>
            <a:r>
              <a:rPr lang="fr-FR" dirty="0"/>
              <a:t>Ma sœur sait parler cinq langues.- </a:t>
            </a:r>
            <a:r>
              <a:rPr lang="en-US" dirty="0"/>
              <a:t>My sister can (know how to) speak five languages.</a:t>
            </a:r>
          </a:p>
          <a:p>
            <a:pPr lvl="0"/>
            <a:r>
              <a:rPr lang="fr-FR" dirty="0"/>
              <a:t>Tope sait la vérité</a:t>
            </a:r>
            <a:r>
              <a:rPr lang="en-US" dirty="0"/>
              <a:t>. – Tope knows the truth.</a:t>
            </a:r>
          </a:p>
          <a:p>
            <a:pPr lvl="0"/>
            <a:r>
              <a:rPr lang="fr-FR" dirty="0"/>
              <a:t>Nous savons votre nom</a:t>
            </a:r>
            <a:r>
              <a:rPr lang="en-US" dirty="0"/>
              <a:t>. – We know your name.</a:t>
            </a:r>
          </a:p>
          <a:p>
            <a:pPr lvl="0"/>
            <a:r>
              <a:rPr lang="fr-FR" dirty="0"/>
              <a:t>Vous savez conduire une voiture</a:t>
            </a:r>
            <a:r>
              <a:rPr lang="en-US" dirty="0"/>
              <a:t>. – You know how to drive a car. </a:t>
            </a:r>
          </a:p>
          <a:p>
            <a:endParaRPr lang="en-US" dirty="0"/>
          </a:p>
        </p:txBody>
      </p:sp>
    </p:spTree>
    <p:extLst>
      <p:ext uri="{BB962C8B-B14F-4D97-AF65-F5344CB8AC3E}">
        <p14:creationId xmlns:p14="http://schemas.microsoft.com/office/powerpoint/2010/main" val="225847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r-FR" b="1" dirty="0"/>
              <a:t>Etre (to </a:t>
            </a:r>
            <a:r>
              <a:rPr lang="fr-FR" b="1" dirty="0"/>
              <a:t>be</a:t>
            </a:r>
            <a:r>
              <a:rPr lang="fr-FR" b="1" dirty="0"/>
              <a:t>)</a:t>
            </a:r>
            <a:endParaRPr lang="en-US" dirty="0"/>
          </a:p>
          <a:p>
            <a:r>
              <a:rPr lang="fr-FR" dirty="0"/>
              <a:t>Je suis</a:t>
            </a:r>
            <a:endParaRPr lang="en-US" dirty="0"/>
          </a:p>
          <a:p>
            <a:r>
              <a:rPr lang="fr-FR" dirty="0"/>
              <a:t>Tu es</a:t>
            </a:r>
            <a:endParaRPr lang="en-US" dirty="0"/>
          </a:p>
          <a:p>
            <a:r>
              <a:rPr lang="fr-FR" dirty="0"/>
              <a:t>Il/Elle/On est</a:t>
            </a:r>
            <a:endParaRPr lang="en-US" dirty="0"/>
          </a:p>
          <a:p>
            <a:r>
              <a:rPr lang="fr-FR" dirty="0"/>
              <a:t>Nous sommes </a:t>
            </a:r>
            <a:endParaRPr lang="en-US" dirty="0"/>
          </a:p>
          <a:p>
            <a:r>
              <a:rPr lang="fr-FR" dirty="0"/>
              <a:t>Vous êtes</a:t>
            </a:r>
            <a:endParaRPr lang="en-US" dirty="0"/>
          </a:p>
          <a:p>
            <a:r>
              <a:rPr lang="fr-FR" dirty="0"/>
              <a:t>Ils/elles sont</a:t>
            </a:r>
            <a:endParaRPr lang="en-US" dirty="0"/>
          </a:p>
          <a:p>
            <a:pPr lvl="0"/>
            <a:r>
              <a:rPr lang="en-US" dirty="0"/>
              <a:t>The verb « </a:t>
            </a:r>
            <a:r>
              <a:rPr lang="fr-FR" dirty="0" smtClean="0"/>
              <a:t>être</a:t>
            </a:r>
            <a:r>
              <a:rPr lang="en-US" dirty="0"/>
              <a:t> » is used to convey the state of being of the subject.</a:t>
            </a:r>
          </a:p>
          <a:p>
            <a:endParaRPr lang="en-US" dirty="0"/>
          </a:p>
        </p:txBody>
      </p:sp>
    </p:spTree>
    <p:extLst>
      <p:ext uri="{BB962C8B-B14F-4D97-AF65-F5344CB8AC3E}">
        <p14:creationId xmlns:p14="http://schemas.microsoft.com/office/powerpoint/2010/main" val="196991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fr-FR" dirty="0" smtClean="0"/>
              <a:t>Exemples</a:t>
            </a:r>
            <a:r>
              <a:rPr lang="fr-FR" dirty="0"/>
              <a:t> :</a:t>
            </a:r>
            <a:endParaRPr lang="en-US" dirty="0"/>
          </a:p>
          <a:p>
            <a:pPr lvl="0"/>
            <a:r>
              <a:rPr lang="fr-FR" dirty="0"/>
              <a:t>Le garçon est intelligent.</a:t>
            </a:r>
            <a:endParaRPr lang="en-US" dirty="0"/>
          </a:p>
          <a:p>
            <a:pPr lvl="0"/>
            <a:r>
              <a:rPr lang="fr-FR" dirty="0"/>
              <a:t>Je suis grande</a:t>
            </a:r>
            <a:endParaRPr lang="en-US" dirty="0"/>
          </a:p>
          <a:p>
            <a:pPr lvl="0"/>
            <a:r>
              <a:rPr lang="fr-FR" dirty="0"/>
              <a:t>Tu es riche</a:t>
            </a:r>
            <a:endParaRPr lang="en-US" dirty="0"/>
          </a:p>
          <a:p>
            <a:pPr lvl="0"/>
            <a:r>
              <a:rPr lang="fr-FR" dirty="0"/>
              <a:t>Vous êtes malade</a:t>
            </a:r>
            <a:endParaRPr lang="en-US" dirty="0"/>
          </a:p>
          <a:p>
            <a:pPr lvl="0"/>
            <a:r>
              <a:rPr lang="fr-FR" dirty="0"/>
              <a:t>Les oiseaux sont beaux</a:t>
            </a:r>
            <a:endParaRPr lang="en-US" dirty="0"/>
          </a:p>
          <a:p>
            <a:pPr lvl="0"/>
            <a:r>
              <a:rPr lang="fr-FR" dirty="0"/>
              <a:t>Nous sommes courageux</a:t>
            </a:r>
            <a:endParaRPr lang="en-US" dirty="0"/>
          </a:p>
          <a:p>
            <a:pPr lvl="0"/>
            <a:r>
              <a:rPr lang="fr-FR" dirty="0"/>
              <a:t>Mon frère est content.</a:t>
            </a:r>
            <a:endParaRPr lang="en-US" dirty="0"/>
          </a:p>
          <a:p>
            <a:pPr lvl="0"/>
            <a:r>
              <a:rPr lang="fr-FR" dirty="0"/>
              <a:t>Elle est triste</a:t>
            </a:r>
            <a:endParaRPr lang="en-US" dirty="0"/>
          </a:p>
          <a:p>
            <a:pPr lvl="0"/>
            <a:r>
              <a:rPr lang="fr-FR" dirty="0"/>
              <a:t>Elle est la dernière-née de la famille</a:t>
            </a:r>
            <a:endParaRPr lang="en-US" dirty="0"/>
          </a:p>
          <a:p>
            <a:pPr lvl="0"/>
            <a:r>
              <a:rPr lang="fr-FR" dirty="0"/>
              <a:t>Les Français sont blancs.</a:t>
            </a:r>
            <a:endParaRPr lang="en-US" dirty="0"/>
          </a:p>
          <a:p>
            <a:endParaRPr lang="en-US" dirty="0"/>
          </a:p>
        </p:txBody>
      </p:sp>
    </p:spTree>
    <p:extLst>
      <p:ext uri="{BB962C8B-B14F-4D97-AF65-F5344CB8AC3E}">
        <p14:creationId xmlns:p14="http://schemas.microsoft.com/office/powerpoint/2010/main" val="249793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The verb « </a:t>
            </a:r>
            <a:r>
              <a:rPr lang="en-US" b="1" dirty="0"/>
              <a:t>etre</a:t>
            </a:r>
            <a:r>
              <a:rPr lang="en-US" dirty="0"/>
              <a:t> » is used for identifying nationality, profession or status and religious faith.</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Examples:</a:t>
            </a:r>
          </a:p>
          <a:p>
            <a:pPr lvl="0"/>
            <a:r>
              <a:rPr lang="fr-FR" dirty="0"/>
              <a:t>Buhari</a:t>
            </a:r>
            <a:r>
              <a:rPr lang="fr-FR" dirty="0"/>
              <a:t> est Nigérian.</a:t>
            </a:r>
            <a:endParaRPr lang="en-US" dirty="0"/>
          </a:p>
          <a:p>
            <a:pPr lvl="0"/>
            <a:r>
              <a:rPr lang="fr-FR" dirty="0"/>
              <a:t>Sa femme est Nigérienne.</a:t>
            </a:r>
            <a:endParaRPr lang="en-US" dirty="0"/>
          </a:p>
          <a:p>
            <a:pPr lvl="0"/>
            <a:r>
              <a:rPr lang="fr-FR" dirty="0"/>
              <a:t>Je suis chrétienne.</a:t>
            </a:r>
            <a:endParaRPr lang="en-US" dirty="0"/>
          </a:p>
          <a:p>
            <a:pPr lvl="0"/>
            <a:r>
              <a:rPr lang="fr-FR" dirty="0"/>
              <a:t>Il est musulman</a:t>
            </a:r>
            <a:endParaRPr lang="en-US" dirty="0"/>
          </a:p>
          <a:p>
            <a:pPr lvl="0"/>
            <a:r>
              <a:rPr lang="fr-FR" dirty="0"/>
              <a:t>Monsieur </a:t>
            </a:r>
            <a:r>
              <a:rPr lang="fr-FR" dirty="0"/>
              <a:t>Melaye</a:t>
            </a:r>
            <a:r>
              <a:rPr lang="fr-FR" dirty="0"/>
              <a:t> est sénateur</a:t>
            </a:r>
            <a:endParaRPr lang="en-US" dirty="0"/>
          </a:p>
          <a:p>
            <a:pPr lvl="0"/>
            <a:r>
              <a:rPr lang="fr-FR" dirty="0"/>
              <a:t>Son oncle est banquier, mais il est infirmier.</a:t>
            </a:r>
            <a:endParaRPr lang="en-US" dirty="0"/>
          </a:p>
          <a:p>
            <a:pPr lvl="0"/>
            <a:r>
              <a:rPr lang="fr-FR" dirty="0"/>
              <a:t>Tu es Brésilien.</a:t>
            </a:r>
            <a:endParaRPr lang="en-US" dirty="0"/>
          </a:p>
          <a:p>
            <a:pPr lvl="0"/>
            <a:r>
              <a:rPr lang="fr-FR" dirty="0"/>
              <a:t>Nous sommes Africains</a:t>
            </a:r>
            <a:endParaRPr lang="en-US" dirty="0"/>
          </a:p>
          <a:p>
            <a:pPr lvl="0"/>
            <a:r>
              <a:rPr lang="fr-FR" dirty="0"/>
              <a:t>Vous êtes croyante</a:t>
            </a:r>
            <a:endParaRPr lang="en-US" dirty="0"/>
          </a:p>
          <a:p>
            <a:pPr lvl="0"/>
            <a:r>
              <a:rPr lang="fr-FR" dirty="0"/>
              <a:t>Je suis mariée.</a:t>
            </a:r>
            <a:endParaRPr lang="en-US" dirty="0"/>
          </a:p>
          <a:p>
            <a:endParaRPr lang="en-US" dirty="0"/>
          </a:p>
        </p:txBody>
      </p:sp>
    </p:spTree>
    <p:extLst>
      <p:ext uri="{BB962C8B-B14F-4D97-AF65-F5344CB8AC3E}">
        <p14:creationId xmlns:p14="http://schemas.microsoft.com/office/powerpoint/2010/main" val="398216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The verb « </a:t>
            </a:r>
            <a:r>
              <a:rPr lang="en-US" b="1" dirty="0"/>
              <a:t>être</a:t>
            </a:r>
            <a:r>
              <a:rPr lang="en-US" dirty="0"/>
              <a:t> » is used to form fixed expressions of life experiences, time and dates.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Examples: </a:t>
            </a:r>
          </a:p>
          <a:p>
            <a:pPr lvl="0"/>
            <a:r>
              <a:rPr lang="fr-FR" dirty="0"/>
              <a:t>C’en est trop – </a:t>
            </a:r>
            <a:r>
              <a:rPr lang="fr-FR" dirty="0" err="1"/>
              <a:t>That’s</a:t>
            </a:r>
            <a:r>
              <a:rPr lang="fr-FR" dirty="0"/>
              <a:t> </a:t>
            </a:r>
            <a:r>
              <a:rPr lang="fr-FR" dirty="0" err="1"/>
              <a:t>too</a:t>
            </a:r>
            <a:r>
              <a:rPr lang="fr-FR" dirty="0"/>
              <a:t> </a:t>
            </a:r>
            <a:r>
              <a:rPr lang="fr-FR" dirty="0" err="1"/>
              <a:t>much</a:t>
            </a:r>
            <a:endParaRPr lang="en-US" dirty="0"/>
          </a:p>
          <a:p>
            <a:pPr lvl="0"/>
            <a:r>
              <a:rPr lang="fr-FR" dirty="0"/>
              <a:t>Ca y est! – </a:t>
            </a:r>
            <a:r>
              <a:rPr lang="fr-FR" dirty="0" err="1"/>
              <a:t>That’s</a:t>
            </a:r>
            <a:r>
              <a:rPr lang="fr-FR" dirty="0"/>
              <a:t> </a:t>
            </a:r>
            <a:r>
              <a:rPr lang="fr-FR" dirty="0" err="1"/>
              <a:t>it</a:t>
            </a:r>
            <a:r>
              <a:rPr lang="fr-FR" dirty="0"/>
              <a:t>.</a:t>
            </a:r>
            <a:endParaRPr lang="en-US" dirty="0"/>
          </a:p>
          <a:p>
            <a:pPr lvl="0"/>
            <a:r>
              <a:rPr lang="fr-FR" dirty="0"/>
              <a:t>Etre  de bonne humeur- to </a:t>
            </a:r>
            <a:r>
              <a:rPr lang="fr-FR" dirty="0" err="1"/>
              <a:t>be</a:t>
            </a:r>
            <a:r>
              <a:rPr lang="fr-FR" dirty="0"/>
              <a:t> in good </a:t>
            </a:r>
            <a:r>
              <a:rPr lang="fr-FR" dirty="0" err="1"/>
              <a:t>mood</a:t>
            </a:r>
            <a:endParaRPr lang="en-US" dirty="0"/>
          </a:p>
          <a:p>
            <a:pPr lvl="0"/>
            <a:r>
              <a:rPr lang="fr-FR" dirty="0"/>
              <a:t>Etre à court d’argent – to </a:t>
            </a:r>
            <a:r>
              <a:rPr lang="fr-FR" dirty="0" err="1"/>
              <a:t>be</a:t>
            </a:r>
            <a:r>
              <a:rPr lang="fr-FR" dirty="0"/>
              <a:t> </a:t>
            </a:r>
            <a:r>
              <a:rPr lang="fr-FR" dirty="0" err="1"/>
              <a:t>broke</a:t>
            </a:r>
            <a:r>
              <a:rPr lang="fr-FR" dirty="0"/>
              <a:t> or short of money</a:t>
            </a:r>
            <a:endParaRPr lang="en-US" dirty="0"/>
          </a:p>
          <a:p>
            <a:pPr lvl="0"/>
            <a:r>
              <a:rPr lang="fr-FR" dirty="0"/>
              <a:t>Etre de garde – to </a:t>
            </a:r>
            <a:r>
              <a:rPr lang="fr-FR" dirty="0" err="1"/>
              <a:t>be</a:t>
            </a:r>
            <a:r>
              <a:rPr lang="fr-FR" dirty="0"/>
              <a:t> on call/on </a:t>
            </a:r>
            <a:r>
              <a:rPr lang="fr-FR" dirty="0" err="1"/>
              <a:t>duty</a:t>
            </a:r>
            <a:endParaRPr lang="en-US" dirty="0"/>
          </a:p>
          <a:p>
            <a:pPr lvl="0"/>
            <a:r>
              <a:rPr lang="fr-FR" dirty="0"/>
              <a:t>Etre de mauvaise humeur – to </a:t>
            </a:r>
            <a:r>
              <a:rPr lang="fr-FR" dirty="0" err="1"/>
              <a:t>be</a:t>
            </a:r>
            <a:r>
              <a:rPr lang="fr-FR" dirty="0"/>
              <a:t> in </a:t>
            </a:r>
            <a:r>
              <a:rPr lang="fr-FR" dirty="0" err="1"/>
              <a:t>bad</a:t>
            </a:r>
            <a:r>
              <a:rPr lang="fr-FR" dirty="0"/>
              <a:t> </a:t>
            </a:r>
            <a:r>
              <a:rPr lang="fr-FR" dirty="0" err="1"/>
              <a:t>mood</a:t>
            </a:r>
            <a:endParaRPr lang="en-US" dirty="0"/>
          </a:p>
          <a:p>
            <a:pPr lvl="0"/>
            <a:r>
              <a:rPr lang="fr-FR" dirty="0"/>
              <a:t>Etre de retour – to </a:t>
            </a:r>
            <a:r>
              <a:rPr lang="fr-FR" dirty="0" err="1"/>
              <a:t>be</a:t>
            </a:r>
            <a:r>
              <a:rPr lang="fr-FR" dirty="0"/>
              <a:t> back</a:t>
            </a:r>
            <a:endParaRPr lang="en-US" dirty="0"/>
          </a:p>
          <a:p>
            <a:endParaRPr lang="en-US" dirty="0"/>
          </a:p>
        </p:txBody>
      </p:sp>
    </p:spTree>
    <p:extLst>
      <p:ext uri="{BB962C8B-B14F-4D97-AF65-F5344CB8AC3E}">
        <p14:creationId xmlns:p14="http://schemas.microsoft.com/office/powerpoint/2010/main" val="416362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fr-FR" dirty="0"/>
              <a:t>Etre en retard- to </a:t>
            </a:r>
            <a:r>
              <a:rPr lang="fr-FR" dirty="0" err="1"/>
              <a:t>be</a:t>
            </a:r>
            <a:r>
              <a:rPr lang="fr-FR" dirty="0"/>
              <a:t> </a:t>
            </a:r>
            <a:r>
              <a:rPr lang="fr-FR" dirty="0" err="1"/>
              <a:t>late</a:t>
            </a:r>
            <a:endParaRPr lang="en-US" dirty="0"/>
          </a:p>
          <a:p>
            <a:pPr lvl="0"/>
            <a:r>
              <a:rPr lang="fr-FR" dirty="0"/>
              <a:t>Etre à l’heure – to </a:t>
            </a:r>
            <a:r>
              <a:rPr lang="fr-FR" dirty="0" err="1"/>
              <a:t>be</a:t>
            </a:r>
            <a:r>
              <a:rPr lang="fr-FR" dirty="0"/>
              <a:t> </a:t>
            </a:r>
            <a:r>
              <a:rPr lang="fr-FR" dirty="0" err="1"/>
              <a:t>punctual</a:t>
            </a:r>
            <a:r>
              <a:rPr lang="fr-FR" dirty="0"/>
              <a:t>/to </a:t>
            </a:r>
            <a:r>
              <a:rPr lang="fr-FR" dirty="0" err="1"/>
              <a:t>be</a:t>
            </a:r>
            <a:r>
              <a:rPr lang="fr-FR" dirty="0"/>
              <a:t> on time</a:t>
            </a:r>
            <a:endParaRPr lang="en-US" dirty="0"/>
          </a:p>
          <a:p>
            <a:pPr lvl="0"/>
            <a:r>
              <a:rPr lang="fr-FR" dirty="0"/>
              <a:t>Etre en bonne santé – to </a:t>
            </a:r>
            <a:r>
              <a:rPr lang="fr-FR" dirty="0" err="1"/>
              <a:t>be</a:t>
            </a:r>
            <a:r>
              <a:rPr lang="fr-FR" dirty="0"/>
              <a:t> in good </a:t>
            </a:r>
            <a:r>
              <a:rPr lang="fr-FR" dirty="0" err="1"/>
              <a:t>health</a:t>
            </a:r>
            <a:endParaRPr lang="en-US" dirty="0"/>
          </a:p>
          <a:p>
            <a:pPr lvl="0"/>
            <a:r>
              <a:rPr lang="fr-FR" dirty="0"/>
              <a:t>Etre sain et sauf – to </a:t>
            </a:r>
            <a:r>
              <a:rPr lang="fr-FR" dirty="0" err="1"/>
              <a:t>be</a:t>
            </a:r>
            <a:r>
              <a:rPr lang="fr-FR" dirty="0"/>
              <a:t> hale and </a:t>
            </a:r>
            <a:r>
              <a:rPr lang="fr-FR" dirty="0" err="1"/>
              <a:t>hearty</a:t>
            </a:r>
            <a:endParaRPr lang="en-US" dirty="0"/>
          </a:p>
          <a:p>
            <a:pPr lvl="0"/>
            <a:r>
              <a:rPr lang="fr-FR" dirty="0"/>
              <a:t>Elle est des nôtres – </a:t>
            </a:r>
            <a:r>
              <a:rPr lang="fr-FR" dirty="0" err="1"/>
              <a:t>she</a:t>
            </a:r>
            <a:r>
              <a:rPr lang="fr-FR" dirty="0"/>
              <a:t> </a:t>
            </a:r>
            <a:r>
              <a:rPr lang="fr-FR" dirty="0" err="1"/>
              <a:t>is</a:t>
            </a:r>
            <a:r>
              <a:rPr lang="fr-FR" dirty="0"/>
              <a:t> one of us/on </a:t>
            </a:r>
            <a:r>
              <a:rPr lang="fr-FR" dirty="0" err="1"/>
              <a:t>our</a:t>
            </a:r>
            <a:r>
              <a:rPr lang="fr-FR" dirty="0"/>
              <a:t> </a:t>
            </a:r>
            <a:r>
              <a:rPr lang="fr-FR" dirty="0" err="1"/>
              <a:t>side</a:t>
            </a:r>
            <a:r>
              <a:rPr lang="fr-FR" dirty="0"/>
              <a:t>.</a:t>
            </a:r>
            <a:endParaRPr lang="en-US" dirty="0"/>
          </a:p>
          <a:p>
            <a:pPr lvl="0"/>
            <a:r>
              <a:rPr lang="fr-FR" dirty="0"/>
              <a:t>Nous sommes le 1er Octobre – </a:t>
            </a:r>
            <a:r>
              <a:rPr lang="fr-FR" dirty="0" err="1"/>
              <a:t>it</a:t>
            </a:r>
            <a:r>
              <a:rPr lang="fr-FR" dirty="0"/>
              <a:t> </a:t>
            </a:r>
            <a:r>
              <a:rPr lang="fr-FR" dirty="0" err="1"/>
              <a:t>is</a:t>
            </a:r>
            <a:r>
              <a:rPr lang="fr-FR" dirty="0"/>
              <a:t> </a:t>
            </a:r>
            <a:r>
              <a:rPr lang="fr-FR" dirty="0" err="1"/>
              <a:t>October</a:t>
            </a:r>
            <a:r>
              <a:rPr lang="fr-FR" dirty="0"/>
              <a:t> 1</a:t>
            </a:r>
            <a:r>
              <a:rPr lang="fr-FR" baseline="30000" dirty="0"/>
              <a:t>st</a:t>
            </a:r>
            <a:r>
              <a:rPr lang="fr-FR" dirty="0"/>
              <a:t>.</a:t>
            </a:r>
            <a:endParaRPr lang="en-US" dirty="0"/>
          </a:p>
          <a:p>
            <a:pPr lvl="0"/>
            <a:r>
              <a:rPr lang="fr-FR" dirty="0"/>
              <a:t>Il en est – </a:t>
            </a:r>
            <a:r>
              <a:rPr lang="fr-FR" dirty="0" err="1"/>
              <a:t>he</a:t>
            </a:r>
            <a:r>
              <a:rPr lang="fr-FR" dirty="0"/>
              <a:t> </a:t>
            </a:r>
            <a:r>
              <a:rPr lang="fr-FR" dirty="0" err="1"/>
              <a:t>is</a:t>
            </a:r>
            <a:r>
              <a:rPr lang="fr-FR" dirty="0"/>
              <a:t> </a:t>
            </a:r>
            <a:r>
              <a:rPr lang="fr-FR" dirty="0" err="1"/>
              <a:t>ready</a:t>
            </a:r>
            <a:r>
              <a:rPr lang="fr-FR" dirty="0"/>
              <a:t> to </a:t>
            </a:r>
            <a:r>
              <a:rPr lang="fr-FR" dirty="0" err="1"/>
              <a:t>be</a:t>
            </a:r>
            <a:r>
              <a:rPr lang="fr-FR" dirty="0"/>
              <a:t> </a:t>
            </a:r>
            <a:r>
              <a:rPr lang="fr-FR" dirty="0" err="1"/>
              <a:t>involved</a:t>
            </a:r>
            <a:r>
              <a:rPr lang="fr-FR" dirty="0"/>
              <a:t>.</a:t>
            </a:r>
            <a:endParaRPr lang="en-US" dirty="0"/>
          </a:p>
          <a:p>
            <a:pPr lvl="0"/>
            <a:r>
              <a:rPr lang="fr-FR" dirty="0"/>
              <a:t>J’y suis – I</a:t>
            </a:r>
            <a:r>
              <a:rPr lang="en-US" dirty="0"/>
              <a:t> understand/I get it.</a:t>
            </a:r>
          </a:p>
          <a:p>
            <a:endParaRPr lang="en-US" dirty="0"/>
          </a:p>
        </p:txBody>
      </p:sp>
    </p:spTree>
    <p:extLst>
      <p:ext uri="{BB962C8B-B14F-4D97-AF65-F5344CB8AC3E}">
        <p14:creationId xmlns:p14="http://schemas.microsoft.com/office/powerpoint/2010/main" val="240406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verb “</a:t>
            </a:r>
            <a:r>
              <a:rPr lang="en-US" b="1" dirty="0" err="1"/>
              <a:t>Avoir</a:t>
            </a:r>
            <a:r>
              <a:rPr lang="en-US" dirty="0"/>
              <a:t>” is used as a main verb (expressing possession), and it is also an auxiliary verb used in conjugating the compound past tenses of </a:t>
            </a:r>
            <a:r>
              <a:rPr lang="en-US" dirty="0" err="1"/>
              <a:t>avoir</a:t>
            </a:r>
            <a:r>
              <a:rPr lang="en-US" dirty="0"/>
              <a:t> itself and of other verbs. We will be looking at the conjugation of </a:t>
            </a:r>
            <a:r>
              <a:rPr lang="en-US" dirty="0" err="1"/>
              <a:t>avoir</a:t>
            </a:r>
            <a:r>
              <a:rPr lang="en-US" dirty="0"/>
              <a:t> in present indicative tense and the use in some sentences.</a:t>
            </a:r>
          </a:p>
          <a:p>
            <a:endParaRPr lang="en-US" dirty="0"/>
          </a:p>
        </p:txBody>
      </p:sp>
    </p:spTree>
    <p:extLst>
      <p:ext uri="{BB962C8B-B14F-4D97-AF65-F5344CB8AC3E}">
        <p14:creationId xmlns:p14="http://schemas.microsoft.com/office/powerpoint/2010/main" val="1544960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1633</Words>
  <Application>Microsoft Office PowerPoint</Application>
  <PresentationFormat>On-screen Show (4:3)</PresentationFormat>
  <Paragraphs>192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AUXILIARY VERBS AND MODAL VERBS </vt:lpstr>
      <vt:lpstr>PowerPoint Presentation</vt:lpstr>
      <vt:lpstr>PowerPoint Presentation</vt:lpstr>
      <vt:lpstr>PowerPoint Presentation</vt:lpstr>
      <vt:lpstr>PowerPoint Presentation</vt:lpstr>
      <vt:lpstr>The verb « etre » is used for identifying nationality, profession or status and religious faith. </vt:lpstr>
      <vt:lpstr>The verb « être » is used to form fixed expressions of life experiences, time and dates.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Semi-Auxiliary Verbs </vt:lpstr>
      <vt:lpstr>PowerPoint Presentation</vt:lpstr>
      <vt:lpstr>PowerPoint Presentation</vt:lpstr>
      <vt:lpstr>PowerPoint Presentation</vt:lpstr>
      <vt:lpstr>PowerPoint Presentation</vt:lpstr>
      <vt:lpstr>Other expressions with the verb “faire” are as follow: </vt:lpstr>
      <vt:lpstr>Modal Verbs </vt:lpstr>
      <vt:lpstr>PowerPoint Presentation</vt:lpstr>
      <vt:lpstr>PowerPoint Presentation</vt:lpstr>
      <vt:lpstr>PowerPoint Presentation</vt:lpstr>
      <vt:lpstr>Devoir (to have to/must)</vt:lpstr>
      <vt:lpstr>Savoir (to know)</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AUXILIARY VERBS AND MODAL VERBS</dc:title>
  <dc:creator>Tolu</dc:creator>
  <cp:lastModifiedBy>Tolu</cp:lastModifiedBy>
  <cp:revision>4</cp:revision>
  <dcterms:created xsi:type="dcterms:W3CDTF">2018-10-01T01:16:45Z</dcterms:created>
  <dcterms:modified xsi:type="dcterms:W3CDTF">2018-10-01T01:56:50Z</dcterms:modified>
</cp:coreProperties>
</file>