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260"/>
  </p:notesMasterIdLst>
  <p:handoutMasterIdLst>
    <p:handoutMasterId r:id="rId261"/>
  </p:handoutMasterIdLst>
  <p:sldIdLst>
    <p:sldId id="700" r:id="rId2"/>
    <p:sldId id="1031" r:id="rId3"/>
    <p:sldId id="701" r:id="rId4"/>
    <p:sldId id="702" r:id="rId5"/>
    <p:sldId id="703" r:id="rId6"/>
    <p:sldId id="704" r:id="rId7"/>
    <p:sldId id="705" r:id="rId8"/>
    <p:sldId id="706" r:id="rId9"/>
    <p:sldId id="707" r:id="rId10"/>
    <p:sldId id="708" r:id="rId11"/>
    <p:sldId id="709" r:id="rId12"/>
    <p:sldId id="710" r:id="rId13"/>
    <p:sldId id="711" r:id="rId14"/>
    <p:sldId id="712" r:id="rId15"/>
    <p:sldId id="981" r:id="rId16"/>
    <p:sldId id="713" r:id="rId17"/>
    <p:sldId id="996" r:id="rId18"/>
    <p:sldId id="997" r:id="rId19"/>
    <p:sldId id="714" r:id="rId20"/>
    <p:sldId id="715" r:id="rId21"/>
    <p:sldId id="716" r:id="rId22"/>
    <p:sldId id="717" r:id="rId23"/>
    <p:sldId id="718" r:id="rId24"/>
    <p:sldId id="956" r:id="rId25"/>
    <p:sldId id="719" r:id="rId26"/>
    <p:sldId id="973" r:id="rId27"/>
    <p:sldId id="974" r:id="rId28"/>
    <p:sldId id="975" r:id="rId29"/>
    <p:sldId id="976" r:id="rId30"/>
    <p:sldId id="977" r:id="rId31"/>
    <p:sldId id="978" r:id="rId32"/>
    <p:sldId id="979" r:id="rId33"/>
    <p:sldId id="980" r:id="rId34"/>
    <p:sldId id="720" r:id="rId35"/>
    <p:sldId id="721" r:id="rId36"/>
    <p:sldId id="722" r:id="rId37"/>
    <p:sldId id="723" r:id="rId38"/>
    <p:sldId id="724" r:id="rId39"/>
    <p:sldId id="725" r:id="rId40"/>
    <p:sldId id="726" r:id="rId41"/>
    <p:sldId id="727" r:id="rId42"/>
    <p:sldId id="728" r:id="rId43"/>
    <p:sldId id="730" r:id="rId44"/>
    <p:sldId id="731" r:id="rId45"/>
    <p:sldId id="732" r:id="rId46"/>
    <p:sldId id="733" r:id="rId47"/>
    <p:sldId id="734" r:id="rId48"/>
    <p:sldId id="735" r:id="rId49"/>
    <p:sldId id="736" r:id="rId50"/>
    <p:sldId id="745" r:id="rId51"/>
    <p:sldId id="746" r:id="rId52"/>
    <p:sldId id="747" r:id="rId53"/>
    <p:sldId id="748" r:id="rId54"/>
    <p:sldId id="749" r:id="rId55"/>
    <p:sldId id="982" r:id="rId56"/>
    <p:sldId id="750" r:id="rId57"/>
    <p:sldId id="751" r:id="rId58"/>
    <p:sldId id="752" r:id="rId59"/>
    <p:sldId id="753" r:id="rId60"/>
    <p:sldId id="754" r:id="rId61"/>
    <p:sldId id="755" r:id="rId62"/>
    <p:sldId id="758" r:id="rId63"/>
    <p:sldId id="759" r:id="rId64"/>
    <p:sldId id="760" r:id="rId65"/>
    <p:sldId id="761" r:id="rId66"/>
    <p:sldId id="763" r:id="rId67"/>
    <p:sldId id="984" r:id="rId68"/>
    <p:sldId id="985" r:id="rId69"/>
    <p:sldId id="986" r:id="rId70"/>
    <p:sldId id="987" r:id="rId71"/>
    <p:sldId id="764" r:id="rId72"/>
    <p:sldId id="765" r:id="rId73"/>
    <p:sldId id="992" r:id="rId74"/>
    <p:sldId id="766" r:id="rId75"/>
    <p:sldId id="767" r:id="rId76"/>
    <p:sldId id="768" r:id="rId77"/>
    <p:sldId id="769" r:id="rId78"/>
    <p:sldId id="770" r:id="rId79"/>
    <p:sldId id="771" r:id="rId80"/>
    <p:sldId id="772" r:id="rId81"/>
    <p:sldId id="773" r:id="rId82"/>
    <p:sldId id="774" r:id="rId83"/>
    <p:sldId id="775" r:id="rId84"/>
    <p:sldId id="1010" r:id="rId85"/>
    <p:sldId id="1011" r:id="rId86"/>
    <p:sldId id="1016" r:id="rId87"/>
    <p:sldId id="1017" r:id="rId88"/>
    <p:sldId id="1012" r:id="rId89"/>
    <p:sldId id="1013" r:id="rId90"/>
    <p:sldId id="1007" r:id="rId91"/>
    <p:sldId id="1008" r:id="rId92"/>
    <p:sldId id="1009" r:id="rId93"/>
    <p:sldId id="1014" r:id="rId94"/>
    <p:sldId id="785" r:id="rId95"/>
    <p:sldId id="786" r:id="rId96"/>
    <p:sldId id="787" r:id="rId97"/>
    <p:sldId id="788" r:id="rId98"/>
    <p:sldId id="792" r:id="rId99"/>
    <p:sldId id="793" r:id="rId100"/>
    <p:sldId id="794" r:id="rId101"/>
    <p:sldId id="795" r:id="rId102"/>
    <p:sldId id="796" r:id="rId103"/>
    <p:sldId id="797" r:id="rId104"/>
    <p:sldId id="798" r:id="rId105"/>
    <p:sldId id="799" r:id="rId106"/>
    <p:sldId id="800" r:id="rId107"/>
    <p:sldId id="801" r:id="rId108"/>
    <p:sldId id="802" r:id="rId109"/>
    <p:sldId id="803" r:id="rId110"/>
    <p:sldId id="805" r:id="rId111"/>
    <p:sldId id="806" r:id="rId112"/>
    <p:sldId id="807" r:id="rId113"/>
    <p:sldId id="808" r:id="rId114"/>
    <p:sldId id="809" r:id="rId115"/>
    <p:sldId id="810" r:id="rId116"/>
    <p:sldId id="811" r:id="rId117"/>
    <p:sldId id="812" r:id="rId118"/>
    <p:sldId id="813" r:id="rId119"/>
    <p:sldId id="814" r:id="rId120"/>
    <p:sldId id="815" r:id="rId121"/>
    <p:sldId id="816" r:id="rId122"/>
    <p:sldId id="817" r:id="rId123"/>
    <p:sldId id="818" r:id="rId124"/>
    <p:sldId id="819" r:id="rId125"/>
    <p:sldId id="820" r:id="rId126"/>
    <p:sldId id="821" r:id="rId127"/>
    <p:sldId id="822" r:id="rId128"/>
    <p:sldId id="823" r:id="rId129"/>
    <p:sldId id="824" r:id="rId130"/>
    <p:sldId id="825" r:id="rId131"/>
    <p:sldId id="826" r:id="rId132"/>
    <p:sldId id="827" r:id="rId133"/>
    <p:sldId id="828" r:id="rId134"/>
    <p:sldId id="829" r:id="rId135"/>
    <p:sldId id="830" r:id="rId136"/>
    <p:sldId id="831" r:id="rId137"/>
    <p:sldId id="1026" r:id="rId138"/>
    <p:sldId id="1027" r:id="rId139"/>
    <p:sldId id="832" r:id="rId140"/>
    <p:sldId id="833" r:id="rId141"/>
    <p:sldId id="834" r:id="rId142"/>
    <p:sldId id="835" r:id="rId143"/>
    <p:sldId id="836" r:id="rId144"/>
    <p:sldId id="837" r:id="rId145"/>
    <p:sldId id="838" r:id="rId146"/>
    <p:sldId id="839" r:id="rId147"/>
    <p:sldId id="840" r:id="rId148"/>
    <p:sldId id="841" r:id="rId149"/>
    <p:sldId id="842" r:id="rId150"/>
    <p:sldId id="843" r:id="rId151"/>
    <p:sldId id="844" r:id="rId152"/>
    <p:sldId id="845" r:id="rId153"/>
    <p:sldId id="846" r:id="rId154"/>
    <p:sldId id="847" r:id="rId155"/>
    <p:sldId id="848" r:id="rId156"/>
    <p:sldId id="849" r:id="rId157"/>
    <p:sldId id="850" r:id="rId158"/>
    <p:sldId id="855" r:id="rId159"/>
    <p:sldId id="856" r:id="rId160"/>
    <p:sldId id="857" r:id="rId161"/>
    <p:sldId id="858" r:id="rId162"/>
    <p:sldId id="859" r:id="rId163"/>
    <p:sldId id="860" r:id="rId164"/>
    <p:sldId id="861" r:id="rId165"/>
    <p:sldId id="862" r:id="rId166"/>
    <p:sldId id="863" r:id="rId167"/>
    <p:sldId id="864" r:id="rId168"/>
    <p:sldId id="865" r:id="rId169"/>
    <p:sldId id="866" r:id="rId170"/>
    <p:sldId id="867" r:id="rId171"/>
    <p:sldId id="868" r:id="rId172"/>
    <p:sldId id="869" r:id="rId173"/>
    <p:sldId id="870" r:id="rId174"/>
    <p:sldId id="871" r:id="rId175"/>
    <p:sldId id="872" r:id="rId176"/>
    <p:sldId id="873" r:id="rId177"/>
    <p:sldId id="874" r:id="rId178"/>
    <p:sldId id="875" r:id="rId179"/>
    <p:sldId id="876" r:id="rId180"/>
    <p:sldId id="877" r:id="rId181"/>
    <p:sldId id="878" r:id="rId182"/>
    <p:sldId id="879" r:id="rId183"/>
    <p:sldId id="991" r:id="rId184"/>
    <p:sldId id="880" r:id="rId185"/>
    <p:sldId id="881" r:id="rId186"/>
    <p:sldId id="882" r:id="rId187"/>
    <p:sldId id="883" r:id="rId188"/>
    <p:sldId id="884" r:id="rId189"/>
    <p:sldId id="885" r:id="rId190"/>
    <p:sldId id="886" r:id="rId191"/>
    <p:sldId id="887" r:id="rId192"/>
    <p:sldId id="888" r:id="rId193"/>
    <p:sldId id="889" r:id="rId194"/>
    <p:sldId id="890" r:id="rId195"/>
    <p:sldId id="891" r:id="rId196"/>
    <p:sldId id="892" r:id="rId197"/>
    <p:sldId id="893" r:id="rId198"/>
    <p:sldId id="894" r:id="rId199"/>
    <p:sldId id="895" r:id="rId200"/>
    <p:sldId id="896" r:id="rId201"/>
    <p:sldId id="897" r:id="rId202"/>
    <p:sldId id="898" r:id="rId203"/>
    <p:sldId id="899" r:id="rId204"/>
    <p:sldId id="900" r:id="rId205"/>
    <p:sldId id="901" r:id="rId206"/>
    <p:sldId id="902" r:id="rId207"/>
    <p:sldId id="903" r:id="rId208"/>
    <p:sldId id="904" r:id="rId209"/>
    <p:sldId id="905" r:id="rId210"/>
    <p:sldId id="906" r:id="rId211"/>
    <p:sldId id="907" r:id="rId212"/>
    <p:sldId id="908" r:id="rId213"/>
    <p:sldId id="909" r:id="rId214"/>
    <p:sldId id="910" r:id="rId215"/>
    <p:sldId id="911" r:id="rId216"/>
    <p:sldId id="912" r:id="rId217"/>
    <p:sldId id="913" r:id="rId218"/>
    <p:sldId id="914" r:id="rId219"/>
    <p:sldId id="915" r:id="rId220"/>
    <p:sldId id="916" r:id="rId221"/>
    <p:sldId id="917" r:id="rId222"/>
    <p:sldId id="918" r:id="rId223"/>
    <p:sldId id="919" r:id="rId224"/>
    <p:sldId id="920" r:id="rId225"/>
    <p:sldId id="1028" r:id="rId226"/>
    <p:sldId id="921" r:id="rId227"/>
    <p:sldId id="922" r:id="rId228"/>
    <p:sldId id="1029" r:id="rId229"/>
    <p:sldId id="923" r:id="rId230"/>
    <p:sldId id="924" r:id="rId231"/>
    <p:sldId id="925" r:id="rId232"/>
    <p:sldId id="926" r:id="rId233"/>
    <p:sldId id="927" r:id="rId234"/>
    <p:sldId id="928" r:id="rId235"/>
    <p:sldId id="929" r:id="rId236"/>
    <p:sldId id="930" r:id="rId237"/>
    <p:sldId id="931" r:id="rId238"/>
    <p:sldId id="932" r:id="rId239"/>
    <p:sldId id="933" r:id="rId240"/>
    <p:sldId id="934" r:id="rId241"/>
    <p:sldId id="935" r:id="rId242"/>
    <p:sldId id="936" r:id="rId243"/>
    <p:sldId id="937" r:id="rId244"/>
    <p:sldId id="938" r:id="rId245"/>
    <p:sldId id="939" r:id="rId246"/>
    <p:sldId id="940" r:id="rId247"/>
    <p:sldId id="941" r:id="rId248"/>
    <p:sldId id="942" r:id="rId249"/>
    <p:sldId id="943" r:id="rId250"/>
    <p:sldId id="944" r:id="rId251"/>
    <p:sldId id="945" r:id="rId252"/>
    <p:sldId id="946" r:id="rId253"/>
    <p:sldId id="947" r:id="rId254"/>
    <p:sldId id="948" r:id="rId255"/>
    <p:sldId id="949" r:id="rId256"/>
    <p:sldId id="1030" r:id="rId257"/>
    <p:sldId id="954" r:id="rId258"/>
    <p:sldId id="955" r:id="rId259"/>
  </p:sldIdLst>
  <p:sldSz cx="9144000" cy="6858000" type="screen4x3"/>
  <p:notesSz cx="9185275" cy="7038975"/>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tx1"/>
        </a:solidFill>
        <a:latin typeface="Georgia" pitchFamily="18" charset="0"/>
        <a:ea typeface="+mn-ea"/>
        <a:cs typeface="+mn-cs"/>
      </a:defRPr>
    </a:lvl1pPr>
    <a:lvl2pPr marL="457200" algn="ctr" rtl="0" eaLnBrk="0" fontAlgn="base" hangingPunct="0">
      <a:spcBef>
        <a:spcPct val="0"/>
      </a:spcBef>
      <a:spcAft>
        <a:spcPct val="0"/>
      </a:spcAft>
      <a:defRPr b="1" kern="1200">
        <a:solidFill>
          <a:schemeClr val="tx1"/>
        </a:solidFill>
        <a:latin typeface="Georgia" pitchFamily="18" charset="0"/>
        <a:ea typeface="+mn-ea"/>
        <a:cs typeface="+mn-cs"/>
      </a:defRPr>
    </a:lvl2pPr>
    <a:lvl3pPr marL="914400" algn="ctr" rtl="0" eaLnBrk="0" fontAlgn="base" hangingPunct="0">
      <a:spcBef>
        <a:spcPct val="0"/>
      </a:spcBef>
      <a:spcAft>
        <a:spcPct val="0"/>
      </a:spcAft>
      <a:defRPr b="1" kern="1200">
        <a:solidFill>
          <a:schemeClr val="tx1"/>
        </a:solidFill>
        <a:latin typeface="Georgia" pitchFamily="18" charset="0"/>
        <a:ea typeface="+mn-ea"/>
        <a:cs typeface="+mn-cs"/>
      </a:defRPr>
    </a:lvl3pPr>
    <a:lvl4pPr marL="1371600" algn="ctr" rtl="0" eaLnBrk="0" fontAlgn="base" hangingPunct="0">
      <a:spcBef>
        <a:spcPct val="0"/>
      </a:spcBef>
      <a:spcAft>
        <a:spcPct val="0"/>
      </a:spcAft>
      <a:defRPr b="1" kern="1200">
        <a:solidFill>
          <a:schemeClr val="tx1"/>
        </a:solidFill>
        <a:latin typeface="Georgia" pitchFamily="18" charset="0"/>
        <a:ea typeface="+mn-ea"/>
        <a:cs typeface="+mn-cs"/>
      </a:defRPr>
    </a:lvl4pPr>
    <a:lvl5pPr marL="1828800" algn="ctr" rtl="0" eaLnBrk="0" fontAlgn="base" hangingPunct="0">
      <a:spcBef>
        <a:spcPct val="0"/>
      </a:spcBef>
      <a:spcAft>
        <a:spcPct val="0"/>
      </a:spcAft>
      <a:defRPr b="1" kern="1200">
        <a:solidFill>
          <a:schemeClr val="tx1"/>
        </a:solidFill>
        <a:latin typeface="Georgia" pitchFamily="18" charset="0"/>
        <a:ea typeface="+mn-ea"/>
        <a:cs typeface="+mn-cs"/>
      </a:defRPr>
    </a:lvl5pPr>
    <a:lvl6pPr marL="2286000" algn="l" defTabSz="914400" rtl="0" eaLnBrk="1" latinLnBrk="0" hangingPunct="1">
      <a:defRPr b="1" kern="1200">
        <a:solidFill>
          <a:schemeClr val="tx1"/>
        </a:solidFill>
        <a:latin typeface="Georgia" pitchFamily="18" charset="0"/>
        <a:ea typeface="+mn-ea"/>
        <a:cs typeface="+mn-cs"/>
      </a:defRPr>
    </a:lvl6pPr>
    <a:lvl7pPr marL="2743200" algn="l" defTabSz="914400" rtl="0" eaLnBrk="1" latinLnBrk="0" hangingPunct="1">
      <a:defRPr b="1" kern="1200">
        <a:solidFill>
          <a:schemeClr val="tx1"/>
        </a:solidFill>
        <a:latin typeface="Georgia" pitchFamily="18" charset="0"/>
        <a:ea typeface="+mn-ea"/>
        <a:cs typeface="+mn-cs"/>
      </a:defRPr>
    </a:lvl7pPr>
    <a:lvl8pPr marL="3200400" algn="l" defTabSz="914400" rtl="0" eaLnBrk="1" latinLnBrk="0" hangingPunct="1">
      <a:defRPr b="1" kern="1200">
        <a:solidFill>
          <a:schemeClr val="tx1"/>
        </a:solidFill>
        <a:latin typeface="Georgia" pitchFamily="18" charset="0"/>
        <a:ea typeface="+mn-ea"/>
        <a:cs typeface="+mn-cs"/>
      </a:defRPr>
    </a:lvl8pPr>
    <a:lvl9pPr marL="3657600" algn="l" defTabSz="914400" rtl="0" eaLnBrk="1" latinLnBrk="0" hangingPunct="1">
      <a:defRPr b="1"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2216">
          <p15:clr>
            <a:srgbClr val="A4A3A4"/>
          </p15:clr>
        </p15:guide>
        <p15:guide id="2" pos="289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3333"/>
    <a:srgbClr val="66FFCC"/>
    <a:srgbClr val="111111"/>
    <a:srgbClr val="00CC00"/>
    <a:srgbClr val="006600"/>
    <a:srgbClr val="FF33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40" autoAdjust="0"/>
  </p:normalViewPr>
  <p:slideViewPr>
    <p:cSldViewPr>
      <p:cViewPr varScale="1">
        <p:scale>
          <a:sx n="68" d="100"/>
          <a:sy n="68" d="100"/>
        </p:scale>
        <p:origin x="1218" y="48"/>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1722" y="-78"/>
      </p:cViewPr>
      <p:guideLst>
        <p:guide orient="horz" pos="2216"/>
        <p:guide pos="2893"/>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notesMaster" Target="notesMasters/notesMaster1.xml"/><Relationship Id="rId265"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47D5E-8BF1-4E6F-B4D2-D41BD7DAAC7D}" type="doc">
      <dgm:prSet loTypeId="urn:microsoft.com/office/officeart/2005/8/layout/radial5" loCatId="cycle" qsTypeId="urn:microsoft.com/office/officeart/2005/8/quickstyle/simple1" qsCatId="simple" csTypeId="urn:microsoft.com/office/officeart/2005/8/colors/colorful1#1" csCatId="colorful" phldr="1"/>
      <dgm:spPr/>
      <dgm:t>
        <a:bodyPr/>
        <a:lstStyle/>
        <a:p>
          <a:endParaRPr lang="en-US"/>
        </a:p>
      </dgm:t>
    </dgm:pt>
    <dgm:pt modelId="{A703A083-A5FA-495D-8522-66F883E613CA}">
      <dgm:prSet phldrT="[Text]" custT="1"/>
      <dgm:spPr/>
      <dgm:t>
        <a:bodyPr/>
        <a:lstStyle/>
        <a:p>
          <a:r>
            <a:rPr lang="en-US" sz="2000" dirty="0"/>
            <a:t>B.E.M.E</a:t>
          </a:r>
        </a:p>
      </dgm:t>
    </dgm:pt>
    <dgm:pt modelId="{F96FC8EC-DAF3-431A-B16F-287176C8B00C}" type="parTrans" cxnId="{7DBA0546-17FA-45AF-A9AD-F8B43F172DEA}">
      <dgm:prSet/>
      <dgm:spPr/>
      <dgm:t>
        <a:bodyPr/>
        <a:lstStyle/>
        <a:p>
          <a:endParaRPr lang="en-US"/>
        </a:p>
      </dgm:t>
    </dgm:pt>
    <dgm:pt modelId="{4D0A9DE9-3051-4ED5-A63D-3AFD3845B86B}" type="sibTrans" cxnId="{7DBA0546-17FA-45AF-A9AD-F8B43F172DEA}">
      <dgm:prSet/>
      <dgm:spPr/>
      <dgm:t>
        <a:bodyPr/>
        <a:lstStyle/>
        <a:p>
          <a:endParaRPr lang="en-US"/>
        </a:p>
      </dgm:t>
    </dgm:pt>
    <dgm:pt modelId="{AC75FEBF-FA45-46C3-A318-426B7F22DCA1}">
      <dgm:prSet phldrT="[Text]" custT="1"/>
      <dgm:spPr/>
      <dgm:t>
        <a:bodyPr/>
        <a:lstStyle/>
        <a:p>
          <a:r>
            <a:rPr lang="en-US" sz="2000" dirty="0"/>
            <a:t>Heading</a:t>
          </a:r>
        </a:p>
      </dgm:t>
    </dgm:pt>
    <dgm:pt modelId="{4BB9484E-35A9-47CB-93C5-6F9C36B48DD9}" type="parTrans" cxnId="{9BB77CDF-CA1B-4E69-85A2-7DD12F9F45C2}">
      <dgm:prSet/>
      <dgm:spPr/>
      <dgm:t>
        <a:bodyPr/>
        <a:lstStyle/>
        <a:p>
          <a:endParaRPr lang="en-US"/>
        </a:p>
      </dgm:t>
    </dgm:pt>
    <dgm:pt modelId="{A3B4B8CC-07A8-4FDC-9D05-DB357E52AD80}" type="sibTrans" cxnId="{9BB77CDF-CA1B-4E69-85A2-7DD12F9F45C2}">
      <dgm:prSet/>
      <dgm:spPr/>
      <dgm:t>
        <a:bodyPr/>
        <a:lstStyle/>
        <a:p>
          <a:endParaRPr lang="en-US"/>
        </a:p>
      </dgm:t>
    </dgm:pt>
    <dgm:pt modelId="{BF50191F-7EFF-4A1B-90EA-4C6ED7FC7A8E}">
      <dgm:prSet phldrT="[Text]" custT="1"/>
      <dgm:spPr/>
      <dgm:t>
        <a:bodyPr/>
        <a:lstStyle/>
        <a:p>
          <a:r>
            <a:rPr lang="en-US" sz="2000" dirty="0"/>
            <a:t>Item</a:t>
          </a:r>
        </a:p>
      </dgm:t>
    </dgm:pt>
    <dgm:pt modelId="{20C7A169-8AF0-4FEC-97CE-E8AAF36AA6F3}" type="parTrans" cxnId="{EEA11ECA-848F-470D-8C1C-3A85ED7C0159}">
      <dgm:prSet/>
      <dgm:spPr/>
      <dgm:t>
        <a:bodyPr/>
        <a:lstStyle/>
        <a:p>
          <a:endParaRPr lang="en-US"/>
        </a:p>
      </dgm:t>
    </dgm:pt>
    <dgm:pt modelId="{160C7C24-FC4D-402F-BEBD-0C905FA9AB9B}" type="sibTrans" cxnId="{EEA11ECA-848F-470D-8C1C-3A85ED7C0159}">
      <dgm:prSet/>
      <dgm:spPr/>
      <dgm:t>
        <a:bodyPr/>
        <a:lstStyle/>
        <a:p>
          <a:endParaRPr lang="en-US"/>
        </a:p>
      </dgm:t>
    </dgm:pt>
    <dgm:pt modelId="{72EBF346-672F-4A36-ACAA-46A610B82C47}">
      <dgm:prSet phldrT="[Text]" custT="1"/>
      <dgm:spPr/>
      <dgm:t>
        <a:bodyPr/>
        <a:lstStyle/>
        <a:p>
          <a:r>
            <a:rPr lang="en-US" sz="2000" dirty="0"/>
            <a:t>Description</a:t>
          </a:r>
        </a:p>
      </dgm:t>
    </dgm:pt>
    <dgm:pt modelId="{5ABBB9D2-6815-40B3-A6E5-33306ECF3F19}" type="parTrans" cxnId="{0FBCF7E4-8210-4DAB-B964-62563D250033}">
      <dgm:prSet/>
      <dgm:spPr/>
      <dgm:t>
        <a:bodyPr/>
        <a:lstStyle/>
        <a:p>
          <a:endParaRPr lang="en-US"/>
        </a:p>
      </dgm:t>
    </dgm:pt>
    <dgm:pt modelId="{02EC69A1-69A1-43E8-B55C-5DEEBBEE3AED}" type="sibTrans" cxnId="{0FBCF7E4-8210-4DAB-B964-62563D250033}">
      <dgm:prSet/>
      <dgm:spPr/>
      <dgm:t>
        <a:bodyPr/>
        <a:lstStyle/>
        <a:p>
          <a:endParaRPr lang="en-US"/>
        </a:p>
      </dgm:t>
    </dgm:pt>
    <dgm:pt modelId="{DBFFAE8C-DF61-42C3-AF3F-F2EE341B5A82}">
      <dgm:prSet phldrT="[Text]" custT="1"/>
      <dgm:spPr/>
      <dgm:t>
        <a:bodyPr/>
        <a:lstStyle/>
        <a:p>
          <a:r>
            <a:rPr lang="en-US" sz="2000" dirty="0"/>
            <a:t>Unit</a:t>
          </a:r>
        </a:p>
      </dgm:t>
    </dgm:pt>
    <dgm:pt modelId="{F40F0654-C4F6-4086-84A5-6E6A66DE6964}" type="parTrans" cxnId="{128A3B94-2000-427D-8857-D7FF93130C9C}">
      <dgm:prSet/>
      <dgm:spPr/>
      <dgm:t>
        <a:bodyPr/>
        <a:lstStyle/>
        <a:p>
          <a:endParaRPr lang="en-US"/>
        </a:p>
      </dgm:t>
    </dgm:pt>
    <dgm:pt modelId="{7658B18C-976B-472B-A6EA-33BE42106DC9}" type="sibTrans" cxnId="{128A3B94-2000-427D-8857-D7FF93130C9C}">
      <dgm:prSet/>
      <dgm:spPr/>
      <dgm:t>
        <a:bodyPr/>
        <a:lstStyle/>
        <a:p>
          <a:endParaRPr lang="en-US"/>
        </a:p>
      </dgm:t>
    </dgm:pt>
    <dgm:pt modelId="{5D167AE3-D32A-464E-9333-5AE65C0F3252}">
      <dgm:prSet custT="1"/>
      <dgm:spPr/>
      <dgm:t>
        <a:bodyPr/>
        <a:lstStyle/>
        <a:p>
          <a:r>
            <a:rPr lang="en-US" sz="2000" dirty="0"/>
            <a:t>Quantity</a:t>
          </a:r>
        </a:p>
      </dgm:t>
    </dgm:pt>
    <dgm:pt modelId="{27834737-79A9-4A74-82CE-FFF06B2BFC9B}" type="parTrans" cxnId="{BBDACD80-DA65-47B5-97B5-A9992F400F72}">
      <dgm:prSet/>
      <dgm:spPr/>
      <dgm:t>
        <a:bodyPr/>
        <a:lstStyle/>
        <a:p>
          <a:endParaRPr lang="en-US"/>
        </a:p>
      </dgm:t>
    </dgm:pt>
    <dgm:pt modelId="{44B4A6C5-8E2F-4913-AFA8-7BD21F14C5DC}" type="sibTrans" cxnId="{BBDACD80-DA65-47B5-97B5-A9992F400F72}">
      <dgm:prSet/>
      <dgm:spPr/>
      <dgm:t>
        <a:bodyPr/>
        <a:lstStyle/>
        <a:p>
          <a:endParaRPr lang="en-US"/>
        </a:p>
      </dgm:t>
    </dgm:pt>
    <dgm:pt modelId="{6DFE5403-9D97-41D8-85A3-658E8320F4E2}">
      <dgm:prSet custT="1"/>
      <dgm:spPr/>
      <dgm:t>
        <a:bodyPr/>
        <a:lstStyle/>
        <a:p>
          <a:r>
            <a:rPr lang="en-US" sz="2000" dirty="0"/>
            <a:t>Rate</a:t>
          </a:r>
        </a:p>
      </dgm:t>
    </dgm:pt>
    <dgm:pt modelId="{9F29D224-C0D4-4C9E-97A7-BDE24E973A43}" type="parTrans" cxnId="{CC15C001-FD59-49DA-B388-19CCCD53CB6D}">
      <dgm:prSet/>
      <dgm:spPr/>
      <dgm:t>
        <a:bodyPr/>
        <a:lstStyle/>
        <a:p>
          <a:endParaRPr lang="en-US"/>
        </a:p>
      </dgm:t>
    </dgm:pt>
    <dgm:pt modelId="{7730DF09-B07B-4EF9-AEC1-C3754B406F00}" type="sibTrans" cxnId="{CC15C001-FD59-49DA-B388-19CCCD53CB6D}">
      <dgm:prSet/>
      <dgm:spPr/>
      <dgm:t>
        <a:bodyPr/>
        <a:lstStyle/>
        <a:p>
          <a:endParaRPr lang="en-US"/>
        </a:p>
      </dgm:t>
    </dgm:pt>
    <dgm:pt modelId="{C43E6A35-6EFE-4142-8570-8F467B55593C}">
      <dgm:prSet custT="1"/>
      <dgm:spPr/>
      <dgm:t>
        <a:bodyPr/>
        <a:lstStyle/>
        <a:p>
          <a:r>
            <a:rPr lang="en-US" sz="2000" dirty="0"/>
            <a:t>Amount</a:t>
          </a:r>
        </a:p>
      </dgm:t>
    </dgm:pt>
    <dgm:pt modelId="{BC994035-A0F9-4319-AFFB-960431041FB4}" type="parTrans" cxnId="{84FB2EDD-FAF5-4E64-A017-88195FF518CB}">
      <dgm:prSet/>
      <dgm:spPr/>
      <dgm:t>
        <a:bodyPr/>
        <a:lstStyle/>
        <a:p>
          <a:endParaRPr lang="en-US"/>
        </a:p>
      </dgm:t>
    </dgm:pt>
    <dgm:pt modelId="{5AD75F1D-6908-4C82-850E-909AF154ABFC}" type="sibTrans" cxnId="{84FB2EDD-FAF5-4E64-A017-88195FF518CB}">
      <dgm:prSet/>
      <dgm:spPr/>
      <dgm:t>
        <a:bodyPr/>
        <a:lstStyle/>
        <a:p>
          <a:endParaRPr lang="en-US"/>
        </a:p>
      </dgm:t>
    </dgm:pt>
    <dgm:pt modelId="{5171619F-D22D-475E-BF5D-B12F996A2887}">
      <dgm:prSet custT="1"/>
      <dgm:spPr/>
      <dgm:t>
        <a:bodyPr/>
        <a:lstStyle/>
        <a:p>
          <a:r>
            <a:rPr lang="en-US" sz="2000" dirty="0"/>
            <a:t>Summary</a:t>
          </a:r>
        </a:p>
      </dgm:t>
    </dgm:pt>
    <dgm:pt modelId="{D216E94C-04E1-4B7E-A79C-5D8DFFB88AF7}" type="parTrans" cxnId="{962BDE75-64AC-4A84-BAD0-6B152622A7DC}">
      <dgm:prSet/>
      <dgm:spPr/>
      <dgm:t>
        <a:bodyPr/>
        <a:lstStyle/>
        <a:p>
          <a:endParaRPr lang="en-US"/>
        </a:p>
      </dgm:t>
    </dgm:pt>
    <dgm:pt modelId="{CA01C94D-2A87-41DE-A0A5-B7A9D653784B}" type="sibTrans" cxnId="{962BDE75-64AC-4A84-BAD0-6B152622A7DC}">
      <dgm:prSet/>
      <dgm:spPr/>
      <dgm:t>
        <a:bodyPr/>
        <a:lstStyle/>
        <a:p>
          <a:endParaRPr lang="en-US"/>
        </a:p>
      </dgm:t>
    </dgm:pt>
    <dgm:pt modelId="{9197F43B-CC63-4978-8F3E-F17923526048}" type="pres">
      <dgm:prSet presAssocID="{EDD47D5E-8BF1-4E6F-B4D2-D41BD7DAAC7D}" presName="Name0" presStyleCnt="0">
        <dgm:presLayoutVars>
          <dgm:chMax val="1"/>
          <dgm:dir/>
          <dgm:animLvl val="ctr"/>
          <dgm:resizeHandles val="exact"/>
        </dgm:presLayoutVars>
      </dgm:prSet>
      <dgm:spPr/>
    </dgm:pt>
    <dgm:pt modelId="{1945ACC4-83DB-4AB6-B42F-C35556074C32}" type="pres">
      <dgm:prSet presAssocID="{A703A083-A5FA-495D-8522-66F883E613CA}" presName="centerShape" presStyleLbl="node0" presStyleIdx="0" presStyleCnt="1" custScaleX="171561"/>
      <dgm:spPr/>
    </dgm:pt>
    <dgm:pt modelId="{0C9FF0C7-8F2A-4C98-AC63-CEDC3BDB545E}" type="pres">
      <dgm:prSet presAssocID="{4BB9484E-35A9-47CB-93C5-6F9C36B48DD9}" presName="parTrans" presStyleLbl="sibTrans2D1" presStyleIdx="0" presStyleCnt="8"/>
      <dgm:spPr/>
    </dgm:pt>
    <dgm:pt modelId="{E3217B92-8725-4D6C-BCB5-5CFEB8AC563A}" type="pres">
      <dgm:prSet presAssocID="{4BB9484E-35A9-47CB-93C5-6F9C36B48DD9}" presName="connectorText" presStyleLbl="sibTrans2D1" presStyleIdx="0" presStyleCnt="8"/>
      <dgm:spPr/>
    </dgm:pt>
    <dgm:pt modelId="{7752D946-D5CC-4372-A3BF-8C43442A4950}" type="pres">
      <dgm:prSet presAssocID="{AC75FEBF-FA45-46C3-A318-426B7F22DCA1}" presName="node" presStyleLbl="node1" presStyleIdx="0" presStyleCnt="8" custScaleX="171561">
        <dgm:presLayoutVars>
          <dgm:bulletEnabled val="1"/>
        </dgm:presLayoutVars>
      </dgm:prSet>
      <dgm:spPr/>
    </dgm:pt>
    <dgm:pt modelId="{86F70A20-E999-41BA-9801-A7C0528FFF67}" type="pres">
      <dgm:prSet presAssocID="{20C7A169-8AF0-4FEC-97CE-E8AAF36AA6F3}" presName="parTrans" presStyleLbl="sibTrans2D1" presStyleIdx="1" presStyleCnt="8"/>
      <dgm:spPr/>
    </dgm:pt>
    <dgm:pt modelId="{66E75045-B6FE-4DD7-97F5-441961E68B0E}" type="pres">
      <dgm:prSet presAssocID="{20C7A169-8AF0-4FEC-97CE-E8AAF36AA6F3}" presName="connectorText" presStyleLbl="sibTrans2D1" presStyleIdx="1" presStyleCnt="8"/>
      <dgm:spPr/>
    </dgm:pt>
    <dgm:pt modelId="{C4A0D20A-4CD3-4C84-9872-CDCA106E1275}" type="pres">
      <dgm:prSet presAssocID="{BF50191F-7EFF-4A1B-90EA-4C6ED7FC7A8E}" presName="node" presStyleLbl="node1" presStyleIdx="1" presStyleCnt="8" custScaleX="171561">
        <dgm:presLayoutVars>
          <dgm:bulletEnabled val="1"/>
        </dgm:presLayoutVars>
      </dgm:prSet>
      <dgm:spPr/>
    </dgm:pt>
    <dgm:pt modelId="{5F5E1440-4972-43FB-8C84-64E7861DACB5}" type="pres">
      <dgm:prSet presAssocID="{5ABBB9D2-6815-40B3-A6E5-33306ECF3F19}" presName="parTrans" presStyleLbl="sibTrans2D1" presStyleIdx="2" presStyleCnt="8"/>
      <dgm:spPr/>
    </dgm:pt>
    <dgm:pt modelId="{99C5399B-314B-44B4-97F5-B85E5E781D2B}" type="pres">
      <dgm:prSet presAssocID="{5ABBB9D2-6815-40B3-A6E5-33306ECF3F19}" presName="connectorText" presStyleLbl="sibTrans2D1" presStyleIdx="2" presStyleCnt="8"/>
      <dgm:spPr/>
    </dgm:pt>
    <dgm:pt modelId="{47DC14B7-E9DD-4347-944D-7DB8D5B621BD}" type="pres">
      <dgm:prSet presAssocID="{72EBF346-672F-4A36-ACAA-46A610B82C47}" presName="node" presStyleLbl="node1" presStyleIdx="2" presStyleCnt="8" custScaleX="171561">
        <dgm:presLayoutVars>
          <dgm:bulletEnabled val="1"/>
        </dgm:presLayoutVars>
      </dgm:prSet>
      <dgm:spPr/>
    </dgm:pt>
    <dgm:pt modelId="{4F70645C-709F-46A8-815D-FF2C0F88BFE1}" type="pres">
      <dgm:prSet presAssocID="{F40F0654-C4F6-4086-84A5-6E6A66DE6964}" presName="parTrans" presStyleLbl="sibTrans2D1" presStyleIdx="3" presStyleCnt="8"/>
      <dgm:spPr/>
    </dgm:pt>
    <dgm:pt modelId="{171C2A47-DF8B-409D-90D7-0EE60734BFF6}" type="pres">
      <dgm:prSet presAssocID="{F40F0654-C4F6-4086-84A5-6E6A66DE6964}" presName="connectorText" presStyleLbl="sibTrans2D1" presStyleIdx="3" presStyleCnt="8"/>
      <dgm:spPr/>
    </dgm:pt>
    <dgm:pt modelId="{959D5186-DC01-43AB-AC29-0C58D7F3ADDA}" type="pres">
      <dgm:prSet presAssocID="{DBFFAE8C-DF61-42C3-AF3F-F2EE341B5A82}" presName="node" presStyleLbl="node1" presStyleIdx="3" presStyleCnt="8" custScaleX="171561">
        <dgm:presLayoutVars>
          <dgm:bulletEnabled val="1"/>
        </dgm:presLayoutVars>
      </dgm:prSet>
      <dgm:spPr/>
    </dgm:pt>
    <dgm:pt modelId="{22CC6FC9-E3D9-4B5B-A8DD-2727A1FD6521}" type="pres">
      <dgm:prSet presAssocID="{27834737-79A9-4A74-82CE-FFF06B2BFC9B}" presName="parTrans" presStyleLbl="sibTrans2D1" presStyleIdx="4" presStyleCnt="8"/>
      <dgm:spPr/>
    </dgm:pt>
    <dgm:pt modelId="{ABF39210-F481-4A4C-943D-95217C5ABD33}" type="pres">
      <dgm:prSet presAssocID="{27834737-79A9-4A74-82CE-FFF06B2BFC9B}" presName="connectorText" presStyleLbl="sibTrans2D1" presStyleIdx="4" presStyleCnt="8"/>
      <dgm:spPr/>
    </dgm:pt>
    <dgm:pt modelId="{E5B29D41-8E6B-46D4-A871-9AF6BAF5A3B3}" type="pres">
      <dgm:prSet presAssocID="{5D167AE3-D32A-464E-9333-5AE65C0F3252}" presName="node" presStyleLbl="node1" presStyleIdx="4" presStyleCnt="8" custScaleX="171561" custRadScaleRad="98392" custRadScaleInc="2657">
        <dgm:presLayoutVars>
          <dgm:bulletEnabled val="1"/>
        </dgm:presLayoutVars>
      </dgm:prSet>
      <dgm:spPr/>
    </dgm:pt>
    <dgm:pt modelId="{B395FC3E-58C4-47DB-BA1A-73C780EED74F}" type="pres">
      <dgm:prSet presAssocID="{9F29D224-C0D4-4C9E-97A7-BDE24E973A43}" presName="parTrans" presStyleLbl="sibTrans2D1" presStyleIdx="5" presStyleCnt="8"/>
      <dgm:spPr/>
    </dgm:pt>
    <dgm:pt modelId="{07F6DD3E-7342-4595-A33F-501027814F2A}" type="pres">
      <dgm:prSet presAssocID="{9F29D224-C0D4-4C9E-97A7-BDE24E973A43}" presName="connectorText" presStyleLbl="sibTrans2D1" presStyleIdx="5" presStyleCnt="8"/>
      <dgm:spPr/>
    </dgm:pt>
    <dgm:pt modelId="{32A936D0-D9DD-4B91-8314-7C210A0D8E4D}" type="pres">
      <dgm:prSet presAssocID="{6DFE5403-9D97-41D8-85A3-658E8320F4E2}" presName="node" presStyleLbl="node1" presStyleIdx="5" presStyleCnt="8" custScaleX="171561">
        <dgm:presLayoutVars>
          <dgm:bulletEnabled val="1"/>
        </dgm:presLayoutVars>
      </dgm:prSet>
      <dgm:spPr/>
    </dgm:pt>
    <dgm:pt modelId="{2C55FB49-7F3C-45C8-B66B-DEEB115275E5}" type="pres">
      <dgm:prSet presAssocID="{BC994035-A0F9-4319-AFFB-960431041FB4}" presName="parTrans" presStyleLbl="sibTrans2D1" presStyleIdx="6" presStyleCnt="8"/>
      <dgm:spPr/>
    </dgm:pt>
    <dgm:pt modelId="{5165D447-60E6-4DE9-853B-FF11CA83EF7D}" type="pres">
      <dgm:prSet presAssocID="{BC994035-A0F9-4319-AFFB-960431041FB4}" presName="connectorText" presStyleLbl="sibTrans2D1" presStyleIdx="6" presStyleCnt="8"/>
      <dgm:spPr/>
    </dgm:pt>
    <dgm:pt modelId="{19CAAA8A-C2FB-408B-9142-AEC295991E20}" type="pres">
      <dgm:prSet presAssocID="{C43E6A35-6EFE-4142-8570-8F467B55593C}" presName="node" presStyleLbl="node1" presStyleIdx="6" presStyleCnt="8" custScaleX="171561">
        <dgm:presLayoutVars>
          <dgm:bulletEnabled val="1"/>
        </dgm:presLayoutVars>
      </dgm:prSet>
      <dgm:spPr/>
    </dgm:pt>
    <dgm:pt modelId="{D979C0F2-2055-4CAF-AE93-81040730B53D}" type="pres">
      <dgm:prSet presAssocID="{D216E94C-04E1-4B7E-A79C-5D8DFFB88AF7}" presName="parTrans" presStyleLbl="sibTrans2D1" presStyleIdx="7" presStyleCnt="8"/>
      <dgm:spPr/>
    </dgm:pt>
    <dgm:pt modelId="{391BCE14-8F22-497D-A04F-E395C34BBF28}" type="pres">
      <dgm:prSet presAssocID="{D216E94C-04E1-4B7E-A79C-5D8DFFB88AF7}" presName="connectorText" presStyleLbl="sibTrans2D1" presStyleIdx="7" presStyleCnt="8"/>
      <dgm:spPr/>
    </dgm:pt>
    <dgm:pt modelId="{BC2745BB-97F2-4F6C-8A4A-C57319954F95}" type="pres">
      <dgm:prSet presAssocID="{5171619F-D22D-475E-BF5D-B12F996A2887}" presName="node" presStyleLbl="node1" presStyleIdx="7" presStyleCnt="8" custScaleX="171561">
        <dgm:presLayoutVars>
          <dgm:bulletEnabled val="1"/>
        </dgm:presLayoutVars>
      </dgm:prSet>
      <dgm:spPr/>
    </dgm:pt>
  </dgm:ptLst>
  <dgm:cxnLst>
    <dgm:cxn modelId="{CC15C001-FD59-49DA-B388-19CCCD53CB6D}" srcId="{A703A083-A5FA-495D-8522-66F883E613CA}" destId="{6DFE5403-9D97-41D8-85A3-658E8320F4E2}" srcOrd="5" destOrd="0" parTransId="{9F29D224-C0D4-4C9E-97A7-BDE24E973A43}" sibTransId="{7730DF09-B07B-4EF9-AEC1-C3754B406F00}"/>
    <dgm:cxn modelId="{0632EE0E-0277-4145-8333-89C16A909A23}" type="presOf" srcId="{BF50191F-7EFF-4A1B-90EA-4C6ED7FC7A8E}" destId="{C4A0D20A-4CD3-4C84-9872-CDCA106E1275}" srcOrd="0" destOrd="0" presId="urn:microsoft.com/office/officeart/2005/8/layout/radial5"/>
    <dgm:cxn modelId="{DAEF2011-A1FB-4479-A8DE-DB47C5A5C1EE}" type="presOf" srcId="{9F29D224-C0D4-4C9E-97A7-BDE24E973A43}" destId="{07F6DD3E-7342-4595-A33F-501027814F2A}" srcOrd="1" destOrd="0" presId="urn:microsoft.com/office/officeart/2005/8/layout/radial5"/>
    <dgm:cxn modelId="{436B092F-918D-44EC-BEB5-D1829160D88A}" type="presOf" srcId="{BC994035-A0F9-4319-AFFB-960431041FB4}" destId="{5165D447-60E6-4DE9-853B-FF11CA83EF7D}" srcOrd="1" destOrd="0" presId="urn:microsoft.com/office/officeart/2005/8/layout/radial5"/>
    <dgm:cxn modelId="{EBA4A334-0108-44CC-986A-389A51D1B28B}" type="presOf" srcId="{5ABBB9D2-6815-40B3-A6E5-33306ECF3F19}" destId="{5F5E1440-4972-43FB-8C84-64E7861DACB5}" srcOrd="0" destOrd="0" presId="urn:microsoft.com/office/officeart/2005/8/layout/radial5"/>
    <dgm:cxn modelId="{87E71F5B-CC41-4593-953C-363A65756020}" type="presOf" srcId="{4BB9484E-35A9-47CB-93C5-6F9C36B48DD9}" destId="{E3217B92-8725-4D6C-BCB5-5CFEB8AC563A}" srcOrd="1" destOrd="0" presId="urn:microsoft.com/office/officeart/2005/8/layout/radial5"/>
    <dgm:cxn modelId="{B83DC25B-CC9B-4127-AC35-9F2B665AEA1E}" type="presOf" srcId="{5ABBB9D2-6815-40B3-A6E5-33306ECF3F19}" destId="{99C5399B-314B-44B4-97F5-B85E5E781D2B}" srcOrd="1" destOrd="0" presId="urn:microsoft.com/office/officeart/2005/8/layout/radial5"/>
    <dgm:cxn modelId="{1C31AA42-7AFC-48F3-9788-99F3186F5575}" type="presOf" srcId="{F40F0654-C4F6-4086-84A5-6E6A66DE6964}" destId="{4F70645C-709F-46A8-815D-FF2C0F88BFE1}" srcOrd="0" destOrd="0" presId="urn:microsoft.com/office/officeart/2005/8/layout/radial5"/>
    <dgm:cxn modelId="{7DBA0546-17FA-45AF-A9AD-F8B43F172DEA}" srcId="{EDD47D5E-8BF1-4E6F-B4D2-D41BD7DAAC7D}" destId="{A703A083-A5FA-495D-8522-66F883E613CA}" srcOrd="0" destOrd="0" parTransId="{F96FC8EC-DAF3-431A-B16F-287176C8B00C}" sibTransId="{4D0A9DE9-3051-4ED5-A63D-3AFD3845B86B}"/>
    <dgm:cxn modelId="{BC83174A-696E-4D31-857A-4BB0201903EF}" type="presOf" srcId="{9F29D224-C0D4-4C9E-97A7-BDE24E973A43}" destId="{B395FC3E-58C4-47DB-BA1A-73C780EED74F}" srcOrd="0" destOrd="0" presId="urn:microsoft.com/office/officeart/2005/8/layout/radial5"/>
    <dgm:cxn modelId="{CAD08F4C-BC82-4D4D-84EE-3C0A16794EA8}" type="presOf" srcId="{27834737-79A9-4A74-82CE-FFF06B2BFC9B}" destId="{ABF39210-F481-4A4C-943D-95217C5ABD33}" srcOrd="1" destOrd="0" presId="urn:microsoft.com/office/officeart/2005/8/layout/radial5"/>
    <dgm:cxn modelId="{0C75046D-0CDD-41D6-853E-1132D92675AA}" type="presOf" srcId="{A703A083-A5FA-495D-8522-66F883E613CA}" destId="{1945ACC4-83DB-4AB6-B42F-C35556074C32}" srcOrd="0" destOrd="0" presId="urn:microsoft.com/office/officeart/2005/8/layout/radial5"/>
    <dgm:cxn modelId="{B19EAD6F-B340-43BF-9F98-FE98DF68CD69}" type="presOf" srcId="{6DFE5403-9D97-41D8-85A3-658E8320F4E2}" destId="{32A936D0-D9DD-4B91-8314-7C210A0D8E4D}" srcOrd="0" destOrd="0" presId="urn:microsoft.com/office/officeart/2005/8/layout/radial5"/>
    <dgm:cxn modelId="{962BDE75-64AC-4A84-BAD0-6B152622A7DC}" srcId="{A703A083-A5FA-495D-8522-66F883E613CA}" destId="{5171619F-D22D-475E-BF5D-B12F996A2887}" srcOrd="7" destOrd="0" parTransId="{D216E94C-04E1-4B7E-A79C-5D8DFFB88AF7}" sibTransId="{CA01C94D-2A87-41DE-A0A5-B7A9D653784B}"/>
    <dgm:cxn modelId="{D29A3D5A-3930-42C1-B519-7BD219477CDF}" type="presOf" srcId="{BC994035-A0F9-4319-AFFB-960431041FB4}" destId="{2C55FB49-7F3C-45C8-B66B-DEEB115275E5}" srcOrd="0" destOrd="0" presId="urn:microsoft.com/office/officeart/2005/8/layout/radial5"/>
    <dgm:cxn modelId="{BBDACD80-DA65-47B5-97B5-A9992F400F72}" srcId="{A703A083-A5FA-495D-8522-66F883E613CA}" destId="{5D167AE3-D32A-464E-9333-5AE65C0F3252}" srcOrd="4" destOrd="0" parTransId="{27834737-79A9-4A74-82CE-FFF06B2BFC9B}" sibTransId="{44B4A6C5-8E2F-4913-AFA8-7BD21F14C5DC}"/>
    <dgm:cxn modelId="{07176B8C-AA69-4C8C-A911-D80054B328EB}" type="presOf" srcId="{4BB9484E-35A9-47CB-93C5-6F9C36B48DD9}" destId="{0C9FF0C7-8F2A-4C98-AC63-CEDC3BDB545E}" srcOrd="0" destOrd="0" presId="urn:microsoft.com/office/officeart/2005/8/layout/radial5"/>
    <dgm:cxn modelId="{EB2E8E8E-4CB2-454D-8BBE-7B4436D4DDD1}" type="presOf" srcId="{5171619F-D22D-475E-BF5D-B12F996A2887}" destId="{BC2745BB-97F2-4F6C-8A4A-C57319954F95}" srcOrd="0" destOrd="0" presId="urn:microsoft.com/office/officeart/2005/8/layout/radial5"/>
    <dgm:cxn modelId="{7B160391-3C94-4512-9778-1EF5564E9060}" type="presOf" srcId="{C43E6A35-6EFE-4142-8570-8F467B55593C}" destId="{19CAAA8A-C2FB-408B-9142-AEC295991E20}" srcOrd="0" destOrd="0" presId="urn:microsoft.com/office/officeart/2005/8/layout/radial5"/>
    <dgm:cxn modelId="{2E356891-AC97-46A2-8922-02F3A9110973}" type="presOf" srcId="{EDD47D5E-8BF1-4E6F-B4D2-D41BD7DAAC7D}" destId="{9197F43B-CC63-4978-8F3E-F17923526048}" srcOrd="0" destOrd="0" presId="urn:microsoft.com/office/officeart/2005/8/layout/radial5"/>
    <dgm:cxn modelId="{128A3B94-2000-427D-8857-D7FF93130C9C}" srcId="{A703A083-A5FA-495D-8522-66F883E613CA}" destId="{DBFFAE8C-DF61-42C3-AF3F-F2EE341B5A82}" srcOrd="3" destOrd="0" parTransId="{F40F0654-C4F6-4086-84A5-6E6A66DE6964}" sibTransId="{7658B18C-976B-472B-A6EA-33BE42106DC9}"/>
    <dgm:cxn modelId="{ACA8AD95-1851-4A5E-A6AD-6CCCC33FE818}" type="presOf" srcId="{72EBF346-672F-4A36-ACAA-46A610B82C47}" destId="{47DC14B7-E9DD-4347-944D-7DB8D5B621BD}" srcOrd="0" destOrd="0" presId="urn:microsoft.com/office/officeart/2005/8/layout/radial5"/>
    <dgm:cxn modelId="{89BF66A5-BD46-44B3-8739-4DE42BF613CE}" type="presOf" srcId="{D216E94C-04E1-4B7E-A79C-5D8DFFB88AF7}" destId="{D979C0F2-2055-4CAF-AE93-81040730B53D}" srcOrd="0" destOrd="0" presId="urn:microsoft.com/office/officeart/2005/8/layout/radial5"/>
    <dgm:cxn modelId="{17A8D4A9-8568-4859-BBF2-5C3BB421D98F}" type="presOf" srcId="{F40F0654-C4F6-4086-84A5-6E6A66DE6964}" destId="{171C2A47-DF8B-409D-90D7-0EE60734BFF6}" srcOrd="1" destOrd="0" presId="urn:microsoft.com/office/officeart/2005/8/layout/radial5"/>
    <dgm:cxn modelId="{D14A19C2-B143-49E2-AEC4-136703F8DC34}" type="presOf" srcId="{5D167AE3-D32A-464E-9333-5AE65C0F3252}" destId="{E5B29D41-8E6B-46D4-A871-9AF6BAF5A3B3}" srcOrd="0" destOrd="0" presId="urn:microsoft.com/office/officeart/2005/8/layout/radial5"/>
    <dgm:cxn modelId="{CB844DC2-F5BA-4F86-AE7B-6EE959E76789}" type="presOf" srcId="{27834737-79A9-4A74-82CE-FFF06B2BFC9B}" destId="{22CC6FC9-E3D9-4B5B-A8DD-2727A1FD6521}" srcOrd="0" destOrd="0" presId="urn:microsoft.com/office/officeart/2005/8/layout/radial5"/>
    <dgm:cxn modelId="{EEA11ECA-848F-470D-8C1C-3A85ED7C0159}" srcId="{A703A083-A5FA-495D-8522-66F883E613CA}" destId="{BF50191F-7EFF-4A1B-90EA-4C6ED7FC7A8E}" srcOrd="1" destOrd="0" parTransId="{20C7A169-8AF0-4FEC-97CE-E8AAF36AA6F3}" sibTransId="{160C7C24-FC4D-402F-BEBD-0C905FA9AB9B}"/>
    <dgm:cxn modelId="{F801B1D4-5404-450A-851D-89F516F5BE0B}" type="presOf" srcId="{D216E94C-04E1-4B7E-A79C-5D8DFFB88AF7}" destId="{391BCE14-8F22-497D-A04F-E395C34BBF28}" srcOrd="1" destOrd="0" presId="urn:microsoft.com/office/officeart/2005/8/layout/radial5"/>
    <dgm:cxn modelId="{84FB2EDD-FAF5-4E64-A017-88195FF518CB}" srcId="{A703A083-A5FA-495D-8522-66F883E613CA}" destId="{C43E6A35-6EFE-4142-8570-8F467B55593C}" srcOrd="6" destOrd="0" parTransId="{BC994035-A0F9-4319-AFFB-960431041FB4}" sibTransId="{5AD75F1D-6908-4C82-850E-909AF154ABFC}"/>
    <dgm:cxn modelId="{9BB77CDF-CA1B-4E69-85A2-7DD12F9F45C2}" srcId="{A703A083-A5FA-495D-8522-66F883E613CA}" destId="{AC75FEBF-FA45-46C3-A318-426B7F22DCA1}" srcOrd="0" destOrd="0" parTransId="{4BB9484E-35A9-47CB-93C5-6F9C36B48DD9}" sibTransId="{A3B4B8CC-07A8-4FDC-9D05-DB357E52AD80}"/>
    <dgm:cxn modelId="{0FBCF7E4-8210-4DAB-B964-62563D250033}" srcId="{A703A083-A5FA-495D-8522-66F883E613CA}" destId="{72EBF346-672F-4A36-ACAA-46A610B82C47}" srcOrd="2" destOrd="0" parTransId="{5ABBB9D2-6815-40B3-A6E5-33306ECF3F19}" sibTransId="{02EC69A1-69A1-43E8-B55C-5DEEBBEE3AED}"/>
    <dgm:cxn modelId="{000398E7-2749-4157-B680-8530B0E04687}" type="presOf" srcId="{20C7A169-8AF0-4FEC-97CE-E8AAF36AA6F3}" destId="{86F70A20-E999-41BA-9801-A7C0528FFF67}" srcOrd="0" destOrd="0" presId="urn:microsoft.com/office/officeart/2005/8/layout/radial5"/>
    <dgm:cxn modelId="{6011B7EE-5370-4E1E-B27F-E385A94F7393}" type="presOf" srcId="{20C7A169-8AF0-4FEC-97CE-E8AAF36AA6F3}" destId="{66E75045-B6FE-4DD7-97F5-441961E68B0E}" srcOrd="1" destOrd="0" presId="urn:microsoft.com/office/officeart/2005/8/layout/radial5"/>
    <dgm:cxn modelId="{46D77EF0-C5CD-4669-B05E-CC27A7EC1F65}" type="presOf" srcId="{AC75FEBF-FA45-46C3-A318-426B7F22DCA1}" destId="{7752D946-D5CC-4372-A3BF-8C43442A4950}" srcOrd="0" destOrd="0" presId="urn:microsoft.com/office/officeart/2005/8/layout/radial5"/>
    <dgm:cxn modelId="{931D1FFB-01BB-4593-AA69-0F01CBCC791D}" type="presOf" srcId="{DBFFAE8C-DF61-42C3-AF3F-F2EE341B5A82}" destId="{959D5186-DC01-43AB-AC29-0C58D7F3ADDA}" srcOrd="0" destOrd="0" presId="urn:microsoft.com/office/officeart/2005/8/layout/radial5"/>
    <dgm:cxn modelId="{2470DA2C-B2EC-4D26-9078-3D76F21865AD}" type="presParOf" srcId="{9197F43B-CC63-4978-8F3E-F17923526048}" destId="{1945ACC4-83DB-4AB6-B42F-C35556074C32}" srcOrd="0" destOrd="0" presId="urn:microsoft.com/office/officeart/2005/8/layout/radial5"/>
    <dgm:cxn modelId="{44325D02-00EC-4DA2-9787-E7B4FAD208B3}" type="presParOf" srcId="{9197F43B-CC63-4978-8F3E-F17923526048}" destId="{0C9FF0C7-8F2A-4C98-AC63-CEDC3BDB545E}" srcOrd="1" destOrd="0" presId="urn:microsoft.com/office/officeart/2005/8/layout/radial5"/>
    <dgm:cxn modelId="{1565DC06-CE69-47FE-863D-3A626758C176}" type="presParOf" srcId="{0C9FF0C7-8F2A-4C98-AC63-CEDC3BDB545E}" destId="{E3217B92-8725-4D6C-BCB5-5CFEB8AC563A}" srcOrd="0" destOrd="0" presId="urn:microsoft.com/office/officeart/2005/8/layout/radial5"/>
    <dgm:cxn modelId="{2120FC19-947E-45BB-925D-DD34EBDEE703}" type="presParOf" srcId="{9197F43B-CC63-4978-8F3E-F17923526048}" destId="{7752D946-D5CC-4372-A3BF-8C43442A4950}" srcOrd="2" destOrd="0" presId="urn:microsoft.com/office/officeart/2005/8/layout/radial5"/>
    <dgm:cxn modelId="{2801561B-CFC4-48AE-88F4-B2201DD4F3F3}" type="presParOf" srcId="{9197F43B-CC63-4978-8F3E-F17923526048}" destId="{86F70A20-E999-41BA-9801-A7C0528FFF67}" srcOrd="3" destOrd="0" presId="urn:microsoft.com/office/officeart/2005/8/layout/radial5"/>
    <dgm:cxn modelId="{F99AC3D4-9F62-42B0-A8ED-664AE67C5C3D}" type="presParOf" srcId="{86F70A20-E999-41BA-9801-A7C0528FFF67}" destId="{66E75045-B6FE-4DD7-97F5-441961E68B0E}" srcOrd="0" destOrd="0" presId="urn:microsoft.com/office/officeart/2005/8/layout/radial5"/>
    <dgm:cxn modelId="{6A4A7515-0D2D-4C5C-95B9-E17509950F58}" type="presParOf" srcId="{9197F43B-CC63-4978-8F3E-F17923526048}" destId="{C4A0D20A-4CD3-4C84-9872-CDCA106E1275}" srcOrd="4" destOrd="0" presId="urn:microsoft.com/office/officeart/2005/8/layout/radial5"/>
    <dgm:cxn modelId="{F03B35A7-4497-4FD9-BA96-C51A7959BD05}" type="presParOf" srcId="{9197F43B-CC63-4978-8F3E-F17923526048}" destId="{5F5E1440-4972-43FB-8C84-64E7861DACB5}" srcOrd="5" destOrd="0" presId="urn:microsoft.com/office/officeart/2005/8/layout/radial5"/>
    <dgm:cxn modelId="{292B0E8D-EA3A-4FEE-BE03-556C31627507}" type="presParOf" srcId="{5F5E1440-4972-43FB-8C84-64E7861DACB5}" destId="{99C5399B-314B-44B4-97F5-B85E5E781D2B}" srcOrd="0" destOrd="0" presId="urn:microsoft.com/office/officeart/2005/8/layout/radial5"/>
    <dgm:cxn modelId="{0B4A3171-FC8F-4D9C-A45C-45E21E256C10}" type="presParOf" srcId="{9197F43B-CC63-4978-8F3E-F17923526048}" destId="{47DC14B7-E9DD-4347-944D-7DB8D5B621BD}" srcOrd="6" destOrd="0" presId="urn:microsoft.com/office/officeart/2005/8/layout/radial5"/>
    <dgm:cxn modelId="{88469DB1-CA98-48AF-8D37-DBAEC5CCDE9B}" type="presParOf" srcId="{9197F43B-CC63-4978-8F3E-F17923526048}" destId="{4F70645C-709F-46A8-815D-FF2C0F88BFE1}" srcOrd="7" destOrd="0" presId="urn:microsoft.com/office/officeart/2005/8/layout/radial5"/>
    <dgm:cxn modelId="{A3AB6529-47BC-4317-B58F-7763A688A613}" type="presParOf" srcId="{4F70645C-709F-46A8-815D-FF2C0F88BFE1}" destId="{171C2A47-DF8B-409D-90D7-0EE60734BFF6}" srcOrd="0" destOrd="0" presId="urn:microsoft.com/office/officeart/2005/8/layout/radial5"/>
    <dgm:cxn modelId="{8E98D76F-2F01-4624-9C28-7B863C9EA119}" type="presParOf" srcId="{9197F43B-CC63-4978-8F3E-F17923526048}" destId="{959D5186-DC01-43AB-AC29-0C58D7F3ADDA}" srcOrd="8" destOrd="0" presId="urn:microsoft.com/office/officeart/2005/8/layout/radial5"/>
    <dgm:cxn modelId="{8745AFE3-ADF4-49BA-959C-9C726D6F3B08}" type="presParOf" srcId="{9197F43B-CC63-4978-8F3E-F17923526048}" destId="{22CC6FC9-E3D9-4B5B-A8DD-2727A1FD6521}" srcOrd="9" destOrd="0" presId="urn:microsoft.com/office/officeart/2005/8/layout/radial5"/>
    <dgm:cxn modelId="{83E2E835-F97A-4826-85D1-211ECF36BC2D}" type="presParOf" srcId="{22CC6FC9-E3D9-4B5B-A8DD-2727A1FD6521}" destId="{ABF39210-F481-4A4C-943D-95217C5ABD33}" srcOrd="0" destOrd="0" presId="urn:microsoft.com/office/officeart/2005/8/layout/radial5"/>
    <dgm:cxn modelId="{CB3447B8-281C-4182-A82F-440D35D445E5}" type="presParOf" srcId="{9197F43B-CC63-4978-8F3E-F17923526048}" destId="{E5B29D41-8E6B-46D4-A871-9AF6BAF5A3B3}" srcOrd="10" destOrd="0" presId="urn:microsoft.com/office/officeart/2005/8/layout/radial5"/>
    <dgm:cxn modelId="{6D5A8462-F4A3-40FF-9979-2AC8FFE4A361}" type="presParOf" srcId="{9197F43B-CC63-4978-8F3E-F17923526048}" destId="{B395FC3E-58C4-47DB-BA1A-73C780EED74F}" srcOrd="11" destOrd="0" presId="urn:microsoft.com/office/officeart/2005/8/layout/radial5"/>
    <dgm:cxn modelId="{D6A7767D-F56A-4030-9BA6-18336E3092CC}" type="presParOf" srcId="{B395FC3E-58C4-47DB-BA1A-73C780EED74F}" destId="{07F6DD3E-7342-4595-A33F-501027814F2A}" srcOrd="0" destOrd="0" presId="urn:microsoft.com/office/officeart/2005/8/layout/radial5"/>
    <dgm:cxn modelId="{0B9132C7-8F62-40DB-84FF-48B3F5C8CBE5}" type="presParOf" srcId="{9197F43B-CC63-4978-8F3E-F17923526048}" destId="{32A936D0-D9DD-4B91-8314-7C210A0D8E4D}" srcOrd="12" destOrd="0" presId="urn:microsoft.com/office/officeart/2005/8/layout/radial5"/>
    <dgm:cxn modelId="{C4773DE9-2EC0-4EE7-A0DF-8A66384A638E}" type="presParOf" srcId="{9197F43B-CC63-4978-8F3E-F17923526048}" destId="{2C55FB49-7F3C-45C8-B66B-DEEB115275E5}" srcOrd="13" destOrd="0" presId="urn:microsoft.com/office/officeart/2005/8/layout/radial5"/>
    <dgm:cxn modelId="{959E5133-E9EE-4920-A1DB-5FF5B9018CDB}" type="presParOf" srcId="{2C55FB49-7F3C-45C8-B66B-DEEB115275E5}" destId="{5165D447-60E6-4DE9-853B-FF11CA83EF7D}" srcOrd="0" destOrd="0" presId="urn:microsoft.com/office/officeart/2005/8/layout/radial5"/>
    <dgm:cxn modelId="{2772587D-3A26-48B9-850B-C32F04B0AAA5}" type="presParOf" srcId="{9197F43B-CC63-4978-8F3E-F17923526048}" destId="{19CAAA8A-C2FB-408B-9142-AEC295991E20}" srcOrd="14" destOrd="0" presId="urn:microsoft.com/office/officeart/2005/8/layout/radial5"/>
    <dgm:cxn modelId="{D9E179EC-9E3C-4DA3-B775-B99C0261133B}" type="presParOf" srcId="{9197F43B-CC63-4978-8F3E-F17923526048}" destId="{D979C0F2-2055-4CAF-AE93-81040730B53D}" srcOrd="15" destOrd="0" presId="urn:microsoft.com/office/officeart/2005/8/layout/radial5"/>
    <dgm:cxn modelId="{B6290116-55E4-429E-95F3-5CFA341CE21C}" type="presParOf" srcId="{D979C0F2-2055-4CAF-AE93-81040730B53D}" destId="{391BCE14-8F22-497D-A04F-E395C34BBF28}" srcOrd="0" destOrd="0" presId="urn:microsoft.com/office/officeart/2005/8/layout/radial5"/>
    <dgm:cxn modelId="{1688AB8E-0A95-4325-8808-2F190B6F3D3B}" type="presParOf" srcId="{9197F43B-CC63-4978-8F3E-F17923526048}" destId="{BC2745BB-97F2-4F6C-8A4A-C57319954F95}"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5ACC4-83DB-4AB6-B42F-C35556074C32}">
      <dsp:nvSpPr>
        <dsp:cNvPr id="0" name=""/>
        <dsp:cNvSpPr/>
      </dsp:nvSpPr>
      <dsp:spPr>
        <a:xfrm>
          <a:off x="3151202" y="2126760"/>
          <a:ext cx="2338554" cy="136310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B.E.M.E</a:t>
          </a:r>
        </a:p>
      </dsp:txBody>
      <dsp:txXfrm>
        <a:off x="3493675" y="2326382"/>
        <a:ext cx="1653608" cy="963859"/>
      </dsp:txXfrm>
    </dsp:sp>
    <dsp:sp modelId="{0C9FF0C7-8F2A-4C98-AC63-CEDC3BDB545E}">
      <dsp:nvSpPr>
        <dsp:cNvPr id="0" name=""/>
        <dsp:cNvSpPr/>
      </dsp:nvSpPr>
      <dsp:spPr>
        <a:xfrm rot="16200000">
          <a:off x="4095662" y="1474300"/>
          <a:ext cx="449634" cy="4820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63107" y="1638146"/>
        <a:ext cx="314744" cy="289201"/>
      </dsp:txXfrm>
    </dsp:sp>
    <dsp:sp modelId="{7752D946-D5CC-4372-A3BF-8C43442A4950}">
      <dsp:nvSpPr>
        <dsp:cNvPr id="0" name=""/>
        <dsp:cNvSpPr/>
      </dsp:nvSpPr>
      <dsp:spPr>
        <a:xfrm>
          <a:off x="3226013" y="2501"/>
          <a:ext cx="2188932" cy="1275891"/>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Heading</a:t>
          </a:r>
        </a:p>
      </dsp:txBody>
      <dsp:txXfrm>
        <a:off x="3546575" y="189351"/>
        <a:ext cx="1547808" cy="902191"/>
      </dsp:txXfrm>
    </dsp:sp>
    <dsp:sp modelId="{86F70A20-E999-41BA-9801-A7C0528FFF67}">
      <dsp:nvSpPr>
        <dsp:cNvPr id="0" name=""/>
        <dsp:cNvSpPr/>
      </dsp:nvSpPr>
      <dsp:spPr>
        <a:xfrm rot="18900000">
          <a:off x="4952619" y="1787911"/>
          <a:ext cx="294517" cy="4820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65558" y="1915550"/>
        <a:ext cx="206162" cy="289201"/>
      </dsp:txXfrm>
    </dsp:sp>
    <dsp:sp modelId="{C4A0D20A-4CD3-4C84-9872-CDCA106E1275}">
      <dsp:nvSpPr>
        <dsp:cNvPr id="0" name=""/>
        <dsp:cNvSpPr/>
      </dsp:nvSpPr>
      <dsp:spPr>
        <a:xfrm>
          <a:off x="4758925" y="637454"/>
          <a:ext cx="2188932" cy="1275891"/>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Item</a:t>
          </a:r>
        </a:p>
      </dsp:txBody>
      <dsp:txXfrm>
        <a:off x="5079487" y="824304"/>
        <a:ext cx="1547808" cy="902191"/>
      </dsp:txXfrm>
    </dsp:sp>
    <dsp:sp modelId="{5F5E1440-4972-43FB-8C84-64E7861DACB5}">
      <dsp:nvSpPr>
        <dsp:cNvPr id="0" name=""/>
        <dsp:cNvSpPr/>
      </dsp:nvSpPr>
      <dsp:spPr>
        <a:xfrm rot="10800000">
          <a:off x="5417847" y="2567310"/>
          <a:ext cx="50815" cy="4820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433091" y="2663711"/>
        <a:ext cx="35571" cy="289201"/>
      </dsp:txXfrm>
    </dsp:sp>
    <dsp:sp modelId="{47DC14B7-E9DD-4347-944D-7DB8D5B621BD}">
      <dsp:nvSpPr>
        <dsp:cNvPr id="0" name=""/>
        <dsp:cNvSpPr/>
      </dsp:nvSpPr>
      <dsp:spPr>
        <a:xfrm>
          <a:off x="5393878" y="2170366"/>
          <a:ext cx="2188932" cy="1275891"/>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Description</a:t>
          </a:r>
        </a:p>
      </dsp:txBody>
      <dsp:txXfrm>
        <a:off x="5714440" y="2357216"/>
        <a:ext cx="1547808" cy="902191"/>
      </dsp:txXfrm>
    </dsp:sp>
    <dsp:sp modelId="{4F70645C-709F-46A8-815D-FF2C0F88BFE1}">
      <dsp:nvSpPr>
        <dsp:cNvPr id="0" name=""/>
        <dsp:cNvSpPr/>
      </dsp:nvSpPr>
      <dsp:spPr>
        <a:xfrm rot="2700000">
          <a:off x="4952619" y="3346708"/>
          <a:ext cx="294517" cy="4820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65558" y="3411871"/>
        <a:ext cx="206162" cy="289201"/>
      </dsp:txXfrm>
    </dsp:sp>
    <dsp:sp modelId="{959D5186-DC01-43AB-AC29-0C58D7F3ADDA}">
      <dsp:nvSpPr>
        <dsp:cNvPr id="0" name=""/>
        <dsp:cNvSpPr/>
      </dsp:nvSpPr>
      <dsp:spPr>
        <a:xfrm>
          <a:off x="4758925" y="3703277"/>
          <a:ext cx="2188932" cy="1275891"/>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Unit</a:t>
          </a:r>
        </a:p>
      </dsp:txBody>
      <dsp:txXfrm>
        <a:off x="5079487" y="3890127"/>
        <a:ext cx="1547808" cy="902191"/>
      </dsp:txXfrm>
    </dsp:sp>
    <dsp:sp modelId="{22CC6FC9-E3D9-4B5B-A8DD-2727A1FD6521}">
      <dsp:nvSpPr>
        <dsp:cNvPr id="0" name=""/>
        <dsp:cNvSpPr/>
      </dsp:nvSpPr>
      <dsp:spPr>
        <a:xfrm rot="5435870">
          <a:off x="4093685" y="3643356"/>
          <a:ext cx="431133" cy="48200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159030" y="3675091"/>
        <a:ext cx="301793" cy="289201"/>
      </dsp:txXfrm>
    </dsp:sp>
    <dsp:sp modelId="{E5B29D41-8E6B-46D4-A871-9AF6BAF5A3B3}">
      <dsp:nvSpPr>
        <dsp:cNvPr id="0" name=""/>
        <dsp:cNvSpPr/>
      </dsp:nvSpPr>
      <dsp:spPr>
        <a:xfrm>
          <a:off x="3203758" y="4303255"/>
          <a:ext cx="2188932" cy="1275891"/>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Quantity</a:t>
          </a:r>
        </a:p>
      </dsp:txBody>
      <dsp:txXfrm>
        <a:off x="3524320" y="4490105"/>
        <a:ext cx="1547808" cy="902191"/>
      </dsp:txXfrm>
    </dsp:sp>
    <dsp:sp modelId="{B395FC3E-58C4-47DB-BA1A-73C780EED74F}">
      <dsp:nvSpPr>
        <dsp:cNvPr id="0" name=""/>
        <dsp:cNvSpPr/>
      </dsp:nvSpPr>
      <dsp:spPr>
        <a:xfrm rot="8100000">
          <a:off x="3393822" y="3346708"/>
          <a:ext cx="294517" cy="4820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469238" y="3411871"/>
        <a:ext cx="206162" cy="289201"/>
      </dsp:txXfrm>
    </dsp:sp>
    <dsp:sp modelId="{32A936D0-D9DD-4B91-8314-7C210A0D8E4D}">
      <dsp:nvSpPr>
        <dsp:cNvPr id="0" name=""/>
        <dsp:cNvSpPr/>
      </dsp:nvSpPr>
      <dsp:spPr>
        <a:xfrm>
          <a:off x="1693102" y="3703277"/>
          <a:ext cx="2188932" cy="1275891"/>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Rate</a:t>
          </a:r>
        </a:p>
      </dsp:txBody>
      <dsp:txXfrm>
        <a:off x="2013664" y="3890127"/>
        <a:ext cx="1547808" cy="902191"/>
      </dsp:txXfrm>
    </dsp:sp>
    <dsp:sp modelId="{2C55FB49-7F3C-45C8-B66B-DEEB115275E5}">
      <dsp:nvSpPr>
        <dsp:cNvPr id="0" name=""/>
        <dsp:cNvSpPr/>
      </dsp:nvSpPr>
      <dsp:spPr>
        <a:xfrm>
          <a:off x="3172296" y="2567310"/>
          <a:ext cx="50815" cy="4820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72296" y="2663711"/>
        <a:ext cx="35571" cy="289201"/>
      </dsp:txXfrm>
    </dsp:sp>
    <dsp:sp modelId="{19CAAA8A-C2FB-408B-9142-AEC295991E20}">
      <dsp:nvSpPr>
        <dsp:cNvPr id="0" name=""/>
        <dsp:cNvSpPr/>
      </dsp:nvSpPr>
      <dsp:spPr>
        <a:xfrm>
          <a:off x="1058149" y="2170366"/>
          <a:ext cx="2188932" cy="1275891"/>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Amount</a:t>
          </a:r>
        </a:p>
      </dsp:txBody>
      <dsp:txXfrm>
        <a:off x="1378711" y="2357216"/>
        <a:ext cx="1547808" cy="902191"/>
      </dsp:txXfrm>
    </dsp:sp>
    <dsp:sp modelId="{D979C0F2-2055-4CAF-AE93-81040730B53D}">
      <dsp:nvSpPr>
        <dsp:cNvPr id="0" name=""/>
        <dsp:cNvSpPr/>
      </dsp:nvSpPr>
      <dsp:spPr>
        <a:xfrm rot="13500000">
          <a:off x="3393822" y="1787911"/>
          <a:ext cx="294517" cy="4820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469238" y="1915550"/>
        <a:ext cx="206162" cy="289201"/>
      </dsp:txXfrm>
    </dsp:sp>
    <dsp:sp modelId="{BC2745BB-97F2-4F6C-8A4A-C57319954F95}">
      <dsp:nvSpPr>
        <dsp:cNvPr id="0" name=""/>
        <dsp:cNvSpPr/>
      </dsp:nvSpPr>
      <dsp:spPr>
        <a:xfrm>
          <a:off x="1693102" y="637454"/>
          <a:ext cx="2188932" cy="1275891"/>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Summary</a:t>
          </a:r>
        </a:p>
      </dsp:txBody>
      <dsp:txXfrm>
        <a:off x="2013664" y="824304"/>
        <a:ext cx="1547808" cy="9021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899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23963" y="3343275"/>
            <a:ext cx="6737350" cy="3187700"/>
          </a:xfrm>
          <a:prstGeom prst="rect">
            <a:avLst/>
          </a:prstGeom>
          <a:noFill/>
          <a:ln w="12700">
            <a:noFill/>
            <a:miter lim="800000"/>
            <a:headEnd/>
            <a:tailEnd/>
          </a:ln>
          <a:effectLst/>
        </p:spPr>
        <p:txBody>
          <a:bodyPr vert="horz" wrap="square" lIns="92062" tIns="45223" rIns="92062" bIns="45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1" name="Rectangle 3"/>
          <p:cNvSpPr>
            <a:spLocks noGrp="1" noRot="1" noChangeAspect="1" noChangeArrowheads="1" noTextEdit="1"/>
          </p:cNvSpPr>
          <p:nvPr>
            <p:ph type="sldImg" idx="2"/>
          </p:nvPr>
        </p:nvSpPr>
        <p:spPr bwMode="auto">
          <a:xfrm>
            <a:off x="2824163" y="522288"/>
            <a:ext cx="3536950" cy="2652712"/>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553337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202864" y="6685804"/>
            <a:ext cx="3980286" cy="351949"/>
          </a:xfrm>
          <a:prstGeom prst="rect">
            <a:avLst/>
          </a:prstGeom>
        </p:spPr>
        <p:txBody>
          <a:bodyPr/>
          <a:lstStyle/>
          <a:p>
            <a:pPr>
              <a:defRPr/>
            </a:pPr>
            <a:fld id="{C338B20D-4879-4B6E-B5A0-0841005876A8}" type="slidenum">
              <a:rPr lang="en-US" smtClean="0"/>
              <a:pPr>
                <a:defRPr/>
              </a:pPr>
              <a:t>1</a:t>
            </a:fld>
            <a:endParaRPr lang="en-US"/>
          </a:p>
        </p:txBody>
      </p:sp>
    </p:spTree>
    <p:extLst>
      <p:ext uri="{BB962C8B-B14F-4D97-AF65-F5344CB8AC3E}">
        <p14:creationId xmlns:p14="http://schemas.microsoft.com/office/powerpoint/2010/main" val="167384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Before getting into the details of professional licensing, let’s answer the question “What is a professional engineer?  Like other professions such as medicine, law, or accounting, engineering is a profession regulated by certain laws.  Thus ...</a:t>
            </a:r>
          </a:p>
        </p:txBody>
      </p:sp>
      <p:sp>
        <p:nvSpPr>
          <p:cNvPr id="59395" name="Rectangle 3"/>
          <p:cNvSpPr>
            <a:spLocks noGrp="1" noRot="1" noChangeAspect="1" noChangeArrowheads="1" noTextEdit="1"/>
          </p:cNvSpPr>
          <p:nvPr>
            <p:ph type="sldImg"/>
          </p:nvPr>
        </p:nvSpPr>
        <p:spPr bwMode="auto">
          <a:xfrm>
            <a:off x="2840038" y="533400"/>
            <a:ext cx="3505200" cy="26289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5202864" y="6685804"/>
            <a:ext cx="3980286" cy="351949"/>
          </a:xfrm>
          <a:prstGeom prst="rect">
            <a:avLst/>
          </a:prstGeom>
        </p:spPr>
        <p:txBody>
          <a:bodyPr/>
          <a:lstStyle/>
          <a:p>
            <a:pPr>
              <a:defRPr/>
            </a:pPr>
            <a:fld id="{8E9228C0-E481-42FD-818B-EEE4177555DC}" type="slidenum">
              <a:rPr lang="en-US"/>
              <a:pPr>
                <a:defRPr/>
              </a:pPr>
              <a:t>37</a:t>
            </a:fld>
            <a:endParaRPr lang="en-US"/>
          </a:p>
        </p:txBody>
      </p:sp>
      <p:sp>
        <p:nvSpPr>
          <p:cNvPr id="60419" name="Rectangle 2"/>
          <p:cNvSpPr>
            <a:spLocks noGrp="1" noRot="1" noChangeAspect="1" noChangeArrowheads="1" noTextEdit="1"/>
          </p:cNvSpPr>
          <p:nvPr>
            <p:ph type="sldImg"/>
          </p:nvPr>
        </p:nvSpPr>
        <p:spPr bwMode="auto">
          <a:xfrm>
            <a:off x="2309813" y="441325"/>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612352" y="3991197"/>
            <a:ext cx="7960572" cy="24025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63" tIns="45281" rIns="90563" bIns="45281" numCol="1" anchor="t" anchorCtr="0" compatLnSpc="1">
            <a:prstTxWarp prst="textNoShape">
              <a:avLst/>
            </a:prstTxWarp>
          </a:bodyPr>
          <a:lstStyle/>
          <a:p>
            <a:pPr eaLnBrk="1" hangingPunct="1"/>
            <a:r>
              <a:rPr lang="en-US"/>
              <a:t>Brief Statement (including all of the above characteristics):</a:t>
            </a:r>
          </a:p>
          <a:p>
            <a:pPr eaLnBrk="1" hangingPunct="1"/>
            <a:endParaRPr lang="en-US"/>
          </a:p>
          <a:p>
            <a:pPr eaLnBrk="1" hangingPunct="1"/>
            <a:r>
              <a:rPr lang="en-US"/>
              <a:t>A team is a group of interdependent individuals who have complimentary skills and are committed to a shared, meaningful purpose and specific goals.  Members of a team have a common, collaborative work approach, clear roles and responsibilities and hold themselves mutually accountable for the team’s performance.  Effective teams display confidence, enthusiasm and seek continuously to improve their performance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5202864" y="6685804"/>
            <a:ext cx="3980286" cy="351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1C02968A-469B-4843-BB9F-E3CDF018D158}" type="slidenum">
              <a:rPr lang="en-US" smtClean="0">
                <a:latin typeface="Times New Roman" pitchFamily="18" charset="0"/>
              </a:rPr>
              <a:pPr>
                <a:defRPr/>
              </a:pPr>
              <a:t>47</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5202864" y="6685804"/>
            <a:ext cx="3980286" cy="351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386EC4DE-DE70-4004-87D8-C36BF1B15DA1}" type="slidenum">
              <a:rPr lang="en-US" smtClean="0">
                <a:latin typeface="Times New Roman" pitchFamily="18" charset="0"/>
              </a:rPr>
              <a:pPr>
                <a:defRPr/>
              </a:pPr>
              <a:t>48</a:t>
            </a:fld>
            <a:endParaRPr lang="en-US">
              <a:latin typeface="Times New Roman" pitchFamily="18"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5202864" y="6685804"/>
            <a:ext cx="3980286" cy="3519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6AE555C1-53EB-4B80-9CE7-46636A71F70E}" type="slidenum">
              <a:rPr lang="en-US" smtClean="0">
                <a:latin typeface="Times New Roman" pitchFamily="18" charset="0"/>
              </a:rPr>
              <a:pPr>
                <a:defRPr/>
              </a:pPr>
              <a:t>49</a:t>
            </a:fld>
            <a:endParaRPr lang="en-US">
              <a:latin typeface="Times New Roman" pitchFamily="18"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p>
        </p:txBody>
      </p:sp>
      <p:sp>
        <p:nvSpPr>
          <p:cNvPr id="103428" name="Slide Number Placeholder 3"/>
          <p:cNvSpPr>
            <a:spLocks noGrp="1"/>
          </p:cNvSpPr>
          <p:nvPr>
            <p:ph type="sldNum" sz="quarter" idx="5"/>
          </p:nvPr>
        </p:nvSpPr>
        <p:spPr bwMode="auto">
          <a:xfrm>
            <a:off x="5202864" y="6685804"/>
            <a:ext cx="3980286" cy="351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177DCC-86C0-4063-A11B-77BC93336390}" type="slidenum">
              <a:rPr lang="en-AU" smtClean="0"/>
              <a:pPr/>
              <a:t>145</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5202864" y="6685804"/>
            <a:ext cx="3980286" cy="351949"/>
          </a:xfrm>
          <a:prstGeom prst="rect">
            <a:avLst/>
          </a:prstGeom>
        </p:spPr>
        <p:txBody>
          <a:bodyPr/>
          <a:lstStyle/>
          <a:p>
            <a:fld id="{94130A84-0A92-4E9F-8E74-9DB8465DC8A6}" type="slidenum">
              <a:rPr lang="en-GB" smtClean="0"/>
              <a:t>156</a:t>
            </a:fld>
            <a:endParaRPr lang="en-GB"/>
          </a:p>
        </p:txBody>
      </p:sp>
    </p:spTree>
    <p:extLst>
      <p:ext uri="{BB962C8B-B14F-4D97-AF65-F5344CB8AC3E}">
        <p14:creationId xmlns:p14="http://schemas.microsoft.com/office/powerpoint/2010/main" val="249862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Slide Number Placeholder 26"/>
          <p:cNvSpPr>
            <a:spLocks noGrp="1"/>
          </p:cNvSpPr>
          <p:nvPr>
            <p:ph type="sldNum" sz="quarter" idx="11"/>
          </p:nvPr>
        </p:nvSpPr>
        <p:spPr/>
        <p:txBody>
          <a:bodyPr/>
          <a:lstStyle>
            <a:lvl1pPr>
              <a:defRPr>
                <a:solidFill>
                  <a:srgbClr val="FFFFFF"/>
                </a:solidFill>
              </a:defRPr>
            </a:lvl1pPr>
            <a:extLst/>
          </a:lstStyle>
          <a:p>
            <a:pPr>
              <a:defRPr/>
            </a:pPr>
            <a:fld id="{608152DA-108A-4B71-BD52-6915B52C34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Afram Fondamentals of Well-Logging</a:t>
            </a:r>
          </a:p>
        </p:txBody>
      </p:sp>
      <p:sp>
        <p:nvSpPr>
          <p:cNvPr id="6" name="Slide Number Placeholder 17"/>
          <p:cNvSpPr>
            <a:spLocks noGrp="1"/>
          </p:cNvSpPr>
          <p:nvPr>
            <p:ph type="sldNum" sz="quarter" idx="12"/>
          </p:nvPr>
        </p:nvSpPr>
        <p:spPr/>
        <p:txBody>
          <a:bodyPr/>
          <a:lstStyle>
            <a:lvl1pPr>
              <a:defRPr/>
            </a:lvl1pPr>
          </a:lstStyle>
          <a:p>
            <a:pPr>
              <a:defRPr/>
            </a:pPr>
            <a:fld id="{4CE89E0D-24C8-4620-92A1-5380C047152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187BF64-AB1F-4E0E-AE59-B01B8CC25EDD}" type="datetimeFigureOut">
              <a:rPr lang="en-US"/>
              <a:pPr>
                <a:defRPr/>
              </a:pPr>
              <a:t>1/20/2020</a:t>
            </a:fld>
            <a:endParaRPr lang="en-US"/>
          </a:p>
        </p:txBody>
      </p:sp>
      <p:sp>
        <p:nvSpPr>
          <p:cNvPr id="4" name="Footer Placeholder 3"/>
          <p:cNvSpPr>
            <a:spLocks noGrp="1"/>
          </p:cNvSpPr>
          <p:nvPr>
            <p:ph type="ftr" sz="quarter" idx="11"/>
          </p:nvPr>
        </p:nvSpPr>
        <p:spPr/>
        <p:txBody>
          <a:bodyPr/>
          <a:lstStyle>
            <a:lvl1pPr algn="l">
              <a:defRPr sz="1200">
                <a:solidFill>
                  <a:schemeClr val="tx2">
                    <a:shade val="9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8D356EB-6166-42FC-ACF7-408026A6A482}" type="slidenum">
              <a:rPr lang="en-US"/>
              <a:pPr>
                <a:defRPr/>
              </a:pPr>
              <a:t>‹#›</a:t>
            </a:fld>
            <a:endParaRPr lang="en-US"/>
          </a:p>
        </p:txBody>
      </p:sp>
    </p:spTree>
    <p:extLst>
      <p:ext uri="{BB962C8B-B14F-4D97-AF65-F5344CB8AC3E}">
        <p14:creationId xmlns:p14="http://schemas.microsoft.com/office/powerpoint/2010/main" val="79025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Afram Fondamentals of Well-Logging</a:t>
            </a:r>
          </a:p>
        </p:txBody>
      </p:sp>
      <p:sp>
        <p:nvSpPr>
          <p:cNvPr id="6" name="Slide Number Placeholder 17"/>
          <p:cNvSpPr>
            <a:spLocks noGrp="1"/>
          </p:cNvSpPr>
          <p:nvPr>
            <p:ph type="sldNum" sz="quarter" idx="12"/>
          </p:nvPr>
        </p:nvSpPr>
        <p:spPr/>
        <p:txBody>
          <a:bodyPr/>
          <a:lstStyle>
            <a:lvl1pPr>
              <a:defRPr/>
            </a:lvl1pPr>
          </a:lstStyle>
          <a:p>
            <a:pPr>
              <a:defRPr/>
            </a:pPr>
            <a:fld id="{A2B5CF83-1F53-4043-8700-93E6329EBC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smtClean="0"/>
            </a:lvl1pPr>
            <a:extLst/>
          </a:lstStyle>
          <a:p>
            <a:pPr>
              <a:defRPr/>
            </a:pPr>
            <a:r>
              <a:rPr lang="en-US"/>
              <a:t>Afram Fondamentals of Well-Logging</a:t>
            </a:r>
          </a:p>
        </p:txBody>
      </p:sp>
      <p:sp>
        <p:nvSpPr>
          <p:cNvPr id="8" name="Slide Number Placeholder 5"/>
          <p:cNvSpPr>
            <a:spLocks noGrp="1"/>
          </p:cNvSpPr>
          <p:nvPr>
            <p:ph type="sldNum" sz="quarter" idx="12"/>
          </p:nvPr>
        </p:nvSpPr>
        <p:spPr/>
        <p:txBody>
          <a:bodyPr/>
          <a:lstStyle>
            <a:lvl1pPr>
              <a:defRPr/>
            </a:lvl1pPr>
            <a:extLst/>
          </a:lstStyle>
          <a:p>
            <a:pPr>
              <a:defRPr/>
            </a:pPr>
            <a:fld id="{035138A8-9E2B-4AFC-9740-FCD8DDA9E5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smtClean="0"/>
            </a:lvl1pPr>
            <a:extLst/>
          </a:lstStyle>
          <a:p>
            <a:pPr>
              <a:defRPr/>
            </a:pPr>
            <a:r>
              <a:rPr lang="en-US"/>
              <a:t>Afram Fondamentals of Well-Logging</a:t>
            </a:r>
          </a:p>
        </p:txBody>
      </p:sp>
      <p:sp>
        <p:nvSpPr>
          <p:cNvPr id="7" name="Slide Number Placeholder 6"/>
          <p:cNvSpPr>
            <a:spLocks noGrp="1"/>
          </p:cNvSpPr>
          <p:nvPr>
            <p:ph type="sldNum" sz="quarter" idx="12"/>
          </p:nvPr>
        </p:nvSpPr>
        <p:spPr/>
        <p:txBody>
          <a:bodyPr/>
          <a:lstStyle>
            <a:lvl1pPr>
              <a:defRPr/>
            </a:lvl1pPr>
            <a:extLst/>
          </a:lstStyle>
          <a:p>
            <a:pPr>
              <a:defRPr/>
            </a:pPr>
            <a:fld id="{0A526325-8130-48EE-8B7F-A53A346C870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smtClean="0"/>
            </a:lvl1pPr>
            <a:extLst/>
          </a:lstStyle>
          <a:p>
            <a:pPr>
              <a:defRPr/>
            </a:pPr>
            <a:r>
              <a:rPr lang="en-US"/>
              <a:t>Afram Fondamentals of Well-Logging</a:t>
            </a:r>
          </a:p>
        </p:txBody>
      </p:sp>
      <p:sp>
        <p:nvSpPr>
          <p:cNvPr id="9" name="Slide Number Placeholder 8"/>
          <p:cNvSpPr>
            <a:spLocks noGrp="1"/>
          </p:cNvSpPr>
          <p:nvPr>
            <p:ph type="sldNum" sz="quarter" idx="12"/>
          </p:nvPr>
        </p:nvSpPr>
        <p:spPr/>
        <p:txBody>
          <a:bodyPr/>
          <a:lstStyle>
            <a:lvl1pPr>
              <a:defRPr/>
            </a:lvl1pPr>
            <a:extLst/>
          </a:lstStyle>
          <a:p>
            <a:pPr>
              <a:defRPr/>
            </a:pPr>
            <a:fld id="{281275D0-341A-4149-8E61-72D3EE68D0F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Afram Fondamentals of Well-Logging</a:t>
            </a:r>
          </a:p>
        </p:txBody>
      </p:sp>
      <p:sp>
        <p:nvSpPr>
          <p:cNvPr id="4" name="Slide Number Placeholder 17"/>
          <p:cNvSpPr>
            <a:spLocks noGrp="1"/>
          </p:cNvSpPr>
          <p:nvPr>
            <p:ph type="sldNum" sz="quarter" idx="12"/>
          </p:nvPr>
        </p:nvSpPr>
        <p:spPr/>
        <p:txBody>
          <a:bodyPr/>
          <a:lstStyle>
            <a:lvl1pPr>
              <a:defRPr/>
            </a:lvl1pPr>
          </a:lstStyle>
          <a:p>
            <a:pPr>
              <a:defRPr/>
            </a:pPr>
            <a:fld id="{E58E7603-B951-4DBC-99E9-C4A0247FFA2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smtClean="0"/>
            </a:lvl1pPr>
            <a:extLst/>
          </a:lstStyle>
          <a:p>
            <a:pPr>
              <a:defRPr/>
            </a:pPr>
            <a:r>
              <a:rPr lang="en-US"/>
              <a:t>Afram Fondamentals of Well-Logging</a:t>
            </a:r>
          </a:p>
        </p:txBody>
      </p:sp>
      <p:sp>
        <p:nvSpPr>
          <p:cNvPr id="7" name="Slide Number Placeholder 6"/>
          <p:cNvSpPr>
            <a:spLocks noGrp="1"/>
          </p:cNvSpPr>
          <p:nvPr>
            <p:ph type="sldNum" sz="quarter" idx="12"/>
          </p:nvPr>
        </p:nvSpPr>
        <p:spPr/>
        <p:txBody>
          <a:bodyPr/>
          <a:lstStyle>
            <a:lvl1pPr>
              <a:defRPr/>
            </a:lvl1pPr>
            <a:extLst/>
          </a:lstStyle>
          <a:p>
            <a:pPr>
              <a:defRPr/>
            </a:pPr>
            <a:fld id="{1D9CAE6E-A42D-4891-AFF6-5836D01551F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t>Afram Fondamentals of Well-Logging</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CC42F80-D66E-4A0C-89F3-FC2A8D27E29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Afram Fondamentals of Well-Logging</a:t>
            </a:r>
          </a:p>
        </p:txBody>
      </p:sp>
      <p:sp>
        <p:nvSpPr>
          <p:cNvPr id="6" name="Slide Number Placeholder 17"/>
          <p:cNvSpPr>
            <a:spLocks noGrp="1"/>
          </p:cNvSpPr>
          <p:nvPr>
            <p:ph type="sldNum" sz="quarter" idx="12"/>
          </p:nvPr>
        </p:nvSpPr>
        <p:spPr/>
        <p:txBody>
          <a:bodyPr/>
          <a:lstStyle>
            <a:lvl1pPr>
              <a:defRPr/>
            </a:lvl1pPr>
          </a:lstStyle>
          <a:p>
            <a:pPr>
              <a:defRPr/>
            </a:pPr>
            <a:fld id="{C842D24E-FC4E-4CE9-BADA-D9B269593B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smtClean="0">
                <a:solidFill>
                  <a:schemeClr val="tx1"/>
                </a:solidFill>
              </a:defRPr>
            </a:lvl1pPr>
            <a:extLst/>
          </a:lstStyle>
          <a:p>
            <a:pPr>
              <a:defRPr/>
            </a:pPr>
            <a:r>
              <a:rPr lang="en-US"/>
              <a:t>Afram Fondamentals of Well-Logging</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996209E-97D0-45C7-A71E-E9D7B2993E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5" r:id="rId1"/>
    <p:sldLayoutId id="2147483874" r:id="rId2"/>
    <p:sldLayoutId id="2147483876" r:id="rId3"/>
    <p:sldLayoutId id="2147483877" r:id="rId4"/>
    <p:sldLayoutId id="2147483878" r:id="rId5"/>
    <p:sldLayoutId id="2147483873" r:id="rId6"/>
    <p:sldLayoutId id="2147483879" r:id="rId7"/>
    <p:sldLayoutId id="2147483880" r:id="rId8"/>
    <p:sldLayoutId id="2147483872" r:id="rId9"/>
    <p:sldLayoutId id="2147483871" r:id="rId10"/>
    <p:sldLayoutId id="2147483881"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en.wikipedia.org/wiki/Appellate_jurisdiction" TargetMode="External"/><Relationship Id="rId2" Type="http://schemas.openxmlformats.org/officeDocument/2006/relationships/hyperlink" Target="https://en.wikipedia.org/wiki/Supreme_Court_of_Nigeria" TargetMode="External"/><Relationship Id="rId1" Type="http://schemas.openxmlformats.org/officeDocument/2006/relationships/slideLayout" Target="../slideLayouts/slideLayout2.xml"/><Relationship Id="rId4" Type="http://schemas.openxmlformats.org/officeDocument/2006/relationships/hyperlink" Target="https://en.wikipedia.org/wiki/Original_jurisdic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en.wikipedia.org/wiki/Appellate_jurisdiction" TargetMode="External"/><Relationship Id="rId2" Type="http://schemas.openxmlformats.org/officeDocument/2006/relationships/hyperlink" Target="https://en.wikipedia.org/wiki/Original_jurisdiction" TargetMode="External"/><Relationship Id="rId1" Type="http://schemas.openxmlformats.org/officeDocument/2006/relationships/slideLayout" Target="../slideLayouts/slideLayout2.xml"/><Relationship Id="rId4" Type="http://schemas.openxmlformats.org/officeDocument/2006/relationships/hyperlink" Target="https://en.wikipedia.org/w/index.php?title=Tax_Appeal_Tribunal&amp;action=edit&amp;redlink=1"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en.wikipedia.org/wiki/Law_of_obligations" TargetMode="External"/><Relationship Id="rId7" Type="http://schemas.openxmlformats.org/officeDocument/2006/relationships/hyperlink" Target="https://en.wikipedia.org/wiki/Meeting_of_the_minds" TargetMode="External"/><Relationship Id="rId2" Type="http://schemas.openxmlformats.org/officeDocument/2006/relationships/hyperlink" Target="https://en.wikipedia.org/wiki/Party_(law)" TargetMode="External"/><Relationship Id="rId1" Type="http://schemas.openxmlformats.org/officeDocument/2006/relationships/slideLayout" Target="../slideLayouts/slideLayout2.xml"/><Relationship Id="rId6" Type="http://schemas.openxmlformats.org/officeDocument/2006/relationships/hyperlink" Target="https://en.wikipedia.org/wiki/Consideration" TargetMode="External"/><Relationship Id="rId5" Type="http://schemas.openxmlformats.org/officeDocument/2006/relationships/hyperlink" Target="https://en.wikipedia.org/wiki/Offer_and_acceptance" TargetMode="External"/><Relationship Id="rId4" Type="http://schemas.openxmlformats.org/officeDocument/2006/relationships/hyperlink" Target="https://en.wikipedia.org/wiki/Civil_law_(legal_system)"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wisegeek.org/what-is-legislation.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wisegeek.com/what-is-common-law.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Legislatur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en.wikipedia.org/wiki/Legisla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oyebodedare@yahoo.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criminal.findlaw.com/criminal-procedure/criminal-trial-overview.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en.wikipedia.org/wiki/Party_(law)" TargetMode="External"/><Relationship Id="rId13" Type="http://schemas.openxmlformats.org/officeDocument/2006/relationships/hyperlink" Target="http://en.wikipedia.org/wiki/Rule_of_law" TargetMode="External"/><Relationship Id="rId3" Type="http://schemas.openxmlformats.org/officeDocument/2006/relationships/hyperlink" Target="http://en.wikipedia.org/wiki/Government" TargetMode="External"/><Relationship Id="rId7" Type="http://schemas.openxmlformats.org/officeDocument/2006/relationships/hyperlink" Target="http://en.wikipedia.org/wiki/Legal_dispute" TargetMode="External"/><Relationship Id="rId12" Type="http://schemas.openxmlformats.org/officeDocument/2006/relationships/hyperlink" Target="http://en.wikipedia.org/wiki/Administrative_law" TargetMode="External"/><Relationship Id="rId17" Type="http://schemas.openxmlformats.org/officeDocument/2006/relationships/hyperlink" Target="http://en.wikipedia.org/wiki/Dispute_resolution" TargetMode="External"/><Relationship Id="rId2" Type="http://schemas.openxmlformats.org/officeDocument/2006/relationships/hyperlink" Target="http://en.wikipedia.org/wiki/Tribunal" TargetMode="External"/><Relationship Id="rId16" Type="http://schemas.openxmlformats.org/officeDocument/2006/relationships/hyperlink" Target="http://en.wikipedia.org/wiki/Legal_system" TargetMode="External"/><Relationship Id="rId1" Type="http://schemas.openxmlformats.org/officeDocument/2006/relationships/slideLayout" Target="../slideLayouts/slideLayout2.xml"/><Relationship Id="rId6" Type="http://schemas.openxmlformats.org/officeDocument/2006/relationships/hyperlink" Target="http://en.wikipedia.org/wiki/Adjudication" TargetMode="External"/><Relationship Id="rId11" Type="http://schemas.openxmlformats.org/officeDocument/2006/relationships/hyperlink" Target="http://en.wikipedia.org/wiki/Criminal_law" TargetMode="External"/><Relationship Id="rId5" Type="http://schemas.openxmlformats.org/officeDocument/2006/relationships/hyperlink" Target="http://en.wikipedia.org/wiki/Authority" TargetMode="External"/><Relationship Id="rId15" Type="http://schemas.openxmlformats.org/officeDocument/2006/relationships/hyperlink" Target="http://en.wikipedia.org/wiki/Civil_law_(legal_system)" TargetMode="External"/><Relationship Id="rId10" Type="http://schemas.openxmlformats.org/officeDocument/2006/relationships/hyperlink" Target="http://en.wikipedia.org/wiki/Private_law" TargetMode="External"/><Relationship Id="rId4" Type="http://schemas.openxmlformats.org/officeDocument/2006/relationships/hyperlink" Target="http://en.wikipedia.org/wiki/Institution" TargetMode="External"/><Relationship Id="rId9" Type="http://schemas.openxmlformats.org/officeDocument/2006/relationships/hyperlink" Target="http://en.wikipedia.org/wiki/Justice" TargetMode="External"/><Relationship Id="rId14" Type="http://schemas.openxmlformats.org/officeDocument/2006/relationships/hyperlink" Target="http://en.wikipedia.org/wiki/Common_law"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en.wikipedia.org/wiki/Judiciary" TargetMode="External"/><Relationship Id="rId2" Type="http://schemas.openxmlformats.org/officeDocument/2006/relationships/hyperlink" Target="http://en.wikipedia.org/wiki/Law" TargetMode="External"/><Relationship Id="rId1" Type="http://schemas.openxmlformats.org/officeDocument/2006/relationships/slideLayout" Target="../slideLayouts/slideLayout2.xml"/><Relationship Id="rId6" Type="http://schemas.openxmlformats.org/officeDocument/2006/relationships/hyperlink" Target="http://en.wikipedia.org/wiki/Courthouse" TargetMode="External"/><Relationship Id="rId5" Type="http://schemas.openxmlformats.org/officeDocument/2006/relationships/hyperlink" Target="http://en.wikipedia.org/wiki/Courtroom" TargetMode="External"/><Relationship Id="rId4" Type="http://schemas.openxmlformats.org/officeDocument/2006/relationships/hyperlink" Target="http://en.wikipedia.org/wiki/Venue_(law)"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en.wikipedia.org/wiki/Senate_of_Nigeria" TargetMode="External"/><Relationship Id="rId2" Type="http://schemas.openxmlformats.org/officeDocument/2006/relationships/hyperlink" Target="https://en.wikipedia.org/wiki/President_of_Niger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763000" cy="2590800"/>
          </a:xfrm>
          <a:ln>
            <a:miter lim="800000"/>
            <a:headEnd/>
            <a:tailEnd/>
          </a:ln>
          <a:extLst/>
        </p:spPr>
        <p:txBody>
          <a:bodyPr>
            <a:noAutofit/>
          </a:bodyPr>
          <a:lstStyle/>
          <a:p>
            <a:pPr algn="ctr" eaLnBrk="1" fontAlgn="auto" hangingPunct="1">
              <a:spcAft>
                <a:spcPts val="0"/>
              </a:spcAft>
              <a:defRPr/>
            </a:pPr>
            <a:r>
              <a:rPr lang="en-US" sz="5400" dirty="0">
                <a:solidFill>
                  <a:schemeClr val="tx1"/>
                </a:solidFill>
              </a:rPr>
              <a:t>ENG 384: ENGINEERING LAW AND MANAGERIAL ECONOMICS </a:t>
            </a:r>
          </a:p>
        </p:txBody>
      </p:sp>
      <p:sp>
        <p:nvSpPr>
          <p:cNvPr id="14339" name="Subtitle 2"/>
          <p:cNvSpPr>
            <a:spLocks noGrp="1"/>
          </p:cNvSpPr>
          <p:nvPr>
            <p:ph type="subTitle" idx="1"/>
          </p:nvPr>
        </p:nvSpPr>
        <p:spPr>
          <a:xfrm>
            <a:off x="228600" y="3124200"/>
            <a:ext cx="8839200" cy="2819400"/>
          </a:xfrm>
        </p:spPr>
        <p:txBody>
          <a:bodyPr/>
          <a:lstStyle/>
          <a:p>
            <a:pPr marR="0" algn="ctr" eaLnBrk="1" hangingPunct="1"/>
            <a:r>
              <a:rPr lang="en-US" sz="4000" b="1" dirty="0">
                <a:solidFill>
                  <a:schemeClr val="tx1"/>
                </a:solidFill>
              </a:rPr>
              <a:t>Engr. O. J. OYEBODE</a:t>
            </a:r>
          </a:p>
          <a:p>
            <a:pPr marR="0" eaLnBrk="1" hangingPunct="1"/>
            <a:r>
              <a:rPr lang="en-GB" sz="2400" i="1" dirty="0">
                <a:solidFill>
                  <a:schemeClr val="tx1"/>
                </a:solidFill>
              </a:rPr>
              <a:t>BEng, MSc, MASCE, MNIM,  MARSCP, MNICE, MNSE, MSN, </a:t>
            </a:r>
            <a:r>
              <a:rPr lang="en-GB" sz="2400" i="1" dirty="0" err="1">
                <a:solidFill>
                  <a:schemeClr val="tx1"/>
                </a:solidFill>
              </a:rPr>
              <a:t>R.Eng</a:t>
            </a:r>
            <a:r>
              <a:rPr lang="en-GB" sz="2400" i="1" dirty="0">
                <a:solidFill>
                  <a:schemeClr val="tx1"/>
                </a:solidFill>
              </a:rPr>
              <a:t>. (COREN)</a:t>
            </a:r>
            <a:endParaRPr lang="en-US" sz="2400" b="1" dirty="0">
              <a:solidFill>
                <a:schemeClr val="tx1"/>
              </a:solidFill>
            </a:endParaRPr>
          </a:p>
          <a:p>
            <a:pPr marR="0" algn="l" eaLnBrk="1" hangingPunct="1"/>
            <a:r>
              <a:rPr lang="en-US" sz="3200" i="1" dirty="0">
                <a:solidFill>
                  <a:schemeClr val="tx1"/>
                </a:solidFill>
              </a:rPr>
              <a:t>Lecturer  in the Civil Engineering </a:t>
            </a:r>
            <a:r>
              <a:rPr lang="en-US" sz="2400" i="1" dirty="0">
                <a:solidFill>
                  <a:schemeClr val="tx1"/>
                </a:solidFill>
              </a:rPr>
              <a:t>Department, COLLEGE OF ENGINEERING, </a:t>
            </a:r>
          </a:p>
          <a:p>
            <a:pPr marR="0" algn="l" eaLnBrk="1" hangingPunct="1"/>
            <a:r>
              <a:rPr lang="en-US" sz="2400" i="1" dirty="0">
                <a:solidFill>
                  <a:schemeClr val="tx1"/>
                </a:solidFill>
              </a:rPr>
              <a:t>AFE BABALOLA UNIVERSITY , ADO-EKITI (ABUAD)</a:t>
            </a:r>
          </a:p>
          <a:p>
            <a:pPr marR="0" algn="l" eaLnBrk="1" hangingPunct="1"/>
            <a:endParaRPr lang="en-US" sz="2400" i="1" dirty="0">
              <a:solidFill>
                <a:schemeClr val="tx1"/>
              </a:solidFill>
            </a:endParaRPr>
          </a:p>
          <a:p>
            <a:pPr marR="0" algn="ctr" eaLnBrk="1" hangingPunct="1"/>
            <a:r>
              <a:rPr lang="en-US" sz="3200" i="1">
                <a:solidFill>
                  <a:schemeClr val="tx1"/>
                </a:solidFill>
              </a:rPr>
              <a:t>20</a:t>
            </a:r>
            <a:r>
              <a:rPr lang="en-US" sz="3200" i="1" baseline="30000">
                <a:solidFill>
                  <a:schemeClr val="tx1"/>
                </a:solidFill>
              </a:rPr>
              <a:t>th</a:t>
            </a:r>
            <a:r>
              <a:rPr lang="en-US" sz="3200" i="1">
                <a:solidFill>
                  <a:schemeClr val="tx1"/>
                </a:solidFill>
              </a:rPr>
              <a:t> </a:t>
            </a:r>
            <a:r>
              <a:rPr lang="en-US" sz="3200" i="1" dirty="0">
                <a:solidFill>
                  <a:schemeClr val="tx1"/>
                </a:solidFill>
              </a:rPr>
              <a:t>January 2020</a:t>
            </a:r>
            <a:endParaRPr lang="en-US" sz="3200" dirty="0">
              <a:solidFill>
                <a:schemeClr val="tx1"/>
              </a:solidFill>
            </a:endParaRPr>
          </a:p>
          <a:p>
            <a:pPr marR="0" eaLnBrk="1" hangingPunct="1"/>
            <a:endParaRPr lang="en-US" dirty="0"/>
          </a:p>
          <a:p>
            <a:pPr marR="0" eaLnBrk="1" hangingPunct="1"/>
            <a:endParaRPr lang="en-US" dirty="0"/>
          </a:p>
        </p:txBody>
      </p:sp>
    </p:spTree>
    <p:extLst>
      <p:ext uri="{BB962C8B-B14F-4D97-AF65-F5344CB8AC3E}">
        <p14:creationId xmlns:p14="http://schemas.microsoft.com/office/powerpoint/2010/main" val="7530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4724400"/>
          </a:xfrm>
        </p:spPr>
        <p:txBody>
          <a:bodyPr/>
          <a:lstStyle/>
          <a:p>
            <a:pPr marL="0" indent="0" algn="just">
              <a:buNone/>
            </a:pPr>
            <a:r>
              <a:rPr lang="en-GB" b="1" i="1" dirty="0"/>
              <a:t>Attendance: </a:t>
            </a:r>
            <a:r>
              <a:rPr lang="en-GB" dirty="0"/>
              <a:t>It is mandatory for every student taking this course to attend lectures and participate in all lecture activities. The course is highly technical and success will be enhanced by listening attentively always during lectures and asking questions where there are ideas/concepts that are not clearly understood. </a:t>
            </a:r>
          </a:p>
          <a:p>
            <a:pPr marL="0" indent="0" algn="just">
              <a:buNone/>
            </a:pPr>
            <a:r>
              <a:rPr lang="en-GB" b="1" i="1" dirty="0"/>
              <a:t>Academic Ethics: </a:t>
            </a:r>
            <a:r>
              <a:rPr lang="en-GB" dirty="0"/>
              <a:t>Students are expected to exhibit a high level of moral decency with regards the performing of their academic work. Cheating during assignments, tests or examination or any other forms of academic fraud such as copies of another person’s work and submit it as your own (plagiarism) will not be tolerated. Students are forewarned that any case of academic misconduct will be referred to the University Authorities for appropriate disciplinary actions. Students should refer to the University Students’ Handbook for guidance on this and related issues. </a:t>
            </a:r>
          </a:p>
        </p:txBody>
      </p:sp>
    </p:spTree>
    <p:extLst>
      <p:ext uri="{BB962C8B-B14F-4D97-AF65-F5344CB8AC3E}">
        <p14:creationId xmlns:p14="http://schemas.microsoft.com/office/powerpoint/2010/main" val="24167963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08712"/>
          </a:xfrm>
        </p:spPr>
        <p:txBody>
          <a:bodyPr>
            <a:normAutofit fontScale="92500"/>
          </a:bodyPr>
          <a:lstStyle/>
          <a:p>
            <a:pPr algn="just"/>
            <a:r>
              <a:rPr lang="en-GB" sz="3600" dirty="0"/>
              <a:t>Tier 3 </a:t>
            </a:r>
            <a:r>
              <a:rPr lang="en-GB" sz="3600" b="1" dirty="0"/>
              <a:t>Courts</a:t>
            </a:r>
            <a:r>
              <a:rPr lang="en-GB" sz="3600" dirty="0"/>
              <a:t>. Just below the Federal </a:t>
            </a:r>
            <a:r>
              <a:rPr lang="en-GB" sz="3600" b="1" dirty="0"/>
              <a:t>Court</a:t>
            </a:r>
            <a:r>
              <a:rPr lang="en-GB" sz="3600" dirty="0"/>
              <a:t> of Appeal are the tier 3 </a:t>
            </a:r>
            <a:r>
              <a:rPr lang="en-GB" sz="3600" b="1" dirty="0"/>
              <a:t>courts</a:t>
            </a:r>
            <a:r>
              <a:rPr lang="en-GB" sz="3600" dirty="0"/>
              <a:t>. They include: (1) the Federal High </a:t>
            </a:r>
            <a:r>
              <a:rPr lang="en-GB" sz="3600" b="1" dirty="0"/>
              <a:t>Court</a:t>
            </a:r>
            <a:r>
              <a:rPr lang="en-GB" sz="3600" dirty="0"/>
              <a:t> and (2) the High </a:t>
            </a:r>
            <a:r>
              <a:rPr lang="en-GB" sz="3600" b="1" dirty="0"/>
              <a:t>Court</a:t>
            </a:r>
            <a:r>
              <a:rPr lang="en-GB" sz="3600" dirty="0"/>
              <a:t> of a state/FCT, (3) the Customary </a:t>
            </a:r>
            <a:r>
              <a:rPr lang="en-GB" sz="3600" b="1" dirty="0"/>
              <a:t>Court</a:t>
            </a:r>
            <a:r>
              <a:rPr lang="en-GB" sz="3600" dirty="0"/>
              <a:t> of Appeal of a state/FCT and (4) the Sharia </a:t>
            </a:r>
            <a:r>
              <a:rPr lang="en-GB" sz="3600" b="1" dirty="0"/>
              <a:t>Court</a:t>
            </a:r>
            <a:r>
              <a:rPr lang="en-GB" sz="3600" dirty="0"/>
              <a:t> of Appeal of a state/FCT. The Federal High </a:t>
            </a:r>
            <a:r>
              <a:rPr lang="en-GB" sz="3600" b="1" dirty="0"/>
              <a:t>Court</a:t>
            </a:r>
            <a:r>
              <a:rPr lang="en-GB" sz="3600" dirty="0"/>
              <a:t> is based in Abuja.</a:t>
            </a:r>
          </a:p>
          <a:p>
            <a:pPr algn="just"/>
            <a:r>
              <a:rPr lang="en-GB" sz="3600" dirty="0"/>
              <a:t>The </a:t>
            </a:r>
            <a:r>
              <a:rPr lang="en-GB" sz="3600" i="1" dirty="0"/>
              <a:t>Chief Justice of Nigeria</a:t>
            </a:r>
            <a:r>
              <a:rPr lang="en-GB" sz="3600" dirty="0"/>
              <a:t> or CJN is the head of the judicial arm of the government of Nigeria, ... 2014–2016. </a:t>
            </a:r>
          </a:p>
        </p:txBody>
      </p:sp>
    </p:spTree>
    <p:extLst>
      <p:ext uri="{BB962C8B-B14F-4D97-AF65-F5344CB8AC3E}">
        <p14:creationId xmlns:p14="http://schemas.microsoft.com/office/powerpoint/2010/main" val="2909093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507288" cy="5865515"/>
          </a:xfrm>
        </p:spPr>
        <p:txBody>
          <a:bodyPr/>
          <a:lstStyle/>
          <a:p>
            <a:r>
              <a:rPr lang="en-GB" dirty="0"/>
              <a:t>The </a:t>
            </a:r>
            <a:r>
              <a:rPr lang="en-GB" b="1" dirty="0"/>
              <a:t>Nigerian legal system</a:t>
            </a:r>
            <a:r>
              <a:rPr lang="en-GB" dirty="0"/>
              <a:t> is based on the English common law </a:t>
            </a:r>
            <a:r>
              <a:rPr lang="en-GB" b="1" dirty="0"/>
              <a:t>legal</a:t>
            </a:r>
            <a:r>
              <a:rPr lang="en-GB" dirty="0"/>
              <a:t> tradition. The sources of </a:t>
            </a:r>
            <a:r>
              <a:rPr lang="en-GB" b="1" dirty="0"/>
              <a:t>Nigerian</a:t>
            </a:r>
            <a:r>
              <a:rPr lang="en-GB" dirty="0"/>
              <a:t> law are: The Constitution, Legislation, English law, Customary law, Islamic law and </a:t>
            </a:r>
            <a:r>
              <a:rPr lang="en-GB" b="1" dirty="0"/>
              <a:t>Judicial</a:t>
            </a:r>
            <a:r>
              <a:rPr lang="en-GB" dirty="0"/>
              <a:t> precedents</a:t>
            </a:r>
          </a:p>
        </p:txBody>
      </p:sp>
    </p:spTree>
    <p:extLst>
      <p:ext uri="{BB962C8B-B14F-4D97-AF65-F5344CB8AC3E}">
        <p14:creationId xmlns:p14="http://schemas.microsoft.com/office/powerpoint/2010/main" val="21352628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GB" sz="4000" dirty="0"/>
              <a:t>Organisation of Nigerian Courts</a:t>
            </a:r>
          </a:p>
        </p:txBody>
      </p:sp>
      <p:sp>
        <p:nvSpPr>
          <p:cNvPr id="3" name="Content Placeholder 2"/>
          <p:cNvSpPr>
            <a:spLocks noGrp="1"/>
          </p:cNvSpPr>
          <p:nvPr>
            <p:ph idx="1"/>
          </p:nvPr>
        </p:nvSpPr>
        <p:spPr>
          <a:xfrm>
            <a:off x="381000" y="838200"/>
            <a:ext cx="8458200" cy="5562600"/>
          </a:xfrm>
        </p:spPr>
        <p:txBody>
          <a:bodyPr/>
          <a:lstStyle/>
          <a:p>
            <a:pPr algn="just"/>
            <a:r>
              <a:rPr lang="en-GB" sz="3200" dirty="0"/>
              <a:t>1</a:t>
            </a:r>
            <a:r>
              <a:rPr lang="en-GB" sz="3200" dirty="0">
                <a:latin typeface="Agency FB" pitchFamily="34" charset="0"/>
              </a:rPr>
              <a:t>.     </a:t>
            </a:r>
            <a:r>
              <a:rPr lang="en-GB" sz="3200" b="1" dirty="0">
                <a:latin typeface="Agency FB" pitchFamily="34" charset="0"/>
              </a:rPr>
              <a:t>THE SUPREME COURT OF NIGERIA</a:t>
            </a:r>
            <a:r>
              <a:rPr lang="en-GB" sz="3200" dirty="0">
                <a:latin typeface="Agency FB" pitchFamily="34" charset="0"/>
              </a:rPr>
              <a:t> </a:t>
            </a:r>
          </a:p>
          <a:p>
            <a:pPr algn="just"/>
            <a:r>
              <a:rPr lang="en-GB" sz="3200" dirty="0">
                <a:latin typeface="Agency FB" pitchFamily="34" charset="0"/>
              </a:rPr>
              <a:t>2.     </a:t>
            </a:r>
            <a:r>
              <a:rPr lang="en-GB" sz="3200" b="1" dirty="0">
                <a:latin typeface="Agency FB" pitchFamily="34" charset="0"/>
              </a:rPr>
              <a:t>THE COURT OF APPEAL</a:t>
            </a:r>
            <a:endParaRPr lang="en-GB" sz="3200" dirty="0">
              <a:latin typeface="Agency FB" pitchFamily="34" charset="0"/>
            </a:endParaRPr>
          </a:p>
          <a:p>
            <a:pPr algn="just"/>
            <a:r>
              <a:rPr lang="en-GB" sz="3200" dirty="0">
                <a:latin typeface="Agency FB" pitchFamily="34" charset="0"/>
              </a:rPr>
              <a:t>3.     </a:t>
            </a:r>
            <a:r>
              <a:rPr lang="en-GB" sz="3200" b="1" dirty="0">
                <a:latin typeface="Agency FB" pitchFamily="34" charset="0"/>
              </a:rPr>
              <a:t>THE FEDERAL HIGH COURT</a:t>
            </a:r>
            <a:endParaRPr lang="en-GB" sz="3200" dirty="0">
              <a:latin typeface="Agency FB" pitchFamily="34" charset="0"/>
            </a:endParaRPr>
          </a:p>
          <a:p>
            <a:pPr algn="just"/>
            <a:r>
              <a:rPr lang="en-GB" sz="3200" dirty="0">
                <a:latin typeface="Agency FB" pitchFamily="34" charset="0"/>
              </a:rPr>
              <a:t>4. </a:t>
            </a:r>
            <a:r>
              <a:rPr lang="en-GB" sz="3200" b="1" dirty="0">
                <a:latin typeface="Agency FB" pitchFamily="34" charset="0"/>
              </a:rPr>
              <a:t>THE HIGH COURT OF THE FEDERAL CAPITAL TERRITORY (FCT)/ STATE HIGH COURT</a:t>
            </a:r>
            <a:endParaRPr lang="en-GB" sz="3200" dirty="0">
              <a:latin typeface="Agency FB" pitchFamily="34" charset="0"/>
            </a:endParaRPr>
          </a:p>
          <a:p>
            <a:pPr algn="just"/>
            <a:r>
              <a:rPr lang="en-GB" sz="3200" dirty="0">
                <a:latin typeface="Agency FB" pitchFamily="34" charset="0"/>
              </a:rPr>
              <a:t>5.     </a:t>
            </a:r>
            <a:r>
              <a:rPr lang="en-GB" sz="3200" b="1" dirty="0">
                <a:latin typeface="Agency FB" pitchFamily="34" charset="0"/>
              </a:rPr>
              <a:t>NATIONAL INDUSTRIAL COURT</a:t>
            </a:r>
            <a:endParaRPr lang="en-GB" sz="3200" dirty="0">
              <a:latin typeface="Agency FB" pitchFamily="34" charset="0"/>
            </a:endParaRPr>
          </a:p>
          <a:p>
            <a:pPr algn="just"/>
            <a:r>
              <a:rPr lang="en-GB" sz="3200" dirty="0">
                <a:latin typeface="Agency FB" pitchFamily="34" charset="0"/>
              </a:rPr>
              <a:t>6.     </a:t>
            </a:r>
            <a:r>
              <a:rPr lang="en-GB" sz="3200" b="1" dirty="0">
                <a:latin typeface="Agency FB" pitchFamily="34" charset="0"/>
              </a:rPr>
              <a:t>SHARIA COURT OF APPEAL</a:t>
            </a:r>
            <a:endParaRPr lang="en-GB" sz="3200" dirty="0">
              <a:latin typeface="Agency FB" pitchFamily="34" charset="0"/>
            </a:endParaRPr>
          </a:p>
          <a:p>
            <a:pPr algn="just"/>
            <a:r>
              <a:rPr lang="en-GB" sz="3200" dirty="0">
                <a:latin typeface="Agency FB" pitchFamily="34" charset="0"/>
              </a:rPr>
              <a:t>7.     </a:t>
            </a:r>
            <a:r>
              <a:rPr lang="en-GB" sz="3200" b="1" dirty="0">
                <a:latin typeface="Agency FB" pitchFamily="34" charset="0"/>
              </a:rPr>
              <a:t>CUSTOMARY COURT OF APPEAL</a:t>
            </a:r>
            <a:endParaRPr lang="en-GB" sz="3200" dirty="0">
              <a:latin typeface="Agency FB" pitchFamily="34" charset="0"/>
            </a:endParaRPr>
          </a:p>
          <a:p>
            <a:pPr algn="just"/>
            <a:r>
              <a:rPr lang="en-GB" sz="3200" dirty="0">
                <a:latin typeface="Agency FB" pitchFamily="34" charset="0"/>
              </a:rPr>
              <a:t>8. </a:t>
            </a:r>
            <a:r>
              <a:rPr lang="en-GB" sz="3200" b="1" dirty="0">
                <a:latin typeface="Agency FB" pitchFamily="34" charset="0"/>
              </a:rPr>
              <a:t>MAGISTRATE COURTS AND DISTRICT COURTS</a:t>
            </a:r>
            <a:endParaRPr lang="en-GB" sz="3200" dirty="0">
              <a:latin typeface="Agency FB" pitchFamily="34" charset="0"/>
            </a:endParaRPr>
          </a:p>
          <a:p>
            <a:endParaRPr lang="en-GB" dirty="0"/>
          </a:p>
        </p:txBody>
      </p:sp>
    </p:spTree>
    <p:extLst>
      <p:ext uri="{BB962C8B-B14F-4D97-AF65-F5344CB8AC3E}">
        <p14:creationId xmlns:p14="http://schemas.microsoft.com/office/powerpoint/2010/main" val="31942184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4856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5338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normAutofit fontScale="92500"/>
          </a:bodyPr>
          <a:lstStyle/>
          <a:p>
            <a:pPr algn="just"/>
            <a:r>
              <a:rPr lang="en-GB" sz="4000" dirty="0"/>
              <a:t>The Nigerian constitution recognizes courts as either Federal or State courts. A primary difference between both is that the President appoints Justices/Judges to federal courts, while State Governors appoint Judges to state courts. All appointments (federal or state) are based on the recommendations of the National Judicial Council</a:t>
            </a:r>
          </a:p>
        </p:txBody>
      </p:sp>
    </p:spTree>
    <p:extLst>
      <p:ext uri="{BB962C8B-B14F-4D97-AF65-F5344CB8AC3E}">
        <p14:creationId xmlns:p14="http://schemas.microsoft.com/office/powerpoint/2010/main" val="25109639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192688"/>
          </a:xfrm>
        </p:spPr>
        <p:txBody>
          <a:bodyPr>
            <a:normAutofit fontScale="92500" lnSpcReduction="20000"/>
          </a:bodyPr>
          <a:lstStyle/>
          <a:p>
            <a:pPr algn="just"/>
            <a:r>
              <a:rPr lang="en-GB" sz="3600" dirty="0"/>
              <a:t>The Federal courts are: the Supreme Court, the Court of Appeal and the Federal High Court.</a:t>
            </a:r>
          </a:p>
          <a:p>
            <a:pPr algn="just"/>
            <a:r>
              <a:rPr lang="en-GB" sz="3600" dirty="0"/>
              <a:t>The State courts include: the High Court of a State, the Customary Court of Appeal of a State and the Sharia Court of Appeal of a State. Each of the states (currently thirty-six) is constitutionally allowed to have all of these courts. However, the predominantly Muslim northern states tend to have Sharia courts rather than Customary courts. The predominantly Christian southern states tend to have Customary courts and not Sharia courts</a:t>
            </a:r>
          </a:p>
          <a:p>
            <a:endParaRPr lang="en-GB" dirty="0"/>
          </a:p>
        </p:txBody>
      </p:sp>
    </p:spTree>
    <p:extLst>
      <p:ext uri="{BB962C8B-B14F-4D97-AF65-F5344CB8AC3E}">
        <p14:creationId xmlns:p14="http://schemas.microsoft.com/office/powerpoint/2010/main" val="34005207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292" name="Picture 4" descr="Image result for judges and lawyers in nigerian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079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6480720"/>
          </a:xfrm>
        </p:spPr>
        <p:txBody>
          <a:bodyPr>
            <a:normAutofit lnSpcReduction="10000"/>
          </a:bodyPr>
          <a:lstStyle/>
          <a:p>
            <a:r>
              <a:rPr lang="en-GB" sz="3600" dirty="0"/>
              <a:t>Due to the fact that the Nigerian capital (known as happy town or The Federal Capital Territory, FCT) is not a state, it has no Governor. Its courts that are equivalent to the state courts have their Judges appointed by the President and are thus federal courts. The FCT courts are: the High Court of the FCT, the Customary Court of Appeal of the FCT and the Sharia Court of Appeal of the FCT.</a:t>
            </a:r>
          </a:p>
        </p:txBody>
      </p:sp>
    </p:spTree>
    <p:extLst>
      <p:ext uri="{BB962C8B-B14F-4D97-AF65-F5344CB8AC3E}">
        <p14:creationId xmlns:p14="http://schemas.microsoft.com/office/powerpoint/2010/main" val="25112914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435280" cy="5793507"/>
          </a:xfrm>
        </p:spPr>
        <p:txBody>
          <a:bodyPr>
            <a:normAutofit fontScale="92500"/>
          </a:bodyPr>
          <a:lstStyle/>
          <a:p>
            <a:pPr algn="just"/>
            <a:r>
              <a:rPr lang="en-GB" sz="3200" dirty="0"/>
              <a:t>The </a:t>
            </a:r>
            <a:r>
              <a:rPr lang="en-GB" sz="3200" dirty="0">
                <a:hlinkClick r:id="rId2" tooltip="Supreme Court of Nigeria"/>
              </a:rPr>
              <a:t>Supreme Court of Nigeria</a:t>
            </a:r>
            <a:r>
              <a:rPr lang="en-GB" sz="3200" dirty="0"/>
              <a:t> is the highest court in Nigeria. It is based in the capital, Abuja. The Supreme Court is mainly a court of </a:t>
            </a:r>
            <a:r>
              <a:rPr lang="en-GB" sz="3200" dirty="0">
                <a:hlinkClick r:id="rId3" tooltip="Appellate jurisdiction"/>
              </a:rPr>
              <a:t>appellate jurisdiction</a:t>
            </a:r>
            <a:r>
              <a:rPr lang="en-GB" sz="3200" dirty="0"/>
              <a:t> and is the final appeal court in the country. It also has </a:t>
            </a:r>
            <a:r>
              <a:rPr lang="en-GB" sz="3200" dirty="0">
                <a:hlinkClick r:id="rId4" tooltip="Original jurisdiction"/>
              </a:rPr>
              <a:t>original jurisdiction</a:t>
            </a:r>
            <a:r>
              <a:rPr lang="en-GB" sz="3200" dirty="0"/>
              <a:t> in State vs. State and State vs. Federal Government cases. The Supreme Court is headed by a Chief Justice who is assisted by other Justices. The appointment of the Chief Justice and Justices requires confirmation by the Senate</a:t>
            </a:r>
          </a:p>
        </p:txBody>
      </p:sp>
    </p:spTree>
    <p:extLst>
      <p:ext uri="{BB962C8B-B14F-4D97-AF65-F5344CB8AC3E}">
        <p14:creationId xmlns:p14="http://schemas.microsoft.com/office/powerpoint/2010/main" val="209642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br>
              <a:rPr lang="en-GB" sz="3600" dirty="0"/>
            </a:br>
            <a:r>
              <a:rPr lang="en-GB" sz="3600" dirty="0"/>
              <a:t> The objectives of this course are to: </a:t>
            </a:r>
            <a:br>
              <a:rPr lang="en-GB" sz="3600" dirty="0"/>
            </a:br>
            <a:endParaRPr lang="en-GB" sz="3600" dirty="0"/>
          </a:p>
        </p:txBody>
      </p:sp>
      <p:sp>
        <p:nvSpPr>
          <p:cNvPr id="3" name="Content Placeholder 2"/>
          <p:cNvSpPr>
            <a:spLocks noGrp="1"/>
          </p:cNvSpPr>
          <p:nvPr>
            <p:ph idx="1"/>
          </p:nvPr>
        </p:nvSpPr>
        <p:spPr>
          <a:xfrm>
            <a:off x="76200" y="838200"/>
            <a:ext cx="8839200" cy="5562600"/>
          </a:xfrm>
        </p:spPr>
        <p:txBody>
          <a:bodyPr/>
          <a:lstStyle/>
          <a:p>
            <a:pPr algn="just"/>
            <a:r>
              <a:rPr lang="en-GB" sz="2800" dirty="0"/>
              <a:t>Equip them with knowledge on legal system relating to engineering. </a:t>
            </a:r>
          </a:p>
          <a:p>
            <a:pPr algn="just"/>
            <a:r>
              <a:rPr lang="en-GB" sz="2800" dirty="0"/>
              <a:t>Impact the students with managerial skill for effective career growth; </a:t>
            </a:r>
          </a:p>
          <a:p>
            <a:pPr algn="just"/>
            <a:r>
              <a:rPr lang="en-GB" sz="2800" dirty="0"/>
              <a:t> The emphasis will be on the estimation techniques, production planning and control for managerial roles and network analysis. Issues concerning the Nigeria legal system will be addressed. Factors necessary for business establishment will be considered, which is inclusive of: (1) selecting a promising business idea, (2) initiating enterprises and obtaining initial capital, and (3) Legal issues for business beginners </a:t>
            </a:r>
          </a:p>
          <a:p>
            <a:endParaRPr lang="en-GB" dirty="0"/>
          </a:p>
        </p:txBody>
      </p:sp>
    </p:spTree>
    <p:extLst>
      <p:ext uri="{BB962C8B-B14F-4D97-AF65-F5344CB8AC3E}">
        <p14:creationId xmlns:p14="http://schemas.microsoft.com/office/powerpoint/2010/main" val="1432320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568952" cy="6120680"/>
          </a:xfrm>
        </p:spPr>
        <p:txBody>
          <a:bodyPr>
            <a:normAutofit lnSpcReduction="10000"/>
          </a:bodyPr>
          <a:lstStyle/>
          <a:p>
            <a:pPr algn="just"/>
            <a:r>
              <a:rPr lang="en-GB" sz="3200" dirty="0"/>
              <a:t>The next highest court is the Court of Appeal. The Court of Appeal is located in Abuja. However, in order to bring the administration of justice closer to the people, the Court of Appeal has multiple divisions (currently sixteen) in various parts of the country. The head of the Court of Appeal has the title: President of the Appeal Court. </a:t>
            </a:r>
            <a:r>
              <a:rPr lang="en-GB" sz="3200" dirty="0" err="1"/>
              <a:t>He/She</a:t>
            </a:r>
            <a:r>
              <a:rPr lang="en-GB" sz="3200" dirty="0"/>
              <a:t> is assisted by Justices. Only the appointment of the President of the Appeal Court requires Senate confirmation</a:t>
            </a:r>
          </a:p>
        </p:txBody>
      </p:sp>
    </p:spTree>
    <p:extLst>
      <p:ext uri="{BB962C8B-B14F-4D97-AF65-F5344CB8AC3E}">
        <p14:creationId xmlns:p14="http://schemas.microsoft.com/office/powerpoint/2010/main" val="40332422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p:spPr>
        <p:txBody>
          <a:bodyPr>
            <a:normAutofit lnSpcReduction="10000"/>
          </a:bodyPr>
          <a:lstStyle/>
          <a:p>
            <a:pPr algn="just"/>
            <a:r>
              <a:rPr lang="en-GB" dirty="0"/>
              <a:t>Just below the Federal Court of Appeal are the tier 3 courts. They include: (1) the Federal High Court and (2) the High Court of a state/FCT, (3) the Customary Court of Appeal of a state/FCT and (4) the Sharia Court of Appeal of a state/FCT. </a:t>
            </a:r>
          </a:p>
          <a:p>
            <a:pPr algn="just"/>
            <a:r>
              <a:rPr lang="en-GB" dirty="0"/>
              <a:t>The Federal High Court is based in Abuja. In order to bring the administration of justice closer to the people it has a division in each of the thirty-six states of the country. The Federal High Court is generally a court of </a:t>
            </a:r>
            <a:r>
              <a:rPr lang="en-GB" dirty="0">
                <a:hlinkClick r:id="rId2" tooltip="Original jurisdiction"/>
              </a:rPr>
              <a:t>original jurisdiction</a:t>
            </a:r>
            <a:r>
              <a:rPr lang="en-GB" dirty="0"/>
              <a:t>. However, it has </a:t>
            </a:r>
            <a:r>
              <a:rPr lang="en-GB" dirty="0">
                <a:hlinkClick r:id="rId3" tooltip="Appellate jurisdiction"/>
              </a:rPr>
              <a:t>appellate jurisdiction</a:t>
            </a:r>
            <a:r>
              <a:rPr lang="en-GB" dirty="0"/>
              <a:t> from tribunals such as the </a:t>
            </a:r>
            <a:r>
              <a:rPr lang="en-GB" dirty="0">
                <a:hlinkClick r:id="rId4" tooltip="Tax Appeal Tribunal (page does not exist)"/>
              </a:rPr>
              <a:t>Tax Appeal Tribunal</a:t>
            </a:r>
            <a:r>
              <a:rPr lang="en-GB" dirty="0"/>
              <a:t>. It is presided over by a Chief Judge who is assisted by other Judges</a:t>
            </a:r>
          </a:p>
          <a:p>
            <a:endParaRPr lang="en-GB" dirty="0"/>
          </a:p>
        </p:txBody>
      </p:sp>
    </p:spTree>
    <p:extLst>
      <p:ext uri="{BB962C8B-B14F-4D97-AF65-F5344CB8AC3E}">
        <p14:creationId xmlns:p14="http://schemas.microsoft.com/office/powerpoint/2010/main" val="85184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5937523"/>
          </a:xfrm>
        </p:spPr>
        <p:txBody>
          <a:bodyPr/>
          <a:lstStyle/>
          <a:p>
            <a:pPr algn="just"/>
            <a:r>
              <a:rPr lang="en-GB" dirty="0"/>
              <a:t>The lowest courts in the country are all state courts (there is no federal court in this group). They include</a:t>
            </a:r>
          </a:p>
          <a:p>
            <a:pPr algn="just"/>
            <a:r>
              <a:rPr lang="en-GB" dirty="0"/>
              <a:t> (i) the Magistrate Courts that handle English law cases</a:t>
            </a:r>
          </a:p>
          <a:p>
            <a:pPr algn="just"/>
            <a:r>
              <a:rPr lang="en-GB" dirty="0"/>
              <a:t> (ii) the Customary Courts that handle Customary law cases and</a:t>
            </a:r>
          </a:p>
          <a:p>
            <a:pPr algn="just"/>
            <a:r>
              <a:rPr lang="en-GB" dirty="0"/>
              <a:t> (iii) the Sharia Courts that handle Sharia law cases</a:t>
            </a:r>
          </a:p>
        </p:txBody>
      </p:sp>
    </p:spTree>
    <p:extLst>
      <p:ext uri="{BB962C8B-B14F-4D97-AF65-F5344CB8AC3E}">
        <p14:creationId xmlns:p14="http://schemas.microsoft.com/office/powerpoint/2010/main" val="4887087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943600"/>
          </a:xfrm>
        </p:spPr>
        <p:txBody>
          <a:bodyPr/>
          <a:lstStyle/>
          <a:p>
            <a:pPr algn="just"/>
            <a:r>
              <a:rPr lang="en-GB" sz="3200" dirty="0"/>
              <a:t>The Supreme Court of Nigeria which is the apex court in Nigeria was established in 1963 following the proclamation of the Federal Republic of Nigeria and the then 1960 Constitution which came into operation on October 1, 1963, following the abolition of Section 120 which abrogated the appellate jurisdiction of the judicial committee of the Privy Council which was Nigeria’s apex court.</a:t>
            </a:r>
          </a:p>
          <a:p>
            <a:endParaRPr lang="en-GB" dirty="0"/>
          </a:p>
        </p:txBody>
      </p:sp>
    </p:spTree>
    <p:extLst>
      <p:ext uri="{BB962C8B-B14F-4D97-AF65-F5344CB8AC3E}">
        <p14:creationId xmlns:p14="http://schemas.microsoft.com/office/powerpoint/2010/main" val="17192380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lstStyle/>
          <a:p>
            <a:pPr algn="just"/>
            <a:r>
              <a:rPr lang="en-GB" dirty="0"/>
              <a:t>The Supreme Court which is presently situated in Abuja, Nigeria has original jurisdiction to the exclusion of any other court in certain disputes. The term “original jurisdiction” means it is the court of first instance and been the apex court in the country, it consequentially means no appeal can be heard in respect of those matters before another court in Nigeria. These matters includes: any dispute between the Federation and a State or between States if and in as far as that dispute involve any question (whether of law or fact) on which the existence or extent of a legal right depends. The Supreme Court does not have original jurisdiction on any criminal matter and finally, it has jurisdiction to the exclusion of any other court in Nigeria to hear and determine any appeal from the Court of Appeal.</a:t>
            </a:r>
          </a:p>
          <a:p>
            <a:endParaRPr lang="en-GB" dirty="0"/>
          </a:p>
        </p:txBody>
      </p:sp>
    </p:spTree>
    <p:extLst>
      <p:ext uri="{BB962C8B-B14F-4D97-AF65-F5344CB8AC3E}">
        <p14:creationId xmlns:p14="http://schemas.microsoft.com/office/powerpoint/2010/main" val="13730179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lstStyle/>
          <a:p>
            <a:pPr algn="just"/>
            <a:r>
              <a:rPr lang="en-GB" sz="2800" dirty="0"/>
              <a:t>The Court is now provided for in Section 230 of the 1999 Constitution (As Amended) and by this provision, the court consists of the Chief  Justice of Nigeria and not more than 21(Twenty One) judges at all times. The court’s decision on any matter is final and binding on all other courts in Nigeria without any form of appeal to any other body or person. This of course is without prejudice to the powers of the President or the Governor of a State with respect to prerogative of mercy for any person convicted of an offence under any law in Nigeria. Nigeria, the 1999 Constitution (As Amended) divides the structure of government into three arms – the legislative; the executive and the judiciary. By the provision of Section 6 of the 1999 Constitution (As Amended), judicial powers are vested in the courts. Courts are authorized by law to exercise jurisdiction at first instance and on appeals on all actions and proceedings relating to matters between persons, or between government or authority and any person in Nigeria to determine any question as to the civil rights and obligations of that person. It is in line with this that we will be considering in this article, the issues of hierarchy and jurisdiction of courts in Nigeria.</a:t>
            </a:r>
          </a:p>
          <a:p>
            <a:endParaRPr lang="en-GB" dirty="0"/>
          </a:p>
        </p:txBody>
      </p:sp>
    </p:spTree>
    <p:extLst>
      <p:ext uri="{BB962C8B-B14F-4D97-AF65-F5344CB8AC3E}">
        <p14:creationId xmlns:p14="http://schemas.microsoft.com/office/powerpoint/2010/main" val="17973521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p:spPr>
        <p:txBody>
          <a:bodyPr/>
          <a:lstStyle/>
          <a:p>
            <a:pPr marL="0" indent="0" algn="just">
              <a:buNone/>
            </a:pPr>
            <a:r>
              <a:rPr lang="en-US" sz="2800" dirty="0"/>
              <a:t>The justice system is the mechanism that upholds the rule of law. Our courts provide a forum to resolve disputes and to test and enforce laws in a fair and rational manner. The courts are an impartial forum, and judges are free to apply the law without regard to the government's wishes or the weight of public opinion. </a:t>
            </a:r>
          </a:p>
          <a:p>
            <a:pPr marL="0" indent="0" algn="just">
              <a:buNone/>
            </a:pPr>
            <a:r>
              <a:rPr lang="en-US" sz="2800" dirty="0"/>
              <a:t>Court decisions are based on what the law says and what the evidence proves; there is no place in the courts for suspicion, bias or favoritism. This is why justice is often symbolized as a blindfolded figure balancing a set of scales, oblivious to anything that could detract from the pursuit of an outcome that is just and fair.</a:t>
            </a:r>
            <a:endParaRPr lang="en-GB" sz="2800" dirty="0"/>
          </a:p>
        </p:txBody>
      </p:sp>
    </p:spTree>
    <p:extLst>
      <p:ext uri="{BB962C8B-B14F-4D97-AF65-F5344CB8AC3E}">
        <p14:creationId xmlns:p14="http://schemas.microsoft.com/office/powerpoint/2010/main" val="33090187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fontScale="90000"/>
          </a:bodyPr>
          <a:lstStyle/>
          <a:p>
            <a:r>
              <a:rPr lang="en-GB" sz="4800" dirty="0"/>
              <a:t>Organisation of Nigerian Courts</a:t>
            </a:r>
          </a:p>
        </p:txBody>
      </p:sp>
      <p:sp>
        <p:nvSpPr>
          <p:cNvPr id="3" name="Content Placeholder 2"/>
          <p:cNvSpPr>
            <a:spLocks noGrp="1"/>
          </p:cNvSpPr>
          <p:nvPr>
            <p:ph idx="1"/>
          </p:nvPr>
        </p:nvSpPr>
        <p:spPr>
          <a:xfrm>
            <a:off x="304800" y="1219200"/>
            <a:ext cx="8610600" cy="5410200"/>
          </a:xfrm>
        </p:spPr>
        <p:txBody>
          <a:bodyPr>
            <a:noAutofit/>
          </a:bodyPr>
          <a:lstStyle/>
          <a:p>
            <a:r>
              <a:rPr lang="en-GB" sz="2800" dirty="0"/>
              <a:t>Superior Courts- The following courts are the only ones expressly prescribed in section 6 (5) as superior courts of records in Nigeria:</a:t>
            </a:r>
          </a:p>
          <a:p>
            <a:pPr lvl="1"/>
            <a:r>
              <a:rPr lang="en-GB" sz="2800" dirty="0"/>
              <a:t>The Supreme Court of Nigeria</a:t>
            </a:r>
          </a:p>
          <a:p>
            <a:pPr lvl="1"/>
            <a:r>
              <a:rPr lang="en-GB" sz="2800" dirty="0"/>
              <a:t>The Court of Appeal</a:t>
            </a:r>
          </a:p>
          <a:p>
            <a:pPr lvl="1"/>
            <a:r>
              <a:rPr lang="en-GB" sz="2800" dirty="0"/>
              <a:t>The Federal High Court</a:t>
            </a:r>
          </a:p>
          <a:p>
            <a:pPr lvl="1"/>
            <a:r>
              <a:rPr lang="en-GB" sz="2800" dirty="0"/>
              <a:t>The High Court of the Federal Capital Territory, Abuja</a:t>
            </a:r>
          </a:p>
          <a:p>
            <a:pPr lvl="1"/>
            <a:r>
              <a:rPr lang="en-GB" sz="2800" dirty="0"/>
              <a:t>A High Court of  a State</a:t>
            </a:r>
          </a:p>
          <a:p>
            <a:pPr marL="393700" lvl="1" indent="0">
              <a:buNone/>
            </a:pPr>
            <a:endParaRPr lang="en-GB" sz="2800" dirty="0"/>
          </a:p>
        </p:txBody>
      </p:sp>
    </p:spTree>
    <p:extLst>
      <p:ext uri="{BB962C8B-B14F-4D97-AF65-F5344CB8AC3E}">
        <p14:creationId xmlns:p14="http://schemas.microsoft.com/office/powerpoint/2010/main" val="34071833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6096000"/>
          </a:xfrm>
        </p:spPr>
        <p:txBody>
          <a:bodyPr/>
          <a:lstStyle/>
          <a:p>
            <a:pPr lvl="1"/>
            <a:r>
              <a:rPr lang="en-GB" sz="2800" dirty="0"/>
              <a:t>The Sharia Court of Appeal of the FCT, Abuja</a:t>
            </a:r>
          </a:p>
          <a:p>
            <a:pPr lvl="1"/>
            <a:r>
              <a:rPr lang="en-GB" sz="2800" dirty="0"/>
              <a:t>A Sharia Court of Appeal of a State</a:t>
            </a:r>
          </a:p>
          <a:p>
            <a:pPr lvl="1"/>
            <a:r>
              <a:rPr lang="en-GB" sz="2800" dirty="0"/>
              <a:t>The Customary Court of Appeal of the FCT, Abuja</a:t>
            </a:r>
          </a:p>
          <a:p>
            <a:pPr lvl="1"/>
            <a:r>
              <a:rPr lang="en-GB" sz="2800" dirty="0"/>
              <a:t>A Customary Court of Appeal of a State</a:t>
            </a:r>
          </a:p>
          <a:p>
            <a:pPr lvl="1"/>
            <a:r>
              <a:rPr lang="en-GB" sz="2800" dirty="0"/>
              <a:t>Other courts as may be authorised by law to exercise jurisdiction on matters with respect to which the National Assembly may make laws</a:t>
            </a:r>
          </a:p>
          <a:p>
            <a:pPr lvl="1"/>
            <a:r>
              <a:rPr lang="en-GB" sz="2800" dirty="0"/>
              <a:t>Other courts as may be authorised by law to exercise jurisdiction at first instance or on appeal on matters with respect to which a House of Assembly may make</a:t>
            </a:r>
            <a:endParaRPr lang="en-GB" dirty="0"/>
          </a:p>
        </p:txBody>
      </p:sp>
    </p:spTree>
    <p:extLst>
      <p:ext uri="{BB962C8B-B14F-4D97-AF65-F5344CB8AC3E}">
        <p14:creationId xmlns:p14="http://schemas.microsoft.com/office/powerpoint/2010/main" val="12685859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609600"/>
          </a:xfrm>
        </p:spPr>
        <p:txBody>
          <a:bodyPr>
            <a:normAutofit fontScale="90000"/>
          </a:bodyPr>
          <a:lstStyle/>
          <a:p>
            <a:r>
              <a:rPr lang="en-GB" sz="4400" dirty="0"/>
              <a:t>Organisation of Nigerian Courts</a:t>
            </a:r>
          </a:p>
        </p:txBody>
      </p:sp>
      <p:sp>
        <p:nvSpPr>
          <p:cNvPr id="3" name="Content Placeholder 2"/>
          <p:cNvSpPr>
            <a:spLocks noGrp="1"/>
          </p:cNvSpPr>
          <p:nvPr>
            <p:ph idx="1"/>
          </p:nvPr>
        </p:nvSpPr>
        <p:spPr>
          <a:xfrm>
            <a:off x="304800" y="1066800"/>
            <a:ext cx="8534400" cy="5562600"/>
          </a:xfrm>
        </p:spPr>
        <p:txBody>
          <a:bodyPr>
            <a:normAutofit lnSpcReduction="10000"/>
          </a:bodyPr>
          <a:lstStyle/>
          <a:p>
            <a:r>
              <a:rPr lang="en-GB" dirty="0"/>
              <a:t>Inferior Courts, Tribunals and Special Courts</a:t>
            </a:r>
          </a:p>
          <a:p>
            <a:pPr lvl="1"/>
            <a:r>
              <a:rPr lang="en-GB" dirty="0"/>
              <a:t>Magistrates’ and District Courts</a:t>
            </a:r>
          </a:p>
          <a:p>
            <a:pPr lvl="1"/>
            <a:r>
              <a:rPr lang="en-GB" dirty="0"/>
              <a:t>Juvenile Courts</a:t>
            </a:r>
          </a:p>
          <a:p>
            <a:pPr lvl="1"/>
            <a:r>
              <a:rPr lang="en-GB" dirty="0"/>
              <a:t>Customary and Area Courts</a:t>
            </a:r>
          </a:p>
          <a:p>
            <a:pPr lvl="1"/>
            <a:r>
              <a:rPr lang="en-GB" dirty="0"/>
              <a:t>Tribunals</a:t>
            </a:r>
          </a:p>
          <a:p>
            <a:pPr lvl="1"/>
            <a:r>
              <a:rPr lang="en-GB" dirty="0"/>
              <a:t>National Industrial Court</a:t>
            </a:r>
          </a:p>
          <a:p>
            <a:pPr lvl="1"/>
            <a:r>
              <a:rPr lang="en-GB" dirty="0"/>
              <a:t>Courts Martial</a:t>
            </a:r>
          </a:p>
          <a:p>
            <a:pPr lvl="1"/>
            <a:r>
              <a:rPr lang="en-GB" dirty="0"/>
              <a:t>Public Complaints Commission</a:t>
            </a:r>
          </a:p>
          <a:p>
            <a:r>
              <a:rPr lang="en-GB" dirty="0"/>
              <a:t>Alternative Dispute Resolution</a:t>
            </a:r>
          </a:p>
          <a:p>
            <a:pPr lvl="1"/>
            <a:r>
              <a:rPr lang="en-GB" dirty="0"/>
              <a:t>Arbitration</a:t>
            </a:r>
          </a:p>
          <a:p>
            <a:pPr lvl="1"/>
            <a:r>
              <a:rPr lang="en-GB" dirty="0"/>
              <a:t>Conciliation</a:t>
            </a:r>
          </a:p>
          <a:p>
            <a:pPr lvl="1"/>
            <a:r>
              <a:rPr lang="en-GB" dirty="0"/>
              <a:t>Mediation</a:t>
            </a:r>
          </a:p>
          <a:p>
            <a:pPr lvl="1"/>
            <a:r>
              <a:rPr lang="en-GB" dirty="0"/>
              <a:t>Mini trial</a:t>
            </a:r>
          </a:p>
          <a:p>
            <a:pPr lvl="1"/>
            <a:r>
              <a:rPr lang="en-GB" dirty="0"/>
              <a:t>Multi-door Courthouse</a:t>
            </a:r>
          </a:p>
          <a:p>
            <a:pPr lvl="1"/>
            <a:r>
              <a:rPr lang="en-GB" dirty="0"/>
              <a:t>Negotiation </a:t>
            </a:r>
            <a:r>
              <a:rPr lang="en-GB" dirty="0" err="1"/>
              <a:t>etc</a:t>
            </a:r>
            <a:endParaRPr lang="en-GB" dirty="0"/>
          </a:p>
          <a:p>
            <a:endParaRPr lang="en-GB" dirty="0"/>
          </a:p>
        </p:txBody>
      </p:sp>
    </p:spTree>
    <p:extLst>
      <p:ext uri="{BB962C8B-B14F-4D97-AF65-F5344CB8AC3E}">
        <p14:creationId xmlns:p14="http://schemas.microsoft.com/office/powerpoint/2010/main" val="210596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172200"/>
          </a:xfrm>
        </p:spPr>
        <p:txBody>
          <a:bodyPr/>
          <a:lstStyle/>
          <a:p>
            <a:pPr marL="109537" indent="0">
              <a:buNone/>
            </a:pPr>
            <a:r>
              <a:rPr lang="en-US" sz="2800" dirty="0"/>
              <a:t>The objective of ENG 384 is to enrich the knowledge of students on law, management and engineering economics. </a:t>
            </a:r>
            <a:r>
              <a:rPr lang="en-GB" sz="2800" dirty="0"/>
              <a:t> </a:t>
            </a:r>
            <a:r>
              <a:rPr lang="en-US" sz="2800" dirty="0"/>
              <a:t>To provide tools and the guidance to </a:t>
            </a:r>
            <a:r>
              <a:rPr lang="en-US" sz="2800" i="1" dirty="0"/>
              <a:t>allow you to master</a:t>
            </a:r>
            <a:r>
              <a:rPr lang="en-US" sz="2800" dirty="0"/>
              <a:t>;</a:t>
            </a:r>
            <a:r>
              <a:rPr lang="en-GB" sz="2800" dirty="0"/>
              <a:t> </a:t>
            </a:r>
            <a:r>
              <a:rPr lang="en-US" sz="2800" dirty="0"/>
              <a:t>Concepts of Engineering Law</a:t>
            </a:r>
            <a:r>
              <a:rPr lang="en-GB" sz="2800" dirty="0"/>
              <a:t>, </a:t>
            </a:r>
            <a:r>
              <a:rPr lang="en-US" sz="2800" dirty="0"/>
              <a:t>Managerial Economics</a:t>
            </a:r>
            <a:endParaRPr lang="en-GB" sz="2800" dirty="0"/>
          </a:p>
          <a:p>
            <a:pPr lvl="0" algn="just"/>
            <a:r>
              <a:rPr lang="en-US" sz="2800" dirty="0"/>
              <a:t> Effective and efficient Management of Engineering projects</a:t>
            </a:r>
            <a:r>
              <a:rPr lang="en-GB" sz="2800" dirty="0"/>
              <a:t>. </a:t>
            </a:r>
            <a:r>
              <a:rPr lang="en-US" sz="2800" dirty="0"/>
              <a:t>Utilize the knowledge to solve real life community problems on engineering law issues through the scheduled course outline. That is, we wish to help you attain the tools, the mindset, and approaches that are useful in translating a physical situation into an analytical framework, and to use the various tools of mathematics to "solve" for wanted information.</a:t>
            </a:r>
            <a:endParaRPr lang="en-GB" sz="2800" dirty="0"/>
          </a:p>
          <a:p>
            <a:pPr algn="just"/>
            <a:endParaRPr lang="en-GB" dirty="0"/>
          </a:p>
        </p:txBody>
      </p:sp>
    </p:spTree>
    <p:extLst>
      <p:ext uri="{BB962C8B-B14F-4D97-AF65-F5344CB8AC3E}">
        <p14:creationId xmlns:p14="http://schemas.microsoft.com/office/powerpoint/2010/main" val="3750133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p:txBody>
          <a:bodyPr>
            <a:normAutofit fontScale="92500" lnSpcReduction="20000"/>
          </a:bodyPr>
          <a:lstStyle/>
          <a:p>
            <a:r>
              <a:rPr lang="en-GB" dirty="0"/>
              <a:t>Supreme Court</a:t>
            </a:r>
          </a:p>
          <a:p>
            <a:pPr lvl="1"/>
            <a:r>
              <a:rPr lang="en-GB" dirty="0"/>
              <a:t>Established under section 230 of the 1999 constitution</a:t>
            </a:r>
          </a:p>
          <a:p>
            <a:pPr lvl="1"/>
            <a:r>
              <a:rPr lang="en-GB" dirty="0"/>
              <a:t>The court consists of the Chief Justice of Nigeria (CJN) and such number of Justices of the Supreme Court not exceeding 21 as may be prescribed by an act of the National Assembly</a:t>
            </a:r>
          </a:p>
          <a:p>
            <a:pPr lvl="1"/>
            <a:r>
              <a:rPr lang="en-GB" dirty="0"/>
              <a:t>It is the highest court in Nigeria </a:t>
            </a:r>
          </a:p>
          <a:p>
            <a:pPr lvl="1"/>
            <a:r>
              <a:rPr lang="en-GB" dirty="0"/>
              <a:t>It has original jurisdiction in any dispute between</a:t>
            </a:r>
          </a:p>
          <a:p>
            <a:pPr lvl="2"/>
            <a:r>
              <a:rPr lang="en-GB" dirty="0"/>
              <a:t>the Federation and a State</a:t>
            </a:r>
          </a:p>
          <a:p>
            <a:pPr lvl="2"/>
            <a:r>
              <a:rPr lang="en-GB" dirty="0"/>
              <a:t>States</a:t>
            </a:r>
          </a:p>
          <a:p>
            <a:pPr lvl="2"/>
            <a:r>
              <a:rPr lang="en-GB" dirty="0"/>
              <a:t>The National Assembly and the President</a:t>
            </a:r>
          </a:p>
          <a:p>
            <a:pPr lvl="2"/>
            <a:r>
              <a:rPr lang="en-GB" dirty="0"/>
              <a:t>The National Assembly and any State House of Assembly</a:t>
            </a:r>
          </a:p>
          <a:p>
            <a:pPr lvl="2"/>
            <a:r>
              <a:rPr lang="en-GB" dirty="0"/>
              <a:t>The National Assembly and the State of the Federation</a:t>
            </a:r>
          </a:p>
          <a:p>
            <a:pPr lvl="1"/>
            <a:r>
              <a:rPr lang="en-GB" dirty="0"/>
              <a:t>It has appellate jurisdiction to hear and determine appeals from the Court of Appeal</a:t>
            </a:r>
          </a:p>
          <a:p>
            <a:pPr lvl="1"/>
            <a:endParaRPr lang="en-GB" dirty="0"/>
          </a:p>
        </p:txBody>
      </p:sp>
    </p:spTree>
    <p:extLst>
      <p:ext uri="{BB962C8B-B14F-4D97-AF65-F5344CB8AC3E}">
        <p14:creationId xmlns:p14="http://schemas.microsoft.com/office/powerpoint/2010/main" val="10919200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533400"/>
          </a:xfrm>
        </p:spPr>
        <p:txBody>
          <a:bodyPr>
            <a:normAutofit fontScale="90000"/>
          </a:bodyPr>
          <a:lstStyle/>
          <a:p>
            <a:r>
              <a:rPr lang="en-GB" sz="4400" dirty="0"/>
              <a:t>Organisation of Nigerian Courts</a:t>
            </a:r>
          </a:p>
        </p:txBody>
      </p:sp>
      <p:sp>
        <p:nvSpPr>
          <p:cNvPr id="3" name="Content Placeholder 2"/>
          <p:cNvSpPr>
            <a:spLocks noGrp="1"/>
          </p:cNvSpPr>
          <p:nvPr>
            <p:ph idx="1"/>
          </p:nvPr>
        </p:nvSpPr>
        <p:spPr>
          <a:xfrm>
            <a:off x="228600" y="990600"/>
            <a:ext cx="8686800" cy="5715000"/>
          </a:xfrm>
        </p:spPr>
        <p:txBody>
          <a:bodyPr>
            <a:normAutofit fontScale="92500" lnSpcReduction="10000"/>
          </a:bodyPr>
          <a:lstStyle/>
          <a:p>
            <a:pPr marL="393700" lvl="1" indent="0">
              <a:buNone/>
            </a:pPr>
            <a:r>
              <a:rPr lang="en-GB" sz="2800" dirty="0"/>
              <a:t>The Supreme Court shall ordinarily be duly constituted if it consists of not less than five Justices of the Court. It shall be constituted by seven Justices </a:t>
            </a:r>
          </a:p>
          <a:p>
            <a:pPr lvl="2"/>
            <a:r>
              <a:rPr lang="en-GB" sz="2800" dirty="0"/>
              <a:t>Where the court is sitting to consider an appeal on questions as to the interpretation and application of the Constitution</a:t>
            </a:r>
          </a:p>
          <a:p>
            <a:pPr lvl="2"/>
            <a:r>
              <a:rPr lang="en-GB" sz="2800" dirty="0"/>
              <a:t>Where the court is sitting to consider an appeal as to whether any of the provisions of Chapter Iv of the Constitution (dealing with human rights) has been or is likely to be contravened in relation to any person</a:t>
            </a:r>
          </a:p>
          <a:p>
            <a:pPr lvl="2"/>
            <a:r>
              <a:rPr lang="en-GB" sz="2800" dirty="0"/>
              <a:t>Where the Court is sitting to exercise its original jurisdiction according to the constitution</a:t>
            </a:r>
          </a:p>
          <a:p>
            <a:endParaRPr lang="en-GB" sz="2800" dirty="0"/>
          </a:p>
        </p:txBody>
      </p:sp>
    </p:spTree>
    <p:extLst>
      <p:ext uri="{BB962C8B-B14F-4D97-AF65-F5344CB8AC3E}">
        <p14:creationId xmlns:p14="http://schemas.microsoft.com/office/powerpoint/2010/main" val="27152932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304800"/>
          </a:xfrm>
        </p:spPr>
        <p:txBody>
          <a:bodyPr>
            <a:normAutofit fontScale="90000"/>
          </a:bodyPr>
          <a:lstStyle/>
          <a:p>
            <a:r>
              <a:rPr lang="en-GB" sz="2000" dirty="0"/>
              <a:t>Organisation of Nigerian Courts</a:t>
            </a:r>
          </a:p>
        </p:txBody>
      </p:sp>
      <p:sp>
        <p:nvSpPr>
          <p:cNvPr id="3" name="Content Placeholder 2"/>
          <p:cNvSpPr>
            <a:spLocks noGrp="1"/>
          </p:cNvSpPr>
          <p:nvPr>
            <p:ph idx="1"/>
          </p:nvPr>
        </p:nvSpPr>
        <p:spPr>
          <a:xfrm>
            <a:off x="0" y="457200"/>
            <a:ext cx="8915400" cy="5943600"/>
          </a:xfrm>
        </p:spPr>
        <p:txBody>
          <a:bodyPr>
            <a:noAutofit/>
          </a:bodyPr>
          <a:lstStyle/>
          <a:p>
            <a:pPr algn="just"/>
            <a:r>
              <a:rPr lang="en-GB" sz="2400" dirty="0"/>
              <a:t>Court of Appeal </a:t>
            </a:r>
          </a:p>
          <a:p>
            <a:pPr lvl="1" algn="just"/>
            <a:r>
              <a:rPr lang="en-GB" dirty="0"/>
              <a:t>Established under Section 237 of the Constitution</a:t>
            </a:r>
          </a:p>
          <a:p>
            <a:pPr lvl="1" algn="just"/>
            <a:r>
              <a:rPr lang="en-GB" dirty="0"/>
              <a:t>It comprises the President and such number of Justices of the Court of Appeal not less than 45 as may be prescribed by an Act of the National Assembly</a:t>
            </a:r>
          </a:p>
          <a:p>
            <a:pPr lvl="1" algn="just"/>
            <a:r>
              <a:rPr lang="en-GB" dirty="0"/>
              <a:t>At least three of the Justices must be learned in Islamic Law and at least three must be learned in Customary Law</a:t>
            </a:r>
          </a:p>
          <a:p>
            <a:pPr lvl="1" algn="just"/>
            <a:r>
              <a:rPr lang="en-GB" dirty="0"/>
              <a:t>The Appeal Court has original  jurisdiction to hear and determine any question as to whether</a:t>
            </a:r>
          </a:p>
          <a:p>
            <a:pPr lvl="2" algn="just"/>
            <a:r>
              <a:rPr lang="en-GB" sz="2400" dirty="0"/>
              <a:t>Any person has been validly elected to the office of President or Vice-President under the constitution</a:t>
            </a:r>
          </a:p>
          <a:p>
            <a:pPr lvl="2" algn="just"/>
            <a:r>
              <a:rPr lang="en-GB" sz="2400" dirty="0"/>
              <a:t>The term of office of the President or Vice-President has ceased</a:t>
            </a:r>
          </a:p>
          <a:p>
            <a:pPr lvl="2" algn="just"/>
            <a:r>
              <a:rPr lang="en-GB" sz="2400" dirty="0"/>
              <a:t>The office of President or Vice-President has become vacant</a:t>
            </a:r>
          </a:p>
        </p:txBody>
      </p:sp>
    </p:spTree>
    <p:extLst>
      <p:ext uri="{BB962C8B-B14F-4D97-AF65-F5344CB8AC3E}">
        <p14:creationId xmlns:p14="http://schemas.microsoft.com/office/powerpoint/2010/main" val="10070304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5791200"/>
          </a:xfrm>
        </p:spPr>
        <p:txBody>
          <a:bodyPr/>
          <a:lstStyle/>
          <a:p>
            <a:r>
              <a:rPr lang="en-GB" b="1" dirty="0"/>
              <a:t>THE COURT OF APPEAL</a:t>
            </a:r>
            <a:endParaRPr lang="en-GB" dirty="0"/>
          </a:p>
          <a:p>
            <a:pPr algn="just"/>
            <a:r>
              <a:rPr lang="en-GB" sz="3200" dirty="0"/>
              <a:t>The Nigerian Court of Appeal is the next court in the hierarchy of courts in Nigeria. Unlike the Supreme Court which is situated only in Abuja, the Court of Appeal is divided into different judicial divisions and sits in certain states in Nigeria. It is established by Section 237 of the 1999 Constitution (As Amended), headed by the President of the Court of Appeal and consists of not less than 49(forty-nine) judges at all times. </a:t>
            </a:r>
          </a:p>
        </p:txBody>
      </p:sp>
    </p:spTree>
    <p:extLst>
      <p:ext uri="{BB962C8B-B14F-4D97-AF65-F5344CB8AC3E}">
        <p14:creationId xmlns:p14="http://schemas.microsoft.com/office/powerpoint/2010/main" val="19428562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096000"/>
          </a:xfrm>
        </p:spPr>
        <p:txBody>
          <a:bodyPr/>
          <a:lstStyle/>
          <a:p>
            <a:pPr lvl="1" algn="just"/>
            <a:r>
              <a:rPr lang="en-GB" dirty="0"/>
              <a:t>The Court has appellate jurisdiction to hear and determine appeals from</a:t>
            </a:r>
          </a:p>
          <a:p>
            <a:pPr lvl="2" algn="just"/>
            <a:r>
              <a:rPr lang="en-GB" sz="2400" dirty="0"/>
              <a:t>The Federal High Court</a:t>
            </a:r>
          </a:p>
          <a:p>
            <a:pPr lvl="2" algn="just"/>
            <a:r>
              <a:rPr lang="en-GB" sz="2400" dirty="0"/>
              <a:t>The High Court of the Federal Capital Territory, Abuja</a:t>
            </a:r>
          </a:p>
          <a:p>
            <a:pPr lvl="2" algn="just"/>
            <a:r>
              <a:rPr lang="en-GB" sz="2400" dirty="0"/>
              <a:t>A high Court of  a State</a:t>
            </a:r>
          </a:p>
          <a:p>
            <a:pPr lvl="2" algn="just"/>
            <a:r>
              <a:rPr lang="en-GB" sz="2400" dirty="0"/>
              <a:t>The Sharia Court of Appeal of the FCT, Abuja</a:t>
            </a:r>
          </a:p>
          <a:p>
            <a:pPr lvl="2" algn="just"/>
            <a:r>
              <a:rPr lang="en-GB" sz="2400" dirty="0"/>
              <a:t>A Sharia Court of Appeal of a State</a:t>
            </a:r>
          </a:p>
          <a:p>
            <a:pPr lvl="2" algn="just"/>
            <a:r>
              <a:rPr lang="en-GB" sz="2400" dirty="0"/>
              <a:t>The Customary Court of Appeal of the FCT, Abuja</a:t>
            </a:r>
          </a:p>
          <a:p>
            <a:pPr lvl="2" algn="just"/>
            <a:r>
              <a:rPr lang="en-GB" sz="2400" dirty="0"/>
              <a:t>A Customary Court of Appeal of a State</a:t>
            </a:r>
          </a:p>
          <a:p>
            <a:pPr lvl="2" algn="just"/>
            <a:r>
              <a:rPr lang="en-GB" sz="2400" dirty="0"/>
              <a:t>A Court Martial or other tribunal as may be prescribed by the National Assembly</a:t>
            </a:r>
          </a:p>
          <a:p>
            <a:pPr lvl="1" algn="just"/>
            <a:r>
              <a:rPr lang="en-GB" dirty="0"/>
              <a:t>The Court of Appeal is duly constituted for the purpose of hearing and determining appeals coming before it by a panel of at least 3 Justices of the Court of Appeal</a:t>
            </a:r>
          </a:p>
          <a:p>
            <a:endParaRPr lang="en-GB" dirty="0"/>
          </a:p>
        </p:txBody>
      </p:sp>
    </p:spTree>
    <p:extLst>
      <p:ext uri="{BB962C8B-B14F-4D97-AF65-F5344CB8AC3E}">
        <p14:creationId xmlns:p14="http://schemas.microsoft.com/office/powerpoint/2010/main" val="22032913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609600"/>
          </a:xfrm>
        </p:spPr>
        <p:txBody>
          <a:bodyPr>
            <a:normAutofit fontScale="90000"/>
          </a:bodyPr>
          <a:lstStyle/>
          <a:p>
            <a:r>
              <a:rPr lang="en-GB" sz="3600" dirty="0"/>
              <a:t>Organisation of Nigerian Courts</a:t>
            </a:r>
          </a:p>
        </p:txBody>
      </p:sp>
      <p:sp>
        <p:nvSpPr>
          <p:cNvPr id="3" name="Content Placeholder 2"/>
          <p:cNvSpPr>
            <a:spLocks noGrp="1"/>
          </p:cNvSpPr>
          <p:nvPr>
            <p:ph idx="1"/>
          </p:nvPr>
        </p:nvSpPr>
        <p:spPr>
          <a:xfrm>
            <a:off x="304800" y="914400"/>
            <a:ext cx="8686800" cy="5791200"/>
          </a:xfrm>
        </p:spPr>
        <p:txBody>
          <a:bodyPr>
            <a:normAutofit fontScale="70000" lnSpcReduction="20000"/>
          </a:bodyPr>
          <a:lstStyle/>
          <a:p>
            <a:pPr algn="just"/>
            <a:r>
              <a:rPr lang="en-GB" dirty="0"/>
              <a:t>Federal High Court</a:t>
            </a:r>
          </a:p>
          <a:p>
            <a:pPr lvl="1" algn="just"/>
            <a:r>
              <a:rPr lang="en-GB" sz="2600" dirty="0"/>
              <a:t>Established under section 249 of the constitution </a:t>
            </a:r>
          </a:p>
          <a:p>
            <a:pPr lvl="1" algn="just"/>
            <a:r>
              <a:rPr lang="en-GB" sz="2600" dirty="0"/>
              <a:t>Consists of the Chief Judge of the Federal High Court and such number of judges of the Federal High Court as may be prescribed by any Act of the National Assembly</a:t>
            </a:r>
          </a:p>
          <a:p>
            <a:pPr lvl="1" algn="just"/>
            <a:r>
              <a:rPr lang="en-GB" sz="2600" dirty="0"/>
              <a:t>There is only one Federal High Court, divided into Judicial Divisions as may be determined by the Chief Judge of the Federal High Court</a:t>
            </a:r>
          </a:p>
          <a:p>
            <a:pPr lvl="1" algn="just"/>
            <a:r>
              <a:rPr lang="en-GB" sz="2600" dirty="0"/>
              <a:t>The Federal High Court is duly constituted by at least one Judge of the court</a:t>
            </a:r>
          </a:p>
          <a:p>
            <a:pPr lvl="1" algn="just"/>
            <a:r>
              <a:rPr lang="en-GB" sz="2600" dirty="0"/>
              <a:t>The court has exclusive jurisdiction in civil causes and matters</a:t>
            </a:r>
          </a:p>
          <a:p>
            <a:pPr lvl="2" algn="just"/>
            <a:r>
              <a:rPr lang="en-GB" sz="2600" dirty="0"/>
              <a:t>Relating to revenue of the Government of the Federation, taxation of companies and other bodies carrying on business in Nigeria, customs and excise duties and export duties, banking, banks and other financial institutions, the operation of the CAMA, Federal enactments relating to copyright, patent, designs, trade representation, bankruptcy and insolvency, aviation and safety of aircraft, arms ammunition and explosives, drugs and poisons, mines and minerals, administration or the management and control of the Federal Government  or any of its agencies and any action or proceeding for a declaration or injunction affecting the validity of any executive or administrative action or decision by the Federal Government or any of its agencies</a:t>
            </a:r>
          </a:p>
          <a:p>
            <a:pPr lvl="2" algn="just"/>
            <a:r>
              <a:rPr lang="en-GB" sz="2600" dirty="0"/>
              <a:t>Treason and treasonable felony and allied offences</a:t>
            </a:r>
          </a:p>
          <a:p>
            <a:pPr lvl="1"/>
            <a:endParaRPr lang="en-GB" dirty="0"/>
          </a:p>
          <a:p>
            <a:pPr lvl="1"/>
            <a:endParaRPr lang="en-GB" dirty="0"/>
          </a:p>
        </p:txBody>
      </p:sp>
    </p:spTree>
    <p:extLst>
      <p:ext uri="{BB962C8B-B14F-4D97-AF65-F5344CB8AC3E}">
        <p14:creationId xmlns:p14="http://schemas.microsoft.com/office/powerpoint/2010/main" val="1203811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172200"/>
          </a:xfrm>
        </p:spPr>
        <p:txBody>
          <a:bodyPr>
            <a:normAutofit lnSpcReduction="10000"/>
          </a:bodyPr>
          <a:lstStyle/>
          <a:p>
            <a:pPr algn="just"/>
            <a:r>
              <a:rPr lang="en-GB" sz="2400" dirty="0"/>
              <a:t>High Court of the Federal Capital Territory</a:t>
            </a:r>
          </a:p>
          <a:p>
            <a:pPr lvl="1" algn="just"/>
            <a:r>
              <a:rPr lang="en-GB" dirty="0"/>
              <a:t>Section 255 of the constitution establishes the High Court of the Federal Capital Territory, Abuja consisting of a Chief Judge and such number of Judges as may be prescribed by an Act of the National Assembly</a:t>
            </a:r>
          </a:p>
          <a:p>
            <a:pPr lvl="1" algn="just"/>
            <a:r>
              <a:rPr lang="en-GB" dirty="0"/>
              <a:t>The court is duly constituted by one Judge of the court</a:t>
            </a:r>
          </a:p>
          <a:p>
            <a:pPr lvl="1" algn="just"/>
            <a:r>
              <a:rPr lang="en-GB" dirty="0"/>
              <a:t>The court has jurisdiction to hear and determine any civil proceedings in which the existence or extent of a legal right, power, duty, liability, privilege, interest, obligation or claim is in issue or to hear and determine any criminal proceedings involving or relating to any penalty, forfeiture, punishment or other liability in respect of an offence committed by any person.</a:t>
            </a:r>
          </a:p>
          <a:p>
            <a:pPr lvl="1" algn="just"/>
            <a:r>
              <a:rPr lang="en-GB" dirty="0"/>
              <a:t>Reference to civil or criminal proceedings includes both proceedings originating in the court and those coming before it in its appellate or supervisory jurisdiction</a:t>
            </a:r>
          </a:p>
          <a:p>
            <a:pPr lvl="1"/>
            <a:endParaRPr lang="en-GB" dirty="0"/>
          </a:p>
        </p:txBody>
      </p:sp>
    </p:spTree>
    <p:extLst>
      <p:ext uri="{BB962C8B-B14F-4D97-AF65-F5344CB8AC3E}">
        <p14:creationId xmlns:p14="http://schemas.microsoft.com/office/powerpoint/2010/main" val="4328777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228600"/>
          </a:xfrm>
        </p:spPr>
        <p:txBody>
          <a:bodyPr>
            <a:normAutofit fontScale="90000"/>
          </a:bodyPr>
          <a:lstStyle/>
          <a:p>
            <a:r>
              <a:rPr lang="en-GB" sz="1800" dirty="0"/>
              <a:t>Organisation of Nigerian Courts</a:t>
            </a:r>
          </a:p>
        </p:txBody>
      </p:sp>
      <p:sp>
        <p:nvSpPr>
          <p:cNvPr id="3" name="Content Placeholder 2"/>
          <p:cNvSpPr>
            <a:spLocks noGrp="1"/>
          </p:cNvSpPr>
          <p:nvPr>
            <p:ph idx="1"/>
          </p:nvPr>
        </p:nvSpPr>
        <p:spPr>
          <a:xfrm>
            <a:off x="152400" y="762000"/>
            <a:ext cx="8686800" cy="5715000"/>
          </a:xfrm>
        </p:spPr>
        <p:txBody>
          <a:bodyPr>
            <a:normAutofit lnSpcReduction="10000"/>
          </a:bodyPr>
          <a:lstStyle/>
          <a:p>
            <a:r>
              <a:rPr lang="en-GB" dirty="0"/>
              <a:t>High Court of A State</a:t>
            </a:r>
          </a:p>
          <a:p>
            <a:pPr lvl="1"/>
            <a:r>
              <a:rPr lang="en-GB" dirty="0"/>
              <a:t>Section 270 of the constitution establishes a High Court for each State of the Federation. A State High Court consists of a Chief Judge and such number of Judges of the High Court as may be prescribed by a Law of the House of Assembly</a:t>
            </a:r>
          </a:p>
          <a:p>
            <a:pPr lvl="1"/>
            <a:r>
              <a:rPr lang="en-GB" dirty="0"/>
              <a:t>A State High Court is duly constituted if it consists of at least a Judge of the court.</a:t>
            </a:r>
          </a:p>
          <a:p>
            <a:pPr lvl="1"/>
            <a:r>
              <a:rPr lang="en-GB" dirty="0"/>
              <a:t>The court has jurisdiction to hear and determine any civil  proceedings in which the existence or extent of a legal right, power, duty, liability, privilege, interest, obligation or claim is in issue. The court also has jurisdiction to hear and determine any criminal proceedings involving or relating to any penalty, forfeiture, punishment or other liability in respect of an offence committed by any person. This jurisdiction includes original, appellate and supervisory function</a:t>
            </a:r>
          </a:p>
        </p:txBody>
      </p:sp>
    </p:spTree>
    <p:extLst>
      <p:ext uri="{BB962C8B-B14F-4D97-AF65-F5344CB8AC3E}">
        <p14:creationId xmlns:p14="http://schemas.microsoft.com/office/powerpoint/2010/main" val="40758853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08712"/>
          </a:xfrm>
        </p:spPr>
        <p:txBody>
          <a:bodyPr>
            <a:normAutofit/>
          </a:bodyPr>
          <a:lstStyle/>
          <a:p>
            <a:pPr algn="just"/>
            <a:r>
              <a:rPr lang="en-GB" dirty="0"/>
              <a:t>Tier 3 </a:t>
            </a:r>
            <a:r>
              <a:rPr lang="en-GB" b="1" dirty="0"/>
              <a:t>Courts</a:t>
            </a:r>
            <a:r>
              <a:rPr lang="en-GB" dirty="0"/>
              <a:t>. Just below the Federal </a:t>
            </a:r>
            <a:r>
              <a:rPr lang="en-GB" b="1" dirty="0"/>
              <a:t>Court</a:t>
            </a:r>
            <a:r>
              <a:rPr lang="en-GB" dirty="0"/>
              <a:t> of Appeal are the tier 3 </a:t>
            </a:r>
            <a:r>
              <a:rPr lang="en-GB" b="1" dirty="0"/>
              <a:t>courts</a:t>
            </a:r>
            <a:r>
              <a:rPr lang="en-GB" dirty="0"/>
              <a:t>. They include: (1) the Federal High </a:t>
            </a:r>
            <a:r>
              <a:rPr lang="en-GB" b="1" dirty="0"/>
              <a:t>Court</a:t>
            </a:r>
            <a:r>
              <a:rPr lang="en-GB" dirty="0"/>
              <a:t> and (2) the High </a:t>
            </a:r>
            <a:r>
              <a:rPr lang="en-GB" b="1" dirty="0"/>
              <a:t>Court</a:t>
            </a:r>
            <a:r>
              <a:rPr lang="en-GB" dirty="0"/>
              <a:t> of a state/FCT, (3) the Customary </a:t>
            </a:r>
            <a:r>
              <a:rPr lang="en-GB" b="1" dirty="0"/>
              <a:t>Court</a:t>
            </a:r>
            <a:r>
              <a:rPr lang="en-GB" dirty="0"/>
              <a:t> of Appeal of a state/FCT and (4) the Sharia </a:t>
            </a:r>
            <a:r>
              <a:rPr lang="en-GB" b="1" dirty="0"/>
              <a:t>Court</a:t>
            </a:r>
            <a:r>
              <a:rPr lang="en-GB" dirty="0"/>
              <a:t> of Appeal of a state/FCT. The Federal High </a:t>
            </a:r>
            <a:r>
              <a:rPr lang="en-GB" b="1" dirty="0"/>
              <a:t>Court</a:t>
            </a:r>
            <a:r>
              <a:rPr lang="en-GB" dirty="0"/>
              <a:t> is based in Abuja.</a:t>
            </a:r>
          </a:p>
          <a:p>
            <a:pPr algn="just"/>
            <a:r>
              <a:rPr lang="en-GB" dirty="0"/>
              <a:t>The </a:t>
            </a:r>
            <a:r>
              <a:rPr lang="en-GB" i="1" dirty="0"/>
              <a:t>Chief Justice of Nigeria</a:t>
            </a:r>
            <a:r>
              <a:rPr lang="en-GB" dirty="0"/>
              <a:t> or CJN is the head of the judicial arm of the government of Nigeria, ... 2014–2016. </a:t>
            </a:r>
          </a:p>
          <a:p>
            <a:pPr algn="just"/>
            <a:r>
              <a:rPr lang="en-GB" dirty="0"/>
              <a:t>Walter Samuel </a:t>
            </a:r>
            <a:r>
              <a:rPr lang="en-GB" dirty="0" err="1"/>
              <a:t>Nkanu</a:t>
            </a:r>
            <a:r>
              <a:rPr lang="en-GB" dirty="0"/>
              <a:t> </a:t>
            </a:r>
            <a:r>
              <a:rPr lang="en-GB" dirty="0" err="1"/>
              <a:t>Onnoghen</a:t>
            </a:r>
            <a:r>
              <a:rPr lang="en-GB" dirty="0"/>
              <a:t>, </a:t>
            </a:r>
            <a:r>
              <a:rPr lang="en-GB" i="1" dirty="0"/>
              <a:t>2017</a:t>
            </a:r>
            <a:endParaRPr lang="en-GB" dirty="0"/>
          </a:p>
        </p:txBody>
      </p:sp>
    </p:spTree>
    <p:extLst>
      <p:ext uri="{BB962C8B-B14F-4D97-AF65-F5344CB8AC3E}">
        <p14:creationId xmlns:p14="http://schemas.microsoft.com/office/powerpoint/2010/main" val="2496568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381000"/>
          </a:xfrm>
        </p:spPr>
        <p:txBody>
          <a:bodyPr>
            <a:normAutofit fontScale="90000"/>
          </a:bodyPr>
          <a:lstStyle/>
          <a:p>
            <a:r>
              <a:rPr lang="en-GB" sz="3200" dirty="0"/>
              <a:t>Organisation of Nigerian Courts</a:t>
            </a:r>
          </a:p>
        </p:txBody>
      </p:sp>
      <p:sp>
        <p:nvSpPr>
          <p:cNvPr id="3" name="Content Placeholder 2"/>
          <p:cNvSpPr>
            <a:spLocks noGrp="1"/>
          </p:cNvSpPr>
          <p:nvPr>
            <p:ph idx="1"/>
          </p:nvPr>
        </p:nvSpPr>
        <p:spPr>
          <a:xfrm>
            <a:off x="0" y="685800"/>
            <a:ext cx="8915400" cy="5867400"/>
          </a:xfrm>
        </p:spPr>
        <p:txBody>
          <a:bodyPr>
            <a:normAutofit fontScale="70000" lnSpcReduction="20000"/>
          </a:bodyPr>
          <a:lstStyle/>
          <a:p>
            <a:pPr algn="just"/>
            <a:r>
              <a:rPr lang="en-GB" sz="2600" dirty="0"/>
              <a:t>Sharia Court of Appeal of the Federal Capital Territory</a:t>
            </a:r>
          </a:p>
          <a:p>
            <a:pPr lvl="1" algn="just"/>
            <a:r>
              <a:rPr lang="en-GB" sz="2600" dirty="0"/>
              <a:t>Section 260 of the constitution establishes the Sharia Court of Appeal of the Federal Capital Territory, Abuja consisting of a Grand </a:t>
            </a:r>
            <a:r>
              <a:rPr lang="en-GB" sz="2600" dirty="0" err="1"/>
              <a:t>Kadi</a:t>
            </a:r>
            <a:r>
              <a:rPr lang="en-GB" sz="2600" dirty="0"/>
              <a:t> and such number of </a:t>
            </a:r>
            <a:r>
              <a:rPr lang="en-GB" sz="2600" dirty="0" err="1"/>
              <a:t>Kadis</a:t>
            </a:r>
            <a:r>
              <a:rPr lang="en-GB" sz="2600" dirty="0"/>
              <a:t> of the Sharia Court of Appeal as may be prescribed by an Act of the National Assembly</a:t>
            </a:r>
          </a:p>
          <a:p>
            <a:pPr lvl="1" algn="just"/>
            <a:r>
              <a:rPr lang="en-GB" sz="2600" dirty="0"/>
              <a:t>For the purpose its functions, the court is duly constituted if it consists of at least three </a:t>
            </a:r>
            <a:r>
              <a:rPr lang="en-GB" sz="2600" dirty="0" err="1"/>
              <a:t>Kadis</a:t>
            </a:r>
            <a:r>
              <a:rPr lang="en-GB" sz="2600" dirty="0"/>
              <a:t> of the court</a:t>
            </a:r>
          </a:p>
          <a:p>
            <a:pPr lvl="1" algn="just"/>
            <a:r>
              <a:rPr lang="en-GB" sz="2600" dirty="0"/>
              <a:t>The court exercises appellate and supervisory jurisdiction in civil proceedings involving questions of Islamic personal law. The court is competent decide:</a:t>
            </a:r>
          </a:p>
          <a:p>
            <a:pPr lvl="2" algn="just"/>
            <a:r>
              <a:rPr lang="en-GB" sz="2600" dirty="0"/>
              <a:t>Any question of Islamic personal law regarding marriage concluded in accordance with that law and relating to family relationship or the guardianship of an infant</a:t>
            </a:r>
          </a:p>
          <a:p>
            <a:pPr lvl="2" algn="just"/>
            <a:r>
              <a:rPr lang="en-GB" sz="2600" dirty="0"/>
              <a:t>Where all the parties to the proceedings are Muslims</a:t>
            </a:r>
          </a:p>
          <a:p>
            <a:pPr lvl="2" algn="just"/>
            <a:r>
              <a:rPr lang="en-GB" sz="2600" dirty="0"/>
              <a:t>Any question of Islamic personal law regarding this, will or succession where the endower, donor, testator or deceased person is a Muslim</a:t>
            </a:r>
          </a:p>
          <a:p>
            <a:pPr lvl="2" algn="just"/>
            <a:r>
              <a:rPr lang="en-GB" sz="2600" dirty="0"/>
              <a:t>Any question of Islamic personal law regarding an infant, prodigal or person of unsound mind who is a Muslim or the maintenance or the guardianship of a Muslim who is physically or mentally inform</a:t>
            </a:r>
          </a:p>
          <a:p>
            <a:pPr lvl="2" algn="just"/>
            <a:r>
              <a:rPr lang="en-GB" sz="2600" dirty="0"/>
              <a:t>Where all the parties to the proceedings, being Muslims have requested the court that hears the case in the first instance to determine that case in accordance with Islamic personal law, any other question</a:t>
            </a:r>
          </a:p>
          <a:p>
            <a:pPr lvl="1"/>
            <a:endParaRPr lang="en-GB" dirty="0"/>
          </a:p>
        </p:txBody>
      </p:sp>
    </p:spTree>
    <p:extLst>
      <p:ext uri="{BB962C8B-B14F-4D97-AF65-F5344CB8AC3E}">
        <p14:creationId xmlns:p14="http://schemas.microsoft.com/office/powerpoint/2010/main" val="150500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324600"/>
          </a:xfrm>
        </p:spPr>
        <p:txBody>
          <a:bodyPr/>
          <a:lstStyle/>
          <a:p>
            <a:pPr algn="just"/>
            <a:r>
              <a:rPr lang="en-GB" sz="3200" dirty="0"/>
              <a:t>The aim of this course is to provide engineers with  an understanding of the fundamental legal issues they  need to be aware of from letter of appointment to letter of claim. It will provide prospective engineers with a  practical insight into the current trends in engineering litigation in Nigeria and the legal basics they need to be aware of.</a:t>
            </a:r>
          </a:p>
          <a:p>
            <a:pPr algn="just"/>
            <a:r>
              <a:rPr lang="en-US" sz="3200" dirty="0"/>
              <a:t>Studying </a:t>
            </a:r>
            <a:r>
              <a:rPr lang="en-US" sz="3200" i="1" dirty="0"/>
              <a:t>engineering</a:t>
            </a:r>
            <a:r>
              <a:rPr lang="en-US" sz="3200" dirty="0"/>
              <a:t> and </a:t>
            </a:r>
            <a:r>
              <a:rPr lang="en-US" sz="3200" i="1" dirty="0"/>
              <a:t>law</a:t>
            </a:r>
            <a:r>
              <a:rPr lang="en-US" sz="3200" dirty="0"/>
              <a:t>  will give you this balance of theory and practice, the physical and intellectual capacity to make sound judgment.</a:t>
            </a:r>
            <a:endParaRPr lang="en-GB" sz="3200" dirty="0"/>
          </a:p>
          <a:p>
            <a:endParaRPr lang="en-GB" dirty="0"/>
          </a:p>
        </p:txBody>
      </p:sp>
    </p:spTree>
    <p:extLst>
      <p:ext uri="{BB962C8B-B14F-4D97-AF65-F5344CB8AC3E}">
        <p14:creationId xmlns:p14="http://schemas.microsoft.com/office/powerpoint/2010/main" val="23289242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p:txBody>
          <a:bodyPr>
            <a:normAutofit fontScale="85000" lnSpcReduction="20000"/>
          </a:bodyPr>
          <a:lstStyle/>
          <a:p>
            <a:r>
              <a:rPr lang="en-GB" dirty="0"/>
              <a:t>Customary Court of Appeal of the Federal Capital Territory</a:t>
            </a:r>
          </a:p>
          <a:p>
            <a:pPr lvl="1"/>
            <a:r>
              <a:rPr lang="en-GB" dirty="0"/>
              <a:t>Section 265 of the constitution establishes the Customary Court of Appeal of the Federal Capital Territory, Abuja consisting of a President and such number of Judges of the Customary Court of Appeal as may be prescribed by an Act of the National Assembly</a:t>
            </a:r>
          </a:p>
          <a:p>
            <a:pPr lvl="1"/>
            <a:r>
              <a:rPr lang="en-GB" dirty="0"/>
              <a:t>For the purpose of discharging its functions, the Customary Court of Appeal of the Federal Capital Territory, Abuja is duly constituted if it consists of at least three Judges of the court</a:t>
            </a:r>
          </a:p>
          <a:p>
            <a:pPr lvl="1"/>
            <a:r>
              <a:rPr lang="en-GB" dirty="0"/>
              <a:t>In addition to such other jurisdiction as may be conferred upon it by the National Assembly, the Customary Court of Appeal of the Federal Capital Territory, Abuja exercise appellate and supervisory jurisdiction in civil proceedings involving questions of customary law.</a:t>
            </a:r>
          </a:p>
        </p:txBody>
      </p:sp>
    </p:spTree>
    <p:extLst>
      <p:ext uri="{BB962C8B-B14F-4D97-AF65-F5344CB8AC3E}">
        <p14:creationId xmlns:p14="http://schemas.microsoft.com/office/powerpoint/2010/main" val="31754695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dirty="0"/>
              <a:t>Sharia Court of Appeal of a State</a:t>
            </a:r>
          </a:p>
          <a:p>
            <a:pPr lvl="1"/>
            <a:r>
              <a:rPr lang="en-GB" dirty="0"/>
              <a:t>Section 275 of the constitution provides for the establishment of a Sharia Court of Appeal for any State that requires it. The court consists of a Grand </a:t>
            </a:r>
            <a:r>
              <a:rPr lang="en-GB" dirty="0" err="1"/>
              <a:t>Kadi</a:t>
            </a:r>
            <a:r>
              <a:rPr lang="en-GB" dirty="0"/>
              <a:t> of a Sharia Court of Appeal and such number of </a:t>
            </a:r>
            <a:r>
              <a:rPr lang="en-GB" dirty="0" err="1"/>
              <a:t>Kadis</a:t>
            </a:r>
            <a:r>
              <a:rPr lang="en-GB" dirty="0"/>
              <a:t> as may be prescribed by the State House of Assembly.</a:t>
            </a:r>
          </a:p>
          <a:p>
            <a:pPr lvl="1"/>
            <a:r>
              <a:rPr lang="en-GB" dirty="0"/>
              <a:t>For the purpose of exercising its jurisdiction under the constitution or any law, a Sharia Court of Appeal of a State is duly constituted if it consists of at least three </a:t>
            </a:r>
            <a:r>
              <a:rPr lang="en-GB" dirty="0" err="1"/>
              <a:t>Kadis</a:t>
            </a:r>
            <a:r>
              <a:rPr lang="en-GB" dirty="0"/>
              <a:t> of that court</a:t>
            </a:r>
          </a:p>
          <a:p>
            <a:pPr lvl="1"/>
            <a:r>
              <a:rPr lang="en-GB" dirty="0"/>
              <a:t>The court exercises appellate and supervisory jurisdiction in civil proceedings involving questions of Islamic personal law. The court is competent decide:</a:t>
            </a:r>
          </a:p>
          <a:p>
            <a:pPr lvl="2"/>
            <a:r>
              <a:rPr lang="en-GB" dirty="0"/>
              <a:t>Any question of Islamic personal law regarding marriage concluded in accordance with that law and relating to family relationship or the guardianship of an infant</a:t>
            </a:r>
          </a:p>
          <a:p>
            <a:pPr lvl="2"/>
            <a:r>
              <a:rPr lang="en-GB" dirty="0"/>
              <a:t>Where all the parties to the proceedings are Muslims</a:t>
            </a:r>
          </a:p>
          <a:p>
            <a:pPr lvl="2"/>
            <a:r>
              <a:rPr lang="en-GB" dirty="0"/>
              <a:t>Any question of Islamic personal law regarding </a:t>
            </a:r>
            <a:r>
              <a:rPr lang="en-GB" dirty="0" err="1"/>
              <a:t>wakf</a:t>
            </a:r>
            <a:r>
              <a:rPr lang="en-GB" dirty="0"/>
              <a:t>, will or succession where the endower, donor, testator or deceased person is a Muslim</a:t>
            </a:r>
          </a:p>
          <a:p>
            <a:pPr lvl="2"/>
            <a:r>
              <a:rPr lang="en-GB" dirty="0"/>
              <a:t>Any question of Islamic personal law regarding an infant, prodigal or person of unsound mind who is a Muslim or the maintenance or the guardianship of a Muslim who is physically or mentally inform</a:t>
            </a:r>
          </a:p>
          <a:p>
            <a:pPr lvl="2"/>
            <a:r>
              <a:rPr lang="en-GB" dirty="0"/>
              <a:t>Where all the parties to the proceedings, being Muslims have requested the court that hears the case in the first instance to determine that case in accordance with Islamic personal law, any other question</a:t>
            </a:r>
          </a:p>
          <a:p>
            <a:pPr lvl="1"/>
            <a:endParaRPr lang="en-GB" dirty="0"/>
          </a:p>
          <a:p>
            <a:pPr lvl="1"/>
            <a:endParaRPr lang="en-GB" dirty="0"/>
          </a:p>
        </p:txBody>
      </p:sp>
    </p:spTree>
    <p:extLst>
      <p:ext uri="{BB962C8B-B14F-4D97-AF65-F5344CB8AC3E}">
        <p14:creationId xmlns:p14="http://schemas.microsoft.com/office/powerpoint/2010/main" val="4266140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normAutofit fontScale="90000"/>
          </a:bodyPr>
          <a:lstStyle/>
          <a:p>
            <a:r>
              <a:rPr lang="en-GB" sz="4400" dirty="0"/>
              <a:t>Organisation of Nigerian Courts</a:t>
            </a:r>
          </a:p>
        </p:txBody>
      </p:sp>
      <p:sp>
        <p:nvSpPr>
          <p:cNvPr id="3" name="Content Placeholder 2"/>
          <p:cNvSpPr>
            <a:spLocks noGrp="1"/>
          </p:cNvSpPr>
          <p:nvPr>
            <p:ph idx="1"/>
          </p:nvPr>
        </p:nvSpPr>
        <p:spPr>
          <a:xfrm>
            <a:off x="228600" y="914400"/>
            <a:ext cx="8686800" cy="5715000"/>
          </a:xfrm>
        </p:spPr>
        <p:txBody>
          <a:bodyPr>
            <a:normAutofit lnSpcReduction="10000"/>
          </a:bodyPr>
          <a:lstStyle/>
          <a:p>
            <a:pPr algn="just"/>
            <a:r>
              <a:rPr lang="en-GB" dirty="0"/>
              <a:t>Customary Court of Appeal of a State</a:t>
            </a:r>
          </a:p>
          <a:p>
            <a:pPr lvl="1" algn="just"/>
            <a:r>
              <a:rPr lang="en-GB" dirty="0"/>
              <a:t>Section 280 of the Constitution establishes the Customary Court of Appeal for any State</a:t>
            </a:r>
          </a:p>
          <a:p>
            <a:pPr lvl="1" algn="just"/>
            <a:r>
              <a:rPr lang="en-GB" dirty="0"/>
              <a:t>The court consists of a President of the Customary Court of Appeal of the State and such number of Judges of the Customary Court of Appeal as may be prescribed by the House of Assembly of the State.</a:t>
            </a:r>
          </a:p>
          <a:p>
            <a:pPr lvl="1" algn="just"/>
            <a:r>
              <a:rPr lang="en-GB" dirty="0"/>
              <a:t>For the purpose of discharging its functions, the Customary Court of Appeal of a State is duly constituted if it consists of at least three Judges of the court</a:t>
            </a:r>
          </a:p>
          <a:p>
            <a:pPr lvl="1" algn="just"/>
            <a:r>
              <a:rPr lang="en-GB" dirty="0"/>
              <a:t>A Customary Court of Appeal of a state exercises appellate and supervisory jurisdiction in civil proceedings involving questions of customary law. Such appellate and supervisory jurisdiction covers such questions as may be prescribed by the House of Assembly of the State for which it is established</a:t>
            </a:r>
          </a:p>
          <a:p>
            <a:pPr lvl="1"/>
            <a:endParaRPr lang="en-GB" dirty="0"/>
          </a:p>
        </p:txBody>
      </p:sp>
    </p:spTree>
    <p:extLst>
      <p:ext uri="{BB962C8B-B14F-4D97-AF65-F5344CB8AC3E}">
        <p14:creationId xmlns:p14="http://schemas.microsoft.com/office/powerpoint/2010/main" val="13270744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381000"/>
          </a:xfrm>
        </p:spPr>
        <p:txBody>
          <a:bodyPr>
            <a:normAutofit fontScale="90000"/>
          </a:bodyPr>
          <a:lstStyle/>
          <a:p>
            <a:r>
              <a:rPr lang="en-GB" sz="2400" dirty="0"/>
              <a:t>Organisation of Nigerian Courts</a:t>
            </a:r>
          </a:p>
        </p:txBody>
      </p:sp>
      <p:sp>
        <p:nvSpPr>
          <p:cNvPr id="3" name="Content Placeholder 2"/>
          <p:cNvSpPr>
            <a:spLocks noGrp="1"/>
          </p:cNvSpPr>
          <p:nvPr>
            <p:ph idx="1"/>
          </p:nvPr>
        </p:nvSpPr>
        <p:spPr>
          <a:xfrm>
            <a:off x="228600" y="609600"/>
            <a:ext cx="8686800" cy="5791200"/>
          </a:xfrm>
        </p:spPr>
        <p:txBody>
          <a:bodyPr>
            <a:noAutofit/>
          </a:bodyPr>
          <a:lstStyle/>
          <a:p>
            <a:r>
              <a:rPr lang="en-GB" sz="2000" dirty="0"/>
              <a:t>Magistrates Courts</a:t>
            </a:r>
          </a:p>
          <a:p>
            <a:pPr marL="393700" lvl="1" indent="0">
              <a:buNone/>
            </a:pPr>
            <a:r>
              <a:rPr lang="en-GB" sz="2000" dirty="0"/>
              <a:t>These are established by Magistrates Courts Laws in the Southern states and the District Courts Law in the Northern States. The Chief Judge of each state is responsible for the  demarcation of the state into magisterial districts based on the needs of the different parts of the state.</a:t>
            </a:r>
          </a:p>
          <a:p>
            <a:pPr lvl="1"/>
            <a:r>
              <a:rPr lang="en-GB" sz="2000" dirty="0"/>
              <a:t>A district or magisterial district as the case may be, has one or more magistrates ‘ or district courts of any grade and each district is usually under the administrative control of a Chief Magistrate</a:t>
            </a:r>
          </a:p>
          <a:p>
            <a:pPr lvl="1"/>
            <a:r>
              <a:rPr lang="en-GB" sz="2000" dirty="0"/>
              <a:t>The jurisdiction and power of each magistrate depends on his rank and grade and is personal to him, which means that his jurisdiction follows him wherever he goes within his magisterial district.</a:t>
            </a:r>
          </a:p>
          <a:p>
            <a:pPr lvl="1"/>
            <a:r>
              <a:rPr lang="en-GB" sz="2000" dirty="0"/>
              <a:t>Magistrates have limited jurisdiction in both civil and criminal matters</a:t>
            </a:r>
          </a:p>
          <a:p>
            <a:pPr lvl="1"/>
            <a:r>
              <a:rPr lang="en-GB" sz="2000" dirty="0"/>
              <a:t>The exercise of territorial jurisdiction of magistrate is actually confined to cases where</a:t>
            </a:r>
          </a:p>
          <a:p>
            <a:pPr lvl="2"/>
            <a:r>
              <a:rPr lang="en-GB" sz="2000" dirty="0"/>
              <a:t>The defendant resides or carries on business within his district</a:t>
            </a:r>
          </a:p>
          <a:p>
            <a:pPr lvl="2"/>
            <a:r>
              <a:rPr lang="en-GB" sz="2000" dirty="0"/>
              <a:t>The cause of action arises fully and partly within his district</a:t>
            </a:r>
          </a:p>
          <a:p>
            <a:pPr lvl="2"/>
            <a:r>
              <a:rPr lang="en-GB" sz="2000" dirty="0"/>
              <a:t>The subject matter of the action is within his district</a:t>
            </a:r>
          </a:p>
          <a:p>
            <a:pPr lvl="2"/>
            <a:r>
              <a:rPr lang="en-GB" sz="2000" dirty="0"/>
              <a:t>The offence is committed wholly or partly within his district</a:t>
            </a:r>
          </a:p>
        </p:txBody>
      </p:sp>
    </p:spTree>
    <p:extLst>
      <p:ext uri="{BB962C8B-B14F-4D97-AF65-F5344CB8AC3E}">
        <p14:creationId xmlns:p14="http://schemas.microsoft.com/office/powerpoint/2010/main" val="13995936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762000"/>
          </a:xfrm>
        </p:spPr>
        <p:txBody>
          <a:bodyPr/>
          <a:lstStyle/>
          <a:p>
            <a:r>
              <a:rPr lang="en-GB" sz="3600" dirty="0"/>
              <a:t>Organisation of Nigerian Courts</a:t>
            </a:r>
          </a:p>
        </p:txBody>
      </p:sp>
      <p:sp>
        <p:nvSpPr>
          <p:cNvPr id="3" name="Content Placeholder 2"/>
          <p:cNvSpPr>
            <a:spLocks noGrp="1"/>
          </p:cNvSpPr>
          <p:nvPr>
            <p:ph idx="1"/>
          </p:nvPr>
        </p:nvSpPr>
        <p:spPr>
          <a:xfrm>
            <a:off x="304800" y="1143000"/>
            <a:ext cx="8458200" cy="5486400"/>
          </a:xfrm>
        </p:spPr>
        <p:txBody>
          <a:bodyPr>
            <a:normAutofit lnSpcReduction="10000"/>
          </a:bodyPr>
          <a:lstStyle/>
          <a:p>
            <a:r>
              <a:rPr lang="en-GB" sz="2800" dirty="0"/>
              <a:t>Juvenile Courts</a:t>
            </a:r>
          </a:p>
          <a:p>
            <a:pPr lvl="1"/>
            <a:r>
              <a:rPr lang="en-GB" sz="2800" dirty="0"/>
              <a:t>Juvenile courts are special courts established for the trial and welfare of children and young persons. These courts were first established under the Children and Young Persons Ordinance of 1943 providing for setting up of approved schools, remand homes and probation officers to cater for children under the age of 17.</a:t>
            </a:r>
          </a:p>
          <a:p>
            <a:pPr lvl="1"/>
            <a:r>
              <a:rPr lang="en-GB" sz="2800" dirty="0"/>
              <a:t>The courts are magistrates’ or district courts specially designated and constituted for the purpose of trying juveniles.</a:t>
            </a:r>
          </a:p>
          <a:p>
            <a:pPr lvl="1"/>
            <a:endParaRPr lang="en-GB" dirty="0"/>
          </a:p>
        </p:txBody>
      </p:sp>
    </p:spTree>
    <p:extLst>
      <p:ext uri="{BB962C8B-B14F-4D97-AF65-F5344CB8AC3E}">
        <p14:creationId xmlns:p14="http://schemas.microsoft.com/office/powerpoint/2010/main" val="29211204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685800"/>
          </a:xfrm>
        </p:spPr>
        <p:txBody>
          <a:bodyPr>
            <a:noAutofit/>
          </a:bodyPr>
          <a:lstStyle/>
          <a:p>
            <a:r>
              <a:rPr lang="en-GB" sz="4000" dirty="0"/>
              <a:t>Organisation of Nigerian Courts</a:t>
            </a:r>
          </a:p>
        </p:txBody>
      </p:sp>
      <p:sp>
        <p:nvSpPr>
          <p:cNvPr id="3" name="Content Placeholder 2"/>
          <p:cNvSpPr>
            <a:spLocks noGrp="1"/>
          </p:cNvSpPr>
          <p:nvPr>
            <p:ph idx="1"/>
          </p:nvPr>
        </p:nvSpPr>
        <p:spPr>
          <a:xfrm>
            <a:off x="228600" y="990600"/>
            <a:ext cx="8686800" cy="5715000"/>
          </a:xfrm>
        </p:spPr>
        <p:txBody>
          <a:bodyPr>
            <a:normAutofit fontScale="85000" lnSpcReduction="20000"/>
          </a:bodyPr>
          <a:lstStyle/>
          <a:p>
            <a:pPr algn="just"/>
            <a:r>
              <a:rPr lang="en-GB" dirty="0"/>
              <a:t>Customary and Area Courts</a:t>
            </a:r>
          </a:p>
          <a:p>
            <a:pPr lvl="1" algn="just"/>
            <a:r>
              <a:rPr lang="en-GB" dirty="0"/>
              <a:t>With political emancipation and independence customary courts replaced the native courts. These courts are known as customary courts in those states carved out of the old Eastern and Western Regions and area courts in those of the old Northern Region.</a:t>
            </a:r>
          </a:p>
          <a:p>
            <a:pPr lvl="1" algn="just"/>
            <a:r>
              <a:rPr lang="en-GB" dirty="0"/>
              <a:t>Each state’s law determines the establishment of customary/area courts, the mode of establishment becomes a prerogative of the relevant legislative body.</a:t>
            </a:r>
          </a:p>
          <a:p>
            <a:pPr lvl="1" algn="just"/>
            <a:r>
              <a:rPr lang="en-GB" dirty="0"/>
              <a:t>The courts are presided over by either a legal practitioner or lay judges. The composition and quorum would depend on the establishing law.</a:t>
            </a:r>
          </a:p>
          <a:p>
            <a:pPr lvl="1" algn="just"/>
            <a:r>
              <a:rPr lang="en-GB" dirty="0"/>
              <a:t>Area courts are usually presided over by an Alkali sitting alone or with other members who are sufficiently versed in the customary law of the area of the court’s jurisdiction.</a:t>
            </a:r>
          </a:p>
          <a:p>
            <a:pPr lvl="1" algn="just"/>
            <a:r>
              <a:rPr lang="en-GB" dirty="0"/>
              <a:t>Customary and area courts are empowered to adjudicate in both civil and criminal cases though limited with respect to subject matter or the amount of claim they can entertain.</a:t>
            </a:r>
          </a:p>
          <a:p>
            <a:pPr lvl="1" algn="just"/>
            <a:r>
              <a:rPr lang="en-GB" dirty="0"/>
              <a:t>Their civil jurisdiction is more in the areas of property, matrimonial causes, custody of children and succession under customary law</a:t>
            </a:r>
          </a:p>
        </p:txBody>
      </p:sp>
    </p:spTree>
    <p:extLst>
      <p:ext uri="{BB962C8B-B14F-4D97-AF65-F5344CB8AC3E}">
        <p14:creationId xmlns:p14="http://schemas.microsoft.com/office/powerpoint/2010/main" val="21634431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p:txBody>
          <a:bodyPr>
            <a:normAutofit/>
          </a:bodyPr>
          <a:lstStyle/>
          <a:p>
            <a:r>
              <a:rPr lang="en-GB" dirty="0"/>
              <a:t>Tribunals: Are integral part of the entire adjudicatory system  created by statue, they serve to complement the traditional court system by exercising judicial or quasi-judicial functions. The use of tribunal sis more prevalent during military administrations.</a:t>
            </a:r>
          </a:p>
        </p:txBody>
      </p:sp>
    </p:spTree>
    <p:extLst>
      <p:ext uri="{BB962C8B-B14F-4D97-AF65-F5344CB8AC3E}">
        <p14:creationId xmlns:p14="http://schemas.microsoft.com/office/powerpoint/2010/main" val="41678391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10200"/>
          </a:xfrm>
        </p:spPr>
        <p:txBody>
          <a:bodyPr/>
          <a:lstStyle/>
          <a:p>
            <a:pPr algn="just"/>
            <a:r>
              <a:rPr lang="en-US" sz="2800" dirty="0"/>
              <a:t>A </a:t>
            </a:r>
            <a:r>
              <a:rPr lang="en-US" sz="2800" b="1" dirty="0"/>
              <a:t>tort</a:t>
            </a:r>
            <a:r>
              <a:rPr lang="en-US" sz="2800" dirty="0"/>
              <a:t> is simply a civil wrong. There are three general types of </a:t>
            </a:r>
            <a:r>
              <a:rPr lang="en-US" sz="2800" b="1" dirty="0"/>
              <a:t>torts</a:t>
            </a:r>
            <a:r>
              <a:rPr lang="en-US" sz="2800" dirty="0"/>
              <a:t> that may cause injury to another person. In civil </a:t>
            </a:r>
            <a:r>
              <a:rPr lang="en-US" sz="2800" b="1" dirty="0"/>
              <a:t>law</a:t>
            </a:r>
            <a:r>
              <a:rPr lang="en-US" sz="2800" dirty="0"/>
              <a:t>, </a:t>
            </a:r>
            <a:r>
              <a:rPr lang="en-US" sz="2800" b="1" dirty="0"/>
              <a:t>torts</a:t>
            </a:r>
            <a:r>
              <a:rPr lang="en-US" sz="2800" dirty="0"/>
              <a:t> are grounds for lawsuits to compensate a grieving party for any damages or injuries suffered. Many </a:t>
            </a:r>
            <a:r>
              <a:rPr lang="en-US" sz="2800" b="1" dirty="0"/>
              <a:t>torts</a:t>
            </a:r>
            <a:r>
              <a:rPr lang="en-US" sz="2800" dirty="0"/>
              <a:t> are accidents, like car accidents or slippery floors that make people fall down and get hurt. But some </a:t>
            </a:r>
            <a:r>
              <a:rPr lang="en-US" sz="2800" b="1" dirty="0"/>
              <a:t>torts</a:t>
            </a:r>
            <a:r>
              <a:rPr lang="en-US" sz="2800" dirty="0"/>
              <a:t> are done on purpose. These are called intentional </a:t>
            </a:r>
            <a:r>
              <a:rPr lang="en-US" sz="2800" b="1" dirty="0"/>
              <a:t>torts</a:t>
            </a:r>
            <a:r>
              <a:rPr lang="en-US" sz="2800" dirty="0"/>
              <a:t>. For </a:t>
            </a:r>
            <a:r>
              <a:rPr lang="en-US" sz="2800" b="1" dirty="0"/>
              <a:t>example</a:t>
            </a:r>
            <a:r>
              <a:rPr lang="en-US" sz="2800" dirty="0"/>
              <a:t>, if one person punches another person in the nose, it might be an intentional </a:t>
            </a:r>
            <a:r>
              <a:rPr lang="en-US" sz="2800" b="1" dirty="0"/>
              <a:t>tort</a:t>
            </a:r>
            <a:r>
              <a:rPr lang="en-US" sz="2800" dirty="0"/>
              <a:t> called battery.</a:t>
            </a:r>
          </a:p>
        </p:txBody>
      </p:sp>
      <p:sp>
        <p:nvSpPr>
          <p:cNvPr id="3" name="Title 2"/>
          <p:cNvSpPr>
            <a:spLocks noGrp="1"/>
          </p:cNvSpPr>
          <p:nvPr>
            <p:ph type="title"/>
          </p:nvPr>
        </p:nvSpPr>
        <p:spPr/>
        <p:txBody>
          <a:bodyPr/>
          <a:lstStyle/>
          <a:p>
            <a:r>
              <a:rPr lang="en-US" dirty="0"/>
              <a:t>Law of  Tort</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137</a:t>
            </a:fld>
            <a:endParaRPr lang="en-US" dirty="0"/>
          </a:p>
        </p:txBody>
      </p:sp>
    </p:spTree>
    <p:extLst>
      <p:ext uri="{BB962C8B-B14F-4D97-AF65-F5344CB8AC3E}">
        <p14:creationId xmlns:p14="http://schemas.microsoft.com/office/powerpoint/2010/main" val="13679877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458200" cy="5626100"/>
          </a:xfrm>
        </p:spPr>
        <p:txBody>
          <a:bodyPr/>
          <a:lstStyle/>
          <a:p>
            <a:pPr algn="just"/>
            <a:r>
              <a:rPr lang="en-US" sz="2800" dirty="0"/>
              <a:t>There are four elements to </a:t>
            </a:r>
            <a:r>
              <a:rPr lang="en-US" sz="2800" b="1" dirty="0"/>
              <a:t>tort law</a:t>
            </a:r>
            <a:r>
              <a:rPr lang="en-US" sz="2800" dirty="0"/>
              <a:t>: duty, breach of duty, causation, and injury. In order to claim damages, there must be a breach in the duty of the defendant towards the plaintiff, which results in an injury. The three main </a:t>
            </a:r>
            <a:r>
              <a:rPr lang="en-US" sz="2800" b="1" dirty="0"/>
              <a:t>types of torts</a:t>
            </a:r>
            <a:r>
              <a:rPr lang="en-US" sz="2800" dirty="0"/>
              <a:t> are negligence, strict liability (product liability), and intentional </a:t>
            </a:r>
            <a:r>
              <a:rPr lang="en-US" sz="2800" b="1" dirty="0"/>
              <a:t>torts</a:t>
            </a:r>
            <a:r>
              <a:rPr lang="en-US" sz="2800" dirty="0"/>
              <a:t>. A </a:t>
            </a:r>
            <a:r>
              <a:rPr lang="en-US" sz="2800" b="1" dirty="0"/>
              <a:t>tort</a:t>
            </a:r>
            <a:r>
              <a:rPr lang="en-US" sz="2800" dirty="0"/>
              <a:t>, in common </a:t>
            </a:r>
            <a:r>
              <a:rPr lang="en-US" sz="2800" b="1" dirty="0"/>
              <a:t>law</a:t>
            </a:r>
            <a:r>
              <a:rPr lang="en-US" sz="2800" dirty="0"/>
              <a:t> jurisdictions, is a civil wrong that causes someone else to suffer loss or harm resulting in legal liability for the person who commits the </a:t>
            </a:r>
            <a:r>
              <a:rPr lang="en-US" sz="2800" dirty="0" err="1"/>
              <a:t>tortious</a:t>
            </a:r>
            <a:r>
              <a:rPr lang="en-US" sz="2800" b="1" dirty="0" err="1"/>
              <a:t>act</a:t>
            </a:r>
            <a:r>
              <a:rPr lang="en-US" sz="2800" dirty="0"/>
              <a:t>.</a:t>
            </a:r>
          </a:p>
        </p:txBody>
      </p:sp>
      <p:sp>
        <p:nvSpPr>
          <p:cNvPr id="4" name="Footer Placeholder 3"/>
          <p:cNvSpPr>
            <a:spLocks noGrp="1"/>
          </p:cNvSpPr>
          <p:nvPr>
            <p:ph type="ftr" sz="quarter" idx="11"/>
          </p:nvPr>
        </p:nvSpPr>
        <p:spPr/>
        <p:txBody>
          <a:bodyPr/>
          <a:lstStyle/>
          <a:p>
            <a:pPr>
              <a:defRPr/>
            </a:pPr>
            <a:r>
              <a:rPr lang="en-US"/>
              <a:t>Afram Fondamentals of Well-Logging</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138</a:t>
            </a:fld>
            <a:endParaRPr lang="en-US" dirty="0"/>
          </a:p>
        </p:txBody>
      </p:sp>
    </p:spTree>
    <p:extLst>
      <p:ext uri="{BB962C8B-B14F-4D97-AF65-F5344CB8AC3E}">
        <p14:creationId xmlns:p14="http://schemas.microsoft.com/office/powerpoint/2010/main" val="2454579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p:txBody>
          <a:bodyPr>
            <a:normAutofit fontScale="92500" lnSpcReduction="20000"/>
          </a:bodyPr>
          <a:lstStyle/>
          <a:p>
            <a:r>
              <a:rPr lang="en-GB" dirty="0"/>
              <a:t>National Industrial Court: </a:t>
            </a:r>
          </a:p>
          <a:p>
            <a:pPr lvl="1"/>
            <a:r>
              <a:rPr lang="en-GB" dirty="0"/>
              <a:t>Established under section 20 of the Trade Disputes Act for the settlement of trade disputes, the interpretation of collective agreements and matters connected therewith. </a:t>
            </a:r>
          </a:p>
          <a:p>
            <a:pPr lvl="1"/>
            <a:r>
              <a:rPr lang="en-GB" dirty="0"/>
              <a:t>The NIC is duly constituted by the President and all five members i.e. the President and the four ordinary members or by the President and two ordinary members.</a:t>
            </a:r>
          </a:p>
          <a:p>
            <a:pPr lvl="1"/>
            <a:r>
              <a:rPr lang="en-GB" dirty="0"/>
              <a:t>The NIC is conferred with exclusive jurisdiction:</a:t>
            </a:r>
          </a:p>
          <a:p>
            <a:pPr lvl="2"/>
            <a:r>
              <a:rPr lang="en-GB" dirty="0"/>
              <a:t>To make awards for the purpose of settling trade disputes</a:t>
            </a:r>
          </a:p>
          <a:p>
            <a:pPr lvl="2"/>
            <a:r>
              <a:rPr lang="en-GB" dirty="0"/>
              <a:t>To determine questions as to the interpretation of </a:t>
            </a:r>
          </a:p>
          <a:p>
            <a:pPr lvl="3"/>
            <a:r>
              <a:rPr lang="en-GB" dirty="0"/>
              <a:t>Any collective agreement</a:t>
            </a:r>
          </a:p>
          <a:p>
            <a:pPr lvl="3"/>
            <a:r>
              <a:rPr lang="en-GB" dirty="0"/>
              <a:t>Any award made by an arbitration tribunal or by the court  under Part I of the Act</a:t>
            </a:r>
          </a:p>
          <a:p>
            <a:pPr lvl="3"/>
            <a:r>
              <a:rPr lang="en-GB" dirty="0"/>
              <a:t>The terms of settlement f any trade dispute as recorded in any memorandum under section 8 of the Act</a:t>
            </a:r>
          </a:p>
          <a:p>
            <a:endParaRPr lang="en-GB" dirty="0"/>
          </a:p>
        </p:txBody>
      </p:sp>
    </p:spTree>
    <p:extLst>
      <p:ext uri="{BB962C8B-B14F-4D97-AF65-F5344CB8AC3E}">
        <p14:creationId xmlns:p14="http://schemas.microsoft.com/office/powerpoint/2010/main" val="9550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152400"/>
            <a:ext cx="8305800" cy="609600"/>
          </a:xfrm>
        </p:spPr>
        <p:txBody>
          <a:bodyPr>
            <a:normAutofit fontScale="90000"/>
          </a:bodyPr>
          <a:lstStyle/>
          <a:p>
            <a:pPr eaLnBrk="1" hangingPunct="1"/>
            <a:r>
              <a:rPr lang="en-US"/>
              <a:t>INTRODUCTION</a:t>
            </a:r>
          </a:p>
        </p:txBody>
      </p:sp>
      <p:sp>
        <p:nvSpPr>
          <p:cNvPr id="3" name="Content Placeholder 2"/>
          <p:cNvSpPr>
            <a:spLocks noGrp="1"/>
          </p:cNvSpPr>
          <p:nvPr>
            <p:ph idx="1"/>
          </p:nvPr>
        </p:nvSpPr>
        <p:spPr>
          <a:xfrm>
            <a:off x="0" y="685800"/>
            <a:ext cx="9067800" cy="6019800"/>
          </a:xfrm>
        </p:spPr>
        <p:txBody>
          <a:bodyPr>
            <a:noAutofit/>
          </a:bodyPr>
          <a:lstStyle/>
          <a:p>
            <a:pPr marL="274320" indent="-274320" algn="just" eaLnBrk="1" fontAlgn="auto" hangingPunct="1">
              <a:spcAft>
                <a:spcPts val="0"/>
              </a:spcAft>
              <a:buClr>
                <a:schemeClr val="accent3"/>
              </a:buClr>
              <a:buFont typeface="Wingdings 2"/>
              <a:buChar char=""/>
              <a:defRPr/>
            </a:pPr>
            <a:r>
              <a:rPr lang="en-US" sz="2800" dirty="0"/>
              <a:t>In any society, everybody is subject to the law. Everybody must do as the law says, or face the punishments which can be handed out to law-breakers. Engineers are no different. They, too, must obey the laws of their society. However, there are certain laws which will affect engineering practice.</a:t>
            </a:r>
          </a:p>
          <a:p>
            <a:pPr marL="274320" indent="-274320" algn="just" eaLnBrk="1" fontAlgn="auto" hangingPunct="1">
              <a:spcAft>
                <a:spcPts val="0"/>
              </a:spcAft>
              <a:buClr>
                <a:schemeClr val="accent3"/>
              </a:buClr>
              <a:buFont typeface="Wingdings 2"/>
              <a:buChar char=""/>
              <a:defRPr/>
            </a:pPr>
            <a:r>
              <a:rPr lang="en-US" sz="2800" dirty="0"/>
              <a:t>Engineering law is the empirical study of the application of laws and legal strategy in engineering. Applied law aims to explain how law interacts with industry. The current school of thought within the academic community of lawyers and engineers is the pragmatic paradigm. </a:t>
            </a:r>
          </a:p>
        </p:txBody>
      </p:sp>
    </p:spTree>
    <p:extLst>
      <p:ext uri="{BB962C8B-B14F-4D97-AF65-F5344CB8AC3E}">
        <p14:creationId xmlns:p14="http://schemas.microsoft.com/office/powerpoint/2010/main" val="18345586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Organisation of Nigerian Courts</a:t>
            </a:r>
          </a:p>
        </p:txBody>
      </p:sp>
      <p:sp>
        <p:nvSpPr>
          <p:cNvPr id="3" name="Content Placeholder 2"/>
          <p:cNvSpPr>
            <a:spLocks noGrp="1"/>
          </p:cNvSpPr>
          <p:nvPr>
            <p:ph idx="1"/>
          </p:nvPr>
        </p:nvSpPr>
        <p:spPr/>
        <p:txBody>
          <a:bodyPr>
            <a:normAutofit fontScale="85000" lnSpcReduction="20000"/>
          </a:bodyPr>
          <a:lstStyle/>
          <a:p>
            <a:r>
              <a:rPr lang="en-GB" dirty="0"/>
              <a:t>Courts Martial</a:t>
            </a:r>
          </a:p>
          <a:p>
            <a:pPr lvl="1"/>
            <a:r>
              <a:rPr lang="en-GB" dirty="0"/>
              <a:t>The Armed Forces Act provides for various offences, the punishment thereof and the mode of trial. One of the special courts for the trial of persons of the more serious offences in the armed forces is the court martial.</a:t>
            </a:r>
          </a:p>
          <a:p>
            <a:pPr lvl="1"/>
            <a:r>
              <a:rPr lang="en-GB" dirty="0"/>
              <a:t>The composition, jurisdiction and powers of courts martial in the three armed forces – Army, Navy and the Air force are now provided for jointly in the Armed Force Decree.</a:t>
            </a:r>
          </a:p>
          <a:p>
            <a:pPr lvl="1"/>
            <a:r>
              <a:rPr lang="en-GB" dirty="0"/>
              <a:t>The Decree recognizes two types of courts martial with different jurisdictions </a:t>
            </a:r>
          </a:p>
          <a:p>
            <a:pPr lvl="2"/>
            <a:r>
              <a:rPr lang="en-GB" dirty="0"/>
              <a:t>The general court martial which consists of a president and not less than four members, a waiting member, a liaison officer and Judge Advocate</a:t>
            </a:r>
          </a:p>
          <a:p>
            <a:pPr lvl="2"/>
            <a:r>
              <a:rPr lang="en-GB" dirty="0"/>
              <a:t>The special court martial consisting of a President and not less than two members, a waiting member, a liaison officer and Judge Advocate</a:t>
            </a:r>
          </a:p>
        </p:txBody>
      </p:sp>
    </p:spTree>
    <p:extLst>
      <p:ext uri="{BB962C8B-B14F-4D97-AF65-F5344CB8AC3E}">
        <p14:creationId xmlns:p14="http://schemas.microsoft.com/office/powerpoint/2010/main" val="945841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778098"/>
          </a:xfrm>
        </p:spPr>
        <p:txBody>
          <a:bodyPr/>
          <a:lstStyle/>
          <a:p>
            <a:r>
              <a:rPr lang="en-GB" dirty="0"/>
              <a:t>What is Contract</a:t>
            </a:r>
          </a:p>
        </p:txBody>
      </p:sp>
      <p:sp>
        <p:nvSpPr>
          <p:cNvPr id="3" name="Content Placeholder 2"/>
          <p:cNvSpPr>
            <a:spLocks noGrp="1"/>
          </p:cNvSpPr>
          <p:nvPr>
            <p:ph idx="1"/>
          </p:nvPr>
        </p:nvSpPr>
        <p:spPr>
          <a:xfrm>
            <a:off x="457200" y="1196752"/>
            <a:ext cx="8579296" cy="5256584"/>
          </a:xfrm>
        </p:spPr>
        <p:txBody>
          <a:bodyPr>
            <a:normAutofit fontScale="92500" lnSpcReduction="10000"/>
          </a:bodyPr>
          <a:lstStyle/>
          <a:p>
            <a:pPr marL="0" indent="0" algn="just">
              <a:buNone/>
            </a:pPr>
            <a:r>
              <a:rPr lang="en-US" sz="4000" dirty="0"/>
              <a:t>A contract is a voluntary, deliberate, and legally binding agreement with specific terms entered into by two or more competent parties and generally have to do with employment, sale or lease, or tenancy. In this agreement, an ‘offer’ is made by one party and an ‘acceptance’ of that offer by the other. </a:t>
            </a:r>
            <a:endParaRPr lang="en-GB" sz="4000" dirty="0"/>
          </a:p>
        </p:txBody>
      </p:sp>
    </p:spTree>
    <p:extLst>
      <p:ext uri="{BB962C8B-B14F-4D97-AF65-F5344CB8AC3E}">
        <p14:creationId xmlns:p14="http://schemas.microsoft.com/office/powerpoint/2010/main" val="23032913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a:t>
            </a:r>
          </a:p>
        </p:txBody>
      </p:sp>
      <p:sp>
        <p:nvSpPr>
          <p:cNvPr id="3" name="Content Placeholder 2"/>
          <p:cNvSpPr>
            <a:spLocks noGrp="1"/>
          </p:cNvSpPr>
          <p:nvPr>
            <p:ph idx="1"/>
          </p:nvPr>
        </p:nvSpPr>
        <p:spPr>
          <a:xfrm>
            <a:off x="323528" y="1412776"/>
            <a:ext cx="8352928" cy="5040560"/>
          </a:xfrm>
        </p:spPr>
        <p:txBody>
          <a:bodyPr/>
          <a:lstStyle/>
          <a:p>
            <a:pPr marL="457200" lvl="1" indent="0" algn="just">
              <a:buNone/>
            </a:pPr>
            <a:r>
              <a:rPr lang="en-GB" sz="3600" dirty="0"/>
              <a:t>A contract is defined as an agreement which is enforceable by law </a:t>
            </a:r>
          </a:p>
          <a:p>
            <a:pPr lvl="1" algn="just"/>
            <a:r>
              <a:rPr lang="en-GB" sz="3600" dirty="0"/>
              <a:t>A contract is an agreement which the law will enforce or recognise as affecting the legal rights and duties of the parties</a:t>
            </a:r>
          </a:p>
          <a:p>
            <a:pPr lvl="1" algn="just"/>
            <a:r>
              <a:rPr lang="en-GB" sz="3600" dirty="0"/>
              <a:t>A contract is a promise or a set of promises the law will enforce</a:t>
            </a:r>
          </a:p>
          <a:p>
            <a:pPr lvl="1"/>
            <a:endParaRPr lang="en-GB" dirty="0"/>
          </a:p>
        </p:txBody>
      </p:sp>
    </p:spTree>
    <p:extLst>
      <p:ext uri="{BB962C8B-B14F-4D97-AF65-F5344CB8AC3E}">
        <p14:creationId xmlns:p14="http://schemas.microsoft.com/office/powerpoint/2010/main" val="2688900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850106"/>
          </a:xfrm>
        </p:spPr>
        <p:txBody>
          <a:bodyPr/>
          <a:lstStyle/>
          <a:p>
            <a:r>
              <a:rPr lang="en-GB" dirty="0"/>
              <a:t>Definitions of A Contract</a:t>
            </a:r>
          </a:p>
        </p:txBody>
      </p:sp>
      <p:sp>
        <p:nvSpPr>
          <p:cNvPr id="3" name="Content Placeholder 2"/>
          <p:cNvSpPr>
            <a:spLocks noGrp="1"/>
          </p:cNvSpPr>
          <p:nvPr>
            <p:ph idx="1"/>
          </p:nvPr>
        </p:nvSpPr>
        <p:spPr>
          <a:xfrm>
            <a:off x="179512" y="1124744"/>
            <a:ext cx="8712968" cy="5400600"/>
          </a:xfrm>
        </p:spPr>
        <p:txBody>
          <a:bodyPr>
            <a:normAutofit fontScale="92500" lnSpcReduction="10000"/>
          </a:bodyPr>
          <a:lstStyle/>
          <a:p>
            <a:pPr lvl="1" algn="just"/>
            <a:r>
              <a:rPr lang="en-GB" sz="3500" dirty="0"/>
              <a:t>It is an agreement enforceable by law, between two or more persons to do some act or acts, their intention being to create  legal relations and not merely to exchange mutual promises, both having given something, or having promised to give something of value as consideration for any benefit derived from the agreement</a:t>
            </a:r>
          </a:p>
          <a:p>
            <a:pPr lvl="1" algn="just"/>
            <a:r>
              <a:rPr lang="en-GB" sz="3500" dirty="0"/>
              <a:t>A contract is a legally binding agreement that gives rise to obligations that are enforced by law </a:t>
            </a:r>
            <a:r>
              <a:rPr lang="en-GB" sz="3500" dirty="0" err="1"/>
              <a:t>etc</a:t>
            </a:r>
            <a:endParaRPr lang="en-GB" sz="3500" dirty="0"/>
          </a:p>
          <a:p>
            <a:endParaRPr lang="en-GB" dirty="0"/>
          </a:p>
        </p:txBody>
      </p:sp>
    </p:spTree>
    <p:extLst>
      <p:ext uri="{BB962C8B-B14F-4D97-AF65-F5344CB8AC3E}">
        <p14:creationId xmlns:p14="http://schemas.microsoft.com/office/powerpoint/2010/main" val="30119702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3" y="692150"/>
            <a:ext cx="8351837" cy="5510213"/>
          </a:xfrm>
          <a:prstGeom prst="rect">
            <a:avLst/>
          </a:prstGeom>
        </p:spPr>
        <p:txBody>
          <a:bodyPr>
            <a:spAutoFit/>
          </a:bodyPr>
          <a:lstStyle/>
          <a:p>
            <a:pPr>
              <a:defRPr/>
            </a:pPr>
            <a:r>
              <a:rPr lang="en-US" sz="4400" dirty="0"/>
              <a:t>A contract is a legal agreement between two parties which is enforceable in a court of law or by binding arbitration. In other words, a contract is an exchange of promises with a specific remedy for breach of those promises</a:t>
            </a:r>
            <a:r>
              <a:rPr lang="en-US" sz="4400" dirty="0">
                <a:solidFill>
                  <a:schemeClr val="tx1">
                    <a:lumMod val="95000"/>
                    <a:lumOff val="5000"/>
                  </a:schemeClr>
                </a:solidFill>
              </a:rPr>
              <a:t>.</a:t>
            </a:r>
          </a:p>
        </p:txBody>
      </p:sp>
    </p:spTree>
    <p:extLst>
      <p:ext uri="{BB962C8B-B14F-4D97-AF65-F5344CB8AC3E}">
        <p14:creationId xmlns:p14="http://schemas.microsoft.com/office/powerpoint/2010/main" val="8637389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AU" b="1" dirty="0"/>
              <a:t>Characteristics of a Contract</a:t>
            </a:r>
            <a:endParaRPr lang="en-US" b="1" dirty="0"/>
          </a:p>
        </p:txBody>
      </p:sp>
      <p:sp>
        <p:nvSpPr>
          <p:cNvPr id="4099" name="Rectangle 3"/>
          <p:cNvSpPr>
            <a:spLocks noGrp="1" noChangeArrowheads="1"/>
          </p:cNvSpPr>
          <p:nvPr>
            <p:ph type="body" idx="1"/>
          </p:nvPr>
        </p:nvSpPr>
        <p:spPr/>
        <p:txBody>
          <a:bodyPr/>
          <a:lstStyle/>
          <a:p>
            <a:pPr marL="609600" indent="-609600" algn="just" eaLnBrk="1" hangingPunct="1">
              <a:lnSpc>
                <a:spcPct val="90000"/>
              </a:lnSpc>
              <a:buFontTx/>
              <a:buNone/>
              <a:defRPr/>
            </a:pPr>
            <a:r>
              <a:rPr lang="en-AU" sz="3600" b="1" dirty="0"/>
              <a:t>1.	There will be a promise or promises.</a:t>
            </a:r>
          </a:p>
          <a:p>
            <a:pPr marL="609600" indent="-609600" algn="just" eaLnBrk="1" hangingPunct="1">
              <a:lnSpc>
                <a:spcPct val="90000"/>
              </a:lnSpc>
              <a:buFontTx/>
              <a:buNone/>
              <a:defRPr/>
            </a:pPr>
            <a:r>
              <a:rPr lang="en-AU" sz="3600" b="1" dirty="0"/>
              <a:t>2.	They will be made by “parties to the contract”.</a:t>
            </a:r>
          </a:p>
          <a:p>
            <a:pPr marL="609600" indent="-609600" algn="just" eaLnBrk="1" hangingPunct="1">
              <a:lnSpc>
                <a:spcPct val="90000"/>
              </a:lnSpc>
              <a:buFontTx/>
              <a:buNone/>
              <a:defRPr/>
            </a:pPr>
            <a:r>
              <a:rPr lang="en-AU" sz="3600" b="1" dirty="0"/>
              <a:t>3.	They will create an obligation.</a:t>
            </a:r>
          </a:p>
          <a:p>
            <a:pPr marL="609600" indent="-609600" algn="just" eaLnBrk="1" hangingPunct="1">
              <a:lnSpc>
                <a:spcPct val="90000"/>
              </a:lnSpc>
              <a:buFontTx/>
              <a:buNone/>
              <a:defRPr/>
            </a:pPr>
            <a:r>
              <a:rPr lang="en-AU" sz="3600" b="1" dirty="0"/>
              <a:t>4.	That obligation will be enforceable at law.</a:t>
            </a:r>
          </a:p>
          <a:p>
            <a:pPr marL="609600" indent="-609600" algn="just" eaLnBrk="1" hangingPunct="1">
              <a:lnSpc>
                <a:spcPct val="90000"/>
              </a:lnSpc>
              <a:buFontTx/>
              <a:buNone/>
              <a:defRPr/>
            </a:pPr>
            <a:r>
              <a:rPr lang="en-AU" sz="3600" b="1" dirty="0"/>
              <a:t>5.	Often found in negotiations, rather than a formal document.</a:t>
            </a:r>
          </a:p>
          <a:p>
            <a:pPr marL="609600" indent="-609600" eaLnBrk="1" hangingPunct="1">
              <a:lnSpc>
                <a:spcPct val="90000"/>
              </a:lnSpc>
              <a:buFont typeface="Wingdings" pitchFamily="2" charset="2"/>
              <a:buNone/>
              <a:defRPr/>
            </a:pPr>
            <a:endParaRPr lang="en-US" b="1" dirty="0"/>
          </a:p>
        </p:txBody>
      </p:sp>
    </p:spTree>
    <p:extLst>
      <p:ext uri="{BB962C8B-B14F-4D97-AF65-F5344CB8AC3E}">
        <p14:creationId xmlns:p14="http://schemas.microsoft.com/office/powerpoint/2010/main" val="42809154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721499"/>
          </a:xfrm>
        </p:spPr>
        <p:txBody>
          <a:bodyPr>
            <a:noAutofit/>
          </a:bodyPr>
          <a:lstStyle/>
          <a:p>
            <a:pPr marL="0" indent="0" algn="just">
              <a:buNone/>
            </a:pPr>
            <a:r>
              <a:rPr lang="en-GB" sz="3600" i="1" dirty="0"/>
              <a:t>Contracts</a:t>
            </a:r>
            <a:r>
              <a:rPr lang="en-GB" sz="3600" dirty="0"/>
              <a:t> are normally enforceable whether or not in a written form, although a written </a:t>
            </a:r>
            <a:r>
              <a:rPr lang="en-GB" sz="3600" i="1" dirty="0"/>
              <a:t>contract</a:t>
            </a:r>
            <a:r>
              <a:rPr lang="en-GB" sz="3600" dirty="0"/>
              <a:t> protects all parties to it. Some </a:t>
            </a:r>
            <a:r>
              <a:rPr lang="en-GB" sz="3600" i="1" dirty="0"/>
              <a:t>contracts</a:t>
            </a:r>
            <a:r>
              <a:rPr lang="en-GB" sz="3600" dirty="0"/>
              <a:t>, (such as for sale of real property, instalment plans, or insurance policies) must be in writing to be legally binding and enforceable. A </a:t>
            </a:r>
            <a:r>
              <a:rPr lang="en-GB" sz="3600" i="1" dirty="0"/>
              <a:t>contract</a:t>
            </a:r>
            <a:r>
              <a:rPr lang="en-GB" sz="3600" dirty="0"/>
              <a:t> is like a promise between people. It is an understanding, a deal between two or more people or organisations to do certain things.</a:t>
            </a:r>
          </a:p>
        </p:txBody>
      </p:sp>
    </p:spTree>
    <p:extLst>
      <p:ext uri="{BB962C8B-B14F-4D97-AF65-F5344CB8AC3E}">
        <p14:creationId xmlns:p14="http://schemas.microsoft.com/office/powerpoint/2010/main" val="3547117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336704"/>
          </a:xfrm>
        </p:spPr>
        <p:txBody>
          <a:bodyPr/>
          <a:lstStyle/>
          <a:p>
            <a:pPr algn="just"/>
            <a:r>
              <a:rPr lang="en-US" dirty="0"/>
              <a:t>Contract is an agreement between two or more parties representing a promise to be performed for consideration.</a:t>
            </a:r>
          </a:p>
          <a:p>
            <a:pPr algn="just"/>
            <a:r>
              <a:rPr lang="en-GB" dirty="0"/>
              <a:t>It is a written or spoken agreement, especially one concerning employment, sales, or tenancy, that is intended to be enforceable by law.</a:t>
            </a:r>
          </a:p>
          <a:p>
            <a:pPr algn="just"/>
            <a:r>
              <a:rPr lang="en-US" dirty="0"/>
              <a:t>It is a </a:t>
            </a:r>
            <a:r>
              <a:rPr lang="en-US" u="sng" dirty="0"/>
              <a:t>binding agreement </a:t>
            </a:r>
            <a:r>
              <a:rPr lang="en-US" dirty="0"/>
              <a:t>between two or more persons or parties ; </a:t>
            </a:r>
            <a:r>
              <a:rPr lang="en-US" i="1" dirty="0"/>
              <a:t>especially</a:t>
            </a:r>
            <a:r>
              <a:rPr lang="en-US" dirty="0"/>
              <a:t> one </a:t>
            </a:r>
            <a:r>
              <a:rPr lang="en-US" u="sng" dirty="0"/>
              <a:t>legally enforceable.</a:t>
            </a:r>
          </a:p>
          <a:p>
            <a:pPr algn="just"/>
            <a:r>
              <a:rPr lang="en-US" dirty="0"/>
              <a:t>It is a business arrangement for the supply of goods or services at a fixed price.</a:t>
            </a:r>
          </a:p>
          <a:p>
            <a:endParaRPr lang="en-GB" dirty="0"/>
          </a:p>
        </p:txBody>
      </p:sp>
    </p:spTree>
    <p:extLst>
      <p:ext uri="{BB962C8B-B14F-4D97-AF65-F5344CB8AC3E}">
        <p14:creationId xmlns:p14="http://schemas.microsoft.com/office/powerpoint/2010/main" val="8113553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640960" cy="6264696"/>
          </a:xfrm>
        </p:spPr>
        <p:txBody>
          <a:bodyPr>
            <a:normAutofit fontScale="77500" lnSpcReduction="20000"/>
          </a:bodyPr>
          <a:lstStyle/>
          <a:p>
            <a:pPr marL="0" indent="0" algn="just">
              <a:buNone/>
            </a:pPr>
            <a:r>
              <a:rPr lang="en-GB" sz="3800" dirty="0"/>
              <a:t>A </a:t>
            </a:r>
            <a:r>
              <a:rPr lang="en-GB" sz="3800" b="1" dirty="0"/>
              <a:t>contract</a:t>
            </a:r>
            <a:r>
              <a:rPr lang="en-GB" sz="3800" dirty="0"/>
              <a:t> is a voluntary arrangement between two or more </a:t>
            </a:r>
            <a:r>
              <a:rPr lang="en-GB" sz="3800" dirty="0">
                <a:hlinkClick r:id="rId2" tooltip="Party (law)"/>
              </a:rPr>
              <a:t>parties</a:t>
            </a:r>
            <a:r>
              <a:rPr lang="en-GB" sz="3800" dirty="0"/>
              <a:t> that is enforceable by law as a binding legal agreement. Contract is a branch of the </a:t>
            </a:r>
            <a:r>
              <a:rPr lang="en-GB" sz="3800" dirty="0">
                <a:hlinkClick r:id="rId3" tooltip="Law of obligations"/>
              </a:rPr>
              <a:t>law of obligations</a:t>
            </a:r>
            <a:r>
              <a:rPr lang="en-GB" sz="3800" dirty="0"/>
              <a:t> in jurisdictions of the </a:t>
            </a:r>
            <a:r>
              <a:rPr lang="en-GB" sz="3800" dirty="0">
                <a:hlinkClick r:id="rId4" tooltip="Civil law (legal system)"/>
              </a:rPr>
              <a:t>civil law</a:t>
            </a:r>
            <a:r>
              <a:rPr lang="en-GB" sz="3800" dirty="0"/>
              <a:t> tradition. Contract law concerns the rights and duties that arise from agreements.</a:t>
            </a:r>
          </a:p>
          <a:p>
            <a:pPr marL="0" indent="0" algn="just">
              <a:buNone/>
            </a:pPr>
            <a:r>
              <a:rPr lang="en-GB" sz="3800" dirty="0"/>
              <a:t>A contract arises when the parties agree that there is an agreement. Formation of a contract generally requires an </a:t>
            </a:r>
            <a:r>
              <a:rPr lang="en-GB" sz="3800" dirty="0">
                <a:hlinkClick r:id="rId5" tooltip="Offer and acceptance"/>
              </a:rPr>
              <a:t>offer, acceptance</a:t>
            </a:r>
            <a:r>
              <a:rPr lang="en-GB" sz="3800" dirty="0"/>
              <a:t>, </a:t>
            </a:r>
            <a:r>
              <a:rPr lang="en-GB" sz="3800" dirty="0">
                <a:hlinkClick r:id="rId6" tooltip="Consideration"/>
              </a:rPr>
              <a:t>consideration</a:t>
            </a:r>
            <a:r>
              <a:rPr lang="en-GB" sz="3800" dirty="0"/>
              <a:t>, and a </a:t>
            </a:r>
            <a:r>
              <a:rPr lang="en-GB" sz="3800" dirty="0">
                <a:hlinkClick r:id="rId7" tooltip="Meeting of the minds"/>
              </a:rPr>
              <a:t>mutual intent to be bound</a:t>
            </a:r>
            <a:r>
              <a:rPr lang="en-GB" sz="3800" dirty="0"/>
              <a:t>. Each party to a contract must have capacity to enter the agreement. Minors, intoxicated persons, and those under a mental affliction may have insufficient capacity to enter a contract. </a:t>
            </a:r>
          </a:p>
          <a:p>
            <a:endParaRPr lang="en-GB" dirty="0"/>
          </a:p>
        </p:txBody>
      </p:sp>
    </p:spTree>
    <p:extLst>
      <p:ext uri="{BB962C8B-B14F-4D97-AF65-F5344CB8AC3E}">
        <p14:creationId xmlns:p14="http://schemas.microsoft.com/office/powerpoint/2010/main" val="406261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a:t>
            </a:r>
          </a:p>
        </p:txBody>
      </p:sp>
      <p:sp>
        <p:nvSpPr>
          <p:cNvPr id="3" name="Content Placeholder 2"/>
          <p:cNvSpPr>
            <a:spLocks noGrp="1"/>
          </p:cNvSpPr>
          <p:nvPr>
            <p:ph idx="1"/>
          </p:nvPr>
        </p:nvSpPr>
        <p:spPr>
          <a:xfrm>
            <a:off x="251520" y="1196752"/>
            <a:ext cx="8640960" cy="5256584"/>
          </a:xfrm>
        </p:spPr>
        <p:txBody>
          <a:bodyPr/>
          <a:lstStyle/>
          <a:p>
            <a:r>
              <a:rPr lang="en-GB" dirty="0"/>
              <a:t>It does not mean that the legal profession plays a part in every contract; the majority of contracts are executed with both parties satisfied with their involvement and these never come to the court. However, when there is a dispute, provided that the courts are satisfied that a valid contract existed, they will enforce the details of the agreement.</a:t>
            </a:r>
          </a:p>
        </p:txBody>
      </p:sp>
    </p:spTree>
    <p:extLst>
      <p:ext uri="{BB962C8B-B14F-4D97-AF65-F5344CB8AC3E}">
        <p14:creationId xmlns:p14="http://schemas.microsoft.com/office/powerpoint/2010/main" val="3081032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Law</a:t>
            </a:r>
          </a:p>
        </p:txBody>
      </p:sp>
      <p:sp>
        <p:nvSpPr>
          <p:cNvPr id="3" name="Content Placeholder 2"/>
          <p:cNvSpPr>
            <a:spLocks noGrp="1"/>
          </p:cNvSpPr>
          <p:nvPr>
            <p:ph idx="1"/>
          </p:nvPr>
        </p:nvSpPr>
        <p:spPr>
          <a:xfrm>
            <a:off x="304800" y="1219200"/>
            <a:ext cx="8610600" cy="4787900"/>
          </a:xfrm>
        </p:spPr>
        <p:txBody>
          <a:bodyPr/>
          <a:lstStyle/>
          <a:p>
            <a:pPr algn="just"/>
            <a:r>
              <a:rPr lang="en-GB" sz="3200" dirty="0"/>
              <a:t>Law can be defined as those rules and regulations, backed by sanctions when flouted, which guide the conduct and behaviour of members of a community or society, and which they accept and consider as binding. </a:t>
            </a:r>
          </a:p>
          <a:p>
            <a:pPr algn="just"/>
            <a:r>
              <a:rPr lang="en-US" sz="3200" dirty="0"/>
              <a:t>Law is the system of rules which a particular country or community recognizes as regulating the actions of its members and which it may enforce by the imposition of penalties.</a:t>
            </a:r>
          </a:p>
          <a:p>
            <a:pPr algn="just"/>
            <a:endParaRPr lang="en-GB" sz="3600" dirty="0"/>
          </a:p>
          <a:p>
            <a:endParaRPr lang="en-GB" dirty="0"/>
          </a:p>
        </p:txBody>
      </p:sp>
    </p:spTree>
    <p:extLst>
      <p:ext uri="{BB962C8B-B14F-4D97-AF65-F5344CB8AC3E}">
        <p14:creationId xmlns:p14="http://schemas.microsoft.com/office/powerpoint/2010/main" val="18064798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Formation of Contract</a:t>
            </a:r>
          </a:p>
        </p:txBody>
      </p:sp>
      <p:sp>
        <p:nvSpPr>
          <p:cNvPr id="3" name="Content Placeholder 2"/>
          <p:cNvSpPr>
            <a:spLocks noGrp="1"/>
          </p:cNvSpPr>
          <p:nvPr>
            <p:ph idx="1"/>
          </p:nvPr>
        </p:nvSpPr>
        <p:spPr/>
        <p:txBody>
          <a:bodyPr>
            <a:normAutofit fontScale="92500" lnSpcReduction="20000"/>
          </a:bodyPr>
          <a:lstStyle/>
          <a:p>
            <a:r>
              <a:rPr lang="en-GB" dirty="0"/>
              <a:t>The elements of a valid contract are offer, acceptance and consideration. An intention to enter legal relations can be added as the fourth.</a:t>
            </a:r>
          </a:p>
          <a:p>
            <a:r>
              <a:rPr lang="en-GB" dirty="0"/>
              <a:t>Offer</a:t>
            </a:r>
          </a:p>
          <a:p>
            <a:pPr lvl="1"/>
            <a:r>
              <a:rPr lang="en-GB" dirty="0"/>
              <a:t>For a contract to exist, there has to be an offer by one party (</a:t>
            </a:r>
            <a:r>
              <a:rPr lang="en-GB" dirty="0" err="1"/>
              <a:t>offeror</a:t>
            </a:r>
            <a:r>
              <a:rPr lang="en-GB" dirty="0"/>
              <a:t>) to another, and an acceptance by the person (</a:t>
            </a:r>
            <a:r>
              <a:rPr lang="en-GB" dirty="0" err="1"/>
              <a:t>offeree</a:t>
            </a:r>
            <a:r>
              <a:rPr lang="en-GB" dirty="0"/>
              <a:t>) to whom the offer is addressed. An offer is a definite undertaking or promise made by one party with the intention that it shall become binding on the party making it as soon as it is accepted by the party to whom it is addressed. Most daily activities of humans are contractual in  nature. An offer can be made expressly or by conduct (implied). Invitation to treat </a:t>
            </a:r>
            <a:r>
              <a:rPr lang="en-GB" dirty="0" err="1"/>
              <a:t>eg</a:t>
            </a:r>
            <a:r>
              <a:rPr lang="en-GB" dirty="0"/>
              <a:t> auctions, display of goods in shelves, advertisement of goods in a catalogue, invitation to tender, buses, taxis </a:t>
            </a:r>
            <a:r>
              <a:rPr lang="en-GB" dirty="0" err="1"/>
              <a:t>etc</a:t>
            </a:r>
            <a:r>
              <a:rPr lang="en-GB" dirty="0"/>
              <a:t>, however is not an offer</a:t>
            </a:r>
          </a:p>
        </p:txBody>
      </p:sp>
    </p:spTree>
    <p:extLst>
      <p:ext uri="{BB962C8B-B14F-4D97-AF65-F5344CB8AC3E}">
        <p14:creationId xmlns:p14="http://schemas.microsoft.com/office/powerpoint/2010/main" val="10287740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Formation of Contract</a:t>
            </a:r>
          </a:p>
        </p:txBody>
      </p:sp>
      <p:sp>
        <p:nvSpPr>
          <p:cNvPr id="3" name="Content Placeholder 2"/>
          <p:cNvSpPr>
            <a:spLocks noGrp="1"/>
          </p:cNvSpPr>
          <p:nvPr>
            <p:ph idx="1"/>
          </p:nvPr>
        </p:nvSpPr>
        <p:spPr/>
        <p:txBody>
          <a:bodyPr>
            <a:normAutofit/>
          </a:bodyPr>
          <a:lstStyle/>
          <a:p>
            <a:r>
              <a:rPr lang="en-GB" dirty="0"/>
              <a:t>Acceptance</a:t>
            </a:r>
          </a:p>
          <a:p>
            <a:pPr lvl="1"/>
            <a:r>
              <a:rPr lang="en-GB" dirty="0"/>
              <a:t>Acceptance is the final and unqualified expression of assent to the terms of the offer. Acceptance to an offer is the reciprocal act or action of the </a:t>
            </a:r>
            <a:r>
              <a:rPr lang="en-GB" dirty="0" err="1"/>
              <a:t>offeree</a:t>
            </a:r>
            <a:r>
              <a:rPr lang="en-GB" dirty="0"/>
              <a:t> to the offer in which he indicates his agreement to the terms of the offer as conveyed to him by the </a:t>
            </a:r>
            <a:r>
              <a:rPr lang="en-GB" dirty="0" err="1"/>
              <a:t>offeror</a:t>
            </a:r>
            <a:endParaRPr lang="en-GB" dirty="0"/>
          </a:p>
          <a:p>
            <a:pPr lvl="1"/>
            <a:r>
              <a:rPr lang="en-GB" dirty="0"/>
              <a:t>Acceptance may manifest by the conduct of the parties, by their words, by documents passing between them</a:t>
            </a:r>
          </a:p>
          <a:p>
            <a:pPr marL="0" indent="0">
              <a:buNone/>
            </a:pPr>
            <a:endParaRPr lang="en-GB" dirty="0"/>
          </a:p>
          <a:p>
            <a:endParaRPr lang="en-GB" dirty="0"/>
          </a:p>
        </p:txBody>
      </p:sp>
    </p:spTree>
    <p:extLst>
      <p:ext uri="{BB962C8B-B14F-4D97-AF65-F5344CB8AC3E}">
        <p14:creationId xmlns:p14="http://schemas.microsoft.com/office/powerpoint/2010/main" val="15687246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Formation of Contract</a:t>
            </a:r>
          </a:p>
        </p:txBody>
      </p:sp>
      <p:sp>
        <p:nvSpPr>
          <p:cNvPr id="3" name="Content Placeholder 2"/>
          <p:cNvSpPr>
            <a:spLocks noGrp="1"/>
          </p:cNvSpPr>
          <p:nvPr>
            <p:ph idx="1"/>
          </p:nvPr>
        </p:nvSpPr>
        <p:spPr/>
        <p:txBody>
          <a:bodyPr>
            <a:normAutofit lnSpcReduction="10000"/>
          </a:bodyPr>
          <a:lstStyle/>
          <a:p>
            <a:r>
              <a:rPr lang="en-GB" dirty="0"/>
              <a:t>Consideration</a:t>
            </a:r>
          </a:p>
          <a:p>
            <a:pPr lvl="1"/>
            <a:r>
              <a:rPr lang="en-GB" dirty="0"/>
              <a:t>This defined in Curie </a:t>
            </a:r>
            <a:r>
              <a:rPr lang="en-GB" dirty="0" err="1"/>
              <a:t>vs</a:t>
            </a:r>
            <a:r>
              <a:rPr lang="en-GB" dirty="0"/>
              <a:t> </a:t>
            </a:r>
            <a:r>
              <a:rPr lang="en-GB" dirty="0" err="1"/>
              <a:t>Misa</a:t>
            </a:r>
            <a:r>
              <a:rPr lang="en-GB" dirty="0"/>
              <a:t> as “some right, interest, profit or benefit accruing to the one party or some  forbearance, detriment, loss or responsibility given, suffered or undertaken by the other”.</a:t>
            </a:r>
          </a:p>
          <a:p>
            <a:pPr lvl="1"/>
            <a:r>
              <a:rPr lang="en-GB" dirty="0"/>
              <a:t>The operative words are benefit and detriment and proving existence of one is enough. All simple contracts must be supported by consideration</a:t>
            </a:r>
          </a:p>
          <a:p>
            <a:pPr lvl="1"/>
            <a:r>
              <a:rPr lang="en-GB" dirty="0"/>
              <a:t>Consideration is executed when one party performs in return for the promise of the other while it is </a:t>
            </a:r>
            <a:r>
              <a:rPr lang="en-GB" dirty="0" err="1"/>
              <a:t>executory</a:t>
            </a:r>
            <a:r>
              <a:rPr lang="en-GB" dirty="0"/>
              <a:t> when both parties are to perform their obligations in future</a:t>
            </a:r>
          </a:p>
        </p:txBody>
      </p:sp>
    </p:spTree>
    <p:extLst>
      <p:ext uri="{BB962C8B-B14F-4D97-AF65-F5344CB8AC3E}">
        <p14:creationId xmlns:p14="http://schemas.microsoft.com/office/powerpoint/2010/main" val="22671812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a:t>Formation of Contract</a:t>
            </a:r>
          </a:p>
        </p:txBody>
      </p:sp>
      <p:sp>
        <p:nvSpPr>
          <p:cNvPr id="3" name="Content Placeholder 2"/>
          <p:cNvSpPr>
            <a:spLocks noGrp="1"/>
          </p:cNvSpPr>
          <p:nvPr>
            <p:ph idx="1"/>
          </p:nvPr>
        </p:nvSpPr>
        <p:spPr>
          <a:xfrm>
            <a:off x="228600" y="990600"/>
            <a:ext cx="8686800" cy="5257800"/>
          </a:xfrm>
        </p:spPr>
        <p:txBody>
          <a:bodyPr>
            <a:noAutofit/>
          </a:bodyPr>
          <a:lstStyle/>
          <a:p>
            <a:r>
              <a:rPr lang="en-GB" sz="2400" dirty="0"/>
              <a:t>Intention to Create Legal Relations</a:t>
            </a:r>
          </a:p>
          <a:p>
            <a:pPr lvl="1" algn="just"/>
            <a:r>
              <a:rPr lang="en-GB" dirty="0"/>
              <a:t>People make several promises in the course of dealing with one another but a contract will not be implied merely on the basis of the existence of mutual promises. There must be an intention to create or to enter into a transaction which is expected to have legal consequences. </a:t>
            </a:r>
          </a:p>
          <a:p>
            <a:pPr lvl="1" algn="just"/>
            <a:r>
              <a:rPr lang="en-GB" dirty="0"/>
              <a:t>This condition entails that the contract must have form. A contract has form when it is made by deed, signed sealed and delivered. Contracts which have form  are more easily enforced in court than contracts without form</a:t>
            </a:r>
          </a:p>
          <a:p>
            <a:pPr lvl="1" algn="just"/>
            <a:r>
              <a:rPr lang="en-GB" dirty="0"/>
              <a:t>Under domestic, social and private arrangements, it is generally presumed that there is no intention to create legal relations whereas it is for commercial and business agreements </a:t>
            </a:r>
          </a:p>
        </p:txBody>
      </p:sp>
    </p:spTree>
    <p:extLst>
      <p:ext uri="{BB962C8B-B14F-4D97-AF65-F5344CB8AC3E}">
        <p14:creationId xmlns:p14="http://schemas.microsoft.com/office/powerpoint/2010/main" val="13672199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Elements of a contract</a:t>
            </a:r>
          </a:p>
        </p:txBody>
      </p:sp>
      <p:sp>
        <p:nvSpPr>
          <p:cNvPr id="3" name="Content Placeholder 2"/>
          <p:cNvSpPr>
            <a:spLocks noGrp="1"/>
          </p:cNvSpPr>
          <p:nvPr>
            <p:ph idx="1"/>
          </p:nvPr>
        </p:nvSpPr>
        <p:spPr/>
        <p:txBody>
          <a:bodyPr/>
          <a:lstStyle/>
          <a:p>
            <a:r>
              <a:rPr lang="en-GB" dirty="0"/>
              <a:t>**An Offer</a:t>
            </a:r>
          </a:p>
          <a:p>
            <a:r>
              <a:rPr lang="en-GB" dirty="0"/>
              <a:t>**Consideration</a:t>
            </a:r>
          </a:p>
          <a:p>
            <a:r>
              <a:rPr lang="en-GB" dirty="0"/>
              <a:t>**Terms and Conditions</a:t>
            </a:r>
          </a:p>
          <a:p>
            <a:r>
              <a:rPr lang="en-GB" dirty="0"/>
              <a:t>**Agreement/Consent.</a:t>
            </a:r>
          </a:p>
          <a:p>
            <a:r>
              <a:rPr lang="en-GB" dirty="0"/>
              <a:t>**Legal Capacity.</a:t>
            </a:r>
          </a:p>
          <a:p>
            <a:r>
              <a:rPr lang="en-GB" dirty="0"/>
              <a:t>**Legality.</a:t>
            </a:r>
          </a:p>
        </p:txBody>
      </p:sp>
    </p:spTree>
    <p:extLst>
      <p:ext uri="{BB962C8B-B14F-4D97-AF65-F5344CB8AC3E}">
        <p14:creationId xmlns:p14="http://schemas.microsoft.com/office/powerpoint/2010/main" val="34342523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p:spPr>
        <p:txBody>
          <a:bodyPr>
            <a:normAutofit fontScale="92500" lnSpcReduction="10000"/>
          </a:bodyPr>
          <a:lstStyle/>
          <a:p>
            <a:r>
              <a:rPr lang="en-GB" sz="4000" dirty="0"/>
              <a:t>**An Offer. One party offers to do -- or not do -- something for another party. ... **Consideration. This is "something of value" that is exchanged for the goods or services offered. ...</a:t>
            </a:r>
          </a:p>
          <a:p>
            <a:r>
              <a:rPr lang="en-GB" sz="4000" dirty="0"/>
              <a:t> **Terms and Conditions. These are the specific details and understandings the parties agree to. ... **Agreement/Consent. ... </a:t>
            </a:r>
          </a:p>
          <a:p>
            <a:r>
              <a:rPr lang="en-GB" sz="4000" dirty="0"/>
              <a:t>**Legal Capacity. ... **Legality.</a:t>
            </a:r>
          </a:p>
        </p:txBody>
      </p:sp>
    </p:spTree>
    <p:extLst>
      <p:ext uri="{BB962C8B-B14F-4D97-AF65-F5344CB8AC3E}">
        <p14:creationId xmlns:p14="http://schemas.microsoft.com/office/powerpoint/2010/main" val="42540106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r>
              <a:rPr lang="en-US"/>
              <a:t>Elements of contracting</a:t>
            </a:r>
          </a:p>
        </p:txBody>
      </p:sp>
      <p:sp>
        <p:nvSpPr>
          <p:cNvPr id="29698" name="Content Placeholder 2"/>
          <p:cNvSpPr>
            <a:spLocks noGrp="1"/>
          </p:cNvSpPr>
          <p:nvPr>
            <p:ph sz="quarter" idx="1"/>
          </p:nvPr>
        </p:nvSpPr>
        <p:spPr>
          <a:xfrm>
            <a:off x="612775" y="1600200"/>
            <a:ext cx="8153400" cy="4495800"/>
          </a:xfrm>
        </p:spPr>
        <p:txBody>
          <a:bodyPr>
            <a:normAutofit/>
          </a:bodyPr>
          <a:lstStyle/>
          <a:p>
            <a:r>
              <a:rPr lang="en-US"/>
              <a:t>Offer</a:t>
            </a:r>
          </a:p>
          <a:p>
            <a:endParaRPr lang="en-US"/>
          </a:p>
          <a:p>
            <a:r>
              <a:rPr lang="en-US"/>
              <a:t>Acceptance</a:t>
            </a:r>
          </a:p>
          <a:p>
            <a:pPr>
              <a:buFont typeface="Wingdings" pitchFamily="2" charset="2"/>
              <a:buNone/>
            </a:pPr>
            <a:endParaRPr lang="en-US"/>
          </a:p>
          <a:p>
            <a:r>
              <a:rPr lang="en-US"/>
              <a:t>Consideration</a:t>
            </a:r>
          </a:p>
          <a:p>
            <a:endParaRPr lang="en-US"/>
          </a:p>
          <a:p>
            <a:r>
              <a:rPr lang="en-US"/>
              <a:t>These are the basic elements, but contract law can get a lot more complicated</a:t>
            </a:r>
          </a:p>
        </p:txBody>
      </p:sp>
    </p:spTree>
    <p:extLst>
      <p:ext uri="{BB962C8B-B14F-4D97-AF65-F5344CB8AC3E}">
        <p14:creationId xmlns:p14="http://schemas.microsoft.com/office/powerpoint/2010/main" val="10050049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r>
              <a:rPr lang="en-US"/>
              <a:t>Acceptance</a:t>
            </a:r>
          </a:p>
        </p:txBody>
      </p:sp>
      <p:sp>
        <p:nvSpPr>
          <p:cNvPr id="34818" name="Content Placeholder 2"/>
          <p:cNvSpPr>
            <a:spLocks noGrp="1"/>
          </p:cNvSpPr>
          <p:nvPr>
            <p:ph sz="quarter" idx="1"/>
          </p:nvPr>
        </p:nvSpPr>
        <p:spPr>
          <a:xfrm>
            <a:off x="612775" y="1600200"/>
            <a:ext cx="8153400" cy="4495800"/>
          </a:xfrm>
        </p:spPr>
        <p:txBody>
          <a:bodyPr/>
          <a:lstStyle/>
          <a:p>
            <a:r>
              <a:rPr lang="en-US" dirty="0"/>
              <a:t>The point at which one party agrees to the other parties offer</a:t>
            </a:r>
          </a:p>
          <a:p>
            <a:r>
              <a:rPr lang="en-US" dirty="0"/>
              <a:t>Examples</a:t>
            </a:r>
          </a:p>
          <a:p>
            <a:pPr lvl="1"/>
            <a:r>
              <a:rPr lang="en-US" dirty="0"/>
              <a:t>Clicking that you accept the online contract</a:t>
            </a:r>
          </a:p>
          <a:p>
            <a:pPr lvl="1"/>
            <a:r>
              <a:rPr lang="en-US" dirty="0"/>
              <a:t>Winning an </a:t>
            </a:r>
            <a:r>
              <a:rPr lang="en-US" dirty="0" err="1"/>
              <a:t>ebay</a:t>
            </a:r>
            <a:r>
              <a:rPr lang="en-US" dirty="0"/>
              <a:t> auction</a:t>
            </a:r>
          </a:p>
          <a:p>
            <a:pPr lvl="1"/>
            <a:r>
              <a:rPr lang="en-US" dirty="0"/>
              <a:t>Buying the item from the store</a:t>
            </a:r>
          </a:p>
          <a:p>
            <a:pPr lvl="1"/>
            <a:r>
              <a:rPr lang="en-US" sz="4800" dirty="0"/>
              <a:t>Consideration</a:t>
            </a:r>
          </a:p>
          <a:p>
            <a:r>
              <a:rPr lang="en-US" dirty="0"/>
              <a:t>Generally, courts will only enforce a contract if both sides are getting something.</a:t>
            </a:r>
          </a:p>
          <a:p>
            <a:r>
              <a:rPr lang="en-US" dirty="0"/>
              <a:t>What each side gives the other is called </a:t>
            </a:r>
            <a:r>
              <a:rPr lang="en-US" u="sng" dirty="0"/>
              <a:t>consideration</a:t>
            </a:r>
            <a:r>
              <a:rPr lang="en-US" dirty="0"/>
              <a:t>.</a:t>
            </a:r>
          </a:p>
          <a:p>
            <a:pPr lvl="1"/>
            <a:endParaRPr lang="en-US" dirty="0"/>
          </a:p>
        </p:txBody>
      </p:sp>
    </p:spTree>
    <p:extLst>
      <p:ext uri="{BB962C8B-B14F-4D97-AF65-F5344CB8AC3E}">
        <p14:creationId xmlns:p14="http://schemas.microsoft.com/office/powerpoint/2010/main" val="8299376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basis of validity</a:t>
            </a:r>
          </a:p>
        </p:txBody>
      </p:sp>
      <p:sp>
        <p:nvSpPr>
          <p:cNvPr id="3" name="Content Placeholder 2"/>
          <p:cNvSpPr>
            <a:spLocks noGrp="1"/>
          </p:cNvSpPr>
          <p:nvPr>
            <p:ph idx="1"/>
          </p:nvPr>
        </p:nvSpPr>
        <p:spPr>
          <a:xfrm>
            <a:off x="457200" y="1600200"/>
            <a:ext cx="8507288" cy="4925144"/>
          </a:xfrm>
        </p:spPr>
        <p:txBody>
          <a:bodyPr>
            <a:normAutofit fontScale="77500" lnSpcReduction="20000"/>
          </a:bodyPr>
          <a:lstStyle/>
          <a:p>
            <a:pPr marL="514350" indent="-514350" algn="just">
              <a:buAutoNum type="arabicPeriod"/>
            </a:pPr>
            <a:r>
              <a:rPr lang="en-US" sz="5200" b="1" dirty="0">
                <a:solidFill>
                  <a:schemeClr val="accent1">
                    <a:lumMod val="75000"/>
                  </a:schemeClr>
                </a:solidFill>
              </a:rPr>
              <a:t>Valid Contract</a:t>
            </a:r>
          </a:p>
          <a:p>
            <a:pPr marL="514350" indent="-514350" algn="just">
              <a:buNone/>
            </a:pPr>
            <a:r>
              <a:rPr lang="en-US" sz="5200" dirty="0"/>
              <a:t>      An agreement enforceable by law when all the essential features of a valid contract are present. </a:t>
            </a:r>
          </a:p>
          <a:p>
            <a:pPr marL="514350" indent="-514350" algn="just">
              <a:buNone/>
            </a:pPr>
            <a:r>
              <a:rPr lang="en-US" sz="5200" dirty="0"/>
              <a:t>      </a:t>
            </a:r>
            <a:r>
              <a:rPr lang="en-GB" sz="5200" dirty="0"/>
              <a:t>A </a:t>
            </a:r>
            <a:r>
              <a:rPr lang="en-GB" sz="5200" b="1" dirty="0"/>
              <a:t>valid contract</a:t>
            </a:r>
            <a:r>
              <a:rPr lang="en-GB" sz="5200" dirty="0"/>
              <a:t> is a written or expressed agreement between two parties to provide a product or service.</a:t>
            </a:r>
          </a:p>
          <a:p>
            <a:pPr marL="514350" indent="-514350">
              <a:buNone/>
            </a:pPr>
            <a:endParaRPr lang="en-US" dirty="0"/>
          </a:p>
          <a:p>
            <a:pPr marL="514350" indent="-514350">
              <a:buNone/>
            </a:pPr>
            <a:endParaRPr lang="en-US" dirty="0"/>
          </a:p>
          <a:p>
            <a:pPr marL="514350" indent="-514350">
              <a:buNone/>
            </a:pPr>
            <a:endParaRPr lang="en-US" dirty="0"/>
          </a:p>
        </p:txBody>
      </p:sp>
    </p:spTree>
    <p:extLst>
      <p:ext uri="{BB962C8B-B14F-4D97-AF65-F5344CB8AC3E}">
        <p14:creationId xmlns:p14="http://schemas.microsoft.com/office/powerpoint/2010/main" val="13120529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457200" y="155448"/>
            <a:ext cx="8229600" cy="1216152"/>
          </a:xfrm>
        </p:spPr>
        <p:txBody>
          <a:bodyPr>
            <a:normAutofit/>
          </a:bodyPr>
          <a:lstStyle/>
          <a:p>
            <a:r>
              <a:rPr lang="en-US" sz="3200" b="1" dirty="0">
                <a:latin typeface="Arial" pitchFamily="34" charset="0"/>
                <a:cs typeface="Arial" pitchFamily="34" charset="0"/>
              </a:rPr>
              <a:t>Types of contract</a:t>
            </a:r>
          </a:p>
        </p:txBody>
      </p:sp>
      <p:sp>
        <p:nvSpPr>
          <p:cNvPr id="1048597" name="Content Placeholder 2"/>
          <p:cNvSpPr>
            <a:spLocks noGrp="1"/>
          </p:cNvSpPr>
          <p:nvPr>
            <p:ph idx="1"/>
          </p:nvPr>
        </p:nvSpPr>
        <p:spPr>
          <a:xfrm>
            <a:off x="0" y="1447801"/>
            <a:ext cx="9144000" cy="5410200"/>
          </a:xfrm>
          <a:ln>
            <a:solidFill>
              <a:schemeClr val="accent1"/>
            </a:solidFill>
          </a:ln>
        </p:spPr>
        <p:txBody>
          <a:bodyPr>
            <a:normAutofit/>
          </a:bodyPr>
          <a:lstStyle/>
          <a:p>
            <a:pPr marL="114300" indent="0" algn="just">
              <a:buNone/>
            </a:pPr>
            <a:r>
              <a:rPr lang="en-US" b="1" dirty="0">
                <a:latin typeface="Arial" pitchFamily="34" charset="0"/>
                <a:cs typeface="Arial" pitchFamily="34" charset="0"/>
              </a:rPr>
              <a:t>Valid Contract:</a:t>
            </a:r>
          </a:p>
          <a:p>
            <a:pPr marL="114300" indent="0" algn="just">
              <a:buNone/>
            </a:pPr>
            <a:r>
              <a:rPr lang="en-US" dirty="0"/>
              <a:t>A contract is legally bind or valid </a:t>
            </a:r>
            <a:r>
              <a:rPr lang="en-US" u="sng" dirty="0"/>
              <a:t>(officially accepted)</a:t>
            </a:r>
            <a:r>
              <a:rPr lang="en-US" dirty="0"/>
              <a:t> agreement between two parties .</a:t>
            </a:r>
            <a:endParaRPr lang="en-US" dirty="0">
              <a:latin typeface="Arial" pitchFamily="34" charset="0"/>
              <a:cs typeface="Arial" pitchFamily="34" charset="0"/>
            </a:endParaRPr>
          </a:p>
          <a:p>
            <a:pPr marL="114300" indent="0" algn="just">
              <a:buNone/>
            </a:pPr>
            <a:endParaRPr lang="en-US" dirty="0">
              <a:latin typeface="Arial" pitchFamily="34" charset="0"/>
              <a:cs typeface="Arial" pitchFamily="34" charset="0"/>
            </a:endParaRPr>
          </a:p>
          <a:p>
            <a:pPr marL="114300" indent="0" algn="just">
              <a:buNone/>
            </a:pPr>
            <a:endParaRPr lang="en-US" sz="2400" dirty="0">
              <a:latin typeface="Arial" pitchFamily="34" charset="0"/>
              <a:cs typeface="Arial" pitchFamily="34" charset="0"/>
            </a:endParaRPr>
          </a:p>
          <a:p>
            <a:pPr marL="114300" indent="0" algn="just">
              <a:buNone/>
            </a:pPr>
            <a:endParaRPr lang="en-US" dirty="0">
              <a:latin typeface="Arial" pitchFamily="34" charset="0"/>
              <a:cs typeface="Arial" pitchFamily="34" charset="0"/>
            </a:endParaRPr>
          </a:p>
          <a:p>
            <a:pPr marL="114300" indent="0" algn="just">
              <a:buNone/>
            </a:pPr>
            <a:endParaRPr lang="en-US" dirty="0">
              <a:latin typeface="Arial" pitchFamily="34" charset="0"/>
              <a:cs typeface="Arial" pitchFamily="34" charset="0"/>
            </a:endParaRPr>
          </a:p>
        </p:txBody>
      </p:sp>
      <p:pic>
        <p:nvPicPr>
          <p:cNvPr id="2097157" name="Picture 3" descr="handshake-vector-eps-file-5494441 (1).jpg"/>
          <p:cNvPicPr>
            <a:picLocks noChangeAspect="1"/>
          </p:cNvPicPr>
          <p:nvPr/>
        </p:nvPicPr>
        <p:blipFill>
          <a:blip r:embed="rId2" cstate="print"/>
          <a:stretch>
            <a:fillRect/>
          </a:stretch>
        </p:blipFill>
        <p:spPr>
          <a:xfrm>
            <a:off x="0" y="3733800"/>
            <a:ext cx="9144000" cy="2667000"/>
          </a:xfrm>
          <a:prstGeom prst="rect">
            <a:avLst/>
          </a:prstGeom>
        </p:spPr>
      </p:pic>
    </p:spTree>
    <p:extLst>
      <p:ext uri="{BB962C8B-B14F-4D97-AF65-F5344CB8AC3E}">
        <p14:creationId xmlns:p14="http://schemas.microsoft.com/office/powerpoint/2010/main" val="45664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609600"/>
          </a:xfrm>
        </p:spPr>
        <p:txBody>
          <a:bodyPr>
            <a:normAutofit fontScale="90000"/>
          </a:bodyPr>
          <a:lstStyle/>
          <a:p>
            <a:r>
              <a:rPr lang="en-US" dirty="0"/>
              <a:t>Definition of Law</a:t>
            </a:r>
          </a:p>
        </p:txBody>
      </p:sp>
      <p:sp>
        <p:nvSpPr>
          <p:cNvPr id="23555" name="Content Placeholder 2"/>
          <p:cNvSpPr>
            <a:spLocks noGrp="1"/>
          </p:cNvSpPr>
          <p:nvPr>
            <p:ph idx="1"/>
          </p:nvPr>
        </p:nvSpPr>
        <p:spPr>
          <a:xfrm>
            <a:off x="277813" y="762000"/>
            <a:ext cx="8637587" cy="5943600"/>
          </a:xfrm>
        </p:spPr>
        <p:txBody>
          <a:bodyPr/>
          <a:lstStyle/>
          <a:p>
            <a:pPr marL="109537" indent="0" algn="just">
              <a:buNone/>
            </a:pPr>
            <a:r>
              <a:rPr lang="en-US" sz="2800" i="1" dirty="0"/>
              <a:t>Law</a:t>
            </a:r>
            <a:r>
              <a:rPr lang="en-US" sz="2800" dirty="0"/>
              <a:t> is a system of rules that govern a society with the intention of maintaining social order, upholding justice and preventing harm to individuals and property.  A body of rules of conduct of binding legal force and effect, prescribed, recognized, and enforced by controlling authority.</a:t>
            </a:r>
          </a:p>
          <a:p>
            <a:pPr marL="109537" indent="0" algn="just">
              <a:buNone/>
            </a:pPr>
            <a:r>
              <a:rPr lang="en-US" sz="2800" dirty="0"/>
              <a:t>Another resource that can help us understand our responsibilities is the law. As we’ve already noted, the law is an imperfect guide to our moral obligations, but the law does often reflect our considered moral judgment and thus can be of some use.</a:t>
            </a:r>
          </a:p>
          <a:p>
            <a:pPr algn="just"/>
            <a:endParaRPr lang="en-US" dirty="0"/>
          </a:p>
          <a:p>
            <a:endParaRPr lang="en-US" dirty="0"/>
          </a:p>
          <a:p>
            <a:endParaRPr lang="en-US" dirty="0"/>
          </a:p>
        </p:txBody>
      </p:sp>
    </p:spTree>
    <p:extLst>
      <p:ext uri="{BB962C8B-B14F-4D97-AF65-F5344CB8AC3E}">
        <p14:creationId xmlns:p14="http://schemas.microsoft.com/office/powerpoint/2010/main" val="1584603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048672"/>
          </a:xfrm>
        </p:spPr>
        <p:txBody>
          <a:bodyPr>
            <a:normAutofit fontScale="92500" lnSpcReduction="10000"/>
          </a:bodyPr>
          <a:lstStyle/>
          <a:p>
            <a:pPr marL="514350" indent="-514350" algn="just">
              <a:buNone/>
            </a:pPr>
            <a:r>
              <a:rPr lang="en-US" sz="4000" dirty="0"/>
              <a:t>2.  </a:t>
            </a:r>
            <a:r>
              <a:rPr lang="en-US" sz="4000" b="1" dirty="0">
                <a:solidFill>
                  <a:schemeClr val="accent1">
                    <a:lumMod val="75000"/>
                  </a:schemeClr>
                </a:solidFill>
              </a:rPr>
              <a:t>Voidable Contract</a:t>
            </a:r>
          </a:p>
          <a:p>
            <a:pPr marL="514350" indent="-514350" algn="just">
              <a:buNone/>
            </a:pPr>
            <a:r>
              <a:rPr lang="en-US" sz="4000" dirty="0"/>
              <a:t>   A contract becomes voidable when the consent is not free. Usually a contract becomes voidable when the consent of one of the parties to the contract is not free.</a:t>
            </a:r>
          </a:p>
          <a:p>
            <a:pPr marL="514350" indent="-514350" algn="just">
              <a:buNone/>
            </a:pPr>
            <a:r>
              <a:rPr lang="en-US" sz="4000" dirty="0" err="1"/>
              <a:t>Eg</a:t>
            </a:r>
            <a:r>
              <a:rPr lang="en-US" sz="4000" dirty="0"/>
              <a:t>- A, threatens to shoot B if he does not sell his bike to A. B agrees. This contract is voidable at the option of B</a:t>
            </a:r>
          </a:p>
          <a:p>
            <a:endParaRPr lang="en-US" dirty="0"/>
          </a:p>
        </p:txBody>
      </p:sp>
    </p:spTree>
    <p:extLst>
      <p:ext uri="{BB962C8B-B14F-4D97-AF65-F5344CB8AC3E}">
        <p14:creationId xmlns:p14="http://schemas.microsoft.com/office/powerpoint/2010/main" val="42409372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normAutofit/>
          </a:bodyPr>
          <a:lstStyle/>
          <a:p>
            <a:r>
              <a:rPr lang="en-US" sz="3200" b="1" dirty="0">
                <a:latin typeface="Arial" pitchFamily="34" charset="0"/>
                <a:cs typeface="Arial" pitchFamily="34" charset="0"/>
              </a:rPr>
              <a:t>Types of contract</a:t>
            </a:r>
          </a:p>
        </p:txBody>
      </p:sp>
      <p:sp>
        <p:nvSpPr>
          <p:cNvPr id="1048593" name="Content Placeholder 2"/>
          <p:cNvSpPr>
            <a:spLocks noGrp="1"/>
          </p:cNvSpPr>
          <p:nvPr>
            <p:ph idx="1"/>
          </p:nvPr>
        </p:nvSpPr>
        <p:spPr>
          <a:xfrm>
            <a:off x="152400" y="1600200"/>
            <a:ext cx="8763000" cy="4397009"/>
          </a:xfrm>
        </p:spPr>
        <p:txBody>
          <a:bodyPr>
            <a:noAutofit/>
          </a:bodyPr>
          <a:lstStyle/>
          <a:p>
            <a:pPr marL="114300" indent="0" algn="just">
              <a:buNone/>
            </a:pPr>
            <a:r>
              <a:rPr lang="en-US" b="1" dirty="0">
                <a:latin typeface="Arial" pitchFamily="34" charset="0"/>
                <a:cs typeface="Arial" pitchFamily="34" charset="0"/>
              </a:rPr>
              <a:t>Voidable Contract:</a:t>
            </a:r>
          </a:p>
          <a:p>
            <a:pPr marL="114300" indent="0" algn="just">
              <a:buNone/>
            </a:pPr>
            <a:r>
              <a:rPr lang="en-US" dirty="0">
                <a:latin typeface="Arial" pitchFamily="34" charset="0"/>
                <a:cs typeface="Arial" pitchFamily="34" charset="0"/>
              </a:rPr>
              <a:t>An agreement that is enforceable at law (legally binding) at the option of one or more parties to the agreement  but not at the option of the other is called a voidable contract.</a:t>
            </a:r>
          </a:p>
          <a:p>
            <a:pPr marL="114300" indent="0" algn="just">
              <a:buNone/>
            </a:pPr>
            <a:r>
              <a:rPr lang="en-US" dirty="0">
                <a:latin typeface="Arial" pitchFamily="34" charset="0"/>
                <a:cs typeface="Arial" pitchFamily="34" charset="0"/>
              </a:rPr>
              <a:t>“An agreement enforceable by law at the option of one or more parties, but not at the option of the other”</a:t>
            </a:r>
            <a:endParaRPr lang="en-GB" sz="2400" b="1" dirty="0">
              <a:latin typeface="Arial" pitchFamily="34" charset="0"/>
              <a:cs typeface="Arial" pitchFamily="34" charset="0"/>
            </a:endParaRPr>
          </a:p>
        </p:txBody>
      </p:sp>
      <p:pic>
        <p:nvPicPr>
          <p:cNvPr id="2097153" name="Picture 2097152"/>
          <p:cNvPicPr>
            <a:picLocks/>
          </p:cNvPicPr>
          <p:nvPr/>
        </p:nvPicPr>
        <p:blipFill>
          <a:blip r:embed="rId2" cstate="print"/>
          <a:stretch>
            <a:fillRect/>
          </a:stretch>
        </p:blipFill>
        <p:spPr>
          <a:xfrm>
            <a:off x="4203041" y="5329503"/>
            <a:ext cx="3975745" cy="1353887"/>
          </a:xfrm>
          <a:prstGeom prst="rect">
            <a:avLst/>
          </a:prstGeom>
        </p:spPr>
      </p:pic>
    </p:spTree>
    <p:extLst>
      <p:ext uri="{BB962C8B-B14F-4D97-AF65-F5344CB8AC3E}">
        <p14:creationId xmlns:p14="http://schemas.microsoft.com/office/powerpoint/2010/main" val="5365367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5793507"/>
          </a:xfrm>
        </p:spPr>
        <p:txBody>
          <a:bodyPr/>
          <a:lstStyle/>
          <a:p>
            <a:pPr marL="0" indent="0" algn="just">
              <a:buNone/>
            </a:pPr>
            <a:r>
              <a:rPr lang="en-US" sz="4000" dirty="0"/>
              <a:t>3. </a:t>
            </a:r>
            <a:r>
              <a:rPr lang="en-US" sz="4000" b="1" dirty="0">
                <a:solidFill>
                  <a:schemeClr val="accent1">
                    <a:lumMod val="75000"/>
                  </a:schemeClr>
                </a:solidFill>
              </a:rPr>
              <a:t>Void Contract</a:t>
            </a:r>
          </a:p>
          <a:p>
            <a:pPr algn="just">
              <a:buNone/>
            </a:pPr>
            <a:r>
              <a:rPr lang="en-US" sz="4000" dirty="0"/>
              <a:t> A void contract is the contract that has no legal effect at all.</a:t>
            </a:r>
          </a:p>
          <a:p>
            <a:pPr algn="just">
              <a:buNone/>
            </a:pPr>
            <a:r>
              <a:rPr lang="en-US" sz="4000" dirty="0"/>
              <a:t>“ A contract which ceases to be enforceable by law becomes void, when it ceases to be enforceable by law.”</a:t>
            </a:r>
          </a:p>
          <a:p>
            <a:pPr>
              <a:buNone/>
            </a:pPr>
            <a:endParaRPr lang="en-US" dirty="0"/>
          </a:p>
          <a:p>
            <a:pPr>
              <a:buNone/>
            </a:pPr>
            <a:endParaRPr lang="en-US" dirty="0"/>
          </a:p>
        </p:txBody>
      </p:sp>
    </p:spTree>
    <p:extLst>
      <p:ext uri="{BB962C8B-B14F-4D97-AF65-F5344CB8AC3E}">
        <p14:creationId xmlns:p14="http://schemas.microsoft.com/office/powerpoint/2010/main" val="6665768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normAutofit/>
          </a:bodyPr>
          <a:lstStyle/>
          <a:p>
            <a:r>
              <a:rPr lang="en-US" sz="3200" b="1" dirty="0">
                <a:latin typeface="Arial" pitchFamily="34" charset="0"/>
                <a:cs typeface="Arial" pitchFamily="34" charset="0"/>
              </a:rPr>
              <a:t>Types of contract</a:t>
            </a:r>
          </a:p>
        </p:txBody>
      </p:sp>
      <p:sp>
        <p:nvSpPr>
          <p:cNvPr id="1048589" name="Content Placeholder 2"/>
          <p:cNvSpPr>
            <a:spLocks noGrp="1"/>
          </p:cNvSpPr>
          <p:nvPr>
            <p:ph idx="1"/>
          </p:nvPr>
        </p:nvSpPr>
        <p:spPr>
          <a:xfrm>
            <a:off x="228600" y="1524000"/>
            <a:ext cx="8610600" cy="5181599"/>
          </a:xfrm>
        </p:spPr>
        <p:txBody>
          <a:bodyPr>
            <a:noAutofit/>
          </a:bodyPr>
          <a:lstStyle/>
          <a:p>
            <a:pPr marL="114300" indent="0" algn="just">
              <a:buNone/>
            </a:pPr>
            <a:r>
              <a:rPr lang="en-US" b="1" dirty="0">
                <a:latin typeface="Arial" pitchFamily="34" charset="0"/>
                <a:cs typeface="Arial" pitchFamily="34" charset="0"/>
              </a:rPr>
              <a:t>Void Contract:</a:t>
            </a:r>
          </a:p>
          <a:p>
            <a:pPr marL="114300" indent="0" algn="just">
              <a:buNone/>
            </a:pPr>
            <a:r>
              <a:rPr lang="en-US" dirty="0">
                <a:latin typeface="Arial" pitchFamily="34" charset="0"/>
                <a:cs typeface="Arial" pitchFamily="34" charset="0"/>
              </a:rPr>
              <a:t>A contract which is ordinarily enforceable at law (legally binding) but cannot be enforced due to the taking place of a certain event is known as void contract.</a:t>
            </a:r>
          </a:p>
          <a:p>
            <a:pPr marL="114300" indent="0" algn="just">
              <a:buNone/>
            </a:pPr>
            <a:endParaRPr lang="en-US" dirty="0">
              <a:latin typeface="Arial" pitchFamily="34" charset="0"/>
              <a:cs typeface="Arial" pitchFamily="34" charset="0"/>
            </a:endParaRPr>
          </a:p>
        </p:txBody>
      </p:sp>
      <p:pic>
        <p:nvPicPr>
          <p:cNvPr id="2097160" name="Picture 2097159"/>
          <p:cNvPicPr>
            <a:picLocks/>
          </p:cNvPicPr>
          <p:nvPr/>
        </p:nvPicPr>
        <p:blipFill>
          <a:blip r:embed="rId2" cstate="print"/>
          <a:stretch>
            <a:fillRect/>
          </a:stretch>
        </p:blipFill>
        <p:spPr>
          <a:xfrm>
            <a:off x="4833343" y="3658512"/>
            <a:ext cx="3684126" cy="3023484"/>
          </a:xfrm>
          <a:prstGeom prst="rect">
            <a:avLst/>
          </a:prstGeom>
        </p:spPr>
      </p:pic>
    </p:spTree>
    <p:extLst>
      <p:ext uri="{BB962C8B-B14F-4D97-AF65-F5344CB8AC3E}">
        <p14:creationId xmlns:p14="http://schemas.microsoft.com/office/powerpoint/2010/main" val="143415787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p:txBody>
          <a:bodyPr>
            <a:normAutofit/>
          </a:bodyPr>
          <a:lstStyle/>
          <a:p>
            <a:r>
              <a:rPr lang="en-US" sz="3200" b="1" dirty="0">
                <a:latin typeface="Arial" pitchFamily="34" charset="0"/>
                <a:cs typeface="Arial" pitchFamily="34" charset="0"/>
              </a:rPr>
              <a:t>Types of contract</a:t>
            </a:r>
          </a:p>
        </p:txBody>
      </p:sp>
      <p:sp>
        <p:nvSpPr>
          <p:cNvPr id="1048591" name="Content Placeholder 2"/>
          <p:cNvSpPr>
            <a:spLocks noGrp="1"/>
          </p:cNvSpPr>
          <p:nvPr>
            <p:ph idx="1"/>
          </p:nvPr>
        </p:nvSpPr>
        <p:spPr/>
        <p:txBody>
          <a:bodyPr/>
          <a:lstStyle/>
          <a:p>
            <a:pPr marL="114300" indent="0" algn="just">
              <a:buNone/>
            </a:pPr>
            <a:r>
              <a:rPr lang="en-US" b="1" dirty="0">
                <a:latin typeface="Arial" pitchFamily="34" charset="0"/>
                <a:cs typeface="Arial" pitchFamily="34" charset="0"/>
              </a:rPr>
              <a:t>4. Unenforceable Contract:</a:t>
            </a:r>
          </a:p>
          <a:p>
            <a:pPr marL="114300" indent="0">
              <a:buNone/>
            </a:pPr>
            <a:r>
              <a:rPr lang="en-US" dirty="0"/>
              <a:t>An unenforceable contract is one which cannot be enforced by court law </a:t>
            </a:r>
            <a:r>
              <a:rPr lang="en-US" dirty="0">
                <a:solidFill>
                  <a:srgbClr val="FF0000"/>
                </a:solidFill>
              </a:rPr>
              <a:t>because of some technical defects </a:t>
            </a:r>
            <a:r>
              <a:rPr lang="en-US" dirty="0"/>
              <a:t>such as absence of writing or want of stamps.</a:t>
            </a:r>
          </a:p>
          <a:p>
            <a:pPr marL="114300" indent="0">
              <a:buNone/>
            </a:pPr>
            <a:r>
              <a:rPr lang="en-US" b="1" dirty="0">
                <a:solidFill>
                  <a:schemeClr val="tx2"/>
                </a:solidFill>
              </a:rPr>
              <a:t>EXAMPLE:</a:t>
            </a:r>
            <a:r>
              <a:rPr lang="en-US" dirty="0">
                <a:solidFill>
                  <a:srgbClr val="FF0000"/>
                </a:solidFill>
              </a:rPr>
              <a:t> </a:t>
            </a:r>
            <a:r>
              <a:rPr lang="en-US" dirty="0"/>
              <a:t>Under stamped promissory note is unenforceable.</a:t>
            </a:r>
          </a:p>
        </p:txBody>
      </p:sp>
      <p:pic>
        <p:nvPicPr>
          <p:cNvPr id="2097152" name="Picture 3" descr="ContractPicture.jpg"/>
          <p:cNvPicPr>
            <a:picLocks noChangeAspect="1"/>
          </p:cNvPicPr>
          <p:nvPr/>
        </p:nvPicPr>
        <p:blipFill>
          <a:blip r:embed="rId2" cstate="print"/>
          <a:stretch>
            <a:fillRect/>
          </a:stretch>
        </p:blipFill>
        <p:spPr>
          <a:xfrm>
            <a:off x="4648200" y="4800600"/>
            <a:ext cx="4267200" cy="1828800"/>
          </a:xfrm>
          <a:prstGeom prst="rect">
            <a:avLst/>
          </a:prstGeom>
        </p:spPr>
      </p:pic>
    </p:spTree>
    <p:extLst>
      <p:ext uri="{BB962C8B-B14F-4D97-AF65-F5344CB8AC3E}">
        <p14:creationId xmlns:p14="http://schemas.microsoft.com/office/powerpoint/2010/main" val="951694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Contracts</a:t>
            </a:r>
          </a:p>
        </p:txBody>
      </p:sp>
      <p:sp>
        <p:nvSpPr>
          <p:cNvPr id="3" name="Content Placeholder 2"/>
          <p:cNvSpPr>
            <a:spLocks noGrp="1"/>
          </p:cNvSpPr>
          <p:nvPr>
            <p:ph idx="1"/>
          </p:nvPr>
        </p:nvSpPr>
        <p:spPr/>
        <p:txBody>
          <a:bodyPr>
            <a:normAutofit/>
          </a:bodyPr>
          <a:lstStyle/>
          <a:p>
            <a:r>
              <a:rPr lang="en-GB" b="1" dirty="0"/>
              <a:t>Void contract</a:t>
            </a:r>
            <a:r>
              <a:rPr lang="en-GB" dirty="0"/>
              <a:t>: A void contract is one which has no binding effect whatsoever </a:t>
            </a:r>
          </a:p>
          <a:p>
            <a:r>
              <a:rPr lang="en-GB" b="1" dirty="0"/>
              <a:t>Voidable Contract</a:t>
            </a:r>
            <a:r>
              <a:rPr lang="en-GB" dirty="0"/>
              <a:t>: a voidable contract is binding but one party has the right, at his option to set aside</a:t>
            </a:r>
          </a:p>
          <a:p>
            <a:r>
              <a:rPr lang="en-GB" b="1" dirty="0"/>
              <a:t>Unenforceable contract</a:t>
            </a:r>
            <a:r>
              <a:rPr lang="en-GB" dirty="0"/>
              <a:t>: an unenforceable contract is valid in all respects but it can not be enforced in a law court if any of the parties defaults usually due to failure to follow some technical legal procedures or formalities</a:t>
            </a:r>
          </a:p>
        </p:txBody>
      </p:sp>
    </p:spTree>
    <p:extLst>
      <p:ext uri="{BB962C8B-B14F-4D97-AF65-F5344CB8AC3E}">
        <p14:creationId xmlns:p14="http://schemas.microsoft.com/office/powerpoint/2010/main" val="21828794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basis of formation</a:t>
            </a:r>
          </a:p>
        </p:txBody>
      </p:sp>
      <p:sp>
        <p:nvSpPr>
          <p:cNvPr id="3" name="Content Placeholder 2"/>
          <p:cNvSpPr>
            <a:spLocks noGrp="1"/>
          </p:cNvSpPr>
          <p:nvPr>
            <p:ph idx="1"/>
          </p:nvPr>
        </p:nvSpPr>
        <p:spPr>
          <a:xfrm>
            <a:off x="107504" y="1412776"/>
            <a:ext cx="8784976" cy="5112568"/>
          </a:xfrm>
        </p:spPr>
        <p:txBody>
          <a:bodyPr>
            <a:normAutofit fontScale="92500" lnSpcReduction="10000"/>
          </a:bodyPr>
          <a:lstStyle/>
          <a:p>
            <a:pPr marL="0" indent="0">
              <a:buNone/>
            </a:pPr>
            <a:r>
              <a:rPr lang="en-US" b="1" dirty="0"/>
              <a:t>1</a:t>
            </a:r>
            <a:r>
              <a:rPr lang="en-US" sz="4000" b="1" dirty="0"/>
              <a:t>. Express Contract</a:t>
            </a:r>
          </a:p>
          <a:p>
            <a:pPr>
              <a:buNone/>
            </a:pPr>
            <a:r>
              <a:rPr lang="en-US" sz="4000" dirty="0"/>
              <a:t> Contracts formed with the words </a:t>
            </a:r>
            <a:r>
              <a:rPr lang="en-US" sz="4000" b="1" dirty="0"/>
              <a:t>spoken or written,</a:t>
            </a:r>
            <a:r>
              <a:rPr lang="en-US" sz="4000" dirty="0"/>
              <a:t> is an express contract.</a:t>
            </a:r>
          </a:p>
          <a:p>
            <a:pPr>
              <a:buNone/>
            </a:pPr>
            <a:endParaRPr lang="en-US" sz="4000" dirty="0"/>
          </a:p>
          <a:p>
            <a:pPr>
              <a:buNone/>
            </a:pPr>
            <a:r>
              <a:rPr lang="en-US" sz="4000" dirty="0"/>
              <a:t>   </a:t>
            </a:r>
            <a:r>
              <a:rPr lang="en-US" sz="4000" dirty="0" err="1"/>
              <a:t>Eg</a:t>
            </a:r>
            <a:r>
              <a:rPr lang="en-US" sz="4000" dirty="0"/>
              <a:t>- A tells B on phone that he wants to buy his car for Rs 80,000 and B accepts the offer on phone, this is an express contract.</a:t>
            </a:r>
          </a:p>
        </p:txBody>
      </p:sp>
    </p:spTree>
    <p:extLst>
      <p:ext uri="{BB962C8B-B14F-4D97-AF65-F5344CB8AC3E}">
        <p14:creationId xmlns:p14="http://schemas.microsoft.com/office/powerpoint/2010/main" val="7462405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435280" cy="5577483"/>
          </a:xfrm>
        </p:spPr>
        <p:txBody>
          <a:bodyPr>
            <a:normAutofit/>
          </a:bodyPr>
          <a:lstStyle/>
          <a:p>
            <a:pPr>
              <a:buNone/>
            </a:pPr>
            <a:r>
              <a:rPr lang="en-US" sz="2800" b="1" dirty="0">
                <a:solidFill>
                  <a:schemeClr val="accent1">
                    <a:lumMod val="75000"/>
                  </a:schemeClr>
                </a:solidFill>
              </a:rPr>
              <a:t>2. Implied Contract</a:t>
            </a:r>
          </a:p>
          <a:p>
            <a:pPr>
              <a:buNone/>
            </a:pPr>
            <a:r>
              <a:rPr lang="en-US" b="1" dirty="0"/>
              <a:t>   </a:t>
            </a:r>
            <a:r>
              <a:rPr lang="en-US" dirty="0"/>
              <a:t>When the offer and acceptance is made by </a:t>
            </a:r>
            <a:r>
              <a:rPr lang="en-US" sz="2800" b="1" dirty="0">
                <a:solidFill>
                  <a:schemeClr val="tx2">
                    <a:lumMod val="50000"/>
                  </a:schemeClr>
                </a:solidFill>
              </a:rPr>
              <a:t>acts or conducts </a:t>
            </a:r>
            <a:r>
              <a:rPr lang="en-US" dirty="0"/>
              <a:t>of the parties, it is an implied contract.</a:t>
            </a:r>
          </a:p>
          <a:p>
            <a:pPr>
              <a:buNone/>
            </a:pPr>
            <a:endParaRPr lang="en-US" dirty="0"/>
          </a:p>
          <a:p>
            <a:pPr>
              <a:buNone/>
            </a:pPr>
            <a:r>
              <a:rPr lang="en-US" dirty="0"/>
              <a:t>   For example- A, a coolie in uniform takes up the luggage of B at Railway Station and B allows him to do so, then the law implies that B will have to pay for the services of A. This is an implied contract.</a:t>
            </a:r>
          </a:p>
          <a:p>
            <a:pPr>
              <a:buNone/>
            </a:pPr>
            <a:endParaRPr lang="en-US" b="1" dirty="0"/>
          </a:p>
          <a:p>
            <a:pPr>
              <a:buNone/>
            </a:pPr>
            <a:endParaRPr lang="en-US" b="1" dirty="0"/>
          </a:p>
          <a:p>
            <a:pPr>
              <a:buNone/>
            </a:pPr>
            <a:endParaRPr lang="en-US" b="1" dirty="0"/>
          </a:p>
        </p:txBody>
      </p:sp>
    </p:spTree>
    <p:extLst>
      <p:ext uri="{BB962C8B-B14F-4D97-AF65-F5344CB8AC3E}">
        <p14:creationId xmlns:p14="http://schemas.microsoft.com/office/powerpoint/2010/main" val="30702941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192688"/>
          </a:xfrm>
        </p:spPr>
        <p:txBody>
          <a:bodyPr/>
          <a:lstStyle/>
          <a:p>
            <a:pPr>
              <a:buNone/>
            </a:pPr>
            <a:r>
              <a:rPr lang="en-US" sz="2800" b="1" dirty="0">
                <a:solidFill>
                  <a:schemeClr val="accent1">
                    <a:lumMod val="75000"/>
                  </a:schemeClr>
                </a:solidFill>
              </a:rPr>
              <a:t>3. Quasi-Contract</a:t>
            </a:r>
          </a:p>
          <a:p>
            <a:pPr>
              <a:buNone/>
            </a:pPr>
            <a:r>
              <a:rPr lang="en-US" dirty="0"/>
              <a:t>Quasi-contract doesn’t arise by virtue of any agreement, but the law infers or </a:t>
            </a:r>
            <a:r>
              <a:rPr lang="en-US" dirty="0" err="1"/>
              <a:t>recognises</a:t>
            </a:r>
            <a:r>
              <a:rPr lang="en-US" dirty="0"/>
              <a:t> these contracts under special circumstances.</a:t>
            </a:r>
          </a:p>
          <a:p>
            <a:pPr>
              <a:buNone/>
            </a:pPr>
            <a:endParaRPr lang="en-US" dirty="0"/>
          </a:p>
          <a:p>
            <a:pPr>
              <a:buNone/>
            </a:pPr>
            <a:r>
              <a:rPr lang="en-US" dirty="0"/>
              <a:t> For </a:t>
            </a:r>
            <a:r>
              <a:rPr lang="en-US" dirty="0" err="1"/>
              <a:t>eg</a:t>
            </a:r>
            <a:r>
              <a:rPr lang="en-US" dirty="0"/>
              <a:t>- Claims for necessaries supplied to an incapable person.</a:t>
            </a:r>
          </a:p>
          <a:p>
            <a:pPr>
              <a:buNone/>
            </a:pPr>
            <a:r>
              <a:rPr lang="en-US" dirty="0"/>
              <a:t>2. Responsibilities of finder of goods.</a:t>
            </a:r>
          </a:p>
          <a:p>
            <a:pPr>
              <a:buNone/>
            </a:pPr>
            <a:endParaRPr lang="en-US" dirty="0"/>
          </a:p>
        </p:txBody>
      </p:sp>
    </p:spTree>
    <p:extLst>
      <p:ext uri="{BB962C8B-B14F-4D97-AF65-F5344CB8AC3E}">
        <p14:creationId xmlns:p14="http://schemas.microsoft.com/office/powerpoint/2010/main" val="10105955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basis of execution</a:t>
            </a:r>
          </a:p>
        </p:txBody>
      </p:sp>
      <p:sp>
        <p:nvSpPr>
          <p:cNvPr id="3" name="Content Placeholder 2"/>
          <p:cNvSpPr>
            <a:spLocks noGrp="1"/>
          </p:cNvSpPr>
          <p:nvPr>
            <p:ph idx="1"/>
          </p:nvPr>
        </p:nvSpPr>
        <p:spPr>
          <a:xfrm>
            <a:off x="467544" y="1600200"/>
            <a:ext cx="8424936" cy="4421088"/>
          </a:xfrm>
        </p:spPr>
        <p:txBody>
          <a:bodyPr>
            <a:normAutofit fontScale="92500" lnSpcReduction="20000"/>
          </a:bodyPr>
          <a:lstStyle/>
          <a:p>
            <a:pPr algn="just">
              <a:buNone/>
            </a:pPr>
            <a:r>
              <a:rPr lang="en-US" sz="3600" dirty="0"/>
              <a:t>  1. </a:t>
            </a:r>
            <a:r>
              <a:rPr lang="en-US" sz="3600" b="1" dirty="0">
                <a:solidFill>
                  <a:schemeClr val="accent1">
                    <a:lumMod val="75000"/>
                  </a:schemeClr>
                </a:solidFill>
              </a:rPr>
              <a:t>Executed Contract</a:t>
            </a:r>
          </a:p>
          <a:p>
            <a:pPr algn="just">
              <a:buNone/>
            </a:pPr>
            <a:r>
              <a:rPr lang="en-US" sz="3600" dirty="0"/>
              <a:t>   A contract is said to be executed contract when both the parties to a contract have performed their obligations.</a:t>
            </a:r>
          </a:p>
          <a:p>
            <a:pPr algn="just">
              <a:buNone/>
            </a:pPr>
            <a:r>
              <a:rPr lang="en-US" sz="3600" dirty="0"/>
              <a:t>For </a:t>
            </a:r>
            <a:r>
              <a:rPr lang="en-US" sz="3600" dirty="0" err="1"/>
              <a:t>eg</a:t>
            </a:r>
            <a:r>
              <a:rPr lang="en-US" sz="3600" dirty="0"/>
              <a:t>- When a bookseller sells a book on cash payment, it is an executed contract because both the parties have done what they were to do in a contract.</a:t>
            </a:r>
          </a:p>
          <a:p>
            <a:pPr>
              <a:buNone/>
            </a:pPr>
            <a:endParaRPr lang="en-US" dirty="0"/>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74010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019800"/>
          </a:xfrm>
        </p:spPr>
        <p:txBody>
          <a:bodyPr/>
          <a:lstStyle/>
          <a:p>
            <a:pPr lvl="0"/>
            <a:r>
              <a:rPr lang="en-US" sz="2800" b="1" dirty="0"/>
              <a:t>The Rule of Law</a:t>
            </a:r>
            <a:endParaRPr lang="en-GB" sz="2800" dirty="0"/>
          </a:p>
          <a:p>
            <a:pPr marL="109537" lvl="0" indent="0" algn="just">
              <a:buNone/>
            </a:pPr>
            <a:r>
              <a:rPr lang="en-US" sz="2800" dirty="0"/>
              <a:t>Our laws embody the basic moral values of our society. They impose limits on the conduct of individuals in order to promote the greater good and to make our communities safe places to live. It is against the law to steal, to be involved in drug abuse, to injure another person, to drive recklessly or to pollute the environment, to name just a few of the countless ways the law is designed to protect us. We are said to be ruled by law, not by those who enforce the law or wield government power. No one in the country is above the law. Everyone, no matter how wealthy or how powerful they are, must obey the law or face the consequences.</a:t>
            </a:r>
            <a:endParaRPr lang="en-GB" sz="2800" dirty="0"/>
          </a:p>
        </p:txBody>
      </p:sp>
    </p:spTree>
    <p:extLst>
      <p:ext uri="{BB962C8B-B14F-4D97-AF65-F5344CB8AC3E}">
        <p14:creationId xmlns:p14="http://schemas.microsoft.com/office/powerpoint/2010/main" val="362840531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865515"/>
          </a:xfrm>
        </p:spPr>
        <p:txBody>
          <a:bodyPr>
            <a:normAutofit/>
          </a:bodyPr>
          <a:lstStyle/>
          <a:p>
            <a:r>
              <a:rPr lang="en-US" sz="2800" b="1" dirty="0">
                <a:solidFill>
                  <a:schemeClr val="accent1">
                    <a:lumMod val="75000"/>
                  </a:schemeClr>
                </a:solidFill>
              </a:rPr>
              <a:t>2. EXECUTORY CONTRACT</a:t>
            </a:r>
          </a:p>
          <a:p>
            <a:pPr>
              <a:buNone/>
            </a:pPr>
            <a:r>
              <a:rPr lang="en-US" dirty="0"/>
              <a:t>   When either both the parties to a contract have still to perform their share of obligation, then it is </a:t>
            </a:r>
            <a:r>
              <a:rPr lang="en-US" dirty="0" err="1"/>
              <a:t>executory</a:t>
            </a:r>
            <a:r>
              <a:rPr lang="en-US" dirty="0"/>
              <a:t> contract.</a:t>
            </a:r>
          </a:p>
          <a:p>
            <a:pPr>
              <a:buNone/>
            </a:pPr>
            <a:endParaRPr lang="en-US" dirty="0"/>
          </a:p>
          <a:p>
            <a:pPr>
              <a:buNone/>
            </a:pPr>
            <a:r>
              <a:rPr lang="en-US" dirty="0"/>
              <a:t>  For </a:t>
            </a:r>
            <a:r>
              <a:rPr lang="en-US" dirty="0" err="1"/>
              <a:t>eg</a:t>
            </a:r>
            <a:r>
              <a:rPr lang="en-US" dirty="0"/>
              <a:t>- A buys a car from B for Rs 100,000. Now, A has made the payment but B has not transferred the contract, it is an </a:t>
            </a:r>
            <a:r>
              <a:rPr lang="en-US" dirty="0" err="1"/>
              <a:t>executory</a:t>
            </a:r>
            <a:r>
              <a:rPr lang="en-US" dirty="0"/>
              <a:t> contract as the parties have to meet the obligation.</a:t>
            </a:r>
          </a:p>
          <a:p>
            <a:pPr>
              <a:buNone/>
            </a:pPr>
            <a:endParaRPr lang="en-US" dirty="0"/>
          </a:p>
          <a:p>
            <a:pPr>
              <a:buNone/>
            </a:pPr>
            <a:endParaRPr lang="en-US" dirty="0"/>
          </a:p>
        </p:txBody>
      </p:sp>
    </p:spTree>
    <p:extLst>
      <p:ext uri="{BB962C8B-B14F-4D97-AF65-F5344CB8AC3E}">
        <p14:creationId xmlns:p14="http://schemas.microsoft.com/office/powerpoint/2010/main" val="10161661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Contracts</a:t>
            </a:r>
          </a:p>
        </p:txBody>
      </p:sp>
      <p:sp>
        <p:nvSpPr>
          <p:cNvPr id="3" name="Content Placeholder 2"/>
          <p:cNvSpPr>
            <a:spLocks noGrp="1"/>
          </p:cNvSpPr>
          <p:nvPr>
            <p:ph idx="1"/>
          </p:nvPr>
        </p:nvSpPr>
        <p:spPr/>
        <p:txBody>
          <a:bodyPr/>
          <a:lstStyle/>
          <a:p>
            <a:r>
              <a:rPr lang="en-GB" b="1" dirty="0"/>
              <a:t>Executed Contract</a:t>
            </a:r>
            <a:r>
              <a:rPr lang="en-GB" dirty="0"/>
              <a:t>: An executed contract is one in which one or all the parties have done all that are required by the contract</a:t>
            </a:r>
          </a:p>
          <a:p>
            <a:r>
              <a:rPr lang="en-GB" b="1" dirty="0" err="1"/>
              <a:t>Executory</a:t>
            </a:r>
            <a:r>
              <a:rPr lang="en-GB" b="1" dirty="0"/>
              <a:t> Contract</a:t>
            </a:r>
            <a:r>
              <a:rPr lang="en-GB" dirty="0"/>
              <a:t>: A </a:t>
            </a:r>
            <a:r>
              <a:rPr lang="en-GB" dirty="0" err="1"/>
              <a:t>executory</a:t>
            </a:r>
            <a:r>
              <a:rPr lang="en-GB" dirty="0"/>
              <a:t> contract is one in which the obligations of one or all the parties remain to be carried out</a:t>
            </a:r>
          </a:p>
        </p:txBody>
      </p:sp>
    </p:spTree>
    <p:extLst>
      <p:ext uri="{BB962C8B-B14F-4D97-AF65-F5344CB8AC3E}">
        <p14:creationId xmlns:p14="http://schemas.microsoft.com/office/powerpoint/2010/main" val="4577316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Contracts</a:t>
            </a:r>
          </a:p>
        </p:txBody>
      </p:sp>
      <p:sp>
        <p:nvSpPr>
          <p:cNvPr id="3" name="Content Placeholder 2"/>
          <p:cNvSpPr>
            <a:spLocks noGrp="1"/>
          </p:cNvSpPr>
          <p:nvPr>
            <p:ph idx="1"/>
          </p:nvPr>
        </p:nvSpPr>
        <p:spPr/>
        <p:txBody>
          <a:bodyPr/>
          <a:lstStyle/>
          <a:p>
            <a:r>
              <a:rPr lang="en-GB" b="1" dirty="0"/>
              <a:t>Speciality Contract</a:t>
            </a:r>
            <a:r>
              <a:rPr lang="en-GB" dirty="0"/>
              <a:t>: A speciality contract is one made under seal and signed, sealed and delivered. Signature is usually witnessed and an action on it must be brought within twelve years. Consideration is not essential while it may operate as estoppel against the party making the statements contained in it except if there is fraud, duress, mistake or lack od capacity or illegality</a:t>
            </a:r>
          </a:p>
        </p:txBody>
      </p:sp>
    </p:spTree>
    <p:extLst>
      <p:ext uri="{BB962C8B-B14F-4D97-AF65-F5344CB8AC3E}">
        <p14:creationId xmlns:p14="http://schemas.microsoft.com/office/powerpoint/2010/main" val="33232245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Contracts</a:t>
            </a:r>
          </a:p>
        </p:txBody>
      </p:sp>
      <p:sp>
        <p:nvSpPr>
          <p:cNvPr id="3" name="Content Placeholder 2"/>
          <p:cNvSpPr>
            <a:spLocks noGrp="1"/>
          </p:cNvSpPr>
          <p:nvPr>
            <p:ph idx="1"/>
          </p:nvPr>
        </p:nvSpPr>
        <p:spPr/>
        <p:txBody>
          <a:bodyPr/>
          <a:lstStyle/>
          <a:p>
            <a:r>
              <a:rPr lang="en-GB" b="1" dirty="0"/>
              <a:t>Simple Contract</a:t>
            </a:r>
            <a:r>
              <a:rPr lang="en-GB" dirty="0"/>
              <a:t>: Simple contracts are in the majority and they are all contracts not made under seal. A simple contract may be made orally or in writing or inferred from conduct but however it is made, consideration is essential. Action on it in respect of any breach must be brought within six years.</a:t>
            </a:r>
          </a:p>
        </p:txBody>
      </p:sp>
    </p:spTree>
    <p:extLst>
      <p:ext uri="{BB962C8B-B14F-4D97-AF65-F5344CB8AC3E}">
        <p14:creationId xmlns:p14="http://schemas.microsoft.com/office/powerpoint/2010/main" val="310665850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Contracts</a:t>
            </a:r>
          </a:p>
        </p:txBody>
      </p:sp>
      <p:sp>
        <p:nvSpPr>
          <p:cNvPr id="3" name="Content Placeholder 2"/>
          <p:cNvSpPr>
            <a:spLocks noGrp="1"/>
          </p:cNvSpPr>
          <p:nvPr>
            <p:ph idx="1"/>
          </p:nvPr>
        </p:nvSpPr>
        <p:spPr/>
        <p:txBody>
          <a:bodyPr/>
          <a:lstStyle/>
          <a:p>
            <a:r>
              <a:rPr lang="en-GB" b="1" dirty="0"/>
              <a:t>Unilateral Contract</a:t>
            </a:r>
            <a:r>
              <a:rPr lang="en-GB" dirty="0"/>
              <a:t>: In unilateral contract, only one party is liable e.g. advertisement to find a lost item for reward</a:t>
            </a:r>
          </a:p>
          <a:p>
            <a:r>
              <a:rPr lang="en-GB" b="1" dirty="0"/>
              <a:t>Bilateral Contract</a:t>
            </a:r>
            <a:r>
              <a:rPr lang="en-GB" dirty="0"/>
              <a:t>: In bilateral contract, there would have been a mutual exchange of promises in which case any of the parties who breaches the agreement will be  liable</a:t>
            </a:r>
          </a:p>
        </p:txBody>
      </p:sp>
    </p:spTree>
    <p:extLst>
      <p:ext uri="{BB962C8B-B14F-4D97-AF65-F5344CB8AC3E}">
        <p14:creationId xmlns:p14="http://schemas.microsoft.com/office/powerpoint/2010/main" val="232846198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381000"/>
          </a:xfrm>
        </p:spPr>
        <p:txBody>
          <a:bodyPr>
            <a:normAutofit fontScale="90000"/>
          </a:bodyPr>
          <a:lstStyle/>
          <a:p>
            <a:r>
              <a:rPr lang="en-GB" sz="4000" dirty="0"/>
              <a:t>Contract Procedure – Types of Contract</a:t>
            </a:r>
          </a:p>
        </p:txBody>
      </p:sp>
      <p:sp>
        <p:nvSpPr>
          <p:cNvPr id="3" name="Content Placeholder 2"/>
          <p:cNvSpPr>
            <a:spLocks noGrp="1"/>
          </p:cNvSpPr>
          <p:nvPr>
            <p:ph idx="1"/>
          </p:nvPr>
        </p:nvSpPr>
        <p:spPr>
          <a:xfrm>
            <a:off x="228600" y="533400"/>
            <a:ext cx="8763000" cy="5791200"/>
          </a:xfrm>
        </p:spPr>
        <p:txBody>
          <a:bodyPr>
            <a:noAutofit/>
          </a:bodyPr>
          <a:lstStyle/>
          <a:p>
            <a:pPr marL="0" indent="0" algn="just">
              <a:buNone/>
            </a:pPr>
            <a:r>
              <a:rPr lang="en-GB" sz="3200" b="1" dirty="0"/>
              <a:t>Negotiated Contract</a:t>
            </a:r>
            <a:r>
              <a:rPr lang="en-GB" sz="3200" dirty="0"/>
              <a:t>: This involves negotiation of a contract with a single contractor. This should only be done when it will result in positive advantages to the owner. Some of the situations justifying the usage of such are:</a:t>
            </a:r>
          </a:p>
          <a:p>
            <a:pPr marL="604837" indent="-514350" algn="just">
              <a:buFont typeface="+mj-lt"/>
              <a:buAutoNum type="arabicPeriod"/>
            </a:pPr>
            <a:r>
              <a:rPr lang="en-GB" sz="3200" dirty="0"/>
              <a:t>The owner has a business relationship with the contractor</a:t>
            </a:r>
          </a:p>
          <a:p>
            <a:pPr marL="604837" indent="-514350" algn="just">
              <a:buFont typeface="+mj-lt"/>
              <a:buAutoNum type="arabicPeriod"/>
            </a:pPr>
            <a:r>
              <a:rPr lang="en-GB" sz="3200" dirty="0"/>
              <a:t>The finds it difficult or even impossible to finance the project in any other way</a:t>
            </a:r>
          </a:p>
          <a:p>
            <a:pPr marL="604837" indent="-514350" algn="just">
              <a:buFont typeface="+mj-lt"/>
              <a:buAutoNum type="arabicPeriod"/>
            </a:pPr>
            <a:r>
              <a:rPr lang="en-GB" sz="3200" dirty="0"/>
              <a:t>The owner has let a contract through competition and then another contract of similar design comes on programme</a:t>
            </a:r>
          </a:p>
        </p:txBody>
      </p:sp>
    </p:spTree>
    <p:extLst>
      <p:ext uri="{BB962C8B-B14F-4D97-AF65-F5344CB8AC3E}">
        <p14:creationId xmlns:p14="http://schemas.microsoft.com/office/powerpoint/2010/main" val="100746498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248400"/>
          </a:xfrm>
        </p:spPr>
        <p:txBody>
          <a:bodyPr/>
          <a:lstStyle/>
          <a:p>
            <a:pPr marL="90487" indent="0" algn="just">
              <a:buNone/>
            </a:pPr>
            <a:r>
              <a:rPr lang="en-GB" sz="3600" dirty="0"/>
              <a:t>4. The geographical location of the area is such that only one contractor is available</a:t>
            </a:r>
          </a:p>
          <a:p>
            <a:pPr marL="90487" indent="0" algn="just">
              <a:buNone/>
            </a:pPr>
            <a:r>
              <a:rPr lang="en-GB" sz="3600" dirty="0"/>
              <a:t>5. A certain contractor is the only one available with either the expertise or the special plant required for carrying out the project</a:t>
            </a:r>
          </a:p>
          <a:p>
            <a:pPr marL="90487" indent="0" algn="just">
              <a:buNone/>
            </a:pPr>
            <a:r>
              <a:rPr lang="en-GB" sz="3600" dirty="0"/>
              <a:t>6. When the construction industry is grossly over stretched and negotiation offers the best approach</a:t>
            </a:r>
          </a:p>
          <a:p>
            <a:pPr marL="90487" indent="0" algn="just">
              <a:buNone/>
            </a:pPr>
            <a:r>
              <a:rPr lang="en-GB" sz="3600" dirty="0"/>
              <a:t>7. When a rapid start is required </a:t>
            </a:r>
          </a:p>
          <a:p>
            <a:endParaRPr lang="en-GB" dirty="0"/>
          </a:p>
        </p:txBody>
      </p:sp>
    </p:spTree>
    <p:extLst>
      <p:ext uri="{BB962C8B-B14F-4D97-AF65-F5344CB8AC3E}">
        <p14:creationId xmlns:p14="http://schemas.microsoft.com/office/powerpoint/2010/main" val="4031264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lstStyle/>
          <a:p>
            <a:r>
              <a:rPr lang="en-GB" b="1" dirty="0"/>
              <a:t>Management Contracts</a:t>
            </a:r>
            <a:r>
              <a:rPr lang="en-GB" dirty="0"/>
              <a:t> – This is a system whereby a main contractor is appointed, either by negotiation or in competition, and works closely with the owner’s professional advisors. The management contractor is precluded from carrying out any of the physical works using directly employed labour.</a:t>
            </a:r>
          </a:p>
        </p:txBody>
      </p:sp>
    </p:spTree>
    <p:extLst>
      <p:ext uri="{BB962C8B-B14F-4D97-AF65-F5344CB8AC3E}">
        <p14:creationId xmlns:p14="http://schemas.microsoft.com/office/powerpoint/2010/main" val="14883543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47248" cy="634082"/>
          </a:xfrm>
        </p:spPr>
        <p:txBody>
          <a:bodyPr>
            <a:normAutofit fontScale="90000"/>
          </a:bodyPr>
          <a:lstStyle/>
          <a:p>
            <a:r>
              <a:rPr lang="en-GB" b="1" dirty="0"/>
              <a:t>Lump sum Contract</a:t>
            </a:r>
            <a:br>
              <a:rPr lang="en-GB" b="1" dirty="0"/>
            </a:br>
            <a:endParaRPr lang="en-GB" dirty="0"/>
          </a:p>
        </p:txBody>
      </p:sp>
      <p:sp>
        <p:nvSpPr>
          <p:cNvPr id="3" name="Content Placeholder 2"/>
          <p:cNvSpPr>
            <a:spLocks noGrp="1"/>
          </p:cNvSpPr>
          <p:nvPr>
            <p:ph idx="1"/>
          </p:nvPr>
        </p:nvSpPr>
        <p:spPr>
          <a:xfrm>
            <a:off x="228600" y="990600"/>
            <a:ext cx="8591872" cy="5462736"/>
          </a:xfrm>
        </p:spPr>
        <p:txBody>
          <a:bodyPr>
            <a:noAutofit/>
          </a:bodyPr>
          <a:lstStyle/>
          <a:p>
            <a:pPr algn="just"/>
            <a:r>
              <a:rPr lang="en-GB" sz="3200" dirty="0"/>
              <a:t>In this type of contract, the contractor offers to do the whole work as shown in drawings and described by specifications, for a total stipulated sum of money. There are no individual rates quoted, thus it becomes difficult to make adjustments in the contract value if any changes are to be made in the work later on. The schedule of different items of work is not provided and the contractor has to complete the work as per drawings and specifications for the agreed lump sum amount.</a:t>
            </a:r>
          </a:p>
        </p:txBody>
      </p:sp>
    </p:spTree>
    <p:extLst>
      <p:ext uri="{BB962C8B-B14F-4D97-AF65-F5344CB8AC3E}">
        <p14:creationId xmlns:p14="http://schemas.microsoft.com/office/powerpoint/2010/main" val="69449030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91264" cy="5505475"/>
          </a:xfrm>
        </p:spPr>
        <p:txBody>
          <a:bodyPr>
            <a:normAutofit lnSpcReduction="10000"/>
          </a:bodyPr>
          <a:lstStyle/>
          <a:p>
            <a:pPr algn="just"/>
            <a:r>
              <a:rPr lang="en-GB" sz="4000" dirty="0"/>
              <a:t>Upon the completion of work, a fixed lump sum amount is paid to the contractor. Detailed measurements of different items are required</a:t>
            </a:r>
          </a:p>
          <a:p>
            <a:pPr algn="just"/>
            <a:r>
              <a:rPr lang="en-GB" sz="4000" dirty="0"/>
              <a:t>but the whole work is compared and checked with drawings and specifications before releasing the payment.</a:t>
            </a:r>
          </a:p>
        </p:txBody>
      </p:sp>
    </p:spTree>
    <p:extLst>
      <p:ext uri="{BB962C8B-B14F-4D97-AF65-F5344CB8AC3E}">
        <p14:creationId xmlns:p14="http://schemas.microsoft.com/office/powerpoint/2010/main" val="180367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324600"/>
          </a:xfrm>
        </p:spPr>
        <p:txBody>
          <a:bodyPr/>
          <a:lstStyle/>
          <a:p>
            <a:pPr algn="just"/>
            <a:r>
              <a:rPr lang="en-GB" sz="2800" b="1" dirty="0"/>
              <a:t>Purposes of Punishment </a:t>
            </a:r>
          </a:p>
          <a:p>
            <a:pPr algn="just"/>
            <a:r>
              <a:rPr lang="en-GB" sz="2800" dirty="0"/>
              <a:t>Retribution – equal harm to offender in society’s name </a:t>
            </a:r>
          </a:p>
          <a:p>
            <a:pPr algn="just"/>
            <a:r>
              <a:rPr lang="en-GB" sz="2800" dirty="0"/>
              <a:t>Incapacitation – get them out of society! </a:t>
            </a:r>
          </a:p>
          <a:p>
            <a:pPr algn="just"/>
            <a:r>
              <a:rPr lang="en-GB" sz="2800" dirty="0"/>
              <a:t>Rehabilitation – treat offenders, help them re-enter society </a:t>
            </a:r>
          </a:p>
          <a:p>
            <a:pPr algn="just"/>
            <a:r>
              <a:rPr lang="en-GB" sz="2800" dirty="0"/>
              <a:t>Deterrence </a:t>
            </a:r>
          </a:p>
          <a:p>
            <a:pPr algn="just"/>
            <a:r>
              <a:rPr lang="en-GB" sz="2800" dirty="0"/>
              <a:t>General Deterrence – Everyone must see consequences of crime </a:t>
            </a:r>
          </a:p>
          <a:p>
            <a:pPr algn="just"/>
            <a:r>
              <a:rPr lang="en-GB" sz="2800" dirty="0"/>
              <a:t>Specific Deterrence – Criminal must see consequences of crime </a:t>
            </a:r>
          </a:p>
          <a:p>
            <a:pPr algn="just"/>
            <a:r>
              <a:rPr lang="en-GB" sz="2800" dirty="0"/>
              <a:t>Public Education – Let society know what our shared values are </a:t>
            </a:r>
          </a:p>
          <a:p>
            <a:pPr algn="just"/>
            <a:r>
              <a:rPr lang="en-GB" sz="2800" dirty="0"/>
              <a:t>CRIME = ACTUS REUS + MENS REA (concurring in time) </a:t>
            </a:r>
          </a:p>
          <a:p>
            <a:endParaRPr lang="en-GB" dirty="0"/>
          </a:p>
        </p:txBody>
      </p:sp>
    </p:spTree>
    <p:extLst>
      <p:ext uri="{BB962C8B-B14F-4D97-AF65-F5344CB8AC3E}">
        <p14:creationId xmlns:p14="http://schemas.microsoft.com/office/powerpoint/2010/main" val="188786744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19256" cy="778098"/>
          </a:xfrm>
        </p:spPr>
        <p:txBody>
          <a:bodyPr>
            <a:normAutofit fontScale="90000"/>
          </a:bodyPr>
          <a:lstStyle/>
          <a:p>
            <a:r>
              <a:rPr lang="en-GB" b="1" dirty="0"/>
              <a:t>Cost Plus Fixed Fee Contract</a:t>
            </a:r>
            <a:br>
              <a:rPr lang="en-GB" b="1" dirty="0"/>
            </a:br>
            <a:endParaRPr lang="en-GB" dirty="0"/>
          </a:p>
        </p:txBody>
      </p:sp>
      <p:sp>
        <p:nvSpPr>
          <p:cNvPr id="3" name="Content Placeholder 2"/>
          <p:cNvSpPr>
            <a:spLocks noGrp="1"/>
          </p:cNvSpPr>
          <p:nvPr>
            <p:ph idx="1"/>
          </p:nvPr>
        </p:nvSpPr>
        <p:spPr>
          <a:xfrm>
            <a:off x="323528" y="908720"/>
            <a:ext cx="8568952" cy="5400600"/>
          </a:xfrm>
        </p:spPr>
        <p:txBody>
          <a:bodyPr>
            <a:normAutofit lnSpcReduction="10000"/>
          </a:bodyPr>
          <a:lstStyle/>
          <a:p>
            <a:r>
              <a:rPr lang="en-GB" dirty="0"/>
              <a:t>Cost Plus fixed fee contract is desirable when the scope and nature of the work can at least be broadly defined. The amount of fee is determined as a plump sum from a consideration of the scope of</a:t>
            </a:r>
          </a:p>
          <a:p>
            <a:r>
              <a:rPr lang="en-GB" dirty="0"/>
              <a:t>work, its approximate cost, nature of work, estimated time of construction, manpower and equipment requirements etc. In order to negotiate such a type of contract, it is essential that the scope and some general details of the work are defined. Once this fee is fixed, the contractor cannot increase</a:t>
            </a:r>
          </a:p>
          <a:p>
            <a:r>
              <a:rPr lang="en-GB" dirty="0"/>
              <a:t>the cost of work.</a:t>
            </a:r>
          </a:p>
        </p:txBody>
      </p:sp>
    </p:spTree>
    <p:extLst>
      <p:ext uri="{BB962C8B-B14F-4D97-AF65-F5344CB8AC3E}">
        <p14:creationId xmlns:p14="http://schemas.microsoft.com/office/powerpoint/2010/main" val="32413545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609600"/>
          </a:xfrm>
        </p:spPr>
        <p:txBody>
          <a:bodyPr>
            <a:noAutofit/>
          </a:bodyPr>
          <a:lstStyle/>
          <a:p>
            <a:r>
              <a:rPr lang="en-GB" sz="3200" b="1" dirty="0"/>
              <a:t>Cost Plus Percentage of Cost Contract</a:t>
            </a:r>
            <a:br>
              <a:rPr lang="en-GB" sz="3200" b="1" dirty="0"/>
            </a:br>
            <a:endParaRPr lang="en-GB" sz="3200" dirty="0"/>
          </a:p>
        </p:txBody>
      </p:sp>
      <p:sp>
        <p:nvSpPr>
          <p:cNvPr id="3" name="Content Placeholder 2"/>
          <p:cNvSpPr>
            <a:spLocks noGrp="1"/>
          </p:cNvSpPr>
          <p:nvPr>
            <p:ph idx="1"/>
          </p:nvPr>
        </p:nvSpPr>
        <p:spPr>
          <a:xfrm>
            <a:off x="228600" y="685800"/>
            <a:ext cx="8789168" cy="5705400"/>
          </a:xfrm>
        </p:spPr>
        <p:txBody>
          <a:bodyPr>
            <a:noAutofit/>
          </a:bodyPr>
          <a:lstStyle/>
          <a:p>
            <a:pPr algn="just"/>
            <a:r>
              <a:rPr lang="en-GB" sz="2800" dirty="0"/>
              <a:t>In this type of contract, instead of awarding the work on</a:t>
            </a:r>
          </a:p>
          <a:p>
            <a:pPr algn="just"/>
            <a:r>
              <a:rPr lang="en-GB" sz="2800" dirty="0"/>
              <a:t>lump sum or item rate basis, it is given on certain percentage over the actual cost of construction. The actual cost of construction is reported by the contractor and is paid to him by the owner together with a certain percentage as agreed earlier.</a:t>
            </a:r>
          </a:p>
          <a:p>
            <a:pPr algn="just"/>
            <a:r>
              <a:rPr lang="en-GB" sz="2800" dirty="0"/>
              <a:t>The contractor agrees to do the work in accordance with the drawings, specifications and other conditions of contract. In this type of contract, proper control has to be exercised by the owner.</a:t>
            </a:r>
          </a:p>
          <a:p>
            <a:pPr algn="just"/>
            <a:r>
              <a:rPr lang="en-GB" sz="2800" dirty="0"/>
              <a:t>the purchase of materials and in arranging labour.</a:t>
            </a:r>
          </a:p>
        </p:txBody>
      </p:sp>
    </p:spTree>
    <p:extLst>
      <p:ext uri="{BB962C8B-B14F-4D97-AF65-F5344CB8AC3E}">
        <p14:creationId xmlns:p14="http://schemas.microsoft.com/office/powerpoint/2010/main" val="4060250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382000" cy="5715000"/>
          </a:xfrm>
        </p:spPr>
        <p:txBody>
          <a:bodyPr/>
          <a:lstStyle/>
          <a:p>
            <a:pPr algn="just"/>
            <a:r>
              <a:rPr lang="en-GB" sz="3600" dirty="0"/>
              <a:t>The suitability merits and demerits of this type of contract are similar to cost plus fixed fee contracts. An additional demerit is the</a:t>
            </a:r>
          </a:p>
          <a:p>
            <a:pPr algn="just"/>
            <a:r>
              <a:rPr lang="en-GB" sz="3600" dirty="0"/>
              <a:t>tendency of the contractor to increase the cost of work to earn profit</a:t>
            </a:r>
          </a:p>
          <a:p>
            <a:pPr algn="just"/>
            <a:r>
              <a:rPr lang="en-GB" sz="3600" dirty="0"/>
              <a:t>by way of percentage of enhanced actual cost.</a:t>
            </a:r>
          </a:p>
        </p:txBody>
      </p:sp>
    </p:spTree>
    <p:extLst>
      <p:ext uri="{BB962C8B-B14F-4D97-AF65-F5344CB8AC3E}">
        <p14:creationId xmlns:p14="http://schemas.microsoft.com/office/powerpoint/2010/main" val="17645241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ChangeArrowheads="1"/>
          </p:cNvSpPr>
          <p:nvPr/>
        </p:nvSpPr>
        <p:spPr bwMode="auto">
          <a:xfrm>
            <a:off x="914400" y="1333499"/>
            <a:ext cx="76200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Clr>
                <a:srgbClr val="0BD0D9"/>
              </a:buClr>
              <a:buSzPct val="95000"/>
            </a:pPr>
            <a:r>
              <a:rPr lang="en-AU" sz="3200" b="1" dirty="0">
                <a:latin typeface="Constantia" pitchFamily="18" charset="0"/>
                <a:cs typeface="Arial" pitchFamily="34" charset="0"/>
              </a:rPr>
              <a:t>			Performance</a:t>
            </a:r>
          </a:p>
          <a:p>
            <a:pPr algn="ctr" eaLnBrk="1" hangingPunct="1">
              <a:spcBef>
                <a:spcPct val="20000"/>
              </a:spcBef>
              <a:buClr>
                <a:srgbClr val="0BD0D9"/>
              </a:buClr>
              <a:buSzPct val="95000"/>
            </a:pPr>
            <a:endParaRPr lang="en-AU" sz="2000" dirty="0">
              <a:latin typeface="Constantia" pitchFamily="18" charset="0"/>
              <a:cs typeface="Arial" pitchFamily="34" charset="0"/>
            </a:endParaRPr>
          </a:p>
          <a:p>
            <a:pPr eaLnBrk="1" hangingPunct="1">
              <a:spcBef>
                <a:spcPct val="20000"/>
              </a:spcBef>
              <a:buClr>
                <a:srgbClr val="0BD0D9"/>
              </a:buClr>
              <a:buSzPct val="95000"/>
            </a:pPr>
            <a:endParaRPr lang="en-AU" sz="2000" dirty="0">
              <a:latin typeface="Constantia" pitchFamily="18" charset="0"/>
              <a:cs typeface="Arial" pitchFamily="34" charset="0"/>
            </a:endParaRPr>
          </a:p>
          <a:p>
            <a:pPr eaLnBrk="1" hangingPunct="1">
              <a:spcBef>
                <a:spcPct val="20000"/>
              </a:spcBef>
              <a:buClr>
                <a:srgbClr val="0BD0D9"/>
              </a:buClr>
              <a:buSzPct val="95000"/>
            </a:pPr>
            <a:endParaRPr lang="en-AU" sz="2000" b="1" dirty="0">
              <a:latin typeface="Constantia" pitchFamily="18" charset="0"/>
              <a:cs typeface="Arial" pitchFamily="34" charset="0"/>
            </a:endParaRPr>
          </a:p>
          <a:p>
            <a:pPr eaLnBrk="1" hangingPunct="1">
              <a:spcBef>
                <a:spcPct val="20000"/>
              </a:spcBef>
              <a:buClr>
                <a:srgbClr val="0BD0D9"/>
              </a:buClr>
              <a:buSzPct val="95000"/>
            </a:pPr>
            <a:endParaRPr lang="en-AU" sz="2000" b="1" dirty="0">
              <a:latin typeface="Constantia" pitchFamily="18" charset="0"/>
              <a:cs typeface="Arial" pitchFamily="34" charset="0"/>
            </a:endParaRPr>
          </a:p>
          <a:p>
            <a:pPr eaLnBrk="1" hangingPunct="1">
              <a:spcBef>
                <a:spcPct val="20000"/>
              </a:spcBef>
              <a:buClr>
                <a:srgbClr val="0BD0D9"/>
              </a:buClr>
              <a:buSzPct val="95000"/>
            </a:pPr>
            <a:r>
              <a:rPr lang="en-AU" sz="2800" b="1" dirty="0">
                <a:latin typeface="Constantia" pitchFamily="18" charset="0"/>
                <a:cs typeface="Arial" pitchFamily="34" charset="0"/>
              </a:rPr>
              <a:t>Executed</a:t>
            </a:r>
            <a:r>
              <a:rPr lang="en-AU" sz="2800" dirty="0">
                <a:latin typeface="Constantia" pitchFamily="18" charset="0"/>
                <a:cs typeface="Arial" pitchFamily="34" charset="0"/>
              </a:rPr>
              <a:t>			     </a:t>
            </a:r>
            <a:r>
              <a:rPr lang="en-AU" sz="2800" b="1" dirty="0" err="1">
                <a:latin typeface="Constantia" pitchFamily="18" charset="0"/>
                <a:cs typeface="Arial" pitchFamily="34" charset="0"/>
              </a:rPr>
              <a:t>Executory</a:t>
            </a:r>
            <a:endParaRPr lang="en-AU" sz="2800" dirty="0">
              <a:latin typeface="Constantia" pitchFamily="18" charset="0"/>
              <a:cs typeface="Arial" pitchFamily="34" charset="0"/>
            </a:endParaRPr>
          </a:p>
          <a:p>
            <a:pPr eaLnBrk="1" hangingPunct="1">
              <a:spcBef>
                <a:spcPct val="20000"/>
              </a:spcBef>
              <a:buClr>
                <a:srgbClr val="0BD0D9"/>
              </a:buClr>
              <a:buSzPct val="95000"/>
            </a:pPr>
            <a:r>
              <a:rPr lang="en-AU" sz="2800" dirty="0">
                <a:latin typeface="Constantia" pitchFamily="18" charset="0"/>
                <a:cs typeface="Arial" pitchFamily="34" charset="0"/>
              </a:rPr>
              <a:t>Both parties have	</a:t>
            </a:r>
          </a:p>
          <a:p>
            <a:pPr eaLnBrk="1" hangingPunct="1">
              <a:spcBef>
                <a:spcPct val="20000"/>
              </a:spcBef>
              <a:buClr>
                <a:srgbClr val="0BD0D9"/>
              </a:buClr>
              <a:buSzPct val="95000"/>
            </a:pPr>
            <a:r>
              <a:rPr lang="en-AU" sz="2800" dirty="0">
                <a:latin typeface="Constantia" pitchFamily="18" charset="0"/>
                <a:cs typeface="Arial" pitchFamily="34" charset="0"/>
              </a:rPr>
              <a:t>Performed their respective</a:t>
            </a:r>
          </a:p>
          <a:p>
            <a:pPr eaLnBrk="1" hangingPunct="1">
              <a:spcBef>
                <a:spcPct val="20000"/>
              </a:spcBef>
              <a:buClr>
                <a:srgbClr val="0BD0D9"/>
              </a:buClr>
              <a:buSzPct val="95000"/>
            </a:pPr>
            <a:r>
              <a:rPr lang="en-AU" sz="2800" dirty="0">
                <a:latin typeface="Constantia" pitchFamily="18" charset="0"/>
                <a:cs typeface="Arial" pitchFamily="34" charset="0"/>
              </a:rPr>
              <a:t>Obligations.</a:t>
            </a:r>
          </a:p>
          <a:p>
            <a:pPr eaLnBrk="1" hangingPunct="1">
              <a:spcBef>
                <a:spcPct val="20000"/>
              </a:spcBef>
              <a:buClr>
                <a:srgbClr val="0BD0D9"/>
              </a:buClr>
              <a:buSzPct val="95000"/>
            </a:pPr>
            <a:endParaRPr lang="en-AU" sz="2000" dirty="0">
              <a:latin typeface="Constantia" pitchFamily="18" charset="0"/>
              <a:cs typeface="Arial" pitchFamily="34" charset="0"/>
            </a:endParaRPr>
          </a:p>
          <a:p>
            <a:pPr eaLnBrk="1" hangingPunct="1">
              <a:spcBef>
                <a:spcPct val="20000"/>
              </a:spcBef>
              <a:buClr>
                <a:srgbClr val="0BD0D9"/>
              </a:buClr>
              <a:buSzPct val="95000"/>
            </a:pPr>
            <a:endParaRPr lang="en-AU" sz="2000" dirty="0">
              <a:latin typeface="Constantia" pitchFamily="18" charset="0"/>
              <a:cs typeface="Arial" pitchFamily="34" charset="0"/>
            </a:endParaRPr>
          </a:p>
          <a:p>
            <a:pPr eaLnBrk="1" hangingPunct="1">
              <a:spcBef>
                <a:spcPct val="20000"/>
              </a:spcBef>
              <a:buClr>
                <a:srgbClr val="0BD0D9"/>
              </a:buClr>
              <a:buSzPct val="95000"/>
            </a:pPr>
            <a:endParaRPr lang="en-AU" sz="2000" dirty="0">
              <a:latin typeface="Constantia" pitchFamily="18" charset="0"/>
              <a:cs typeface="Arial" pitchFamily="34" charset="0"/>
            </a:endParaRPr>
          </a:p>
        </p:txBody>
      </p:sp>
      <p:sp>
        <p:nvSpPr>
          <p:cNvPr id="93187" name="Line 4"/>
          <p:cNvSpPr>
            <a:spLocks noChangeShapeType="1"/>
          </p:cNvSpPr>
          <p:nvPr/>
        </p:nvSpPr>
        <p:spPr bwMode="auto">
          <a:xfrm flipH="1">
            <a:off x="1143000" y="2713038"/>
            <a:ext cx="2376488" cy="63976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3188" name="Line 5"/>
          <p:cNvSpPr>
            <a:spLocks noChangeShapeType="1"/>
          </p:cNvSpPr>
          <p:nvPr/>
        </p:nvSpPr>
        <p:spPr bwMode="auto">
          <a:xfrm>
            <a:off x="3505200" y="2743200"/>
            <a:ext cx="2119313" cy="63976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3189" name="TextBox 7"/>
          <p:cNvSpPr txBox="1">
            <a:spLocks noChangeArrowheads="1"/>
          </p:cNvSpPr>
          <p:nvPr/>
        </p:nvSpPr>
        <p:spPr bwMode="auto">
          <a:xfrm>
            <a:off x="6400800" y="4267200"/>
            <a:ext cx="25225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kumimoji="1" lang="en-AU" sz="2800" dirty="0">
                <a:latin typeface="Arial" pitchFamily="34" charset="0"/>
                <a:cs typeface="Arial" pitchFamily="34" charset="0"/>
              </a:rPr>
              <a:t>Both parties have obligations to perform</a:t>
            </a:r>
          </a:p>
        </p:txBody>
      </p:sp>
    </p:spTree>
    <p:extLst>
      <p:ext uri="{BB962C8B-B14F-4D97-AF65-F5344CB8AC3E}">
        <p14:creationId xmlns:p14="http://schemas.microsoft.com/office/powerpoint/2010/main" val="6510087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791200"/>
          </a:xfrm>
        </p:spPr>
        <p:txBody>
          <a:bodyPr>
            <a:noAutofit/>
          </a:bodyPr>
          <a:lstStyle/>
          <a:p>
            <a:r>
              <a:rPr lang="en-GB" sz="3600" b="1" dirty="0"/>
              <a:t>Special Contracts</a:t>
            </a:r>
          </a:p>
          <a:p>
            <a:r>
              <a:rPr lang="en-GB" sz="3600" dirty="0"/>
              <a:t>There are certain contracts which are used at different</a:t>
            </a:r>
          </a:p>
          <a:p>
            <a:r>
              <a:rPr lang="en-GB" sz="3600" dirty="0"/>
              <a:t>occasions. Some of these contracts are listed below:</a:t>
            </a:r>
          </a:p>
          <a:p>
            <a:r>
              <a:rPr lang="en-GB" sz="3600" dirty="0"/>
              <a:t> Turn-key Contract</a:t>
            </a:r>
          </a:p>
          <a:p>
            <a:r>
              <a:rPr lang="en-GB" sz="3600" dirty="0"/>
              <a:t> Package Contract</a:t>
            </a:r>
          </a:p>
          <a:p>
            <a:r>
              <a:rPr lang="en-GB" sz="3600" dirty="0"/>
              <a:t>Negotiated Contract</a:t>
            </a:r>
          </a:p>
          <a:p>
            <a:r>
              <a:rPr lang="en-GB" sz="3600" dirty="0"/>
              <a:t> Continuing Contract</a:t>
            </a:r>
          </a:p>
          <a:p>
            <a:r>
              <a:rPr lang="en-GB" sz="3600" dirty="0"/>
              <a:t>Running Contract</a:t>
            </a:r>
          </a:p>
        </p:txBody>
      </p:sp>
    </p:spTree>
    <p:extLst>
      <p:ext uri="{BB962C8B-B14F-4D97-AF65-F5344CB8AC3E}">
        <p14:creationId xmlns:p14="http://schemas.microsoft.com/office/powerpoint/2010/main" val="15163753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Turn-key Contract</a:t>
            </a:r>
            <a:br>
              <a:rPr lang="en-GB" b="1" dirty="0"/>
            </a:br>
            <a:endParaRPr lang="en-GB" dirty="0"/>
          </a:p>
        </p:txBody>
      </p:sp>
      <p:sp>
        <p:nvSpPr>
          <p:cNvPr id="3" name="Content Placeholder 2"/>
          <p:cNvSpPr>
            <a:spLocks noGrp="1"/>
          </p:cNvSpPr>
          <p:nvPr>
            <p:ph idx="1"/>
          </p:nvPr>
        </p:nvSpPr>
        <p:spPr>
          <a:xfrm>
            <a:off x="251520" y="836712"/>
            <a:ext cx="8640960" cy="5544616"/>
          </a:xfrm>
        </p:spPr>
        <p:txBody>
          <a:bodyPr>
            <a:noAutofit/>
          </a:bodyPr>
          <a:lstStyle/>
          <a:p>
            <a:pPr algn="just"/>
            <a:r>
              <a:rPr lang="en-GB" sz="2800" dirty="0"/>
              <a:t>A turn-key contract is an integrated contract in which all</a:t>
            </a:r>
          </a:p>
          <a:p>
            <a:pPr algn="just"/>
            <a:r>
              <a:rPr lang="en-GB" sz="2800" dirty="0"/>
              <a:t>works pertaining to various disciplines such as civil, electrical, mechanical etc. are in the hands of a single contractor called the main contractor. The main contractor can sublet the contact to subcontractors who are specialists in their respective fields.</a:t>
            </a:r>
          </a:p>
          <a:p>
            <a:pPr algn="just"/>
            <a:r>
              <a:rPr lang="en-GB" sz="2800" dirty="0"/>
              <a:t>In this contract, the main advantage to the owner is that he need not coordinate the work of different contractors. The main contractor is responsible for all kinds of jobs starting from planning to commissioning stage. The owner takes over the entire work (which is fully operational and of proven performance) from the main contractor.</a:t>
            </a:r>
          </a:p>
        </p:txBody>
      </p:sp>
    </p:spTree>
    <p:extLst>
      <p:ext uri="{BB962C8B-B14F-4D97-AF65-F5344CB8AC3E}">
        <p14:creationId xmlns:p14="http://schemas.microsoft.com/office/powerpoint/2010/main" val="18275895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Package Contract</a:t>
            </a:r>
            <a:br>
              <a:rPr lang="en-GB" b="1" dirty="0"/>
            </a:br>
            <a:endParaRPr lang="en-GB" dirty="0"/>
          </a:p>
        </p:txBody>
      </p:sp>
      <p:sp>
        <p:nvSpPr>
          <p:cNvPr id="3" name="Content Placeholder 2"/>
          <p:cNvSpPr>
            <a:spLocks noGrp="1"/>
          </p:cNvSpPr>
          <p:nvPr>
            <p:ph idx="1"/>
          </p:nvPr>
        </p:nvSpPr>
        <p:spPr>
          <a:xfrm>
            <a:off x="179512" y="908720"/>
            <a:ext cx="8712968" cy="5616624"/>
          </a:xfrm>
        </p:spPr>
        <p:txBody>
          <a:bodyPr>
            <a:noAutofit/>
          </a:bodyPr>
          <a:lstStyle/>
          <a:p>
            <a:pPr marL="0" indent="0" algn="just">
              <a:buNone/>
            </a:pPr>
            <a:r>
              <a:rPr lang="en-GB" sz="2800" dirty="0"/>
              <a:t>In a package contract, two or more related jobs, each of which</a:t>
            </a:r>
          </a:p>
          <a:p>
            <a:pPr algn="just"/>
            <a:r>
              <a:rPr lang="en-GB" sz="2800" dirty="0"/>
              <a:t>could form a separate contract are combined in a single contract. In the field of engineering, generally, design and development are combined with construction and supply or maintenance.</a:t>
            </a:r>
          </a:p>
          <a:p>
            <a:pPr algn="just"/>
            <a:r>
              <a:rPr lang="en-GB" sz="2800" dirty="0"/>
              <a:t>In this type of contract, plan of work and standards are established and the work is carried out accordingly by the contractor. The main contractor is responsible for safeguarding the owner’s interest and for this reason, prior approval of design and technical aspects have to be taken from the owner. Responsibility for correctness of the design lines with the main contractor.</a:t>
            </a:r>
          </a:p>
        </p:txBody>
      </p:sp>
    </p:spTree>
    <p:extLst>
      <p:ext uri="{BB962C8B-B14F-4D97-AF65-F5344CB8AC3E}">
        <p14:creationId xmlns:p14="http://schemas.microsoft.com/office/powerpoint/2010/main" val="66222536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75240" cy="778098"/>
          </a:xfrm>
        </p:spPr>
        <p:txBody>
          <a:bodyPr>
            <a:normAutofit fontScale="90000"/>
          </a:bodyPr>
          <a:lstStyle/>
          <a:p>
            <a:r>
              <a:rPr lang="en-GB" b="1" dirty="0"/>
              <a:t>Negotiated Contract</a:t>
            </a:r>
            <a:br>
              <a:rPr lang="en-GB" b="1" dirty="0"/>
            </a:br>
            <a:endParaRPr lang="en-GB" dirty="0"/>
          </a:p>
        </p:txBody>
      </p:sp>
      <p:sp>
        <p:nvSpPr>
          <p:cNvPr id="3" name="Content Placeholder 2"/>
          <p:cNvSpPr>
            <a:spLocks noGrp="1"/>
          </p:cNvSpPr>
          <p:nvPr>
            <p:ph idx="1"/>
          </p:nvPr>
        </p:nvSpPr>
        <p:spPr>
          <a:xfrm>
            <a:off x="323528" y="1371600"/>
            <a:ext cx="8568952" cy="5081736"/>
          </a:xfrm>
        </p:spPr>
        <p:txBody>
          <a:bodyPr>
            <a:normAutofit/>
          </a:bodyPr>
          <a:lstStyle/>
          <a:p>
            <a:pPr algn="just"/>
            <a:r>
              <a:rPr lang="en-GB" sz="3200" dirty="0"/>
              <a:t>In this type of contract, negotiation across the table takes place between representatives of the owner and the main contractor for project cost and other conditions of contract. In this type of contract, detailed projects specifications are arrived at by discussions between the owner and the main contractor and consultant.</a:t>
            </a:r>
          </a:p>
        </p:txBody>
      </p:sp>
    </p:spTree>
    <p:extLst>
      <p:ext uri="{BB962C8B-B14F-4D97-AF65-F5344CB8AC3E}">
        <p14:creationId xmlns:p14="http://schemas.microsoft.com/office/powerpoint/2010/main" val="56718990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Form of Agreement</a:t>
            </a:r>
          </a:p>
        </p:txBody>
      </p:sp>
      <p:sp>
        <p:nvSpPr>
          <p:cNvPr id="3" name="Content Placeholder 2"/>
          <p:cNvSpPr>
            <a:spLocks noGrp="1"/>
          </p:cNvSpPr>
          <p:nvPr>
            <p:ph idx="1"/>
          </p:nvPr>
        </p:nvSpPr>
        <p:spPr/>
        <p:txBody>
          <a:bodyPr>
            <a:normAutofit fontScale="92500" lnSpcReduction="20000"/>
          </a:bodyPr>
          <a:lstStyle/>
          <a:p>
            <a:r>
              <a:rPr lang="en-GB" dirty="0"/>
              <a:t>This form constitutes the formal agreement or legal undertaking between the employer or client and the contractor for the execution of the work in accordance with the other contract documents. It is usually incorporated in the GCC.</a:t>
            </a:r>
          </a:p>
          <a:p>
            <a:r>
              <a:rPr lang="en-GB" dirty="0"/>
              <a:t>In the form, the contractor covenants to construct, complete and maintain the works in accordance with the contract, and the promoter covenants to pay the contractor at the time and in the manner prescribed by the contract.</a:t>
            </a:r>
          </a:p>
          <a:p>
            <a:r>
              <a:rPr lang="en-GB" dirty="0"/>
              <a:t>The two parties or their agents would sign the agreement, which is then sealed and delivered in the presence of their respective witnesses </a:t>
            </a:r>
          </a:p>
        </p:txBody>
      </p:sp>
    </p:spTree>
    <p:extLst>
      <p:ext uri="{BB962C8B-B14F-4D97-AF65-F5344CB8AC3E}">
        <p14:creationId xmlns:p14="http://schemas.microsoft.com/office/powerpoint/2010/main" val="126348850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Vitiation of Contract</a:t>
            </a:r>
          </a:p>
        </p:txBody>
      </p:sp>
      <p:sp>
        <p:nvSpPr>
          <p:cNvPr id="3" name="Content Placeholder 2"/>
          <p:cNvSpPr>
            <a:spLocks noGrp="1"/>
          </p:cNvSpPr>
          <p:nvPr>
            <p:ph idx="1"/>
          </p:nvPr>
        </p:nvSpPr>
        <p:spPr>
          <a:xfrm>
            <a:off x="152400" y="1600200"/>
            <a:ext cx="8839200" cy="5029200"/>
          </a:xfrm>
        </p:spPr>
        <p:txBody>
          <a:bodyPr>
            <a:noAutofit/>
          </a:bodyPr>
          <a:lstStyle/>
          <a:p>
            <a:r>
              <a:rPr lang="en-GB" sz="2400" dirty="0"/>
              <a:t>Despite the existence of the four essentials for the existence of a valid contract, enforcement may still prove difficult if some conditions do not exist during the contract. These are</a:t>
            </a:r>
          </a:p>
          <a:p>
            <a:pPr marL="457200" lvl="1" indent="0">
              <a:buNone/>
            </a:pPr>
            <a:r>
              <a:rPr lang="en-GB" dirty="0"/>
              <a:t>-	There must be capacity- Every party to a contract 	must be legally capable of undertaking the 	obligation. There three types of incapacity</a:t>
            </a:r>
          </a:p>
          <a:p>
            <a:pPr lvl="2"/>
            <a:r>
              <a:rPr lang="en-GB" sz="2400" dirty="0"/>
              <a:t>Infancy- The parties to contract must be of sufficient age (not below 18years)</a:t>
            </a:r>
          </a:p>
          <a:p>
            <a:pPr lvl="2"/>
            <a:r>
              <a:rPr lang="en-GB" sz="2400" dirty="0"/>
              <a:t>Insanity- The law presumes an absence of ability to understand the nature of one’s action or their effect in the case of insanity</a:t>
            </a:r>
          </a:p>
          <a:p>
            <a:pPr lvl="2"/>
            <a:r>
              <a:rPr lang="en-GB" sz="2400" dirty="0"/>
              <a:t>Drunkenness- This is similar to the condition of insanity</a:t>
            </a:r>
          </a:p>
        </p:txBody>
      </p:sp>
    </p:spTree>
    <p:extLst>
      <p:ext uri="{BB962C8B-B14F-4D97-AF65-F5344CB8AC3E}">
        <p14:creationId xmlns:p14="http://schemas.microsoft.com/office/powerpoint/2010/main" val="368007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943600"/>
          </a:xfrm>
        </p:spPr>
        <p:txBody>
          <a:bodyPr/>
          <a:lstStyle/>
          <a:p>
            <a:pPr algn="just"/>
            <a:r>
              <a:rPr lang="en-GB" sz="3200" b="1" dirty="0"/>
              <a:t>Engineering law</a:t>
            </a:r>
            <a:r>
              <a:rPr lang="en-GB" sz="3200" dirty="0"/>
              <a:t> (or </a:t>
            </a:r>
            <a:r>
              <a:rPr lang="en-GB" sz="3200" b="1" dirty="0"/>
              <a:t>law</a:t>
            </a:r>
            <a:r>
              <a:rPr lang="en-GB" sz="3200" dirty="0"/>
              <a:t> in </a:t>
            </a:r>
            <a:r>
              <a:rPr lang="en-GB" sz="3200" b="1" dirty="0"/>
              <a:t>engineering</a:t>
            </a:r>
            <a:r>
              <a:rPr lang="en-GB" sz="3200" dirty="0"/>
              <a:t>) is the empirical study of the application of </a:t>
            </a:r>
            <a:r>
              <a:rPr lang="en-GB" sz="3200" b="1" dirty="0"/>
              <a:t>laws</a:t>
            </a:r>
            <a:r>
              <a:rPr lang="en-GB" sz="3200" dirty="0"/>
              <a:t> and </a:t>
            </a:r>
            <a:r>
              <a:rPr lang="en-GB" sz="3200" b="1" dirty="0"/>
              <a:t>legal</a:t>
            </a:r>
            <a:r>
              <a:rPr lang="en-GB" sz="3200" dirty="0"/>
              <a:t> strategy in </a:t>
            </a:r>
            <a:r>
              <a:rPr lang="en-GB" sz="3200" b="1" dirty="0"/>
              <a:t>engineering</a:t>
            </a:r>
            <a:r>
              <a:rPr lang="en-GB" sz="3200" dirty="0"/>
              <a:t>. Applied </a:t>
            </a:r>
            <a:r>
              <a:rPr lang="en-GB" sz="3200" b="1" dirty="0"/>
              <a:t>law</a:t>
            </a:r>
            <a:r>
              <a:rPr lang="en-GB" sz="3200" dirty="0"/>
              <a:t> aims to explain how </a:t>
            </a:r>
            <a:r>
              <a:rPr lang="en-GB" sz="3200" b="1" dirty="0"/>
              <a:t>law</a:t>
            </a:r>
            <a:r>
              <a:rPr lang="en-GB" sz="3200" dirty="0"/>
              <a:t> interacts with industry. The current school of thought within the academic community of lawyers and </a:t>
            </a:r>
            <a:r>
              <a:rPr lang="en-GB" sz="3200" b="1" dirty="0"/>
              <a:t>engineers</a:t>
            </a:r>
            <a:r>
              <a:rPr lang="en-GB" sz="3200" dirty="0"/>
              <a:t> is the pragmatic paradigm.</a:t>
            </a:r>
          </a:p>
          <a:p>
            <a:pPr algn="just"/>
            <a:r>
              <a:rPr lang="en-GB" sz="3200" i="1" dirty="0"/>
              <a:t>Engineering Law</a:t>
            </a:r>
            <a:r>
              <a:rPr lang="en-GB" sz="3200" dirty="0"/>
              <a:t> provides soon-to-be engineers with an introductory understanding of the legal framework under which they will work.</a:t>
            </a:r>
          </a:p>
        </p:txBody>
      </p:sp>
    </p:spTree>
    <p:extLst>
      <p:ext uri="{BB962C8B-B14F-4D97-AF65-F5344CB8AC3E}">
        <p14:creationId xmlns:p14="http://schemas.microsoft.com/office/powerpoint/2010/main" val="45182231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Vitiation of Contract Contd.</a:t>
            </a:r>
          </a:p>
        </p:txBody>
      </p:sp>
      <p:sp>
        <p:nvSpPr>
          <p:cNvPr id="3" name="Content Placeholder 2"/>
          <p:cNvSpPr>
            <a:spLocks noGrp="1"/>
          </p:cNvSpPr>
          <p:nvPr>
            <p:ph idx="1"/>
          </p:nvPr>
        </p:nvSpPr>
        <p:spPr>
          <a:xfrm>
            <a:off x="457200" y="1268760"/>
            <a:ext cx="8229600" cy="5472608"/>
          </a:xfrm>
        </p:spPr>
        <p:txBody>
          <a:bodyPr>
            <a:normAutofit fontScale="77500" lnSpcReduction="20000"/>
          </a:bodyPr>
          <a:lstStyle/>
          <a:p>
            <a:pPr lvl="1"/>
            <a:r>
              <a:rPr lang="en-GB" dirty="0"/>
              <a:t>The consent of a party to a contract must be genuine and must not be obtained by fraud, misrepresentation, duress, undue influence or mistake</a:t>
            </a:r>
          </a:p>
          <a:p>
            <a:pPr lvl="2"/>
            <a:r>
              <a:rPr lang="en-GB" dirty="0"/>
              <a:t>Misrepresentation- Is a statement made by one party to the other, before or at the time of contracting with regard to some existing fact which is one of the causes inducing the other party to enter into the agreement and which proves to be untrue or inaccurate. This may be fraudulently, negligently or innocently made</a:t>
            </a:r>
          </a:p>
          <a:p>
            <a:pPr lvl="2"/>
            <a:r>
              <a:rPr lang="en-GB" dirty="0"/>
              <a:t>Duress- This is actual or threatened interference with the personal liberty or safety of one of the parties to a contract. The presence of duress enables the party affected to repudiate the contract</a:t>
            </a:r>
          </a:p>
          <a:p>
            <a:pPr lvl="2"/>
            <a:r>
              <a:rPr lang="en-GB" dirty="0"/>
              <a:t>Undue Influence- Represents coercion not by violence or threats of violence as duress, but coercion by mental moral or psychological persuasion</a:t>
            </a:r>
          </a:p>
          <a:p>
            <a:pPr lvl="2"/>
            <a:r>
              <a:rPr lang="en-GB" dirty="0"/>
              <a:t>Mistake- A party cannot repudiate a contract by merely claiming that he entered into it by mistake. Mistake referred to here is such that is so basic as to strike at the very root of a contract </a:t>
            </a:r>
            <a:r>
              <a:rPr lang="en-GB" dirty="0" err="1"/>
              <a:t>eg</a:t>
            </a:r>
            <a:r>
              <a:rPr lang="en-GB" dirty="0"/>
              <a:t> mistake concerning the existence or identity of the subject matter of the contract. In this case, the contract is not voidable.</a:t>
            </a:r>
          </a:p>
          <a:p>
            <a:pPr lvl="1"/>
            <a:r>
              <a:rPr lang="en-GB" dirty="0"/>
              <a:t>The subject matter of the contract must be legal – It must be possible to perform the contract without transgressing the law</a:t>
            </a:r>
          </a:p>
        </p:txBody>
      </p:sp>
    </p:spTree>
    <p:extLst>
      <p:ext uri="{BB962C8B-B14F-4D97-AF65-F5344CB8AC3E}">
        <p14:creationId xmlns:p14="http://schemas.microsoft.com/office/powerpoint/2010/main" val="39720301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Issues Under General Principles of Law of Contract</a:t>
            </a:r>
          </a:p>
        </p:txBody>
      </p:sp>
      <p:sp>
        <p:nvSpPr>
          <p:cNvPr id="3" name="Content Placeholder 2"/>
          <p:cNvSpPr>
            <a:spLocks noGrp="1"/>
          </p:cNvSpPr>
          <p:nvPr>
            <p:ph idx="1"/>
          </p:nvPr>
        </p:nvSpPr>
        <p:spPr/>
        <p:txBody>
          <a:bodyPr>
            <a:normAutofit fontScale="85000" lnSpcReduction="20000"/>
          </a:bodyPr>
          <a:lstStyle/>
          <a:p>
            <a:r>
              <a:rPr lang="en-GB" dirty="0"/>
              <a:t>Battle of the Forms: Documents for contracts pass from the customer or client to supplier or contractor and back, with each party’s conditions included in them. The sequence of documentation may sometimes be complicated as follows for example:</a:t>
            </a:r>
          </a:p>
          <a:p>
            <a:pPr lvl="1"/>
            <a:r>
              <a:rPr lang="en-GB" dirty="0"/>
              <a:t>An invitation to sender is sent by the customer to the supplier</a:t>
            </a:r>
          </a:p>
          <a:p>
            <a:pPr lvl="1"/>
            <a:r>
              <a:rPr lang="en-GB" dirty="0"/>
              <a:t>An offer by the supplier</a:t>
            </a:r>
          </a:p>
          <a:p>
            <a:pPr lvl="1"/>
            <a:r>
              <a:rPr lang="en-GB" dirty="0"/>
              <a:t>A counter offer by the customer</a:t>
            </a:r>
          </a:p>
          <a:p>
            <a:pPr lvl="1"/>
            <a:r>
              <a:rPr lang="en-GB" dirty="0"/>
              <a:t>An acceptance by the supplier made by returning the acknowledgement slip of the customer. </a:t>
            </a:r>
          </a:p>
          <a:p>
            <a:pPr marL="457200" lvl="1" indent="0">
              <a:buNone/>
            </a:pPr>
            <a:r>
              <a:rPr lang="en-GB" dirty="0"/>
              <a:t>The last step above may involve the supplier sending his own order setting out his own conditions of sale, instead of returning acknowledgement slip. The party with last sent off wins the “battle”</a:t>
            </a:r>
          </a:p>
        </p:txBody>
      </p:sp>
    </p:spTree>
    <p:extLst>
      <p:ext uri="{BB962C8B-B14F-4D97-AF65-F5344CB8AC3E}">
        <p14:creationId xmlns:p14="http://schemas.microsoft.com/office/powerpoint/2010/main" val="15754876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Issues Under General Principles of Law of Contract</a:t>
            </a:r>
          </a:p>
        </p:txBody>
      </p:sp>
      <p:sp>
        <p:nvSpPr>
          <p:cNvPr id="3" name="Content Placeholder 2"/>
          <p:cNvSpPr>
            <a:spLocks noGrp="1"/>
          </p:cNvSpPr>
          <p:nvPr>
            <p:ph idx="1"/>
          </p:nvPr>
        </p:nvSpPr>
        <p:spPr/>
        <p:txBody>
          <a:bodyPr>
            <a:normAutofit fontScale="85000" lnSpcReduction="10000"/>
          </a:bodyPr>
          <a:lstStyle/>
          <a:p>
            <a:r>
              <a:rPr lang="en-GB" dirty="0"/>
              <a:t>Terms of Contract: Ascertaining absolutely the terms on which the contract is being made in case a dispute later arises is important. These terms could be oral, written or a combination of both. Terms of contract are the provisions forming part of the contract itself. They must be distinguished from representations which are preliminary statements made during negotiation and which induce the making of a contract but are not part of it. Any optimistic statement or promises made or repeated just prior to signing or exchange is also regarded as part of the terms and not just ordinary representations. The standard terms of the two parties are likely to be different. Among the variable factors are:</a:t>
            </a:r>
          </a:p>
        </p:txBody>
      </p:sp>
    </p:spTree>
    <p:extLst>
      <p:ext uri="{BB962C8B-B14F-4D97-AF65-F5344CB8AC3E}">
        <p14:creationId xmlns:p14="http://schemas.microsoft.com/office/powerpoint/2010/main" val="313560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GB" sz="3200" dirty="0"/>
              <a:t>Other Issues Under General Principles of Law of Contract</a:t>
            </a:r>
          </a:p>
        </p:txBody>
      </p:sp>
      <p:sp>
        <p:nvSpPr>
          <p:cNvPr id="3" name="Content Placeholder 2"/>
          <p:cNvSpPr>
            <a:spLocks noGrp="1"/>
          </p:cNvSpPr>
          <p:nvPr>
            <p:ph idx="1"/>
          </p:nvPr>
        </p:nvSpPr>
        <p:spPr>
          <a:xfrm>
            <a:off x="0" y="1371600"/>
            <a:ext cx="9062884" cy="4724400"/>
          </a:xfrm>
        </p:spPr>
        <p:txBody>
          <a:bodyPr>
            <a:noAutofit/>
          </a:bodyPr>
          <a:lstStyle/>
          <a:p>
            <a:pPr lvl="1"/>
            <a:r>
              <a:rPr lang="en-GB" dirty="0"/>
              <a:t>Is the price quoted a fixed price or has the supplier included a price variation clause?</a:t>
            </a:r>
          </a:p>
          <a:p>
            <a:pPr lvl="1"/>
            <a:r>
              <a:rPr lang="en-GB" dirty="0"/>
              <a:t>Does the price include the cost of carriage to the customer’s site or is it ex-works?</a:t>
            </a:r>
          </a:p>
          <a:p>
            <a:pPr lvl="1"/>
            <a:r>
              <a:rPr lang="en-GB" dirty="0"/>
              <a:t>Is the risk of accidental damage during transit to be borne by the supplier or the customer?</a:t>
            </a:r>
          </a:p>
          <a:p>
            <a:pPr lvl="1"/>
            <a:r>
              <a:rPr lang="en-GB" dirty="0"/>
              <a:t>When  is the ownership in goods to pass to the customer?</a:t>
            </a:r>
          </a:p>
          <a:p>
            <a:pPr lvl="1"/>
            <a:r>
              <a:rPr lang="en-GB" dirty="0"/>
              <a:t>Will the supplier be responsible for defects in the goods or their failure to match the specification precisely  or has such liability been excluded by a disclaimer clause?</a:t>
            </a:r>
          </a:p>
          <a:p>
            <a:pPr lvl="1"/>
            <a:r>
              <a:rPr lang="en-GB" dirty="0"/>
              <a:t>Will the customer have a right to compensation if the goods are delivered late or the installation is not completed on time, or has he signed away this right by making the contract on the supplier’s terms?</a:t>
            </a:r>
          </a:p>
        </p:txBody>
      </p:sp>
    </p:spTree>
    <p:extLst>
      <p:ext uri="{BB962C8B-B14F-4D97-AF65-F5344CB8AC3E}">
        <p14:creationId xmlns:p14="http://schemas.microsoft.com/office/powerpoint/2010/main" val="21945392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Issues Under General Principles of Law of Contract</a:t>
            </a:r>
          </a:p>
        </p:txBody>
      </p:sp>
      <p:sp>
        <p:nvSpPr>
          <p:cNvPr id="3" name="Content Placeholder 2"/>
          <p:cNvSpPr>
            <a:spLocks noGrp="1"/>
          </p:cNvSpPr>
          <p:nvPr>
            <p:ph idx="1"/>
          </p:nvPr>
        </p:nvSpPr>
        <p:spPr/>
        <p:txBody>
          <a:bodyPr/>
          <a:lstStyle/>
          <a:p>
            <a:pPr algn="just"/>
            <a:r>
              <a:rPr lang="en-GB" sz="3600" dirty="0" err="1"/>
              <a:t>Privity</a:t>
            </a:r>
            <a:r>
              <a:rPr lang="en-GB" sz="3600" dirty="0"/>
              <a:t> of Contract: The doctrine of </a:t>
            </a:r>
            <a:r>
              <a:rPr lang="en-GB" sz="3600" dirty="0" err="1"/>
              <a:t>privity</a:t>
            </a:r>
            <a:r>
              <a:rPr lang="en-GB" sz="3600" dirty="0"/>
              <a:t> of contract states that only parties to a contract can sue or be sued upon it. For example where a contract awards a job to a sub-contractor, the main contractor will continue to be liable in contract to the client for any defect in the job done by the sub-contractor</a:t>
            </a:r>
          </a:p>
        </p:txBody>
      </p:sp>
    </p:spTree>
    <p:extLst>
      <p:ext uri="{BB962C8B-B14F-4D97-AF65-F5344CB8AC3E}">
        <p14:creationId xmlns:p14="http://schemas.microsoft.com/office/powerpoint/2010/main" val="122323650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457200"/>
          </a:xfrm>
        </p:spPr>
        <p:txBody>
          <a:bodyPr>
            <a:normAutofit fontScale="90000"/>
          </a:bodyPr>
          <a:lstStyle/>
          <a:p>
            <a:r>
              <a:rPr lang="en-GB" sz="2800" dirty="0"/>
              <a:t>Other Issues Under General Principles of Law of Contract</a:t>
            </a:r>
          </a:p>
        </p:txBody>
      </p:sp>
      <p:sp>
        <p:nvSpPr>
          <p:cNvPr id="3" name="Content Placeholder 2"/>
          <p:cNvSpPr>
            <a:spLocks noGrp="1"/>
          </p:cNvSpPr>
          <p:nvPr>
            <p:ph idx="1"/>
          </p:nvPr>
        </p:nvSpPr>
        <p:spPr>
          <a:xfrm>
            <a:off x="304800" y="914400"/>
            <a:ext cx="8686800" cy="5943600"/>
          </a:xfrm>
        </p:spPr>
        <p:txBody>
          <a:bodyPr>
            <a:normAutofit fontScale="70000" lnSpcReduction="20000"/>
          </a:bodyPr>
          <a:lstStyle/>
          <a:p>
            <a:pPr algn="just"/>
            <a:r>
              <a:rPr lang="en-GB" sz="2900" dirty="0"/>
              <a:t>Frustration and Force </a:t>
            </a:r>
            <a:r>
              <a:rPr lang="en-GB" sz="2900" dirty="0" err="1"/>
              <a:t>Majure</a:t>
            </a:r>
            <a:r>
              <a:rPr lang="en-GB" sz="2900" dirty="0"/>
              <a:t> Clauses: By the doctrine of frustration, a contract is treated as discharged and at the end from the moment of occurrence of a frustrating event, which is entirely beyond the contemplation of the parties as at the time of entering into the agreement, and which may render one of the parties unable to perform his obligations through. Examples of such circumstances are:</a:t>
            </a:r>
          </a:p>
          <a:p>
            <a:pPr lvl="1" algn="just"/>
            <a:r>
              <a:rPr lang="en-GB" sz="2900" dirty="0"/>
              <a:t>Imposition of embargo on the importation or exportation of materials or equipment involved in the contract by a government</a:t>
            </a:r>
          </a:p>
          <a:p>
            <a:pPr lvl="1" algn="just"/>
            <a:r>
              <a:rPr lang="en-GB" sz="2900" dirty="0"/>
              <a:t>New or change in government laws, requirements or specifications which renders performance illegal or impossible</a:t>
            </a:r>
          </a:p>
          <a:p>
            <a:pPr lvl="1" algn="just"/>
            <a:r>
              <a:rPr lang="en-GB" sz="2900" dirty="0"/>
              <a:t>Unexpected and adverse disasters e.g. floods, fire outbreaks, earthquakes</a:t>
            </a:r>
          </a:p>
          <a:p>
            <a:pPr lvl="1" algn="just"/>
            <a:r>
              <a:rPr lang="en-GB" sz="2900" dirty="0"/>
              <a:t>Strikes or work-to-rule actions by workers or agents connected to the contract</a:t>
            </a:r>
          </a:p>
          <a:p>
            <a:pPr lvl="1" algn="just"/>
            <a:r>
              <a:rPr lang="en-GB" sz="2900" dirty="0"/>
              <a:t>Unexpected disturbances such as social disorders, curfews </a:t>
            </a:r>
            <a:r>
              <a:rPr lang="en-GB" sz="2900" dirty="0" err="1"/>
              <a:t>etc</a:t>
            </a:r>
            <a:endParaRPr lang="en-GB" sz="2900" dirty="0"/>
          </a:p>
          <a:p>
            <a:pPr lvl="1" algn="just"/>
            <a:r>
              <a:rPr lang="en-GB" sz="2900" dirty="0"/>
              <a:t>Death or sickness of one of the parties or a key player in the contract execution</a:t>
            </a:r>
          </a:p>
          <a:p>
            <a:pPr lvl="1"/>
            <a:endParaRPr lang="en-GB" dirty="0"/>
          </a:p>
        </p:txBody>
      </p:sp>
    </p:spTree>
    <p:extLst>
      <p:ext uri="{BB962C8B-B14F-4D97-AF65-F5344CB8AC3E}">
        <p14:creationId xmlns:p14="http://schemas.microsoft.com/office/powerpoint/2010/main" val="306259921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Issues Under General Principles of Law of Contract</a:t>
            </a:r>
          </a:p>
        </p:txBody>
      </p:sp>
      <p:sp>
        <p:nvSpPr>
          <p:cNvPr id="3" name="Content Placeholder 2"/>
          <p:cNvSpPr>
            <a:spLocks noGrp="1"/>
          </p:cNvSpPr>
          <p:nvPr>
            <p:ph idx="1"/>
          </p:nvPr>
        </p:nvSpPr>
        <p:spPr/>
        <p:txBody>
          <a:bodyPr/>
          <a:lstStyle/>
          <a:p>
            <a:r>
              <a:rPr lang="en-GB" dirty="0"/>
              <a:t>Agency: This a relationship which arises whenever one person (the agent) acts on behalf of another person (the principal) and has power to effect the principal’s legal position with regards to third parties. It is either the result of an express contract or it is implied because of the conduct of the parties</a:t>
            </a:r>
          </a:p>
        </p:txBody>
      </p:sp>
    </p:spTree>
    <p:extLst>
      <p:ext uri="{BB962C8B-B14F-4D97-AF65-F5344CB8AC3E}">
        <p14:creationId xmlns:p14="http://schemas.microsoft.com/office/powerpoint/2010/main" val="90018060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Termination or Discharge of Contract</a:t>
            </a:r>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r>
              <a:rPr lang="en-GB" dirty="0"/>
              <a:t>When a contract is terminated or discharged, the parties are discharged from their obligations. Various ways by which contracts are discharged area:</a:t>
            </a:r>
          </a:p>
          <a:p>
            <a:pPr lvl="1"/>
            <a:r>
              <a:rPr lang="en-GB" dirty="0"/>
              <a:t>By performance – Mutual due performance of the agreed obligations by both parties to a contract discharges the contract</a:t>
            </a:r>
          </a:p>
          <a:p>
            <a:pPr lvl="1"/>
            <a:r>
              <a:rPr lang="en-GB" dirty="0"/>
              <a:t>By agreement – The two parties may agree to release each other from the obligations of a contract, while the contract itself may contain an agreed clause that after a certain time upon the happening of a particular event, the contract shall be discharged</a:t>
            </a:r>
          </a:p>
          <a:p>
            <a:pPr lvl="1"/>
            <a:r>
              <a:rPr lang="en-GB" dirty="0"/>
              <a:t>By frustration – A contract which was capable of being performed when entered into may become frustrated before performance and in such event, it will be discharged</a:t>
            </a:r>
          </a:p>
          <a:p>
            <a:pPr lvl="1"/>
            <a:r>
              <a:rPr lang="en-GB" dirty="0"/>
              <a:t>By breach – When a party does not perform his promise in the manner and at the time agreed, and this breach concerns a fundamental part of the contract, the injured party has the option to treat it as discharged contract</a:t>
            </a:r>
          </a:p>
        </p:txBody>
      </p:sp>
    </p:spTree>
    <p:extLst>
      <p:ext uri="{BB962C8B-B14F-4D97-AF65-F5344CB8AC3E}">
        <p14:creationId xmlns:p14="http://schemas.microsoft.com/office/powerpoint/2010/main" val="32856918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Remedies for the Breach of Contract</a:t>
            </a:r>
          </a:p>
        </p:txBody>
      </p:sp>
      <p:sp>
        <p:nvSpPr>
          <p:cNvPr id="3" name="Content Placeholder 2"/>
          <p:cNvSpPr>
            <a:spLocks noGrp="1"/>
          </p:cNvSpPr>
          <p:nvPr>
            <p:ph idx="1"/>
          </p:nvPr>
        </p:nvSpPr>
        <p:spPr/>
        <p:txBody>
          <a:bodyPr>
            <a:normAutofit fontScale="85000" lnSpcReduction="20000"/>
          </a:bodyPr>
          <a:lstStyle/>
          <a:p>
            <a:r>
              <a:rPr lang="en-GB" dirty="0"/>
              <a:t>Where a breach of contract occurs, then a right of action (or remedy) exists in the courts to remedy the matter. Sometimes the injured party is not content with mere financial compensation for loss, in which case the circumstances will be examined to see whether he is entitled to any other remedy. In this regard, the terms of contract can be divided into two categories- conditions and warranties.</a:t>
            </a:r>
          </a:p>
          <a:p>
            <a:pPr lvl="1"/>
            <a:r>
              <a:rPr lang="en-GB" dirty="0"/>
              <a:t>A condition is a term of major importance which goes directly to the substance of the contract. The breach of a condition may lead to the cancellation or repudiation of the contract</a:t>
            </a:r>
          </a:p>
          <a:p>
            <a:pPr lvl="1"/>
            <a:r>
              <a:rPr lang="en-GB" dirty="0"/>
              <a:t>A warranty is a minor, subsidiary term which is the subject of a contract but collateral to the main purpose of such contract, the breach of which gives rise to a claim for damages</a:t>
            </a:r>
          </a:p>
        </p:txBody>
      </p:sp>
    </p:spTree>
    <p:extLst>
      <p:ext uri="{BB962C8B-B14F-4D97-AF65-F5344CB8AC3E}">
        <p14:creationId xmlns:p14="http://schemas.microsoft.com/office/powerpoint/2010/main" val="13764934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533400"/>
          </a:xfrm>
        </p:spPr>
        <p:txBody>
          <a:bodyPr>
            <a:normAutofit fontScale="90000"/>
          </a:bodyPr>
          <a:lstStyle/>
          <a:p>
            <a:r>
              <a:rPr lang="en-GB" sz="4000" dirty="0"/>
              <a:t>Remedies for the Breach of Contract</a:t>
            </a:r>
          </a:p>
        </p:txBody>
      </p:sp>
      <p:sp>
        <p:nvSpPr>
          <p:cNvPr id="3" name="Content Placeholder 2"/>
          <p:cNvSpPr>
            <a:spLocks noGrp="1"/>
          </p:cNvSpPr>
          <p:nvPr>
            <p:ph idx="1"/>
          </p:nvPr>
        </p:nvSpPr>
        <p:spPr>
          <a:xfrm>
            <a:off x="228600" y="762000"/>
            <a:ext cx="8686800" cy="6096000"/>
          </a:xfrm>
        </p:spPr>
        <p:txBody>
          <a:bodyPr>
            <a:noAutofit/>
          </a:bodyPr>
          <a:lstStyle/>
          <a:p>
            <a:pPr algn="just"/>
            <a:r>
              <a:rPr lang="en-GB" sz="1800" dirty="0"/>
              <a:t>Types of remedy</a:t>
            </a:r>
          </a:p>
          <a:p>
            <a:pPr lvl="1" algn="just"/>
            <a:r>
              <a:rPr lang="en-GB" sz="1800" b="1" dirty="0"/>
              <a:t>Termination/Cancellation:</a:t>
            </a:r>
            <a:r>
              <a:rPr lang="en-GB" sz="1800" dirty="0"/>
              <a:t> where the guilty party breaks a condition of the contract, the injured party may treat such a breach as repudiation of the entire contract</a:t>
            </a:r>
          </a:p>
          <a:p>
            <a:pPr lvl="1" algn="just"/>
            <a:r>
              <a:rPr lang="en-GB" sz="1800" b="1" dirty="0"/>
              <a:t>Damages – </a:t>
            </a:r>
            <a:r>
              <a:rPr lang="en-GB" sz="1800" dirty="0"/>
              <a:t>If the injured party is content with compensation for his loss, it is immaterial whether he is complaining of breach of condition or warranty</a:t>
            </a:r>
          </a:p>
          <a:p>
            <a:pPr lvl="1" algn="just"/>
            <a:r>
              <a:rPr lang="en-GB" sz="1800" b="1" dirty="0"/>
              <a:t>Specific performance (equitable remedy) </a:t>
            </a:r>
            <a:r>
              <a:rPr lang="en-GB" sz="1800" dirty="0"/>
              <a:t>– This is an order of court compelling the defendant to perform his part of the contract. Usually applied where monetary compensation or damages will not be adequate for the customer</a:t>
            </a:r>
          </a:p>
          <a:p>
            <a:pPr lvl="1" algn="just"/>
            <a:r>
              <a:rPr lang="en-GB" sz="1800" b="1" dirty="0"/>
              <a:t>Injunction (equitable remedy)  </a:t>
            </a:r>
            <a:r>
              <a:rPr lang="en-GB" sz="1800" dirty="0"/>
              <a:t>– An injunction is also an order of the court of purely discretionary nature which is only issued on comparatively rare occasions</a:t>
            </a:r>
          </a:p>
          <a:p>
            <a:pPr marL="457200" lvl="1" indent="0" algn="just">
              <a:buNone/>
            </a:pPr>
            <a:r>
              <a:rPr lang="en-GB" sz="1800" b="1" dirty="0"/>
              <a:t>Exchange</a:t>
            </a:r>
            <a:r>
              <a:rPr lang="en-GB" sz="1800" dirty="0"/>
              <a:t> however cannot be a remedy. Sometimes in attempt to avoid arguments that may arise over the extent of damages to be claimed, </a:t>
            </a:r>
            <a:r>
              <a:rPr lang="en-GB" sz="1800" b="1" dirty="0"/>
              <a:t>liquidated damages</a:t>
            </a:r>
            <a:r>
              <a:rPr lang="en-GB" sz="1800" dirty="0"/>
              <a:t> clause is included in major contracts. Here the parties make a genuine pre estimate of the loss to follow from a particular breach of contract and the figure is included in the contract to fix the liability of the breaker of the clause.</a:t>
            </a:r>
          </a:p>
          <a:p>
            <a:pPr marL="457200" lvl="1" indent="0" algn="just">
              <a:buNone/>
            </a:pPr>
            <a:r>
              <a:rPr lang="en-GB" sz="1800" dirty="0"/>
              <a:t>Whether or not a contract is involved, if something subsequently goes wrong, arbitration is available as a mechanism for resolving all kinds of dispute. It is generally more satisfactory than taking the dispute to the law court.</a:t>
            </a:r>
          </a:p>
          <a:p>
            <a:pPr lvl="1" algn="just"/>
            <a:endParaRPr lang="en-GB" sz="1800" dirty="0"/>
          </a:p>
        </p:txBody>
      </p:sp>
    </p:spTree>
    <p:extLst>
      <p:ext uri="{BB962C8B-B14F-4D97-AF65-F5344CB8AC3E}">
        <p14:creationId xmlns:p14="http://schemas.microsoft.com/office/powerpoint/2010/main" val="249839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E606E0-1057-4103-B770-AE282207DEF0}"/>
              </a:ext>
            </a:extLst>
          </p:cNvPr>
          <p:cNvSpPr>
            <a:spLocks noGrp="1"/>
          </p:cNvSpPr>
          <p:nvPr>
            <p:ph idx="1"/>
          </p:nvPr>
        </p:nvSpPr>
        <p:spPr>
          <a:xfrm>
            <a:off x="152400" y="1481138"/>
            <a:ext cx="8861425" cy="4525962"/>
          </a:xfrm>
        </p:spPr>
        <p:txBody>
          <a:bodyPr/>
          <a:lstStyle/>
          <a:p>
            <a:r>
              <a:rPr lang="en-US" sz="3600" dirty="0"/>
              <a:t>Engr. OYEBODE, Oluwadare Joshua - Coordinator</a:t>
            </a:r>
          </a:p>
          <a:p>
            <a:r>
              <a:rPr lang="en-US" sz="3600" dirty="0"/>
              <a:t>Engr. Dr. Bello, Kareem </a:t>
            </a:r>
            <a:r>
              <a:rPr lang="en-US" sz="3600" dirty="0" err="1"/>
              <a:t>Aderemi</a:t>
            </a:r>
            <a:endParaRPr lang="en-US" sz="3600" dirty="0"/>
          </a:p>
          <a:p>
            <a:r>
              <a:rPr lang="en-US" sz="3600" dirty="0"/>
              <a:t>Engr. Dr. </a:t>
            </a:r>
            <a:r>
              <a:rPr lang="en-US" sz="3600" dirty="0" err="1"/>
              <a:t>Udeagbara</a:t>
            </a:r>
            <a:r>
              <a:rPr lang="en-US" sz="3600" dirty="0"/>
              <a:t> Stephen </a:t>
            </a:r>
            <a:r>
              <a:rPr lang="en-US" sz="3600" dirty="0" err="1"/>
              <a:t>Gekwu</a:t>
            </a:r>
            <a:endParaRPr lang="en-US" sz="3600" dirty="0"/>
          </a:p>
          <a:p>
            <a:r>
              <a:rPr lang="en-US" sz="3600" dirty="0"/>
              <a:t>Engr. (</a:t>
            </a:r>
            <a:r>
              <a:rPr lang="en-US" sz="3600" dirty="0" err="1"/>
              <a:t>Mrs</a:t>
            </a:r>
            <a:r>
              <a:rPr lang="en-US" sz="3600" dirty="0"/>
              <a:t>). IKPEZE, </a:t>
            </a:r>
            <a:r>
              <a:rPr lang="en-US" sz="3600" dirty="0" err="1"/>
              <a:t>Onyinye</a:t>
            </a:r>
            <a:r>
              <a:rPr lang="en-US" sz="3600" dirty="0"/>
              <a:t> Florence</a:t>
            </a:r>
          </a:p>
        </p:txBody>
      </p:sp>
      <p:sp>
        <p:nvSpPr>
          <p:cNvPr id="3" name="Title 2">
            <a:extLst>
              <a:ext uri="{FF2B5EF4-FFF2-40B4-BE49-F238E27FC236}">
                <a16:creationId xmlns:a16="http://schemas.microsoft.com/office/drawing/2014/main" id="{B7BEF3BF-0A9A-48CB-B34B-8E2A87E5F14D}"/>
              </a:ext>
            </a:extLst>
          </p:cNvPr>
          <p:cNvSpPr>
            <a:spLocks noGrp="1"/>
          </p:cNvSpPr>
          <p:nvPr>
            <p:ph type="title"/>
          </p:nvPr>
        </p:nvSpPr>
        <p:spPr/>
        <p:txBody>
          <a:bodyPr/>
          <a:lstStyle/>
          <a:p>
            <a:r>
              <a:rPr lang="en-US" dirty="0"/>
              <a:t>LECTURERS FOR ENG 384</a:t>
            </a:r>
          </a:p>
        </p:txBody>
      </p:sp>
      <p:sp>
        <p:nvSpPr>
          <p:cNvPr id="5" name="Slide Number Placeholder 4">
            <a:extLst>
              <a:ext uri="{FF2B5EF4-FFF2-40B4-BE49-F238E27FC236}">
                <a16:creationId xmlns:a16="http://schemas.microsoft.com/office/drawing/2014/main" id="{E62B0BB6-326A-410D-A15F-68C5D84301A6}"/>
              </a:ext>
            </a:extLst>
          </p:cNvPr>
          <p:cNvSpPr>
            <a:spLocks noGrp="1"/>
          </p:cNvSpPr>
          <p:nvPr>
            <p:ph type="sldNum" sz="quarter" idx="12"/>
          </p:nvPr>
        </p:nvSpPr>
        <p:spPr/>
        <p:txBody>
          <a:bodyPr/>
          <a:lstStyle/>
          <a:p>
            <a:pPr>
              <a:defRPr/>
            </a:pPr>
            <a:fld id="{A2B5CF83-1F53-4043-8700-93E6329EBC98}" type="slidenum">
              <a:rPr lang="en-US" smtClean="0"/>
              <a:pPr>
                <a:defRPr/>
              </a:pPr>
              <a:t>2</a:t>
            </a:fld>
            <a:endParaRPr lang="en-US" dirty="0"/>
          </a:p>
        </p:txBody>
      </p:sp>
    </p:spTree>
    <p:extLst>
      <p:ext uri="{BB962C8B-B14F-4D97-AF65-F5344CB8AC3E}">
        <p14:creationId xmlns:p14="http://schemas.microsoft.com/office/powerpoint/2010/main" val="202474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295400"/>
          </a:xfrm>
        </p:spPr>
        <p:txBody>
          <a:bodyPr>
            <a:normAutofit fontScale="90000"/>
          </a:bodyPr>
          <a:lstStyle/>
          <a:p>
            <a:r>
              <a:rPr lang="en-GB" sz="3600" dirty="0"/>
              <a:t>Key topic areas for engineering law are:</a:t>
            </a:r>
            <a:br>
              <a:rPr lang="en-GB" dirty="0"/>
            </a:br>
            <a:endParaRPr lang="en-GB" dirty="0"/>
          </a:p>
        </p:txBody>
      </p:sp>
      <p:sp>
        <p:nvSpPr>
          <p:cNvPr id="3" name="Content Placeholder 2"/>
          <p:cNvSpPr>
            <a:spLocks noGrp="1"/>
          </p:cNvSpPr>
          <p:nvPr>
            <p:ph idx="1"/>
          </p:nvPr>
        </p:nvSpPr>
        <p:spPr>
          <a:xfrm>
            <a:off x="228600" y="1066800"/>
            <a:ext cx="8763000" cy="5486400"/>
          </a:xfrm>
        </p:spPr>
        <p:txBody>
          <a:bodyPr/>
          <a:lstStyle/>
          <a:p>
            <a:pPr algn="just"/>
            <a:r>
              <a:rPr lang="en-GB" sz="2800" dirty="0"/>
              <a:t>Contract administration, especially in construction, procurement, and supply chain.</a:t>
            </a:r>
          </a:p>
          <a:p>
            <a:pPr algn="just"/>
            <a:r>
              <a:rPr lang="en-GB" sz="2800" dirty="0"/>
              <a:t>Product liability, especially for manufactured products.</a:t>
            </a:r>
          </a:p>
          <a:p>
            <a:pPr algn="just"/>
            <a:r>
              <a:rPr lang="en-GB" sz="2800" dirty="0"/>
              <a:t>Intellectual property (IP) protection, which includes patents, copyrights, etc.</a:t>
            </a:r>
          </a:p>
          <a:p>
            <a:pPr algn="just"/>
            <a:r>
              <a:rPr lang="en-GB" sz="2800" dirty="0"/>
              <a:t>Safety legislation and regulations, which includes plant safety, risk management, food safety.</a:t>
            </a:r>
          </a:p>
          <a:p>
            <a:pPr algn="just"/>
            <a:r>
              <a:rPr lang="en-GB" sz="2800" dirty="0"/>
              <a:t>Standards and certification, which are product-specific constraints on design and testing processes.</a:t>
            </a:r>
          </a:p>
          <a:p>
            <a:endParaRPr lang="en-GB" dirty="0"/>
          </a:p>
        </p:txBody>
      </p:sp>
    </p:spTree>
    <p:extLst>
      <p:ext uri="{BB962C8B-B14F-4D97-AF65-F5344CB8AC3E}">
        <p14:creationId xmlns:p14="http://schemas.microsoft.com/office/powerpoint/2010/main" val="149494856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Extinction of Remedies</a:t>
            </a:r>
          </a:p>
        </p:txBody>
      </p:sp>
      <p:sp>
        <p:nvSpPr>
          <p:cNvPr id="3" name="Content Placeholder 2"/>
          <p:cNvSpPr>
            <a:spLocks noGrp="1"/>
          </p:cNvSpPr>
          <p:nvPr>
            <p:ph idx="1"/>
          </p:nvPr>
        </p:nvSpPr>
        <p:spPr/>
        <p:txBody>
          <a:bodyPr>
            <a:normAutofit/>
          </a:bodyPr>
          <a:lstStyle/>
          <a:p>
            <a:r>
              <a:rPr lang="en-GB" dirty="0"/>
              <a:t>Lapse of time. An action arising out of a simple contract has to be brought within 6 years while for speciality contracts it is 12 years.</a:t>
            </a:r>
          </a:p>
          <a:p>
            <a:r>
              <a:rPr lang="en-GB" dirty="0"/>
              <a:t>Acceptance. The right to reject goods for breach of condition is taken  away in a sale of goods contract where the buyer has accepted the goods or some of them. </a:t>
            </a:r>
          </a:p>
          <a:p>
            <a:r>
              <a:rPr lang="en-GB" dirty="0"/>
              <a:t>Temporarily Discountenanced/Misrepresentation</a:t>
            </a:r>
          </a:p>
        </p:txBody>
      </p:sp>
    </p:spTree>
    <p:extLst>
      <p:ext uri="{BB962C8B-B14F-4D97-AF65-F5344CB8AC3E}">
        <p14:creationId xmlns:p14="http://schemas.microsoft.com/office/powerpoint/2010/main" val="32817771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Contracts Encountered in Engineering Practice</a:t>
            </a:r>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GB" b="1" dirty="0"/>
              <a:t>Contract for sale of goods.</a:t>
            </a:r>
            <a:r>
              <a:rPr lang="en-GB" dirty="0"/>
              <a:t> This is defined as a contract whereby the seller transfers or agrees to transfer the property in goods to the buyer for a money consideration called the price. The word property here means ownership. This contract could be an outright sale or agreement to sell (futuristic). The difference between the two are:</a:t>
            </a:r>
          </a:p>
          <a:p>
            <a:pPr lvl="1"/>
            <a:r>
              <a:rPr lang="en-GB" dirty="0"/>
              <a:t>A sale involves an actual transfer of the property in the goods while an agreement to sale will transfer ownership at a later date</a:t>
            </a:r>
          </a:p>
          <a:p>
            <a:pPr lvl="1"/>
            <a:r>
              <a:rPr lang="en-GB" dirty="0"/>
              <a:t>For sale, if the buyer defaults, the buyer can be sued, for agreement to sell, the buyer can only be sued for </a:t>
            </a:r>
            <a:r>
              <a:rPr lang="en-GB" dirty="0" err="1"/>
              <a:t>unliquidated</a:t>
            </a:r>
            <a:r>
              <a:rPr lang="en-GB" dirty="0"/>
              <a:t> damages for breach of the contract</a:t>
            </a:r>
          </a:p>
          <a:p>
            <a:pPr lvl="1"/>
            <a:r>
              <a:rPr lang="en-GB" dirty="0"/>
              <a:t>When seller defaults in the case of sale, the buyer can sue the seller for damages and delivery of the goods while in the case of agreement sell, the buyer can only sue for damages</a:t>
            </a:r>
          </a:p>
          <a:p>
            <a:pPr lvl="1"/>
            <a:r>
              <a:rPr lang="en-GB" dirty="0"/>
              <a:t>Since goods pass to buyer in the case of sale, the buyer bears the risk or loss or deterioration whereas for agreement to sell,  the seller bears risk or loss or deterioration until goods pass to buyer</a:t>
            </a:r>
          </a:p>
          <a:p>
            <a:pPr marL="457200" lvl="1" indent="0">
              <a:buNone/>
            </a:pPr>
            <a:endParaRPr lang="en-GB" dirty="0"/>
          </a:p>
        </p:txBody>
      </p:sp>
    </p:spTree>
    <p:extLst>
      <p:ext uri="{BB962C8B-B14F-4D97-AF65-F5344CB8AC3E}">
        <p14:creationId xmlns:p14="http://schemas.microsoft.com/office/powerpoint/2010/main" val="19166215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Contracts Encountered in Engineering Practice</a:t>
            </a:r>
          </a:p>
        </p:txBody>
      </p:sp>
      <p:sp>
        <p:nvSpPr>
          <p:cNvPr id="3" name="Content Placeholder 2"/>
          <p:cNvSpPr>
            <a:spLocks noGrp="1"/>
          </p:cNvSpPr>
          <p:nvPr>
            <p:ph idx="1"/>
          </p:nvPr>
        </p:nvSpPr>
        <p:spPr/>
        <p:txBody>
          <a:bodyPr>
            <a:normAutofit/>
          </a:bodyPr>
          <a:lstStyle/>
          <a:p>
            <a:r>
              <a:rPr lang="en-GB" dirty="0"/>
              <a:t>Implied Warranties</a:t>
            </a:r>
          </a:p>
          <a:p>
            <a:pPr lvl="1"/>
            <a:r>
              <a:rPr lang="en-GB" dirty="0"/>
              <a:t>The buyer shall have and enjoy quiet possession of goods except so far as it may be disturbed by the owner or other person entitled to the benefit of any charge or encumbrance so disclosed or known. This warranty will be broken if the buyer’s possession is disturbed by the seller or by the lawful acts of a third party whose title is superior to the seller’s</a:t>
            </a:r>
          </a:p>
          <a:p>
            <a:pPr lvl="1"/>
            <a:r>
              <a:rPr lang="en-GB" dirty="0"/>
              <a:t>The goods shall be free from any undisclosed charge or encumbrance which was unknown to the buyer before or at the time when contract is made. </a:t>
            </a:r>
          </a:p>
        </p:txBody>
      </p:sp>
    </p:spTree>
    <p:extLst>
      <p:ext uri="{BB962C8B-B14F-4D97-AF65-F5344CB8AC3E}">
        <p14:creationId xmlns:p14="http://schemas.microsoft.com/office/powerpoint/2010/main" val="29446483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Other Aspects of Contracts for Sale of Goods</a:t>
            </a:r>
          </a:p>
        </p:txBody>
      </p:sp>
      <p:sp>
        <p:nvSpPr>
          <p:cNvPr id="3" name="Content Placeholder 2"/>
          <p:cNvSpPr>
            <a:spLocks noGrp="1"/>
          </p:cNvSpPr>
          <p:nvPr>
            <p:ph idx="1"/>
          </p:nvPr>
        </p:nvSpPr>
        <p:spPr/>
        <p:txBody>
          <a:bodyPr>
            <a:normAutofit fontScale="77500" lnSpcReduction="20000"/>
          </a:bodyPr>
          <a:lstStyle/>
          <a:p>
            <a:r>
              <a:rPr lang="en-GB" dirty="0"/>
              <a:t>Exemption Clauses and Disclaimers. There are a few provisions which suppliers or manufacturers protect themselves with. Such are usually stated at the time of making the sale or included with the goods e.g.</a:t>
            </a:r>
          </a:p>
          <a:p>
            <a:pPr lvl="1"/>
            <a:r>
              <a:rPr lang="en-GB" dirty="0"/>
              <a:t>Exclusion clauses, excluding all liabilities</a:t>
            </a:r>
          </a:p>
          <a:p>
            <a:pPr lvl="1"/>
            <a:r>
              <a:rPr lang="en-GB" dirty="0"/>
              <a:t>Limitation clauses, accepting some liability but reducing it to a stated sum or to the contract price or percentage of it</a:t>
            </a:r>
          </a:p>
          <a:p>
            <a:pPr marL="457200" lvl="1" indent="0">
              <a:buNone/>
            </a:pPr>
            <a:r>
              <a:rPr lang="en-GB" dirty="0"/>
              <a:t>Guarantees and similar clauses may be put in the second category since normally the manufacturer agrees to repair or replace defective parts free of charge for a stated period after delivery but excludes all further liability notably for consequential loss</a:t>
            </a:r>
          </a:p>
          <a:p>
            <a:r>
              <a:rPr lang="en-GB" dirty="0"/>
              <a:t>The Law of Negligence or Product Liability. This law states that manufacturers are strictly liable to end users whether or not there is a contractual relationship between them if they launch into the market place products which are unsafe, dangerous etc.</a:t>
            </a:r>
          </a:p>
        </p:txBody>
      </p:sp>
    </p:spTree>
    <p:extLst>
      <p:ext uri="{BB962C8B-B14F-4D97-AF65-F5344CB8AC3E}">
        <p14:creationId xmlns:p14="http://schemas.microsoft.com/office/powerpoint/2010/main" val="156717765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Contracts Encountered in Engineering Practice</a:t>
            </a:r>
          </a:p>
        </p:txBody>
      </p:sp>
      <p:sp>
        <p:nvSpPr>
          <p:cNvPr id="3" name="Content Placeholder 2"/>
          <p:cNvSpPr>
            <a:spLocks noGrp="1"/>
          </p:cNvSpPr>
          <p:nvPr>
            <p:ph idx="1"/>
          </p:nvPr>
        </p:nvSpPr>
        <p:spPr/>
        <p:txBody>
          <a:bodyPr>
            <a:normAutofit fontScale="77500" lnSpcReduction="20000"/>
          </a:bodyPr>
          <a:lstStyle/>
          <a:p>
            <a:r>
              <a:rPr lang="en-GB" dirty="0"/>
              <a:t>Transfer of Risk.</a:t>
            </a:r>
          </a:p>
          <a:p>
            <a:r>
              <a:rPr lang="en-GB" dirty="0"/>
              <a:t>Transfer of Title by a Non-Owner.</a:t>
            </a:r>
          </a:p>
          <a:p>
            <a:pPr lvl="1"/>
            <a:r>
              <a:rPr lang="en-GB" dirty="0"/>
              <a:t>Estopped – Where the true owner is estopped from denying the actual seller’s right to sell, the purchaser will get a good title</a:t>
            </a:r>
          </a:p>
          <a:p>
            <a:pPr lvl="1"/>
            <a:r>
              <a:rPr lang="en-GB" dirty="0"/>
              <a:t>Orders for Sale – Where a person, not the owner of the goods, sells them under a court order or under a legal power of sale, the purchaser gets a good title</a:t>
            </a:r>
          </a:p>
          <a:p>
            <a:pPr lvl="1"/>
            <a:r>
              <a:rPr lang="en-GB" dirty="0"/>
              <a:t>Sale by a Factor – A purchaser will get a good title if he buys in good faith from a factor with whom the owner deposited the goods, whether or not the factor has actual authority</a:t>
            </a:r>
          </a:p>
          <a:p>
            <a:pPr lvl="1"/>
            <a:r>
              <a:rPr lang="en-GB" dirty="0"/>
              <a:t>Sale by Seller in Possession – If a buyer of goods allows the seller to remain in possession of them or in possession of documents of title  thereto, the seller can re-sell the goods to a second buyer who will get a good title</a:t>
            </a:r>
          </a:p>
          <a:p>
            <a:pPr lvl="1"/>
            <a:r>
              <a:rPr lang="en-GB" dirty="0"/>
              <a:t>Sale  by a Purchaser in Possession – Where a seller allows the buyer to get possession of goods or documents of title thereto, before paying for them, the buyer can sell the goods and pass a good title to the subsequent buyer</a:t>
            </a:r>
          </a:p>
          <a:p>
            <a:pPr lvl="1"/>
            <a:endParaRPr lang="en-GB" dirty="0"/>
          </a:p>
        </p:txBody>
      </p:sp>
    </p:spTree>
    <p:extLst>
      <p:ext uri="{BB962C8B-B14F-4D97-AF65-F5344CB8AC3E}">
        <p14:creationId xmlns:p14="http://schemas.microsoft.com/office/powerpoint/2010/main" val="25274473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Common Contracts Encountered in Engineering Practice</a:t>
            </a:r>
          </a:p>
        </p:txBody>
      </p:sp>
      <p:sp>
        <p:nvSpPr>
          <p:cNvPr id="3" name="Content Placeholder 2"/>
          <p:cNvSpPr>
            <a:spLocks noGrp="1"/>
          </p:cNvSpPr>
          <p:nvPr>
            <p:ph idx="1"/>
          </p:nvPr>
        </p:nvSpPr>
        <p:spPr/>
        <p:txBody>
          <a:bodyPr>
            <a:normAutofit fontScale="92500" lnSpcReduction="10000"/>
          </a:bodyPr>
          <a:lstStyle/>
          <a:p>
            <a:pPr lvl="1"/>
            <a:r>
              <a:rPr lang="en-GB" dirty="0"/>
              <a:t>Sale under voidable act – The buyer from a seller whose own title is voidable will get a good title provided</a:t>
            </a:r>
          </a:p>
          <a:p>
            <a:pPr lvl="2"/>
            <a:r>
              <a:rPr lang="en-GB" dirty="0"/>
              <a:t>He had no knowledge of any defect in the seller’s title</a:t>
            </a:r>
          </a:p>
          <a:p>
            <a:pPr lvl="2"/>
            <a:r>
              <a:rPr lang="en-GB" dirty="0"/>
              <a:t>The seller’s title had not been voided at the time of sale</a:t>
            </a:r>
          </a:p>
          <a:p>
            <a:pPr lvl="1"/>
            <a:r>
              <a:rPr lang="en-GB" dirty="0"/>
              <a:t>Sale under common law power – Power of sale can be exercised at common law in certain circumstances such as by a pledge of goods or by a person selling as an agent of necessity. In such situations, the buyer will obtain a good title to the goods purchased by him</a:t>
            </a:r>
          </a:p>
          <a:p>
            <a:pPr lvl="1"/>
            <a:r>
              <a:rPr lang="en-GB" dirty="0"/>
              <a:t>Sale in market overt – Where goods are sold in market overt, according to the usage of the market, the buyer acquires a good title to the goods, provided he buys them in good faith and without notice of any defect or want of title on the part of the seller</a:t>
            </a:r>
          </a:p>
          <a:p>
            <a:endParaRPr lang="en-GB" dirty="0"/>
          </a:p>
        </p:txBody>
      </p:sp>
    </p:spTree>
    <p:extLst>
      <p:ext uri="{BB962C8B-B14F-4D97-AF65-F5344CB8AC3E}">
        <p14:creationId xmlns:p14="http://schemas.microsoft.com/office/powerpoint/2010/main" val="247074229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a:t>Common Contracts Encountered in Engineering Practice</a:t>
            </a:r>
          </a:p>
        </p:txBody>
      </p:sp>
      <p:sp>
        <p:nvSpPr>
          <p:cNvPr id="3" name="Content Placeholder 2"/>
          <p:cNvSpPr>
            <a:spLocks noGrp="1"/>
          </p:cNvSpPr>
          <p:nvPr>
            <p:ph idx="1"/>
          </p:nvPr>
        </p:nvSpPr>
        <p:spPr>
          <a:xfrm>
            <a:off x="179512" y="1340768"/>
            <a:ext cx="8784976" cy="5400600"/>
          </a:xfrm>
        </p:spPr>
        <p:txBody>
          <a:bodyPr>
            <a:normAutofit lnSpcReduction="10000"/>
          </a:bodyPr>
          <a:lstStyle/>
          <a:p>
            <a:r>
              <a:rPr lang="en-GB" sz="1800" b="1" dirty="0"/>
              <a:t>Contract for Supply and Services</a:t>
            </a:r>
            <a:r>
              <a:rPr lang="en-GB" sz="1800" dirty="0"/>
              <a:t>. This a contract where the supplier agrees to supply or offer some services to the client. Common law has recognised the implied conditions about supplier’s duties regarding services. These could be</a:t>
            </a:r>
          </a:p>
          <a:p>
            <a:pPr lvl="1"/>
            <a:r>
              <a:rPr lang="en-GB" sz="1800" dirty="0"/>
              <a:t>Duty of care</a:t>
            </a:r>
          </a:p>
          <a:p>
            <a:pPr lvl="1"/>
            <a:r>
              <a:rPr lang="en-GB" sz="1800" dirty="0"/>
              <a:t>Time</a:t>
            </a:r>
          </a:p>
          <a:p>
            <a:pPr lvl="1"/>
            <a:r>
              <a:rPr lang="en-GB" sz="1800" dirty="0"/>
              <a:t>Charges</a:t>
            </a:r>
          </a:p>
          <a:p>
            <a:r>
              <a:rPr lang="en-GB" sz="1800" b="1" dirty="0"/>
              <a:t>Contract for Hire.</a:t>
            </a:r>
            <a:r>
              <a:rPr lang="en-GB" sz="1800" dirty="0"/>
              <a:t>  This enable the client to have the use and possession of goods though not ownership during the contract period</a:t>
            </a:r>
          </a:p>
          <a:p>
            <a:r>
              <a:rPr lang="en-GB" sz="1800" b="1" dirty="0"/>
              <a:t>Contract for works and materials</a:t>
            </a:r>
            <a:r>
              <a:rPr lang="en-GB" sz="1800" dirty="0"/>
              <a:t>. Also know as engineering works contract</a:t>
            </a:r>
          </a:p>
          <a:p>
            <a:r>
              <a:rPr lang="en-GB" sz="1800" b="1" dirty="0"/>
              <a:t>Contract for Agency</a:t>
            </a:r>
            <a:r>
              <a:rPr lang="en-GB" sz="1800" dirty="0"/>
              <a:t>. This is a relationship which arises whenever one person (the agent) acts on behalf  of another person (the principal) and has power to effect the principal’s legal position with regard to third parties.  Formation of agency may come about by an express agreement which in turn could be by word of mouth, in simple writing, or by deed. Agency may also come about without express agreement in which case it could be by implication, by necessity or by ratification</a:t>
            </a:r>
          </a:p>
          <a:p>
            <a:r>
              <a:rPr lang="en-GB" sz="1800" b="1" dirty="0"/>
              <a:t>Contract for employment</a:t>
            </a:r>
            <a:r>
              <a:rPr lang="en-GB" sz="1800" dirty="0"/>
              <a:t>. This a matter of agreement between employer and employee</a:t>
            </a:r>
          </a:p>
        </p:txBody>
      </p:sp>
    </p:spTree>
    <p:extLst>
      <p:ext uri="{BB962C8B-B14F-4D97-AF65-F5344CB8AC3E}">
        <p14:creationId xmlns:p14="http://schemas.microsoft.com/office/powerpoint/2010/main" val="35888708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Procedure</a:t>
            </a:r>
          </a:p>
        </p:txBody>
      </p:sp>
      <p:sp>
        <p:nvSpPr>
          <p:cNvPr id="3" name="Content Placeholder 2"/>
          <p:cNvSpPr>
            <a:spLocks noGrp="1"/>
          </p:cNvSpPr>
          <p:nvPr>
            <p:ph idx="1"/>
          </p:nvPr>
        </p:nvSpPr>
        <p:spPr/>
        <p:txBody>
          <a:bodyPr/>
          <a:lstStyle/>
          <a:p>
            <a:r>
              <a:rPr lang="en-GB" dirty="0"/>
              <a:t>The contract procedure herein described mainly focuses on contracts for works and materials or engineering works contracts. Many of the principles however can also be applicable to some of the other contracts previously reviewed</a:t>
            </a:r>
          </a:p>
        </p:txBody>
      </p:sp>
    </p:spTree>
    <p:extLst>
      <p:ext uri="{BB962C8B-B14F-4D97-AF65-F5344CB8AC3E}">
        <p14:creationId xmlns:p14="http://schemas.microsoft.com/office/powerpoint/2010/main" val="395011364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a:t>
            </a:r>
            <a:endParaRPr lang="en-GB" b="1" dirty="0"/>
          </a:p>
        </p:txBody>
      </p:sp>
      <p:sp>
        <p:nvSpPr>
          <p:cNvPr id="3" name="Content Placeholder 2"/>
          <p:cNvSpPr>
            <a:spLocks noGrp="1"/>
          </p:cNvSpPr>
          <p:nvPr>
            <p:ph idx="1"/>
          </p:nvPr>
        </p:nvSpPr>
        <p:spPr/>
        <p:txBody>
          <a:bodyPr>
            <a:normAutofit fontScale="92500" lnSpcReduction="10000"/>
          </a:bodyPr>
          <a:lstStyle/>
          <a:p>
            <a:r>
              <a:rPr lang="en-GB" dirty="0"/>
              <a:t>The principal parties to an engineering contract are the </a:t>
            </a:r>
            <a:r>
              <a:rPr lang="en-GB" b="1" dirty="0"/>
              <a:t>employer</a:t>
            </a:r>
            <a:r>
              <a:rPr lang="en-GB" dirty="0"/>
              <a:t> and </a:t>
            </a:r>
            <a:r>
              <a:rPr lang="en-GB" b="1" dirty="0"/>
              <a:t>contractor</a:t>
            </a:r>
            <a:r>
              <a:rPr lang="en-GB" dirty="0"/>
              <a:t>. The employer is also referred to as the </a:t>
            </a:r>
            <a:r>
              <a:rPr lang="en-GB" b="1" dirty="0"/>
              <a:t>owner, the client</a:t>
            </a:r>
            <a:r>
              <a:rPr lang="en-GB" dirty="0"/>
              <a:t> or </a:t>
            </a:r>
            <a:r>
              <a:rPr lang="en-GB" b="1" dirty="0"/>
              <a:t>the promoter. </a:t>
            </a:r>
            <a:r>
              <a:rPr lang="en-GB" dirty="0"/>
              <a:t>The employer may be an individual or a corporate body such as a government department, ministry, statutory body or limited liability company.</a:t>
            </a:r>
          </a:p>
          <a:p>
            <a:r>
              <a:rPr lang="en-GB" dirty="0"/>
              <a:t>The employer appoints a project engineer (consultant) as his representative to design the project, supervise the constructional work, arrange for payments to the contractor and settle any disputes</a:t>
            </a:r>
          </a:p>
        </p:txBody>
      </p:sp>
    </p:spTree>
    <p:extLst>
      <p:ext uri="{BB962C8B-B14F-4D97-AF65-F5344CB8AC3E}">
        <p14:creationId xmlns:p14="http://schemas.microsoft.com/office/powerpoint/2010/main" val="26521881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a:t>
            </a:r>
          </a:p>
        </p:txBody>
      </p:sp>
      <p:sp>
        <p:nvSpPr>
          <p:cNvPr id="3" name="Content Placeholder 2"/>
          <p:cNvSpPr>
            <a:spLocks noGrp="1"/>
          </p:cNvSpPr>
          <p:nvPr>
            <p:ph idx="1"/>
          </p:nvPr>
        </p:nvSpPr>
        <p:spPr/>
        <p:txBody>
          <a:bodyPr>
            <a:normAutofit/>
          </a:bodyPr>
          <a:lstStyle/>
          <a:p>
            <a:r>
              <a:rPr lang="en-GB" dirty="0"/>
              <a:t>The role of the engineer is so important in an engineering contract that in a way, he is regarded as an additional party to the contract along with the employer and the contractor</a:t>
            </a:r>
          </a:p>
          <a:p>
            <a:r>
              <a:rPr lang="en-GB" dirty="0"/>
              <a:t>There is also an engineer within the contractor’s organization (referred to as the site engineer, agent or project manager), but he is mainly responsible to the contractor and is not regarded as party to the contract</a:t>
            </a:r>
          </a:p>
        </p:txBody>
      </p:sp>
    </p:spTree>
    <p:extLst>
      <p:ext uri="{BB962C8B-B14F-4D97-AF65-F5344CB8AC3E}">
        <p14:creationId xmlns:p14="http://schemas.microsoft.com/office/powerpoint/2010/main" val="180586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096000"/>
          </a:xfrm>
        </p:spPr>
        <p:txBody>
          <a:bodyPr/>
          <a:lstStyle/>
          <a:p>
            <a:r>
              <a:rPr lang="en-GB" dirty="0"/>
              <a:t>Engineering Law provides soon-to-be engineers with an introductory understanding of the legal framework under which they will work.  That is, all engineering is performed under the constraints imposed by our society’s laws and must take those laws into account. The course has been designed with the following goals in mind:</a:t>
            </a:r>
          </a:p>
          <a:p>
            <a:pPr marL="0" indent="0">
              <a:buNone/>
            </a:pPr>
            <a:r>
              <a:rPr lang="en-GB" dirty="0"/>
              <a:t> 1) Give students a greater understanding of their and their company’s position relative to the law so that they can act and talk more intelligently on the subject and be a better asset for their company.</a:t>
            </a:r>
          </a:p>
          <a:p>
            <a:pPr marL="0" indent="0">
              <a:buNone/>
            </a:pPr>
            <a:r>
              <a:rPr lang="en-GB" dirty="0"/>
              <a:t> </a:t>
            </a:r>
          </a:p>
        </p:txBody>
      </p:sp>
    </p:spTree>
    <p:extLst>
      <p:ext uri="{BB962C8B-B14F-4D97-AF65-F5344CB8AC3E}">
        <p14:creationId xmlns:p14="http://schemas.microsoft.com/office/powerpoint/2010/main" val="23078208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Employer</a:t>
            </a:r>
          </a:p>
        </p:txBody>
      </p:sp>
      <p:sp>
        <p:nvSpPr>
          <p:cNvPr id="3" name="Content Placeholder 2"/>
          <p:cNvSpPr>
            <a:spLocks noGrp="1"/>
          </p:cNvSpPr>
          <p:nvPr>
            <p:ph idx="1"/>
          </p:nvPr>
        </p:nvSpPr>
        <p:spPr/>
        <p:txBody>
          <a:bodyPr>
            <a:normAutofit fontScale="92500"/>
          </a:bodyPr>
          <a:lstStyle/>
          <a:p>
            <a:r>
              <a:rPr lang="en-GB" dirty="0"/>
              <a:t>The Employer (client, owner, promoter): This is the party that awards the contract.</a:t>
            </a:r>
          </a:p>
          <a:p>
            <a:r>
              <a:rPr lang="en-GB" dirty="0"/>
              <a:t>The responsibilities of the employer are</a:t>
            </a:r>
          </a:p>
          <a:p>
            <a:pPr marL="971550" lvl="1" indent="-514350">
              <a:buFont typeface="+mj-lt"/>
              <a:buAutoNum type="arabicPeriod"/>
            </a:pPr>
            <a:r>
              <a:rPr lang="en-GB" dirty="0"/>
              <a:t>Defines the project and undertakes conceptual design</a:t>
            </a:r>
          </a:p>
          <a:p>
            <a:pPr marL="971550" lvl="1" indent="-514350">
              <a:buFont typeface="+mj-lt"/>
              <a:buAutoNum type="arabicPeriod"/>
            </a:pPr>
            <a:r>
              <a:rPr lang="en-GB" dirty="0"/>
              <a:t>States the required performance and quality of job</a:t>
            </a:r>
          </a:p>
          <a:p>
            <a:pPr marL="971550" lvl="1" indent="-514350">
              <a:buFont typeface="+mj-lt"/>
              <a:buAutoNum type="arabicPeriod"/>
            </a:pPr>
            <a:r>
              <a:rPr lang="en-GB" dirty="0"/>
              <a:t>Makes the site available</a:t>
            </a:r>
          </a:p>
          <a:p>
            <a:pPr marL="971550" lvl="1" indent="-514350">
              <a:buFont typeface="+mj-lt"/>
              <a:buAutoNum type="arabicPeriod"/>
            </a:pPr>
            <a:r>
              <a:rPr lang="en-GB" dirty="0"/>
              <a:t>Ensures that the land he intends to build is suitable for the intended purpose</a:t>
            </a:r>
          </a:p>
          <a:p>
            <a:pPr marL="971550" lvl="1" indent="-514350">
              <a:buFont typeface="+mj-lt"/>
              <a:buAutoNum type="arabicPeriod"/>
            </a:pPr>
            <a:r>
              <a:rPr lang="en-GB" dirty="0"/>
              <a:t>Ensures that all statutory consents such as planning building regulation approvals are obtained</a:t>
            </a:r>
          </a:p>
        </p:txBody>
      </p:sp>
    </p:spTree>
    <p:extLst>
      <p:ext uri="{BB962C8B-B14F-4D97-AF65-F5344CB8AC3E}">
        <p14:creationId xmlns:p14="http://schemas.microsoft.com/office/powerpoint/2010/main" val="8888994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Employer</a:t>
            </a:r>
          </a:p>
        </p:txBody>
      </p:sp>
      <p:sp>
        <p:nvSpPr>
          <p:cNvPr id="3" name="Content Placeholder 2"/>
          <p:cNvSpPr>
            <a:spLocks noGrp="1"/>
          </p:cNvSpPr>
          <p:nvPr>
            <p:ph idx="1"/>
          </p:nvPr>
        </p:nvSpPr>
        <p:spPr/>
        <p:txBody>
          <a:bodyPr>
            <a:normAutofit/>
          </a:bodyPr>
          <a:lstStyle/>
          <a:p>
            <a:pPr marL="971550" lvl="1" indent="-514350">
              <a:buAutoNum type="arabicPeriod" startAt="6"/>
            </a:pPr>
            <a:r>
              <a:rPr lang="en-GB" dirty="0"/>
              <a:t>Employs consultants (engineers) to carry out certain detailed engineering design depending on the professional experience and competence of his own management team as regards the type of work involved</a:t>
            </a:r>
          </a:p>
          <a:p>
            <a:pPr marL="971550" lvl="1" indent="-514350">
              <a:buAutoNum type="arabicPeriod" startAt="6"/>
            </a:pPr>
            <a:r>
              <a:rPr lang="en-GB" dirty="0"/>
              <a:t>Selects the appropriate contractor for the project through tendering or negotiation</a:t>
            </a:r>
          </a:p>
          <a:p>
            <a:pPr marL="971550" lvl="1" indent="-514350">
              <a:buAutoNum type="arabicPeriod" startAt="6"/>
            </a:pPr>
            <a:r>
              <a:rPr lang="en-GB" dirty="0"/>
              <a:t>Is liable to the contractor for acts or omissions of the engineer which are not reasonably foreseeable and which cause the contractor to incur delays and additional costs</a:t>
            </a:r>
          </a:p>
          <a:p>
            <a:endParaRPr lang="en-GB" dirty="0"/>
          </a:p>
        </p:txBody>
      </p:sp>
    </p:spTree>
    <p:extLst>
      <p:ext uri="{BB962C8B-B14F-4D97-AF65-F5344CB8AC3E}">
        <p14:creationId xmlns:p14="http://schemas.microsoft.com/office/powerpoint/2010/main" val="12972762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Engineer</a:t>
            </a: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en-GB" dirty="0"/>
              <a:t>The Engineer (Consultant) owes to the employer duties in contract and in common law to exercise all reasonable care and skill in the provision of engineering services including the preliminary investigations.</a:t>
            </a:r>
          </a:p>
          <a:p>
            <a:r>
              <a:rPr lang="en-GB" dirty="0"/>
              <a:t>It is the duty of the engineer to ensure that adequate investigations are carried out prior to letting the contract regarding things such as an adequate soil survey, the nature and condition of access to site, any statutory restrictions which can affect the design and or construction of the works, the rights of adjacent landowners such as rights of light and way and pipe easements, the availability and capacity of sewers, water, gas and electricity services, availability of materials required for construction, ease of disposal of surplus materials, groundwater level and liability to flooding and subsidence</a:t>
            </a:r>
          </a:p>
        </p:txBody>
      </p:sp>
    </p:spTree>
    <p:extLst>
      <p:ext uri="{BB962C8B-B14F-4D97-AF65-F5344CB8AC3E}">
        <p14:creationId xmlns:p14="http://schemas.microsoft.com/office/powerpoint/2010/main" val="425366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Engineer</a:t>
            </a:r>
          </a:p>
        </p:txBody>
      </p:sp>
      <p:sp>
        <p:nvSpPr>
          <p:cNvPr id="3" name="Content Placeholder 2"/>
          <p:cNvSpPr>
            <a:spLocks noGrp="1"/>
          </p:cNvSpPr>
          <p:nvPr>
            <p:ph idx="1"/>
          </p:nvPr>
        </p:nvSpPr>
        <p:spPr>
          <a:xfrm>
            <a:off x="457200" y="1412776"/>
            <a:ext cx="8229600" cy="5184576"/>
          </a:xfrm>
        </p:spPr>
        <p:txBody>
          <a:bodyPr>
            <a:normAutofit fontScale="85000" lnSpcReduction="20000"/>
          </a:bodyPr>
          <a:lstStyle/>
          <a:p>
            <a:r>
              <a:rPr lang="en-GB" dirty="0"/>
              <a:t>The specific duties of the engineer regarding the contractor include:</a:t>
            </a:r>
          </a:p>
          <a:p>
            <a:pPr marL="971550" lvl="1" indent="-514350">
              <a:buFont typeface="+mj-lt"/>
              <a:buAutoNum type="arabicPeriod"/>
            </a:pPr>
            <a:r>
              <a:rPr lang="en-GB" dirty="0"/>
              <a:t>Furnishing the contractor with drawings and all necessary information which could assist him in carrying out the works</a:t>
            </a:r>
          </a:p>
          <a:p>
            <a:pPr marL="971550" lvl="1" indent="-514350">
              <a:buFont typeface="+mj-lt"/>
              <a:buAutoNum type="arabicPeriod"/>
            </a:pPr>
            <a:r>
              <a:rPr lang="en-GB" dirty="0"/>
              <a:t>Issuance of variation orders altering the extent, nature, or quantity of works. </a:t>
            </a:r>
          </a:p>
          <a:p>
            <a:pPr marL="971550" lvl="1" indent="-514350">
              <a:buFont typeface="+mj-lt"/>
              <a:buAutoNum type="arabicPeriod"/>
            </a:pPr>
            <a:r>
              <a:rPr lang="en-GB" dirty="0"/>
              <a:t>Suspension of the works</a:t>
            </a:r>
          </a:p>
          <a:p>
            <a:pPr marL="971550" lvl="1" indent="-514350">
              <a:buFont typeface="+mj-lt"/>
              <a:buAutoNum type="arabicPeriod"/>
            </a:pPr>
            <a:r>
              <a:rPr lang="en-GB" dirty="0"/>
              <a:t>Nomination of sub-contractors and suppliers</a:t>
            </a:r>
          </a:p>
          <a:p>
            <a:pPr marL="971550" lvl="1" indent="-514350">
              <a:buFont typeface="+mj-lt"/>
              <a:buAutoNum type="arabicPeriod"/>
            </a:pPr>
            <a:r>
              <a:rPr lang="en-GB" dirty="0"/>
              <a:t>Inspection of the work before covering up and approval for continuation. The engineer has the power to order the contractor to uncover any part of the works and to reinstate them to his satisfaction, to remove and replace sub-standard materials, and to remove and replace any unsatisfactory work. He is also empowered to object to the removal of any plant, goods or materials from the site and to require the removal of any of the contractor’s employees who </a:t>
            </a:r>
            <a:r>
              <a:rPr lang="en-GB" dirty="0" err="1"/>
              <a:t>mis</a:t>
            </a:r>
            <a:r>
              <a:rPr lang="en-GB" dirty="0"/>
              <a:t>-conducts himself or is incompetent</a:t>
            </a:r>
          </a:p>
          <a:p>
            <a:pPr marL="971550" lvl="1" indent="-514350">
              <a:buFont typeface="+mj-lt"/>
              <a:buAutoNum type="arabicPeriod"/>
            </a:pPr>
            <a:endParaRPr lang="en-GB" dirty="0"/>
          </a:p>
        </p:txBody>
      </p:sp>
    </p:spTree>
    <p:extLst>
      <p:ext uri="{BB962C8B-B14F-4D97-AF65-F5344CB8AC3E}">
        <p14:creationId xmlns:p14="http://schemas.microsoft.com/office/powerpoint/2010/main" val="65850719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Engineer</a:t>
            </a:r>
          </a:p>
        </p:txBody>
      </p:sp>
      <p:sp>
        <p:nvSpPr>
          <p:cNvPr id="3" name="Content Placeholder 2"/>
          <p:cNvSpPr>
            <a:spLocks noGrp="1"/>
          </p:cNvSpPr>
          <p:nvPr>
            <p:ph idx="1"/>
          </p:nvPr>
        </p:nvSpPr>
        <p:spPr/>
        <p:txBody>
          <a:bodyPr>
            <a:normAutofit/>
          </a:bodyPr>
          <a:lstStyle/>
          <a:p>
            <a:pPr marL="514350" indent="-514350">
              <a:buAutoNum type="arabicPeriod" startAt="6"/>
            </a:pPr>
            <a:r>
              <a:rPr lang="en-GB" dirty="0"/>
              <a:t>Issuance of certificates (interim and completion)</a:t>
            </a:r>
          </a:p>
          <a:p>
            <a:pPr marL="514350" indent="-514350">
              <a:buAutoNum type="arabicPeriod" startAt="6"/>
            </a:pPr>
            <a:r>
              <a:rPr lang="en-GB" dirty="0"/>
              <a:t>Pricing of variation orders where new rates or prices must be established</a:t>
            </a:r>
          </a:p>
          <a:p>
            <a:pPr marL="514350" indent="-514350">
              <a:buAutoNum type="arabicPeriod" startAt="6"/>
            </a:pPr>
            <a:r>
              <a:rPr lang="en-GB" dirty="0"/>
              <a:t>Pricing of additional sums which may be due to the contractor for suspension of the works, unforeseen circumstances </a:t>
            </a:r>
            <a:r>
              <a:rPr lang="en-GB" dirty="0" err="1"/>
              <a:t>etc</a:t>
            </a:r>
            <a:endParaRPr lang="en-GB" dirty="0"/>
          </a:p>
          <a:p>
            <a:pPr marL="514350" indent="-514350">
              <a:buAutoNum type="arabicPeriod" startAt="6"/>
            </a:pPr>
            <a:r>
              <a:rPr lang="en-GB" dirty="0"/>
              <a:t>Adjudicating on the validity of claims presented by the contractor</a:t>
            </a:r>
          </a:p>
          <a:p>
            <a:pPr marL="514350" indent="-514350">
              <a:buAutoNum type="arabicPeriod" startAt="6"/>
            </a:pPr>
            <a:r>
              <a:rPr lang="en-GB" dirty="0"/>
              <a:t>Granting of extensions of time</a:t>
            </a:r>
          </a:p>
          <a:p>
            <a:pPr marL="0" indent="0">
              <a:buNone/>
            </a:pPr>
            <a:endParaRPr lang="en-GB" dirty="0"/>
          </a:p>
        </p:txBody>
      </p:sp>
    </p:spTree>
    <p:extLst>
      <p:ext uri="{BB962C8B-B14F-4D97-AF65-F5344CB8AC3E}">
        <p14:creationId xmlns:p14="http://schemas.microsoft.com/office/powerpoint/2010/main" val="263238119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Contractor</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a:t>The contractor is responsible for all aspects of the construction, completion and maintenance of the works. This includes the provision of all labour, materials, equipment, their transportation and proper installation, and everything required for the construction, completion and maintenance of works. He is also responsible for the adequacy, stability and safety of all site operations and methods of construction, but excluding the design or specification of the permanent works, or where the temporary works has been designed by the engineer</a:t>
            </a:r>
          </a:p>
        </p:txBody>
      </p:sp>
    </p:spTree>
    <p:extLst>
      <p:ext uri="{BB962C8B-B14F-4D97-AF65-F5344CB8AC3E}">
        <p14:creationId xmlns:p14="http://schemas.microsoft.com/office/powerpoint/2010/main" val="80280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Contractor</a:t>
            </a:r>
          </a:p>
        </p:txBody>
      </p:sp>
      <p:sp>
        <p:nvSpPr>
          <p:cNvPr id="3" name="Content Placeholder 2"/>
          <p:cNvSpPr>
            <a:spLocks noGrp="1"/>
          </p:cNvSpPr>
          <p:nvPr>
            <p:ph idx="1"/>
          </p:nvPr>
        </p:nvSpPr>
        <p:spPr/>
        <p:txBody>
          <a:bodyPr>
            <a:normAutofit fontScale="85000" lnSpcReduction="20000"/>
          </a:bodyPr>
          <a:lstStyle/>
          <a:p>
            <a:pPr marL="514350" indent="-514350">
              <a:buAutoNum type="arabicPeriod" startAt="2"/>
            </a:pPr>
            <a:r>
              <a:rPr lang="en-GB" dirty="0"/>
              <a:t>The contractor is to ensure that he has inspected and examined the site and surroundings including the ground and sub soil conditions before submitting tender.</a:t>
            </a:r>
          </a:p>
          <a:p>
            <a:pPr marL="514350" indent="-514350">
              <a:buAutoNum type="arabicPeriod" startAt="2"/>
            </a:pPr>
            <a:r>
              <a:rPr lang="en-GB" dirty="0"/>
              <a:t>The contractor is responsible for ensuring suitable access and means of communication. He is also responsible to provide himself with common services </a:t>
            </a:r>
            <a:r>
              <a:rPr lang="en-GB" dirty="0" err="1"/>
              <a:t>eg</a:t>
            </a:r>
            <a:r>
              <a:rPr lang="en-GB" dirty="0"/>
              <a:t> accommodation, water and power supply, security on site </a:t>
            </a:r>
            <a:r>
              <a:rPr lang="en-GB" dirty="0" err="1"/>
              <a:t>etc</a:t>
            </a:r>
            <a:endParaRPr lang="en-GB" dirty="0"/>
          </a:p>
          <a:p>
            <a:pPr marL="514350" indent="-514350">
              <a:buAutoNum type="arabicPeriod" startAt="2"/>
            </a:pPr>
            <a:r>
              <a:rPr lang="en-GB" dirty="0"/>
              <a:t>Where a bond is required from the contractor when submitting his tender for the contract, his sureties, usually amounting to 10% of the tender total, must be banks, insurance companies or other institutions acceptable to and approved by </a:t>
            </a:r>
            <a:r>
              <a:rPr lang="en-GB" dirty="0" err="1"/>
              <a:t>th</a:t>
            </a:r>
            <a:r>
              <a:rPr lang="en-GB" dirty="0"/>
              <a:t> </a:t>
            </a:r>
            <a:r>
              <a:rPr lang="en-GB" dirty="0" err="1"/>
              <a:t>eemployer</a:t>
            </a:r>
            <a:endParaRPr lang="en-GB" dirty="0"/>
          </a:p>
          <a:p>
            <a:pPr marL="0" indent="0">
              <a:buNone/>
            </a:pPr>
            <a:endParaRPr lang="en-GB" dirty="0"/>
          </a:p>
        </p:txBody>
      </p:sp>
    </p:spTree>
    <p:extLst>
      <p:ext uri="{BB962C8B-B14F-4D97-AF65-F5344CB8AC3E}">
        <p14:creationId xmlns:p14="http://schemas.microsoft.com/office/powerpoint/2010/main" val="29400845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Contractor</a:t>
            </a:r>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7"/>
            </a:pPr>
            <a:r>
              <a:rPr lang="en-GB" dirty="0"/>
              <a:t>The contractor is to provide all necessary superintendence during the execution of the works by sufficient persons having adequate knowledge of the operations to be carried out.</a:t>
            </a:r>
          </a:p>
          <a:p>
            <a:pPr marL="514350" indent="-514350">
              <a:buAutoNum type="arabicPeriod" startAt="7"/>
            </a:pPr>
            <a:r>
              <a:rPr lang="en-GB" dirty="0"/>
              <a:t>The contractor is to ensure the true proper setting out of the works and the correctness of the position, levels, dimensions and alignments of all parts of the works.</a:t>
            </a:r>
          </a:p>
          <a:p>
            <a:pPr marL="514350" indent="-514350">
              <a:buAutoNum type="arabicPeriod" startAt="7"/>
            </a:pPr>
            <a:r>
              <a:rPr lang="en-GB" dirty="0"/>
              <a:t>The contractor should provide adequate insurance cover against loss or damage to the works, and adequate insurance against accidents to workers.</a:t>
            </a:r>
          </a:p>
        </p:txBody>
      </p:sp>
    </p:spTree>
    <p:extLst>
      <p:ext uri="{BB962C8B-B14F-4D97-AF65-F5344CB8AC3E}">
        <p14:creationId xmlns:p14="http://schemas.microsoft.com/office/powerpoint/2010/main" val="126631232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Parties to a Contract – The Contractor</a:t>
            </a:r>
          </a:p>
        </p:txBody>
      </p:sp>
      <p:sp>
        <p:nvSpPr>
          <p:cNvPr id="3" name="Content Placeholder 2"/>
          <p:cNvSpPr>
            <a:spLocks noGrp="1"/>
          </p:cNvSpPr>
          <p:nvPr>
            <p:ph idx="1"/>
          </p:nvPr>
        </p:nvSpPr>
        <p:spPr>
          <a:xfrm>
            <a:off x="457200" y="1412776"/>
            <a:ext cx="8229600" cy="5112568"/>
          </a:xfrm>
        </p:spPr>
        <p:txBody>
          <a:bodyPr>
            <a:normAutofit fontScale="70000" lnSpcReduction="20000"/>
          </a:bodyPr>
          <a:lstStyle/>
          <a:p>
            <a:pPr marL="514350" indent="-514350">
              <a:buAutoNum type="arabicPeriod" startAt="10"/>
            </a:pPr>
            <a:r>
              <a:rPr lang="en-GB" dirty="0"/>
              <a:t>The contractor is to conform with the statutes and rules and regulations governing construction work in the locality. He should bring to the attention of the engineer any failure of the drawings, specifications or instructions to conform  with any act, regulation or bye law, upon which the engineer shall immediately investigate the matter and make modifications</a:t>
            </a:r>
          </a:p>
          <a:p>
            <a:pPr marL="514350" indent="-514350">
              <a:buAutoNum type="arabicPeriod" startAt="10"/>
            </a:pPr>
            <a:r>
              <a:rPr lang="en-GB" dirty="0"/>
              <a:t>The contractor must ensure that public highways, bridges </a:t>
            </a:r>
            <a:r>
              <a:rPr lang="en-GB" dirty="0" err="1"/>
              <a:t>etc</a:t>
            </a:r>
            <a:r>
              <a:rPr lang="en-GB" dirty="0"/>
              <a:t> are not damaged when transporting constructional plant, equipment or temporary works.</a:t>
            </a:r>
          </a:p>
          <a:p>
            <a:pPr marL="514350" indent="-514350">
              <a:buAutoNum type="arabicPeriod" startAt="10"/>
            </a:pPr>
            <a:r>
              <a:rPr lang="en-GB" dirty="0"/>
              <a:t>The contractor should provide reasonable facilities for other relevant persons or sub-contractors as required by the engineer</a:t>
            </a:r>
          </a:p>
          <a:p>
            <a:pPr marL="514350" indent="-514350">
              <a:buAutoNum type="arabicPeriod" startAt="10"/>
            </a:pPr>
            <a:r>
              <a:rPr lang="en-GB" dirty="0"/>
              <a:t>The contractor must clear all plant, surplus materials, rubbish and temporary works from the site on completion of the permanent works</a:t>
            </a:r>
          </a:p>
          <a:p>
            <a:pPr marL="514350" indent="-514350">
              <a:buAutoNum type="arabicPeriod" startAt="10"/>
            </a:pPr>
            <a:r>
              <a:rPr lang="en-GB" dirty="0"/>
              <a:t>The contractor should notify the engineer whenever any work is ready for examination by the engineer before being covered. </a:t>
            </a:r>
          </a:p>
        </p:txBody>
      </p:sp>
    </p:spTree>
    <p:extLst>
      <p:ext uri="{BB962C8B-B14F-4D97-AF65-F5344CB8AC3E}">
        <p14:creationId xmlns:p14="http://schemas.microsoft.com/office/powerpoint/2010/main" val="177597649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a:t>
            </a:r>
          </a:p>
        </p:txBody>
      </p:sp>
      <p:sp>
        <p:nvSpPr>
          <p:cNvPr id="3" name="Content Placeholder 2"/>
          <p:cNvSpPr>
            <a:spLocks noGrp="1"/>
          </p:cNvSpPr>
          <p:nvPr>
            <p:ph idx="1"/>
          </p:nvPr>
        </p:nvSpPr>
        <p:spPr/>
        <p:txBody>
          <a:bodyPr>
            <a:normAutofit lnSpcReduction="10000"/>
          </a:bodyPr>
          <a:lstStyle/>
          <a:p>
            <a:r>
              <a:rPr lang="en-GB" dirty="0"/>
              <a:t>Contract Documents: These form the basis on which engineering contractor will prepare his tender and carry out and complete the contract works. They collectively detail all the requirements of the project in a comprehensive unambiguous way. These documents also identify all the rights and duties of the main parties to the contract – the promoter, the engineer and the contractor. They are all included in the information to be supplied to the tenderer</a:t>
            </a:r>
          </a:p>
        </p:txBody>
      </p:sp>
    </p:spTree>
    <p:extLst>
      <p:ext uri="{BB962C8B-B14F-4D97-AF65-F5344CB8AC3E}">
        <p14:creationId xmlns:p14="http://schemas.microsoft.com/office/powerpoint/2010/main" val="281701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6019800"/>
          </a:xfrm>
        </p:spPr>
        <p:txBody>
          <a:bodyPr/>
          <a:lstStyle/>
          <a:p>
            <a:pPr marL="0" indent="0" algn="just">
              <a:buNone/>
            </a:pPr>
            <a:r>
              <a:rPr lang="en-GB" sz="3000" dirty="0"/>
              <a:t> 2) Highlight a few areas that often trip up people in industry so that students can avoid the pitfalls or raise a concern if their company seems like it might have some exposure.         </a:t>
            </a:r>
          </a:p>
          <a:p>
            <a:pPr marL="109537" indent="0" algn="just">
              <a:buNone/>
            </a:pPr>
            <a:r>
              <a:rPr lang="en-GB" sz="3000" dirty="0"/>
              <a:t>3) Help students know when their company has a potential or actual legal problem and should call a lawyer.</a:t>
            </a:r>
          </a:p>
          <a:p>
            <a:pPr algn="just"/>
            <a:r>
              <a:rPr lang="en-GB" sz="3000" dirty="0"/>
              <a:t>Please note that this is merely an introductory class.  This class will not make you a lawyer.  You are advised to seek legal representation if and when you or your company encounters a legal issue.</a:t>
            </a:r>
          </a:p>
          <a:p>
            <a:endParaRPr lang="en-GB" dirty="0"/>
          </a:p>
        </p:txBody>
      </p:sp>
    </p:spTree>
    <p:extLst>
      <p:ext uri="{BB962C8B-B14F-4D97-AF65-F5344CB8AC3E}">
        <p14:creationId xmlns:p14="http://schemas.microsoft.com/office/powerpoint/2010/main" val="27399712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a:t>
            </a:r>
          </a:p>
        </p:txBody>
      </p:sp>
      <p:sp>
        <p:nvSpPr>
          <p:cNvPr id="3" name="Content Placeholder 2"/>
          <p:cNvSpPr>
            <a:spLocks noGrp="1"/>
          </p:cNvSpPr>
          <p:nvPr>
            <p:ph idx="1"/>
          </p:nvPr>
        </p:nvSpPr>
        <p:spPr>
          <a:xfrm>
            <a:off x="152400" y="1600200"/>
            <a:ext cx="8534400" cy="4724400"/>
          </a:xfrm>
        </p:spPr>
        <p:txBody>
          <a:bodyPr>
            <a:noAutofit/>
          </a:bodyPr>
          <a:lstStyle/>
          <a:p>
            <a:r>
              <a:rPr lang="en-GB" sz="2800" dirty="0"/>
              <a:t>We have the following types of contract documents:</a:t>
            </a:r>
          </a:p>
          <a:p>
            <a:pPr marL="971550" lvl="1" indent="-514350">
              <a:buFont typeface="+mj-lt"/>
              <a:buAutoNum type="arabicPeriod"/>
            </a:pPr>
            <a:r>
              <a:rPr lang="en-GB" sz="2800" dirty="0"/>
              <a:t>General conditions of contract</a:t>
            </a:r>
          </a:p>
          <a:p>
            <a:pPr marL="971550" lvl="1" indent="-514350">
              <a:buFont typeface="+mj-lt"/>
              <a:buAutoNum type="arabicPeriod"/>
            </a:pPr>
            <a:r>
              <a:rPr lang="en-GB" sz="2800" dirty="0"/>
              <a:t>Contract Drawings</a:t>
            </a:r>
          </a:p>
          <a:p>
            <a:pPr marL="971550" lvl="1" indent="-514350">
              <a:buFont typeface="+mj-lt"/>
              <a:buAutoNum type="arabicPeriod"/>
            </a:pPr>
            <a:r>
              <a:rPr lang="en-GB" sz="2800" dirty="0"/>
              <a:t>Specification</a:t>
            </a:r>
          </a:p>
          <a:p>
            <a:pPr marL="971550" lvl="1" indent="-514350">
              <a:buFont typeface="+mj-lt"/>
              <a:buAutoNum type="arabicPeriod"/>
            </a:pPr>
            <a:r>
              <a:rPr lang="en-GB" sz="2800" dirty="0"/>
              <a:t>Bill of Quantities  (BOQ) or Bill of Engineering Measurement and Evaluation (BEME)</a:t>
            </a:r>
          </a:p>
          <a:p>
            <a:pPr marL="971550" lvl="1" indent="-514350">
              <a:buFont typeface="+mj-lt"/>
              <a:buAutoNum type="arabicPeriod"/>
            </a:pPr>
            <a:r>
              <a:rPr lang="en-GB" sz="2800" dirty="0"/>
              <a:t>Instructions to tenderers</a:t>
            </a:r>
          </a:p>
          <a:p>
            <a:pPr marL="971550" lvl="1" indent="-514350">
              <a:buFont typeface="+mj-lt"/>
              <a:buAutoNum type="arabicPeriod"/>
            </a:pPr>
            <a:r>
              <a:rPr lang="en-GB" sz="2800" dirty="0"/>
              <a:t>Form of Tender</a:t>
            </a:r>
          </a:p>
          <a:p>
            <a:pPr marL="971550" lvl="1" indent="-514350">
              <a:buFont typeface="+mj-lt"/>
              <a:buAutoNum type="arabicPeriod"/>
            </a:pPr>
            <a:r>
              <a:rPr lang="en-GB" sz="2800" dirty="0"/>
              <a:t>Form of Agreement</a:t>
            </a:r>
          </a:p>
        </p:txBody>
      </p:sp>
    </p:spTree>
    <p:extLst>
      <p:ext uri="{BB962C8B-B14F-4D97-AF65-F5344CB8AC3E}">
        <p14:creationId xmlns:p14="http://schemas.microsoft.com/office/powerpoint/2010/main" val="157903951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49213"/>
            <a:ext cx="8839200" cy="865187"/>
          </a:xfrm>
        </p:spPr>
        <p:txBody>
          <a:bodyPr/>
          <a:lstStyle/>
          <a:p>
            <a:pPr eaLnBrk="1" hangingPunct="1"/>
            <a:r>
              <a:rPr lang="en-US" sz="3200" b="1" u="sng" dirty="0">
                <a:effectLst/>
                <a:latin typeface="Calisto MT" pitchFamily="18" charset="0"/>
              </a:rPr>
              <a:t>Contract Documentation for Engineers</a:t>
            </a:r>
          </a:p>
        </p:txBody>
      </p:sp>
      <p:sp>
        <p:nvSpPr>
          <p:cNvPr id="24579" name="Rectangle 3"/>
          <p:cNvSpPr>
            <a:spLocks noGrp="1" noChangeArrowheads="1"/>
          </p:cNvSpPr>
          <p:nvPr>
            <p:ph type="body" idx="1"/>
          </p:nvPr>
        </p:nvSpPr>
        <p:spPr>
          <a:xfrm>
            <a:off x="152400" y="762000"/>
            <a:ext cx="8839200" cy="5867400"/>
          </a:xfrm>
        </p:spPr>
        <p:txBody>
          <a:bodyPr/>
          <a:lstStyle/>
          <a:p>
            <a:pPr marL="609600" indent="-609600" eaLnBrk="1" hangingPunct="1">
              <a:lnSpc>
                <a:spcPct val="80000"/>
              </a:lnSpc>
              <a:buFont typeface="Wingdings" pitchFamily="2" charset="2"/>
              <a:buAutoNum type="arabicPeriod"/>
              <a:defRPr/>
            </a:pPr>
            <a:r>
              <a:rPr lang="en-US" sz="2400" b="1" i="1" dirty="0">
                <a:solidFill>
                  <a:schemeClr val="hlink"/>
                </a:solidFill>
                <a:latin typeface="Comic Sans MS" panose="030F0702030302020204" pitchFamily="66" charset="0"/>
              </a:rPr>
              <a:t>Conditions of contract</a:t>
            </a:r>
            <a:r>
              <a:rPr lang="en-US" sz="2400" b="1" i="1" dirty="0">
                <a:latin typeface="Comic Sans MS" panose="030F0702030302020204" pitchFamily="66" charset="0"/>
              </a:rPr>
              <a:t> –</a:t>
            </a:r>
            <a:r>
              <a:rPr lang="en-US" sz="2400" i="1" dirty="0">
                <a:latin typeface="Comic Sans MS" panose="030F0702030302020204" pitchFamily="66" charset="0"/>
              </a:rPr>
              <a:t>a written agreement intended to be enforceable by law to bind the appointed contractor with the employer based on an agreed conditions.</a:t>
            </a:r>
            <a:r>
              <a:rPr lang="en-US" sz="2400" b="1" i="1" dirty="0">
                <a:latin typeface="Comic Sans MS" panose="030F0702030302020204" pitchFamily="66" charset="0"/>
              </a:rPr>
              <a:t> </a:t>
            </a:r>
          </a:p>
          <a:p>
            <a:pPr marL="609600" indent="-609600" eaLnBrk="1" hangingPunct="1">
              <a:lnSpc>
                <a:spcPct val="80000"/>
              </a:lnSpc>
              <a:buFont typeface="Wingdings" pitchFamily="2" charset="2"/>
              <a:buAutoNum type="arabicPeriod"/>
              <a:defRPr/>
            </a:pPr>
            <a:r>
              <a:rPr lang="en-US" sz="2400" b="1" i="1" dirty="0">
                <a:solidFill>
                  <a:schemeClr val="hlink"/>
                </a:solidFill>
                <a:latin typeface="Comic Sans MS" panose="030F0702030302020204" pitchFamily="66" charset="0"/>
              </a:rPr>
              <a:t>Contract Drawings</a:t>
            </a:r>
            <a:r>
              <a:rPr lang="en-US" sz="2400" b="1" i="1" dirty="0">
                <a:latin typeface="Comic Sans MS" panose="030F0702030302020204" pitchFamily="66" charset="0"/>
              </a:rPr>
              <a:t> – </a:t>
            </a:r>
            <a:r>
              <a:rPr lang="en-US" sz="2400" i="1" dirty="0">
                <a:latin typeface="Comic Sans MS" panose="030F0702030302020204" pitchFamily="66" charset="0"/>
              </a:rPr>
              <a:t>technical / detailed  construction drawings for measurement / costing by QS / engineers – prepared by architect / engineers.   </a:t>
            </a:r>
          </a:p>
          <a:p>
            <a:pPr marL="609600" indent="-609600" eaLnBrk="1" hangingPunct="1">
              <a:lnSpc>
                <a:spcPct val="80000"/>
              </a:lnSpc>
              <a:buFont typeface="Wingdings" pitchFamily="2" charset="2"/>
              <a:buAutoNum type="arabicPeriod"/>
              <a:defRPr/>
            </a:pPr>
            <a:r>
              <a:rPr lang="en-US" sz="2400" b="1" i="1" dirty="0">
                <a:solidFill>
                  <a:schemeClr val="hlink"/>
                </a:solidFill>
                <a:latin typeface="Comic Sans MS" panose="030F0702030302020204" pitchFamily="66" charset="0"/>
              </a:rPr>
              <a:t>Specification / Preambles</a:t>
            </a:r>
            <a:r>
              <a:rPr lang="en-US" sz="2400" b="1" i="1" dirty="0">
                <a:latin typeface="Comic Sans MS" panose="030F0702030302020204" pitchFamily="66" charset="0"/>
              </a:rPr>
              <a:t> - </a:t>
            </a:r>
            <a:r>
              <a:rPr lang="en-US" sz="2400" i="1" dirty="0">
                <a:latin typeface="Comic Sans MS" panose="030F0702030302020204" pitchFamily="66" charset="0"/>
              </a:rPr>
              <a:t>A concise description of materials and workmanship, standard or quality of workmanship. It must convey the architect and engineer’s requirements.</a:t>
            </a:r>
            <a:endParaRPr lang="en-US" sz="2400" b="1" i="1" dirty="0">
              <a:latin typeface="Comic Sans MS" panose="030F0702030302020204" pitchFamily="66" charset="0"/>
            </a:endParaRPr>
          </a:p>
          <a:p>
            <a:pPr marL="609600" indent="-609600" eaLnBrk="1" hangingPunct="1">
              <a:lnSpc>
                <a:spcPct val="80000"/>
              </a:lnSpc>
              <a:buFont typeface="Wingdings" pitchFamily="2" charset="2"/>
              <a:buAutoNum type="arabicPeriod"/>
              <a:defRPr/>
            </a:pPr>
            <a:r>
              <a:rPr lang="en-US" sz="2400" b="1" i="1" dirty="0">
                <a:solidFill>
                  <a:schemeClr val="hlink"/>
                </a:solidFill>
                <a:latin typeface="Comic Sans MS" panose="030F0702030302020204" pitchFamily="66" charset="0"/>
              </a:rPr>
              <a:t>Bill of Quantities</a:t>
            </a:r>
            <a:r>
              <a:rPr lang="en-US" sz="2400" b="1" i="1" dirty="0">
                <a:latin typeface="Comic Sans MS" panose="030F0702030302020204" pitchFamily="66" charset="0"/>
              </a:rPr>
              <a:t> – </a:t>
            </a:r>
            <a:r>
              <a:rPr lang="en-US" sz="2400" i="1" dirty="0">
                <a:latin typeface="Comic Sans MS" panose="030F0702030302020204" pitchFamily="66" charset="0"/>
              </a:rPr>
              <a:t>prepared by Quantity Surveyor based on measurement from the construction drawings / building plans This document were itemized all the quantities for each categories of works applied in constructing the buildings. E.g. building works, mechanical, electrical works, civil, structural works, infrastructure works, etc.  The contractor will priced /estimate all the works associated in completing the Projects. Example of BEME is shown in the next slide</a:t>
            </a:r>
          </a:p>
        </p:txBody>
      </p:sp>
    </p:spTree>
    <p:extLst>
      <p:ext uri="{BB962C8B-B14F-4D97-AF65-F5344CB8AC3E}">
        <p14:creationId xmlns:p14="http://schemas.microsoft.com/office/powerpoint/2010/main" val="178173490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666750"/>
          </a:xfrm>
          <a:extLst/>
        </p:spPr>
        <p:txBody>
          <a:bodyPr>
            <a:normAutofit fontScale="90000"/>
          </a:bodyPr>
          <a:lstStyle/>
          <a:p>
            <a:pPr eaLnBrk="1" fontAlgn="auto" hangingPunct="1">
              <a:spcAft>
                <a:spcPts val="0"/>
              </a:spcAft>
              <a:defRPr/>
            </a:pPr>
            <a:br>
              <a:rPr lang="en-AU" sz="5400" b="1" dirty="0">
                <a:solidFill>
                  <a:schemeClr val="tx1"/>
                </a:solidFill>
              </a:rPr>
            </a:br>
            <a:r>
              <a:rPr lang="en-AU" sz="5400" b="1" dirty="0">
                <a:solidFill>
                  <a:schemeClr val="tx1"/>
                </a:solidFill>
              </a:rPr>
              <a:t>Validity</a:t>
            </a:r>
            <a:endParaRPr lang="en-US" dirty="0"/>
          </a:p>
        </p:txBody>
      </p:sp>
      <p:grpSp>
        <p:nvGrpSpPr>
          <p:cNvPr id="88067" name="Organization Chart 2"/>
          <p:cNvGrpSpPr>
            <a:grpSpLocks/>
          </p:cNvGrpSpPr>
          <p:nvPr/>
        </p:nvGrpSpPr>
        <p:grpSpPr bwMode="auto">
          <a:xfrm>
            <a:off x="533400" y="2133600"/>
            <a:ext cx="8001000" cy="3270250"/>
            <a:chOff x="760" y="1103"/>
            <a:chExt cx="38366" cy="853"/>
          </a:xfrm>
        </p:grpSpPr>
        <p:cxnSp>
          <p:nvCxnSpPr>
            <p:cNvPr id="88068" name="_s1028"/>
            <p:cNvCxnSpPr>
              <a:cxnSpLocks noChangeShapeType="1"/>
              <a:stCxn id="88088" idx="0"/>
              <a:endCxn id="88083" idx="2"/>
            </p:cNvCxnSpPr>
            <p:nvPr/>
          </p:nvCxnSpPr>
          <p:spPr bwMode="auto">
            <a:xfrm rot="-5400000">
              <a:off x="35315" y="1549"/>
              <a:ext cx="69"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69" name="_s1029"/>
            <p:cNvCxnSpPr>
              <a:cxnSpLocks noChangeShapeType="1"/>
              <a:stCxn id="88087" idx="0"/>
              <a:endCxn id="88082" idx="2"/>
            </p:cNvCxnSpPr>
            <p:nvPr/>
          </p:nvCxnSpPr>
          <p:spPr bwMode="auto">
            <a:xfrm rot="-5400000">
              <a:off x="27612" y="1549"/>
              <a:ext cx="69"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70" name="_s1030"/>
            <p:cNvCxnSpPr>
              <a:cxnSpLocks noChangeShapeType="1"/>
              <a:stCxn id="88086" idx="0"/>
              <a:endCxn id="88081" idx="2"/>
            </p:cNvCxnSpPr>
            <p:nvPr/>
          </p:nvCxnSpPr>
          <p:spPr bwMode="auto">
            <a:xfrm rot="-5400000">
              <a:off x="19909" y="1549"/>
              <a:ext cx="69"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71" name="_s1031"/>
            <p:cNvCxnSpPr>
              <a:cxnSpLocks noChangeShapeType="1"/>
              <a:stCxn id="88085" idx="0"/>
              <a:endCxn id="88080" idx="2"/>
            </p:cNvCxnSpPr>
            <p:nvPr/>
          </p:nvCxnSpPr>
          <p:spPr bwMode="auto">
            <a:xfrm rot="-5400000">
              <a:off x="12206" y="1549"/>
              <a:ext cx="69"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72" name="_s1032"/>
            <p:cNvCxnSpPr>
              <a:cxnSpLocks noChangeShapeType="1"/>
              <a:stCxn id="88084" idx="0"/>
              <a:endCxn id="88079" idx="2"/>
            </p:cNvCxnSpPr>
            <p:nvPr/>
          </p:nvCxnSpPr>
          <p:spPr bwMode="auto">
            <a:xfrm rot="-5400000">
              <a:off x="4503" y="1549"/>
              <a:ext cx="69" cy="1"/>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73" name="_s1033"/>
            <p:cNvCxnSpPr>
              <a:cxnSpLocks noChangeShapeType="1"/>
              <a:stCxn id="88083" idx="0"/>
              <a:endCxn id="88078" idx="2"/>
            </p:cNvCxnSpPr>
            <p:nvPr/>
          </p:nvCxnSpPr>
          <p:spPr bwMode="auto">
            <a:xfrm rot="16200000" flipV="1">
              <a:off x="27732" y="-6269"/>
              <a:ext cx="79" cy="15151"/>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88074" name="_s1034"/>
            <p:cNvCxnSpPr>
              <a:cxnSpLocks noChangeShapeType="1"/>
              <a:stCxn id="88082" idx="0"/>
              <a:endCxn id="88078" idx="2"/>
            </p:cNvCxnSpPr>
            <p:nvPr/>
          </p:nvCxnSpPr>
          <p:spPr bwMode="auto">
            <a:xfrm rot="16200000" flipV="1">
              <a:off x="23881" y="-2418"/>
              <a:ext cx="79" cy="7449"/>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88075" name="_s1035"/>
            <p:cNvCxnSpPr>
              <a:cxnSpLocks noChangeShapeType="1"/>
              <a:stCxn id="88081" idx="0"/>
              <a:endCxn id="88078" idx="2"/>
            </p:cNvCxnSpPr>
            <p:nvPr/>
          </p:nvCxnSpPr>
          <p:spPr bwMode="auto">
            <a:xfrm flipV="1">
              <a:off x="19943" y="1267"/>
              <a:ext cx="253" cy="79"/>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88076" name="_s1036"/>
            <p:cNvCxnSpPr>
              <a:cxnSpLocks noChangeShapeType="1"/>
              <a:stCxn id="88080" idx="0"/>
              <a:endCxn id="88078" idx="2"/>
            </p:cNvCxnSpPr>
            <p:nvPr/>
          </p:nvCxnSpPr>
          <p:spPr bwMode="auto">
            <a:xfrm rot="5400000" flipH="1" flipV="1">
              <a:off x="16179" y="-2671"/>
              <a:ext cx="79" cy="7955"/>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88077" name="_s1037"/>
            <p:cNvCxnSpPr>
              <a:cxnSpLocks noChangeShapeType="1"/>
              <a:stCxn id="88079" idx="0"/>
              <a:endCxn id="88078" idx="2"/>
            </p:cNvCxnSpPr>
            <p:nvPr/>
          </p:nvCxnSpPr>
          <p:spPr bwMode="auto">
            <a:xfrm rot="5400000" flipH="1" flipV="1">
              <a:off x="12328" y="-6522"/>
              <a:ext cx="79" cy="15657"/>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sp>
          <p:nvSpPr>
            <p:cNvPr id="88078" name="_s1038"/>
            <p:cNvSpPr>
              <a:spLocks noChangeArrowheads="1"/>
            </p:cNvSpPr>
            <p:nvPr/>
          </p:nvSpPr>
          <p:spPr bwMode="auto">
            <a:xfrm>
              <a:off x="18074" y="1103"/>
              <a:ext cx="4244" cy="164"/>
            </a:xfrm>
            <a:prstGeom prst="roundRect">
              <a:avLst>
                <a:gd name="adj" fmla="val 43773"/>
              </a:avLst>
            </a:pr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b="1"/>
                <a:t>Validity</a:t>
              </a:r>
            </a:p>
          </p:txBody>
        </p:sp>
        <p:sp>
          <p:nvSpPr>
            <p:cNvPr id="88079" name="_s1039"/>
            <p:cNvSpPr>
              <a:spLocks noChangeArrowheads="1"/>
            </p:cNvSpPr>
            <p:nvPr/>
          </p:nvSpPr>
          <p:spPr bwMode="auto">
            <a:xfrm>
              <a:off x="1374" y="1346"/>
              <a:ext cx="6331" cy="164"/>
            </a:xfrm>
            <a:prstGeom prst="roundRect">
              <a:avLst>
                <a:gd name="adj" fmla="val 50000"/>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a:t>Valid</a:t>
              </a:r>
            </a:p>
          </p:txBody>
        </p:sp>
        <p:sp>
          <p:nvSpPr>
            <p:cNvPr id="88080" name="_s1040"/>
            <p:cNvSpPr>
              <a:spLocks noChangeArrowheads="1"/>
            </p:cNvSpPr>
            <p:nvPr/>
          </p:nvSpPr>
          <p:spPr bwMode="auto">
            <a:xfrm>
              <a:off x="9076" y="1346"/>
              <a:ext cx="6331" cy="164"/>
            </a:xfrm>
            <a:prstGeom prst="roundRect">
              <a:avLst>
                <a:gd name="adj" fmla="val 50000"/>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a:t>Void</a:t>
              </a:r>
            </a:p>
          </p:txBody>
        </p:sp>
        <p:sp>
          <p:nvSpPr>
            <p:cNvPr id="88081" name="_s1041"/>
            <p:cNvSpPr>
              <a:spLocks noChangeArrowheads="1"/>
            </p:cNvSpPr>
            <p:nvPr/>
          </p:nvSpPr>
          <p:spPr bwMode="auto">
            <a:xfrm>
              <a:off x="16778" y="1346"/>
              <a:ext cx="6331" cy="164"/>
            </a:xfrm>
            <a:prstGeom prst="roundRect">
              <a:avLst>
                <a:gd name="adj" fmla="val 50000"/>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a:t>Voidable</a:t>
              </a:r>
            </a:p>
          </p:txBody>
        </p:sp>
        <p:sp>
          <p:nvSpPr>
            <p:cNvPr id="88082" name="_s1042"/>
            <p:cNvSpPr>
              <a:spLocks noChangeArrowheads="1"/>
            </p:cNvSpPr>
            <p:nvPr/>
          </p:nvSpPr>
          <p:spPr bwMode="auto">
            <a:xfrm>
              <a:off x="24480" y="1346"/>
              <a:ext cx="6331" cy="164"/>
            </a:xfrm>
            <a:prstGeom prst="roundRect">
              <a:avLst>
                <a:gd name="adj" fmla="val 50000"/>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a:t>Unenforceable</a:t>
              </a:r>
            </a:p>
          </p:txBody>
        </p:sp>
        <p:sp>
          <p:nvSpPr>
            <p:cNvPr id="88083" name="_s1043"/>
            <p:cNvSpPr>
              <a:spLocks noChangeArrowheads="1"/>
            </p:cNvSpPr>
            <p:nvPr/>
          </p:nvSpPr>
          <p:spPr bwMode="auto">
            <a:xfrm>
              <a:off x="32182" y="1346"/>
              <a:ext cx="6331" cy="164"/>
            </a:xfrm>
            <a:prstGeom prst="roundRect">
              <a:avLst>
                <a:gd name="adj" fmla="val 50000"/>
              </a:avLst>
            </a:prstGeom>
            <a:noFill/>
            <a:ln w="28575">
              <a:solidFill>
                <a:srgbClr val="33CCCC"/>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a:t>Illegal</a:t>
              </a:r>
            </a:p>
          </p:txBody>
        </p:sp>
        <p:sp>
          <p:nvSpPr>
            <p:cNvPr id="88084" name="_s1044"/>
            <p:cNvSpPr>
              <a:spLocks noChangeArrowheads="1"/>
            </p:cNvSpPr>
            <p:nvPr/>
          </p:nvSpPr>
          <p:spPr bwMode="auto">
            <a:xfrm>
              <a:off x="760" y="1589"/>
              <a:ext cx="7554" cy="367"/>
            </a:xfrm>
            <a:prstGeom prst="roundRect">
              <a:avLst>
                <a:gd name="adj" fmla="val 44278"/>
              </a:avLst>
            </a:prstGeom>
            <a:noFill/>
            <a:ln w="28575">
              <a:solidFill>
                <a:srgbClr val="C1BBDD"/>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sz="1200"/>
                <a:t>All essential </a:t>
              </a:r>
            </a:p>
            <a:p>
              <a:r>
                <a:rPr lang="en-US" sz="1200"/>
                <a:t>elements present, </a:t>
              </a:r>
            </a:p>
            <a:p>
              <a:r>
                <a:rPr lang="en-US" sz="1200"/>
                <a:t>therefore law will </a:t>
              </a:r>
            </a:p>
            <a:p>
              <a:r>
                <a:rPr lang="en-US" sz="1200"/>
                <a:t>enforce on behalf </a:t>
              </a:r>
            </a:p>
            <a:p>
              <a:r>
                <a:rPr lang="en-US" sz="1200"/>
                <a:t>of either party</a:t>
              </a:r>
            </a:p>
          </p:txBody>
        </p:sp>
        <p:sp>
          <p:nvSpPr>
            <p:cNvPr id="88085" name="_s1045"/>
            <p:cNvSpPr>
              <a:spLocks noChangeArrowheads="1"/>
            </p:cNvSpPr>
            <p:nvPr/>
          </p:nvSpPr>
          <p:spPr bwMode="auto">
            <a:xfrm>
              <a:off x="8463" y="1589"/>
              <a:ext cx="7554" cy="367"/>
            </a:xfrm>
            <a:prstGeom prst="roundRect">
              <a:avLst>
                <a:gd name="adj" fmla="val 44278"/>
              </a:avLst>
            </a:prstGeom>
            <a:noFill/>
            <a:ln w="28575">
              <a:solidFill>
                <a:srgbClr val="C1BBDD"/>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sz="1200"/>
                <a:t>No legal effect</a:t>
              </a:r>
            </a:p>
          </p:txBody>
        </p:sp>
        <p:sp>
          <p:nvSpPr>
            <p:cNvPr id="88086" name="_s1046"/>
            <p:cNvSpPr>
              <a:spLocks noChangeArrowheads="1"/>
            </p:cNvSpPr>
            <p:nvPr/>
          </p:nvSpPr>
          <p:spPr bwMode="auto">
            <a:xfrm>
              <a:off x="16166" y="1589"/>
              <a:ext cx="7554" cy="367"/>
            </a:xfrm>
            <a:prstGeom prst="roundRect">
              <a:avLst>
                <a:gd name="adj" fmla="val 44278"/>
              </a:avLst>
            </a:prstGeom>
            <a:noFill/>
            <a:ln w="28575">
              <a:solidFill>
                <a:srgbClr val="C1BBDD"/>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sz="1200" dirty="0"/>
                <a:t>Entitled to be</a:t>
              </a:r>
            </a:p>
            <a:p>
              <a:r>
                <a:rPr lang="en-US" sz="1200" dirty="0"/>
                <a:t>rescinded</a:t>
              </a:r>
            </a:p>
            <a:p>
              <a:r>
                <a:rPr lang="en-US" sz="1200" dirty="0"/>
                <a:t>by innocent party</a:t>
              </a:r>
            </a:p>
          </p:txBody>
        </p:sp>
        <p:sp>
          <p:nvSpPr>
            <p:cNvPr id="88087" name="_s1047"/>
            <p:cNvSpPr>
              <a:spLocks noChangeArrowheads="1"/>
            </p:cNvSpPr>
            <p:nvPr/>
          </p:nvSpPr>
          <p:spPr bwMode="auto">
            <a:xfrm>
              <a:off x="23869" y="1589"/>
              <a:ext cx="7554" cy="367"/>
            </a:xfrm>
            <a:prstGeom prst="roundRect">
              <a:avLst>
                <a:gd name="adj" fmla="val 44278"/>
              </a:avLst>
            </a:prstGeom>
            <a:noFill/>
            <a:ln w="28575">
              <a:solidFill>
                <a:srgbClr val="C1BBDD"/>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sz="1200"/>
                <a:t>Essential elements</a:t>
              </a:r>
            </a:p>
            <a:p>
              <a:r>
                <a:rPr lang="en-US" sz="1200"/>
                <a:t>present but </a:t>
              </a:r>
            </a:p>
            <a:p>
              <a:r>
                <a:rPr lang="en-US" sz="1200"/>
                <a:t>technicality</a:t>
              </a:r>
            </a:p>
            <a:p>
              <a:r>
                <a:rPr lang="en-US" sz="1200"/>
                <a:t>prevented from being</a:t>
              </a:r>
            </a:p>
            <a:p>
              <a:r>
                <a:rPr lang="en-US" sz="1200"/>
                <a:t>enforced</a:t>
              </a:r>
            </a:p>
          </p:txBody>
        </p:sp>
        <p:sp>
          <p:nvSpPr>
            <p:cNvPr id="88088" name="_s1048"/>
            <p:cNvSpPr>
              <a:spLocks noChangeArrowheads="1"/>
            </p:cNvSpPr>
            <p:nvPr/>
          </p:nvSpPr>
          <p:spPr bwMode="auto">
            <a:xfrm>
              <a:off x="31572" y="1589"/>
              <a:ext cx="7554" cy="367"/>
            </a:xfrm>
            <a:prstGeom prst="roundRect">
              <a:avLst>
                <a:gd name="adj" fmla="val 44278"/>
              </a:avLst>
            </a:prstGeom>
            <a:noFill/>
            <a:ln w="28575">
              <a:solidFill>
                <a:srgbClr val="C1BBDD"/>
              </a:solidFill>
              <a:round/>
              <a:headEnd/>
              <a:tailEnd/>
            </a:ln>
            <a:extLst>
              <a:ext uri="{909E8E84-426E-40DD-AFC4-6F175D3DCCD1}">
                <a14:hiddenFill xmlns:a14="http://schemas.microsoft.com/office/drawing/2010/main">
                  <a:solidFill>
                    <a:srgbClr val="FFFFFF"/>
                  </a:solidFill>
                </a14:hiddenFill>
              </a:ext>
            </a:extLst>
          </p:spPr>
          <p:txBody>
            <a:bodyPr wrap="none" lIns="1084" tIns="542" rIns="1084" bIns="542" anchor="ctr"/>
            <a:lstStyle/>
            <a:p>
              <a:r>
                <a:rPr lang="en-US" sz="1200"/>
                <a:t>Purpose or object of</a:t>
              </a:r>
            </a:p>
            <a:p>
              <a:r>
                <a:rPr lang="en-US" sz="1200"/>
                <a:t>contract is illegal</a:t>
              </a:r>
            </a:p>
          </p:txBody>
        </p:sp>
      </p:grpSp>
    </p:spTree>
    <p:extLst>
      <p:ext uri="{BB962C8B-B14F-4D97-AF65-F5344CB8AC3E}">
        <p14:creationId xmlns:p14="http://schemas.microsoft.com/office/powerpoint/2010/main" val="91562228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781800" cy="1600200"/>
          </a:xfrm>
        </p:spPr>
        <p:txBody>
          <a:bodyPr>
            <a:normAutofit/>
          </a:bodyPr>
          <a:lstStyle/>
          <a:p>
            <a:r>
              <a:rPr lang="en-US" dirty="0">
                <a:latin typeface="Comic Sans MS" pitchFamily="66" charset="0"/>
              </a:rPr>
              <a:t>B.E.M.E</a:t>
            </a:r>
          </a:p>
        </p:txBody>
      </p:sp>
      <p:sp>
        <p:nvSpPr>
          <p:cNvPr id="3" name="Content Placeholder 2"/>
          <p:cNvSpPr>
            <a:spLocks noGrp="1"/>
          </p:cNvSpPr>
          <p:nvPr>
            <p:ph idx="1"/>
          </p:nvPr>
        </p:nvSpPr>
        <p:spPr>
          <a:xfrm>
            <a:off x="228600" y="1676400"/>
            <a:ext cx="8305800" cy="4419600"/>
          </a:xfrm>
        </p:spPr>
        <p:txBody>
          <a:bodyPr>
            <a:normAutofit/>
          </a:bodyPr>
          <a:lstStyle/>
          <a:p>
            <a:pPr marL="68580" indent="0" algn="just">
              <a:buNone/>
            </a:pPr>
            <a:r>
              <a:rPr lang="en-US" sz="3200" dirty="0">
                <a:latin typeface="Times New Roman" pitchFamily="18" charset="0"/>
                <a:cs typeface="Times New Roman" pitchFamily="18" charset="0"/>
              </a:rPr>
              <a:t>B.E.M.E is an abbreviation for the Bill of Engineering Measurement and Evaluation which is one of the essential documents in bidding for a contract. It presents the extent or </a:t>
            </a:r>
            <a:r>
              <a:rPr lang="en-US" sz="3200" u="sng" dirty="0">
                <a:latin typeface="Times New Roman" pitchFamily="18" charset="0"/>
                <a:cs typeface="Times New Roman" pitchFamily="18" charset="0"/>
              </a:rPr>
              <a:t>quantity of work </a:t>
            </a:r>
            <a:r>
              <a:rPr lang="en-US" sz="3200" dirty="0">
                <a:latin typeface="Times New Roman" pitchFamily="18" charset="0"/>
                <a:cs typeface="Times New Roman" pitchFamily="18" charset="0"/>
              </a:rPr>
              <a:t>to be done with </a:t>
            </a:r>
            <a:r>
              <a:rPr lang="en-US" sz="3200" u="sng" dirty="0">
                <a:latin typeface="Times New Roman" pitchFamily="18" charset="0"/>
                <a:cs typeface="Times New Roman" pitchFamily="18" charset="0"/>
              </a:rPr>
              <a:t>specifications</a:t>
            </a:r>
            <a:r>
              <a:rPr lang="en-US" sz="3200" dirty="0">
                <a:latin typeface="Times New Roman" pitchFamily="18" charset="0"/>
                <a:cs typeface="Times New Roman" pitchFamily="18" charset="0"/>
              </a:rPr>
              <a:t> as prepared by the client to be </a:t>
            </a:r>
            <a:r>
              <a:rPr lang="en-US" sz="3200" u="sng" dirty="0">
                <a:latin typeface="Times New Roman" pitchFamily="18" charset="0"/>
                <a:cs typeface="Times New Roman" pitchFamily="18" charset="0"/>
              </a:rPr>
              <a:t>evaluated</a:t>
            </a:r>
            <a:r>
              <a:rPr lang="en-US" sz="3200" dirty="0">
                <a:latin typeface="Times New Roman" pitchFamily="18" charset="0"/>
                <a:cs typeface="Times New Roman" pitchFamily="18" charset="0"/>
              </a:rPr>
              <a:t> by the contractor bidding for the contract in order to arrive at a contract sum for the project. </a:t>
            </a:r>
          </a:p>
          <a:p>
            <a:pPr marL="68580" indent="0">
              <a:buNone/>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a:xfrm>
            <a:off x="5867400" y="6208776"/>
            <a:ext cx="2514600" cy="365125"/>
          </a:xfrm>
        </p:spPr>
        <p:txBody>
          <a:bodyPr/>
          <a:lstStyle/>
          <a:p>
            <a:fld id="{CFDE3D0D-3A40-4C65-9841-9A2AB9752D6D}" type="datetime2">
              <a:rPr lang="en-US" smtClean="0"/>
              <a:pPr/>
              <a:t>Monday, January 20, 2020</a:t>
            </a:fld>
            <a:endParaRPr lang="en-US" dirty="0"/>
          </a:p>
        </p:txBody>
      </p:sp>
      <p:sp>
        <p:nvSpPr>
          <p:cNvPr id="5" name="Slide Number Placeholder 4"/>
          <p:cNvSpPr>
            <a:spLocks noGrp="1"/>
          </p:cNvSpPr>
          <p:nvPr>
            <p:ph type="sldNum" sz="quarter" idx="12"/>
          </p:nvPr>
        </p:nvSpPr>
        <p:spPr/>
        <p:txBody>
          <a:bodyPr/>
          <a:lstStyle/>
          <a:p>
            <a:fld id="{5642B8DD-2B12-4B9D-A614-F48D485E5CEB}" type="slidenum">
              <a:rPr lang="en-US" smtClean="0"/>
              <a:pPr/>
              <a:t>223</a:t>
            </a:fld>
            <a:endParaRPr lang="en-US"/>
          </a:p>
        </p:txBody>
      </p:sp>
    </p:spTree>
    <p:extLst>
      <p:ext uri="{BB962C8B-B14F-4D97-AF65-F5344CB8AC3E}">
        <p14:creationId xmlns:p14="http://schemas.microsoft.com/office/powerpoint/2010/main" val="1305339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024744" cy="990600"/>
          </a:xfrm>
        </p:spPr>
        <p:txBody>
          <a:bodyPr>
            <a:normAutofit/>
          </a:bodyPr>
          <a:lstStyle/>
          <a:p>
            <a:r>
              <a:rPr lang="en-US" dirty="0">
                <a:latin typeface="Comic Sans MS" pitchFamily="66" charset="0"/>
              </a:rPr>
              <a:t>ELEMENTS OF B.E.M.E</a:t>
            </a:r>
          </a:p>
        </p:txBody>
      </p:sp>
      <p:sp>
        <p:nvSpPr>
          <p:cNvPr id="6" name="Date Placeholder 5"/>
          <p:cNvSpPr>
            <a:spLocks noGrp="1"/>
          </p:cNvSpPr>
          <p:nvPr>
            <p:ph type="dt" sz="half" idx="10"/>
          </p:nvPr>
        </p:nvSpPr>
        <p:spPr>
          <a:xfrm>
            <a:off x="5943600" y="6208776"/>
            <a:ext cx="2438400" cy="365125"/>
          </a:xfrm>
        </p:spPr>
        <p:txBody>
          <a:bodyPr/>
          <a:lstStyle/>
          <a:p>
            <a:fld id="{8A51B2A6-266E-4243-A7CB-D18B711BCCE0}" type="datetime2">
              <a:rPr lang="en-US" smtClean="0"/>
              <a:pPr/>
              <a:t>Monday, January 20, 2020</a:t>
            </a:fld>
            <a:endParaRPr lang="en-US" dirty="0"/>
          </a:p>
        </p:txBody>
      </p:sp>
      <p:sp>
        <p:nvSpPr>
          <p:cNvPr id="7" name="Slide Number Placeholder 6"/>
          <p:cNvSpPr>
            <a:spLocks noGrp="1"/>
          </p:cNvSpPr>
          <p:nvPr>
            <p:ph type="sldNum" sz="quarter" idx="12"/>
          </p:nvPr>
        </p:nvSpPr>
        <p:spPr/>
        <p:txBody>
          <a:bodyPr/>
          <a:lstStyle/>
          <a:p>
            <a:fld id="{5642B8DD-2B12-4B9D-A614-F48D485E5CEB}" type="slidenum">
              <a:rPr lang="en-US" smtClean="0"/>
              <a:pPr/>
              <a:t>224</a:t>
            </a:fld>
            <a:endParaRPr lang="en-US"/>
          </a:p>
        </p:txBody>
      </p:sp>
      <p:graphicFrame>
        <p:nvGraphicFramePr>
          <p:cNvPr id="5" name="Diagram 4"/>
          <p:cNvGraphicFramePr/>
          <p:nvPr>
            <p:extLst>
              <p:ext uri="{D42A27DB-BD31-4B8C-83A1-F6EECF244321}">
                <p14:modId xmlns:p14="http://schemas.microsoft.com/office/powerpoint/2010/main" val="3187956005"/>
              </p:ext>
            </p:extLst>
          </p:nvPr>
        </p:nvGraphicFramePr>
        <p:xfrm>
          <a:off x="251520" y="1124744"/>
          <a:ext cx="864096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6277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696200" cy="1295400"/>
          </a:xfrm>
        </p:spPr>
        <p:txBody>
          <a:bodyPr>
            <a:normAutofit fontScale="85000" lnSpcReduction="20000"/>
          </a:bodyPr>
          <a:lstStyle/>
          <a:p>
            <a:pPr>
              <a:buFont typeface="Wingdings" pitchFamily="2" charset="2"/>
              <a:buChar char="Ø"/>
            </a:pPr>
            <a:r>
              <a:rPr lang="en-US" dirty="0"/>
              <a:t> </a:t>
            </a:r>
            <a:r>
              <a:rPr lang="en-US" b="1" dirty="0">
                <a:latin typeface="Comic Sans MS" pitchFamily="66" charset="0"/>
              </a:rPr>
              <a:t>HEADING</a:t>
            </a:r>
          </a:p>
          <a:p>
            <a:pPr marL="68580" indent="0">
              <a:buNone/>
            </a:pPr>
            <a:r>
              <a:rPr lang="en-US" dirty="0">
                <a:latin typeface="Times New Roman" pitchFamily="18" charset="0"/>
                <a:cs typeface="Times New Roman" pitchFamily="18" charset="0"/>
              </a:rPr>
              <a:t>The heading shows the name of the </a:t>
            </a:r>
            <a:r>
              <a:rPr lang="en-US" dirty="0" err="1">
                <a:latin typeface="Times New Roman" pitchFamily="18" charset="0"/>
                <a:cs typeface="Times New Roman" pitchFamily="18" charset="0"/>
              </a:rPr>
              <a:t>client,the</a:t>
            </a:r>
            <a:r>
              <a:rPr lang="en-US" dirty="0">
                <a:latin typeface="Times New Roman" pitchFamily="18" charset="0"/>
                <a:cs typeface="Times New Roman" pitchFamily="18" charset="0"/>
              </a:rPr>
              <a:t> project Name and other basic information on the project e.g. the length, width, </a:t>
            </a:r>
            <a:r>
              <a:rPr lang="en-US" dirty="0" err="1">
                <a:latin typeface="Times New Roman" pitchFamily="18" charset="0"/>
                <a:cs typeface="Times New Roman" pitchFamily="18" charset="0"/>
              </a:rPr>
              <a:t>dualised</a:t>
            </a:r>
            <a:r>
              <a:rPr lang="en-US" dirty="0">
                <a:latin typeface="Times New Roman" pitchFamily="18" charset="0"/>
                <a:cs typeface="Times New Roman" pitchFamily="18" charset="0"/>
              </a:rPr>
              <a:t> or single lane </a:t>
            </a:r>
            <a:r>
              <a:rPr lang="en-US" dirty="0" err="1">
                <a:latin typeface="Times New Roman" pitchFamily="18" charset="0"/>
                <a:cs typeface="Times New Roman" pitchFamily="18" charset="0"/>
              </a:rPr>
              <a:t>e.t.c</a:t>
            </a:r>
            <a:r>
              <a:rPr lang="en-US" dirty="0">
                <a:latin typeface="Times New Roman" pitchFamily="18" charset="0"/>
                <a:cs typeface="Times New Roman" pitchFamily="18" charset="0"/>
              </a:rPr>
              <a:t>.</a:t>
            </a:r>
          </a:p>
          <a:p>
            <a:pPr marL="68580" indent="0">
              <a:buNone/>
            </a:pPr>
            <a:endParaRPr lang="en-US" dirty="0">
              <a:latin typeface="Times New Roman" pitchFamily="18" charset="0"/>
              <a:cs typeface="Times New Roman" pitchFamily="18" charset="0"/>
            </a:endParaRPr>
          </a:p>
          <a:p>
            <a:pPr marL="68580" indent="0">
              <a:buNone/>
            </a:pPr>
            <a:endParaRPr lang="en-US" dirty="0"/>
          </a:p>
        </p:txBody>
      </p:sp>
      <p:sp>
        <p:nvSpPr>
          <p:cNvPr id="6" name="Date Placeholder 5"/>
          <p:cNvSpPr>
            <a:spLocks noGrp="1"/>
          </p:cNvSpPr>
          <p:nvPr>
            <p:ph type="dt" sz="half" idx="10"/>
          </p:nvPr>
        </p:nvSpPr>
        <p:spPr>
          <a:xfrm>
            <a:off x="6019800" y="6208776"/>
            <a:ext cx="2362200" cy="365125"/>
          </a:xfrm>
        </p:spPr>
        <p:txBody>
          <a:bodyPr/>
          <a:lstStyle/>
          <a:p>
            <a:fld id="{10A31DCC-2F71-438B-9193-177F584FDFD4}" type="datetime2">
              <a:rPr lang="en-US" smtClean="0"/>
              <a:pPr/>
              <a:t>Monday, January 20, 2020</a:t>
            </a:fld>
            <a:endParaRPr lang="en-US" dirty="0"/>
          </a:p>
        </p:txBody>
      </p:sp>
      <p:sp>
        <p:nvSpPr>
          <p:cNvPr id="7" name="Slide Number Placeholder 6"/>
          <p:cNvSpPr>
            <a:spLocks noGrp="1"/>
          </p:cNvSpPr>
          <p:nvPr>
            <p:ph type="sldNum" sz="quarter" idx="12"/>
          </p:nvPr>
        </p:nvSpPr>
        <p:spPr/>
        <p:txBody>
          <a:bodyPr/>
          <a:lstStyle/>
          <a:p>
            <a:fld id="{5642B8DD-2B12-4B9D-A614-F48D485E5CEB}" type="slidenum">
              <a:rPr lang="en-US" smtClean="0"/>
              <a:pPr/>
              <a:t>225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0706543"/>
              </p:ext>
            </p:extLst>
          </p:nvPr>
        </p:nvGraphicFramePr>
        <p:xfrm>
          <a:off x="179511" y="2204866"/>
          <a:ext cx="8640962" cy="4604595"/>
        </p:xfrm>
        <a:graphic>
          <a:graphicData uri="http://schemas.openxmlformats.org/drawingml/2006/table">
            <a:tbl>
              <a:tblPr>
                <a:tableStyleId>{8799B23B-EC83-4686-B30A-512413B5E67A}</a:tableStyleId>
              </a:tblPr>
              <a:tblGrid>
                <a:gridCol w="751388">
                  <a:extLst>
                    <a:ext uri="{9D8B030D-6E8A-4147-A177-3AD203B41FA5}">
                      <a16:colId xmlns:a16="http://schemas.microsoft.com/office/drawing/2014/main" val="20000"/>
                    </a:ext>
                  </a:extLst>
                </a:gridCol>
                <a:gridCol w="3356200">
                  <a:extLst>
                    <a:ext uri="{9D8B030D-6E8A-4147-A177-3AD203B41FA5}">
                      <a16:colId xmlns:a16="http://schemas.microsoft.com/office/drawing/2014/main" val="20001"/>
                    </a:ext>
                  </a:extLst>
                </a:gridCol>
                <a:gridCol w="110203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89143">
                  <a:extLst>
                    <a:ext uri="{9D8B030D-6E8A-4147-A177-3AD203B41FA5}">
                      <a16:colId xmlns:a16="http://schemas.microsoft.com/office/drawing/2014/main" val="20004"/>
                    </a:ext>
                  </a:extLst>
                </a:gridCol>
                <a:gridCol w="1390067">
                  <a:extLst>
                    <a:ext uri="{9D8B030D-6E8A-4147-A177-3AD203B41FA5}">
                      <a16:colId xmlns:a16="http://schemas.microsoft.com/office/drawing/2014/main" val="20005"/>
                    </a:ext>
                  </a:extLst>
                </a:gridCol>
              </a:tblGrid>
              <a:tr h="256313">
                <a:tc gridSpan="2">
                  <a:txBody>
                    <a:bodyPr/>
                    <a:lstStyle/>
                    <a:p>
                      <a:pPr algn="l" fontAlgn="b"/>
                      <a:r>
                        <a:rPr lang="en-US" sz="1400" u="none" strike="noStrike" dirty="0">
                          <a:effectLst/>
                        </a:rPr>
                        <a:t>EKITI STATE GOVERNMENT</a:t>
                      </a:r>
                      <a:endParaRPr lang="en-US" sz="1400" b="1" i="0" u="none" strike="noStrike" dirty="0">
                        <a:solidFill>
                          <a:srgbClr val="000000"/>
                        </a:solidFill>
                        <a:effectLst/>
                        <a:latin typeface="Times New Roman"/>
                      </a:endParaRPr>
                    </a:p>
                  </a:txBody>
                  <a:tcPr marL="9525" marR="9525" marT="9525" marB="0" anchor="b">
                    <a:cell3D prstMaterial="dkEdge">
                      <a:bevel prst="convex"/>
                      <a:lightRig rig="flood" dir="t"/>
                    </a:cell3D>
                    <a:solidFill>
                      <a:srgbClr val="FFFF00"/>
                    </a:solidFill>
                  </a:tcPr>
                </a:tc>
                <a:tc hMerge="1">
                  <a:txBody>
                    <a:bodyPr/>
                    <a:lstStyle/>
                    <a:p>
                      <a:endParaRPr lang="en-US"/>
                    </a:p>
                  </a:txBody>
                  <a:tcPr/>
                </a:tc>
                <a:tc>
                  <a:txBody>
                    <a:bodyPr/>
                    <a:lstStyle/>
                    <a:p>
                      <a:pPr algn="l" fontAlgn="b"/>
                      <a:endParaRPr lang="en-US" sz="1400" b="1" i="0" u="none" strike="noStrike" dirty="0">
                        <a:solidFill>
                          <a:srgbClr val="000000"/>
                        </a:solidFill>
                        <a:effectLst/>
                        <a:latin typeface="Arial"/>
                      </a:endParaRPr>
                    </a:p>
                  </a:txBody>
                  <a:tcPr marL="9525" marR="9525" marT="9525" marB="0" anchor="b">
                    <a:cell3D prstMaterial="dkEdge">
                      <a:bevel prst="convex"/>
                      <a:lightRig rig="flood" dir="t"/>
                    </a:cell3D>
                    <a:solidFill>
                      <a:srgbClr val="FFFF00"/>
                    </a:solidFill>
                  </a:tcPr>
                </a:tc>
                <a:tc>
                  <a:txBody>
                    <a:bodyPr/>
                    <a:lstStyle/>
                    <a:p>
                      <a:pPr algn="ctr" fontAlgn="b"/>
                      <a:endParaRPr lang="en-US" sz="1400" b="1" i="0" u="none" strike="noStrike">
                        <a:solidFill>
                          <a:srgbClr val="000000"/>
                        </a:solidFill>
                        <a:effectLst/>
                        <a:latin typeface="Arial"/>
                      </a:endParaRPr>
                    </a:p>
                  </a:txBody>
                  <a:tcPr marL="9525" marR="9525" marT="9525" marB="0" anchor="b">
                    <a:cell3D prstMaterial="dkEdge">
                      <a:bevel prst="convex"/>
                      <a:lightRig rig="flood" dir="t"/>
                    </a:cell3D>
                    <a:solidFill>
                      <a:srgbClr val="FFFF00"/>
                    </a:solidFill>
                  </a:tcPr>
                </a:tc>
                <a:tc>
                  <a:txBody>
                    <a:bodyPr/>
                    <a:lstStyle/>
                    <a:p>
                      <a:pPr algn="ctr" fontAlgn="b"/>
                      <a:endParaRPr lang="en-US" sz="1400" b="1" i="0" u="none" strike="noStrike">
                        <a:solidFill>
                          <a:srgbClr val="000000"/>
                        </a:solidFill>
                        <a:effectLst/>
                        <a:latin typeface="Arial"/>
                      </a:endParaRPr>
                    </a:p>
                  </a:txBody>
                  <a:tcPr marL="9525" marR="9525" marT="9525" marB="0" anchor="b">
                    <a:cell3D prstMaterial="dkEdge">
                      <a:bevel prst="convex"/>
                      <a:lightRig rig="flood" dir="t"/>
                    </a:cell3D>
                    <a:solidFill>
                      <a:srgbClr val="FFFF00"/>
                    </a:solidFill>
                  </a:tcPr>
                </a:tc>
                <a:tc>
                  <a:txBody>
                    <a:bodyPr/>
                    <a:lstStyle/>
                    <a:p>
                      <a:pPr algn="ctr" fontAlgn="b"/>
                      <a:endParaRPr lang="en-US" sz="1400" b="1" i="0" u="none" strike="noStrike">
                        <a:solidFill>
                          <a:srgbClr val="000000"/>
                        </a:solidFill>
                        <a:effectLst/>
                        <a:latin typeface="Arial"/>
                      </a:endParaRPr>
                    </a:p>
                  </a:txBody>
                  <a:tcPr marL="9525" marR="9525" marT="9525" marB="0" anchor="b">
                    <a:cell3D prstMaterial="dkEdge">
                      <a:bevel prst="convex"/>
                      <a:lightRig rig="flood" dir="t"/>
                    </a:cell3D>
                    <a:solidFill>
                      <a:srgbClr val="FFFF00"/>
                    </a:solidFill>
                  </a:tcPr>
                </a:tc>
                <a:extLst>
                  <a:ext uri="{0D108BD9-81ED-4DB2-BD59-A6C34878D82A}">
                    <a16:rowId xmlns:a16="http://schemas.microsoft.com/office/drawing/2014/main" val="10000"/>
                  </a:ext>
                </a:extLst>
              </a:tr>
              <a:tr h="329575">
                <a:tc gridSpan="4">
                  <a:txBody>
                    <a:bodyPr/>
                    <a:lstStyle/>
                    <a:p>
                      <a:pPr algn="l" fontAlgn="b"/>
                      <a:r>
                        <a:rPr lang="en-US" sz="1400" u="none" strike="noStrike" dirty="0">
                          <a:effectLst/>
                        </a:rPr>
                        <a:t>MINISTRY OF WORKS AND INFRASTRUCTURES, ADO-EKITI.</a:t>
                      </a:r>
                      <a:endParaRPr lang="en-US" sz="1400" b="1" i="0" u="none" strike="noStrike" dirty="0">
                        <a:solidFill>
                          <a:srgbClr val="000000"/>
                        </a:solidFill>
                        <a:effectLst/>
                        <a:latin typeface="Times New Roman"/>
                      </a:endParaRPr>
                    </a:p>
                  </a:txBody>
                  <a:tcPr marL="9525" marR="9525" marT="9525" marB="0" anchor="b">
                    <a:cell3D prstMaterial="dkEdge">
                      <a:bevel prst="convex"/>
                      <a:lightRig rig="flood" dir="t"/>
                    </a:cell3D>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400" u="none" strike="noStrike">
                          <a:effectLst/>
                        </a:rPr>
                        <a:t>LENGTH = 30.2Km</a:t>
                      </a:r>
                      <a:endParaRPr lang="en-US" sz="1400" b="1" i="0" u="none" strike="noStrike">
                        <a:solidFill>
                          <a:srgbClr val="000000"/>
                        </a:solidFill>
                        <a:effectLst/>
                        <a:latin typeface="Arial"/>
                      </a:endParaRPr>
                    </a:p>
                  </a:txBody>
                  <a:tcPr marL="9525" marR="9525" marT="9525" marB="0" anchor="b">
                    <a:cell3D prstMaterial="dkEdge">
                      <a:bevel prst="convex"/>
                      <a:lightRig rig="flood" dir="t"/>
                    </a:cell3D>
                    <a:solidFill>
                      <a:srgbClr val="FFFF00"/>
                    </a:solidFill>
                  </a:tcPr>
                </a:tc>
                <a:tc hMerge="1">
                  <a:txBody>
                    <a:bodyPr/>
                    <a:lstStyle/>
                    <a:p>
                      <a:endParaRPr lang="en-US"/>
                    </a:p>
                  </a:txBody>
                  <a:tcPr/>
                </a:tc>
                <a:extLst>
                  <a:ext uri="{0D108BD9-81ED-4DB2-BD59-A6C34878D82A}">
                    <a16:rowId xmlns:a16="http://schemas.microsoft.com/office/drawing/2014/main" val="10001"/>
                  </a:ext>
                </a:extLst>
              </a:tr>
              <a:tr h="346054">
                <a:tc gridSpan="3">
                  <a:txBody>
                    <a:bodyPr/>
                    <a:lstStyle/>
                    <a:p>
                      <a:pPr algn="l" fontAlgn="b"/>
                      <a:r>
                        <a:rPr lang="en-US" sz="1400" u="none" strike="noStrike">
                          <a:effectLst/>
                        </a:rPr>
                        <a:t>REHABILITATION OF AGBADO  - ODE - OMUO ROAD</a:t>
                      </a:r>
                      <a:endParaRPr lang="en-US" sz="1400" b="1" i="0" u="none" strike="noStrike">
                        <a:solidFill>
                          <a:srgbClr val="000000"/>
                        </a:solidFill>
                        <a:effectLst/>
                        <a:latin typeface="Times New Roman"/>
                      </a:endParaRPr>
                    </a:p>
                  </a:txBody>
                  <a:tcPr marL="9525" marR="9525" marT="9525" marB="0" anchor="b">
                    <a:cell3D prstMaterial="dkEdge">
                      <a:bevel prst="convex"/>
                      <a:lightRig rig="flood" dir="t"/>
                    </a:cell3D>
                    <a:solidFill>
                      <a:srgbClr val="FFFF00"/>
                    </a:solidFill>
                  </a:tcPr>
                </a:tc>
                <a:tc hMerge="1">
                  <a:txBody>
                    <a:bodyPr/>
                    <a:lstStyle/>
                    <a:p>
                      <a:endParaRPr lang="en-US"/>
                    </a:p>
                  </a:txBody>
                  <a:tcPr/>
                </a:tc>
                <a:tc hMerge="1">
                  <a:txBody>
                    <a:bodyPr/>
                    <a:lstStyle/>
                    <a:p>
                      <a:endParaRPr lang="en-US"/>
                    </a:p>
                  </a:txBody>
                  <a:tcPr/>
                </a:tc>
                <a:tc>
                  <a:txBody>
                    <a:bodyPr/>
                    <a:lstStyle/>
                    <a:p>
                      <a:pPr algn="ctr" fontAlgn="b"/>
                      <a:endParaRPr lang="en-US" sz="1400" b="1" i="0" u="none" strike="noStrike" dirty="0">
                        <a:solidFill>
                          <a:srgbClr val="000000"/>
                        </a:solidFill>
                        <a:effectLst/>
                        <a:latin typeface="Arial"/>
                      </a:endParaRPr>
                    </a:p>
                  </a:txBody>
                  <a:tcPr marL="9525" marR="9525" marT="9525" marB="0" anchor="b">
                    <a:cell3D prstMaterial="dkEdge">
                      <a:bevel prst="convex"/>
                      <a:lightRig rig="flood" dir="t"/>
                    </a:cell3D>
                    <a:solidFill>
                      <a:srgbClr val="FFFF00"/>
                    </a:solidFill>
                  </a:tcPr>
                </a:tc>
                <a:tc gridSpan="2">
                  <a:txBody>
                    <a:bodyPr/>
                    <a:lstStyle/>
                    <a:p>
                      <a:pPr algn="l" fontAlgn="b"/>
                      <a:r>
                        <a:rPr lang="en-US" sz="1400" u="none" strike="noStrike" dirty="0">
                          <a:effectLst/>
                        </a:rPr>
                        <a:t>AVEGARE WIDTH = 7.8M</a:t>
                      </a:r>
                      <a:endParaRPr lang="en-US" sz="1400" b="1" i="0" u="none" strike="noStrike" dirty="0">
                        <a:solidFill>
                          <a:srgbClr val="000000"/>
                        </a:solidFill>
                        <a:effectLst/>
                        <a:latin typeface="Arial"/>
                      </a:endParaRPr>
                    </a:p>
                  </a:txBody>
                  <a:tcPr marL="9525" marR="9525" marT="9525" marB="0" anchor="b">
                    <a:cell3D prstMaterial="dkEdge">
                      <a:bevel prst="convex"/>
                      <a:lightRig rig="flood" dir="t"/>
                    </a:cell3D>
                    <a:solidFill>
                      <a:srgbClr val="FFFF00"/>
                    </a:solidFill>
                  </a:tcPr>
                </a:tc>
                <a:tc hMerge="1">
                  <a:txBody>
                    <a:bodyPr/>
                    <a:lstStyle/>
                    <a:p>
                      <a:endParaRPr lang="en-US"/>
                    </a:p>
                  </a:txBody>
                  <a:tcPr/>
                </a:tc>
                <a:extLst>
                  <a:ext uri="{0D108BD9-81ED-4DB2-BD59-A6C34878D82A}">
                    <a16:rowId xmlns:a16="http://schemas.microsoft.com/office/drawing/2014/main" val="10002"/>
                  </a:ext>
                </a:extLst>
              </a:tr>
              <a:tr h="346054">
                <a:tc>
                  <a:txBody>
                    <a:bodyPr/>
                    <a:lstStyle/>
                    <a:p>
                      <a:pPr algn="l" fontAlgn="b"/>
                      <a:endParaRPr lang="en-US" sz="1200" b="1" i="0" u="none" strike="noStrike">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l" fontAlgn="b"/>
                      <a:endParaRPr lang="en-US" sz="1200" b="0" i="0" u="none" strike="noStrike" dirty="0">
                        <a:solidFill>
                          <a:srgbClr val="000000"/>
                        </a:solidFill>
                        <a:effectLst/>
                        <a:latin typeface="Arial"/>
                      </a:endParaRPr>
                    </a:p>
                  </a:txBody>
                  <a:tcPr marL="9525" marR="9525" marT="9525" marB="0" anchor="b">
                    <a:cell3D prstMaterial="dkEdge">
                      <a:bevel prst="convex"/>
                      <a:lightRig rig="flood" dir="t"/>
                    </a:cell3D>
                  </a:tcPr>
                </a:tc>
                <a:tc>
                  <a:txBody>
                    <a:bodyPr/>
                    <a:lstStyle/>
                    <a:p>
                      <a:pPr algn="ctr" fontAlgn="b"/>
                      <a:endParaRPr lang="en-US" sz="800" b="1" i="0" u="none" strike="noStrike">
                        <a:solidFill>
                          <a:srgbClr val="000000"/>
                        </a:solidFill>
                        <a:effectLst/>
                        <a:latin typeface="Tahoma"/>
                      </a:endParaRPr>
                    </a:p>
                  </a:txBody>
                  <a:tcPr marL="9525" marR="9525" marT="9525" marB="0" anchor="b">
                    <a:cell3D prstMaterial="dkEdge">
                      <a:bevel prst="convex"/>
                      <a:lightRig rig="flood" dir="t"/>
                    </a:cell3D>
                  </a:tcPr>
                </a:tc>
                <a:tc>
                  <a:txBody>
                    <a:bodyPr/>
                    <a:lstStyle/>
                    <a:p>
                      <a:pPr algn="ctr" fontAlgn="b"/>
                      <a:endParaRPr lang="en-US" sz="1200" b="0" i="0" u="none" strike="noStrike">
                        <a:solidFill>
                          <a:srgbClr val="000000"/>
                        </a:solidFill>
                        <a:effectLst/>
                        <a:latin typeface="Arial"/>
                      </a:endParaRPr>
                    </a:p>
                  </a:txBody>
                  <a:tcPr marL="9525" marR="9525" marT="9525" marB="0" anchor="b">
                    <a:cell3D prstMaterial="dkEdge">
                      <a:bevel prst="convex"/>
                      <a:lightRig rig="flood" dir="t"/>
                    </a:cell3D>
                  </a:tcPr>
                </a:tc>
                <a:tc>
                  <a:txBody>
                    <a:bodyPr/>
                    <a:lstStyle/>
                    <a:p>
                      <a:pPr algn="l" fontAlgn="b"/>
                      <a:endParaRPr lang="en-US" sz="1000" b="1" i="0" u="none" strike="noStrike">
                        <a:solidFill>
                          <a:srgbClr val="000000"/>
                        </a:solidFill>
                        <a:effectLst/>
                        <a:latin typeface="Arial"/>
                      </a:endParaRPr>
                    </a:p>
                  </a:txBody>
                  <a:tcPr marL="9525" marR="9525" marT="9525" marB="0" anchor="b">
                    <a:cell3D prstMaterial="dkEdge">
                      <a:bevel prst="convex"/>
                      <a:lightRig rig="flood" dir="t"/>
                    </a:cell3D>
                  </a:tcPr>
                </a:tc>
                <a:tc>
                  <a:txBody>
                    <a:bodyPr/>
                    <a:lstStyle/>
                    <a:p>
                      <a:pPr algn="l" fontAlgn="b"/>
                      <a:endParaRPr lang="en-US" sz="1000" b="1" i="0" u="none" strike="noStrike" dirty="0">
                        <a:solidFill>
                          <a:srgbClr val="000000"/>
                        </a:solidFill>
                        <a:effectLst/>
                        <a:latin typeface="Arial"/>
                      </a:endParaRPr>
                    </a:p>
                  </a:txBody>
                  <a:tcPr marL="9525" marR="9525" marT="9525" marB="0" anchor="b">
                    <a:cell3D prstMaterial="dkEdge">
                      <a:bevel prst="convex"/>
                      <a:lightRig rig="flood" dir="t"/>
                    </a:cell3D>
                  </a:tcPr>
                </a:tc>
                <a:extLst>
                  <a:ext uri="{0D108BD9-81ED-4DB2-BD59-A6C34878D82A}">
                    <a16:rowId xmlns:a16="http://schemas.microsoft.com/office/drawing/2014/main" val="10003"/>
                  </a:ext>
                </a:extLst>
              </a:tr>
              <a:tr h="346054">
                <a:tc gridSpan="3">
                  <a:txBody>
                    <a:bodyPr/>
                    <a:lstStyle/>
                    <a:p>
                      <a:pPr algn="l" fontAlgn="b"/>
                      <a:r>
                        <a:rPr lang="en-US" sz="1800" u="none" strike="noStrike">
                          <a:effectLst/>
                        </a:rPr>
                        <a:t>Bill NO1: GENERAL AND PROVISIONAL SUMS</a:t>
                      </a:r>
                      <a:endParaRPr lang="en-US" sz="1800" b="1" i="0" u="none" strike="noStrike">
                        <a:solidFill>
                          <a:srgbClr val="000000"/>
                        </a:solidFill>
                        <a:effectLst/>
                        <a:latin typeface="Times New Roman"/>
                      </a:endParaRPr>
                    </a:p>
                  </a:txBody>
                  <a:tcPr marL="9525" marR="9525" marT="9525" marB="0" anchor="b">
                    <a:cell3D prstMaterial="dkEdge">
                      <a:bevel prst="convex"/>
                      <a:lightRig rig="flood" dir="t"/>
                    </a:cell3D>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a:solidFill>
                          <a:srgbClr val="000000"/>
                        </a:solidFill>
                        <a:effectLst/>
                        <a:latin typeface="Arial"/>
                      </a:endParaRPr>
                    </a:p>
                  </a:txBody>
                  <a:tcPr marL="9525" marR="9525" marT="9525" marB="0" anchor="b">
                    <a:cell3D prstMaterial="dkEdge">
                      <a:bevel prst="convex"/>
                      <a:lightRig rig="flood" dir="t"/>
                    </a:cell3D>
                  </a:tcPr>
                </a:tc>
                <a:tc>
                  <a:txBody>
                    <a:bodyPr/>
                    <a:lstStyle/>
                    <a:p>
                      <a:pPr algn="ctr" fontAlgn="b"/>
                      <a:endParaRPr lang="en-US" sz="1800" b="0" i="0" u="none" strike="noStrike">
                        <a:solidFill>
                          <a:srgbClr val="000000"/>
                        </a:solidFill>
                        <a:effectLst/>
                        <a:latin typeface="Arial"/>
                      </a:endParaRPr>
                    </a:p>
                  </a:txBody>
                  <a:tcPr marL="9525" marR="9525" marT="9525" marB="0" anchor="b">
                    <a:cell3D prstMaterial="dkEdge">
                      <a:bevel prst="convex"/>
                      <a:lightRig rig="flood" dir="t"/>
                    </a:cell3D>
                  </a:tcPr>
                </a:tc>
                <a:tc>
                  <a:txBody>
                    <a:bodyPr/>
                    <a:lstStyle/>
                    <a:p>
                      <a:pPr algn="ctr" fontAlgn="b"/>
                      <a:endParaRPr lang="en-US" sz="1800" b="0" i="0" u="none" strike="noStrike">
                        <a:solidFill>
                          <a:srgbClr val="000000"/>
                        </a:solidFill>
                        <a:effectLst/>
                        <a:latin typeface="Arial"/>
                      </a:endParaRPr>
                    </a:p>
                  </a:txBody>
                  <a:tcPr marL="9525" marR="9525" marT="9525" marB="0" anchor="b">
                    <a:cell3D prstMaterial="dkEdge">
                      <a:bevel prst="convex"/>
                      <a:lightRig rig="flood" dir="t"/>
                    </a:cell3D>
                  </a:tcPr>
                </a:tc>
                <a:extLst>
                  <a:ext uri="{0D108BD9-81ED-4DB2-BD59-A6C34878D82A}">
                    <a16:rowId xmlns:a16="http://schemas.microsoft.com/office/drawing/2014/main" val="10004"/>
                  </a:ext>
                </a:extLst>
              </a:tr>
              <a:tr h="346054">
                <a:tc>
                  <a:txBody>
                    <a:bodyPr/>
                    <a:lstStyle/>
                    <a:p>
                      <a:pPr algn="l" fontAlgn="ctr"/>
                      <a:r>
                        <a:rPr lang="en-US" sz="1800" u="none" strike="noStrike">
                          <a:effectLst/>
                        </a:rPr>
                        <a:t>ITEM</a:t>
                      </a:r>
                      <a:endParaRPr lang="en-US" sz="1800" b="1"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a:effectLst/>
                        </a:rPr>
                        <a:t>DESCRIPTION</a:t>
                      </a:r>
                      <a:endParaRPr lang="en-US" sz="1800" b="1"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a:effectLst/>
                        </a:rPr>
                        <a:t>UNIT</a:t>
                      </a:r>
                      <a:endParaRPr lang="en-US" sz="1800" b="1"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dirty="0">
                          <a:effectLst/>
                        </a:rPr>
                        <a:t>QUANTITY</a:t>
                      </a:r>
                      <a:endParaRPr lang="en-US" sz="1800" b="1" i="0" u="none" strike="noStrike" dirty="0">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a:effectLst/>
                        </a:rPr>
                        <a:t>RATE</a:t>
                      </a:r>
                      <a:endParaRPr lang="en-US" sz="1800" b="1"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dirty="0">
                          <a:effectLst/>
                        </a:rPr>
                        <a:t>AMOUNT </a:t>
                      </a:r>
                      <a:endParaRPr lang="en-US" sz="1800" b="1" i="0" u="none" strike="noStrike" dirty="0">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5"/>
                  </a:ext>
                </a:extLst>
              </a:tr>
              <a:tr h="1038163">
                <a:tc>
                  <a:txBody>
                    <a:bodyPr/>
                    <a:lstStyle/>
                    <a:p>
                      <a:pPr algn="ctr" fontAlgn="ctr"/>
                      <a:r>
                        <a:rPr lang="en-US" sz="1800" u="none" strike="noStrike">
                          <a:effectLst/>
                        </a:rPr>
                        <a:t>1.01</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a:effectLst/>
                        </a:rPr>
                        <a:t>Allow for Ministry of Works and Infrastructures General Contract Administration.</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PS</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1</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300,000.00</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6"/>
                  </a:ext>
                </a:extLst>
              </a:tr>
              <a:tr h="1384217">
                <a:tc>
                  <a:txBody>
                    <a:bodyPr/>
                    <a:lstStyle/>
                    <a:p>
                      <a:pPr algn="ctr" fontAlgn="ctr"/>
                      <a:r>
                        <a:rPr lang="en-US" sz="1800" u="none" strike="noStrike">
                          <a:effectLst/>
                        </a:rPr>
                        <a:t>1.02</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l" fontAlgn="ctr"/>
                      <a:r>
                        <a:rPr lang="en-US" sz="1800" u="none" strike="noStrike" dirty="0">
                          <a:effectLst/>
                        </a:rPr>
                        <a:t>Provide new project vehicles for the exclusive use of the Engineer’s Representatives, as specified in Section 5 of Schedule VI of the Contract.</a:t>
                      </a:r>
                      <a:endParaRPr lang="en-US" sz="18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PS</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1</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a:effectLst/>
                        </a:rPr>
                        <a:t> </a:t>
                      </a:r>
                      <a:endParaRPr lang="en-US" sz="18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800" u="none" strike="noStrike" dirty="0">
                          <a:effectLst/>
                        </a:rPr>
                        <a:t>    5,500,000.00 </a:t>
                      </a:r>
                      <a:endParaRPr lang="en-US" sz="18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85260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8077200" cy="2514600"/>
          </a:xfrm>
        </p:spPr>
        <p:txBody>
          <a:bodyPr>
            <a:normAutofit fontScale="92500" lnSpcReduction="20000"/>
          </a:bodyPr>
          <a:lstStyle/>
          <a:p>
            <a:pPr>
              <a:buFont typeface="Wingdings" pitchFamily="2" charset="2"/>
              <a:buChar char="Ø"/>
            </a:pPr>
            <a:r>
              <a:rPr lang="en-US" b="1" dirty="0">
                <a:latin typeface="Comic Sans MS" pitchFamily="66" charset="0"/>
              </a:rPr>
              <a:t>BEME</a:t>
            </a:r>
          </a:p>
          <a:p>
            <a:pPr marL="68580" indent="0">
              <a:buNone/>
            </a:pPr>
            <a:r>
              <a:rPr lang="en-US" dirty="0">
                <a:latin typeface="Times New Roman" pitchFamily="18" charset="0"/>
                <a:cs typeface="Times New Roman" pitchFamily="18" charset="0"/>
              </a:rPr>
              <a:t>The item is the coding system adopted in the work classification of the job description as prescribed by the client or the client’s representative. Item, description, quantity, rate and amount must be orderly and well articulated to avoid confusion during the execution of the contracts. It is advised that each bill be itemized separately</a:t>
            </a:r>
            <a:r>
              <a:rPr lang="en-US" dirty="0"/>
              <a:t>.</a:t>
            </a:r>
          </a:p>
        </p:txBody>
      </p:sp>
      <p:sp>
        <p:nvSpPr>
          <p:cNvPr id="5" name="Date Placeholder 4"/>
          <p:cNvSpPr>
            <a:spLocks noGrp="1"/>
          </p:cNvSpPr>
          <p:nvPr>
            <p:ph type="dt" sz="half" idx="10"/>
          </p:nvPr>
        </p:nvSpPr>
        <p:spPr>
          <a:xfrm>
            <a:off x="5791200" y="6208776"/>
            <a:ext cx="2590800" cy="365125"/>
          </a:xfrm>
        </p:spPr>
        <p:txBody>
          <a:bodyPr/>
          <a:lstStyle/>
          <a:p>
            <a:fld id="{1099BD1B-5014-4237-98A0-95391EDC601D}" type="datetime2">
              <a:rPr lang="en-US" smtClean="0"/>
              <a:pPr/>
              <a:t>Monday, January 20, 2020</a:t>
            </a:fld>
            <a:endParaRPr lang="en-US" dirty="0"/>
          </a:p>
        </p:txBody>
      </p:sp>
      <p:sp>
        <p:nvSpPr>
          <p:cNvPr id="6" name="Slide Number Placeholder 5"/>
          <p:cNvSpPr>
            <a:spLocks noGrp="1"/>
          </p:cNvSpPr>
          <p:nvPr>
            <p:ph type="sldNum" sz="quarter" idx="12"/>
          </p:nvPr>
        </p:nvSpPr>
        <p:spPr/>
        <p:txBody>
          <a:bodyPr/>
          <a:lstStyle/>
          <a:p>
            <a:fld id="{5642B8DD-2B12-4B9D-A614-F48D485E5CEB}" type="slidenum">
              <a:rPr lang="en-US" smtClean="0"/>
              <a:pPr/>
              <a:t>226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88241633"/>
              </p:ext>
            </p:extLst>
          </p:nvPr>
        </p:nvGraphicFramePr>
        <p:xfrm>
          <a:off x="107503" y="2667000"/>
          <a:ext cx="8856986" cy="5431155"/>
        </p:xfrm>
        <a:graphic>
          <a:graphicData uri="http://schemas.openxmlformats.org/drawingml/2006/table">
            <a:tbl>
              <a:tblPr>
                <a:tableStyleId>{8799B23B-EC83-4686-B30A-512413B5E67A}</a:tableStyleId>
              </a:tblPr>
              <a:tblGrid>
                <a:gridCol w="807628">
                  <a:extLst>
                    <a:ext uri="{9D8B030D-6E8A-4147-A177-3AD203B41FA5}">
                      <a16:colId xmlns:a16="http://schemas.microsoft.com/office/drawing/2014/main" val="20000"/>
                    </a:ext>
                  </a:extLst>
                </a:gridCol>
                <a:gridCol w="3607403">
                  <a:extLst>
                    <a:ext uri="{9D8B030D-6E8A-4147-A177-3AD203B41FA5}">
                      <a16:colId xmlns:a16="http://schemas.microsoft.com/office/drawing/2014/main" val="20001"/>
                    </a:ext>
                  </a:extLst>
                </a:gridCol>
                <a:gridCol w="753787">
                  <a:extLst>
                    <a:ext uri="{9D8B030D-6E8A-4147-A177-3AD203B41FA5}">
                      <a16:colId xmlns:a16="http://schemas.microsoft.com/office/drawing/2014/main" val="20002"/>
                    </a:ext>
                  </a:extLst>
                </a:gridCol>
                <a:gridCol w="1238363">
                  <a:extLst>
                    <a:ext uri="{9D8B030D-6E8A-4147-A177-3AD203B41FA5}">
                      <a16:colId xmlns:a16="http://schemas.microsoft.com/office/drawing/2014/main" val="20003"/>
                    </a:ext>
                  </a:extLst>
                </a:gridCol>
                <a:gridCol w="955694">
                  <a:extLst>
                    <a:ext uri="{9D8B030D-6E8A-4147-A177-3AD203B41FA5}">
                      <a16:colId xmlns:a16="http://schemas.microsoft.com/office/drawing/2014/main" val="20004"/>
                    </a:ext>
                  </a:extLst>
                </a:gridCol>
                <a:gridCol w="1494111">
                  <a:extLst>
                    <a:ext uri="{9D8B030D-6E8A-4147-A177-3AD203B41FA5}">
                      <a16:colId xmlns:a16="http://schemas.microsoft.com/office/drawing/2014/main" val="20005"/>
                    </a:ext>
                  </a:extLst>
                </a:gridCol>
              </a:tblGrid>
              <a:tr h="164121">
                <a:tc>
                  <a:txBody>
                    <a:bodyPr/>
                    <a:lstStyle/>
                    <a:p>
                      <a:pPr algn="ctr" fontAlgn="b"/>
                      <a:r>
                        <a:rPr lang="en-US" sz="1600" u="none" strike="noStrike" dirty="0">
                          <a:effectLst/>
                        </a:rPr>
                        <a:t>ITEM</a:t>
                      </a:r>
                      <a:endParaRPr lang="en-US" sz="1600" b="1" i="0" u="none" strike="noStrike" dirty="0">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ctr" fontAlgn="b"/>
                      <a:r>
                        <a:rPr lang="en-US" sz="1600" u="none" strike="noStrike">
                          <a:effectLst/>
                        </a:rPr>
                        <a:t>DESCRIPTION</a:t>
                      </a:r>
                      <a:endParaRPr lang="en-US" sz="1600" b="1" i="0" u="none" strike="noStrike">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ctr" fontAlgn="b"/>
                      <a:r>
                        <a:rPr lang="en-US" sz="1600" u="none" strike="noStrike">
                          <a:effectLst/>
                        </a:rPr>
                        <a:t>UNIT</a:t>
                      </a:r>
                      <a:endParaRPr lang="en-US" sz="1600" b="1" i="0" u="none" strike="noStrike">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ctr" fontAlgn="b"/>
                      <a:r>
                        <a:rPr lang="en-US" sz="1600" u="none" strike="noStrike">
                          <a:effectLst/>
                        </a:rPr>
                        <a:t>QUANTITY </a:t>
                      </a:r>
                      <a:endParaRPr lang="en-US" sz="1600" b="1" i="0" u="none" strike="noStrike">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ctr" fontAlgn="b"/>
                      <a:r>
                        <a:rPr lang="en-US" sz="1600" u="none" strike="noStrike">
                          <a:effectLst/>
                        </a:rPr>
                        <a:t>RATE</a:t>
                      </a:r>
                      <a:endParaRPr lang="en-US" sz="1600" b="1" i="0" u="none" strike="noStrike">
                        <a:solidFill>
                          <a:srgbClr val="000000"/>
                        </a:solidFill>
                        <a:effectLst/>
                        <a:latin typeface="Times New Roman"/>
                      </a:endParaRPr>
                    </a:p>
                  </a:txBody>
                  <a:tcPr marL="9525" marR="9525" marT="9525" marB="0" anchor="b">
                    <a:cell3D prstMaterial="dkEdge">
                      <a:bevel prst="convex"/>
                      <a:lightRig rig="flood" dir="t"/>
                    </a:cell3D>
                  </a:tcPr>
                </a:tc>
                <a:tc>
                  <a:txBody>
                    <a:bodyPr/>
                    <a:lstStyle/>
                    <a:p>
                      <a:pPr algn="ctr" fontAlgn="b"/>
                      <a:r>
                        <a:rPr lang="en-US" sz="1600" u="none" strike="noStrike">
                          <a:effectLst/>
                        </a:rPr>
                        <a:t>AMOUNT</a:t>
                      </a:r>
                      <a:endParaRPr lang="en-US" sz="1600" b="1" i="0" u="none" strike="noStrike">
                        <a:solidFill>
                          <a:srgbClr val="000000"/>
                        </a:solidFill>
                        <a:effectLst/>
                        <a:latin typeface="Times New Roman"/>
                      </a:endParaRPr>
                    </a:p>
                  </a:txBody>
                  <a:tcPr marL="9525" marR="9525" marT="9525" marB="0" anchor="b">
                    <a:cell3D prstMaterial="dkEdge">
                      <a:bevel prst="convex"/>
                      <a:lightRig rig="flood" dir="t"/>
                    </a:cell3D>
                  </a:tcPr>
                </a:tc>
                <a:extLst>
                  <a:ext uri="{0D108BD9-81ED-4DB2-BD59-A6C34878D82A}">
                    <a16:rowId xmlns:a16="http://schemas.microsoft.com/office/drawing/2014/main" val="10000"/>
                  </a:ext>
                </a:extLst>
              </a:tr>
              <a:tr h="758082">
                <a:tc>
                  <a:txBody>
                    <a:bodyPr/>
                    <a:lstStyle/>
                    <a:p>
                      <a:pPr algn="ctr" fontAlgn="t"/>
                      <a:r>
                        <a:rPr lang="en-US" sz="1600" u="none" strike="noStrike" dirty="0">
                          <a:effectLst/>
                        </a:rPr>
                        <a:t>3.01</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solidFill>
                      <a:srgbClr val="FFFF00"/>
                    </a:solidFill>
                  </a:tcPr>
                </a:tc>
                <a:tc>
                  <a:txBody>
                    <a:bodyPr/>
                    <a:lstStyle/>
                    <a:p>
                      <a:pPr algn="l" fontAlgn="t"/>
                      <a:r>
                        <a:rPr lang="en-US" sz="1600" u="none" strike="noStrike" dirty="0">
                          <a:effectLst/>
                        </a:rPr>
                        <a:t>Provide and install precast R.C. Pipe culverts as specified by Engineer's Representative. (Blinding, concrete surrounds and reinforcement inclusive)</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1"/>
                  </a:ext>
                </a:extLst>
              </a:tr>
              <a:tr h="307922">
                <a:tc>
                  <a:txBody>
                    <a:bodyPr/>
                    <a:lstStyle/>
                    <a:p>
                      <a:pPr algn="l" fontAlgn="t"/>
                      <a:r>
                        <a:rPr lang="en-US" sz="1600" u="none" strike="noStrike" dirty="0">
                          <a:effectLst/>
                        </a:rPr>
                        <a:t>3.01.1             </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solidFill>
                      <a:srgbClr val="FFFF00"/>
                    </a:solidFill>
                  </a:tcPr>
                </a:tc>
                <a:tc>
                  <a:txBody>
                    <a:bodyPr/>
                    <a:lstStyle/>
                    <a:p>
                      <a:pPr algn="l" fontAlgn="t"/>
                      <a:r>
                        <a:rPr lang="en-US" sz="1600" u="none" strike="noStrike">
                          <a:effectLst/>
                        </a:rPr>
                        <a:t>900mm diameter single pipe culverts </a:t>
                      </a:r>
                      <a:endParaRPr lang="en-US" sz="1600" b="0" i="0" u="none" strike="noStrike">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u="none" strike="noStrike">
                          <a:effectLst/>
                        </a:rPr>
                        <a:t>Lm</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30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70,000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2,100,000.00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2"/>
                  </a:ext>
                </a:extLst>
              </a:tr>
              <a:tr h="307922">
                <a:tc>
                  <a:txBody>
                    <a:bodyPr/>
                    <a:lstStyle/>
                    <a:p>
                      <a:pPr algn="l" fontAlgn="t"/>
                      <a:r>
                        <a:rPr lang="en-US" sz="1600" u="none" strike="noStrike" dirty="0">
                          <a:effectLst/>
                        </a:rPr>
                        <a:t>3.01.2</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solidFill>
                      <a:srgbClr val="FFFF00"/>
                    </a:solidFill>
                  </a:tcPr>
                </a:tc>
                <a:tc>
                  <a:txBody>
                    <a:bodyPr/>
                    <a:lstStyle/>
                    <a:p>
                      <a:pPr algn="l" fontAlgn="t"/>
                      <a:r>
                        <a:rPr lang="en-US" sz="1600" u="none" strike="noStrike">
                          <a:effectLst/>
                        </a:rPr>
                        <a:t>750mm diameter  Single Pipe culvert</a:t>
                      </a:r>
                      <a:endParaRPr lang="en-US" sz="1600" b="0" i="0" u="none" strike="noStrike">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u="none" strike="noStrike">
                          <a:effectLst/>
                        </a:rPr>
                        <a:t>Lm</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40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60,000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2,400,000.00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3"/>
                  </a:ext>
                </a:extLst>
              </a:tr>
              <a:tr h="307922">
                <a:tc>
                  <a:txBody>
                    <a:bodyPr/>
                    <a:lstStyle/>
                    <a:p>
                      <a:pPr algn="l" fontAlgn="t"/>
                      <a:r>
                        <a:rPr lang="en-US" sz="1600" u="none" strike="noStrike" dirty="0">
                          <a:effectLst/>
                        </a:rPr>
                        <a:t>3.01.3</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solidFill>
                      <a:srgbClr val="FFFF00"/>
                    </a:solidFill>
                  </a:tcPr>
                </a:tc>
                <a:tc>
                  <a:txBody>
                    <a:bodyPr/>
                    <a:lstStyle/>
                    <a:p>
                      <a:pPr algn="l" fontAlgn="t"/>
                      <a:r>
                        <a:rPr lang="fr-FR" sz="1600" u="none" strike="noStrike" dirty="0">
                          <a:effectLst/>
                        </a:rPr>
                        <a:t>900mm </a:t>
                      </a:r>
                      <a:r>
                        <a:rPr lang="fr-FR" sz="1600" u="none" strike="noStrike" dirty="0" err="1">
                          <a:effectLst/>
                        </a:rPr>
                        <a:t>diameter</a:t>
                      </a:r>
                      <a:r>
                        <a:rPr lang="fr-FR" sz="1600" u="none" strike="noStrike" dirty="0">
                          <a:effectLst/>
                        </a:rPr>
                        <a:t> double pipe </a:t>
                      </a:r>
                      <a:r>
                        <a:rPr lang="fr-FR" sz="1600" u="none" strike="noStrike" dirty="0" err="1">
                          <a:effectLst/>
                        </a:rPr>
                        <a:t>culverts</a:t>
                      </a:r>
                      <a:r>
                        <a:rPr lang="fr-FR" sz="1600" u="none" strike="noStrike" dirty="0">
                          <a:effectLst/>
                        </a:rPr>
                        <a:t> </a:t>
                      </a:r>
                      <a:endParaRPr lang="fr-FR" sz="1600" b="0" i="0" u="none" strike="noStrike" dirty="0">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u="none" strike="noStrike">
                          <a:effectLst/>
                        </a:rPr>
                        <a:t>Lm</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30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140,000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    4,200,000.00 </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4"/>
                  </a:ext>
                </a:extLst>
              </a:tr>
              <a:tr h="1058188">
                <a:tc>
                  <a:txBody>
                    <a:bodyPr/>
                    <a:lstStyle/>
                    <a:p>
                      <a:pPr algn="r" fontAlgn="ctr"/>
                      <a:r>
                        <a:rPr lang="en-US" sz="1600" u="none" strike="noStrike" dirty="0">
                          <a:effectLst/>
                        </a:rPr>
                        <a:t>3.02</a:t>
                      </a:r>
                      <a:endParaRPr lang="en-US" sz="1600" b="0" i="0" u="none" strike="noStrike" dirty="0">
                        <a:solidFill>
                          <a:srgbClr val="000000"/>
                        </a:solidFill>
                        <a:effectLst/>
                        <a:latin typeface="Times New Roman"/>
                      </a:endParaRPr>
                    </a:p>
                  </a:txBody>
                  <a:tcPr marL="9525" marR="9525" marT="9525" marB="0" anchor="ctr">
                    <a:cell3D prstMaterial="dkEdge">
                      <a:bevel prst="convex"/>
                      <a:lightRig rig="flood" dir="t"/>
                    </a:cell3D>
                    <a:solidFill>
                      <a:srgbClr val="FFFF00"/>
                    </a:solidFill>
                  </a:tcPr>
                </a:tc>
                <a:tc>
                  <a:txBody>
                    <a:bodyPr/>
                    <a:lstStyle/>
                    <a:p>
                      <a:pPr algn="l" fontAlgn="t"/>
                      <a:r>
                        <a:rPr lang="en-US" sz="1600" u="none" strike="noStrike">
                          <a:effectLst/>
                        </a:rPr>
                        <a:t>Provide and install precast R.C. 600mm diameter single pipe culvert as access culverts as specified by Engineer's Representative. (Blinding, concrete surrounds and reinforcement inclusive)</a:t>
                      </a:r>
                      <a:endParaRPr lang="en-US" sz="1600" b="0" i="0" u="none" strike="noStrike">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u="none" strike="noStrike">
                          <a:effectLst/>
                        </a:rPr>
                        <a:t>Lm</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80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45,000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3,600,000.00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5"/>
                  </a:ext>
                </a:extLst>
              </a:tr>
              <a:tr h="608028">
                <a:tc>
                  <a:txBody>
                    <a:bodyPr/>
                    <a:lstStyle/>
                    <a:p>
                      <a:pPr algn="ctr" fontAlgn="t"/>
                      <a:r>
                        <a:rPr lang="en-US" sz="1600" u="none" strike="noStrike" dirty="0">
                          <a:effectLst/>
                        </a:rPr>
                        <a:t>3.03</a:t>
                      </a:r>
                      <a:endParaRPr lang="en-US" sz="1600" b="0" i="0" u="none" strike="noStrike" dirty="0">
                        <a:solidFill>
                          <a:srgbClr val="000000"/>
                        </a:solidFill>
                        <a:effectLst/>
                        <a:latin typeface="Times New Roman"/>
                      </a:endParaRPr>
                    </a:p>
                  </a:txBody>
                  <a:tcPr marL="9525" marR="9525" marT="9525" marB="0">
                    <a:cell3D prstMaterial="dkEdge">
                      <a:bevel prst="convex"/>
                      <a:lightRig rig="flood" dir="t"/>
                    </a:cell3D>
                    <a:solidFill>
                      <a:srgbClr val="FFFF00"/>
                    </a:solidFill>
                  </a:tcPr>
                </a:tc>
                <a:tc>
                  <a:txBody>
                    <a:bodyPr/>
                    <a:lstStyle/>
                    <a:p>
                      <a:pPr algn="l" fontAlgn="t"/>
                      <a:r>
                        <a:rPr lang="en-US" sz="1600" u="none" strike="noStrike">
                          <a:effectLst/>
                        </a:rPr>
                        <a:t>Providing and place 150mm thick stone, pitching set in 1.4 cement mortar as directed by Engineer’s Representative </a:t>
                      </a:r>
                      <a:endParaRPr lang="en-US" sz="1600" b="0" i="0" u="none" strike="noStrike">
                        <a:solidFill>
                          <a:srgbClr val="000000"/>
                        </a:solidFill>
                        <a:effectLst/>
                        <a:latin typeface="Times New Roman"/>
                      </a:endParaRPr>
                    </a:p>
                  </a:txBody>
                  <a:tcPr marL="9525" marR="9525" marT="9525" marB="0">
                    <a:cell3D prstMaterial="dkEdge">
                      <a:bevel prst="convex"/>
                      <a:lightRig rig="flood" dir="t"/>
                    </a:cell3D>
                  </a:tcPr>
                </a:tc>
                <a:tc>
                  <a:txBody>
                    <a:bodyPr/>
                    <a:lstStyle/>
                    <a:p>
                      <a:pPr algn="ctr" fontAlgn="ctr"/>
                      <a:r>
                        <a:rPr lang="en-US" sz="1600" b="0" i="0" u="none" strike="noStrike" dirty="0">
                          <a:solidFill>
                            <a:schemeClr val="tx1"/>
                          </a:solidFill>
                          <a:effectLst/>
                          <a:latin typeface="+mn-lt"/>
                        </a:rPr>
                        <a:t>M²</a:t>
                      </a:r>
                      <a:endParaRPr lang="en-US" sz="16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dirty="0">
                          <a:effectLst/>
                        </a:rPr>
                        <a:t>700</a:t>
                      </a:r>
                      <a:endParaRPr lang="en-US" sz="16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a:effectLst/>
                        </a:rPr>
                        <a:t>4,000</a:t>
                      </a:r>
                      <a:endParaRPr lang="en-US" sz="1600" b="0" i="0" u="none" strike="noStrike">
                        <a:solidFill>
                          <a:srgbClr val="000000"/>
                        </a:solidFill>
                        <a:effectLst/>
                        <a:latin typeface="Times New Roman"/>
                      </a:endParaRPr>
                    </a:p>
                  </a:txBody>
                  <a:tcPr marL="9525" marR="9525" marT="9525" marB="0" anchor="ctr">
                    <a:cell3D prstMaterial="dkEdge">
                      <a:bevel prst="convex"/>
                      <a:lightRig rig="flood" dir="t"/>
                    </a:cell3D>
                  </a:tcPr>
                </a:tc>
                <a:tc>
                  <a:txBody>
                    <a:bodyPr/>
                    <a:lstStyle/>
                    <a:p>
                      <a:pPr algn="ctr" fontAlgn="ctr"/>
                      <a:r>
                        <a:rPr lang="en-US" sz="1600" u="none" strike="noStrike" dirty="0">
                          <a:effectLst/>
                        </a:rPr>
                        <a:t>    2,800,000.00 </a:t>
                      </a:r>
                      <a:endParaRPr lang="en-US" sz="1600" b="0" i="0" u="none" strike="noStrike" dirty="0">
                        <a:solidFill>
                          <a:srgbClr val="000000"/>
                        </a:solidFill>
                        <a:effectLst/>
                        <a:latin typeface="Times New Roman"/>
                      </a:endParaRPr>
                    </a:p>
                  </a:txBody>
                  <a:tcPr marL="9525" marR="9525" marT="9525" marB="0" anchor="ctr">
                    <a:cell3D prstMaterial="dkEdge">
                      <a:bevel prst="convex"/>
                      <a:lightRig rig="flood" dir="t"/>
                    </a:cell3D>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1455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endParaRPr lang="en-GB" dirty="0"/>
          </a:p>
        </p:txBody>
      </p:sp>
      <p:sp>
        <p:nvSpPr>
          <p:cNvPr id="4" name="Title 3"/>
          <p:cNvSpPr>
            <a:spLocks noGrp="1"/>
          </p:cNvSpPr>
          <p:nvPr>
            <p:ph type="title"/>
          </p:nvPr>
        </p:nvSpPr>
        <p:spPr/>
        <p:txBody>
          <a:bodyPr/>
          <a:lstStyle/>
          <a:p>
            <a:pPr>
              <a:defRPr/>
            </a:pPr>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48424478"/>
              </p:ext>
            </p:extLst>
          </p:nvPr>
        </p:nvGraphicFramePr>
        <p:xfrm>
          <a:off x="179388" y="260350"/>
          <a:ext cx="8713787" cy="7466690"/>
        </p:xfrm>
        <a:graphic>
          <a:graphicData uri="http://schemas.openxmlformats.org/drawingml/2006/table">
            <a:tbl>
              <a:tblPr firstRow="1" firstCol="1" bandRow="1">
                <a:tableStyleId>{5C22544A-7EE6-4342-B048-85BDC9FD1C3A}</a:tableStyleId>
              </a:tblPr>
              <a:tblGrid>
                <a:gridCol w="658812">
                  <a:extLst>
                    <a:ext uri="{9D8B030D-6E8A-4147-A177-3AD203B41FA5}">
                      <a16:colId xmlns:a16="http://schemas.microsoft.com/office/drawing/2014/main" val="20000"/>
                    </a:ext>
                  </a:extLst>
                </a:gridCol>
                <a:gridCol w="4753079">
                  <a:extLst>
                    <a:ext uri="{9D8B030D-6E8A-4147-A177-3AD203B41FA5}">
                      <a16:colId xmlns:a16="http://schemas.microsoft.com/office/drawing/2014/main" val="20001"/>
                    </a:ext>
                  </a:extLst>
                </a:gridCol>
                <a:gridCol w="805341">
                  <a:extLst>
                    <a:ext uri="{9D8B030D-6E8A-4147-A177-3AD203B41FA5}">
                      <a16:colId xmlns:a16="http://schemas.microsoft.com/office/drawing/2014/main" val="20002"/>
                    </a:ext>
                  </a:extLst>
                </a:gridCol>
                <a:gridCol w="708699">
                  <a:extLst>
                    <a:ext uri="{9D8B030D-6E8A-4147-A177-3AD203B41FA5}">
                      <a16:colId xmlns:a16="http://schemas.microsoft.com/office/drawing/2014/main" val="20003"/>
                    </a:ext>
                  </a:extLst>
                </a:gridCol>
                <a:gridCol w="740914">
                  <a:extLst>
                    <a:ext uri="{9D8B030D-6E8A-4147-A177-3AD203B41FA5}">
                      <a16:colId xmlns:a16="http://schemas.microsoft.com/office/drawing/2014/main" val="20004"/>
                    </a:ext>
                  </a:extLst>
                </a:gridCol>
                <a:gridCol w="1046942">
                  <a:extLst>
                    <a:ext uri="{9D8B030D-6E8A-4147-A177-3AD203B41FA5}">
                      <a16:colId xmlns:a16="http://schemas.microsoft.com/office/drawing/2014/main" val="20005"/>
                    </a:ext>
                  </a:extLst>
                </a:gridCol>
              </a:tblGrid>
              <a:tr h="425450">
                <a:tc>
                  <a:txBody>
                    <a:bodyPr/>
                    <a:lstStyle/>
                    <a:p>
                      <a:pPr marL="0" marR="0">
                        <a:lnSpc>
                          <a:spcPct val="115000"/>
                        </a:lnSpc>
                        <a:spcBef>
                          <a:spcPts val="0"/>
                        </a:spcBef>
                        <a:spcAft>
                          <a:spcPts val="0"/>
                        </a:spcAft>
                      </a:pPr>
                      <a:r>
                        <a:rPr lang="en-US" sz="1800" dirty="0">
                          <a:effectLst/>
                        </a:rPr>
                        <a:t>S/N</a:t>
                      </a:r>
                      <a:endParaRPr lang="en-US" sz="1800" dirty="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tabLst>
                          <a:tab pos="1673860" algn="ctr"/>
                        </a:tabLst>
                      </a:pPr>
                      <a:r>
                        <a:rPr lang="en-US" sz="1800">
                          <a:effectLst/>
                        </a:rPr>
                        <a:t>DESCRIPTION	</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a:effectLst/>
                        </a:rPr>
                        <a:t>QTY</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a:effectLst/>
                        </a:rPr>
                        <a:t>UNIT</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a:effectLst/>
                        </a:rPr>
                        <a:t>RATE</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a:effectLst/>
                        </a:rPr>
                        <a:t>AMT</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0"/>
                  </a:ext>
                </a:extLst>
              </a:tr>
              <a:tr h="1009287">
                <a:tc>
                  <a:txBody>
                    <a:bodyPr/>
                    <a:lstStyle/>
                    <a:p>
                      <a:pPr marL="0" marR="0">
                        <a:lnSpc>
                          <a:spcPct val="115000"/>
                        </a:lnSpc>
                        <a:spcBef>
                          <a:spcPts val="0"/>
                        </a:spcBef>
                        <a:spcAft>
                          <a:spcPts val="0"/>
                        </a:spcAft>
                      </a:pPr>
                      <a:r>
                        <a:rPr lang="en-US" sz="1800">
                          <a:effectLst/>
                        </a:rPr>
                        <a:t>A.</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PAVEMENT</a:t>
                      </a:r>
                    </a:p>
                    <a:p>
                      <a:pPr marL="0" marR="0">
                        <a:lnSpc>
                          <a:spcPct val="115000"/>
                        </a:lnSpc>
                        <a:spcBef>
                          <a:spcPts val="0"/>
                        </a:spcBef>
                        <a:spcAft>
                          <a:spcPts val="0"/>
                        </a:spcAft>
                      </a:pPr>
                      <a:r>
                        <a:rPr lang="en-US" sz="1800" dirty="0">
                          <a:effectLst/>
                        </a:rPr>
                        <a:t>Scarify sub grade level, wet roll and compact to 100% W.A. standard compaction.</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125</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m</a:t>
                      </a:r>
                      <a:r>
                        <a:rPr lang="en-US" sz="1800" baseline="30000">
                          <a:effectLst/>
                        </a:rPr>
                        <a:t>2</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150</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18,750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1"/>
                  </a:ext>
                </a:extLst>
              </a:tr>
              <a:tr h="1009287">
                <a:tc>
                  <a:txBody>
                    <a:bodyPr/>
                    <a:lstStyle/>
                    <a:p>
                      <a:pPr marL="0" marR="0">
                        <a:lnSpc>
                          <a:spcPct val="115000"/>
                        </a:lnSpc>
                        <a:spcBef>
                          <a:spcPts val="0"/>
                        </a:spcBef>
                        <a:spcAft>
                          <a:spcPts val="0"/>
                        </a:spcAft>
                      </a:pPr>
                      <a:r>
                        <a:rPr lang="en-US" sz="1800">
                          <a:effectLst/>
                        </a:rPr>
                        <a:t>B.</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Supply, spread, shape and compact approved </a:t>
                      </a:r>
                      <a:r>
                        <a:rPr lang="en-US" sz="1800" dirty="0" err="1">
                          <a:effectLst/>
                        </a:rPr>
                        <a:t>lateric</a:t>
                      </a:r>
                      <a:r>
                        <a:rPr lang="en-US" sz="1800" dirty="0">
                          <a:effectLst/>
                        </a:rPr>
                        <a:t> materials, filled and consolidated in layer of 150mm thickness to make up level.</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125</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m</a:t>
                      </a:r>
                      <a:r>
                        <a:rPr lang="en-US" sz="1800" baseline="30000">
                          <a:effectLst/>
                        </a:rPr>
                        <a:t>2</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200</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25,000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2"/>
                  </a:ext>
                </a:extLst>
              </a:tr>
              <a:tr h="1009287">
                <a:tc>
                  <a:txBody>
                    <a:bodyPr/>
                    <a:lstStyle/>
                    <a:p>
                      <a:pPr marL="0" marR="0">
                        <a:lnSpc>
                          <a:spcPct val="115000"/>
                        </a:lnSpc>
                        <a:spcBef>
                          <a:spcPts val="0"/>
                        </a:spcBef>
                        <a:spcAft>
                          <a:spcPts val="0"/>
                        </a:spcAft>
                      </a:pPr>
                      <a:r>
                        <a:rPr lang="en-US" sz="1800">
                          <a:effectLst/>
                        </a:rPr>
                        <a:t>C.</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Provide, Spread, Shape And Compact To 100% W.A. Standard Compaction crushed stone base as base, not exceeding 150mm thickness</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dirty="0">
                          <a:effectLst/>
                        </a:rPr>
                        <a:t>125</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m</a:t>
                      </a:r>
                      <a:r>
                        <a:rPr lang="en-US" sz="1800" baseline="30000">
                          <a:effectLst/>
                        </a:rPr>
                        <a:t>2</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250</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31,250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3"/>
                  </a:ext>
                </a:extLst>
              </a:tr>
              <a:tr h="665111">
                <a:tc>
                  <a:txBody>
                    <a:bodyPr/>
                    <a:lstStyle/>
                    <a:p>
                      <a:pPr marL="0" marR="0">
                        <a:lnSpc>
                          <a:spcPct val="115000"/>
                        </a:lnSpc>
                        <a:spcBef>
                          <a:spcPts val="0"/>
                        </a:spcBef>
                        <a:spcAft>
                          <a:spcPts val="0"/>
                        </a:spcAft>
                      </a:pPr>
                      <a:r>
                        <a:rPr lang="en-US" sz="1800">
                          <a:effectLst/>
                        </a:rPr>
                        <a:t>D.</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Provide and spray prime coat using 60/70 Bitumen at the rate of 1 </a:t>
                      </a:r>
                      <a:r>
                        <a:rPr lang="en-US" sz="1800" dirty="0" err="1">
                          <a:effectLst/>
                        </a:rPr>
                        <a:t>litre</a:t>
                      </a:r>
                      <a:r>
                        <a:rPr lang="en-US" sz="1800" dirty="0">
                          <a:effectLst/>
                        </a:rPr>
                        <a:t>/m</a:t>
                      </a:r>
                      <a:r>
                        <a:rPr lang="en-US" sz="1800" baseline="30000" dirty="0">
                          <a:effectLst/>
                        </a:rPr>
                        <a:t>2 </a:t>
                      </a:r>
                      <a:r>
                        <a:rPr lang="en-US" sz="1800" dirty="0">
                          <a:effectLst/>
                        </a:rPr>
                        <a:t>, blinds with quarry dust</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125</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m</a:t>
                      </a:r>
                      <a:r>
                        <a:rPr lang="en-US" sz="1800" baseline="30000">
                          <a:effectLst/>
                        </a:rPr>
                        <a:t>2</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120</a:t>
                      </a:r>
                    </a:p>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15,000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4"/>
                  </a:ext>
                </a:extLst>
              </a:tr>
              <a:tr h="665111">
                <a:tc>
                  <a:txBody>
                    <a:bodyPr/>
                    <a:lstStyle/>
                    <a:p>
                      <a:pPr marL="0" marR="0">
                        <a:lnSpc>
                          <a:spcPct val="115000"/>
                        </a:lnSpc>
                        <a:spcBef>
                          <a:spcPts val="0"/>
                        </a:spcBef>
                        <a:spcAft>
                          <a:spcPts val="0"/>
                        </a:spcAft>
                      </a:pPr>
                      <a:r>
                        <a:rPr lang="en-US" sz="1800">
                          <a:effectLst/>
                        </a:rPr>
                        <a:t>E.</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Provide, lay and compact </a:t>
                      </a:r>
                      <a:r>
                        <a:rPr lang="en-US" sz="1800" dirty="0" err="1">
                          <a:effectLst/>
                        </a:rPr>
                        <a:t>asphatic</a:t>
                      </a:r>
                      <a:r>
                        <a:rPr lang="en-US" sz="1800" dirty="0">
                          <a:effectLst/>
                        </a:rPr>
                        <a:t> materials 40mm thickness</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125</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m</a:t>
                      </a:r>
                      <a:r>
                        <a:rPr lang="en-US" sz="1800" baseline="30000">
                          <a:effectLst/>
                        </a:rPr>
                        <a:t>2</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1,500</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180,000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5"/>
                  </a:ext>
                </a:extLst>
              </a:tr>
              <a:tr h="665111">
                <a:tc>
                  <a:txBody>
                    <a:bodyPr/>
                    <a:lstStyle/>
                    <a:p>
                      <a:pPr marL="0" marR="0">
                        <a:lnSpc>
                          <a:spcPct val="115000"/>
                        </a:lnSpc>
                        <a:spcBef>
                          <a:spcPts val="0"/>
                        </a:spcBef>
                        <a:spcAft>
                          <a:spcPts val="0"/>
                        </a:spcAft>
                      </a:pPr>
                      <a:r>
                        <a:rPr lang="en-US" sz="1800">
                          <a:effectLst/>
                        </a:rPr>
                        <a:t> </a:t>
                      </a:r>
                    </a:p>
                    <a:p>
                      <a:pPr marL="0" marR="0">
                        <a:lnSpc>
                          <a:spcPct val="115000"/>
                        </a:lnSpc>
                        <a:spcBef>
                          <a:spcPts val="0"/>
                        </a:spcBef>
                        <a:spcAft>
                          <a:spcPts val="0"/>
                        </a:spcAft>
                      </a:pPr>
                      <a:r>
                        <a:rPr lang="en-US" sz="1800">
                          <a:effectLst/>
                        </a:rPr>
                        <a:t>F</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a:effectLst/>
                        </a:rPr>
                        <a:t>Sub Total</a:t>
                      </a:r>
                      <a:endParaRPr lang="en-US" sz="1800">
                        <a:effectLst/>
                        <a:latin typeface="Calibri"/>
                        <a:ea typeface="Calibri"/>
                        <a:cs typeface="Times New Roman"/>
                      </a:endParaRPr>
                    </a:p>
                  </a:txBody>
                  <a:tcPr marL="68586" marR="68586" marT="0" marB="0"/>
                </a:tc>
                <a:tc>
                  <a:txBody>
                    <a:bodyPr/>
                    <a:lstStyle/>
                    <a:p>
                      <a:endParaRPr lang="en-US" sz="1800">
                        <a:effectLst/>
                        <a:latin typeface="Calibri"/>
                      </a:endParaRPr>
                    </a:p>
                  </a:txBody>
                  <a:tcPr marL="68586" marR="68586" marT="0" marB="0"/>
                </a:tc>
                <a:tc>
                  <a:txBody>
                    <a:bodyPr/>
                    <a:lstStyle/>
                    <a:p>
                      <a:endParaRPr lang="en-US" sz="1800">
                        <a:effectLst/>
                        <a:latin typeface="Calibri"/>
                      </a:endParaRPr>
                    </a:p>
                  </a:txBody>
                  <a:tcPr marL="68586" marR="68586" marT="0" marB="0"/>
                </a:tc>
                <a:tc>
                  <a:txBody>
                    <a:bodyPr/>
                    <a:lstStyle/>
                    <a:p>
                      <a:endParaRPr lang="en-US" sz="1800">
                        <a:effectLst/>
                        <a:latin typeface="Calibri"/>
                      </a:endParaRPr>
                    </a:p>
                  </a:txBody>
                  <a:tcPr marL="68586" marR="68586" marT="0" marB="0"/>
                </a:tc>
                <a:tc>
                  <a:txBody>
                    <a:bodyPr/>
                    <a:lstStyle/>
                    <a:p>
                      <a:pPr marL="0" marR="0" algn="ctr">
                        <a:lnSpc>
                          <a:spcPct val="115000"/>
                        </a:lnSpc>
                        <a:spcBef>
                          <a:spcPts val="0"/>
                        </a:spcBef>
                        <a:spcAft>
                          <a:spcPts val="0"/>
                        </a:spcAft>
                      </a:pPr>
                      <a:r>
                        <a:rPr lang="en-US" sz="1800">
                          <a:effectLst/>
                        </a:rPr>
                        <a:t>270,000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6"/>
                  </a:ext>
                </a:extLst>
              </a:tr>
              <a:tr h="399497">
                <a:tc>
                  <a:txBody>
                    <a:bodyPr/>
                    <a:lstStyle/>
                    <a:p>
                      <a:pPr marL="0" marR="0">
                        <a:lnSpc>
                          <a:spcPct val="115000"/>
                        </a:lnSpc>
                        <a:spcBef>
                          <a:spcPts val="0"/>
                        </a:spcBef>
                        <a:spcAft>
                          <a:spcPts val="0"/>
                        </a:spcAft>
                      </a:pPr>
                      <a:r>
                        <a:rPr lang="en-US" sz="1800">
                          <a:effectLst/>
                        </a:rPr>
                        <a:t>G.</a:t>
                      </a:r>
                      <a:endParaRPr lang="en-US" sz="1800">
                        <a:effectLst/>
                        <a:latin typeface="Calibri"/>
                        <a:ea typeface="Calibri"/>
                        <a:cs typeface="Times New Roman"/>
                      </a:endParaRPr>
                    </a:p>
                  </a:txBody>
                  <a:tcPr marL="68586" marR="68586" marT="0" marB="0"/>
                </a:tc>
                <a:tc>
                  <a:txBody>
                    <a:bodyPr/>
                    <a:lstStyle/>
                    <a:p>
                      <a:pPr marL="0" marR="0">
                        <a:lnSpc>
                          <a:spcPct val="150000"/>
                        </a:lnSpc>
                        <a:spcBef>
                          <a:spcPts val="0"/>
                        </a:spcBef>
                        <a:spcAft>
                          <a:spcPts val="0"/>
                        </a:spcAft>
                      </a:pPr>
                      <a:r>
                        <a:rPr lang="en-US" sz="1800">
                          <a:effectLst/>
                        </a:rPr>
                        <a:t>Add  Contingencies</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10%</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27,000</a:t>
                      </a:r>
                      <a:endParaRPr lang="en-US" sz="1800">
                        <a:effectLst/>
                        <a:latin typeface="Calibri"/>
                        <a:ea typeface="Calibri"/>
                        <a:cs typeface="Times New Roman"/>
                      </a:endParaRPr>
                    </a:p>
                  </a:txBody>
                  <a:tcPr marL="68586" marR="68586" marT="0" marB="0"/>
                </a:tc>
                <a:extLst>
                  <a:ext uri="{0D108BD9-81ED-4DB2-BD59-A6C34878D82A}">
                    <a16:rowId xmlns:a16="http://schemas.microsoft.com/office/drawing/2014/main" val="10007"/>
                  </a:ext>
                </a:extLst>
              </a:tr>
              <a:tr h="320935">
                <a:tc>
                  <a:txBody>
                    <a:bodyPr/>
                    <a:lstStyle/>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nSpc>
                          <a:spcPct val="115000"/>
                        </a:lnSpc>
                        <a:spcBef>
                          <a:spcPts val="0"/>
                        </a:spcBef>
                        <a:spcAft>
                          <a:spcPts val="0"/>
                        </a:spcAft>
                      </a:pPr>
                      <a:r>
                        <a:rPr lang="en-US" sz="1800" dirty="0">
                          <a:effectLst/>
                        </a:rPr>
                        <a:t>Total</a:t>
                      </a:r>
                      <a:endParaRPr lang="en-US" sz="1800" dirty="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6" marR="68586" marT="0" marB="0"/>
                </a:tc>
                <a:tc>
                  <a:txBody>
                    <a:bodyPr/>
                    <a:lstStyle/>
                    <a:p>
                      <a:pPr marL="0" marR="0" algn="ctr">
                        <a:lnSpc>
                          <a:spcPct val="115000"/>
                        </a:lnSpc>
                        <a:spcBef>
                          <a:spcPts val="0"/>
                        </a:spcBef>
                        <a:spcAft>
                          <a:spcPts val="0"/>
                        </a:spcAft>
                      </a:pPr>
                      <a:r>
                        <a:rPr lang="en-US" sz="1800" dirty="0">
                          <a:effectLst/>
                        </a:rPr>
                        <a:t>297,000</a:t>
                      </a:r>
                      <a:endParaRPr lang="en-US" sz="1800" dirty="0">
                        <a:effectLst/>
                        <a:latin typeface="Calibri"/>
                        <a:ea typeface="Calibri"/>
                        <a:cs typeface="Times New Roman"/>
                      </a:endParaRPr>
                    </a:p>
                  </a:txBody>
                  <a:tcPr marL="68586" marR="68586"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9648977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1"/>
            <a:ext cx="8229600" cy="1600199"/>
          </a:xfrm>
        </p:spPr>
        <p:txBody>
          <a:bodyPr>
            <a:normAutofit fontScale="77500" lnSpcReduction="20000"/>
          </a:bodyPr>
          <a:lstStyle/>
          <a:p>
            <a:pPr>
              <a:buFont typeface="Wingdings" pitchFamily="2" charset="2"/>
              <a:buChar char="Ø"/>
            </a:pPr>
            <a:r>
              <a:rPr lang="en-US" dirty="0"/>
              <a:t> </a:t>
            </a:r>
            <a:r>
              <a:rPr lang="en-US" b="1" dirty="0">
                <a:latin typeface="Comic Sans MS" pitchFamily="66" charset="0"/>
              </a:rPr>
              <a:t>DESCRIPTION</a:t>
            </a:r>
          </a:p>
          <a:p>
            <a:pPr marL="68580" indent="0">
              <a:buNone/>
            </a:pPr>
            <a:r>
              <a:rPr lang="en-US" dirty="0">
                <a:latin typeface="Times New Roman" pitchFamily="18" charset="0"/>
                <a:cs typeface="Times New Roman" pitchFamily="18" charset="0"/>
              </a:rPr>
              <a:t>The job description gives the brief but detailed explanation of the task to be executed by the contractor in accordance with the specification. </a:t>
            </a:r>
          </a:p>
          <a:p>
            <a:pPr marL="68580" indent="0">
              <a:buNone/>
            </a:pPr>
            <a:r>
              <a:rPr lang="en-US" dirty="0">
                <a:latin typeface="Times New Roman" pitchFamily="18" charset="0"/>
                <a:cs typeface="Times New Roman" pitchFamily="18" charset="0"/>
              </a:rPr>
              <a:t>It represents the thought of the client on site. It serves as a guide for the contractor in the preparation of rate for each item.</a:t>
            </a:r>
          </a:p>
        </p:txBody>
      </p:sp>
      <p:sp>
        <p:nvSpPr>
          <p:cNvPr id="5" name="Date Placeholder 4"/>
          <p:cNvSpPr>
            <a:spLocks noGrp="1"/>
          </p:cNvSpPr>
          <p:nvPr>
            <p:ph type="dt" sz="half" idx="10"/>
          </p:nvPr>
        </p:nvSpPr>
        <p:spPr>
          <a:xfrm>
            <a:off x="5867400" y="6208776"/>
            <a:ext cx="2514600" cy="365125"/>
          </a:xfrm>
        </p:spPr>
        <p:txBody>
          <a:bodyPr/>
          <a:lstStyle/>
          <a:p>
            <a:fld id="{EF22CCEC-F0AA-4C05-9E72-55BB32791B6F}" type="datetime2">
              <a:rPr lang="en-US" smtClean="0"/>
              <a:pPr/>
              <a:t>Monday, January 20, 2020</a:t>
            </a:fld>
            <a:endParaRPr lang="en-US" dirty="0"/>
          </a:p>
        </p:txBody>
      </p:sp>
      <p:sp>
        <p:nvSpPr>
          <p:cNvPr id="6" name="Slide Number Placeholder 5"/>
          <p:cNvSpPr>
            <a:spLocks noGrp="1"/>
          </p:cNvSpPr>
          <p:nvPr>
            <p:ph type="sldNum" sz="quarter" idx="12"/>
          </p:nvPr>
        </p:nvSpPr>
        <p:spPr/>
        <p:txBody>
          <a:bodyPr/>
          <a:lstStyle/>
          <a:p>
            <a:fld id="{5642B8DD-2B12-4B9D-A614-F48D485E5CEB}" type="slidenum">
              <a:rPr lang="en-US" smtClean="0"/>
              <a:pPr/>
              <a:t>228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27130770"/>
              </p:ext>
            </p:extLst>
          </p:nvPr>
        </p:nvGraphicFramePr>
        <p:xfrm>
          <a:off x="533400" y="2590800"/>
          <a:ext cx="7924799" cy="5795399"/>
        </p:xfrm>
        <a:graphic>
          <a:graphicData uri="http://schemas.openxmlformats.org/drawingml/2006/table">
            <a:tbl>
              <a:tblPr>
                <a:tableStyleId>{8799B23B-EC83-4686-B30A-512413B5E67A}</a:tableStyleId>
              </a:tblPr>
              <a:tblGrid>
                <a:gridCol w="701655">
                  <a:extLst>
                    <a:ext uri="{9D8B030D-6E8A-4147-A177-3AD203B41FA5}">
                      <a16:colId xmlns:a16="http://schemas.microsoft.com/office/drawing/2014/main" val="20000"/>
                    </a:ext>
                  </a:extLst>
                </a:gridCol>
                <a:gridCol w="3134059">
                  <a:extLst>
                    <a:ext uri="{9D8B030D-6E8A-4147-A177-3AD203B41FA5}">
                      <a16:colId xmlns:a16="http://schemas.microsoft.com/office/drawing/2014/main" val="20001"/>
                    </a:ext>
                  </a:extLst>
                </a:gridCol>
                <a:gridCol w="779616">
                  <a:extLst>
                    <a:ext uri="{9D8B030D-6E8A-4147-A177-3AD203B41FA5}">
                      <a16:colId xmlns:a16="http://schemas.microsoft.com/office/drawing/2014/main" val="20002"/>
                    </a:ext>
                  </a:extLst>
                </a:gridCol>
                <a:gridCol w="1044685">
                  <a:extLst>
                    <a:ext uri="{9D8B030D-6E8A-4147-A177-3AD203B41FA5}">
                      <a16:colId xmlns:a16="http://schemas.microsoft.com/office/drawing/2014/main" val="20003"/>
                    </a:ext>
                  </a:extLst>
                </a:gridCol>
                <a:gridCol w="830290">
                  <a:extLst>
                    <a:ext uri="{9D8B030D-6E8A-4147-A177-3AD203B41FA5}">
                      <a16:colId xmlns:a16="http://schemas.microsoft.com/office/drawing/2014/main" val="20004"/>
                    </a:ext>
                  </a:extLst>
                </a:gridCol>
                <a:gridCol w="1434494">
                  <a:extLst>
                    <a:ext uri="{9D8B030D-6E8A-4147-A177-3AD203B41FA5}">
                      <a16:colId xmlns:a16="http://schemas.microsoft.com/office/drawing/2014/main" val="20005"/>
                    </a:ext>
                  </a:extLst>
                </a:gridCol>
              </a:tblGrid>
              <a:tr h="159472">
                <a:tc gridSpan="2">
                  <a:txBody>
                    <a:bodyPr/>
                    <a:lstStyle/>
                    <a:p>
                      <a:pPr algn="l" fontAlgn="ctr"/>
                      <a:r>
                        <a:rPr lang="en-US" sz="1800" u="none" strike="noStrike" dirty="0">
                          <a:effectLst/>
                        </a:rPr>
                        <a:t>BILL NO 4 – PAVEMENT AND SURFACING</a:t>
                      </a:r>
                      <a:endParaRPr lang="en-US" sz="1800" b="1" i="0" u="none" strike="noStrike" dirty="0">
                        <a:solidFill>
                          <a:srgbClr val="000000"/>
                        </a:solidFill>
                        <a:effectLst/>
                        <a:latin typeface="Times New Roman"/>
                      </a:endParaRPr>
                    </a:p>
                  </a:txBody>
                  <a:tcPr marL="7594" marR="7594" marT="7594" marB="0" anchor="ctr">
                    <a:cell3D prstMaterial="dkEdge">
                      <a:bevel prst="convex"/>
                      <a:lightRig rig="flood" dir="t"/>
                    </a:cell3D>
                  </a:tcPr>
                </a:tc>
                <a:tc hMerge="1">
                  <a:txBody>
                    <a:bodyPr/>
                    <a:lstStyle/>
                    <a:p>
                      <a:endParaRPr lang="en-US"/>
                    </a:p>
                  </a:txBody>
                  <a:tcPr/>
                </a:tc>
                <a:tc>
                  <a:txBody>
                    <a:bodyPr/>
                    <a:lstStyle/>
                    <a:p>
                      <a:pPr algn="l" fontAlgn="ctr"/>
                      <a:endParaRPr lang="en-US" sz="18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endParaRPr lang="en-US" sz="1800" b="0" i="0" u="none" strike="noStrike">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0"/>
                  </a:ext>
                </a:extLst>
              </a:tr>
              <a:tr h="159472">
                <a:tc>
                  <a:txBody>
                    <a:bodyPr/>
                    <a:lstStyle/>
                    <a:p>
                      <a:pPr algn="ctr" fontAlgn="ctr"/>
                      <a:r>
                        <a:rPr lang="en-US" sz="1800" u="none" strike="noStrike">
                          <a:effectLst/>
                        </a:rPr>
                        <a:t>ITEM</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DESCRIPTION</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UNIT</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QUANTITY</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RATE</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AMOUNT</a:t>
                      </a:r>
                      <a:endParaRPr lang="en-US" sz="1800" b="1" i="0" u="none" strike="noStrike">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1"/>
                  </a:ext>
                </a:extLst>
              </a:tr>
              <a:tr h="797358">
                <a:tc>
                  <a:txBody>
                    <a:bodyPr/>
                    <a:lstStyle/>
                    <a:p>
                      <a:pPr algn="ctr" fontAlgn="ctr"/>
                      <a:r>
                        <a:rPr lang="en-US" sz="1800" u="none" strike="noStrike">
                          <a:effectLst/>
                        </a:rPr>
                        <a:t>4.01</a:t>
                      </a:r>
                      <a:endParaRPr lang="en-US" sz="18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r>
                        <a:rPr lang="en-US" sz="1800" u="none" strike="noStrike" dirty="0" err="1">
                          <a:effectLst/>
                        </a:rPr>
                        <a:t>Provide,spread</a:t>
                      </a:r>
                      <a:r>
                        <a:rPr lang="en-US" sz="1800" u="none" strike="noStrike" dirty="0">
                          <a:effectLst/>
                        </a:rPr>
                        <a:t>, shape and compact to 100% W.A. standard compaction selected lateritic material as </a:t>
                      </a:r>
                      <a:r>
                        <a:rPr lang="en-US" sz="1800" u="none" strike="noStrike" dirty="0" err="1">
                          <a:effectLst/>
                        </a:rPr>
                        <a:t>subbase</a:t>
                      </a:r>
                      <a:r>
                        <a:rPr lang="en-US" sz="1800" u="none" strike="noStrike" dirty="0">
                          <a:effectLst/>
                        </a:rPr>
                        <a:t> course not exceeding a compacted thickness of 150mm including haulage.</a:t>
                      </a: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solidFill>
                      <a:srgbClr val="FFFF00"/>
                    </a:solidFill>
                  </a:tcPr>
                </a:tc>
                <a:tc>
                  <a:txBody>
                    <a:bodyPr/>
                    <a:lstStyle/>
                    <a:p>
                      <a:pPr algn="ctr" fontAlgn="ctr"/>
                      <a:r>
                        <a:rPr lang="en-US" sz="1800" b="0" i="0" u="none" strike="noStrike" dirty="0">
                          <a:solidFill>
                            <a:schemeClr val="tx1"/>
                          </a:solidFill>
                          <a:effectLst/>
                          <a:latin typeface="+mn-lt"/>
                        </a:rPr>
                        <a:t>M³</a:t>
                      </a: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dirty="0">
                          <a:effectLst/>
                        </a:rPr>
                        <a:t>7023</a:t>
                      </a: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a:effectLst/>
                        </a:rPr>
                        <a:t>1,400</a:t>
                      </a:r>
                      <a:endParaRPr lang="en-US" sz="18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800" u="none" strike="noStrike" dirty="0">
                          <a:effectLst/>
                        </a:rPr>
                        <a:t>9,832,200.00</a:t>
                      </a:r>
                      <a:endParaRPr lang="en-US" sz="18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2"/>
                  </a:ext>
                </a:extLst>
              </a:tr>
              <a:tr h="797358">
                <a:tc>
                  <a:txBody>
                    <a:bodyPr/>
                    <a:lstStyle/>
                    <a:p>
                      <a:pPr algn="ctr" fontAlgn="ctr"/>
                      <a:r>
                        <a:rPr lang="en-US" sz="1000" u="none" strike="noStrike">
                          <a:effectLst/>
                        </a:rPr>
                        <a:t>4.02</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r>
                        <a:rPr lang="en-US" sz="1100" u="none" strike="noStrike" dirty="0" err="1">
                          <a:effectLst/>
                        </a:rPr>
                        <a:t>Provide,spread</a:t>
                      </a:r>
                      <a:r>
                        <a:rPr lang="en-US" sz="1100" u="none" strike="noStrike" dirty="0">
                          <a:effectLst/>
                        </a:rPr>
                        <a:t>, shape and compact to 100% W.A. standard compaction selected lateritic material as base course not exceeding a compacted thickness of 150mm including haulage.</a:t>
                      </a:r>
                      <a:endParaRPr lang="en-US" sz="1100" b="0" i="0" u="none" strike="noStrike" dirty="0">
                        <a:solidFill>
                          <a:srgbClr val="000000"/>
                        </a:solidFill>
                        <a:effectLst/>
                        <a:latin typeface="Times New Roman"/>
                      </a:endParaRPr>
                    </a:p>
                  </a:txBody>
                  <a:tcPr marL="7594" marR="7594" marT="7594" marB="0" anchor="ctr">
                    <a:cell3D prstMaterial="dkEdge">
                      <a:bevel prst="convex"/>
                      <a:lightRig rig="flood" dir="t"/>
                    </a:cell3D>
                    <a:solidFill>
                      <a:srgbClr val="FFFF00"/>
                    </a:solidFill>
                  </a:tcPr>
                </a:tc>
                <a:tc>
                  <a:txBody>
                    <a:bodyPr/>
                    <a:lstStyle/>
                    <a:p>
                      <a:pPr algn="ctr" fontAlgn="ctr"/>
                      <a:r>
                        <a:rPr lang="en-US" sz="1000" b="0" i="0" u="none" strike="noStrike" dirty="0">
                          <a:solidFill>
                            <a:schemeClr val="tx1"/>
                          </a:solidFill>
                          <a:effectLst/>
                          <a:latin typeface="+mn-lt"/>
                        </a:rPr>
                        <a:t>M³</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19368</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dirty="0">
                          <a:effectLst/>
                        </a:rPr>
                        <a:t>1,500</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29,052,000.00</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3"/>
                  </a:ext>
                </a:extLst>
              </a:tr>
              <a:tr h="956829">
                <a:tc>
                  <a:txBody>
                    <a:bodyPr/>
                    <a:lstStyle/>
                    <a:p>
                      <a:pPr algn="ctr" fontAlgn="ctr"/>
                      <a:r>
                        <a:rPr lang="en-US" sz="1000" u="none" strike="noStrike">
                          <a:effectLst/>
                        </a:rPr>
                        <a:t>4.03</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r>
                        <a:rPr lang="en-US" sz="1100" u="none" strike="noStrike" dirty="0">
                          <a:effectLst/>
                        </a:rPr>
                        <a:t>Provide, </a:t>
                      </a:r>
                      <a:r>
                        <a:rPr lang="en-US" sz="1100" u="none" strike="noStrike" dirty="0" err="1">
                          <a:effectLst/>
                        </a:rPr>
                        <a:t>spread,shape</a:t>
                      </a:r>
                      <a:r>
                        <a:rPr lang="en-US" sz="1100" u="none" strike="noStrike" dirty="0">
                          <a:effectLst/>
                        </a:rPr>
                        <a:t> and compact to 100% W.A. standard compaction selected crushed stone material as base course not exceeding a minimum compacted thickness of 150mm including haulage.</a:t>
                      </a:r>
                      <a:endParaRPr lang="en-US" sz="1100" b="0" i="0" u="none" strike="noStrike" dirty="0">
                        <a:solidFill>
                          <a:srgbClr val="000000"/>
                        </a:solidFill>
                        <a:effectLst/>
                        <a:latin typeface="Times New Roman"/>
                      </a:endParaRPr>
                    </a:p>
                  </a:txBody>
                  <a:tcPr marL="7594" marR="7594" marT="7594" marB="0" anchor="ctr">
                    <a:cell3D prstMaterial="dkEdge">
                      <a:bevel prst="convex"/>
                      <a:lightRig rig="flood" dir="t"/>
                    </a:cell3D>
                    <a:solidFill>
                      <a:srgbClr val="FFFF00"/>
                    </a:solidFill>
                  </a:tcPr>
                </a:tc>
                <a:tc>
                  <a:txBody>
                    <a:bodyPr/>
                    <a:lstStyle/>
                    <a:p>
                      <a:pPr algn="ctr" fontAlgn="ctr"/>
                      <a:r>
                        <a:rPr lang="en-US" sz="1000" b="0" i="0" u="none" strike="noStrike" dirty="0">
                          <a:solidFill>
                            <a:schemeClr val="tx1"/>
                          </a:solidFill>
                          <a:effectLst/>
                          <a:latin typeface="+mn-lt"/>
                        </a:rPr>
                        <a:t>M³</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dirty="0">
                          <a:effectLst/>
                        </a:rPr>
                        <a:t>1,737.45</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10,000</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17,374,500.00</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4"/>
                  </a:ext>
                </a:extLst>
              </a:tr>
              <a:tr h="637886">
                <a:tc>
                  <a:txBody>
                    <a:bodyPr/>
                    <a:lstStyle/>
                    <a:p>
                      <a:pPr algn="ctr" fontAlgn="ctr"/>
                      <a:r>
                        <a:rPr lang="en-US" sz="1000" u="none" strike="noStrike">
                          <a:effectLst/>
                        </a:rPr>
                        <a:t>4.04</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l" fontAlgn="ctr"/>
                      <a:r>
                        <a:rPr lang="en-US" sz="1100" u="none" strike="noStrike" dirty="0">
                          <a:effectLst/>
                        </a:rPr>
                        <a:t>Provide and spray prime coat using MCO/MCI cut-back bitumen at rate of 1.1litres/m2 rate of spread and blind with quarry fines or river bed sand.</a:t>
                      </a:r>
                      <a:endParaRPr lang="en-US" sz="1100" b="0" i="0" u="none" strike="noStrike" dirty="0">
                        <a:solidFill>
                          <a:srgbClr val="000000"/>
                        </a:solidFill>
                        <a:effectLst/>
                        <a:latin typeface="Times New Roman"/>
                      </a:endParaRPr>
                    </a:p>
                  </a:txBody>
                  <a:tcPr marL="7594" marR="7594" marT="7594" marB="0" anchor="ctr">
                    <a:cell3D prstMaterial="dkEdge">
                      <a:bevel prst="convex"/>
                      <a:lightRig rig="flood" dir="t"/>
                    </a:cell3D>
                    <a:solidFill>
                      <a:srgbClr val="FFFF00"/>
                    </a:solidFill>
                  </a:tcPr>
                </a:tc>
                <a:tc>
                  <a:txBody>
                    <a:bodyPr/>
                    <a:lstStyle/>
                    <a:p>
                      <a:pPr algn="ctr" fontAlgn="ctr"/>
                      <a:r>
                        <a:rPr lang="en-US" sz="1000" b="0" i="0" u="none" strike="noStrike" dirty="0">
                          <a:solidFill>
                            <a:schemeClr val="tx1"/>
                          </a:solidFill>
                          <a:effectLst/>
                          <a:latin typeface="+mn-lt"/>
                        </a:rPr>
                        <a:t>M²</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97,855.00</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a:effectLst/>
                        </a:rPr>
                        <a:t>450</a:t>
                      </a:r>
                      <a:endParaRPr lang="en-US" sz="1000" b="0" i="0" u="none" strike="noStrike">
                        <a:solidFill>
                          <a:srgbClr val="000000"/>
                        </a:solidFill>
                        <a:effectLst/>
                        <a:latin typeface="Times New Roman"/>
                      </a:endParaRPr>
                    </a:p>
                  </a:txBody>
                  <a:tcPr marL="7594" marR="7594" marT="7594" marB="0" anchor="ctr">
                    <a:cell3D prstMaterial="dkEdge">
                      <a:bevel prst="convex"/>
                      <a:lightRig rig="flood" dir="t"/>
                    </a:cell3D>
                  </a:tcPr>
                </a:tc>
                <a:tc>
                  <a:txBody>
                    <a:bodyPr/>
                    <a:lstStyle/>
                    <a:p>
                      <a:pPr algn="ctr" fontAlgn="ctr"/>
                      <a:r>
                        <a:rPr lang="en-US" sz="1000" u="none" strike="noStrike" dirty="0">
                          <a:effectLst/>
                        </a:rPr>
                        <a:t>44,034,750.00</a:t>
                      </a:r>
                      <a:endParaRPr lang="en-US" sz="1000" b="0" i="0" u="none" strike="noStrike" dirty="0">
                        <a:solidFill>
                          <a:srgbClr val="000000"/>
                        </a:solidFill>
                        <a:effectLst/>
                        <a:latin typeface="Times New Roman"/>
                      </a:endParaRPr>
                    </a:p>
                  </a:txBody>
                  <a:tcPr marL="7594" marR="7594" marT="7594" marB="0" anchor="ctr">
                    <a:cell3D prstMaterial="dkEdge">
                      <a:bevel prst="convex"/>
                      <a:lightRig rig="flood" dir="t"/>
                    </a:cell3D>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80762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GCC</a:t>
            </a:r>
          </a:p>
        </p:txBody>
      </p:sp>
      <p:sp>
        <p:nvSpPr>
          <p:cNvPr id="3" name="Content Placeholder 2"/>
          <p:cNvSpPr>
            <a:spLocks noGrp="1"/>
          </p:cNvSpPr>
          <p:nvPr>
            <p:ph idx="1"/>
          </p:nvPr>
        </p:nvSpPr>
        <p:spPr/>
        <p:txBody>
          <a:bodyPr>
            <a:normAutofit fontScale="92500" lnSpcReduction="20000"/>
          </a:bodyPr>
          <a:lstStyle/>
          <a:p>
            <a:r>
              <a:rPr lang="en-GB" dirty="0"/>
              <a:t>General Conditions of Contract (GCC): The GCC define the terms under which the works is to be undertaken, the relationship between the promoter, the engineer and the contractor, the basic duties and responsibilities of these parties to the contract, the powers of the engineer and the terms of payment.</a:t>
            </a:r>
          </a:p>
          <a:p>
            <a:r>
              <a:rPr lang="en-GB" dirty="0"/>
              <a:t>These conditions are designed to protect the interest of all the parties involved.</a:t>
            </a:r>
          </a:p>
          <a:p>
            <a:r>
              <a:rPr lang="en-GB" dirty="0"/>
              <a:t>It is unwise to make modifications to the GCC  as such can lead to uncertainties and disputes which are better avoided. Instead of making modifications to the GCC, it is desirable to add special conditions</a:t>
            </a:r>
          </a:p>
        </p:txBody>
      </p:sp>
    </p:spTree>
    <p:extLst>
      <p:ext uri="{BB962C8B-B14F-4D97-AF65-F5344CB8AC3E}">
        <p14:creationId xmlns:p14="http://schemas.microsoft.com/office/powerpoint/2010/main" val="204274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04800" y="228600"/>
            <a:ext cx="8610600" cy="6629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a:r>
              <a:rPr lang="en-US" sz="2700" dirty="0"/>
              <a:t>A professional engineer (P.E.) is a person who is licensed to practice engineering in a particular state or country after meeting all requirements of the law.  </a:t>
            </a:r>
            <a:r>
              <a:rPr lang="en-US" sz="2700" dirty="0">
                <a:latin typeface="Verdana" pitchFamily="34" charset="0"/>
                <a:cs typeface="Times New Roman" pitchFamily="18" charset="0"/>
              </a:rPr>
              <a:t>Whether the end result is a product, a process or service, engineers need to consider safety, </a:t>
            </a:r>
            <a:br>
              <a:rPr lang="en-US" sz="2700" dirty="0">
                <a:latin typeface="Verdana" pitchFamily="34" charset="0"/>
                <a:cs typeface="Times New Roman" pitchFamily="18" charset="0"/>
              </a:rPr>
            </a:br>
            <a:r>
              <a:rPr lang="en-US" sz="2700" dirty="0">
                <a:latin typeface="Verdana" pitchFamily="34" charset="0"/>
                <a:cs typeface="Times New Roman" pitchFamily="18" charset="0"/>
              </a:rPr>
              <a:t> reliability, cost-effectiveness.</a:t>
            </a:r>
          </a:p>
          <a:p>
            <a:pPr algn="just" eaLnBrk="1" hangingPunct="1">
              <a:lnSpc>
                <a:spcPct val="90000"/>
              </a:lnSpc>
            </a:pPr>
            <a:r>
              <a:rPr lang="en-US" sz="2700" dirty="0">
                <a:latin typeface="Verdana" pitchFamily="34" charset="0"/>
                <a:cs typeface="Times New Roman" pitchFamily="18" charset="0"/>
              </a:rPr>
              <a:t>Engineering is a career based on logical, systematic problem solving, generally in high-tech, industrial, or scientific fields.</a:t>
            </a:r>
          </a:p>
        </p:txBody>
      </p:sp>
    </p:spTree>
    <p:extLst>
      <p:ext uri="{BB962C8B-B14F-4D97-AF65-F5344CB8AC3E}">
        <p14:creationId xmlns:p14="http://schemas.microsoft.com/office/powerpoint/2010/main" val="203846290"/>
      </p:ext>
    </p:extLst>
  </p:cSld>
  <p:clrMapOvr>
    <a:masterClrMapping/>
  </p:clrMapOvr>
  <p:transition spd="slow"/>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GCC</a:t>
            </a:r>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GB" dirty="0"/>
              <a:t>For building works, it is customary to make use of the standard conditions issued under the sanction of the associations of architects and other professionals and generally referred to as the Joint Contracts Tribunal Agreement and Schedule of Conditions of Building Contracts (JCT Conditions)</a:t>
            </a:r>
          </a:p>
          <a:p>
            <a:r>
              <a:rPr lang="en-GB" dirty="0"/>
              <a:t>For Government contracts is recommended the General Conditions of Government Contracts for Building and Civil Engineering Works (GC/</a:t>
            </a:r>
            <a:r>
              <a:rPr lang="en-GB" dirty="0" err="1"/>
              <a:t>Wks</a:t>
            </a:r>
            <a:r>
              <a:rPr lang="en-GB" dirty="0"/>
              <a:t>/I)</a:t>
            </a:r>
          </a:p>
          <a:p>
            <a:r>
              <a:rPr lang="en-GB" dirty="0"/>
              <a:t>Recommended for use of civil engineering construction which are the subject of international tender or to be performed overseas is the Federation International des </a:t>
            </a:r>
            <a:r>
              <a:rPr lang="en-GB" dirty="0" err="1"/>
              <a:t>Ingenieurs</a:t>
            </a:r>
            <a:r>
              <a:rPr lang="en-GB" dirty="0"/>
              <a:t> </a:t>
            </a:r>
            <a:r>
              <a:rPr lang="en-GB" dirty="0" err="1"/>
              <a:t>Conseils</a:t>
            </a:r>
            <a:r>
              <a:rPr lang="en-GB" dirty="0"/>
              <a:t> – The conditions of contract (international) for Works of Civil Engineering Construction (FIDIC Conditions)</a:t>
            </a:r>
          </a:p>
          <a:p>
            <a:endParaRPr lang="en-GB" dirty="0"/>
          </a:p>
        </p:txBody>
      </p:sp>
    </p:spTree>
    <p:extLst>
      <p:ext uri="{BB962C8B-B14F-4D97-AF65-F5344CB8AC3E}">
        <p14:creationId xmlns:p14="http://schemas.microsoft.com/office/powerpoint/2010/main" val="10366346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Contract Drawings</a:t>
            </a:r>
          </a:p>
        </p:txBody>
      </p:sp>
      <p:sp>
        <p:nvSpPr>
          <p:cNvPr id="3" name="Content Placeholder 2"/>
          <p:cNvSpPr>
            <a:spLocks noGrp="1"/>
          </p:cNvSpPr>
          <p:nvPr>
            <p:ph idx="1"/>
          </p:nvPr>
        </p:nvSpPr>
        <p:spPr/>
        <p:txBody>
          <a:bodyPr>
            <a:normAutofit fontScale="92500" lnSpcReduction="20000"/>
          </a:bodyPr>
          <a:lstStyle/>
          <a:p>
            <a:r>
              <a:rPr lang="en-GB" dirty="0"/>
              <a:t>Contract Drawings- Normally depict the nature and scope of the work to be carried out under the contract. They must be produced to suitable scale and be in sufficient detail to permit a contractor to price the BOQ or BEME and to carry out the work satisfactorily.</a:t>
            </a:r>
          </a:p>
          <a:p>
            <a:r>
              <a:rPr lang="en-GB" dirty="0"/>
              <a:t>Contract drawings should indicate information regarding the topography of the site, the location of the site, the nature of the ground, the water table level, position of existing and proposed works, floor plans and elevations, and the means of access to the site are necessary to be provided to the tendering contractors and must be clearly distinguished on the drawings</a:t>
            </a:r>
          </a:p>
          <a:p>
            <a:endParaRPr lang="en-GB" dirty="0"/>
          </a:p>
        </p:txBody>
      </p:sp>
    </p:spTree>
    <p:extLst>
      <p:ext uri="{BB962C8B-B14F-4D97-AF65-F5344CB8AC3E}">
        <p14:creationId xmlns:p14="http://schemas.microsoft.com/office/powerpoint/2010/main" val="9499147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Contract Drawings</a:t>
            </a:r>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en-GB" dirty="0"/>
              <a:t>All drawings should contain an abundance of descriptive and explanatory notes which should be legible and free from abbreviations</a:t>
            </a:r>
          </a:p>
          <a:p>
            <a:r>
              <a:rPr lang="en-GB" dirty="0"/>
              <a:t>Dimensions should be amply inserted on the drawings</a:t>
            </a:r>
          </a:p>
          <a:p>
            <a:r>
              <a:rPr lang="en-GB" dirty="0"/>
              <a:t>Each drawing should have in the right hand bottom corner a title block indicating the name and address of the engineer or consultant, the drawing number, scale and title of the drawing, name and initials of draughtsman, and date </a:t>
            </a:r>
            <a:r>
              <a:rPr lang="en-GB" dirty="0" err="1"/>
              <a:t>etc</a:t>
            </a:r>
            <a:endParaRPr lang="en-GB" dirty="0"/>
          </a:p>
          <a:p>
            <a:r>
              <a:rPr lang="en-GB" dirty="0"/>
              <a:t>Information on drawings overrides that given in the specification which in its turn overrides the BOQ/BEME. The three are however overridden by the GCC</a:t>
            </a:r>
          </a:p>
        </p:txBody>
      </p:sp>
    </p:spTree>
    <p:extLst>
      <p:ext uri="{BB962C8B-B14F-4D97-AF65-F5344CB8AC3E}">
        <p14:creationId xmlns:p14="http://schemas.microsoft.com/office/powerpoint/2010/main" val="6289833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Specification</a:t>
            </a:r>
            <a:endParaRPr lang="en-GB" b="1" dirty="0"/>
          </a:p>
        </p:txBody>
      </p:sp>
      <p:sp>
        <p:nvSpPr>
          <p:cNvPr id="3" name="Content Placeholder 2"/>
          <p:cNvSpPr>
            <a:spLocks noGrp="1"/>
          </p:cNvSpPr>
          <p:nvPr>
            <p:ph idx="1"/>
          </p:nvPr>
        </p:nvSpPr>
        <p:spPr/>
        <p:txBody>
          <a:bodyPr>
            <a:normAutofit fontScale="92500" lnSpcReduction="20000"/>
          </a:bodyPr>
          <a:lstStyle/>
          <a:p>
            <a:r>
              <a:rPr lang="en-GB" dirty="0"/>
              <a:t>The specification amplifies the information given in the contract drawings and BEME. It describes in detail the work to be executed under the contract and nature and quality of the materials and workmanship or standard of performance. Details of any special responsibilities to be borne by contractor apart from those listed in the GCC are often stated here.</a:t>
            </a:r>
          </a:p>
          <a:p>
            <a:r>
              <a:rPr lang="en-GB" dirty="0"/>
              <a:t>It may also contain clauses specifying the order in which various sections of the work are to be carried out, the methods to be adopted in execution of the work and details of any special facilities that are to be afforded to other contractors</a:t>
            </a:r>
          </a:p>
        </p:txBody>
      </p:sp>
    </p:spTree>
    <p:extLst>
      <p:ext uri="{BB962C8B-B14F-4D97-AF65-F5344CB8AC3E}">
        <p14:creationId xmlns:p14="http://schemas.microsoft.com/office/powerpoint/2010/main" val="150935644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noAutofit/>
          </a:bodyPr>
          <a:lstStyle/>
          <a:p>
            <a:r>
              <a:rPr lang="en-GB" sz="3600" dirty="0"/>
              <a:t>Contract Procedure – Contract Documents- BOQ/BEME</a:t>
            </a:r>
          </a:p>
        </p:txBody>
      </p:sp>
      <p:sp>
        <p:nvSpPr>
          <p:cNvPr id="3" name="Content Placeholder 2"/>
          <p:cNvSpPr>
            <a:spLocks noGrp="1"/>
          </p:cNvSpPr>
          <p:nvPr>
            <p:ph idx="1"/>
          </p:nvPr>
        </p:nvSpPr>
        <p:spPr>
          <a:xfrm>
            <a:off x="228600" y="990600"/>
            <a:ext cx="8686800" cy="5105400"/>
          </a:xfrm>
        </p:spPr>
        <p:txBody>
          <a:bodyPr>
            <a:noAutofit/>
          </a:bodyPr>
          <a:lstStyle/>
          <a:p>
            <a:pPr algn="just"/>
            <a:r>
              <a:rPr lang="en-GB" sz="2400" dirty="0"/>
              <a:t>A BOQ/BEME consists of an orderly schedule of the items of work to be carried out under the contract and their descriptions, with quantities entered against each item. Each item will include the materials, labour and plant required unless provision has been made elsewhere in the bill for a separate assessment of one of these components</a:t>
            </a:r>
          </a:p>
          <a:p>
            <a:pPr algn="just"/>
            <a:r>
              <a:rPr lang="en-GB" sz="2400" dirty="0"/>
              <a:t>The quantities are computed from the finished work shown on the drawings and the descriptions derived from the specification and the drawings</a:t>
            </a:r>
          </a:p>
          <a:p>
            <a:pPr algn="just"/>
            <a:r>
              <a:rPr lang="en-GB" sz="2400" dirty="0"/>
              <a:t>Quantities for engineering works are normally measured  in accordance with Standard Methods of Measurement (SMM)</a:t>
            </a:r>
          </a:p>
          <a:p>
            <a:pPr algn="just"/>
            <a:r>
              <a:rPr lang="en-GB" sz="2400" dirty="0"/>
              <a:t>One of the primary functions of an engineering BOQ/BEME is to provide a basis on which tenders can be obtained and when the bills are priced, they afford a means of comparing the various tenders received</a:t>
            </a:r>
          </a:p>
        </p:txBody>
      </p:sp>
    </p:spTree>
    <p:extLst>
      <p:ext uri="{BB962C8B-B14F-4D97-AF65-F5344CB8AC3E}">
        <p14:creationId xmlns:p14="http://schemas.microsoft.com/office/powerpoint/2010/main" val="7868770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BOQ/BEME</a:t>
            </a:r>
          </a:p>
        </p:txBody>
      </p:sp>
      <p:sp>
        <p:nvSpPr>
          <p:cNvPr id="3" name="Content Placeholder 2"/>
          <p:cNvSpPr>
            <a:spLocks noGrp="1"/>
          </p:cNvSpPr>
          <p:nvPr>
            <p:ph idx="1"/>
          </p:nvPr>
        </p:nvSpPr>
        <p:spPr/>
        <p:txBody>
          <a:bodyPr/>
          <a:lstStyle/>
          <a:p>
            <a:r>
              <a:rPr lang="en-GB" dirty="0"/>
              <a:t>After the contract has been signed, the rates in the priced BOQ/BEME can be used to assess the value of the work as executed and help in the preparation of interim statements and calculation of bonus</a:t>
            </a:r>
          </a:p>
          <a:p>
            <a:r>
              <a:rPr lang="en-GB" dirty="0"/>
              <a:t>The unit rates entered in by contractors against items in BOQ/BEME normally include overheads and profit.</a:t>
            </a:r>
          </a:p>
        </p:txBody>
      </p:sp>
    </p:spTree>
    <p:extLst>
      <p:ext uri="{BB962C8B-B14F-4D97-AF65-F5344CB8AC3E}">
        <p14:creationId xmlns:p14="http://schemas.microsoft.com/office/powerpoint/2010/main" val="295432577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Contract Procedure – Contract Documents- Instructions to Tenderers</a:t>
            </a:r>
          </a:p>
        </p:txBody>
      </p:sp>
      <p:sp>
        <p:nvSpPr>
          <p:cNvPr id="3" name="Content Placeholder 2"/>
          <p:cNvSpPr>
            <a:spLocks noGrp="1"/>
          </p:cNvSpPr>
          <p:nvPr>
            <p:ph idx="1"/>
          </p:nvPr>
        </p:nvSpPr>
        <p:spPr/>
        <p:txBody>
          <a:bodyPr>
            <a:normAutofit fontScale="85000" lnSpcReduction="20000"/>
          </a:bodyPr>
          <a:lstStyle/>
          <a:p>
            <a:r>
              <a:rPr lang="en-GB" dirty="0"/>
              <a:t>These aim to assist tenderers in the preparation of their tenders. These may include</a:t>
            </a:r>
          </a:p>
          <a:p>
            <a:pPr marL="971550" lvl="1" indent="-514350">
              <a:buFont typeface="+mj-lt"/>
              <a:buAutoNum type="arabicPeriod"/>
            </a:pPr>
            <a:r>
              <a:rPr lang="en-GB" dirty="0"/>
              <a:t>Any documents that are to be submitted with the tenders, such as details of the legal and financial status and technical experience of the tenderer</a:t>
            </a:r>
          </a:p>
          <a:p>
            <a:pPr marL="971550" lvl="1" indent="-514350">
              <a:buFont typeface="+mj-lt"/>
              <a:buAutoNum type="arabicPeriod"/>
            </a:pPr>
            <a:r>
              <a:rPr lang="en-GB" dirty="0"/>
              <a:t>The place, date and time for the delivery of tenders</a:t>
            </a:r>
          </a:p>
          <a:p>
            <a:pPr marL="971550" lvl="1" indent="-514350">
              <a:buFont typeface="+mj-lt"/>
              <a:buAutoNum type="arabicPeriod"/>
            </a:pPr>
            <a:r>
              <a:rPr lang="en-GB" dirty="0"/>
              <a:t>Instructions concerning the visiting of the site by the tenderer</a:t>
            </a:r>
          </a:p>
          <a:p>
            <a:pPr marL="971550" lvl="1" indent="-514350">
              <a:buFont typeface="+mj-lt"/>
              <a:buAutoNum type="arabicPeriod"/>
            </a:pPr>
            <a:r>
              <a:rPr lang="en-GB" dirty="0"/>
              <a:t>Instructions on whether tenders based on alternative designs will be considered and if so the conditions under which they may be submitted</a:t>
            </a:r>
          </a:p>
          <a:p>
            <a:pPr marL="971550" lvl="1" indent="-514350">
              <a:buFont typeface="+mj-lt"/>
              <a:buAutoNum type="arabicPeriod"/>
            </a:pPr>
            <a:r>
              <a:rPr lang="en-GB" dirty="0"/>
              <a:t>Notes drawing special attention to any special conditions of contract, materials and methods of construction and usual site conditions</a:t>
            </a:r>
          </a:p>
          <a:p>
            <a:pPr marL="971550" lvl="1" indent="-514350">
              <a:buFont typeface="+mj-lt"/>
              <a:buAutoNum type="arabicPeriod"/>
            </a:pPr>
            <a:r>
              <a:rPr lang="en-GB" dirty="0"/>
              <a:t>Instructions relating to the completion of the BOQ/BEME, submission of tender and supply of performance bond</a:t>
            </a:r>
          </a:p>
        </p:txBody>
      </p:sp>
    </p:spTree>
    <p:extLst>
      <p:ext uri="{BB962C8B-B14F-4D97-AF65-F5344CB8AC3E}">
        <p14:creationId xmlns:p14="http://schemas.microsoft.com/office/powerpoint/2010/main" val="152149768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Form of Tender</a:t>
            </a:r>
          </a:p>
        </p:txBody>
      </p:sp>
      <p:sp>
        <p:nvSpPr>
          <p:cNvPr id="3" name="Content Placeholder 2"/>
          <p:cNvSpPr>
            <a:spLocks noGrp="1"/>
          </p:cNvSpPr>
          <p:nvPr>
            <p:ph idx="1"/>
          </p:nvPr>
        </p:nvSpPr>
        <p:spPr/>
        <p:txBody>
          <a:bodyPr>
            <a:normAutofit fontScale="92500" lnSpcReduction="10000"/>
          </a:bodyPr>
          <a:lstStyle/>
          <a:p>
            <a:r>
              <a:rPr lang="en-GB" dirty="0"/>
              <a:t>The form of tender is a pre-printed form to be filled by the tenderer. It constitutes a formal offer by the contractor to execute the contract works (as shown in the drawings and described in the BOQ/BEME and specifications) for the tender sum stipulated by him in the form, and to compete the works within the completion period stipulated by him in the form.</a:t>
            </a:r>
          </a:p>
          <a:p>
            <a:r>
              <a:rPr lang="en-GB" dirty="0"/>
              <a:t>The appendix to the form covers items such as amount of bond, minimum amount of insurance, amount of liquidated damages for delay, period of maintenance, percentage of retention </a:t>
            </a:r>
            <a:r>
              <a:rPr lang="en-GB" dirty="0" err="1"/>
              <a:t>etc</a:t>
            </a:r>
            <a:endParaRPr lang="en-GB" dirty="0"/>
          </a:p>
        </p:txBody>
      </p:sp>
    </p:spTree>
    <p:extLst>
      <p:ext uri="{BB962C8B-B14F-4D97-AF65-F5344CB8AC3E}">
        <p14:creationId xmlns:p14="http://schemas.microsoft.com/office/powerpoint/2010/main" val="30403126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Contract Documents- Form of Agreement</a:t>
            </a:r>
          </a:p>
        </p:txBody>
      </p:sp>
      <p:sp>
        <p:nvSpPr>
          <p:cNvPr id="3" name="Content Placeholder 2"/>
          <p:cNvSpPr>
            <a:spLocks noGrp="1"/>
          </p:cNvSpPr>
          <p:nvPr>
            <p:ph idx="1"/>
          </p:nvPr>
        </p:nvSpPr>
        <p:spPr/>
        <p:txBody>
          <a:bodyPr>
            <a:normAutofit fontScale="92500" lnSpcReduction="20000"/>
          </a:bodyPr>
          <a:lstStyle/>
          <a:p>
            <a:r>
              <a:rPr lang="en-GB" dirty="0"/>
              <a:t>This form constitutes the formal agreement or legal undertaking between the employer or client and the contractor for the execution of the work in accordance with the other contract documents. It is usually incorporated in the GCC.</a:t>
            </a:r>
          </a:p>
          <a:p>
            <a:r>
              <a:rPr lang="en-GB" dirty="0"/>
              <a:t>In the form, the contractor covenants to construct, complete and maintain the works in accordance with the contract, and the promoter covenants to pay the contractor at the time and in the manner prescribed by the contract.</a:t>
            </a:r>
          </a:p>
          <a:p>
            <a:r>
              <a:rPr lang="en-GB" dirty="0"/>
              <a:t>The two parties or their agents would sign the agreement, which is then sealed and delivered in the presence of their respective witnesses </a:t>
            </a:r>
          </a:p>
        </p:txBody>
      </p:sp>
    </p:spTree>
    <p:extLst>
      <p:ext uri="{BB962C8B-B14F-4D97-AF65-F5344CB8AC3E}">
        <p14:creationId xmlns:p14="http://schemas.microsoft.com/office/powerpoint/2010/main" val="7964866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92500" lnSpcReduction="20000"/>
          </a:bodyPr>
          <a:lstStyle/>
          <a:p>
            <a:r>
              <a:rPr lang="en-GB" b="1" dirty="0"/>
              <a:t>Lump Sum  (Fixed Price Contracts)</a:t>
            </a:r>
            <a:r>
              <a:rPr lang="en-GB" dirty="0"/>
              <a:t>: This is the simplest type of contract. The contractor agrees to carry out specified works for a fixed sum of money. The extent and nature of the works are depicted on the contract drawings, while the materials and workmanship or standard of performance requirements are normally detailed in the specification. No BEME/BOQ will be provided. So the tendering contractors often have to prepare theirs in order to build up their tenders.</a:t>
            </a:r>
          </a:p>
          <a:p>
            <a:r>
              <a:rPr lang="en-GB" dirty="0"/>
              <a:t>This type of contract is suitable for small projects in which almost or all of the work is clearly definable</a:t>
            </a:r>
          </a:p>
          <a:p>
            <a:pPr marL="0" indent="0">
              <a:buNone/>
            </a:pPr>
            <a:endParaRPr lang="en-GB" dirty="0"/>
          </a:p>
        </p:txBody>
      </p:sp>
    </p:spTree>
    <p:extLst>
      <p:ext uri="{BB962C8B-B14F-4D97-AF65-F5344CB8AC3E}">
        <p14:creationId xmlns:p14="http://schemas.microsoft.com/office/powerpoint/2010/main" val="303040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763000" cy="6324600"/>
          </a:xfrm>
        </p:spPr>
        <p:txBody>
          <a:bodyPr/>
          <a:lstStyle/>
          <a:p>
            <a:pPr marL="109537" indent="0" algn="just" eaLnBrk="1" hangingPunct="1">
              <a:lnSpc>
                <a:spcPct val="90000"/>
              </a:lnSpc>
              <a:buNone/>
            </a:pPr>
            <a:r>
              <a:rPr lang="en-US" sz="3200" b="1" dirty="0"/>
              <a:t>Engineering law</a:t>
            </a:r>
            <a:r>
              <a:rPr lang="en-GB" sz="3200" dirty="0"/>
              <a:t> can be defined as those rules and regulations, backed by sanctions when flouted, which guide the conduct and behaviour of members of engineering family in a community or society, and which they accept and consider as binding for their professional practice.</a:t>
            </a:r>
          </a:p>
          <a:p>
            <a:pPr algn="just" eaLnBrk="1" hangingPunct="1">
              <a:lnSpc>
                <a:spcPct val="90000"/>
              </a:lnSpc>
            </a:pPr>
            <a:r>
              <a:rPr lang="en-US" sz="2800" dirty="0"/>
              <a:t>“practice of professional engineering” means any act of planning, designing, composing, evaluating, advising, reporting, directing or supervising that requires the application of engineering principles and concerns the safeguarding of life, health, property, economic interests, the public welfare, or the environment, or the managing of any such act. </a:t>
            </a:r>
          </a:p>
          <a:p>
            <a:pPr algn="just" eaLnBrk="1" hangingPunct="1">
              <a:lnSpc>
                <a:spcPct val="90000"/>
              </a:lnSpc>
            </a:pPr>
            <a:endParaRPr lang="en-US" sz="2800" dirty="0"/>
          </a:p>
          <a:p>
            <a:pPr eaLnBrk="1" hangingPunct="1">
              <a:lnSpc>
                <a:spcPct val="90000"/>
              </a:lnSpc>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24</a:t>
            </a:fld>
            <a:endParaRPr lang="en-US" dirty="0"/>
          </a:p>
        </p:txBody>
      </p:sp>
    </p:spTree>
    <p:extLst>
      <p:ext uri="{BB962C8B-B14F-4D97-AF65-F5344CB8AC3E}">
        <p14:creationId xmlns:p14="http://schemas.microsoft.com/office/powerpoint/2010/main" val="320031168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a:xfrm>
            <a:off x="457200" y="1600200"/>
            <a:ext cx="8229600" cy="4997152"/>
          </a:xfrm>
        </p:spPr>
        <p:txBody>
          <a:bodyPr>
            <a:normAutofit/>
          </a:bodyPr>
          <a:lstStyle/>
          <a:p>
            <a:r>
              <a:rPr lang="en-GB" dirty="0"/>
              <a:t>Advantages of Lump Sum Contracts are:</a:t>
            </a:r>
          </a:p>
          <a:p>
            <a:pPr lvl="1"/>
            <a:r>
              <a:rPr lang="en-GB" dirty="0"/>
              <a:t>Saves time and cost of preparing BEME/BOQ</a:t>
            </a:r>
          </a:p>
          <a:p>
            <a:pPr lvl="1"/>
            <a:r>
              <a:rPr lang="en-GB" dirty="0"/>
              <a:t>Onus of deciding the full extent of the works is placed on the contractor</a:t>
            </a:r>
          </a:p>
          <a:p>
            <a:pPr lvl="1"/>
            <a:r>
              <a:rPr lang="en-GB" dirty="0"/>
              <a:t>Responsibility for the payment of any unforeseen additional costs is placed on the contractor</a:t>
            </a:r>
          </a:p>
          <a:p>
            <a:pPr lvl="1"/>
            <a:r>
              <a:rPr lang="en-GB" dirty="0"/>
              <a:t>The owner obtains the benefits of competitive bidding and has a clear idea what the project will cost at the time of signing the contract</a:t>
            </a:r>
          </a:p>
          <a:p>
            <a:endParaRPr lang="en-GB" dirty="0"/>
          </a:p>
          <a:p>
            <a:pPr lvl="1"/>
            <a:endParaRPr lang="en-GB" dirty="0"/>
          </a:p>
          <a:p>
            <a:endParaRPr lang="en-GB" dirty="0"/>
          </a:p>
        </p:txBody>
      </p:sp>
    </p:spTree>
    <p:extLst>
      <p:ext uri="{BB962C8B-B14F-4D97-AF65-F5344CB8AC3E}">
        <p14:creationId xmlns:p14="http://schemas.microsoft.com/office/powerpoint/2010/main" val="172057087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85000" lnSpcReduction="20000"/>
          </a:bodyPr>
          <a:lstStyle/>
          <a:p>
            <a:r>
              <a:rPr lang="en-GB" dirty="0"/>
              <a:t>Disadvantages of Lump Sum Contracts are:</a:t>
            </a:r>
          </a:p>
          <a:p>
            <a:pPr lvl="1"/>
            <a:r>
              <a:rPr lang="en-GB" dirty="0"/>
              <a:t>Project execution may be extended because there is no incentive for the contractor to save time</a:t>
            </a:r>
          </a:p>
          <a:p>
            <a:pPr lvl="1"/>
            <a:r>
              <a:rPr lang="en-GB" dirty="0"/>
              <a:t>The time scale is generally extended because the task has to be accurately specified before inviting tenders and contractors take their time in preparing the tenders</a:t>
            </a:r>
          </a:p>
          <a:p>
            <a:pPr lvl="1"/>
            <a:r>
              <a:rPr lang="en-GB" dirty="0"/>
              <a:t>It may inhibit changes to the project since such will involve an extra payment to the contractor on his terms</a:t>
            </a:r>
          </a:p>
          <a:p>
            <a:pPr lvl="1"/>
            <a:r>
              <a:rPr lang="en-GB" dirty="0"/>
              <a:t>No breakdown of the tender is immediately available</a:t>
            </a:r>
          </a:p>
          <a:p>
            <a:pPr lvl="1"/>
            <a:r>
              <a:rPr lang="en-GB" dirty="0"/>
              <a:t>Problems can arise in pricing variations</a:t>
            </a:r>
          </a:p>
          <a:p>
            <a:pPr lvl="1"/>
            <a:r>
              <a:rPr lang="en-GB" dirty="0"/>
              <a:t>It may lead to uncompleted projects and complicated litigations if the contractor becomes insolvent</a:t>
            </a:r>
          </a:p>
          <a:p>
            <a:pPr lvl="1"/>
            <a:r>
              <a:rPr lang="en-GB" dirty="0"/>
              <a:t>The client will need to supervise the work to ensure adequate standards and the use of suitable materials</a:t>
            </a:r>
          </a:p>
          <a:p>
            <a:pPr lvl="1"/>
            <a:r>
              <a:rPr lang="en-GB" dirty="0"/>
              <a:t>The contractor will generally inflate price so that it will cover all anticipated risks which may eventually not occur</a:t>
            </a:r>
          </a:p>
          <a:p>
            <a:endParaRPr lang="en-GB" dirty="0"/>
          </a:p>
        </p:txBody>
      </p:sp>
    </p:spTree>
    <p:extLst>
      <p:ext uri="{BB962C8B-B14F-4D97-AF65-F5344CB8AC3E}">
        <p14:creationId xmlns:p14="http://schemas.microsoft.com/office/powerpoint/2010/main" val="64790985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92500" lnSpcReduction="20000"/>
          </a:bodyPr>
          <a:lstStyle/>
          <a:p>
            <a:r>
              <a:rPr lang="en-GB" b="1" dirty="0"/>
              <a:t>Bill of Quantities Contracts</a:t>
            </a:r>
            <a:r>
              <a:rPr lang="en-GB" dirty="0"/>
              <a:t>: This is the most common type of contract used for engineering works. It incorporates a BOQ/BEME to be priced by the contractor</a:t>
            </a:r>
          </a:p>
          <a:p>
            <a:r>
              <a:rPr lang="en-GB" dirty="0"/>
              <a:t>Advantages are:</a:t>
            </a:r>
          </a:p>
          <a:p>
            <a:pPr marL="971550" lvl="1" indent="-514350">
              <a:buFont typeface="+mj-lt"/>
              <a:buAutoNum type="arabicPeriod"/>
            </a:pPr>
            <a:r>
              <a:rPr lang="en-GB" dirty="0"/>
              <a:t>The contractor is paid for the actual amount of work done</a:t>
            </a:r>
          </a:p>
          <a:p>
            <a:pPr marL="971550" lvl="1" indent="-514350">
              <a:buFont typeface="+mj-lt"/>
              <a:buAutoNum type="arabicPeriod"/>
            </a:pPr>
            <a:r>
              <a:rPr lang="en-GB" dirty="0"/>
              <a:t>There is the facility for dealing with altered work</a:t>
            </a:r>
          </a:p>
          <a:p>
            <a:pPr marL="971550" lvl="1" indent="-514350">
              <a:buFont typeface="+mj-lt"/>
              <a:buAutoNum type="arabicPeriod"/>
            </a:pPr>
            <a:r>
              <a:rPr lang="en-GB" dirty="0"/>
              <a:t>Adjudication of tenders is relatively straight forward as all tenderers price on a comparable basis</a:t>
            </a:r>
          </a:p>
          <a:p>
            <a:pPr marL="971550" lvl="1" indent="-514350">
              <a:buFont typeface="+mj-lt"/>
              <a:buAutoNum type="arabicPeriod"/>
            </a:pPr>
            <a:r>
              <a:rPr lang="en-GB" dirty="0"/>
              <a:t>The BEME/BOQ gives tendering contractors a clear concept of the work involved</a:t>
            </a:r>
          </a:p>
          <a:p>
            <a:pPr marL="971550" lvl="1" indent="-514350">
              <a:buFont typeface="+mj-lt"/>
              <a:buAutoNum type="arabicPeriod"/>
            </a:pPr>
            <a:r>
              <a:rPr lang="en-GB" dirty="0"/>
              <a:t>Most contractors are thoroughly familiar with this type of contract and are thus better able to submit a realistic price for the work</a:t>
            </a:r>
          </a:p>
        </p:txBody>
      </p:sp>
    </p:spTree>
    <p:extLst>
      <p:ext uri="{BB962C8B-B14F-4D97-AF65-F5344CB8AC3E}">
        <p14:creationId xmlns:p14="http://schemas.microsoft.com/office/powerpoint/2010/main" val="26557413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85000" lnSpcReduction="20000"/>
          </a:bodyPr>
          <a:lstStyle/>
          <a:p>
            <a:r>
              <a:rPr lang="en-GB" b="1" dirty="0"/>
              <a:t>Schedule of Rates Contract</a:t>
            </a:r>
            <a:r>
              <a:rPr lang="en-GB" dirty="0"/>
              <a:t>: These are also referred to as Measurement Contracts or Unit-Price Contracts. Here the contractors are requested to insert unit prices against each item of types of work to be executed within the project and a comparison of the prices entered will enable most favourable offer to be ascertained. A Schedule of Rates Contract if similar to BOQ Contracts  but without the quantities</a:t>
            </a:r>
          </a:p>
          <a:p>
            <a:r>
              <a:rPr lang="en-GB" dirty="0"/>
              <a:t>This type of contract is mainly used for maintenance and similar contract where it is not possible to give realistic quantities of the work to be undertaken beforehand, or on projects where work is expected to begin on site before the completion of the design stage</a:t>
            </a:r>
          </a:p>
        </p:txBody>
      </p:sp>
    </p:spTree>
    <p:extLst>
      <p:ext uri="{BB962C8B-B14F-4D97-AF65-F5344CB8AC3E}">
        <p14:creationId xmlns:p14="http://schemas.microsoft.com/office/powerpoint/2010/main" val="35703694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70000" lnSpcReduction="20000"/>
          </a:bodyPr>
          <a:lstStyle/>
          <a:p>
            <a:r>
              <a:rPr lang="en-GB" b="1" dirty="0"/>
              <a:t>Cost Plus or Cost Reimbursement Contracts</a:t>
            </a:r>
            <a:r>
              <a:rPr lang="en-GB" dirty="0"/>
              <a:t>: these are contracts paid for on the basis of the money spent in carrying out the specified works. The method of payment is by reimbursement of the contract’s actual prime cost plus a management fee. Prime cost refers to the total cost to the contractor of buying materials, goods and components, of using or hiring plant, and of employing labour and sub contractors in order to carry out the contract works. The management fee will cover the contractor’s overhead, supervision costs and profit</a:t>
            </a:r>
          </a:p>
          <a:p>
            <a:r>
              <a:rPr lang="en-GB" dirty="0"/>
              <a:t>Of all the types of contract, this involves the most uncertainty as regards financial outcome</a:t>
            </a:r>
          </a:p>
          <a:p>
            <a:r>
              <a:rPr lang="en-GB" dirty="0"/>
              <a:t>There are four variant of this type of contract, distinguished by the way in which the management fee is calculated. These are:</a:t>
            </a:r>
          </a:p>
          <a:p>
            <a:pPr marL="971550" lvl="1" indent="-514350">
              <a:buFont typeface="+mj-lt"/>
              <a:buAutoNum type="arabicPeriod"/>
            </a:pPr>
            <a:r>
              <a:rPr lang="en-GB" dirty="0"/>
              <a:t>Prime Cost Plus Percentage-Fee Contracts</a:t>
            </a:r>
          </a:p>
          <a:p>
            <a:pPr marL="971550" lvl="1" indent="-514350">
              <a:buFont typeface="+mj-lt"/>
              <a:buAutoNum type="arabicPeriod"/>
            </a:pPr>
            <a:r>
              <a:rPr lang="en-GB" dirty="0"/>
              <a:t>Prime Cost Plus Fixed Fee Contracts</a:t>
            </a:r>
          </a:p>
          <a:p>
            <a:pPr marL="971550" lvl="1" indent="-514350">
              <a:buFont typeface="+mj-lt"/>
              <a:buAutoNum type="arabicPeriod"/>
            </a:pPr>
            <a:r>
              <a:rPr lang="en-GB" dirty="0"/>
              <a:t>Prime Cost Plus Sliding or Fluctuating Fee Contracts</a:t>
            </a:r>
          </a:p>
          <a:p>
            <a:pPr marL="971550" lvl="1" indent="-514350">
              <a:buFont typeface="+mj-lt"/>
              <a:buAutoNum type="arabicPeriod"/>
            </a:pPr>
            <a:r>
              <a:rPr lang="en-GB" dirty="0"/>
              <a:t>Target Cost Contracts</a:t>
            </a:r>
          </a:p>
          <a:p>
            <a:pPr marL="457200" lvl="1" indent="0">
              <a:buNone/>
            </a:pPr>
            <a:r>
              <a:rPr lang="en-GB" b="1" dirty="0"/>
              <a:t>(Reading  Assignment – Read about the four items listed above)</a:t>
            </a:r>
          </a:p>
        </p:txBody>
      </p:sp>
    </p:spTree>
    <p:extLst>
      <p:ext uri="{BB962C8B-B14F-4D97-AF65-F5344CB8AC3E}">
        <p14:creationId xmlns:p14="http://schemas.microsoft.com/office/powerpoint/2010/main" val="408734078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92500"/>
          </a:bodyPr>
          <a:lstStyle/>
          <a:p>
            <a:r>
              <a:rPr lang="en-GB" b="1" dirty="0"/>
              <a:t>All in Contracts or Package Deals</a:t>
            </a:r>
            <a:r>
              <a:rPr lang="en-GB" dirty="0"/>
              <a:t>: Here the client normally gives his requirements in broad outline to contractors who are asked to submit full details of design, construction and cost and probably including maintenance of the works for limited period. Such contracts can take the form of fixed price, cost reimbursement, competitive or negotiated contracts</a:t>
            </a:r>
          </a:p>
          <a:p>
            <a:r>
              <a:rPr lang="en-GB" dirty="0"/>
              <a:t>Such contracts are difficult to operate in times of high inflation and when the basic technology is changing rapidly</a:t>
            </a:r>
          </a:p>
        </p:txBody>
      </p:sp>
    </p:spTree>
    <p:extLst>
      <p:ext uri="{BB962C8B-B14F-4D97-AF65-F5344CB8AC3E}">
        <p14:creationId xmlns:p14="http://schemas.microsoft.com/office/powerpoint/2010/main" val="170399889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lstStyle/>
          <a:p>
            <a:r>
              <a:rPr lang="en-GB" b="1" dirty="0"/>
              <a:t>Turnkey Contracts</a:t>
            </a:r>
            <a:r>
              <a:rPr lang="en-GB" dirty="0"/>
              <a:t>: In this type of contract the owner invites the contractor to finance the project and then manage it exclusively for a specific period of time when it is estimated that he would have received back his investment plus adequate profit at which time he is then to hand the project over to the owner. </a:t>
            </a:r>
          </a:p>
        </p:txBody>
      </p:sp>
    </p:spTree>
    <p:extLst>
      <p:ext uri="{BB962C8B-B14F-4D97-AF65-F5344CB8AC3E}">
        <p14:creationId xmlns:p14="http://schemas.microsoft.com/office/powerpoint/2010/main" val="180091793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normAutofit fontScale="77500" lnSpcReduction="20000"/>
          </a:bodyPr>
          <a:lstStyle/>
          <a:p>
            <a:r>
              <a:rPr lang="en-GB" b="1" dirty="0"/>
              <a:t>Negotiated Contract</a:t>
            </a:r>
            <a:r>
              <a:rPr lang="en-GB" dirty="0"/>
              <a:t>: This involves negotiation of a contract with a single contractor. This should only be done when it will result in positive advantages to the owner. Some of the situations justifying the usage of such are:</a:t>
            </a:r>
          </a:p>
          <a:p>
            <a:pPr marL="971550" lvl="1" indent="-514350">
              <a:buFont typeface="+mj-lt"/>
              <a:buAutoNum type="arabicPeriod"/>
            </a:pPr>
            <a:r>
              <a:rPr lang="en-GB" dirty="0"/>
              <a:t>The owner has a business relationship with the contractor</a:t>
            </a:r>
          </a:p>
          <a:p>
            <a:pPr marL="971550" lvl="1" indent="-514350">
              <a:buFont typeface="+mj-lt"/>
              <a:buAutoNum type="arabicPeriod"/>
            </a:pPr>
            <a:r>
              <a:rPr lang="en-GB" dirty="0"/>
              <a:t>The finds it difficult or even impossible to finance the project in any other way</a:t>
            </a:r>
          </a:p>
          <a:p>
            <a:pPr marL="971550" lvl="1" indent="-514350">
              <a:buFont typeface="+mj-lt"/>
              <a:buAutoNum type="arabicPeriod"/>
            </a:pPr>
            <a:r>
              <a:rPr lang="en-GB" dirty="0"/>
              <a:t>The owner has let a contract through competition and then another contract of similar design comes on programme</a:t>
            </a:r>
          </a:p>
          <a:p>
            <a:pPr marL="971550" lvl="1" indent="-514350">
              <a:buFont typeface="+mj-lt"/>
              <a:buAutoNum type="arabicPeriod"/>
            </a:pPr>
            <a:r>
              <a:rPr lang="en-GB" dirty="0"/>
              <a:t>The geographical location of the area is such that only one contractor is available</a:t>
            </a:r>
          </a:p>
          <a:p>
            <a:pPr marL="971550" lvl="1" indent="-514350">
              <a:buFont typeface="+mj-lt"/>
              <a:buAutoNum type="arabicPeriod"/>
            </a:pPr>
            <a:r>
              <a:rPr lang="en-GB" dirty="0"/>
              <a:t>A certain contractor is the only one available with either the expertise or the special plant required for carrying out the project</a:t>
            </a:r>
          </a:p>
          <a:p>
            <a:pPr marL="971550" lvl="1" indent="-514350">
              <a:buFont typeface="+mj-lt"/>
              <a:buAutoNum type="arabicPeriod"/>
            </a:pPr>
            <a:r>
              <a:rPr lang="en-GB" dirty="0"/>
              <a:t>When the construction industry is grossly over stretched and negotiation offers the best approach</a:t>
            </a:r>
          </a:p>
          <a:p>
            <a:pPr marL="971550" lvl="1" indent="-514350">
              <a:buFont typeface="+mj-lt"/>
              <a:buAutoNum type="arabicPeriod"/>
            </a:pPr>
            <a:r>
              <a:rPr lang="en-GB" dirty="0"/>
              <a:t>When a rapid start is required </a:t>
            </a:r>
          </a:p>
        </p:txBody>
      </p:sp>
    </p:spTree>
    <p:extLst>
      <p:ext uri="{BB962C8B-B14F-4D97-AF65-F5344CB8AC3E}">
        <p14:creationId xmlns:p14="http://schemas.microsoft.com/office/powerpoint/2010/main" val="205215438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Types of Contract</a:t>
            </a:r>
          </a:p>
        </p:txBody>
      </p:sp>
      <p:sp>
        <p:nvSpPr>
          <p:cNvPr id="3" name="Content Placeholder 2"/>
          <p:cNvSpPr>
            <a:spLocks noGrp="1"/>
          </p:cNvSpPr>
          <p:nvPr>
            <p:ph idx="1"/>
          </p:nvPr>
        </p:nvSpPr>
        <p:spPr/>
        <p:txBody>
          <a:bodyPr/>
          <a:lstStyle/>
          <a:p>
            <a:pPr algn="just"/>
            <a:r>
              <a:rPr lang="en-GB" sz="3600" b="1" dirty="0"/>
              <a:t>Management Contracts</a:t>
            </a:r>
            <a:r>
              <a:rPr lang="en-GB" sz="3600" dirty="0"/>
              <a:t> – This is a system whereby a main contractor is appointed, either by negotiation or in competition, and works closely with the owner’s professional advisors. The management contractor is precluded from carrying out any of the physical works using directly employed labour.</a:t>
            </a:r>
          </a:p>
        </p:txBody>
      </p:sp>
    </p:spTree>
    <p:extLst>
      <p:ext uri="{BB962C8B-B14F-4D97-AF65-F5344CB8AC3E}">
        <p14:creationId xmlns:p14="http://schemas.microsoft.com/office/powerpoint/2010/main" val="184279032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Methods of Obtaining Tenders</a:t>
            </a:r>
          </a:p>
        </p:txBody>
      </p:sp>
      <p:sp>
        <p:nvSpPr>
          <p:cNvPr id="3" name="Content Placeholder 2"/>
          <p:cNvSpPr>
            <a:spLocks noGrp="1"/>
          </p:cNvSpPr>
          <p:nvPr>
            <p:ph idx="1"/>
          </p:nvPr>
        </p:nvSpPr>
        <p:spPr>
          <a:xfrm>
            <a:off x="228600" y="1417638"/>
            <a:ext cx="8458200" cy="5323730"/>
          </a:xfrm>
        </p:spPr>
        <p:txBody>
          <a:bodyPr>
            <a:normAutofit lnSpcReduction="10000"/>
          </a:bodyPr>
          <a:lstStyle/>
          <a:p>
            <a:r>
              <a:rPr lang="en-GB" b="1" dirty="0"/>
              <a:t>Open Tendering: </a:t>
            </a:r>
            <a:r>
              <a:rPr lang="en-GB" dirty="0"/>
              <a:t>This is done by advertising in the press. Any contractor who responds to the advertisement is supplied with the tender documents. </a:t>
            </a:r>
          </a:p>
          <a:p>
            <a:pPr lvl="1"/>
            <a:r>
              <a:rPr lang="en-GB" dirty="0"/>
              <a:t>Advantages</a:t>
            </a:r>
          </a:p>
          <a:p>
            <a:pPr lvl="2"/>
            <a:r>
              <a:rPr lang="en-GB" dirty="0"/>
              <a:t>It offers full competition from all interested contractors</a:t>
            </a:r>
          </a:p>
          <a:p>
            <a:pPr lvl="2"/>
            <a:r>
              <a:rPr lang="en-GB" dirty="0"/>
              <a:t>It allows the tender list to be compiled without favouritism</a:t>
            </a:r>
          </a:p>
          <a:p>
            <a:pPr lvl="1"/>
            <a:r>
              <a:rPr lang="en-GB" dirty="0"/>
              <a:t>Disadvantages</a:t>
            </a:r>
          </a:p>
          <a:p>
            <a:pPr lvl="2"/>
            <a:r>
              <a:rPr lang="en-GB" dirty="0"/>
              <a:t>It can result in an excessively long list of tenderers with much abortive tendering and waste of resources</a:t>
            </a:r>
          </a:p>
          <a:p>
            <a:pPr lvl="2"/>
            <a:r>
              <a:rPr lang="en-GB" dirty="0"/>
              <a:t>It can result in tenders being awarded to contractors who are not adequately equipped financially or technically to undertake the work</a:t>
            </a:r>
          </a:p>
          <a:p>
            <a:pPr lvl="2"/>
            <a:r>
              <a:rPr lang="en-GB" dirty="0"/>
              <a:t>It is a very inefficient process</a:t>
            </a:r>
          </a:p>
          <a:p>
            <a:endParaRPr lang="en-GB" b="1" dirty="0"/>
          </a:p>
          <a:p>
            <a:endParaRPr lang="en-GB" b="1" dirty="0"/>
          </a:p>
          <a:p>
            <a:endParaRPr lang="en-GB" b="1" dirty="0"/>
          </a:p>
          <a:p>
            <a:endParaRPr lang="en-GB" b="1" dirty="0"/>
          </a:p>
          <a:p>
            <a:endParaRPr lang="en-GB" dirty="0"/>
          </a:p>
        </p:txBody>
      </p:sp>
    </p:spTree>
    <p:extLst>
      <p:ext uri="{BB962C8B-B14F-4D97-AF65-F5344CB8AC3E}">
        <p14:creationId xmlns:p14="http://schemas.microsoft.com/office/powerpoint/2010/main" val="348385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04800" y="381000"/>
            <a:ext cx="8610600" cy="6248400"/>
          </a:xfrm>
        </p:spPr>
        <p:txBody>
          <a:bodyPr/>
          <a:lstStyle/>
          <a:p>
            <a:pPr algn="just"/>
            <a:r>
              <a:rPr lang="en-US" sz="3200" dirty="0"/>
              <a:t>Such work or services may be either public or private, in connection with any utilities, structures, buildings, machines, equipment, processes, work systems, projects, and industrial or consumer products; equipment of a control, communications, computer, mechanical, petroleum, civil, chemical, electrical, hydraulic, pneumatic, or thermal nature. State laws, which vary by state, govern the licensing of professional engineers.</a:t>
            </a:r>
          </a:p>
          <a:p>
            <a:endParaRPr lang="en-US" dirty="0"/>
          </a:p>
          <a:p>
            <a:endParaRPr lang="en-US" dirty="0"/>
          </a:p>
        </p:txBody>
      </p:sp>
    </p:spTree>
    <p:extLst>
      <p:ext uri="{BB962C8B-B14F-4D97-AF65-F5344CB8AC3E}">
        <p14:creationId xmlns:p14="http://schemas.microsoft.com/office/powerpoint/2010/main" val="245915132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dirty="0"/>
              <a:t>Contract Procedure – Methods of Obtaining Tenders</a:t>
            </a:r>
          </a:p>
        </p:txBody>
      </p:sp>
      <p:sp>
        <p:nvSpPr>
          <p:cNvPr id="3" name="Content Placeholder 2"/>
          <p:cNvSpPr>
            <a:spLocks noGrp="1"/>
          </p:cNvSpPr>
          <p:nvPr>
            <p:ph idx="1"/>
          </p:nvPr>
        </p:nvSpPr>
        <p:spPr>
          <a:xfrm>
            <a:off x="0" y="1340768"/>
            <a:ext cx="9036496" cy="5517232"/>
          </a:xfrm>
        </p:spPr>
        <p:txBody>
          <a:bodyPr>
            <a:normAutofit fontScale="70000" lnSpcReduction="20000"/>
          </a:bodyPr>
          <a:lstStyle/>
          <a:p>
            <a:r>
              <a:rPr lang="en-GB" b="1" dirty="0"/>
              <a:t>Selective Tendering: </a:t>
            </a:r>
            <a:r>
              <a:rPr lang="en-GB" dirty="0"/>
              <a:t>This is done by inviting selected contractors chose by the engineer and the promoter. The selection of contractors to be invited to tender can be based on approved lists or on pre qualification. This is based on the contractors’ financial standing, the technical and organizational ability and general experience and performance record</a:t>
            </a:r>
          </a:p>
          <a:p>
            <a:pPr lvl="1"/>
            <a:r>
              <a:rPr lang="en-GB" dirty="0"/>
              <a:t>Advantages</a:t>
            </a:r>
          </a:p>
          <a:p>
            <a:pPr lvl="2"/>
            <a:r>
              <a:rPr lang="en-GB" dirty="0"/>
              <a:t>It eliminates the worst features of open tendering by reducing the risk of an incompetent contractor getting the job</a:t>
            </a:r>
          </a:p>
          <a:p>
            <a:pPr lvl="2"/>
            <a:r>
              <a:rPr lang="en-GB" dirty="0"/>
              <a:t>It affords maximum efficiency and economic advantage. Tender documents are few</a:t>
            </a:r>
          </a:p>
          <a:p>
            <a:pPr lvl="2"/>
            <a:r>
              <a:rPr lang="en-GB" dirty="0"/>
              <a:t>It offers both a popular and a relatively straight forward procedure, ensuring the receipt of meaningful tenders with least delays</a:t>
            </a:r>
          </a:p>
          <a:p>
            <a:pPr lvl="1"/>
            <a:r>
              <a:rPr lang="en-GB" dirty="0"/>
              <a:t>Disadvantages</a:t>
            </a:r>
          </a:p>
          <a:p>
            <a:pPr lvl="2"/>
            <a:r>
              <a:rPr lang="en-GB" dirty="0"/>
              <a:t>It makes it more difficult for reputable contractors to secure the opportunity of tendering in a new field</a:t>
            </a:r>
          </a:p>
          <a:p>
            <a:pPr lvl="2"/>
            <a:r>
              <a:rPr lang="en-GB" dirty="0"/>
              <a:t>The compilation and periodic review of lists of contractors to be invited for specific types and sizes of projects requires a detailed knowledge of their respective achievements, capabilities and reputation on the part of the promoter</a:t>
            </a:r>
          </a:p>
          <a:p>
            <a:pPr lvl="2"/>
            <a:r>
              <a:rPr lang="en-GB" dirty="0"/>
              <a:t>If a contractor knows that he is on the approved list, he may take this for granted and no longer try to maintain necessary standard</a:t>
            </a:r>
          </a:p>
          <a:p>
            <a:pPr lvl="2"/>
            <a:r>
              <a:rPr lang="en-GB" dirty="0"/>
              <a:t>When a contractor is too busy with other jobs at the moment he is invited to tender, he may submit an unrealistically high price rather than decline the offer in order to remain on the approved list</a:t>
            </a:r>
          </a:p>
          <a:p>
            <a:pPr lvl="2"/>
            <a:r>
              <a:rPr lang="en-GB" dirty="0"/>
              <a:t>If too few responses are received from the invited contractors, time is wasted  and additional expense is incurred in repeating the tender arrangements by inviting tenders from further contractors</a:t>
            </a:r>
          </a:p>
          <a:p>
            <a:pPr lvl="2"/>
            <a:endParaRPr lang="en-GB" dirty="0"/>
          </a:p>
          <a:p>
            <a:endParaRPr lang="en-GB" dirty="0"/>
          </a:p>
        </p:txBody>
      </p:sp>
    </p:spTree>
    <p:extLst>
      <p:ext uri="{BB962C8B-B14F-4D97-AF65-F5344CB8AC3E}">
        <p14:creationId xmlns:p14="http://schemas.microsoft.com/office/powerpoint/2010/main" val="91775582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Methods of Obtaining Tenders</a:t>
            </a:r>
          </a:p>
        </p:txBody>
      </p:sp>
      <p:sp>
        <p:nvSpPr>
          <p:cNvPr id="3" name="Content Placeholder 2"/>
          <p:cNvSpPr>
            <a:spLocks noGrp="1"/>
          </p:cNvSpPr>
          <p:nvPr>
            <p:ph idx="1"/>
          </p:nvPr>
        </p:nvSpPr>
        <p:spPr>
          <a:xfrm>
            <a:off x="457200" y="1484784"/>
            <a:ext cx="8435280" cy="4641379"/>
          </a:xfrm>
        </p:spPr>
        <p:txBody>
          <a:bodyPr>
            <a:normAutofit fontScale="92500"/>
          </a:bodyPr>
          <a:lstStyle/>
          <a:p>
            <a:r>
              <a:rPr lang="en-GB" b="1" dirty="0"/>
              <a:t>Two Stage tendering or Negotiation: </a:t>
            </a:r>
            <a:r>
              <a:rPr lang="en-GB" dirty="0"/>
              <a:t> This is of value where early contractor selection is required but it is not feasible to negotiate with a single contractor without some form of competition</a:t>
            </a:r>
          </a:p>
          <a:p>
            <a:pPr lvl="1"/>
            <a:r>
              <a:rPr lang="en-GB" b="1" dirty="0"/>
              <a:t>Advantages</a:t>
            </a:r>
          </a:p>
          <a:p>
            <a:pPr lvl="2"/>
            <a:r>
              <a:rPr lang="en-GB" dirty="0"/>
              <a:t>There is early contractor selection accompanied by a quicker start to completion of the project</a:t>
            </a:r>
          </a:p>
          <a:p>
            <a:pPr lvl="2"/>
            <a:r>
              <a:rPr lang="en-GB" dirty="0"/>
              <a:t>The contractor’s detailed pricing methods are known after the first stage and these are used in determining  the rates at the second stage</a:t>
            </a:r>
          </a:p>
          <a:p>
            <a:pPr lvl="2"/>
            <a:r>
              <a:rPr lang="en-GB" dirty="0"/>
              <a:t>The benefits of the expertise and experience of the contractor’s organization is available at the design stage</a:t>
            </a:r>
          </a:p>
          <a:p>
            <a:pPr lvl="2"/>
            <a:r>
              <a:rPr lang="en-GB" dirty="0"/>
              <a:t>Construction may start even before the design is complete</a:t>
            </a:r>
          </a:p>
          <a:p>
            <a:endParaRPr lang="en-GB" dirty="0"/>
          </a:p>
        </p:txBody>
      </p:sp>
    </p:spTree>
    <p:extLst>
      <p:ext uri="{BB962C8B-B14F-4D97-AF65-F5344CB8AC3E}">
        <p14:creationId xmlns:p14="http://schemas.microsoft.com/office/powerpoint/2010/main" val="52762638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sz="3600" dirty="0"/>
              <a:t>Contract Procedure – The Tendering Procedure</a:t>
            </a:r>
          </a:p>
        </p:txBody>
      </p:sp>
      <p:sp>
        <p:nvSpPr>
          <p:cNvPr id="3" name="Content Placeholder 2"/>
          <p:cNvSpPr>
            <a:spLocks noGrp="1"/>
          </p:cNvSpPr>
          <p:nvPr>
            <p:ph idx="1"/>
          </p:nvPr>
        </p:nvSpPr>
        <p:spPr>
          <a:xfrm>
            <a:off x="0" y="1268760"/>
            <a:ext cx="9144000" cy="5472608"/>
          </a:xfrm>
        </p:spPr>
        <p:txBody>
          <a:bodyPr>
            <a:normAutofit fontScale="92500" lnSpcReduction="20000"/>
          </a:bodyPr>
          <a:lstStyle/>
          <a:p>
            <a:pPr marL="514350" indent="-514350">
              <a:buFont typeface="+mj-lt"/>
              <a:buAutoNum type="arabicPeriod"/>
            </a:pPr>
            <a:r>
              <a:rPr lang="en-GB" dirty="0"/>
              <a:t>The Tender period must be sufficient enough for a reasonable tender to be made.</a:t>
            </a:r>
          </a:p>
          <a:p>
            <a:pPr marL="514350" indent="-514350">
              <a:buFont typeface="+mj-lt"/>
              <a:buAutoNum type="arabicPeriod"/>
            </a:pPr>
            <a:r>
              <a:rPr lang="en-GB" dirty="0"/>
              <a:t>Provisions must be made for queries and pre tender meetings in order to clarify doubtful points</a:t>
            </a:r>
          </a:p>
          <a:p>
            <a:pPr marL="514350" indent="-514350">
              <a:buFont typeface="+mj-lt"/>
              <a:buAutoNum type="arabicPeriod"/>
            </a:pPr>
            <a:r>
              <a:rPr lang="en-GB" dirty="0"/>
              <a:t>Amendments to the tender conditions can only be made by the engineer if any new information comes to light</a:t>
            </a:r>
          </a:p>
          <a:p>
            <a:pPr marL="514350" indent="-514350">
              <a:buFont typeface="+mj-lt"/>
              <a:buAutoNum type="arabicPeriod"/>
            </a:pPr>
            <a:r>
              <a:rPr lang="en-GB" dirty="0"/>
              <a:t>Tenders must be sent by registered post or hand delivered. Tenders are confidential and should remain unopened and secure until the designated time for opening. Tenderers may amend there tenders at any time before the opening time.</a:t>
            </a:r>
          </a:p>
          <a:p>
            <a:pPr marL="514350" indent="-514350">
              <a:buFont typeface="+mj-lt"/>
              <a:buAutoNum type="arabicPeriod"/>
            </a:pPr>
            <a:r>
              <a:rPr lang="en-GB" dirty="0"/>
              <a:t>On opening day, the employer in addition to the engineer should be present when tenders are opened. The tenders are tabulated as to tender totals and the times of completion</a:t>
            </a:r>
          </a:p>
          <a:p>
            <a:pPr marL="514350" indent="-514350">
              <a:buFont typeface="+mj-lt"/>
              <a:buAutoNum type="arabicPeriod"/>
            </a:pPr>
            <a:endParaRPr lang="en-GB" dirty="0"/>
          </a:p>
        </p:txBody>
      </p:sp>
    </p:spTree>
    <p:extLst>
      <p:ext uri="{BB962C8B-B14F-4D97-AF65-F5344CB8AC3E}">
        <p14:creationId xmlns:p14="http://schemas.microsoft.com/office/powerpoint/2010/main" val="60633928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486400"/>
          </a:xfrm>
        </p:spPr>
        <p:txBody>
          <a:bodyPr/>
          <a:lstStyle/>
          <a:p>
            <a:pPr marL="0" indent="0" algn="just">
              <a:buNone/>
            </a:pPr>
            <a:r>
              <a:rPr lang="en-GB" dirty="0"/>
              <a:t>6. After this, each tender is scrutinized for errors, overpricing in the rates etc. The tenderers are then notified of any errors and given an opportunity to amend them</a:t>
            </a:r>
          </a:p>
          <a:p>
            <a:pPr marL="0" indent="0" algn="just">
              <a:buNone/>
            </a:pPr>
            <a:r>
              <a:rPr lang="en-GB" dirty="0"/>
              <a:t>7. Tender adjudication report is submitted by the Engineer to the Employer</a:t>
            </a:r>
          </a:p>
          <a:p>
            <a:pPr marL="0" indent="0" algn="just">
              <a:buNone/>
            </a:pPr>
            <a:r>
              <a:rPr lang="en-GB" dirty="0"/>
              <a:t>8. Notification of final results is given to all tenderers, stating the tenderers who made those offers</a:t>
            </a:r>
          </a:p>
          <a:p>
            <a:pPr marL="0" indent="0" algn="just">
              <a:buNone/>
            </a:pPr>
            <a:r>
              <a:rPr lang="en-GB" dirty="0"/>
              <a:t>9. A formal letter of acceptance is sent to the successful bidder, by which a legally binding contract is entered into</a:t>
            </a:r>
          </a:p>
          <a:p>
            <a:pPr marL="0" indent="0" algn="just">
              <a:buNone/>
            </a:pPr>
            <a:r>
              <a:rPr lang="en-GB" dirty="0"/>
              <a:t>10. The Form of Agreement is drawn up signed and sealed by the employer and the contractor at this stage.</a:t>
            </a:r>
          </a:p>
          <a:p>
            <a:pPr algn="just"/>
            <a:endParaRPr lang="en-GB" dirty="0"/>
          </a:p>
        </p:txBody>
      </p:sp>
    </p:spTree>
    <p:extLst>
      <p:ext uri="{BB962C8B-B14F-4D97-AF65-F5344CB8AC3E}">
        <p14:creationId xmlns:p14="http://schemas.microsoft.com/office/powerpoint/2010/main" val="35957587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Contract Procedure – Criteria for Selecting Contractor</a:t>
            </a:r>
          </a:p>
        </p:txBody>
      </p:sp>
      <p:sp>
        <p:nvSpPr>
          <p:cNvPr id="3" name="Content Placeholder 2"/>
          <p:cNvSpPr>
            <a:spLocks noGrp="1"/>
          </p:cNvSpPr>
          <p:nvPr>
            <p:ph idx="1"/>
          </p:nvPr>
        </p:nvSpPr>
        <p:spPr/>
        <p:txBody>
          <a:bodyPr>
            <a:noAutofit/>
          </a:bodyPr>
          <a:lstStyle/>
          <a:p>
            <a:r>
              <a:rPr lang="en-GB" sz="2800" dirty="0"/>
              <a:t>The lowest bidder is not necessarily  the one selected. Some additional criteria are:</a:t>
            </a:r>
          </a:p>
          <a:p>
            <a:pPr marL="514350" indent="-514350">
              <a:buFont typeface="+mj-lt"/>
              <a:buAutoNum type="arabicPeriod"/>
            </a:pPr>
            <a:r>
              <a:rPr lang="en-GB" sz="2800" dirty="0"/>
              <a:t>Reputation or past experience of contractor as to quality of job or its timely completion</a:t>
            </a:r>
          </a:p>
          <a:p>
            <a:pPr marL="514350" indent="-514350">
              <a:buFont typeface="+mj-lt"/>
              <a:buAutoNum type="arabicPeriod"/>
            </a:pPr>
            <a:r>
              <a:rPr lang="en-GB" sz="2800" dirty="0"/>
              <a:t>Use of innovative solutions by the contractor which may lead to time or cost being cut</a:t>
            </a:r>
          </a:p>
          <a:p>
            <a:pPr marL="514350" indent="-514350">
              <a:buFont typeface="+mj-lt"/>
              <a:buAutoNum type="arabicPeriod"/>
            </a:pPr>
            <a:r>
              <a:rPr lang="en-GB" sz="2800" dirty="0"/>
              <a:t>Health and vitality of contractor if the contractor goes out of business, an incomplete contract causes added costs and delay</a:t>
            </a:r>
          </a:p>
        </p:txBody>
      </p:sp>
    </p:spTree>
    <p:extLst>
      <p:ext uri="{BB962C8B-B14F-4D97-AF65-F5344CB8AC3E}">
        <p14:creationId xmlns:p14="http://schemas.microsoft.com/office/powerpoint/2010/main" val="55245511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534400" cy="5715000"/>
          </a:xfrm>
        </p:spPr>
        <p:txBody>
          <a:bodyPr/>
          <a:lstStyle/>
          <a:p>
            <a:pPr marL="0" indent="0">
              <a:buNone/>
            </a:pPr>
            <a:r>
              <a:rPr lang="en-GB" sz="2800" dirty="0"/>
              <a:t>4. Ethics, a contractor may propose a method that would contravene Health and Safety at Work Law</a:t>
            </a:r>
          </a:p>
          <a:p>
            <a:pPr marL="0" indent="0">
              <a:buNone/>
            </a:pPr>
            <a:r>
              <a:rPr lang="en-GB" sz="2800" dirty="0"/>
              <a:t>5. Conditions of payment, cash flow costs should be assessed</a:t>
            </a:r>
          </a:p>
          <a:p>
            <a:pPr marL="0" indent="0">
              <a:buNone/>
            </a:pPr>
            <a:r>
              <a:rPr lang="en-GB" sz="2800" dirty="0"/>
              <a:t>6. Sub contractors, if contractor makes any use of sub contractors, the contract will be more difficult to control and more likely to over run</a:t>
            </a:r>
          </a:p>
          <a:p>
            <a:pPr marL="0" indent="0">
              <a:buNone/>
            </a:pPr>
            <a:r>
              <a:rPr lang="en-GB" sz="2800" dirty="0"/>
              <a:t>7. Flexibility, timing, the extent of the contractor’s resources and location</a:t>
            </a:r>
          </a:p>
          <a:p>
            <a:pPr marL="0" indent="0">
              <a:buNone/>
            </a:pPr>
            <a:r>
              <a:rPr lang="en-GB" sz="2800" dirty="0"/>
              <a:t>8. Location of the contractor</a:t>
            </a:r>
          </a:p>
          <a:p>
            <a:endParaRPr lang="en-GB" dirty="0"/>
          </a:p>
        </p:txBody>
      </p:sp>
    </p:spTree>
    <p:extLst>
      <p:ext uri="{BB962C8B-B14F-4D97-AF65-F5344CB8AC3E}">
        <p14:creationId xmlns:p14="http://schemas.microsoft.com/office/powerpoint/2010/main" val="428268646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75D666-29F6-4873-A276-2F67BB98DAC9}"/>
              </a:ext>
            </a:extLst>
          </p:cNvPr>
          <p:cNvSpPr>
            <a:spLocks noGrp="1"/>
          </p:cNvSpPr>
          <p:nvPr>
            <p:ph idx="1"/>
          </p:nvPr>
        </p:nvSpPr>
        <p:spPr>
          <a:xfrm>
            <a:off x="228600" y="1219200"/>
            <a:ext cx="8785225" cy="5189538"/>
          </a:xfrm>
        </p:spPr>
        <p:txBody>
          <a:bodyPr/>
          <a:lstStyle/>
          <a:p>
            <a:pPr algn="just"/>
            <a:r>
              <a:rPr lang="en-US" sz="4000" dirty="0"/>
              <a:t>1. Highlight three things you expect to gain from this course. </a:t>
            </a:r>
          </a:p>
          <a:p>
            <a:pPr algn="just"/>
            <a:r>
              <a:rPr lang="en-US" sz="4000" dirty="0"/>
              <a:t>2. Why do we study Engineering law and managerial economy. Substantiate your discussion with a case study in your area of specialty</a:t>
            </a:r>
          </a:p>
          <a:p>
            <a:pPr algn="just"/>
            <a:r>
              <a:rPr lang="en-US" sz="4000" dirty="0"/>
              <a:t>3. What is the name of current Minister for Justice in Nigeria</a:t>
            </a:r>
          </a:p>
          <a:p>
            <a:pPr algn="just"/>
            <a:r>
              <a:rPr lang="en-US" sz="4000" dirty="0"/>
              <a:t>In Three sentences, Differentiate between Criminal law and Civil Law</a:t>
            </a:r>
          </a:p>
          <a:p>
            <a:pPr algn="just"/>
            <a:endParaRPr lang="en-US" sz="4000" dirty="0"/>
          </a:p>
        </p:txBody>
      </p:sp>
      <p:sp>
        <p:nvSpPr>
          <p:cNvPr id="3" name="Title 2">
            <a:extLst>
              <a:ext uri="{FF2B5EF4-FFF2-40B4-BE49-F238E27FC236}">
                <a16:creationId xmlns:a16="http://schemas.microsoft.com/office/drawing/2014/main" id="{247E894C-C465-49DE-9ED6-797A4C79DA13}"/>
              </a:ext>
            </a:extLst>
          </p:cNvPr>
          <p:cNvSpPr>
            <a:spLocks noGrp="1"/>
          </p:cNvSpPr>
          <p:nvPr>
            <p:ph type="title"/>
          </p:nvPr>
        </p:nvSpPr>
        <p:spPr/>
        <p:txBody>
          <a:bodyPr/>
          <a:lstStyle/>
          <a:p>
            <a:r>
              <a:rPr lang="en-US" dirty="0"/>
              <a:t>SNAP TEST</a:t>
            </a:r>
          </a:p>
        </p:txBody>
      </p:sp>
      <p:sp>
        <p:nvSpPr>
          <p:cNvPr id="5" name="Slide Number Placeholder 4">
            <a:extLst>
              <a:ext uri="{FF2B5EF4-FFF2-40B4-BE49-F238E27FC236}">
                <a16:creationId xmlns:a16="http://schemas.microsoft.com/office/drawing/2014/main" id="{C06B10D0-418D-44F8-AA85-9CFE4A42AF72}"/>
              </a:ext>
            </a:extLst>
          </p:cNvPr>
          <p:cNvSpPr>
            <a:spLocks noGrp="1"/>
          </p:cNvSpPr>
          <p:nvPr>
            <p:ph type="sldNum" sz="quarter" idx="12"/>
          </p:nvPr>
        </p:nvSpPr>
        <p:spPr/>
        <p:txBody>
          <a:bodyPr/>
          <a:lstStyle/>
          <a:p>
            <a:pPr>
              <a:defRPr/>
            </a:pPr>
            <a:fld id="{A2B5CF83-1F53-4043-8700-93E6329EBC98}" type="slidenum">
              <a:rPr lang="en-US" smtClean="0"/>
              <a:pPr>
                <a:defRPr/>
              </a:pPr>
              <a:t>256</a:t>
            </a:fld>
            <a:endParaRPr lang="en-US" dirty="0"/>
          </a:p>
        </p:txBody>
      </p:sp>
    </p:spTree>
    <p:extLst>
      <p:ext uri="{BB962C8B-B14F-4D97-AF65-F5344CB8AC3E}">
        <p14:creationId xmlns:p14="http://schemas.microsoft.com/office/powerpoint/2010/main" val="257201018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5943600"/>
          </a:xfrm>
        </p:spPr>
        <p:txBody>
          <a:bodyPr/>
          <a:lstStyle/>
          <a:p>
            <a:pPr algn="ctr">
              <a:defRPr/>
            </a:pPr>
            <a:r>
              <a:rPr lang="en-US" sz="7200" dirty="0">
                <a:solidFill>
                  <a:srgbClr val="FF0000"/>
                </a:solidFill>
              </a:rPr>
              <a:t>Mid Semester Test</a:t>
            </a:r>
          </a:p>
          <a:p>
            <a:pPr marL="0" indent="0" algn="ctr">
              <a:buFont typeface="Wingdings 2" panose="05020102010507070707" pitchFamily="18" charset="2"/>
              <a:buNone/>
              <a:defRPr/>
            </a:pPr>
            <a:r>
              <a:rPr lang="en-US" sz="7200" dirty="0">
                <a:solidFill>
                  <a:srgbClr val="FF0000"/>
                </a:solidFill>
              </a:rPr>
              <a:t>On Monday</a:t>
            </a:r>
          </a:p>
          <a:p>
            <a:pPr marL="0" indent="0" algn="ctr">
              <a:buFont typeface="Wingdings 2" panose="05020102010507070707" pitchFamily="18" charset="2"/>
              <a:buNone/>
              <a:defRPr/>
            </a:pPr>
            <a:r>
              <a:rPr lang="en-US" sz="7200" dirty="0">
                <a:solidFill>
                  <a:srgbClr val="FF0000"/>
                </a:solidFill>
              </a:rPr>
              <a:t>18</a:t>
            </a:r>
            <a:r>
              <a:rPr lang="en-US" sz="7200" baseline="30000" dirty="0">
                <a:solidFill>
                  <a:srgbClr val="FF0000"/>
                </a:solidFill>
              </a:rPr>
              <a:t>th</a:t>
            </a:r>
            <a:r>
              <a:rPr lang="en-US" sz="7200" dirty="0">
                <a:solidFill>
                  <a:srgbClr val="FF0000"/>
                </a:solidFill>
              </a:rPr>
              <a:t> March 2020</a:t>
            </a:r>
          </a:p>
          <a:p>
            <a:pPr marL="0" indent="0" algn="ctr">
              <a:buFont typeface="Wingdings 2" panose="05020102010507070707" pitchFamily="18" charset="2"/>
              <a:buNone/>
              <a:defRPr/>
            </a:pPr>
            <a:r>
              <a:rPr lang="en-US" sz="7200" dirty="0">
                <a:solidFill>
                  <a:srgbClr val="FF0000"/>
                </a:solidFill>
              </a:rPr>
              <a:t>8am-9am</a:t>
            </a:r>
          </a:p>
        </p:txBody>
      </p:sp>
    </p:spTree>
    <p:extLst>
      <p:ext uri="{BB962C8B-B14F-4D97-AF65-F5344CB8AC3E}">
        <p14:creationId xmlns:p14="http://schemas.microsoft.com/office/powerpoint/2010/main" val="39164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3">
                                            <p:txEl>
                                              <p:pRg st="1" end="1"/>
                                            </p:txEl>
                                          </p:spTgt>
                                        </p:tgtEl>
                                        <p:attrNameLst>
                                          <p:attrName>style.color</p:attrName>
                                        </p:attrNameLst>
                                      </p:cBhvr>
                                      <p:to>
                                        <a:schemeClr val="bg1"/>
                                      </p:to>
                                    </p:animClr>
                                    <p:animClr clrSpc="rgb" dir="cw">
                                      <p:cBhvr>
                                        <p:cTn id="11" dur="250" autoRev="1" fill="remove"/>
                                        <p:tgtEl>
                                          <p:spTgt spid="3">
                                            <p:txEl>
                                              <p:pRg st="1" end="1"/>
                                            </p:txEl>
                                          </p:spTgt>
                                        </p:tgtEl>
                                        <p:attrNameLst>
                                          <p:attrName>fillcolor</p:attrName>
                                        </p:attrNameLst>
                                      </p:cBhvr>
                                      <p:to>
                                        <a:schemeClr val="bg1"/>
                                      </p:to>
                                    </p:animClr>
                                    <p:set>
                                      <p:cBhvr>
                                        <p:cTn id="12" dur="250" autoRev="1" fill="remove"/>
                                        <p:tgtEl>
                                          <p:spTgt spid="3">
                                            <p:txEl>
                                              <p:pRg st="1" end="1"/>
                                            </p:txEl>
                                          </p:spTgt>
                                        </p:tgtEl>
                                        <p:attrNameLst>
                                          <p:attrName>fill.type</p:attrName>
                                        </p:attrNameLst>
                                      </p:cBhvr>
                                      <p:to>
                                        <p:strVal val="solid"/>
                                      </p:to>
                                    </p:set>
                                    <p:set>
                                      <p:cBhvr>
                                        <p:cTn id="13" dur="250" autoRev="1" fill="remove"/>
                                        <p:tgtEl>
                                          <p:spTgt spid="3">
                                            <p:txEl>
                                              <p:pRg st="1" end="1"/>
                                            </p:txEl>
                                          </p:spTgt>
                                        </p:tgtEl>
                                        <p:attrNameLst>
                                          <p:attrName>fill.on</p:attrName>
                                        </p:attrNameLst>
                                      </p:cBhvr>
                                      <p:to>
                                        <p:strVal val="tru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mph" presetSubtype="2" fill="hold" nodeType="clickEffect">
                                  <p:stCondLst>
                                    <p:cond delay="0"/>
                                  </p:stCondLst>
                                  <p:childTnLst>
                                    <p:animClr clrSpc="rgb" dir="cw">
                                      <p:cBhvr>
                                        <p:cTn id="31" dur="2000" fill="hold"/>
                                        <p:tgtEl>
                                          <p:spTgt spid="3"/>
                                        </p:tgtEl>
                                        <p:attrNameLst>
                                          <p:attrName>fillcolor</p:attrName>
                                        </p:attrNameLst>
                                      </p:cBhvr>
                                      <p:to>
                                        <a:schemeClr val="accent2"/>
                                      </p:to>
                                    </p:animClr>
                                    <p:set>
                                      <p:cBhvr>
                                        <p:cTn id="32" dur="2000" fill="hold"/>
                                        <p:tgtEl>
                                          <p:spTgt spid="3"/>
                                        </p:tgtEl>
                                        <p:attrNameLst>
                                          <p:attrName>fill.type</p:attrName>
                                        </p:attrNameLst>
                                      </p:cBhvr>
                                      <p:to>
                                        <p:strVal val="solid"/>
                                      </p:to>
                                    </p:set>
                                    <p:set>
                                      <p:cBhvr>
                                        <p:cTn id="33"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1143000"/>
            <a:ext cx="8229600" cy="2057400"/>
          </a:xfrm>
        </p:spPr>
        <p:txBody>
          <a:bodyPr>
            <a:normAutofit fontScale="90000"/>
          </a:bodyPr>
          <a:lstStyle/>
          <a:p>
            <a:pPr algn="ctr" eaLnBrk="1" hangingPunct="1"/>
            <a:r>
              <a:rPr lang="en-US" sz="7200"/>
              <a:t>Thank you for your attention</a:t>
            </a:r>
          </a:p>
        </p:txBody>
      </p:sp>
    </p:spTree>
    <p:extLst>
      <p:ext uri="{BB962C8B-B14F-4D97-AF65-F5344CB8AC3E}">
        <p14:creationId xmlns:p14="http://schemas.microsoft.com/office/powerpoint/2010/main" val="297891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04800" y="304800"/>
            <a:ext cx="8382000" cy="6019800"/>
          </a:xfrm>
        </p:spPr>
        <p:txBody>
          <a:bodyPr/>
          <a:lstStyle/>
          <a:p>
            <a:r>
              <a:rPr lang="en-US" sz="3600" b="1" dirty="0"/>
              <a:t>Ignorance of the law is no excuse</a:t>
            </a:r>
            <a:endParaRPr lang="en-US" sz="3600" dirty="0"/>
          </a:p>
          <a:p>
            <a:r>
              <a:rPr lang="en-US" dirty="0"/>
              <a:t>The statement "ignorance of the law is no excuse" is an ancient legal doctrine: </a:t>
            </a:r>
          </a:p>
          <a:p>
            <a:r>
              <a:rPr lang="en-US" dirty="0"/>
              <a:t>Ignorance of the law excuses no man; not that all men know the law; but because 'tis an excuse every man will plead, and no man can tell how to confute him. </a:t>
            </a:r>
          </a:p>
          <a:p>
            <a:r>
              <a:rPr lang="en-US" dirty="0"/>
              <a:t>John Selden (1584-1654), posthumously published in </a:t>
            </a:r>
            <a:r>
              <a:rPr lang="en-US" i="1" dirty="0"/>
              <a:t>Table Talk,</a:t>
            </a:r>
            <a:r>
              <a:rPr lang="en-US" dirty="0"/>
              <a:t> 1689.</a:t>
            </a:r>
          </a:p>
          <a:p>
            <a:r>
              <a:rPr lang="en-US" dirty="0"/>
              <a:t>If a defendant were allowed to escape legal responsibility for his acts, merely by saying "I didn't know it was wrong/illegal", the system of using law to regulate human conduct would collapse. </a:t>
            </a:r>
          </a:p>
          <a:p>
            <a:r>
              <a:rPr lang="en-US" dirty="0"/>
              <a:t>So the doctrine is a practical necessity. </a:t>
            </a:r>
          </a:p>
        </p:txBody>
      </p:sp>
    </p:spTree>
    <p:extLst>
      <p:ext uri="{BB962C8B-B14F-4D97-AF65-F5344CB8AC3E}">
        <p14:creationId xmlns:p14="http://schemas.microsoft.com/office/powerpoint/2010/main" val="2043697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56CCF58-D476-42A7-A30D-97E990830926}" type="slidenum">
              <a:rPr lang="en-US" altLang="en-US"/>
              <a:pPr>
                <a:defRPr/>
              </a:pPr>
              <a:t>27</a:t>
            </a:fld>
            <a:endParaRPr lang="en-US" altLang="en-US"/>
          </a:p>
        </p:txBody>
      </p:sp>
      <p:sp>
        <p:nvSpPr>
          <p:cNvPr id="39940" name="Rectangle 3"/>
          <p:cNvSpPr>
            <a:spLocks noGrp="1" noChangeArrowheads="1"/>
          </p:cNvSpPr>
          <p:nvPr>
            <p:ph type="body" idx="1"/>
          </p:nvPr>
        </p:nvSpPr>
        <p:spPr>
          <a:xfrm>
            <a:off x="228600" y="457200"/>
            <a:ext cx="8763000" cy="6248400"/>
          </a:xfrm>
        </p:spPr>
        <p:txBody>
          <a:bodyPr/>
          <a:lstStyle/>
          <a:p>
            <a:pPr eaLnBrk="1" hangingPunct="1">
              <a:lnSpc>
                <a:spcPct val="90000"/>
              </a:lnSpc>
            </a:pPr>
            <a:r>
              <a:rPr lang="en-US" sz="3200" dirty="0"/>
              <a:t>The term engineering economic decision refers to all investment decisions relating to engineering projects.</a:t>
            </a:r>
          </a:p>
          <a:p>
            <a:pPr eaLnBrk="1" hangingPunct="1">
              <a:lnSpc>
                <a:spcPct val="90000"/>
              </a:lnSpc>
            </a:pPr>
            <a:r>
              <a:rPr lang="en-US" sz="3200" dirty="0"/>
              <a:t>The five main types of engineering economic decisions are (1) service improvement, (2) equipment and process selection, (3) equipment replacement, (4) new product and product expansion, and (5) cost reduction.</a:t>
            </a:r>
          </a:p>
          <a:p>
            <a:pPr eaLnBrk="1" hangingPunct="1">
              <a:lnSpc>
                <a:spcPct val="90000"/>
              </a:lnSpc>
            </a:pPr>
            <a:r>
              <a:rPr lang="en-US" sz="3200" dirty="0"/>
              <a:t>The factors of time and uncertainty are the defining aspects of any investment project.</a:t>
            </a:r>
          </a:p>
        </p:txBody>
      </p:sp>
    </p:spTree>
    <p:extLst>
      <p:ext uri="{BB962C8B-B14F-4D97-AF65-F5344CB8AC3E}">
        <p14:creationId xmlns:p14="http://schemas.microsoft.com/office/powerpoint/2010/main" val="409913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8"/>
          <p:cNvSpPr>
            <a:spLocks noGrp="1" noChangeArrowheads="1"/>
          </p:cNvSpPr>
          <p:nvPr>
            <p:ph type="sldNum" sz="quarter" idx="4294967295"/>
          </p:nvPr>
        </p:nvSpPr>
        <p:spPr>
          <a:xfrm>
            <a:off x="7924800" y="6356350"/>
            <a:ext cx="762000" cy="365125"/>
          </a:xfrm>
          <a:prstGeom prst="rect">
            <a:avLst/>
          </a:prstGeom>
        </p:spPr>
        <p:txBody>
          <a:bodyPr/>
          <a:lstStyle/>
          <a:p>
            <a:pPr>
              <a:defRPr/>
            </a:pPr>
            <a:fld id="{AED7E2A4-FC11-41A1-B8B5-82FF60792311}" type="slidenum">
              <a:rPr lang="en-US"/>
              <a:pPr>
                <a:defRPr/>
              </a:pPr>
              <a:t>28</a:t>
            </a:fld>
            <a:endParaRPr lang="en-US" dirty="0"/>
          </a:p>
        </p:txBody>
      </p:sp>
      <p:sp>
        <p:nvSpPr>
          <p:cNvPr id="4098" name="Rectangle 2"/>
          <p:cNvSpPr>
            <a:spLocks noGrp="1" noChangeArrowheads="1"/>
          </p:cNvSpPr>
          <p:nvPr>
            <p:ph type="ctrTitle"/>
          </p:nvPr>
        </p:nvSpPr>
        <p:spPr>
          <a:xfrm>
            <a:off x="685800" y="0"/>
            <a:ext cx="8458200" cy="609600"/>
          </a:xfrm>
          <a:extLst/>
        </p:spPr>
        <p:txBody>
          <a:bodyPr>
            <a:normAutofit fontScale="90000"/>
          </a:bodyPr>
          <a:lstStyle/>
          <a:p>
            <a:pPr eaLnBrk="1" hangingPunct="1">
              <a:defRPr/>
            </a:pPr>
            <a:r>
              <a:rPr lang="en-US" sz="4000" u="sng" dirty="0"/>
              <a:t>What Engineers Do? </a:t>
            </a:r>
            <a:r>
              <a:rPr lang="en-US" sz="2000" u="sng" dirty="0"/>
              <a:t>(a review)</a:t>
            </a:r>
            <a:r>
              <a:rPr lang="en-US" sz="2000" u="sng" baseline="30000" dirty="0"/>
              <a:t>4</a:t>
            </a:r>
          </a:p>
        </p:txBody>
      </p:sp>
      <p:sp>
        <p:nvSpPr>
          <p:cNvPr id="4099" name="Rectangle 3"/>
          <p:cNvSpPr>
            <a:spLocks noGrp="1" noChangeArrowheads="1"/>
          </p:cNvSpPr>
          <p:nvPr>
            <p:ph type="subTitle" idx="1"/>
          </p:nvPr>
        </p:nvSpPr>
        <p:spPr>
          <a:xfrm>
            <a:off x="0" y="762000"/>
            <a:ext cx="8915400" cy="6096000"/>
          </a:xfrm>
        </p:spPr>
        <p:txBody>
          <a:bodyPr/>
          <a:lstStyle/>
          <a:p>
            <a:pPr marL="609600" marR="0" indent="-609600" algn="l" eaLnBrk="1" hangingPunct="1">
              <a:lnSpc>
                <a:spcPct val="90000"/>
              </a:lnSpc>
              <a:buFontTx/>
              <a:buAutoNum type="arabicPeriod"/>
            </a:pPr>
            <a:r>
              <a:rPr lang="en-US" sz="2800" b="1" dirty="0">
                <a:solidFill>
                  <a:schemeClr val="tx1"/>
                </a:solidFill>
              </a:rPr>
              <a:t>Design</a:t>
            </a:r>
            <a:r>
              <a:rPr lang="en-US" sz="2800" dirty="0">
                <a:solidFill>
                  <a:schemeClr val="tx1"/>
                </a:solidFill>
              </a:rPr>
              <a:t> products.</a:t>
            </a:r>
          </a:p>
          <a:p>
            <a:pPr marL="609600" marR="0" indent="-609600" algn="l" eaLnBrk="1" hangingPunct="1">
              <a:lnSpc>
                <a:spcPct val="90000"/>
              </a:lnSpc>
              <a:buFontTx/>
              <a:buAutoNum type="arabicPeriod"/>
            </a:pPr>
            <a:r>
              <a:rPr lang="en-US" sz="2800" b="1" dirty="0">
                <a:solidFill>
                  <a:schemeClr val="tx1"/>
                </a:solidFill>
              </a:rPr>
              <a:t>Design</a:t>
            </a:r>
            <a:r>
              <a:rPr lang="en-US" sz="2800" dirty="0">
                <a:solidFill>
                  <a:schemeClr val="tx1"/>
                </a:solidFill>
              </a:rPr>
              <a:t> machinery  to </a:t>
            </a:r>
            <a:r>
              <a:rPr lang="en-US" sz="2800" b="1" dirty="0">
                <a:solidFill>
                  <a:schemeClr val="tx1"/>
                </a:solidFill>
              </a:rPr>
              <a:t>build</a:t>
            </a:r>
            <a:r>
              <a:rPr lang="en-US" sz="2800" dirty="0">
                <a:solidFill>
                  <a:schemeClr val="tx1"/>
                </a:solidFill>
              </a:rPr>
              <a:t> and </a:t>
            </a:r>
            <a:r>
              <a:rPr lang="en-US" sz="2800" b="1" dirty="0">
                <a:solidFill>
                  <a:schemeClr val="tx1"/>
                </a:solidFill>
              </a:rPr>
              <a:t>test</a:t>
            </a:r>
            <a:r>
              <a:rPr lang="en-US" sz="2800" dirty="0">
                <a:solidFill>
                  <a:schemeClr val="tx1"/>
                </a:solidFill>
              </a:rPr>
              <a:t> these products.</a:t>
            </a:r>
          </a:p>
          <a:p>
            <a:pPr marL="609600" marR="0" indent="-609600" algn="l" eaLnBrk="1" hangingPunct="1">
              <a:lnSpc>
                <a:spcPct val="90000"/>
              </a:lnSpc>
              <a:buFontTx/>
              <a:buAutoNum type="arabicPeriod"/>
            </a:pPr>
            <a:r>
              <a:rPr lang="en-US" sz="2800" b="1" dirty="0">
                <a:solidFill>
                  <a:schemeClr val="tx1"/>
                </a:solidFill>
              </a:rPr>
              <a:t>Design</a:t>
            </a:r>
            <a:r>
              <a:rPr lang="en-US" sz="2800" dirty="0">
                <a:solidFill>
                  <a:schemeClr val="tx1"/>
                </a:solidFill>
              </a:rPr>
              <a:t> Plants in which those products are made.</a:t>
            </a:r>
          </a:p>
          <a:p>
            <a:pPr marL="609600" marR="0" indent="-609600" algn="l" eaLnBrk="1" hangingPunct="1">
              <a:lnSpc>
                <a:spcPct val="90000"/>
              </a:lnSpc>
              <a:buFontTx/>
              <a:buAutoNum type="arabicPeriod"/>
            </a:pPr>
            <a:r>
              <a:rPr lang="en-US" sz="2800" b="1" dirty="0">
                <a:solidFill>
                  <a:schemeClr val="tx1"/>
                </a:solidFill>
              </a:rPr>
              <a:t>Design</a:t>
            </a:r>
            <a:r>
              <a:rPr lang="en-US" sz="2800" dirty="0">
                <a:solidFill>
                  <a:schemeClr val="tx1"/>
                </a:solidFill>
              </a:rPr>
              <a:t> the systems that ensure the quality and efficiency of the manufacturing process.</a:t>
            </a:r>
          </a:p>
          <a:p>
            <a:pPr marL="609600" marR="0" indent="-609600" algn="l" eaLnBrk="1" hangingPunct="1">
              <a:lnSpc>
                <a:spcPct val="90000"/>
              </a:lnSpc>
              <a:buFontTx/>
              <a:buAutoNum type="arabicPeriod"/>
            </a:pPr>
            <a:r>
              <a:rPr lang="en-US" sz="2800" b="1" dirty="0">
                <a:solidFill>
                  <a:schemeClr val="tx1"/>
                </a:solidFill>
              </a:rPr>
              <a:t>Design</a:t>
            </a:r>
            <a:r>
              <a:rPr lang="en-US" sz="2800" dirty="0">
                <a:solidFill>
                  <a:schemeClr val="tx1"/>
                </a:solidFill>
              </a:rPr>
              <a:t>, </a:t>
            </a:r>
            <a:r>
              <a:rPr lang="en-US" sz="2800" b="1" dirty="0">
                <a:solidFill>
                  <a:schemeClr val="tx1"/>
                </a:solidFill>
              </a:rPr>
              <a:t>plan</a:t>
            </a:r>
            <a:r>
              <a:rPr lang="en-US" sz="2800" dirty="0">
                <a:solidFill>
                  <a:schemeClr val="tx1"/>
                </a:solidFill>
              </a:rPr>
              <a:t> and </a:t>
            </a:r>
            <a:r>
              <a:rPr lang="en-US" sz="2800" b="1" dirty="0">
                <a:solidFill>
                  <a:schemeClr val="tx1"/>
                </a:solidFill>
              </a:rPr>
              <a:t>supervise</a:t>
            </a:r>
            <a:r>
              <a:rPr lang="en-US" sz="2800" dirty="0">
                <a:solidFill>
                  <a:schemeClr val="tx1"/>
                </a:solidFill>
              </a:rPr>
              <a:t> the construction of buildings, highways, transit systems.</a:t>
            </a:r>
          </a:p>
          <a:p>
            <a:pPr marL="609600" marR="0" indent="-609600" algn="l" eaLnBrk="1" hangingPunct="1">
              <a:lnSpc>
                <a:spcPct val="90000"/>
              </a:lnSpc>
              <a:buFontTx/>
              <a:buAutoNum type="arabicPeriod"/>
            </a:pPr>
            <a:r>
              <a:rPr lang="en-US" sz="2800" b="1" dirty="0">
                <a:solidFill>
                  <a:schemeClr val="tx1"/>
                </a:solidFill>
              </a:rPr>
              <a:t>Develop</a:t>
            </a:r>
            <a:r>
              <a:rPr lang="en-US" sz="2800" dirty="0">
                <a:solidFill>
                  <a:schemeClr val="tx1"/>
                </a:solidFill>
              </a:rPr>
              <a:t> and </a:t>
            </a:r>
            <a:r>
              <a:rPr lang="en-US" sz="2800" b="1" dirty="0">
                <a:solidFill>
                  <a:schemeClr val="tx1"/>
                </a:solidFill>
              </a:rPr>
              <a:t>implement</a:t>
            </a:r>
            <a:r>
              <a:rPr lang="en-US" sz="2800" dirty="0">
                <a:solidFill>
                  <a:schemeClr val="tx1"/>
                </a:solidFill>
              </a:rPr>
              <a:t> ways to extract, process and use raw materials such as petroleum and natural gas.</a:t>
            </a:r>
          </a:p>
          <a:p>
            <a:pPr marL="609600" marR="0" indent="-609600" algn="l" eaLnBrk="1" hangingPunct="1">
              <a:lnSpc>
                <a:spcPct val="90000"/>
              </a:lnSpc>
              <a:buFontTx/>
              <a:buAutoNum type="arabicPeriod"/>
            </a:pPr>
            <a:r>
              <a:rPr lang="en-US" sz="2800" dirty="0">
                <a:solidFill>
                  <a:schemeClr val="tx1"/>
                </a:solidFill>
              </a:rPr>
              <a:t>Harness the power of the </a:t>
            </a:r>
            <a:r>
              <a:rPr lang="en-US" sz="2800" b="1" dirty="0">
                <a:solidFill>
                  <a:schemeClr val="tx1"/>
                </a:solidFill>
              </a:rPr>
              <a:t>sun</a:t>
            </a:r>
            <a:r>
              <a:rPr lang="en-US" sz="2800" dirty="0">
                <a:solidFill>
                  <a:schemeClr val="tx1"/>
                </a:solidFill>
              </a:rPr>
              <a:t>, and </a:t>
            </a:r>
            <a:r>
              <a:rPr lang="en-US" sz="2800" b="1" dirty="0">
                <a:solidFill>
                  <a:schemeClr val="tx1"/>
                </a:solidFill>
              </a:rPr>
              <a:t>wind</a:t>
            </a:r>
            <a:r>
              <a:rPr lang="en-US" sz="2800" dirty="0">
                <a:solidFill>
                  <a:schemeClr val="tx1"/>
                </a:solidFill>
              </a:rPr>
              <a:t> to satisfy the nations power needs.</a:t>
            </a:r>
          </a:p>
          <a:p>
            <a:pPr marL="609600" marR="0" indent="-609600" algn="l" eaLnBrk="1" hangingPunct="1">
              <a:lnSpc>
                <a:spcPct val="90000"/>
              </a:lnSpc>
              <a:buFontTx/>
              <a:buAutoNum type="arabicPeriod"/>
            </a:pPr>
            <a:endParaRPr lang="en-US" sz="2800" dirty="0">
              <a:solidFill>
                <a:schemeClr val="tx1"/>
              </a:solidFill>
            </a:endParaRPr>
          </a:p>
          <a:p>
            <a:pPr marL="609600" marR="0" indent="-609600" algn="l" eaLnBrk="1" hangingPunct="1">
              <a:lnSpc>
                <a:spcPct val="90000"/>
              </a:lnSpc>
              <a:buFontTx/>
              <a:buAutoNum type="arabicPeriod"/>
            </a:pPr>
            <a:endParaRPr lang="en-US" dirty="0">
              <a:solidFill>
                <a:schemeClr val="tx1"/>
              </a:solidFill>
            </a:endParaRPr>
          </a:p>
          <a:p>
            <a:pPr marL="609600" marR="0" indent="-609600" algn="l" eaLnBrk="1" hangingPunct="1">
              <a:lnSpc>
                <a:spcPct val="90000"/>
              </a:lnSpc>
              <a:buFontTx/>
              <a:buAutoNum type="arabicPeriod"/>
            </a:pPr>
            <a:endParaRPr lang="en-US" dirty="0"/>
          </a:p>
        </p:txBody>
      </p:sp>
    </p:spTree>
    <p:extLst>
      <p:ext uri="{BB962C8B-B14F-4D97-AF65-F5344CB8AC3E}">
        <p14:creationId xmlns:p14="http://schemas.microsoft.com/office/powerpoint/2010/main" val="3239071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2" dur="500"/>
                                        <p:tgtEl>
                                          <p:spTgt spid="4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blinds(horizontal)">
                                      <p:cBhvr>
                                        <p:cTn id="3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Grp="1" noChangeArrowheads="1"/>
          </p:cNvSpPr>
          <p:nvPr>
            <p:ph type="sldNum" sz="quarter" idx="4294967295"/>
          </p:nvPr>
        </p:nvSpPr>
        <p:spPr>
          <a:xfrm>
            <a:off x="7924800" y="6356350"/>
            <a:ext cx="762000" cy="365125"/>
          </a:xfrm>
          <a:prstGeom prst="rect">
            <a:avLst/>
          </a:prstGeom>
        </p:spPr>
        <p:txBody>
          <a:bodyPr/>
          <a:lstStyle/>
          <a:p>
            <a:pPr>
              <a:defRPr/>
            </a:pPr>
            <a:fld id="{243601C0-21D6-442F-8D0E-327DD68298F8}" type="slidenum">
              <a:rPr lang="en-US"/>
              <a:pPr>
                <a:defRPr/>
              </a:pPr>
              <a:t>29</a:t>
            </a:fld>
            <a:endParaRPr lang="en-US" dirty="0"/>
          </a:p>
        </p:txBody>
      </p:sp>
      <p:sp>
        <p:nvSpPr>
          <p:cNvPr id="3074" name="Rectangle 2"/>
          <p:cNvSpPr>
            <a:spLocks noGrp="1" noChangeArrowheads="1"/>
          </p:cNvSpPr>
          <p:nvPr>
            <p:ph type="ctrTitle"/>
          </p:nvPr>
        </p:nvSpPr>
        <p:spPr>
          <a:xfrm>
            <a:off x="762000" y="152400"/>
            <a:ext cx="7772400" cy="457200"/>
          </a:xfrm>
          <a:extLst/>
        </p:spPr>
        <p:txBody>
          <a:bodyPr>
            <a:normAutofit fontScale="90000"/>
          </a:bodyPr>
          <a:lstStyle/>
          <a:p>
            <a:pPr eaLnBrk="1" hangingPunct="1">
              <a:defRPr/>
            </a:pPr>
            <a:r>
              <a:rPr lang="en-US" dirty="0"/>
              <a:t>“</a:t>
            </a:r>
            <a:r>
              <a:rPr lang="en-US" sz="3200" dirty="0"/>
              <a:t>What is a Profession”</a:t>
            </a:r>
            <a:r>
              <a:rPr lang="en-US" sz="3200" baseline="30000" dirty="0"/>
              <a:t>1</a:t>
            </a:r>
          </a:p>
        </p:txBody>
      </p:sp>
      <p:sp>
        <p:nvSpPr>
          <p:cNvPr id="3075" name="Rectangle 3"/>
          <p:cNvSpPr>
            <a:spLocks noGrp="1" noChangeArrowheads="1"/>
          </p:cNvSpPr>
          <p:nvPr>
            <p:ph type="subTitle" idx="1"/>
          </p:nvPr>
        </p:nvSpPr>
        <p:spPr>
          <a:xfrm>
            <a:off x="134143" y="304800"/>
            <a:ext cx="8857457" cy="5943600"/>
          </a:xfrm>
        </p:spPr>
        <p:txBody>
          <a:bodyPr/>
          <a:lstStyle/>
          <a:p>
            <a:pPr marL="609600" marR="0" indent="-609600" algn="l" eaLnBrk="1" hangingPunct="1">
              <a:lnSpc>
                <a:spcPct val="90000"/>
              </a:lnSpc>
              <a:buFontTx/>
              <a:buAutoNum type="arabicPeriod"/>
            </a:pPr>
            <a:r>
              <a:rPr lang="en-US" sz="2800" dirty="0">
                <a:solidFill>
                  <a:schemeClr val="tx1"/>
                </a:solidFill>
              </a:rPr>
              <a:t>Requires specialized and highly skilled knowledge.</a:t>
            </a:r>
          </a:p>
          <a:p>
            <a:pPr marL="609600" marR="0" indent="-609600" algn="l" eaLnBrk="1" hangingPunct="1">
              <a:lnSpc>
                <a:spcPct val="90000"/>
              </a:lnSpc>
              <a:buFontTx/>
              <a:buAutoNum type="arabicPeriod"/>
            </a:pPr>
            <a:r>
              <a:rPr lang="en-US" sz="2800" dirty="0">
                <a:solidFill>
                  <a:schemeClr val="tx1"/>
                </a:solidFill>
              </a:rPr>
              <a:t>Requires academic training.</a:t>
            </a:r>
          </a:p>
          <a:p>
            <a:pPr marL="609600" marR="0" indent="-609600" algn="l" eaLnBrk="1" hangingPunct="1">
              <a:lnSpc>
                <a:spcPct val="90000"/>
              </a:lnSpc>
              <a:buFontTx/>
              <a:buAutoNum type="arabicPeriod"/>
            </a:pPr>
            <a:r>
              <a:rPr lang="en-US" sz="2800" dirty="0">
                <a:solidFill>
                  <a:schemeClr val="tx1"/>
                </a:solidFill>
              </a:rPr>
              <a:t>Is regulated by professional bodies.</a:t>
            </a:r>
          </a:p>
          <a:p>
            <a:pPr marL="609600" marR="0" indent="-609600" algn="l" eaLnBrk="1" hangingPunct="1">
              <a:lnSpc>
                <a:spcPct val="90000"/>
              </a:lnSpc>
              <a:buFontTx/>
              <a:buAutoNum type="arabicPeriod"/>
            </a:pPr>
            <a:r>
              <a:rPr lang="en-US" sz="2800" dirty="0">
                <a:solidFill>
                  <a:schemeClr val="tx1"/>
                </a:solidFill>
              </a:rPr>
              <a:t>Requires examination of competence. </a:t>
            </a:r>
          </a:p>
          <a:p>
            <a:pPr marL="609600" marR="0" indent="-609600" algn="l" eaLnBrk="1" hangingPunct="1">
              <a:lnSpc>
                <a:spcPct val="90000"/>
              </a:lnSpc>
              <a:buFontTx/>
              <a:buAutoNum type="arabicPeriod"/>
            </a:pPr>
            <a:r>
              <a:rPr lang="en-US" sz="2800" dirty="0">
                <a:solidFill>
                  <a:schemeClr val="tx1"/>
                </a:solidFill>
              </a:rPr>
              <a:t>Function of professional work is vital to society.</a:t>
            </a:r>
          </a:p>
          <a:p>
            <a:pPr marL="609600" marR="0" indent="-609600" algn="l" eaLnBrk="1" hangingPunct="1">
              <a:lnSpc>
                <a:spcPct val="90000"/>
              </a:lnSpc>
              <a:buFontTx/>
              <a:buAutoNum type="arabicPeriod"/>
            </a:pPr>
            <a:r>
              <a:rPr lang="en-US" sz="2800" dirty="0">
                <a:solidFill>
                  <a:schemeClr val="tx1"/>
                </a:solidFill>
              </a:rPr>
              <a:t>Professionals enjoy higher social status.</a:t>
            </a:r>
          </a:p>
          <a:p>
            <a:pPr marL="609600" marR="0" indent="-609600" algn="l" eaLnBrk="1" hangingPunct="1">
              <a:lnSpc>
                <a:spcPct val="90000"/>
              </a:lnSpc>
              <a:buFontTx/>
              <a:buAutoNum type="arabicPeriod"/>
            </a:pPr>
            <a:r>
              <a:rPr lang="en-US" sz="2800" dirty="0">
                <a:solidFill>
                  <a:schemeClr val="tx1"/>
                </a:solidFill>
              </a:rPr>
              <a:t>Compensation is higher than other occupations</a:t>
            </a:r>
          </a:p>
          <a:p>
            <a:pPr marL="609600" marR="0" indent="-609600" algn="l" eaLnBrk="1" hangingPunct="1">
              <a:lnSpc>
                <a:spcPct val="90000"/>
              </a:lnSpc>
              <a:buFontTx/>
              <a:buAutoNum type="arabicPeriod" startAt="8"/>
            </a:pPr>
            <a:r>
              <a:rPr lang="en-US" sz="2800" dirty="0">
                <a:solidFill>
                  <a:schemeClr val="tx1"/>
                </a:solidFill>
              </a:rPr>
              <a:t>Professionals must perform under a standard of professional behavior that requires adherence to the highest principles of legal and ethical conduct</a:t>
            </a:r>
            <a:r>
              <a:rPr lang="en-US" sz="2800" baseline="30000" dirty="0">
                <a:solidFill>
                  <a:schemeClr val="tx1"/>
                </a:solidFill>
              </a:rPr>
              <a:t>2</a:t>
            </a:r>
            <a:r>
              <a:rPr lang="en-US" sz="2800" dirty="0">
                <a:solidFill>
                  <a:schemeClr val="tx1"/>
                </a:solidFill>
              </a:rPr>
              <a:t>.</a:t>
            </a:r>
          </a:p>
          <a:p>
            <a:pPr marL="609600" marR="0" indent="-609600" algn="l" eaLnBrk="1" hangingPunct="1">
              <a:lnSpc>
                <a:spcPct val="90000"/>
              </a:lnSpc>
              <a:buFontTx/>
              <a:buAutoNum type="arabicPeriod" startAt="8"/>
            </a:pPr>
            <a:r>
              <a:rPr lang="en-US" sz="2800" dirty="0">
                <a:solidFill>
                  <a:schemeClr val="tx1"/>
                </a:solidFill>
              </a:rPr>
              <a:t>Requires Continuing education to keep current with rapidly changing technology.  </a:t>
            </a:r>
          </a:p>
        </p:txBody>
      </p:sp>
      <p:sp>
        <p:nvSpPr>
          <p:cNvPr id="6" name="Right Brace 5"/>
          <p:cNvSpPr/>
          <p:nvPr/>
        </p:nvSpPr>
        <p:spPr>
          <a:xfrm rot="10800000">
            <a:off x="221394" y="685800"/>
            <a:ext cx="381000" cy="1600200"/>
          </a:xfrm>
          <a:prstGeom prst="rightBrace">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rot="10800000">
            <a:off x="207255" y="2743200"/>
            <a:ext cx="381000" cy="1219200"/>
          </a:xfrm>
          <a:prstGeom prst="rightBrace">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rot="10800000">
            <a:off x="112799" y="4267200"/>
            <a:ext cx="569912" cy="1962150"/>
          </a:xfrm>
          <a:prstGeom prst="rightBrace">
            <a:avLst>
              <a:gd name="adj1" fmla="val 0"/>
              <a:gd name="adj2" fmla="val 51017"/>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4093594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075">
                                            <p:txEl>
                                              <p:pRg st="8" end="8"/>
                                            </p:txEl>
                                          </p:spTgt>
                                        </p:tgtEl>
                                        <p:attrNameLst>
                                          <p:attrName>style.visibility</p:attrName>
                                        </p:attrNameLst>
                                      </p:cBhvr>
                                      <p:to>
                                        <p:strVal val="visible"/>
                                      </p:to>
                                    </p:set>
                                    <p:anim calcmode="lin" valueType="num">
                                      <p:cBhvr additive="base">
                                        <p:cTn id="55"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914400"/>
          </a:xfrm>
        </p:spPr>
        <p:txBody>
          <a:bodyPr/>
          <a:lstStyle/>
          <a:p>
            <a:pPr eaLnBrk="1" hangingPunct="1"/>
            <a:r>
              <a:rPr lang="en-US" dirty="0"/>
              <a:t>ENG 384: COURSE OUTLINE</a:t>
            </a:r>
          </a:p>
        </p:txBody>
      </p:sp>
      <p:sp>
        <p:nvSpPr>
          <p:cNvPr id="3" name="Content Placeholder 2"/>
          <p:cNvSpPr>
            <a:spLocks noGrp="1"/>
          </p:cNvSpPr>
          <p:nvPr>
            <p:ph idx="1"/>
          </p:nvPr>
        </p:nvSpPr>
        <p:spPr>
          <a:xfrm>
            <a:off x="228600" y="1143000"/>
            <a:ext cx="8686800" cy="5334000"/>
          </a:xfrm>
        </p:spPr>
        <p:txBody>
          <a:bodyPr>
            <a:normAutofit fontScale="25000" lnSpcReduction="20000"/>
          </a:bodyPr>
          <a:lstStyle/>
          <a:p>
            <a:pPr marL="274320" indent="-274320" algn="just" eaLnBrk="1" fontAlgn="auto" hangingPunct="1">
              <a:spcAft>
                <a:spcPts val="0"/>
              </a:spcAft>
              <a:buClr>
                <a:schemeClr val="accent3"/>
              </a:buClr>
              <a:buFont typeface="Wingdings 2"/>
              <a:buChar char=""/>
              <a:defRPr/>
            </a:pPr>
            <a:r>
              <a:rPr lang="en-US" sz="11200" dirty="0"/>
              <a:t>Law for Engineering Practice: </a:t>
            </a:r>
            <a:r>
              <a:rPr lang="en-GB" sz="11200" dirty="0"/>
              <a:t>Its history, definition, nature and division. </a:t>
            </a:r>
            <a:r>
              <a:rPr lang="en-US" sz="11200" dirty="0"/>
              <a:t> Source of Law; Legislation, case-law and custom. Distinction between criminal and civil law, organization of the courts, doctrine and binding precedent. </a:t>
            </a:r>
            <a:r>
              <a:rPr lang="en-GB" sz="11200" dirty="0"/>
              <a:t>Legislation codification interpretation.  Equity: Definition and its main spheres.  Law of contracts for Engineers: offer, acceptance, communication termination.  General principles of criminal law.  Law of torts: definition, classification and liabilities.  Patents: requirements, application, and infringement.  Registered designs: application, requirements, types and infringement.  Company law.  Labour law and Industrial Law </a:t>
            </a:r>
            <a:endParaRPr lang="en-US" sz="11200"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414085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457200"/>
            <a:ext cx="8382000" cy="609600"/>
          </a:xfrm>
        </p:spPr>
        <p:txBody>
          <a:bodyPr>
            <a:normAutofit fontScale="90000"/>
          </a:bodyPr>
          <a:lstStyle/>
          <a:p>
            <a:r>
              <a:rPr lang="en-US">
                <a:solidFill>
                  <a:srgbClr val="000000"/>
                </a:solidFill>
              </a:rPr>
              <a:t>Code of ethics</a:t>
            </a:r>
          </a:p>
        </p:txBody>
      </p:sp>
      <p:sp>
        <p:nvSpPr>
          <p:cNvPr id="48131" name="Rectangle 3"/>
          <p:cNvSpPr>
            <a:spLocks noGrp="1" noChangeArrowheads="1"/>
          </p:cNvSpPr>
          <p:nvPr>
            <p:ph type="body" sz="half" idx="4294967295"/>
          </p:nvPr>
        </p:nvSpPr>
        <p:spPr>
          <a:xfrm>
            <a:off x="152400" y="990600"/>
            <a:ext cx="8839200" cy="5410200"/>
          </a:xfrm>
        </p:spPr>
        <p:txBody>
          <a:bodyPr/>
          <a:lstStyle/>
          <a:p>
            <a:pPr>
              <a:lnSpc>
                <a:spcPct val="75000"/>
              </a:lnSpc>
              <a:buClr>
                <a:schemeClr val="folHlink"/>
              </a:buClr>
              <a:buFont typeface="Wingdings" pitchFamily="2" charset="2"/>
              <a:buNone/>
            </a:pPr>
            <a:r>
              <a:rPr lang="en-US" sz="3200"/>
              <a:t>1. To accept responsibility in making decisions consistent with the safety, health and welfare of the public, and to disclose promptly factors that might endanger the public or the environment;</a:t>
            </a:r>
          </a:p>
          <a:p>
            <a:pPr>
              <a:lnSpc>
                <a:spcPct val="75000"/>
              </a:lnSpc>
              <a:buClr>
                <a:schemeClr val="folHlink"/>
              </a:buClr>
              <a:buFont typeface="Wingdings" pitchFamily="2" charset="2"/>
              <a:buNone/>
            </a:pPr>
            <a:r>
              <a:rPr lang="en-US" sz="3200"/>
              <a:t>2. To avoid real or perceived conflicts of interest whenever possible, and to disclose them to affected parties when they do exist;</a:t>
            </a:r>
          </a:p>
          <a:p>
            <a:pPr>
              <a:lnSpc>
                <a:spcPct val="75000"/>
              </a:lnSpc>
              <a:buClr>
                <a:schemeClr val="folHlink"/>
              </a:buClr>
              <a:buFont typeface="Wingdings" pitchFamily="2" charset="2"/>
              <a:buNone/>
            </a:pPr>
            <a:r>
              <a:rPr lang="en-US" sz="3200"/>
              <a:t>3. To be honest and realistic in stating claims or estimates based on available data;</a:t>
            </a:r>
          </a:p>
          <a:p>
            <a:pPr>
              <a:lnSpc>
                <a:spcPct val="75000"/>
              </a:lnSpc>
              <a:buClr>
                <a:schemeClr val="folHlink"/>
              </a:buClr>
              <a:buFont typeface="Wingdings" pitchFamily="2" charset="2"/>
              <a:buNone/>
            </a:pPr>
            <a:r>
              <a:rPr lang="en-US" sz="3200"/>
              <a:t>4. To reject bribery in all its forms;</a:t>
            </a:r>
          </a:p>
          <a:p>
            <a:pPr>
              <a:lnSpc>
                <a:spcPct val="75000"/>
              </a:lnSpc>
              <a:buClr>
                <a:schemeClr val="folHlink"/>
              </a:buClr>
              <a:buFont typeface="Wingdings" pitchFamily="2" charset="2"/>
              <a:buNone/>
            </a:pPr>
            <a:r>
              <a:rPr lang="en-US" sz="3200"/>
              <a:t>5. To improve the understanding of technology, its appropriate application, and potential consequences</a:t>
            </a:r>
          </a:p>
          <a:p>
            <a:pPr>
              <a:lnSpc>
                <a:spcPct val="75000"/>
              </a:lnSpc>
              <a:buClr>
                <a:schemeClr val="folHlink"/>
              </a:buClr>
              <a:buFont typeface="Wingdings" pitchFamily="2" charset="2"/>
              <a:buNone/>
            </a:pPr>
            <a:endParaRPr lang="en-US" sz="1600"/>
          </a:p>
        </p:txBody>
      </p:sp>
    </p:spTree>
    <p:extLst>
      <p:ext uri="{BB962C8B-B14F-4D97-AF65-F5344CB8AC3E}">
        <p14:creationId xmlns:p14="http://schemas.microsoft.com/office/powerpoint/2010/main" val="252977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81000" y="228600"/>
            <a:ext cx="8229600" cy="6477000"/>
          </a:xfrm>
        </p:spPr>
        <p:txBody>
          <a:bodyPr/>
          <a:lstStyle/>
          <a:p>
            <a:pPr>
              <a:lnSpc>
                <a:spcPct val="75000"/>
              </a:lnSpc>
              <a:buClr>
                <a:schemeClr val="folHlink"/>
              </a:buClr>
              <a:buFont typeface="Wingdings" pitchFamily="2" charset="2"/>
              <a:buNone/>
            </a:pPr>
            <a:r>
              <a:rPr lang="en-US" sz="2800"/>
              <a:t>6. to maintain and improve our technical competence and to undertake technological tasks for others only if qualified by training or experience, or after full disclosure of pertinent limitations;</a:t>
            </a:r>
          </a:p>
          <a:p>
            <a:pPr>
              <a:lnSpc>
                <a:spcPct val="75000"/>
              </a:lnSpc>
              <a:buClr>
                <a:schemeClr val="folHlink"/>
              </a:buClr>
              <a:buFont typeface="Wingdings" pitchFamily="2" charset="2"/>
              <a:buNone/>
            </a:pPr>
            <a:r>
              <a:rPr lang="en-US" sz="2800"/>
              <a:t>7. to seek, accept, and offer honest criticism of technical work, to acknowledge and correct errors, and to credit properly the contributions of others;</a:t>
            </a:r>
          </a:p>
          <a:p>
            <a:pPr>
              <a:lnSpc>
                <a:spcPct val="75000"/>
              </a:lnSpc>
              <a:buClr>
                <a:schemeClr val="folHlink"/>
              </a:buClr>
              <a:buFont typeface="Wingdings" pitchFamily="2" charset="2"/>
              <a:buNone/>
            </a:pPr>
            <a:r>
              <a:rPr lang="en-US" sz="2800"/>
              <a:t>8. to treat fairly all persons regardless of such factors as race, religion, gender, disability, age, or national origin;</a:t>
            </a:r>
          </a:p>
          <a:p>
            <a:pPr>
              <a:lnSpc>
                <a:spcPct val="75000"/>
              </a:lnSpc>
              <a:buClr>
                <a:schemeClr val="folHlink"/>
              </a:buClr>
              <a:buFont typeface="Wingdings" pitchFamily="2" charset="2"/>
              <a:buNone/>
            </a:pPr>
            <a:r>
              <a:rPr lang="en-US" sz="2800"/>
              <a:t>9. to avoid injuring others, their property, reputation, or employment by false or malicious action;</a:t>
            </a:r>
          </a:p>
          <a:p>
            <a:pPr>
              <a:lnSpc>
                <a:spcPct val="75000"/>
              </a:lnSpc>
              <a:buClr>
                <a:schemeClr val="folHlink"/>
              </a:buClr>
              <a:buFont typeface="Wingdings" pitchFamily="2" charset="2"/>
              <a:buNone/>
            </a:pPr>
            <a:r>
              <a:rPr lang="en-US" sz="2800"/>
              <a:t>10. to assist colleagues and co-workers in their professional development and to support them in following this code of ethics</a:t>
            </a:r>
          </a:p>
          <a:p>
            <a:endParaRPr lang="en-US"/>
          </a:p>
        </p:txBody>
      </p:sp>
    </p:spTree>
    <p:extLst>
      <p:ext uri="{BB962C8B-B14F-4D97-AF65-F5344CB8AC3E}">
        <p14:creationId xmlns:p14="http://schemas.microsoft.com/office/powerpoint/2010/main" val="3152875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28600" y="228600"/>
            <a:ext cx="8686800" cy="1066800"/>
          </a:xfrm>
        </p:spPr>
        <p:txBody>
          <a:bodyPr/>
          <a:lstStyle/>
          <a:p>
            <a:r>
              <a:rPr lang="en-US" sz="2800">
                <a:solidFill>
                  <a:srgbClr val="000000"/>
                </a:solidFill>
              </a:rPr>
              <a:t>Some cases of ethical decisions facing engineers</a:t>
            </a:r>
          </a:p>
        </p:txBody>
      </p:sp>
      <p:sp>
        <p:nvSpPr>
          <p:cNvPr id="50179" name="Rectangle 3"/>
          <p:cNvSpPr>
            <a:spLocks noGrp="1" noChangeArrowheads="1"/>
          </p:cNvSpPr>
          <p:nvPr>
            <p:ph type="body" idx="4294967295"/>
          </p:nvPr>
        </p:nvSpPr>
        <p:spPr>
          <a:xfrm>
            <a:off x="304800" y="1371600"/>
            <a:ext cx="8610600" cy="4419600"/>
          </a:xfrm>
        </p:spPr>
        <p:txBody>
          <a:bodyPr/>
          <a:lstStyle/>
          <a:p>
            <a:pPr>
              <a:buClr>
                <a:schemeClr val="folHlink"/>
              </a:buClr>
            </a:pPr>
            <a:r>
              <a:rPr lang="en-US" sz="3200"/>
              <a:t>Acknowledging mistakes  </a:t>
            </a:r>
          </a:p>
          <a:p>
            <a:pPr>
              <a:buClr>
                <a:schemeClr val="folHlink"/>
              </a:buClr>
            </a:pPr>
            <a:r>
              <a:rPr lang="en-US" sz="3200"/>
              <a:t>Conflict of interest  </a:t>
            </a:r>
          </a:p>
          <a:p>
            <a:pPr>
              <a:buClr>
                <a:schemeClr val="folHlink"/>
              </a:buClr>
            </a:pPr>
            <a:r>
              <a:rPr lang="en-US" sz="3200"/>
              <a:t>Safety of products  </a:t>
            </a:r>
          </a:p>
          <a:p>
            <a:pPr>
              <a:buClr>
                <a:schemeClr val="folHlink"/>
              </a:buClr>
            </a:pPr>
            <a:r>
              <a:rPr lang="en-US" sz="3200"/>
              <a:t>Environmental safety  </a:t>
            </a:r>
          </a:p>
          <a:p>
            <a:pPr>
              <a:buClr>
                <a:schemeClr val="folHlink"/>
              </a:buClr>
            </a:pPr>
            <a:r>
              <a:rPr lang="en-US" sz="3200"/>
              <a:t>Responsibility arising from what others do </a:t>
            </a:r>
          </a:p>
          <a:p>
            <a:pPr>
              <a:buClr>
                <a:schemeClr val="folHlink"/>
              </a:buClr>
            </a:pPr>
            <a:r>
              <a:rPr lang="en-US" sz="3200"/>
              <a:t>Discrimination in the work place </a:t>
            </a:r>
          </a:p>
          <a:p>
            <a:pPr>
              <a:buClr>
                <a:schemeClr val="folHlink"/>
              </a:buClr>
            </a:pPr>
            <a:r>
              <a:rPr lang="en-US" sz="3200"/>
              <a:t>Whistle blowing </a:t>
            </a:r>
          </a:p>
          <a:p>
            <a:pPr>
              <a:buClr>
                <a:schemeClr val="folHlink"/>
              </a:buClr>
            </a:pPr>
            <a:r>
              <a:rPr lang="en-US" sz="3200"/>
              <a:t>Issuing non-expert statements </a:t>
            </a:r>
          </a:p>
          <a:p>
            <a:pPr>
              <a:buClr>
                <a:schemeClr val="folHlink"/>
              </a:buClr>
            </a:pPr>
            <a:endParaRPr lang="en-US"/>
          </a:p>
        </p:txBody>
      </p:sp>
    </p:spTree>
    <p:extLst>
      <p:ext uri="{BB962C8B-B14F-4D97-AF65-F5344CB8AC3E}">
        <p14:creationId xmlns:p14="http://schemas.microsoft.com/office/powerpoint/2010/main" val="138597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152400"/>
            <a:ext cx="8229600" cy="1143000"/>
          </a:xfrm>
        </p:spPr>
        <p:txBody>
          <a:bodyPr/>
          <a:lstStyle/>
          <a:p>
            <a:r>
              <a:rPr lang="en-US">
                <a:solidFill>
                  <a:srgbClr val="000000"/>
                </a:solidFill>
              </a:rPr>
              <a:t>Big picture</a:t>
            </a:r>
          </a:p>
        </p:txBody>
      </p:sp>
      <p:sp>
        <p:nvSpPr>
          <p:cNvPr id="51203" name="Rectangle 3"/>
          <p:cNvSpPr>
            <a:spLocks noGrp="1" noChangeArrowheads="1"/>
          </p:cNvSpPr>
          <p:nvPr>
            <p:ph type="body" idx="4294967295"/>
          </p:nvPr>
        </p:nvSpPr>
        <p:spPr>
          <a:xfrm>
            <a:off x="479425" y="1371600"/>
            <a:ext cx="7826375" cy="4572000"/>
          </a:xfrm>
        </p:spPr>
        <p:txBody>
          <a:bodyPr/>
          <a:lstStyle/>
          <a:p>
            <a:pPr>
              <a:buClr>
                <a:schemeClr val="folHlink"/>
              </a:buClr>
            </a:pPr>
            <a:r>
              <a:rPr lang="en-US"/>
              <a:t>Codes of ethics are not a law</a:t>
            </a:r>
          </a:p>
          <a:p>
            <a:pPr>
              <a:buClr>
                <a:schemeClr val="folHlink"/>
              </a:buClr>
            </a:pPr>
            <a:r>
              <a:rPr lang="en-US"/>
              <a:t>Ethical behavior is not always protected by law</a:t>
            </a:r>
          </a:p>
          <a:p>
            <a:pPr>
              <a:buClr>
                <a:schemeClr val="folHlink"/>
              </a:buClr>
            </a:pPr>
            <a:r>
              <a:rPr lang="en-US"/>
              <a:t>Frequently ethical behavior may be perceived as disloyalty </a:t>
            </a:r>
          </a:p>
          <a:p>
            <a:pPr>
              <a:buClr>
                <a:schemeClr val="folHlink"/>
              </a:buClr>
            </a:pPr>
            <a:r>
              <a:rPr lang="en-US"/>
              <a:t>Many companies realize that ethical behavior is essential for their long term prosperity</a:t>
            </a:r>
          </a:p>
          <a:p>
            <a:pPr>
              <a:buClr>
                <a:schemeClr val="folHlink"/>
              </a:buClr>
            </a:pPr>
            <a:r>
              <a:rPr lang="en-US"/>
              <a:t>Ethically aware companies provide</a:t>
            </a:r>
          </a:p>
          <a:p>
            <a:pPr lvl="1">
              <a:buClr>
                <a:schemeClr val="folHlink"/>
              </a:buClr>
            </a:pPr>
            <a:r>
              <a:rPr lang="en-US"/>
              <a:t>Provide help to employees facing ethical conflicts</a:t>
            </a:r>
          </a:p>
          <a:p>
            <a:pPr lvl="1">
              <a:buClr>
                <a:schemeClr val="folHlink"/>
              </a:buClr>
            </a:pPr>
            <a:r>
              <a:rPr lang="en-US"/>
              <a:t>Allow employees to rise ethical concerns anonymously</a:t>
            </a:r>
          </a:p>
          <a:p>
            <a:pPr lvl="1">
              <a:buClr>
                <a:schemeClr val="folHlink"/>
              </a:buClr>
            </a:pPr>
            <a:r>
              <a:rPr lang="en-US"/>
              <a:t>Explicitly prevent any forms of retaliation for reporting unethical behavior</a:t>
            </a:r>
          </a:p>
          <a:p>
            <a:pPr lvl="1">
              <a:buClr>
                <a:schemeClr val="folHlink"/>
              </a:buClr>
            </a:pPr>
            <a:endParaRPr lang="en-US"/>
          </a:p>
          <a:p>
            <a:pPr lvl="1">
              <a:buClr>
                <a:schemeClr val="folHlink"/>
              </a:buClr>
              <a:buFontTx/>
              <a:buNone/>
            </a:pPr>
            <a:endParaRPr lang="en-US"/>
          </a:p>
        </p:txBody>
      </p:sp>
    </p:spTree>
    <p:extLst>
      <p:ext uri="{BB962C8B-B14F-4D97-AF65-F5344CB8AC3E}">
        <p14:creationId xmlns:p14="http://schemas.microsoft.com/office/powerpoint/2010/main" val="1923817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52400" y="228600"/>
            <a:ext cx="8839200" cy="6096000"/>
          </a:xfrm>
        </p:spPr>
        <p:txBody>
          <a:bodyPr/>
          <a:lstStyle/>
          <a:p>
            <a:pPr marL="109537" indent="0" algn="just">
              <a:buNone/>
            </a:pPr>
            <a:r>
              <a:rPr lang="en-US" dirty="0"/>
              <a:t>An engineer is a person who, by reason of his or her special knowledge of the mathematical and physical sciences and the principles and methods of engineering analysis and design, acquired by engineering education and engineering experience, is qualified to practice engineering. Engineers perform services or creative work as consultation, testimony, investigation, evaluation, planning, analysis, design and design coordination of engineering works and systems, planning the use of land and water, performing engineering surveys and studies, and the review of construction or other design products for the purpose of monitoring compliance with drawings and specifications. </a:t>
            </a:r>
          </a:p>
          <a:p>
            <a:endParaRPr lang="en-US" dirty="0"/>
          </a:p>
        </p:txBody>
      </p:sp>
    </p:spTree>
    <p:extLst>
      <p:ext uri="{BB962C8B-B14F-4D97-AF65-F5344CB8AC3E}">
        <p14:creationId xmlns:p14="http://schemas.microsoft.com/office/powerpoint/2010/main" val="851542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6235700"/>
          </a:xfrm>
        </p:spPr>
        <p:txBody>
          <a:bodyPr/>
          <a:lstStyle/>
          <a:p>
            <a:pPr>
              <a:lnSpc>
                <a:spcPct val="90000"/>
              </a:lnSpc>
              <a:buFont typeface="Wingdings" pitchFamily="2" charset="2"/>
              <a:buNone/>
              <a:defRPr/>
            </a:pPr>
            <a:r>
              <a:rPr lang="en-US" sz="2700" b="1" dirty="0"/>
              <a:t>Definition of a Profession:</a:t>
            </a:r>
          </a:p>
          <a:p>
            <a:pPr marL="0" indent="0" algn="just">
              <a:lnSpc>
                <a:spcPct val="90000"/>
              </a:lnSpc>
              <a:buFont typeface="Wingdings" pitchFamily="2" charset="2"/>
              <a:buNone/>
              <a:defRPr/>
            </a:pPr>
            <a:r>
              <a:rPr lang="en-US" sz="3000" dirty="0"/>
              <a:t>A calling requiring specialized knowledge and often long and intensive preparation including instruction in skills and methods as well as in the scientific, historical, or scholarly principles underlying such skills and methods, maintaining by force or organization or concerned opinion high standards of achievement and conduct, and committing its members to continued study and to a kind of work which has for its prime purpose the rendering of a public service.</a:t>
            </a:r>
          </a:p>
          <a:p>
            <a:pPr marL="0" indent="0" algn="just">
              <a:lnSpc>
                <a:spcPct val="90000"/>
              </a:lnSpc>
              <a:buFont typeface="Wingdings" pitchFamily="2" charset="2"/>
              <a:buNone/>
              <a:defRPr/>
            </a:pPr>
            <a:r>
              <a:rPr lang="en-US" sz="3000" dirty="0"/>
              <a:t>Engineers must minimize costs and maximize benefits. </a:t>
            </a:r>
          </a:p>
        </p:txBody>
      </p:sp>
    </p:spTree>
    <p:extLst>
      <p:ext uri="{BB962C8B-B14F-4D97-AF65-F5344CB8AC3E}">
        <p14:creationId xmlns:p14="http://schemas.microsoft.com/office/powerpoint/2010/main" val="180504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228600" y="228600"/>
            <a:ext cx="8086725" cy="6629400"/>
          </a:xfrm>
        </p:spPr>
        <p:txBody>
          <a:bodyPr/>
          <a:lstStyle/>
          <a:p>
            <a:pPr eaLnBrk="1" hangingPunct="1">
              <a:lnSpc>
                <a:spcPct val="105000"/>
              </a:lnSpc>
              <a:buFont typeface="Wingdings" pitchFamily="2" charset="2"/>
              <a:buNone/>
            </a:pPr>
            <a:r>
              <a:rPr lang="en-US" sz="2800" b="1" dirty="0"/>
              <a:t>Characteristics of a Profession</a:t>
            </a:r>
          </a:p>
          <a:p>
            <a:pPr eaLnBrk="1" hangingPunct="1">
              <a:lnSpc>
                <a:spcPct val="105000"/>
              </a:lnSpc>
            </a:pPr>
            <a:r>
              <a:rPr lang="en-US" sz="3600" dirty="0"/>
              <a:t>advanced / specialized knowledge</a:t>
            </a:r>
          </a:p>
          <a:p>
            <a:pPr lvl="1" eaLnBrk="1" hangingPunct="1">
              <a:lnSpc>
                <a:spcPct val="105000"/>
              </a:lnSpc>
            </a:pPr>
            <a:r>
              <a:rPr lang="en-US" sz="3600" dirty="0"/>
              <a:t>intensive study and preparation</a:t>
            </a:r>
          </a:p>
          <a:p>
            <a:pPr lvl="1" eaLnBrk="1" hangingPunct="1">
              <a:lnSpc>
                <a:spcPct val="105000"/>
              </a:lnSpc>
            </a:pPr>
            <a:r>
              <a:rPr lang="en-US" sz="3600" dirty="0"/>
              <a:t>continued professional development</a:t>
            </a:r>
          </a:p>
          <a:p>
            <a:pPr eaLnBrk="1" hangingPunct="1">
              <a:lnSpc>
                <a:spcPct val="105000"/>
              </a:lnSpc>
            </a:pPr>
            <a:r>
              <a:rPr lang="en-US" sz="3600" dirty="0"/>
              <a:t>good judgement</a:t>
            </a:r>
          </a:p>
          <a:p>
            <a:pPr eaLnBrk="1" hangingPunct="1">
              <a:lnSpc>
                <a:spcPct val="105000"/>
              </a:lnSpc>
            </a:pPr>
            <a:r>
              <a:rPr lang="en-US" sz="3600" dirty="0"/>
              <a:t>high standards</a:t>
            </a:r>
          </a:p>
          <a:p>
            <a:pPr eaLnBrk="1" hangingPunct="1">
              <a:lnSpc>
                <a:spcPct val="105000"/>
              </a:lnSpc>
            </a:pPr>
            <a:r>
              <a:rPr lang="en-US" sz="3600" dirty="0"/>
              <a:t>leadership</a:t>
            </a:r>
          </a:p>
          <a:p>
            <a:pPr eaLnBrk="1" hangingPunct="1">
              <a:lnSpc>
                <a:spcPct val="105000"/>
              </a:lnSpc>
            </a:pPr>
            <a:r>
              <a:rPr lang="en-US" sz="3600" dirty="0"/>
              <a:t>ethical conduct</a:t>
            </a:r>
          </a:p>
          <a:p>
            <a:pPr eaLnBrk="1" hangingPunct="1">
              <a:lnSpc>
                <a:spcPct val="105000"/>
              </a:lnSpc>
            </a:pPr>
            <a:r>
              <a:rPr lang="en-US" sz="3600" dirty="0"/>
              <a:t>duty to protect the public interest</a:t>
            </a:r>
          </a:p>
          <a:p>
            <a:endParaRPr lang="en-US" dirty="0"/>
          </a:p>
        </p:txBody>
      </p:sp>
    </p:spTree>
    <p:extLst>
      <p:ext uri="{BB962C8B-B14F-4D97-AF65-F5344CB8AC3E}">
        <p14:creationId xmlns:p14="http://schemas.microsoft.com/office/powerpoint/2010/main" val="834319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2667000" y="6356350"/>
            <a:ext cx="3352800" cy="365125"/>
          </a:xfrm>
        </p:spPr>
        <p:txBody>
          <a:bodyPr/>
          <a:lstStyle/>
          <a:p>
            <a:pPr algn="l" defTabSz="966788">
              <a:defRPr/>
            </a:pPr>
            <a:fld id="{CAD2A2C7-7BBB-4F59-A5D5-FBA1717CEC37}" type="slidenum">
              <a:rPr lang="en-US"/>
              <a:pPr algn="l" defTabSz="966788">
                <a:defRPr/>
              </a:pPr>
              <a:t>37</a:t>
            </a:fld>
            <a:endParaRPr lang="en-US"/>
          </a:p>
        </p:txBody>
      </p:sp>
      <p:sp>
        <p:nvSpPr>
          <p:cNvPr id="29699" name="Rectangle 2"/>
          <p:cNvSpPr>
            <a:spLocks noGrp="1" noChangeArrowheads="1"/>
          </p:cNvSpPr>
          <p:nvPr>
            <p:ph type="title"/>
          </p:nvPr>
        </p:nvSpPr>
        <p:spPr>
          <a:xfrm>
            <a:off x="228600" y="152400"/>
            <a:ext cx="8763000" cy="1219200"/>
          </a:xfrm>
        </p:spPr>
        <p:txBody>
          <a:bodyPr>
            <a:normAutofit fontScale="90000"/>
          </a:bodyPr>
          <a:lstStyle/>
          <a:p>
            <a:pPr algn="ctr" eaLnBrk="1" hangingPunct="1"/>
            <a:r>
              <a:rPr lang="en-US" sz="4400" dirty="0"/>
              <a:t>Characteristics of a Successful Project Team</a:t>
            </a:r>
          </a:p>
        </p:txBody>
      </p:sp>
      <p:sp>
        <p:nvSpPr>
          <p:cNvPr id="234499" name="Rectangle 3"/>
          <p:cNvSpPr>
            <a:spLocks noGrp="1" noChangeArrowheads="1"/>
          </p:cNvSpPr>
          <p:nvPr>
            <p:ph type="body" idx="1"/>
          </p:nvPr>
        </p:nvSpPr>
        <p:spPr>
          <a:xfrm>
            <a:off x="228600" y="1447800"/>
            <a:ext cx="8763000" cy="6324600"/>
          </a:xfrm>
        </p:spPr>
        <p:txBody>
          <a:bodyPr/>
          <a:lstStyle/>
          <a:p>
            <a:pPr eaLnBrk="1" hangingPunct="1">
              <a:spcBef>
                <a:spcPct val="35000"/>
              </a:spcBef>
              <a:spcAft>
                <a:spcPct val="35000"/>
              </a:spcAft>
            </a:pPr>
            <a:r>
              <a:rPr lang="en-US" sz="4000" dirty="0"/>
              <a:t>Effective Leader</a:t>
            </a:r>
          </a:p>
          <a:p>
            <a:pPr eaLnBrk="1" hangingPunct="1">
              <a:spcBef>
                <a:spcPct val="35000"/>
              </a:spcBef>
              <a:spcAft>
                <a:spcPct val="35000"/>
              </a:spcAft>
            </a:pPr>
            <a:r>
              <a:rPr lang="en-US" sz="4000" dirty="0"/>
              <a:t>Group of interdependent individuals</a:t>
            </a:r>
          </a:p>
          <a:p>
            <a:pPr eaLnBrk="1" hangingPunct="1">
              <a:spcBef>
                <a:spcPct val="35000"/>
              </a:spcBef>
              <a:spcAft>
                <a:spcPct val="35000"/>
              </a:spcAft>
            </a:pPr>
            <a:r>
              <a:rPr lang="en-US" sz="4000" dirty="0"/>
              <a:t>Complementary skills</a:t>
            </a:r>
          </a:p>
          <a:p>
            <a:pPr eaLnBrk="1" hangingPunct="1">
              <a:spcBef>
                <a:spcPct val="35000"/>
              </a:spcBef>
              <a:spcAft>
                <a:spcPct val="35000"/>
              </a:spcAft>
            </a:pPr>
            <a:r>
              <a:rPr lang="en-US" sz="4000" dirty="0"/>
              <a:t>Shared, meaningful purpose</a:t>
            </a:r>
          </a:p>
          <a:p>
            <a:pPr eaLnBrk="1" hangingPunct="1">
              <a:spcBef>
                <a:spcPct val="35000"/>
              </a:spcBef>
              <a:spcAft>
                <a:spcPct val="35000"/>
              </a:spcAft>
            </a:pPr>
            <a:r>
              <a:rPr lang="en-US" sz="4000" dirty="0"/>
              <a:t>Specific goals</a:t>
            </a:r>
          </a:p>
        </p:txBody>
      </p:sp>
    </p:spTree>
    <p:extLst>
      <p:ext uri="{BB962C8B-B14F-4D97-AF65-F5344CB8AC3E}">
        <p14:creationId xmlns:p14="http://schemas.microsoft.com/office/powerpoint/2010/main" val="3488675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wedge">
                                      <p:cBhvr>
                                        <p:cTn id="7" dur="500"/>
                                        <p:tgtEl>
                                          <p:spTgt spid="234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wedge">
                                      <p:cBhvr>
                                        <p:cTn id="12" dur="500"/>
                                        <p:tgtEl>
                                          <p:spTgt spid="234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Effect transition="in" filter="wedge">
                                      <p:cBhvr>
                                        <p:cTn id="17" dur="500"/>
                                        <p:tgtEl>
                                          <p:spTgt spid="234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34499">
                                            <p:txEl>
                                              <p:pRg st="3" end="3"/>
                                            </p:txEl>
                                          </p:spTgt>
                                        </p:tgtEl>
                                        <p:attrNameLst>
                                          <p:attrName>style.visibility</p:attrName>
                                        </p:attrNameLst>
                                      </p:cBhvr>
                                      <p:to>
                                        <p:strVal val="visible"/>
                                      </p:to>
                                    </p:set>
                                    <p:animEffect transition="in" filter="wedge">
                                      <p:cBhvr>
                                        <p:cTn id="22" dur="500"/>
                                        <p:tgtEl>
                                          <p:spTgt spid="234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34499">
                                            <p:txEl>
                                              <p:pRg st="4" end="4"/>
                                            </p:txEl>
                                          </p:spTgt>
                                        </p:tgtEl>
                                        <p:attrNameLst>
                                          <p:attrName>style.visibility</p:attrName>
                                        </p:attrNameLst>
                                      </p:cBhvr>
                                      <p:to>
                                        <p:strVal val="visible"/>
                                      </p:to>
                                    </p:set>
                                    <p:animEffect transition="in" filter="wedge">
                                      <p:cBhvr>
                                        <p:cTn id="27" dur="500"/>
                                        <p:tgtEl>
                                          <p:spTgt spid="234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533400"/>
            <a:ext cx="8458200" cy="5791200"/>
          </a:xfrm>
        </p:spPr>
        <p:txBody>
          <a:bodyPr/>
          <a:lstStyle/>
          <a:p>
            <a:pPr eaLnBrk="1" hangingPunct="1">
              <a:spcBef>
                <a:spcPct val="35000"/>
              </a:spcBef>
              <a:spcAft>
                <a:spcPct val="35000"/>
              </a:spcAft>
            </a:pPr>
            <a:r>
              <a:rPr lang="en-US" sz="4000"/>
              <a:t>Well-defined roles and responsibilities</a:t>
            </a:r>
          </a:p>
          <a:p>
            <a:pPr eaLnBrk="1" hangingPunct="1">
              <a:spcBef>
                <a:spcPct val="35000"/>
              </a:spcBef>
              <a:spcAft>
                <a:spcPct val="35000"/>
              </a:spcAft>
            </a:pPr>
            <a:r>
              <a:rPr lang="en-US" sz="4000"/>
              <a:t>Mutual accountability</a:t>
            </a:r>
          </a:p>
          <a:p>
            <a:pPr eaLnBrk="1" hangingPunct="1">
              <a:spcBef>
                <a:spcPct val="35000"/>
              </a:spcBef>
              <a:spcAft>
                <a:spcPct val="35000"/>
              </a:spcAft>
            </a:pPr>
            <a:r>
              <a:rPr lang="en-US" sz="4000"/>
              <a:t>Collaborative approach</a:t>
            </a:r>
          </a:p>
          <a:p>
            <a:pPr eaLnBrk="1" hangingPunct="1">
              <a:spcBef>
                <a:spcPct val="35000"/>
              </a:spcBef>
              <a:spcAft>
                <a:spcPct val="35000"/>
              </a:spcAft>
            </a:pPr>
            <a:r>
              <a:rPr lang="en-US" sz="4000"/>
              <a:t>Confidence </a:t>
            </a:r>
          </a:p>
          <a:p>
            <a:pPr eaLnBrk="1" hangingPunct="1">
              <a:spcBef>
                <a:spcPct val="35000"/>
              </a:spcBef>
              <a:spcAft>
                <a:spcPct val="35000"/>
              </a:spcAft>
            </a:pPr>
            <a:r>
              <a:rPr lang="en-US" sz="4000"/>
              <a:t>Desire for continuous improvement </a:t>
            </a:r>
          </a:p>
          <a:p>
            <a:endParaRPr lang="en-US"/>
          </a:p>
        </p:txBody>
      </p:sp>
    </p:spTree>
    <p:extLst>
      <p:ext uri="{BB962C8B-B14F-4D97-AF65-F5344CB8AC3E}">
        <p14:creationId xmlns:p14="http://schemas.microsoft.com/office/powerpoint/2010/main" val="3563450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304800" y="304800"/>
            <a:ext cx="8610600" cy="6248400"/>
          </a:xfrm>
        </p:spPr>
        <p:txBody>
          <a:bodyPr/>
          <a:lstStyle/>
          <a:p>
            <a:r>
              <a:rPr lang="en-US" sz="3200" dirty="0"/>
              <a:t>The </a:t>
            </a:r>
            <a:r>
              <a:rPr lang="en-US" sz="3200" i="1" dirty="0"/>
              <a:t>difference between efficiency</a:t>
            </a:r>
            <a:r>
              <a:rPr lang="en-US" sz="3200" dirty="0"/>
              <a:t> and </a:t>
            </a:r>
            <a:r>
              <a:rPr lang="en-US" sz="3200" i="1" dirty="0"/>
              <a:t>effectiveness</a:t>
            </a:r>
            <a:r>
              <a:rPr lang="en-US" sz="3200" dirty="0"/>
              <a:t> is that </a:t>
            </a:r>
            <a:r>
              <a:rPr lang="en-US" sz="3200" i="1" dirty="0"/>
              <a:t>efficiency</a:t>
            </a:r>
            <a:r>
              <a:rPr lang="en-US" sz="3200" dirty="0"/>
              <a:t> refers to doing things right, while </a:t>
            </a:r>
            <a:r>
              <a:rPr lang="en-US" sz="3200" i="1" dirty="0"/>
              <a:t>Effectiveness</a:t>
            </a:r>
            <a:r>
              <a:rPr lang="en-US" sz="3200" dirty="0"/>
              <a:t> focuses on the means or  the end result. </a:t>
            </a:r>
          </a:p>
          <a:p>
            <a:r>
              <a:rPr lang="en-GB" sz="3200" i="1" dirty="0"/>
              <a:t>Efficiency</a:t>
            </a:r>
            <a:r>
              <a:rPr lang="en-GB" sz="3200" dirty="0"/>
              <a:t> is doing things right and </a:t>
            </a:r>
            <a:r>
              <a:rPr lang="en-GB" sz="3200" i="1" dirty="0"/>
              <a:t>effectiveness</a:t>
            </a:r>
            <a:r>
              <a:rPr lang="en-GB" sz="3200" dirty="0"/>
              <a:t> is doing the right things.</a:t>
            </a:r>
            <a:endParaRPr lang="en-US" sz="3200" dirty="0"/>
          </a:p>
          <a:p>
            <a:r>
              <a:rPr lang="en-US" sz="3600" dirty="0"/>
              <a:t>The primary </a:t>
            </a:r>
            <a:r>
              <a:rPr lang="en-US" sz="3600" i="1" dirty="0"/>
              <a:t>difference</a:t>
            </a:r>
            <a:r>
              <a:rPr lang="en-US" sz="3600" dirty="0"/>
              <a:t> is </a:t>
            </a:r>
            <a:r>
              <a:rPr lang="en-US" sz="3600" i="1" dirty="0"/>
              <a:t>efficiency</a:t>
            </a:r>
            <a:r>
              <a:rPr lang="en-US" sz="3600" dirty="0"/>
              <a:t> is productivity concerned while </a:t>
            </a:r>
            <a:r>
              <a:rPr lang="en-US" sz="3600" i="1" dirty="0"/>
              <a:t>effectiveness</a:t>
            </a:r>
            <a:r>
              <a:rPr lang="en-US" sz="3600" dirty="0"/>
              <a:t> is quality concerned.</a:t>
            </a:r>
          </a:p>
          <a:p>
            <a:r>
              <a:rPr lang="en-US" sz="3200" i="1" dirty="0"/>
              <a:t>Efficiency</a:t>
            </a:r>
            <a:r>
              <a:rPr lang="en-US" sz="3200" dirty="0"/>
              <a:t> is all about saving time, money or effort. </a:t>
            </a:r>
            <a:r>
              <a:rPr lang="en-US" sz="3200" i="1" dirty="0"/>
              <a:t>Effectiveness</a:t>
            </a:r>
            <a:r>
              <a:rPr lang="en-US" sz="3200" dirty="0"/>
              <a:t> is all about getting the job done. It is about productivity. </a:t>
            </a:r>
          </a:p>
        </p:txBody>
      </p:sp>
    </p:spTree>
    <p:extLst>
      <p:ext uri="{BB962C8B-B14F-4D97-AF65-F5344CB8AC3E}">
        <p14:creationId xmlns:p14="http://schemas.microsoft.com/office/powerpoint/2010/main" val="135052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28600" y="381000"/>
            <a:ext cx="8686800" cy="6096000"/>
          </a:xfrm>
        </p:spPr>
        <p:txBody>
          <a:bodyPr/>
          <a:lstStyle/>
          <a:p>
            <a:pPr algn="just"/>
            <a:r>
              <a:rPr lang="en-US" sz="2800" dirty="0"/>
              <a:t>Formation of contract, contractual capacity, misrepresentation, discharge and remedies, agency sale of goods; conditions and warranties, transfer of property title, risk breaches of contract wrongfully injury to third party, apportionment of damages between employer and employee. Industrial accidents; duties of employer to employees and others on industrial premises, as imposed by case-law acts e.g. Mines and quarries, Factories, Office, shops and railway premises (of Nigeria) extent of action arising from such acts. </a:t>
            </a:r>
            <a:r>
              <a:rPr lang="en-US" sz="2800" dirty="0" err="1"/>
              <a:t>Labour</a:t>
            </a:r>
            <a:r>
              <a:rPr lang="en-US" sz="2800" dirty="0"/>
              <a:t> Organization law in Nigeria-Union Membership, closed shop agency shops, sole bargaining agencies.</a:t>
            </a:r>
          </a:p>
          <a:p>
            <a:endParaRPr lang="en-US" dirty="0"/>
          </a:p>
        </p:txBody>
      </p:sp>
    </p:spTree>
    <p:extLst>
      <p:ext uri="{BB962C8B-B14F-4D97-AF65-F5344CB8AC3E}">
        <p14:creationId xmlns:p14="http://schemas.microsoft.com/office/powerpoint/2010/main" val="731961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algn="just"/>
            <a:r>
              <a:rPr lang="en-GB" sz="3200" i="1" dirty="0"/>
              <a:t>Efficient</a:t>
            </a:r>
            <a:r>
              <a:rPr lang="en-GB" sz="3200" dirty="0"/>
              <a:t>  – Performing or functioning in the best possible manner with the least waste of time and effort. The </a:t>
            </a:r>
            <a:r>
              <a:rPr lang="en-GB" sz="3200" i="1" dirty="0"/>
              <a:t>difference between effectiveness and efficiency</a:t>
            </a:r>
            <a:r>
              <a:rPr lang="en-GB" sz="3200" dirty="0"/>
              <a:t> can be summed up shortly, sweetly and succinctly – Being </a:t>
            </a:r>
            <a:r>
              <a:rPr lang="en-GB" sz="3200" i="1" dirty="0"/>
              <a:t>effective</a:t>
            </a:r>
            <a:r>
              <a:rPr lang="en-GB" sz="3200" dirty="0"/>
              <a:t> is about doing the right things, while being </a:t>
            </a:r>
            <a:r>
              <a:rPr lang="en-GB" sz="3200" i="1" dirty="0"/>
              <a:t>efficient</a:t>
            </a:r>
            <a:r>
              <a:rPr lang="en-GB" sz="3200" dirty="0"/>
              <a:t> is about doing things right.</a:t>
            </a:r>
          </a:p>
          <a:p>
            <a:pPr algn="just"/>
            <a:r>
              <a:rPr lang="en-GB" sz="3200" i="1" dirty="0"/>
              <a:t>Effectiveness</a:t>
            </a:r>
            <a:r>
              <a:rPr lang="en-GB" sz="3200" dirty="0"/>
              <a:t> is a quality metrics meaning how good a person is at testing. ... However, I also quote from </a:t>
            </a:r>
            <a:r>
              <a:rPr lang="en-GB" sz="3200" i="1" dirty="0"/>
              <a:t>engineering</a:t>
            </a:r>
            <a:r>
              <a:rPr lang="en-GB" sz="3200" dirty="0"/>
              <a:t> background a definition of </a:t>
            </a:r>
            <a:r>
              <a:rPr lang="en-GB" sz="3200" i="1" dirty="0"/>
              <a:t>efficiency</a:t>
            </a:r>
            <a:r>
              <a:rPr lang="en-GB" sz="3200" dirty="0"/>
              <a:t> as ... This is because while </a:t>
            </a:r>
            <a:r>
              <a:rPr lang="en-GB" sz="3200" i="1" dirty="0"/>
              <a:t>efficiency</a:t>
            </a:r>
            <a:r>
              <a:rPr lang="en-GB" sz="3200" dirty="0"/>
              <a:t> is looking at how a </a:t>
            </a:r>
            <a:r>
              <a:rPr lang="en-GB" sz="3200" i="1" dirty="0"/>
              <a:t>work</a:t>
            </a:r>
            <a:r>
              <a:rPr lang="en-GB" sz="3200" dirty="0"/>
              <a:t> is done.</a:t>
            </a:r>
          </a:p>
        </p:txBody>
      </p:sp>
    </p:spTree>
    <p:extLst>
      <p:ext uri="{BB962C8B-B14F-4D97-AF65-F5344CB8AC3E}">
        <p14:creationId xmlns:p14="http://schemas.microsoft.com/office/powerpoint/2010/main" val="3782947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763000" cy="6096000"/>
          </a:xfrm>
        </p:spPr>
        <p:txBody>
          <a:bodyPr/>
          <a:lstStyle/>
          <a:p>
            <a:pPr algn="just"/>
            <a:r>
              <a:rPr lang="en-GB" sz="3000" dirty="0"/>
              <a:t>efficacy and </a:t>
            </a:r>
            <a:r>
              <a:rPr lang="en-GB" sz="3000" i="1" dirty="0"/>
              <a:t>effectiveness</a:t>
            </a:r>
            <a:r>
              <a:rPr lang="en-GB" sz="3000" dirty="0"/>
              <a:t> both mean success </a:t>
            </a:r>
            <a:r>
              <a:rPr lang="en-GB" sz="3000" i="1" dirty="0"/>
              <a:t>or</a:t>
            </a:r>
            <a:r>
              <a:rPr lang="en-GB" sz="3000" dirty="0"/>
              <a:t> capability of ... relative to the amount you put in (most </a:t>
            </a:r>
            <a:r>
              <a:rPr lang="en-GB" sz="3000" i="1" dirty="0"/>
              <a:t>work</a:t>
            </a:r>
            <a:r>
              <a:rPr lang="en-GB" sz="3000" dirty="0"/>
              <a:t>, power, value for money, </a:t>
            </a:r>
            <a:r>
              <a:rPr lang="en-GB" sz="3000" dirty="0" err="1"/>
              <a:t>etc</a:t>
            </a:r>
            <a:r>
              <a:rPr lang="en-GB" sz="3000" dirty="0"/>
              <a:t>). ... The </a:t>
            </a:r>
            <a:r>
              <a:rPr lang="en-GB" sz="3000" i="1" dirty="0"/>
              <a:t>engineering</a:t>
            </a:r>
            <a:r>
              <a:rPr lang="en-GB" sz="3000" dirty="0"/>
              <a:t> definition of '</a:t>
            </a:r>
            <a:r>
              <a:rPr lang="en-GB" sz="3000" i="1" dirty="0"/>
              <a:t>efficiency</a:t>
            </a:r>
            <a:r>
              <a:rPr lang="en-GB" sz="3000" dirty="0"/>
              <a:t>' is correctly described above.</a:t>
            </a:r>
          </a:p>
          <a:p>
            <a:pPr algn="just"/>
            <a:r>
              <a:rPr lang="en-GB" sz="3000" dirty="0"/>
              <a:t>Efficiency means that we can get more done faster, and it’s called ”working smarter”.</a:t>
            </a:r>
          </a:p>
          <a:p>
            <a:pPr algn="just"/>
            <a:r>
              <a:rPr lang="en-GB" sz="3000" dirty="0"/>
              <a:t>Effectiveness relates to what gets done. Or more aptly put – results.</a:t>
            </a:r>
          </a:p>
          <a:p>
            <a:pPr algn="just"/>
            <a:r>
              <a:rPr lang="en-GB" sz="3000" dirty="0"/>
              <a:t>Strategic management decisions that promote efficiency tend to be aimed at reducing the use of resources through maximizing return</a:t>
            </a:r>
            <a:r>
              <a:rPr lang="en-GB" sz="3200" dirty="0"/>
              <a:t>.</a:t>
            </a:r>
          </a:p>
        </p:txBody>
      </p:sp>
    </p:spTree>
    <p:extLst>
      <p:ext uri="{BB962C8B-B14F-4D97-AF65-F5344CB8AC3E}">
        <p14:creationId xmlns:p14="http://schemas.microsoft.com/office/powerpoint/2010/main" val="3315625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096000"/>
          </a:xfrm>
        </p:spPr>
        <p:txBody>
          <a:bodyPr/>
          <a:lstStyle/>
          <a:p>
            <a:pPr algn="just"/>
            <a:r>
              <a:rPr lang="en-GB" sz="2800" dirty="0"/>
              <a:t>Management effectiveness can be measured by results. Goals such as increasing market share, improving customer satisfaction ratings and achieving desired revenue levels come under the heading of management effectiveness. This is how you measure whether management decisions are actually improving your business performance.</a:t>
            </a:r>
          </a:p>
          <a:p>
            <a:pPr algn="just"/>
            <a:r>
              <a:rPr lang="en-GB" sz="2800" dirty="0"/>
              <a:t>The degree to which objectives are achieved and the extent to which targeted problems are solved. In contrast to efficiency, </a:t>
            </a:r>
            <a:r>
              <a:rPr lang="en-GB" sz="2800" b="1" dirty="0"/>
              <a:t>effectiveness</a:t>
            </a:r>
            <a:r>
              <a:rPr lang="en-GB" sz="2800" dirty="0"/>
              <a:t> is determined without reference to costs and, whereas efficiency means "doing the thing right," </a:t>
            </a:r>
            <a:r>
              <a:rPr lang="en-GB" sz="2800" b="1" dirty="0"/>
              <a:t>effectiveness</a:t>
            </a:r>
            <a:r>
              <a:rPr lang="en-GB" sz="2800" dirty="0"/>
              <a:t> means "doing the right thing."</a:t>
            </a:r>
          </a:p>
        </p:txBody>
      </p:sp>
    </p:spTree>
    <p:extLst>
      <p:ext uri="{BB962C8B-B14F-4D97-AF65-F5344CB8AC3E}">
        <p14:creationId xmlns:p14="http://schemas.microsoft.com/office/powerpoint/2010/main" val="309711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AutoShape 2" descr="effectivenes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6" y="15875"/>
            <a:ext cx="9170636"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55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0"/>
            <a:ext cx="9144000" cy="686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5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AutoShape 2" descr="Image result"/>
          <p:cNvSpPr>
            <a:spLocks noChangeAspect="1" noChangeArrowheads="1"/>
          </p:cNvSpPr>
          <p:nvPr/>
        </p:nvSpPr>
        <p:spPr bwMode="auto">
          <a:xfrm>
            <a:off x="155575" y="-1881188"/>
            <a:ext cx="52292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Related image"/>
          <p:cNvSpPr>
            <a:spLocks noChangeAspect="1" noChangeArrowheads="1"/>
          </p:cNvSpPr>
          <p:nvPr/>
        </p:nvSpPr>
        <p:spPr bwMode="auto">
          <a:xfrm>
            <a:off x="307975" y="-1728788"/>
            <a:ext cx="52292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Related image"/>
          <p:cNvSpPr>
            <a:spLocks noChangeAspect="1" noChangeArrowheads="1"/>
          </p:cNvSpPr>
          <p:nvPr/>
        </p:nvSpPr>
        <p:spPr bwMode="auto">
          <a:xfrm>
            <a:off x="460375" y="-1576388"/>
            <a:ext cx="52292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64"/>
            <a:ext cx="9144000" cy="693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91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DB821D13-CB1B-4202-B53E-98621F97CF02}" type="slidenum">
              <a:rPr lang="en-US" smtClean="0"/>
              <a:pPr>
                <a:defRPr/>
              </a:pPr>
              <a:t>46</a:t>
            </a:fld>
            <a:endParaRPr lang="en-US"/>
          </a:p>
        </p:txBody>
      </p:sp>
      <p:sp>
        <p:nvSpPr>
          <p:cNvPr id="34819" name="Rectangle 2"/>
          <p:cNvSpPr>
            <a:spLocks noGrp="1" noChangeArrowheads="1"/>
          </p:cNvSpPr>
          <p:nvPr>
            <p:ph type="title"/>
          </p:nvPr>
        </p:nvSpPr>
        <p:spPr/>
        <p:txBody>
          <a:bodyPr/>
          <a:lstStyle/>
          <a:p>
            <a:r>
              <a:rPr lang="en-US"/>
              <a:t>The Nature of Ethics</a:t>
            </a:r>
          </a:p>
        </p:txBody>
      </p:sp>
      <p:sp>
        <p:nvSpPr>
          <p:cNvPr id="34820" name="Rectangle 3"/>
          <p:cNvSpPr>
            <a:spLocks noGrp="1" noChangeArrowheads="1"/>
          </p:cNvSpPr>
          <p:nvPr>
            <p:ph type="body" idx="1"/>
          </p:nvPr>
        </p:nvSpPr>
        <p:spPr/>
        <p:txBody>
          <a:bodyPr/>
          <a:lstStyle/>
          <a:p>
            <a:r>
              <a:rPr lang="en-US" sz="4000" dirty="0"/>
              <a:t>Ethics is generally concerned with rules or guidelines for morals and/or socially approved conduct</a:t>
            </a:r>
          </a:p>
          <a:p>
            <a:r>
              <a:rPr lang="en-US" sz="4000" dirty="0"/>
              <a:t>Ethical standards generally apply to conduct that can or does have a substantial effect on people’s lives</a:t>
            </a:r>
          </a:p>
        </p:txBody>
      </p:sp>
    </p:spTree>
    <p:extLst>
      <p:ext uri="{BB962C8B-B14F-4D97-AF65-F5344CB8AC3E}">
        <p14:creationId xmlns:p14="http://schemas.microsoft.com/office/powerpoint/2010/main" val="20652574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315C40DB-4A4F-477C-9872-E46E9EECAC5A}" type="slidenum">
              <a:rPr lang="en-US" smtClean="0"/>
              <a:pPr>
                <a:defRPr/>
              </a:pPr>
              <a:t>47</a:t>
            </a:fld>
            <a:endParaRPr lang="en-US"/>
          </a:p>
        </p:txBody>
      </p:sp>
      <p:sp>
        <p:nvSpPr>
          <p:cNvPr id="35843" name="Rectangle 2"/>
          <p:cNvSpPr>
            <a:spLocks noGrp="1" noChangeArrowheads="1"/>
          </p:cNvSpPr>
          <p:nvPr>
            <p:ph type="title"/>
          </p:nvPr>
        </p:nvSpPr>
        <p:spPr>
          <a:xfrm>
            <a:off x="457200" y="704850"/>
            <a:ext cx="8229600" cy="1143000"/>
          </a:xfrm>
        </p:spPr>
        <p:txBody>
          <a:bodyPr/>
          <a:lstStyle/>
          <a:p>
            <a:pPr algn="ctr" eaLnBrk="1" hangingPunct="1"/>
            <a:r>
              <a:rPr lang="en-US"/>
              <a:t>Law vs. Ethics</a:t>
            </a:r>
          </a:p>
        </p:txBody>
      </p:sp>
      <p:sp>
        <p:nvSpPr>
          <p:cNvPr id="35844" name="Rectangle 3"/>
          <p:cNvSpPr>
            <a:spLocks noGrp="1" noChangeArrowheads="1"/>
          </p:cNvSpPr>
          <p:nvPr>
            <p:ph type="body" sz="half" idx="1"/>
          </p:nvPr>
        </p:nvSpPr>
        <p:spPr>
          <a:xfrm>
            <a:off x="533400" y="2057400"/>
            <a:ext cx="3810000" cy="4114800"/>
          </a:xfrm>
        </p:spPr>
        <p:txBody>
          <a:bodyPr/>
          <a:lstStyle/>
          <a:p>
            <a:pPr eaLnBrk="1" hangingPunct="1"/>
            <a:r>
              <a:rPr lang="en-US" dirty="0"/>
              <a:t>LAW</a:t>
            </a:r>
          </a:p>
          <a:p>
            <a:pPr lvl="1" eaLnBrk="1" hangingPunct="1"/>
            <a:r>
              <a:rPr lang="en-US" dirty="0"/>
              <a:t>Creates rules to guide conduct</a:t>
            </a:r>
          </a:p>
          <a:p>
            <a:pPr lvl="1" eaLnBrk="1" hangingPunct="1"/>
            <a:r>
              <a:rPr lang="en-US" dirty="0"/>
              <a:t>Balances competing values</a:t>
            </a:r>
          </a:p>
          <a:p>
            <a:pPr lvl="1" eaLnBrk="1" hangingPunct="1"/>
            <a:r>
              <a:rPr lang="en-US" dirty="0"/>
              <a:t>Punishes conduct that is “illegal” through formal structures</a:t>
            </a:r>
          </a:p>
        </p:txBody>
      </p:sp>
      <p:sp>
        <p:nvSpPr>
          <p:cNvPr id="35845" name="Rectangle 4"/>
          <p:cNvSpPr>
            <a:spLocks noGrp="1" noChangeArrowheads="1"/>
          </p:cNvSpPr>
          <p:nvPr>
            <p:ph type="body" sz="half" idx="2"/>
          </p:nvPr>
        </p:nvSpPr>
        <p:spPr>
          <a:xfrm>
            <a:off x="4495800" y="2057400"/>
            <a:ext cx="3810000" cy="4114800"/>
          </a:xfrm>
        </p:spPr>
        <p:txBody>
          <a:bodyPr/>
          <a:lstStyle/>
          <a:p>
            <a:pPr eaLnBrk="1" hangingPunct="1"/>
            <a:r>
              <a:rPr lang="en-US" dirty="0"/>
              <a:t>ETHICS</a:t>
            </a:r>
          </a:p>
          <a:p>
            <a:pPr lvl="1" eaLnBrk="1" hangingPunct="1"/>
            <a:r>
              <a:rPr lang="en-US" dirty="0"/>
              <a:t>Offers guidance on conduct </a:t>
            </a:r>
          </a:p>
          <a:p>
            <a:pPr lvl="1" eaLnBrk="1" hangingPunct="1"/>
            <a:r>
              <a:rPr lang="en-US" dirty="0"/>
              <a:t>Addresses situations in which competing values clash</a:t>
            </a:r>
          </a:p>
          <a:p>
            <a:pPr lvl="1" eaLnBrk="1" hangingPunct="1"/>
            <a:r>
              <a:rPr lang="en-US" dirty="0"/>
              <a:t>Incentives and disincentives may be created by “group” (formal or informal)</a:t>
            </a:r>
          </a:p>
        </p:txBody>
      </p:sp>
      <p:sp>
        <p:nvSpPr>
          <p:cNvPr id="35846" name="TextBox 5"/>
          <p:cNvSpPr txBox="1">
            <a:spLocks noChangeArrowheads="1"/>
          </p:cNvSpPr>
          <p:nvPr/>
        </p:nvSpPr>
        <p:spPr bwMode="auto">
          <a:xfrm>
            <a:off x="5943600" y="6581775"/>
            <a:ext cx="269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latin typeface="Tahoma" pitchFamily="34" charset="0"/>
              </a:rPr>
              <a:t>From CSUN ME Senior Ethics Lecture</a:t>
            </a:r>
          </a:p>
        </p:txBody>
      </p:sp>
    </p:spTree>
    <p:extLst>
      <p:ext uri="{BB962C8B-B14F-4D97-AF65-F5344CB8AC3E}">
        <p14:creationId xmlns:p14="http://schemas.microsoft.com/office/powerpoint/2010/main" val="3739371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21AE5E5A-6927-427D-8A8B-CD67EFC9B0B5}" type="slidenum">
              <a:rPr lang="en-US" smtClean="0"/>
              <a:pPr>
                <a:defRPr/>
              </a:pPr>
              <a:t>48</a:t>
            </a:fld>
            <a:endParaRPr lang="en-US"/>
          </a:p>
        </p:txBody>
      </p:sp>
      <p:sp>
        <p:nvSpPr>
          <p:cNvPr id="36867" name="Rectangle 2"/>
          <p:cNvSpPr>
            <a:spLocks noGrp="1" noChangeArrowheads="1"/>
          </p:cNvSpPr>
          <p:nvPr>
            <p:ph type="title"/>
          </p:nvPr>
        </p:nvSpPr>
        <p:spPr>
          <a:xfrm>
            <a:off x="457200" y="704850"/>
            <a:ext cx="8229600" cy="1143000"/>
          </a:xfrm>
        </p:spPr>
        <p:txBody>
          <a:bodyPr/>
          <a:lstStyle/>
          <a:p>
            <a:pPr eaLnBrk="1" hangingPunct="1"/>
            <a:r>
              <a:rPr lang="en-US" sz="4000"/>
              <a:t>Is “legal” the same as “ethical?”</a:t>
            </a:r>
          </a:p>
        </p:txBody>
      </p:sp>
      <p:sp>
        <p:nvSpPr>
          <p:cNvPr id="36868" name="Rectangle 3"/>
          <p:cNvSpPr>
            <a:spLocks noGrp="1" noChangeArrowheads="1"/>
          </p:cNvSpPr>
          <p:nvPr>
            <p:ph type="body" sz="half" idx="1"/>
          </p:nvPr>
        </p:nvSpPr>
        <p:spPr>
          <a:xfrm>
            <a:off x="609600" y="2017713"/>
            <a:ext cx="3810000" cy="3240087"/>
          </a:xfrm>
        </p:spPr>
        <p:txBody>
          <a:bodyPr/>
          <a:lstStyle/>
          <a:p>
            <a:pPr eaLnBrk="1" hangingPunct="1"/>
            <a:r>
              <a:rPr lang="en-US" sz="2400"/>
              <a:t>YES:</a:t>
            </a:r>
          </a:p>
          <a:p>
            <a:pPr lvl="1" eaLnBrk="1" hangingPunct="1"/>
            <a:r>
              <a:rPr lang="en-US" sz="2200"/>
              <a:t>Law defines duties, rights, “allowable conduct.”</a:t>
            </a:r>
          </a:p>
          <a:p>
            <a:pPr lvl="1" eaLnBrk="1" hangingPunct="1"/>
            <a:r>
              <a:rPr lang="en-US" sz="2200"/>
              <a:t>Compliance approach to business ethics: fulfill legally recognized duties, and don’t go further.</a:t>
            </a:r>
          </a:p>
        </p:txBody>
      </p:sp>
      <p:sp>
        <p:nvSpPr>
          <p:cNvPr id="36869" name="Rectangle 4"/>
          <p:cNvSpPr>
            <a:spLocks noGrp="1" noChangeArrowheads="1"/>
          </p:cNvSpPr>
          <p:nvPr>
            <p:ph type="body" sz="half" idx="2"/>
          </p:nvPr>
        </p:nvSpPr>
        <p:spPr>
          <a:xfrm>
            <a:off x="4343400" y="2017713"/>
            <a:ext cx="4572000" cy="3621087"/>
          </a:xfrm>
        </p:spPr>
        <p:txBody>
          <a:bodyPr/>
          <a:lstStyle/>
          <a:p>
            <a:pPr eaLnBrk="1" hangingPunct="1"/>
            <a:r>
              <a:rPr lang="en-US" sz="2400"/>
              <a:t>NO:</a:t>
            </a:r>
          </a:p>
          <a:p>
            <a:pPr lvl="1" eaLnBrk="1" hangingPunct="1"/>
            <a:r>
              <a:rPr lang="en-US"/>
              <a:t>Law does not address all ethical dilemmas</a:t>
            </a:r>
          </a:p>
          <a:p>
            <a:pPr lvl="1" eaLnBrk="1" hangingPunct="1"/>
            <a:r>
              <a:rPr lang="en-US"/>
              <a:t>Legal duties may not meet standard of ethical conduct</a:t>
            </a:r>
          </a:p>
          <a:p>
            <a:pPr lvl="1" eaLnBrk="1" hangingPunct="1"/>
            <a:r>
              <a:rPr lang="en-US"/>
              <a:t>“Beyond Compliance” approach: fulfill legally recognized duties, but don’t stop there.</a:t>
            </a:r>
          </a:p>
        </p:txBody>
      </p:sp>
      <p:sp>
        <p:nvSpPr>
          <p:cNvPr id="36870" name="TextBox 5"/>
          <p:cNvSpPr txBox="1">
            <a:spLocks noChangeArrowheads="1"/>
          </p:cNvSpPr>
          <p:nvPr/>
        </p:nvSpPr>
        <p:spPr bwMode="auto">
          <a:xfrm>
            <a:off x="5918200" y="6581775"/>
            <a:ext cx="269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latin typeface="Tahoma" pitchFamily="34" charset="0"/>
              </a:rPr>
              <a:t>From CSUN ME Senior Ethics Lecture</a:t>
            </a:r>
          </a:p>
        </p:txBody>
      </p:sp>
      <p:sp>
        <p:nvSpPr>
          <p:cNvPr id="36871" name="TextBox 6"/>
          <p:cNvSpPr txBox="1">
            <a:spLocks noChangeArrowheads="1"/>
          </p:cNvSpPr>
          <p:nvPr/>
        </p:nvSpPr>
        <p:spPr bwMode="auto">
          <a:xfrm>
            <a:off x="1981200" y="5638800"/>
            <a:ext cx="5103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Tahoma" pitchFamily="34" charset="0"/>
              </a:rPr>
              <a:t>In case of conflicts, it’s generally held that legal </a:t>
            </a:r>
          </a:p>
          <a:p>
            <a:pPr eaLnBrk="1" hangingPunct="1"/>
            <a:r>
              <a:rPr lang="en-US">
                <a:latin typeface="Tahoma" pitchFamily="34" charset="0"/>
              </a:rPr>
              <a:t>standards must give way to ethical standards</a:t>
            </a:r>
          </a:p>
        </p:txBody>
      </p:sp>
    </p:spTree>
    <p:extLst>
      <p:ext uri="{BB962C8B-B14F-4D97-AF65-F5344CB8AC3E}">
        <p14:creationId xmlns:p14="http://schemas.microsoft.com/office/powerpoint/2010/main" val="3579218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55A416F8-66EB-4CF2-A3CA-BA00650E9BA4}" type="slidenum">
              <a:rPr lang="en-US" smtClean="0"/>
              <a:pPr>
                <a:defRPr/>
              </a:pPr>
              <a:t>49</a:t>
            </a:fld>
            <a:endParaRPr lang="en-US"/>
          </a:p>
        </p:txBody>
      </p:sp>
      <p:sp>
        <p:nvSpPr>
          <p:cNvPr id="37891" name="Rectangle 2"/>
          <p:cNvSpPr>
            <a:spLocks noGrp="1" noChangeArrowheads="1"/>
          </p:cNvSpPr>
          <p:nvPr>
            <p:ph type="title"/>
          </p:nvPr>
        </p:nvSpPr>
        <p:spPr/>
        <p:txBody>
          <a:bodyPr/>
          <a:lstStyle/>
          <a:p>
            <a:pPr eaLnBrk="1" hangingPunct="1"/>
            <a:r>
              <a:rPr lang="en-US"/>
              <a:t>Consider This: “You and Al”</a:t>
            </a:r>
          </a:p>
        </p:txBody>
      </p:sp>
      <p:sp>
        <p:nvSpPr>
          <p:cNvPr id="37892" name="Rectangle 3"/>
          <p:cNvSpPr>
            <a:spLocks noGrp="1" noChangeArrowheads="1"/>
          </p:cNvSpPr>
          <p:nvPr>
            <p:ph type="body" idx="1"/>
          </p:nvPr>
        </p:nvSpPr>
        <p:spPr/>
        <p:txBody>
          <a:bodyPr/>
          <a:lstStyle/>
          <a:p>
            <a:pPr eaLnBrk="1" hangingPunct="1">
              <a:lnSpc>
                <a:spcPct val="90000"/>
              </a:lnSpc>
            </a:pPr>
            <a:r>
              <a:rPr lang="en-US" sz="2800"/>
              <a:t>You are the manager for Big-Mart, a large discount retailer.  You recently fired Al, a sales clerk, after Al punched a customer during a dispute in the store (Al admitted this after the customer complained).</a:t>
            </a:r>
          </a:p>
          <a:p>
            <a:pPr eaLnBrk="1" hangingPunct="1">
              <a:lnSpc>
                <a:spcPct val="90000"/>
              </a:lnSpc>
            </a:pPr>
            <a:r>
              <a:rPr lang="en-US" sz="2800"/>
              <a:t>Sue, manager of your competitor, Mega-Mart, calls you to tell you that Al has applied for a job at Mega-Mart, and to ask you whether Al is “good with customers.” </a:t>
            </a:r>
          </a:p>
          <a:p>
            <a:pPr eaLnBrk="1" hangingPunct="1">
              <a:lnSpc>
                <a:spcPct val="90000"/>
              </a:lnSpc>
            </a:pPr>
            <a:r>
              <a:rPr lang="en-US" sz="2800" i="1"/>
              <a:t>WHAT DO YOU DO</a:t>
            </a:r>
            <a:r>
              <a:rPr lang="en-US" sz="2800"/>
              <a:t>?</a:t>
            </a:r>
          </a:p>
        </p:txBody>
      </p:sp>
      <p:sp>
        <p:nvSpPr>
          <p:cNvPr id="37893" name="TextBox 4"/>
          <p:cNvSpPr txBox="1">
            <a:spLocks noChangeArrowheads="1"/>
          </p:cNvSpPr>
          <p:nvPr/>
        </p:nvSpPr>
        <p:spPr bwMode="auto">
          <a:xfrm>
            <a:off x="5994400" y="6581775"/>
            <a:ext cx="269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a:latin typeface="Tahoma" pitchFamily="34" charset="0"/>
              </a:rPr>
              <a:t>From CSUN ME Senior Ethics Lecture</a:t>
            </a:r>
          </a:p>
        </p:txBody>
      </p:sp>
    </p:spTree>
    <p:extLst>
      <p:ext uri="{BB962C8B-B14F-4D97-AF65-F5344CB8AC3E}">
        <p14:creationId xmlns:p14="http://schemas.microsoft.com/office/powerpoint/2010/main" val="396614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52400" y="304800"/>
            <a:ext cx="8839200" cy="6019800"/>
          </a:xfrm>
        </p:spPr>
        <p:txBody>
          <a:bodyPr/>
          <a:lstStyle/>
          <a:p>
            <a:pPr algn="just"/>
            <a:r>
              <a:rPr lang="en-US" sz="3600" dirty="0"/>
              <a:t>Contract Procedure: Parties to a contract and their function: contract documents and their purpose: General conditions of contracts specifications, drawing up bills of quantities, forms of tenders; acceptance of tender. Types of contract: fixed-price, cost-plus, semi-contracts. Financial arrangements, board relations, money measurement for interim certificate.</a:t>
            </a:r>
          </a:p>
          <a:p>
            <a:endParaRPr lang="en-US" dirty="0"/>
          </a:p>
          <a:p>
            <a:endParaRPr lang="en-US" dirty="0"/>
          </a:p>
        </p:txBody>
      </p:sp>
    </p:spTree>
    <p:extLst>
      <p:ext uri="{BB962C8B-B14F-4D97-AF65-F5344CB8AC3E}">
        <p14:creationId xmlns:p14="http://schemas.microsoft.com/office/powerpoint/2010/main" val="2705055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09600" y="228600"/>
            <a:ext cx="8077200" cy="438150"/>
          </a:xfrm>
        </p:spPr>
        <p:txBody>
          <a:bodyPr>
            <a:normAutofit fontScale="90000"/>
          </a:bodyPr>
          <a:lstStyle/>
          <a:p>
            <a:r>
              <a:rPr lang="en-US" sz="2800">
                <a:solidFill>
                  <a:srgbClr val="000000"/>
                </a:solidFill>
              </a:rPr>
              <a:t>Engineering ethics – introductory remarks</a:t>
            </a:r>
          </a:p>
        </p:txBody>
      </p:sp>
      <p:sp>
        <p:nvSpPr>
          <p:cNvPr id="52227" name="Rectangle 3"/>
          <p:cNvSpPr>
            <a:spLocks noGrp="1" noChangeArrowheads="1"/>
          </p:cNvSpPr>
          <p:nvPr>
            <p:ph type="body" idx="4294967295"/>
          </p:nvPr>
        </p:nvSpPr>
        <p:spPr>
          <a:xfrm>
            <a:off x="152400" y="762000"/>
            <a:ext cx="8839200" cy="5715000"/>
          </a:xfrm>
        </p:spPr>
        <p:txBody>
          <a:bodyPr/>
          <a:lstStyle/>
          <a:p>
            <a:pPr>
              <a:buClr>
                <a:schemeClr val="folHlink"/>
              </a:buClr>
            </a:pPr>
            <a:r>
              <a:rPr lang="en-US" sz="2400"/>
              <a:t> Engineering ethics</a:t>
            </a:r>
          </a:p>
          <a:p>
            <a:pPr lvl="1">
              <a:buClr>
                <a:schemeClr val="folHlink"/>
              </a:buClr>
            </a:pPr>
            <a:r>
              <a:rPr lang="en-US"/>
              <a:t>Applied ethics</a:t>
            </a:r>
          </a:p>
          <a:p>
            <a:pPr lvl="1">
              <a:buClr>
                <a:schemeClr val="folHlink"/>
              </a:buClr>
            </a:pPr>
            <a:r>
              <a:rPr lang="en-US"/>
              <a:t>Focuses on set of standards that cover engineers’ responsibility to the public, clients, employers and profession</a:t>
            </a:r>
          </a:p>
          <a:p>
            <a:pPr>
              <a:buClr>
                <a:schemeClr val="folHlink"/>
              </a:buClr>
            </a:pPr>
            <a:r>
              <a:rPr lang="en-US" sz="2400"/>
              <a:t>Engineering – one of fundamental human activities</a:t>
            </a:r>
          </a:p>
          <a:p>
            <a:pPr lvl="1">
              <a:buClr>
                <a:schemeClr val="folHlink"/>
              </a:buClr>
            </a:pPr>
            <a:r>
              <a:rPr lang="en-US"/>
              <a:t>Large social impact and significant responsibility</a:t>
            </a:r>
          </a:p>
          <a:p>
            <a:pPr lvl="1">
              <a:buClr>
                <a:schemeClr val="folHlink"/>
              </a:buClr>
            </a:pPr>
            <a:r>
              <a:rPr lang="en-US"/>
              <a:t>Engineers are often placed into conflict situations – they need to be able to resolve conflicts in ethical manner</a:t>
            </a:r>
          </a:p>
          <a:p>
            <a:pPr>
              <a:buClr>
                <a:schemeClr val="folHlink"/>
              </a:buClr>
            </a:pPr>
            <a:r>
              <a:rPr lang="en-US" sz="2400" b="1"/>
              <a:t>ABET</a:t>
            </a:r>
            <a:r>
              <a:rPr lang="en-US" sz="2400"/>
              <a:t> - recognized accreditor for college and university programs in applied science, computing, engineering, and technology</a:t>
            </a:r>
          </a:p>
          <a:p>
            <a:pPr lvl="1">
              <a:buClr>
                <a:schemeClr val="folHlink"/>
              </a:buClr>
            </a:pPr>
            <a:r>
              <a:rPr lang="en-US"/>
              <a:t>Requirement for teaching engineering ethics</a:t>
            </a:r>
          </a:p>
          <a:p>
            <a:pPr lvl="1">
              <a:buClr>
                <a:schemeClr val="folHlink"/>
              </a:buClr>
            </a:pPr>
            <a:r>
              <a:rPr lang="en-US"/>
              <a:t>Goal – preparation of students for ethical challenges in technology dominated world </a:t>
            </a:r>
          </a:p>
          <a:p>
            <a:pPr lvl="1">
              <a:buClr>
                <a:schemeClr val="folHlink"/>
              </a:buClr>
            </a:pPr>
            <a:endParaRPr lang="en-US" sz="1800"/>
          </a:p>
        </p:txBody>
      </p:sp>
    </p:spTree>
    <p:extLst>
      <p:ext uri="{BB962C8B-B14F-4D97-AF65-F5344CB8AC3E}">
        <p14:creationId xmlns:p14="http://schemas.microsoft.com/office/powerpoint/2010/main" val="567985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228600" y="76200"/>
            <a:ext cx="8763000" cy="6553200"/>
          </a:xfrm>
        </p:spPr>
        <p:txBody>
          <a:bodyPr/>
          <a:lstStyle/>
          <a:p>
            <a:pPr marL="109537" indent="0" algn="just">
              <a:buNone/>
            </a:pPr>
            <a:r>
              <a:rPr lang="en-US" b="1" dirty="0"/>
              <a:t>Sources of law</a:t>
            </a:r>
            <a:r>
              <a:rPr lang="en-US" dirty="0"/>
              <a:t> means the origin from which rules of human conduct come into existence and derive legal force or binding characters. It also refers to the sovereign or the state from which the law derives its force or validity. There are many different sources of law in any society. Some laws will be written in the country's Constitution; others will be passed by the legislature (usually a parliament or congress); others will come from long social tradition. T</a:t>
            </a:r>
            <a:r>
              <a:rPr lang="en-US" b="1" dirty="0"/>
              <a:t>here are many different sources of law:</a:t>
            </a:r>
            <a:endParaRPr lang="en-US" dirty="0"/>
          </a:p>
          <a:p>
            <a:r>
              <a:rPr lang="en-US" b="1" dirty="0"/>
              <a:t>The Constitution</a:t>
            </a:r>
            <a:endParaRPr lang="en-US" dirty="0"/>
          </a:p>
          <a:p>
            <a:r>
              <a:rPr lang="en-US" b="1" dirty="0"/>
              <a:t>Customary law</a:t>
            </a:r>
            <a:endParaRPr lang="en-US" dirty="0"/>
          </a:p>
          <a:p>
            <a:r>
              <a:rPr lang="en-US" b="1" dirty="0"/>
              <a:t>Common law</a:t>
            </a:r>
            <a:endParaRPr lang="en-US" dirty="0"/>
          </a:p>
          <a:p>
            <a:r>
              <a:rPr lang="en-US" b="1" dirty="0"/>
              <a:t>Case law</a:t>
            </a:r>
            <a:endParaRPr lang="en-US" dirty="0"/>
          </a:p>
          <a:p>
            <a:r>
              <a:rPr lang="en-US" b="1" dirty="0"/>
              <a:t>Legislation</a:t>
            </a:r>
            <a:endParaRPr lang="en-US" dirty="0"/>
          </a:p>
          <a:p>
            <a:endParaRPr lang="en-US" dirty="0"/>
          </a:p>
        </p:txBody>
      </p:sp>
    </p:spTree>
    <p:extLst>
      <p:ext uri="{BB962C8B-B14F-4D97-AF65-F5344CB8AC3E}">
        <p14:creationId xmlns:p14="http://schemas.microsoft.com/office/powerpoint/2010/main" val="1122317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a:t>Nigerian legal system</a:t>
            </a:r>
          </a:p>
        </p:txBody>
      </p:sp>
      <p:sp>
        <p:nvSpPr>
          <p:cNvPr id="3" name="Content Placeholder 2"/>
          <p:cNvSpPr>
            <a:spLocks noGrp="1"/>
          </p:cNvSpPr>
          <p:nvPr>
            <p:ph idx="1"/>
          </p:nvPr>
        </p:nvSpPr>
        <p:spPr>
          <a:xfrm>
            <a:off x="228600" y="762000"/>
            <a:ext cx="8610600" cy="5486400"/>
          </a:xfrm>
        </p:spPr>
        <p:txBody>
          <a:bodyPr/>
          <a:lstStyle/>
          <a:p>
            <a:r>
              <a:rPr lang="en-GB" sz="3200" dirty="0"/>
              <a:t>The </a:t>
            </a:r>
            <a:r>
              <a:rPr lang="en-GB" sz="3200" b="1" dirty="0"/>
              <a:t>Nigerian legal system</a:t>
            </a:r>
            <a:r>
              <a:rPr lang="en-GB" sz="3200" dirty="0"/>
              <a:t> is based on the English common law </a:t>
            </a:r>
            <a:r>
              <a:rPr lang="en-GB" sz="3200" b="1" dirty="0"/>
              <a:t>legal</a:t>
            </a:r>
            <a:r>
              <a:rPr lang="en-GB" sz="3200" dirty="0"/>
              <a:t> tradition. The sources of </a:t>
            </a:r>
            <a:r>
              <a:rPr lang="en-GB" sz="3200" b="1" dirty="0"/>
              <a:t>Nigerian</a:t>
            </a:r>
            <a:r>
              <a:rPr lang="en-GB" sz="3200" dirty="0"/>
              <a:t> law are: The Constitution, Legislation, English law, Customary law, Islamic law and </a:t>
            </a:r>
            <a:r>
              <a:rPr lang="en-GB" sz="3200" b="1" dirty="0"/>
              <a:t>Judicial</a:t>
            </a:r>
            <a:r>
              <a:rPr lang="en-GB" sz="3200" dirty="0"/>
              <a:t> precedents.</a:t>
            </a:r>
          </a:p>
          <a:p>
            <a:r>
              <a:rPr lang="en-GB" sz="3200" dirty="0"/>
              <a:t>The </a:t>
            </a:r>
            <a:r>
              <a:rPr lang="en-GB" sz="3200" b="1" dirty="0"/>
              <a:t>three main sources of law</a:t>
            </a:r>
            <a:r>
              <a:rPr lang="en-GB" sz="3200" dirty="0"/>
              <a:t> are constitutional, statutory, and case </a:t>
            </a:r>
            <a:r>
              <a:rPr lang="en-GB" sz="3200" b="1" dirty="0"/>
              <a:t>law</a:t>
            </a:r>
            <a:r>
              <a:rPr lang="en-GB" sz="3200" dirty="0"/>
              <a:t>. The </a:t>
            </a:r>
            <a:r>
              <a:rPr lang="en-GB" sz="3200" b="1" dirty="0"/>
              <a:t>sources of law</a:t>
            </a:r>
            <a:r>
              <a:rPr lang="en-GB" sz="3200" dirty="0"/>
              <a:t> are ranked as follows: first, constitutional; second, statutory; and third, case </a:t>
            </a:r>
            <a:r>
              <a:rPr lang="en-GB" sz="3200" b="1" dirty="0"/>
              <a:t>law</a:t>
            </a:r>
            <a:r>
              <a:rPr lang="en-GB" sz="3200" dirty="0"/>
              <a:t>.</a:t>
            </a:r>
          </a:p>
        </p:txBody>
      </p:sp>
    </p:spTree>
    <p:extLst>
      <p:ext uri="{BB962C8B-B14F-4D97-AF65-F5344CB8AC3E}">
        <p14:creationId xmlns:p14="http://schemas.microsoft.com/office/powerpoint/2010/main" val="2267894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172200"/>
          </a:xfrm>
        </p:spPr>
        <p:txBody>
          <a:bodyPr/>
          <a:lstStyle/>
          <a:p>
            <a:pPr marL="0" indent="0" algn="just">
              <a:buNone/>
            </a:pPr>
            <a:r>
              <a:rPr lang="en-US" sz="2800" b="1" dirty="0">
                <a:solidFill>
                  <a:srgbClr val="0A4A22"/>
                </a:solidFill>
              </a:rPr>
              <a:t>Sources of law</a:t>
            </a:r>
            <a:r>
              <a:rPr lang="en-US" sz="2800" dirty="0">
                <a:solidFill>
                  <a:srgbClr val="0A4A22"/>
                </a:solidFill>
              </a:rPr>
              <a:t> is a legal term that refers to the authorities by which law is made. There are a number of different sources that are used to define the creation and force of law, though not all are used equally. Some examples of sources include </a:t>
            </a:r>
            <a:r>
              <a:rPr lang="en-US" sz="2800" u="sng" dirty="0">
                <a:solidFill>
                  <a:srgbClr val="0A4A22"/>
                </a:solidFill>
                <a:hlinkClick r:id="rId2"/>
              </a:rPr>
              <a:t>legislation</a:t>
            </a:r>
            <a:r>
              <a:rPr lang="en-US" sz="2800" dirty="0">
                <a:solidFill>
                  <a:srgbClr val="0A4A22"/>
                </a:solidFill>
              </a:rPr>
              <a:t>, government regulation, court decisions, and custom.</a:t>
            </a:r>
            <a:endParaRPr lang="en-GB" sz="2800" dirty="0">
              <a:solidFill>
                <a:srgbClr val="0A4A22"/>
              </a:solidFill>
            </a:endParaRPr>
          </a:p>
          <a:p>
            <a:pPr marL="0" indent="0" algn="just">
              <a:buNone/>
            </a:pPr>
            <a:r>
              <a:rPr lang="en-US" sz="2800" dirty="0">
                <a:solidFill>
                  <a:srgbClr val="0A4A22"/>
                </a:solidFill>
              </a:rPr>
              <a:t>Several factors of law have contributed to the development of law. These factors are regarded as the sources of law.</a:t>
            </a:r>
            <a:endParaRPr lang="en-GB" sz="2800" dirty="0">
              <a:solidFill>
                <a:srgbClr val="0A4A22"/>
              </a:solidFill>
            </a:endParaRPr>
          </a:p>
          <a:p>
            <a:pPr algn="just"/>
            <a:r>
              <a:rPr lang="en-US" sz="2800" b="1" dirty="0">
                <a:solidFill>
                  <a:srgbClr val="0A4A22"/>
                </a:solidFill>
              </a:rPr>
              <a:t>There are different participants in the law:</a:t>
            </a:r>
            <a:endParaRPr lang="en-GB" sz="2800" dirty="0">
              <a:solidFill>
                <a:srgbClr val="0A4A22"/>
              </a:solidFill>
            </a:endParaRPr>
          </a:p>
          <a:p>
            <a:pPr lvl="0" algn="just"/>
            <a:r>
              <a:rPr lang="en-US" sz="2800" b="1" dirty="0">
                <a:solidFill>
                  <a:srgbClr val="0A4A22"/>
                </a:solidFill>
              </a:rPr>
              <a:t>Those who pass laws (legislature)</a:t>
            </a:r>
            <a:endParaRPr lang="en-GB" sz="2800" dirty="0">
              <a:solidFill>
                <a:srgbClr val="0A4A22"/>
              </a:solidFill>
            </a:endParaRPr>
          </a:p>
          <a:p>
            <a:pPr lvl="0" algn="just"/>
            <a:r>
              <a:rPr lang="en-US" sz="2800" b="1" dirty="0">
                <a:solidFill>
                  <a:srgbClr val="0A4A22"/>
                </a:solidFill>
              </a:rPr>
              <a:t>Those who apply laws (judiciary)</a:t>
            </a:r>
            <a:endParaRPr lang="en-GB" sz="2800" dirty="0">
              <a:solidFill>
                <a:srgbClr val="0A4A22"/>
              </a:solidFill>
            </a:endParaRPr>
          </a:p>
          <a:p>
            <a:pPr lvl="0" algn="just"/>
            <a:r>
              <a:rPr lang="en-US" sz="2800" b="1" dirty="0">
                <a:solidFill>
                  <a:srgbClr val="0A4A22"/>
                </a:solidFill>
              </a:rPr>
              <a:t>Those who enforce laws (police and others)</a:t>
            </a:r>
            <a:endParaRPr lang="en-GB" sz="2800" dirty="0">
              <a:solidFill>
                <a:srgbClr val="0A4A22"/>
              </a:solidFill>
            </a:endParaRPr>
          </a:p>
          <a:p>
            <a:endParaRPr lang="en-GB" dirty="0"/>
          </a:p>
        </p:txBody>
      </p:sp>
    </p:spTree>
    <p:extLst>
      <p:ext uri="{BB962C8B-B14F-4D97-AF65-F5344CB8AC3E}">
        <p14:creationId xmlns:p14="http://schemas.microsoft.com/office/powerpoint/2010/main" val="1791175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629400"/>
          </a:xfrm>
        </p:spPr>
        <p:txBody>
          <a:bodyPr/>
          <a:lstStyle/>
          <a:p>
            <a:r>
              <a:rPr lang="en-US" b="1" dirty="0"/>
              <a:t>Sources of law</a:t>
            </a:r>
            <a:endParaRPr lang="en-GB" b="1" dirty="0"/>
          </a:p>
          <a:p>
            <a:pPr marL="0" indent="0">
              <a:buNone/>
            </a:pPr>
            <a:r>
              <a:rPr lang="en-US" sz="2800" dirty="0"/>
              <a:t>There are many different sources of law in any society. Some laws will be written in the country's Constitution; others will be passed by the legislature (usually a parliament or congress); others will come from long social tradition.</a:t>
            </a:r>
          </a:p>
          <a:p>
            <a:r>
              <a:rPr lang="en-US" sz="2800" b="1" i="1" dirty="0"/>
              <a:t>Constitutional law</a:t>
            </a:r>
            <a:endParaRPr lang="en-GB" sz="2800" b="1" i="1" dirty="0"/>
          </a:p>
          <a:p>
            <a:pPr marL="109537" indent="0" algn="just">
              <a:buNone/>
            </a:pPr>
            <a:r>
              <a:rPr lang="en-US" sz="2800" dirty="0"/>
              <a:t>In any country with a written Constitution, the Constitution will take precedence over any other source of law. For example, if the Constitution says there is freedom of speech for all citizens, but the social tradition is for women not to speak in public, a court will protect the right of any woman to speak in public if she chooses to do so; the Constitution takes priority over tradition.</a:t>
            </a:r>
            <a:endParaRPr lang="en-GB" sz="2800" dirty="0"/>
          </a:p>
          <a:p>
            <a:endParaRPr lang="en-GB" dirty="0"/>
          </a:p>
          <a:p>
            <a:endParaRPr lang="en-GB" dirty="0"/>
          </a:p>
        </p:txBody>
      </p:sp>
    </p:spTree>
    <p:extLst>
      <p:ext uri="{BB962C8B-B14F-4D97-AF65-F5344CB8AC3E}">
        <p14:creationId xmlns:p14="http://schemas.microsoft.com/office/powerpoint/2010/main" val="1174616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a:t>
            </a:r>
          </a:p>
        </p:txBody>
      </p:sp>
      <p:sp>
        <p:nvSpPr>
          <p:cNvPr id="3" name="Content Placeholder 2"/>
          <p:cNvSpPr>
            <a:spLocks noGrp="1"/>
          </p:cNvSpPr>
          <p:nvPr>
            <p:ph idx="1"/>
          </p:nvPr>
        </p:nvSpPr>
        <p:spPr>
          <a:xfrm>
            <a:off x="457200" y="1447800"/>
            <a:ext cx="8534400" cy="4559300"/>
          </a:xfrm>
        </p:spPr>
        <p:txBody>
          <a:bodyPr>
            <a:normAutofit/>
          </a:bodyPr>
          <a:lstStyle/>
          <a:p>
            <a:pPr algn="just"/>
            <a:r>
              <a:rPr lang="en-GB" sz="3200" dirty="0"/>
              <a:t>The sources of the law in Nigeria  are:</a:t>
            </a:r>
          </a:p>
          <a:p>
            <a:pPr lvl="1" algn="just"/>
            <a:r>
              <a:rPr lang="en-GB" sz="3200" dirty="0"/>
              <a:t>Constitution-  The system of laws, customs and conventions which define the composition and powers of organs of the state, and regulate the relations of the various state organs to one another and to the private citizen. It is the document containing the substance of the law</a:t>
            </a:r>
          </a:p>
        </p:txBody>
      </p:sp>
    </p:spTree>
    <p:extLst>
      <p:ext uri="{BB962C8B-B14F-4D97-AF65-F5344CB8AC3E}">
        <p14:creationId xmlns:p14="http://schemas.microsoft.com/office/powerpoint/2010/main" val="3895192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629400"/>
          </a:xfrm>
        </p:spPr>
        <p:txBody>
          <a:bodyPr/>
          <a:lstStyle/>
          <a:p>
            <a:r>
              <a:rPr lang="en-US" b="1" i="1" dirty="0"/>
              <a:t>Customary law</a:t>
            </a:r>
            <a:endParaRPr lang="en-GB" b="1" i="1" dirty="0"/>
          </a:p>
          <a:p>
            <a:pPr marL="0" indent="0">
              <a:buNone/>
            </a:pPr>
            <a:r>
              <a:rPr lang="en-US" dirty="0"/>
              <a:t>In developing countries which have been decolonized since the 1940s or 1950s, the law is generally a mixture of law introduced by the former colonial power and customary law which was there before colonization. That customary law often still takes priority in certain areas of life.</a:t>
            </a:r>
            <a:r>
              <a:rPr lang="en-GB" dirty="0"/>
              <a:t> </a:t>
            </a:r>
            <a:r>
              <a:rPr lang="en-US" dirty="0"/>
              <a:t>Typically, customary law applies in those areas of life least affected by colonization. These may include land ownership, customary titles and family relationships.</a:t>
            </a:r>
            <a:r>
              <a:rPr lang="en-GB" dirty="0"/>
              <a:t> </a:t>
            </a:r>
            <a:r>
              <a:rPr lang="en-US" dirty="0"/>
              <a:t>There may be special courts to deal with these matters, conducted according to tradition and presided over by a customary chief or group of elders. Alternatively, these matters may be dealt with by an ordinary court, but customary law may take precedence over other kinds of law in these cases.</a:t>
            </a:r>
            <a:r>
              <a:rPr lang="en-GB" dirty="0"/>
              <a:t> </a:t>
            </a:r>
            <a:r>
              <a:rPr lang="en-US" dirty="0"/>
              <a:t>A custom is a rule which in a particular family or in a particular district or in a particular section, class or tribe, has from long usage obtained the force of law. </a:t>
            </a:r>
            <a:endParaRPr lang="en-GB" dirty="0"/>
          </a:p>
          <a:p>
            <a:endParaRPr lang="en-GB" dirty="0"/>
          </a:p>
        </p:txBody>
      </p:sp>
    </p:spTree>
    <p:extLst>
      <p:ext uri="{BB962C8B-B14F-4D97-AF65-F5344CB8AC3E}">
        <p14:creationId xmlns:p14="http://schemas.microsoft.com/office/powerpoint/2010/main" val="3999319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marL="109537" indent="0" algn="just">
              <a:buNone/>
            </a:pPr>
            <a:r>
              <a:rPr lang="en-US" sz="3200" b="1" u="sng" dirty="0">
                <a:hlinkClick r:id="rId2"/>
              </a:rPr>
              <a:t>Common law</a:t>
            </a:r>
            <a:r>
              <a:rPr lang="en-US" sz="3200" dirty="0"/>
              <a:t> is one of the major sources of law that has been in use for nearly 1,000 years. This type of law is based on judges' decisions as well as legislation deeming certain actions illegal. Common law may dictate the specific laws and penalties of certain crimes, including murder, rape, and theft. One common concept in this important source of law is that of precedent, which suggests that future courts follow the rulings of prior courts on specific issues. </a:t>
            </a:r>
            <a:endParaRPr lang="en-GB" sz="3200" dirty="0"/>
          </a:p>
          <a:p>
            <a:endParaRPr lang="en-GB" dirty="0"/>
          </a:p>
        </p:txBody>
      </p:sp>
    </p:spTree>
    <p:extLst>
      <p:ext uri="{BB962C8B-B14F-4D97-AF65-F5344CB8AC3E}">
        <p14:creationId xmlns:p14="http://schemas.microsoft.com/office/powerpoint/2010/main" val="3340702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lstStyle/>
          <a:p>
            <a:pPr marL="0" indent="0" algn="just">
              <a:buNone/>
            </a:pPr>
            <a:r>
              <a:rPr lang="en-US" sz="2800" dirty="0"/>
              <a:t>Legislation is that source of law which consists in the declaration of legal rules by a competent authority. Legislature is the direct source of law. Legislature frames new laws, amends the old laws and cancels existing laws in all countries. In modern times this is the most important source of law making. The term </a:t>
            </a:r>
            <a:r>
              <a:rPr lang="en-US" sz="2800" u="sng" dirty="0">
                <a:hlinkClick r:id="rId2" tooltip="Legislature"/>
              </a:rPr>
              <a:t>legislature</a:t>
            </a:r>
            <a:r>
              <a:rPr lang="en-US" sz="2800" dirty="0"/>
              <a:t> means any form of law making. Its scope has now been restricted so a particular form of law making. It not only creates new rules of law it also sweeps away existing inconvenient rules.</a:t>
            </a:r>
            <a:endParaRPr lang="en-GB" sz="2800" dirty="0"/>
          </a:p>
          <a:p>
            <a:pPr algn="just"/>
            <a:r>
              <a:rPr lang="en-US" sz="2800" b="1" i="1" dirty="0"/>
              <a:t>Legislature</a:t>
            </a:r>
            <a:r>
              <a:rPr lang="en-GB" sz="2800" b="1" i="1" dirty="0"/>
              <a:t>: </a:t>
            </a:r>
            <a:r>
              <a:rPr lang="en-US" sz="2800" dirty="0"/>
              <a:t>A legislature is a body which has the power to make laws. It may be a Parliament, or a Congress, or an Assembly, or a town council, or a council of chiefs. </a:t>
            </a:r>
            <a:endParaRPr lang="en-GB" dirty="0"/>
          </a:p>
        </p:txBody>
      </p:sp>
    </p:spTree>
    <p:extLst>
      <p:ext uri="{BB962C8B-B14F-4D97-AF65-F5344CB8AC3E}">
        <p14:creationId xmlns:p14="http://schemas.microsoft.com/office/powerpoint/2010/main" val="3566803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algn="just"/>
            <a:r>
              <a:rPr lang="en-US" sz="2800" dirty="0"/>
              <a:t>It may have the power to pass laws which apply to the whole country, or just to part of it.</a:t>
            </a:r>
            <a:endParaRPr lang="en-GB" sz="2800" dirty="0"/>
          </a:p>
          <a:p>
            <a:pPr algn="just"/>
            <a:r>
              <a:rPr lang="en-US" sz="2800" dirty="0"/>
              <a:t>Legislation is that source of law which consists in the declaration of legal rules by a competent authority. Legislature is the direct source of law. Legislature frames new laws, amends the old laws and cancels existing laws in all countries. In modern times this is the most important source of law making. The term </a:t>
            </a:r>
            <a:r>
              <a:rPr lang="en-US" sz="2800" u="sng" dirty="0">
                <a:hlinkClick r:id="rId2" tooltip="Legislature"/>
              </a:rPr>
              <a:t>legislature</a:t>
            </a:r>
            <a:r>
              <a:rPr lang="en-US" sz="2800" dirty="0"/>
              <a:t> means any form of law making. Its scope has now been restricted so a particular form of law making. It not only creates new rules of law it also sweeps away existing inconvenient rules.</a:t>
            </a:r>
            <a:endParaRPr lang="en-GB" sz="2800" dirty="0"/>
          </a:p>
          <a:p>
            <a:pPr algn="just"/>
            <a:endParaRPr lang="en-GB" sz="2800" dirty="0"/>
          </a:p>
        </p:txBody>
      </p:sp>
    </p:spTree>
    <p:extLst>
      <p:ext uri="{BB962C8B-B14F-4D97-AF65-F5344CB8AC3E}">
        <p14:creationId xmlns:p14="http://schemas.microsoft.com/office/powerpoint/2010/main" val="153269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8077200" cy="609600"/>
          </a:xfrm>
        </p:spPr>
        <p:txBody>
          <a:bodyPr>
            <a:normAutofit fontScale="90000"/>
          </a:bodyPr>
          <a:lstStyle/>
          <a:p>
            <a:pPr eaLnBrk="1" hangingPunct="1"/>
            <a:r>
              <a:rPr lang="en-US" dirty="0"/>
              <a:t>ENG 384: COURSE OUTLINE</a:t>
            </a:r>
          </a:p>
        </p:txBody>
      </p:sp>
      <p:sp>
        <p:nvSpPr>
          <p:cNvPr id="3" name="Content Placeholder 2"/>
          <p:cNvSpPr>
            <a:spLocks noGrp="1"/>
          </p:cNvSpPr>
          <p:nvPr>
            <p:ph idx="1"/>
          </p:nvPr>
        </p:nvSpPr>
        <p:spPr>
          <a:xfrm>
            <a:off x="152400" y="914400"/>
            <a:ext cx="8839200" cy="5638800"/>
          </a:xfrm>
        </p:spPr>
        <p:txBody>
          <a:bodyPr>
            <a:normAutofit fontScale="92500" lnSpcReduction="20000"/>
          </a:bodyPr>
          <a:lstStyle/>
          <a:p>
            <a:pPr marL="274320" indent="-274320" algn="just" eaLnBrk="1" fontAlgn="auto" hangingPunct="1">
              <a:spcAft>
                <a:spcPts val="0"/>
              </a:spcAft>
              <a:buClr>
                <a:schemeClr val="accent3"/>
              </a:buClr>
              <a:buFont typeface="Wingdings 2"/>
              <a:buChar char=""/>
              <a:defRPr/>
            </a:pPr>
            <a:r>
              <a:rPr lang="en-GB" sz="3000" dirty="0"/>
              <a:t>Managerial Economics: Managerial theories of firm behaviours, price competition in various market structure, non-price competitions and quality optimization. Efficiency and performance evaluation. Demand estimating and forecasting.</a:t>
            </a:r>
            <a:endParaRPr lang="en-US" sz="3000" dirty="0"/>
          </a:p>
          <a:p>
            <a:pPr marL="274320" indent="-274320" algn="just" eaLnBrk="1" fontAlgn="auto" hangingPunct="1">
              <a:spcAft>
                <a:spcPts val="0"/>
              </a:spcAft>
              <a:buClr>
                <a:schemeClr val="accent3"/>
              </a:buClr>
              <a:buFont typeface="Wingdings 2"/>
              <a:buChar char=""/>
              <a:defRPr/>
            </a:pPr>
            <a:r>
              <a:rPr lang="en-GB" sz="3000" dirty="0"/>
              <a:t>Managerial Accounting and Control: Financial goals and objectives. Analysis of cost behaviour standards for manufacturing and non-manufacturing costs. Absorption versus marginal costing. And large companies including consideration of centralize versus decentralized financial controls transfer, pricing etc. Control over capital projects, integrating project financial analysis with corporate strategy.</a:t>
            </a:r>
            <a:endParaRPr lang="en-US" sz="3000"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3273299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algn="just"/>
            <a:r>
              <a:rPr lang="en-US" sz="2800" b="1" i="1" dirty="0"/>
              <a:t>Case law</a:t>
            </a:r>
            <a:endParaRPr lang="en-GB" sz="2800" b="1" i="1" dirty="0"/>
          </a:p>
          <a:p>
            <a:pPr algn="just"/>
            <a:r>
              <a:rPr lang="en-US" sz="2800" dirty="0"/>
              <a:t>Legislatures pass laws, but courts work out what they mean in practice. Laws are interpreted and tested by a succession of trials, over a period of time, under a variety of circumstances.</a:t>
            </a:r>
          </a:p>
          <a:p>
            <a:pPr algn="just"/>
            <a:r>
              <a:rPr lang="en-US" sz="2800" dirty="0"/>
              <a:t>Any case law that is from a court of equal or higher rank to the one where a case is now being heard, will normally take precedence over common law, should they differ. Also, a decision by a higher court (for example a court of appeal or supreme court) is binding upon a lower court. The lower court must follow what the higher court has said, in another case where the circumstances are similar.</a:t>
            </a:r>
            <a:endParaRPr lang="en-GB" sz="2800" dirty="0"/>
          </a:p>
          <a:p>
            <a:endParaRPr lang="en-GB" dirty="0"/>
          </a:p>
          <a:p>
            <a:endParaRPr lang="en-GB" dirty="0"/>
          </a:p>
        </p:txBody>
      </p:sp>
    </p:spTree>
    <p:extLst>
      <p:ext uri="{BB962C8B-B14F-4D97-AF65-F5344CB8AC3E}">
        <p14:creationId xmlns:p14="http://schemas.microsoft.com/office/powerpoint/2010/main" val="1199917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algn="just"/>
            <a:r>
              <a:rPr lang="en-US" sz="3600" b="1" dirty="0"/>
              <a:t>The common law</a:t>
            </a:r>
            <a:r>
              <a:rPr lang="en-US" sz="3600" dirty="0"/>
              <a:t>, also referred to as case law, is a vast body of law that judges create, case by case, as they make rulings and as they determine the precise meaning of a law or regulation. Judges review the rulings of other judges in search of legal principles that can be applied to the dispute that comes before them. Judges may add refinements of their own pertaining to the specific facts before them, as the common law grows and evolves. </a:t>
            </a:r>
            <a:endParaRPr lang="en-GB" sz="3600" dirty="0"/>
          </a:p>
        </p:txBody>
      </p:sp>
    </p:spTree>
    <p:extLst>
      <p:ext uri="{BB962C8B-B14F-4D97-AF65-F5344CB8AC3E}">
        <p14:creationId xmlns:p14="http://schemas.microsoft.com/office/powerpoint/2010/main" val="1918423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 Contd.</a:t>
            </a:r>
          </a:p>
        </p:txBody>
      </p:sp>
      <p:sp>
        <p:nvSpPr>
          <p:cNvPr id="3" name="Content Placeholder 2"/>
          <p:cNvSpPr>
            <a:spLocks noGrp="1"/>
          </p:cNvSpPr>
          <p:nvPr>
            <p:ph idx="1"/>
          </p:nvPr>
        </p:nvSpPr>
        <p:spPr/>
        <p:txBody>
          <a:bodyPr>
            <a:normAutofit/>
          </a:bodyPr>
          <a:lstStyle/>
          <a:p>
            <a:pPr lvl="1"/>
            <a:r>
              <a:rPr lang="en-GB" dirty="0"/>
              <a:t>Legislation- This is the major source of the Law. This comprises all the statues, edicts, acts, decrees, bye-laws, orders and regulations </a:t>
            </a:r>
            <a:r>
              <a:rPr lang="en-GB" dirty="0" err="1"/>
              <a:t>etc</a:t>
            </a:r>
            <a:r>
              <a:rPr lang="en-GB" dirty="0"/>
              <a:t> passed by the parliament (National Assembly or House of Assembly)  i.e. law making bodies</a:t>
            </a:r>
          </a:p>
          <a:p>
            <a:endParaRPr lang="en-GB" dirty="0"/>
          </a:p>
        </p:txBody>
      </p:sp>
    </p:spTree>
    <p:extLst>
      <p:ext uri="{BB962C8B-B14F-4D97-AF65-F5344CB8AC3E}">
        <p14:creationId xmlns:p14="http://schemas.microsoft.com/office/powerpoint/2010/main" val="4184305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 Contd.</a:t>
            </a:r>
          </a:p>
        </p:txBody>
      </p:sp>
      <p:sp>
        <p:nvSpPr>
          <p:cNvPr id="3" name="Content Placeholder 2"/>
          <p:cNvSpPr>
            <a:spLocks noGrp="1"/>
          </p:cNvSpPr>
          <p:nvPr>
            <p:ph idx="1"/>
          </p:nvPr>
        </p:nvSpPr>
        <p:spPr>
          <a:xfrm>
            <a:off x="228600" y="1295400"/>
            <a:ext cx="8763000" cy="5287962"/>
          </a:xfrm>
        </p:spPr>
        <p:txBody>
          <a:bodyPr>
            <a:normAutofit fontScale="92500" lnSpcReduction="10000"/>
          </a:bodyPr>
          <a:lstStyle/>
          <a:p>
            <a:pPr marL="342900" lvl="1" indent="-342900">
              <a:buFont typeface="Arial" pitchFamily="34" charset="0"/>
              <a:buChar char="•"/>
            </a:pPr>
            <a:r>
              <a:rPr lang="en-GB" dirty="0"/>
              <a:t>Case Law- These are rules or precedents of law laid down in cases decided in the most authoritative courts of the land, which are then binding on the lower courts. There are two distinct types of case law:</a:t>
            </a:r>
          </a:p>
          <a:p>
            <a:pPr marL="1200150" lvl="3" indent="-342900" algn="just"/>
            <a:r>
              <a:rPr lang="en-GB" sz="2400" dirty="0"/>
              <a:t>Common Law. These are principles of law that have been developed in cases decided over the centuries by judges of the higher courts, where statutory rules are not involved, called judicial precedents. An example is the set of common law rules relating to the formalities that must be gone through in order to enter a legally binding contract.</a:t>
            </a:r>
          </a:p>
          <a:p>
            <a:pPr marL="1200150" lvl="3" indent="-342900" algn="just"/>
            <a:r>
              <a:rPr lang="en-GB" sz="2400" dirty="0"/>
              <a:t>This involves the interpretation of statutes wherever the language of a statute is occasionally ambiguous or the statute does not apply clearly to a given set of facts. The courts may therefore be called upon to interpret or rule upon the meaning of a particular statutory provision</a:t>
            </a:r>
          </a:p>
          <a:p>
            <a:pPr marL="1200150" lvl="3" indent="-342900"/>
            <a:endParaRPr lang="en-GB" dirty="0"/>
          </a:p>
          <a:p>
            <a:pPr marL="0" indent="0">
              <a:buNone/>
            </a:pPr>
            <a:endParaRPr lang="en-GB" dirty="0"/>
          </a:p>
        </p:txBody>
      </p:sp>
    </p:spTree>
    <p:extLst>
      <p:ext uri="{BB962C8B-B14F-4D97-AF65-F5344CB8AC3E}">
        <p14:creationId xmlns:p14="http://schemas.microsoft.com/office/powerpoint/2010/main" val="3176487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 Contd.</a:t>
            </a:r>
          </a:p>
        </p:txBody>
      </p:sp>
      <p:sp>
        <p:nvSpPr>
          <p:cNvPr id="3" name="Content Placeholder 2"/>
          <p:cNvSpPr>
            <a:spLocks noGrp="1"/>
          </p:cNvSpPr>
          <p:nvPr>
            <p:ph idx="1"/>
          </p:nvPr>
        </p:nvSpPr>
        <p:spPr/>
        <p:txBody>
          <a:bodyPr/>
          <a:lstStyle/>
          <a:p>
            <a:r>
              <a:rPr lang="en-GB" dirty="0"/>
              <a:t>The major portion of Case Laws of Nigeria consists of English Law, comprising Acts or Orders-in-Council applying directly to Nigeria statutes of general application, the common law and doctrines of equity</a:t>
            </a:r>
          </a:p>
          <a:p>
            <a:endParaRPr lang="en-GB" dirty="0"/>
          </a:p>
        </p:txBody>
      </p:sp>
    </p:spTree>
    <p:extLst>
      <p:ext uri="{BB962C8B-B14F-4D97-AF65-F5344CB8AC3E}">
        <p14:creationId xmlns:p14="http://schemas.microsoft.com/office/powerpoint/2010/main" val="824995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 Contd.</a:t>
            </a:r>
          </a:p>
        </p:txBody>
      </p:sp>
      <p:sp>
        <p:nvSpPr>
          <p:cNvPr id="3" name="Content Placeholder 2"/>
          <p:cNvSpPr>
            <a:spLocks noGrp="1"/>
          </p:cNvSpPr>
          <p:nvPr>
            <p:ph idx="1"/>
          </p:nvPr>
        </p:nvSpPr>
        <p:spPr/>
        <p:txBody>
          <a:bodyPr>
            <a:normAutofit fontScale="92500" lnSpcReduction="10000"/>
          </a:bodyPr>
          <a:lstStyle/>
          <a:p>
            <a:pPr lvl="1" algn="just"/>
            <a:r>
              <a:rPr lang="en-GB" sz="3600" dirty="0"/>
              <a:t>Customary Law (also called Native Law and Custom). This is the collection of largely unwritten codes, tenets and social principles, customs and traditions practices in a society and handed down from generation to generation. Sharia Law (Islamic Law is also under this category</a:t>
            </a:r>
          </a:p>
          <a:p>
            <a:endParaRPr lang="en-GB" dirty="0"/>
          </a:p>
        </p:txBody>
      </p:sp>
    </p:spTree>
    <p:extLst>
      <p:ext uri="{BB962C8B-B14F-4D97-AF65-F5344CB8AC3E}">
        <p14:creationId xmlns:p14="http://schemas.microsoft.com/office/powerpoint/2010/main" val="1575281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Law Contd.</a:t>
            </a:r>
          </a:p>
        </p:txBody>
      </p:sp>
      <p:sp>
        <p:nvSpPr>
          <p:cNvPr id="3" name="Content Placeholder 2"/>
          <p:cNvSpPr>
            <a:spLocks noGrp="1"/>
          </p:cNvSpPr>
          <p:nvPr>
            <p:ph idx="1"/>
          </p:nvPr>
        </p:nvSpPr>
        <p:spPr/>
        <p:txBody>
          <a:bodyPr/>
          <a:lstStyle/>
          <a:p>
            <a:r>
              <a:rPr lang="en-GB" dirty="0"/>
              <a:t>Codes of Guidance and other Official advice- apart from the statute and case laws, there are other rules of practice to be found in a variety of Codes of Guidance issued by the appropriate government or professional bodies, applicable only within the concerned are, trade or profession</a:t>
            </a:r>
          </a:p>
        </p:txBody>
      </p:sp>
    </p:spTree>
    <p:extLst>
      <p:ext uri="{BB962C8B-B14F-4D97-AF65-F5344CB8AC3E}">
        <p14:creationId xmlns:p14="http://schemas.microsoft.com/office/powerpoint/2010/main" val="1140449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normAutofit fontScale="90000"/>
          </a:bodyPr>
          <a:lstStyle/>
          <a:p>
            <a:r>
              <a:rPr lang="en-GB" sz="3200" dirty="0"/>
              <a:t>What is the difference between a criminal case and a civil case?</a:t>
            </a:r>
            <a:br>
              <a:rPr lang="en-GB" dirty="0"/>
            </a:br>
            <a:endParaRPr lang="en-GB" dirty="0"/>
          </a:p>
        </p:txBody>
      </p:sp>
      <p:sp>
        <p:nvSpPr>
          <p:cNvPr id="3" name="Content Placeholder 2"/>
          <p:cNvSpPr>
            <a:spLocks noGrp="1"/>
          </p:cNvSpPr>
          <p:nvPr>
            <p:ph idx="1"/>
          </p:nvPr>
        </p:nvSpPr>
        <p:spPr>
          <a:xfrm>
            <a:off x="228600" y="1066800"/>
            <a:ext cx="8458200" cy="5257800"/>
          </a:xfrm>
        </p:spPr>
        <p:txBody>
          <a:bodyPr/>
          <a:lstStyle/>
          <a:p>
            <a:pPr algn="just"/>
            <a:r>
              <a:rPr lang="en-GB" sz="3600" dirty="0"/>
              <a:t>Civil cases are generally brought by private individuals or corporations seeking to collect money owed or monetary damages. A criminal case is brought by the local, state or federal government in response to a suspected violation of law and seeks a fine, a jail sentence or both.</a:t>
            </a:r>
          </a:p>
          <a:p>
            <a:pPr algn="just"/>
            <a:endParaRPr lang="en-GB" sz="3600" dirty="0"/>
          </a:p>
        </p:txBody>
      </p:sp>
    </p:spTree>
    <p:extLst>
      <p:ext uri="{BB962C8B-B14F-4D97-AF65-F5344CB8AC3E}">
        <p14:creationId xmlns:p14="http://schemas.microsoft.com/office/powerpoint/2010/main" val="1485835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00800"/>
          </a:xfrm>
        </p:spPr>
        <p:txBody>
          <a:bodyPr/>
          <a:lstStyle/>
          <a:p>
            <a:pPr marL="109537" indent="0" algn="just">
              <a:buNone/>
            </a:pPr>
            <a:r>
              <a:rPr lang="en-GB" sz="2600" b="1" dirty="0"/>
              <a:t>Criminal law deals with behaviour that is or can be construed as an offense against the public, society, or the state—even if the immediate victim is an individual.</a:t>
            </a:r>
            <a:r>
              <a:rPr lang="en-GB" sz="2600" dirty="0"/>
              <a:t> Examples are murder, assault, theft, and drunken driving. </a:t>
            </a:r>
            <a:r>
              <a:rPr lang="en-GB" sz="2600" b="1" dirty="0"/>
              <a:t>Civil law deals with behaviour that constitutes an injury to an individual or other private party, such as a corporation.</a:t>
            </a:r>
            <a:r>
              <a:rPr lang="en-GB" sz="2600" dirty="0"/>
              <a:t> Examples are defamation (including libel and slander), breach of contract, negligence resulting in injury or death, and property damage. </a:t>
            </a:r>
          </a:p>
          <a:p>
            <a:pPr algn="just"/>
            <a:r>
              <a:rPr lang="en-GB" sz="2600" b="1" dirty="0"/>
              <a:t>Criminal law</a:t>
            </a:r>
            <a:r>
              <a:rPr lang="en-GB" sz="2600" dirty="0"/>
              <a:t> is a category of public </a:t>
            </a:r>
            <a:r>
              <a:rPr lang="en-GB" sz="2600" b="1" dirty="0"/>
              <a:t>law</a:t>
            </a:r>
            <a:r>
              <a:rPr lang="en-GB" sz="2600" dirty="0"/>
              <a:t> that punishes behaviour that results in injury to people and/or property. In </a:t>
            </a:r>
            <a:r>
              <a:rPr lang="en-GB" sz="2600" b="1" dirty="0"/>
              <a:t>Canada</a:t>
            </a:r>
            <a:r>
              <a:rPr lang="en-GB" sz="2600" dirty="0"/>
              <a:t>, most </a:t>
            </a:r>
            <a:r>
              <a:rPr lang="en-GB" sz="2600" b="1" dirty="0"/>
              <a:t>criminal law</a:t>
            </a:r>
            <a:r>
              <a:rPr lang="en-GB" sz="2600" dirty="0"/>
              <a:t> is made by the federal government. Some </a:t>
            </a:r>
            <a:r>
              <a:rPr lang="en-GB" sz="2600" b="1" dirty="0"/>
              <a:t>laws</a:t>
            </a:r>
            <a:r>
              <a:rPr lang="en-GB" sz="2600" dirty="0"/>
              <a:t> made by the provincial and municipal governments are called "quasi-</a:t>
            </a:r>
            <a:r>
              <a:rPr lang="en-GB" sz="2600" b="1" dirty="0"/>
              <a:t>criminal</a:t>
            </a:r>
            <a:r>
              <a:rPr lang="en-GB" sz="2600" dirty="0"/>
              <a:t>." For example: offences under the Motor Vehicle Act.</a:t>
            </a:r>
          </a:p>
        </p:txBody>
      </p:sp>
    </p:spTree>
    <p:extLst>
      <p:ext uri="{BB962C8B-B14F-4D97-AF65-F5344CB8AC3E}">
        <p14:creationId xmlns:p14="http://schemas.microsoft.com/office/powerpoint/2010/main" val="1786449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10600" cy="6477000"/>
          </a:xfrm>
        </p:spPr>
        <p:txBody>
          <a:bodyPr/>
          <a:lstStyle/>
          <a:p>
            <a:pPr algn="just"/>
            <a:r>
              <a:rPr lang="en-GB" sz="3200" b="1" dirty="0"/>
              <a:t>General Principles</a:t>
            </a:r>
            <a:r>
              <a:rPr lang="en-GB" sz="3200" dirty="0"/>
              <a:t> in </a:t>
            </a:r>
            <a:r>
              <a:rPr lang="en-GB" sz="3200" b="1" dirty="0"/>
              <a:t>Criminal Law</a:t>
            </a:r>
            <a:r>
              <a:rPr lang="en-GB" sz="3200" dirty="0"/>
              <a:t>. ... The basis of our system of </a:t>
            </a:r>
            <a:r>
              <a:rPr lang="en-GB" sz="3200" b="1" dirty="0"/>
              <a:t>criminal</a:t>
            </a:r>
            <a:r>
              <a:rPr lang="en-GB" sz="3200" dirty="0"/>
              <a:t> justice is that a person, although charged with an offence, is considered innocent until proved guilty of the offence. The magistrate, judge or jury, as the case may be, must be satisfied beyond a reasonable doubt that the person is guilty.</a:t>
            </a:r>
          </a:p>
          <a:p>
            <a:pPr algn="just"/>
            <a:r>
              <a:rPr lang="en-GB" sz="3200" dirty="0"/>
              <a:t>A </a:t>
            </a:r>
            <a:r>
              <a:rPr lang="en-GB" sz="3200" b="1" dirty="0"/>
              <a:t>legal</a:t>
            </a:r>
            <a:r>
              <a:rPr lang="en-GB" sz="3200" dirty="0"/>
              <a:t> doctrine is a framework, set of rules, procedural steps, or test, often established through precedent in the common law, through which judgments can be determined in a given </a:t>
            </a:r>
            <a:r>
              <a:rPr lang="en-GB" sz="3200" b="1" dirty="0"/>
              <a:t>legal</a:t>
            </a:r>
            <a:r>
              <a:rPr lang="en-GB" sz="3200" dirty="0"/>
              <a:t> case.</a:t>
            </a:r>
          </a:p>
        </p:txBody>
      </p:sp>
    </p:spTree>
    <p:extLst>
      <p:ext uri="{BB962C8B-B14F-4D97-AF65-F5344CB8AC3E}">
        <p14:creationId xmlns:p14="http://schemas.microsoft.com/office/powerpoint/2010/main" val="415266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28600" y="228600"/>
            <a:ext cx="8763000" cy="6400800"/>
          </a:xfrm>
        </p:spPr>
        <p:txBody>
          <a:bodyPr/>
          <a:lstStyle/>
          <a:p>
            <a:pPr algn="just"/>
            <a:r>
              <a:rPr lang="en-US" sz="3600" b="1" dirty="0"/>
              <a:t>LECTURERS/FACILITATORS/ INSTRUCTORS:</a:t>
            </a:r>
            <a:endParaRPr lang="en-US" sz="3600" dirty="0"/>
          </a:p>
          <a:p>
            <a:pPr algn="just"/>
            <a:r>
              <a:rPr lang="en-US" sz="3600" dirty="0"/>
              <a:t>Engr. OYEBODE, </a:t>
            </a:r>
            <a:r>
              <a:rPr lang="en-US" sz="3600" dirty="0" err="1"/>
              <a:t>Oluwadare</a:t>
            </a:r>
            <a:r>
              <a:rPr lang="en-US" sz="3600" dirty="0"/>
              <a:t> Joshua  </a:t>
            </a:r>
          </a:p>
          <a:p>
            <a:pPr algn="just"/>
            <a:r>
              <a:rPr lang="en-US" sz="3600" b="1" i="1" dirty="0"/>
              <a:t>08032151833, 08057932144,</a:t>
            </a:r>
          </a:p>
          <a:p>
            <a:pPr algn="just"/>
            <a:r>
              <a:rPr lang="en-US" sz="4800" b="1" i="1" dirty="0">
                <a:hlinkClick r:id="rId2"/>
              </a:rPr>
              <a:t>oyebodedare@yahoo.com</a:t>
            </a:r>
            <a:endParaRPr lang="en-US" sz="4800" b="1" i="1" dirty="0"/>
          </a:p>
          <a:p>
            <a:pPr algn="just"/>
            <a:r>
              <a:rPr lang="en-US" sz="4800" b="1" i="1" dirty="0"/>
              <a:t>Office F32, College of Engineering Building</a:t>
            </a:r>
          </a:p>
          <a:p>
            <a:pPr algn="just"/>
            <a:endParaRPr lang="en-US" sz="3600" b="1" i="1" dirty="0"/>
          </a:p>
        </p:txBody>
      </p:sp>
    </p:spTree>
    <p:extLst>
      <p:ext uri="{BB962C8B-B14F-4D97-AF65-F5344CB8AC3E}">
        <p14:creationId xmlns:p14="http://schemas.microsoft.com/office/powerpoint/2010/main" val="2950774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248400"/>
          </a:xfrm>
        </p:spPr>
        <p:txBody>
          <a:bodyPr/>
          <a:lstStyle/>
          <a:p>
            <a:pPr algn="just"/>
            <a:r>
              <a:rPr lang="en-GB" sz="3200" dirty="0"/>
              <a:t>Guilty knowledge and wilfulness. A fundamental principle of Criminal Law is that a crime consists of both a mental and a physical element. </a:t>
            </a:r>
            <a:r>
              <a:rPr lang="en-GB" sz="3200" b="1" dirty="0" err="1"/>
              <a:t>Mens</a:t>
            </a:r>
            <a:r>
              <a:rPr lang="en-GB" sz="3200" b="1" dirty="0"/>
              <a:t> </a:t>
            </a:r>
            <a:r>
              <a:rPr lang="en-GB" sz="3200" b="1" dirty="0" err="1"/>
              <a:t>rea</a:t>
            </a:r>
            <a:r>
              <a:rPr lang="en-GB" sz="3200" dirty="0"/>
              <a:t>, a person's awareness of the fact that his or her conduct is criminal, is the mental element, and </a:t>
            </a:r>
            <a:r>
              <a:rPr lang="en-GB" sz="3200" b="1" dirty="0" err="1"/>
              <a:t>actus</a:t>
            </a:r>
            <a:r>
              <a:rPr lang="en-GB" sz="3200" b="1" dirty="0"/>
              <a:t> </a:t>
            </a:r>
            <a:r>
              <a:rPr lang="en-GB" sz="3200" b="1" dirty="0" err="1"/>
              <a:t>reus</a:t>
            </a:r>
            <a:r>
              <a:rPr lang="en-GB" sz="3200" dirty="0"/>
              <a:t>, the act itself, is the physical element.</a:t>
            </a:r>
          </a:p>
          <a:p>
            <a:pPr algn="just"/>
            <a:r>
              <a:rPr lang="en-GB" sz="3200" b="1" dirty="0"/>
              <a:t>Punishment</a:t>
            </a:r>
            <a:r>
              <a:rPr lang="en-GB" sz="3200" dirty="0"/>
              <a:t> has </a:t>
            </a:r>
            <a:r>
              <a:rPr lang="en-GB" sz="3200" b="1" dirty="0"/>
              <a:t>five</a:t>
            </a:r>
            <a:r>
              <a:rPr lang="en-GB" sz="3200" dirty="0"/>
              <a:t> recognized </a:t>
            </a:r>
            <a:r>
              <a:rPr lang="en-GB" sz="3200" b="1" dirty="0"/>
              <a:t>purposes</a:t>
            </a:r>
            <a:r>
              <a:rPr lang="en-GB" sz="3200" dirty="0"/>
              <a:t>: deterrence, incapacitation, rehabilitation, retribution, and restitution.</a:t>
            </a:r>
          </a:p>
        </p:txBody>
      </p:sp>
    </p:spTree>
    <p:extLst>
      <p:ext uri="{BB962C8B-B14F-4D97-AF65-F5344CB8AC3E}">
        <p14:creationId xmlns:p14="http://schemas.microsoft.com/office/powerpoint/2010/main" val="3033456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lstStyle/>
          <a:p>
            <a:pPr marL="0" indent="0" algn="just">
              <a:buNone/>
            </a:pPr>
            <a:r>
              <a:rPr lang="en-GB" sz="3200" b="1" dirty="0"/>
              <a:t>Criminal laws</a:t>
            </a:r>
            <a:r>
              <a:rPr lang="en-GB" sz="3200" dirty="0"/>
              <a:t> regulate </a:t>
            </a:r>
            <a:r>
              <a:rPr lang="en-GB" sz="3200" b="1" dirty="0"/>
              <a:t>crimes</a:t>
            </a:r>
            <a:r>
              <a:rPr lang="en-GB" sz="3200" dirty="0"/>
              <a:t>, or wrongs committed against the government. </a:t>
            </a:r>
            <a:r>
              <a:rPr lang="en-GB" sz="3200" b="1" dirty="0"/>
              <a:t>Civil laws</a:t>
            </a:r>
            <a:r>
              <a:rPr lang="en-GB" sz="3200" dirty="0"/>
              <a:t> regulate disputes </a:t>
            </a:r>
            <a:r>
              <a:rPr lang="en-GB" sz="3200" b="1" dirty="0"/>
              <a:t>between</a:t>
            </a:r>
            <a:r>
              <a:rPr lang="en-GB" sz="3200" dirty="0"/>
              <a:t> private parties. This lesson explains the main </a:t>
            </a:r>
            <a:r>
              <a:rPr lang="en-GB" sz="3200" b="1" dirty="0"/>
              <a:t>differences between criminal and civil law</a:t>
            </a:r>
            <a:r>
              <a:rPr lang="en-GB" sz="3200" dirty="0"/>
              <a:t>.</a:t>
            </a:r>
          </a:p>
          <a:p>
            <a:pPr algn="just"/>
            <a:r>
              <a:rPr lang="en-GB" sz="3200" b="1" dirty="0"/>
              <a:t>Civil cases</a:t>
            </a:r>
            <a:r>
              <a:rPr lang="en-GB" sz="3200" dirty="0"/>
              <a:t> are generally brought by private individuals or corporations seeking to collect money owed or monetary damages. A </a:t>
            </a:r>
            <a:r>
              <a:rPr lang="en-GB" sz="3200" b="1" dirty="0"/>
              <a:t>criminal case</a:t>
            </a:r>
            <a:r>
              <a:rPr lang="en-GB" sz="3200" dirty="0"/>
              <a:t> is brought by the local, state or federal government in response to a suspected violation of law and seeks a fine, a jail sentence or both.</a:t>
            </a:r>
          </a:p>
        </p:txBody>
      </p:sp>
    </p:spTree>
    <p:extLst>
      <p:ext uri="{BB962C8B-B14F-4D97-AF65-F5344CB8AC3E}">
        <p14:creationId xmlns:p14="http://schemas.microsoft.com/office/powerpoint/2010/main" val="3452773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581"/>
            <a:ext cx="8763000" cy="6019800"/>
          </a:xfrm>
        </p:spPr>
        <p:txBody>
          <a:bodyPr/>
          <a:lstStyle/>
          <a:p>
            <a:pPr marL="109537" indent="0" algn="just">
              <a:buNone/>
            </a:pPr>
            <a:r>
              <a:rPr lang="en-US" sz="3600" dirty="0"/>
              <a:t>Criminal law deals with offences by people against society as a whole. Prosecutions are usually brought in the name of the Head of State, or of the State itself.</a:t>
            </a:r>
            <a:endParaRPr lang="en-GB" sz="3600" dirty="0"/>
          </a:p>
          <a:p>
            <a:pPr marL="0" indent="0" algn="just">
              <a:buNone/>
            </a:pPr>
            <a:r>
              <a:rPr lang="en-US" sz="3600" dirty="0"/>
              <a:t>Civil law deals with offences by people against other individuals. This may include disputes over fences and other land matters, defamation cases, damaged property, broken promises or a host of other disputes between people.</a:t>
            </a:r>
            <a:endParaRPr lang="en-GB" sz="3600" dirty="0"/>
          </a:p>
        </p:txBody>
      </p:sp>
    </p:spTree>
    <p:extLst>
      <p:ext uri="{BB962C8B-B14F-4D97-AF65-F5344CB8AC3E}">
        <p14:creationId xmlns:p14="http://schemas.microsoft.com/office/powerpoint/2010/main" val="2966336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172200"/>
          </a:xfrm>
        </p:spPr>
        <p:txBody>
          <a:bodyPr/>
          <a:lstStyle/>
          <a:p>
            <a:pPr marL="0" indent="0" algn="just">
              <a:buNone/>
            </a:pPr>
            <a:r>
              <a:rPr lang="en-US" sz="3200" dirty="0"/>
              <a:t>In a criminal court, the two sides are called the </a:t>
            </a:r>
            <a:r>
              <a:rPr lang="en-US" sz="3200" i="1" dirty="0"/>
              <a:t>prosecution</a:t>
            </a:r>
            <a:r>
              <a:rPr lang="en-US" sz="3200" dirty="0"/>
              <a:t> and the </a:t>
            </a:r>
            <a:r>
              <a:rPr lang="en-US" sz="3200" i="1" dirty="0" err="1"/>
              <a:t>defence</a:t>
            </a:r>
            <a:r>
              <a:rPr lang="en-US" sz="3200" dirty="0"/>
              <a:t>. In a civil court the two sides are called the </a:t>
            </a:r>
            <a:r>
              <a:rPr lang="en-US" sz="3200" i="1" dirty="0"/>
              <a:t>plaintiff</a:t>
            </a:r>
            <a:r>
              <a:rPr lang="en-US" sz="3200" dirty="0"/>
              <a:t> (that is the person who is bringing the complaint) and the </a:t>
            </a:r>
            <a:r>
              <a:rPr lang="en-US" sz="3200" i="1" dirty="0"/>
              <a:t>defendant</a:t>
            </a:r>
            <a:r>
              <a:rPr lang="en-US" sz="3200" dirty="0"/>
              <a:t> or in some cases, the </a:t>
            </a:r>
            <a:r>
              <a:rPr lang="en-US" sz="3200" i="1" dirty="0"/>
              <a:t>respondent</a:t>
            </a:r>
            <a:r>
              <a:rPr lang="en-US" sz="3200" dirty="0"/>
              <a:t>.</a:t>
            </a:r>
            <a:endParaRPr lang="en-GB" sz="3200" dirty="0"/>
          </a:p>
          <a:p>
            <a:pPr marL="0" indent="0" algn="just">
              <a:buNone/>
            </a:pPr>
            <a:r>
              <a:rPr lang="en-US" sz="3200" dirty="0"/>
              <a:t>In a criminal court, the judgment at the end of the hearing will be that the defendant is either </a:t>
            </a:r>
            <a:r>
              <a:rPr lang="en-US" sz="3200" i="1" dirty="0"/>
              <a:t>guilty</a:t>
            </a:r>
            <a:r>
              <a:rPr lang="en-US" sz="3200" dirty="0"/>
              <a:t> or </a:t>
            </a:r>
            <a:r>
              <a:rPr lang="en-US" sz="3200" i="1" dirty="0"/>
              <a:t>not guilty</a:t>
            </a:r>
            <a:r>
              <a:rPr lang="en-US" sz="3200" dirty="0"/>
              <a:t>. In a civil case there is no question of guilt, because nobody has been charged with any crime; the judgment will simply be either </a:t>
            </a:r>
            <a:r>
              <a:rPr lang="en-US" sz="3200" i="1" dirty="0"/>
              <a:t>for the plaintiff</a:t>
            </a:r>
            <a:r>
              <a:rPr lang="en-US" sz="3200" dirty="0"/>
              <a:t> or </a:t>
            </a:r>
            <a:r>
              <a:rPr lang="en-US" sz="3200" i="1" dirty="0"/>
              <a:t>for the </a:t>
            </a:r>
            <a:r>
              <a:rPr lang="en-US" sz="3200" i="1" dirty="0" err="1"/>
              <a:t>defence</a:t>
            </a:r>
            <a:r>
              <a:rPr lang="en-US" sz="3200" dirty="0"/>
              <a:t>.</a:t>
            </a:r>
            <a:endParaRPr lang="en-GB" sz="3200" dirty="0"/>
          </a:p>
          <a:p>
            <a:pPr algn="just"/>
            <a:endParaRPr lang="en-GB" dirty="0"/>
          </a:p>
          <a:p>
            <a:endParaRPr lang="en-US" dirty="0"/>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73</a:t>
            </a:fld>
            <a:endParaRPr lang="en-US" dirty="0"/>
          </a:p>
        </p:txBody>
      </p:sp>
    </p:spTree>
    <p:extLst>
      <p:ext uri="{BB962C8B-B14F-4D97-AF65-F5344CB8AC3E}">
        <p14:creationId xmlns:p14="http://schemas.microsoft.com/office/powerpoint/2010/main" val="3194022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400800"/>
          </a:xfrm>
        </p:spPr>
        <p:txBody>
          <a:bodyPr/>
          <a:lstStyle/>
          <a:p>
            <a:pPr marL="109537" indent="0" algn="just">
              <a:buNone/>
            </a:pPr>
            <a:r>
              <a:rPr lang="en-GB" b="1" dirty="0"/>
              <a:t>Criminal law deals with behaviour that is or can be construed as an offense against the public, society, or the state—even if the immediate victim is an individual.</a:t>
            </a:r>
            <a:r>
              <a:rPr lang="en-GB" dirty="0"/>
              <a:t> Examples are murder, assault, theft, and drunken driving. </a:t>
            </a:r>
            <a:r>
              <a:rPr lang="en-GB" b="1" dirty="0"/>
              <a:t>Civil law deals with behaviour that constitutes an injury to an individual or other private party, such as a corporation.</a:t>
            </a:r>
            <a:r>
              <a:rPr lang="en-GB" dirty="0"/>
              <a:t> Examples are defamation (including libel and slander), breach of contract, negligence resulting in injury or death, and property damage. Criminal law and civil law differ with respect to how cases are initiated (who may bring charges or file suit), how cases are decided (by a judge or a jury), what kinds of punishment or penalty may be imposed, what standards of proof must be met, and what legal protections may be available to the defendant. </a:t>
            </a:r>
          </a:p>
          <a:p>
            <a:endParaRPr lang="en-GB" dirty="0"/>
          </a:p>
        </p:txBody>
      </p:sp>
    </p:spTree>
    <p:extLst>
      <p:ext uri="{BB962C8B-B14F-4D97-AF65-F5344CB8AC3E}">
        <p14:creationId xmlns:p14="http://schemas.microsoft.com/office/powerpoint/2010/main" val="2827797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lstStyle/>
          <a:p>
            <a:pPr algn="just"/>
            <a:r>
              <a:rPr lang="en-GB" sz="2800" dirty="0"/>
              <a:t>In criminal cases, for example, only the federal or a state government (the prosecution) may initiate a case; cases are almost always decided by a jury; punishment for serious (felony) charges often consists of imprisonment but may also include a fine paid to the government; to secure conviction, the prosecution must establish the guilt of the defendant "beyond a reasonable doubt"; and defendants are protected against conduct by police or prosecutors that violates their constitutional rights, including the right against unreasonable searches and seizures (Fourth Amendment) and the right against compelled self-incrimination (Fifth Amendment).</a:t>
            </a:r>
          </a:p>
        </p:txBody>
      </p:sp>
    </p:spTree>
    <p:extLst>
      <p:ext uri="{BB962C8B-B14F-4D97-AF65-F5344CB8AC3E}">
        <p14:creationId xmlns:p14="http://schemas.microsoft.com/office/powerpoint/2010/main" val="852890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1099319"/>
              </p:ext>
            </p:extLst>
          </p:nvPr>
        </p:nvGraphicFramePr>
        <p:xfrm>
          <a:off x="152400" y="152400"/>
          <a:ext cx="8763000" cy="6500953"/>
        </p:xfrm>
        <a:graphic>
          <a:graphicData uri="http://schemas.openxmlformats.org/drawingml/2006/table">
            <a:tbl>
              <a:tblPr firstRow="1" firstCol="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596215">
                <a:tc>
                  <a:txBody>
                    <a:bodyPr/>
                    <a:lstStyle/>
                    <a:p>
                      <a:pPr algn="ctr">
                        <a:lnSpc>
                          <a:spcPct val="115000"/>
                        </a:lnSpc>
                        <a:spcAft>
                          <a:spcPts val="1000"/>
                        </a:spcAft>
                      </a:pPr>
                      <a:r>
                        <a:rPr lang="en-US" sz="2400" dirty="0">
                          <a:effectLst/>
                        </a:rPr>
                        <a:t>Civil Law</a:t>
                      </a:r>
                      <a:endParaRPr lang="en-GB" sz="2400" dirty="0">
                        <a:effectLst/>
                        <a:latin typeface="Calibri"/>
                        <a:ea typeface="Calibri"/>
                        <a:cs typeface="Times New Roman"/>
                      </a:endParaRPr>
                    </a:p>
                  </a:txBody>
                  <a:tcPr marL="9525" marR="9525" marT="9525" marB="9525" anchor="ctr"/>
                </a:tc>
                <a:tc>
                  <a:txBody>
                    <a:bodyPr/>
                    <a:lstStyle/>
                    <a:p>
                      <a:pPr algn="ctr">
                        <a:lnSpc>
                          <a:spcPct val="115000"/>
                        </a:lnSpc>
                        <a:spcAft>
                          <a:spcPts val="1000"/>
                        </a:spcAft>
                      </a:pPr>
                      <a:r>
                        <a:rPr lang="en-US" sz="2400" dirty="0">
                          <a:effectLst/>
                        </a:rPr>
                        <a:t>Criminal Law</a:t>
                      </a:r>
                      <a:endParaRPr lang="en-GB" sz="24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2521954">
                <a:tc>
                  <a:txBody>
                    <a:bodyPr/>
                    <a:lstStyle/>
                    <a:p>
                      <a:pPr>
                        <a:lnSpc>
                          <a:spcPct val="115000"/>
                        </a:lnSpc>
                        <a:spcAft>
                          <a:spcPts val="1000"/>
                        </a:spcAft>
                      </a:pPr>
                      <a:r>
                        <a:rPr lang="en-US" sz="2400">
                          <a:effectLst/>
                        </a:rPr>
                        <a:t>Civil law deals with the disputes between individuals, organizations, or between the two, in which compensation is awarded to the victim.</a:t>
                      </a:r>
                      <a:endParaRPr lang="en-GB"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n-US" sz="2400" dirty="0">
                          <a:effectLst/>
                        </a:rPr>
                        <a:t>Criminal law is the body of law that deals with crime and the legal punishment of criminal offenses.</a:t>
                      </a:r>
                      <a:endParaRPr lang="en-GB" sz="24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1258147">
                <a:tc>
                  <a:txBody>
                    <a:bodyPr/>
                    <a:lstStyle/>
                    <a:p>
                      <a:pPr>
                        <a:lnSpc>
                          <a:spcPct val="115000"/>
                        </a:lnSpc>
                        <a:spcAft>
                          <a:spcPts val="1000"/>
                        </a:spcAft>
                      </a:pPr>
                      <a:r>
                        <a:rPr lang="en-US" sz="2400" dirty="0">
                          <a:effectLst/>
                        </a:rPr>
                        <a:t>"Preponderance of evidence" The burden of proof falls on the plaintiff.</a:t>
                      </a:r>
                      <a:endParaRPr lang="en-GB" sz="24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n-US" sz="2400">
                          <a:effectLst/>
                        </a:rPr>
                        <a:t>"Beyond a reasonable doubt": Burden of proof is always on the state/government.</a:t>
                      </a:r>
                      <a:endParaRPr lang="en-GB" sz="24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2100685">
                <a:tc>
                  <a:txBody>
                    <a:bodyPr/>
                    <a:lstStyle/>
                    <a:p>
                      <a:pPr>
                        <a:lnSpc>
                          <a:spcPct val="115000"/>
                        </a:lnSpc>
                        <a:spcAft>
                          <a:spcPts val="1000"/>
                        </a:spcAft>
                      </a:pPr>
                      <a:r>
                        <a:rPr lang="en-US" sz="2400">
                          <a:effectLst/>
                        </a:rPr>
                        <a:t>Landlord/tenant disputes, divorce proceedings, child custody proceedings, property disputes, personal injury, etc.</a:t>
                      </a:r>
                      <a:endParaRPr lang="en-GB" sz="24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n-US" sz="2400" dirty="0">
                          <a:effectLst/>
                        </a:rPr>
                        <a:t>Theft, assault, robbery, trafficking in controlled substances, murder, etc.</a:t>
                      </a:r>
                      <a:endParaRPr lang="en-GB" sz="24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2635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163547"/>
              </p:ext>
            </p:extLst>
          </p:nvPr>
        </p:nvGraphicFramePr>
        <p:xfrm>
          <a:off x="152400" y="228600"/>
          <a:ext cx="8839200" cy="6019800"/>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868240">
                <a:tc>
                  <a:txBody>
                    <a:bodyPr/>
                    <a:lstStyle/>
                    <a:p>
                      <a:pPr>
                        <a:lnSpc>
                          <a:spcPct val="115000"/>
                        </a:lnSpc>
                        <a:spcAft>
                          <a:spcPts val="1000"/>
                        </a:spcAft>
                      </a:pPr>
                      <a:r>
                        <a:rPr lang="en-US" sz="2800" dirty="0">
                          <a:effectLst/>
                        </a:rPr>
                        <a:t>Civil litigation usually involves some type of compensation for injuries or damages as well as disposition of property and other disputes.</a:t>
                      </a:r>
                      <a:endParaRPr lang="en-GB" sz="2800" dirty="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n-US" sz="2800">
                          <a:effectLst/>
                        </a:rPr>
                        <a:t>A guilty defendant is punished by incarceration and/or fines, or in exceptional cases, the death penalty. Crimes are divided into two broad classes: Felonies and Misdemeanors.</a:t>
                      </a:r>
                      <a:endParaRPr lang="en-GB" sz="280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1151560">
                <a:tc>
                  <a:txBody>
                    <a:bodyPr/>
                    <a:lstStyle/>
                    <a:p>
                      <a:pPr>
                        <a:lnSpc>
                          <a:spcPct val="115000"/>
                        </a:lnSpc>
                        <a:spcAft>
                          <a:spcPts val="1000"/>
                        </a:spcAft>
                      </a:pPr>
                      <a:r>
                        <a:rPr lang="en-US" sz="2800">
                          <a:effectLst/>
                        </a:rPr>
                        <a:t>Private party</a:t>
                      </a:r>
                      <a:endParaRPr lang="en-GB" sz="2800">
                        <a:effectLst/>
                        <a:latin typeface="Calibri"/>
                        <a:ea typeface="Calibri"/>
                        <a:cs typeface="Times New Roman"/>
                      </a:endParaRPr>
                    </a:p>
                  </a:txBody>
                  <a:tcPr marL="9525" marR="9525" marT="9525" marB="9525" anchor="ctr"/>
                </a:tc>
                <a:tc>
                  <a:txBody>
                    <a:bodyPr/>
                    <a:lstStyle/>
                    <a:p>
                      <a:pPr>
                        <a:lnSpc>
                          <a:spcPct val="115000"/>
                        </a:lnSpc>
                        <a:spcAft>
                          <a:spcPts val="1000"/>
                        </a:spcAft>
                      </a:pPr>
                      <a:r>
                        <a:rPr lang="en-US" sz="2800" dirty="0">
                          <a:effectLst/>
                        </a:rPr>
                        <a:t>Government</a:t>
                      </a:r>
                      <a:endParaRPr lang="en-GB" sz="28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9077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172200"/>
          </a:xfrm>
        </p:spPr>
        <p:txBody>
          <a:bodyPr/>
          <a:lstStyle/>
          <a:p>
            <a:pPr algn="just"/>
            <a:r>
              <a:rPr lang="en-GB" sz="3200" dirty="0"/>
              <a:t>In civil cases, by contrast, cases are initiated (suits are filed) by a private party (the plaintiff); cases are usually decided by a judge (though significant cases may involve juries); punishment almost always consists of a monetary award and never consists of imprisonment; to prevail, the plaintiff must establish the defendant's liability only according to the "preponderance of evidence"; and defendants are not entitled to the same legal protections as are the criminally accused.</a:t>
            </a:r>
          </a:p>
        </p:txBody>
      </p:sp>
    </p:spTree>
    <p:extLst>
      <p:ext uri="{BB962C8B-B14F-4D97-AF65-F5344CB8AC3E}">
        <p14:creationId xmlns:p14="http://schemas.microsoft.com/office/powerpoint/2010/main" val="1817622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019800"/>
          </a:xfrm>
        </p:spPr>
        <p:txBody>
          <a:bodyPr/>
          <a:lstStyle/>
          <a:p>
            <a:pPr algn="just"/>
            <a:r>
              <a:rPr lang="en-GB" sz="3200" dirty="0"/>
              <a:t>Criminal law deals with behaviour that is or can be construed as an offense against the public, society, or the state—even if the immediate victim is an individual. Examples are murder, assault, theft, and drunken driving. Civil law deals with behaviour that constitutes an injury to an individual or other private party, such as a corporation. Examples are defamation (including libel and slander), breach of contract, negligence resulting in injury or death, and property damage. </a:t>
            </a:r>
          </a:p>
        </p:txBody>
      </p:sp>
    </p:spTree>
    <p:extLst>
      <p:ext uri="{BB962C8B-B14F-4D97-AF65-F5344CB8AC3E}">
        <p14:creationId xmlns:p14="http://schemas.microsoft.com/office/powerpoint/2010/main" val="99709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52400" y="152400"/>
            <a:ext cx="8534400" cy="6400800"/>
          </a:xfrm>
        </p:spPr>
        <p:txBody>
          <a:bodyPr/>
          <a:lstStyle/>
          <a:p>
            <a:pPr>
              <a:defRPr/>
            </a:pPr>
            <a:r>
              <a:rPr lang="en-US" b="1" dirty="0"/>
              <a:t>COURSE EVALUATION</a:t>
            </a:r>
            <a:endParaRPr lang="en-US" dirty="0"/>
          </a:p>
          <a:p>
            <a:pPr>
              <a:defRPr/>
            </a:pPr>
            <a:r>
              <a:rPr lang="en-US" dirty="0"/>
              <a:t>The marks awarded for this subject are assigned as follows:</a:t>
            </a:r>
          </a:p>
          <a:p>
            <a:pPr>
              <a:defRPr/>
            </a:pPr>
            <a:r>
              <a:rPr lang="en-US" sz="3200" b="1" dirty="0"/>
              <a:t>Continuous Assessment  (40%)</a:t>
            </a:r>
          </a:p>
          <a:p>
            <a:pPr>
              <a:defRPr/>
            </a:pPr>
            <a:r>
              <a:rPr lang="en-US" dirty="0"/>
              <a:t>Attendance</a:t>
            </a:r>
          </a:p>
          <a:p>
            <a:pPr>
              <a:defRPr/>
            </a:pPr>
            <a:r>
              <a:rPr lang="en-US" dirty="0"/>
              <a:t>Term Paper / case study / presentation on topical issues on Engineering law and management</a:t>
            </a:r>
          </a:p>
          <a:p>
            <a:pPr>
              <a:defRPr/>
            </a:pPr>
            <a:r>
              <a:rPr lang="en-US" dirty="0"/>
              <a:t>Homework / Assignments (You lose marks for late submission)</a:t>
            </a:r>
          </a:p>
          <a:p>
            <a:pPr>
              <a:defRPr/>
            </a:pPr>
            <a:r>
              <a:rPr lang="en-US" dirty="0"/>
              <a:t>Tests (both planned and impromptu) and </a:t>
            </a:r>
          </a:p>
          <a:p>
            <a:pPr marL="0" indent="0">
              <a:buFont typeface="Wingdings 2" pitchFamily="18" charset="2"/>
              <a:buNone/>
              <a:defRPr/>
            </a:pPr>
            <a:r>
              <a:rPr lang="en-US" dirty="0"/>
              <a:t>   Mid Semester Test</a:t>
            </a:r>
          </a:p>
          <a:p>
            <a:pPr>
              <a:defRPr/>
            </a:pPr>
            <a:r>
              <a:rPr lang="en-US" sz="3600" b="1" dirty="0"/>
              <a:t>End of Semester Examination  (60%)</a:t>
            </a:r>
          </a:p>
          <a:p>
            <a:pPr>
              <a:defRPr/>
            </a:pPr>
            <a:endParaRPr lang="en-US" dirty="0"/>
          </a:p>
        </p:txBody>
      </p:sp>
    </p:spTree>
    <p:extLst>
      <p:ext uri="{BB962C8B-B14F-4D97-AF65-F5344CB8AC3E}">
        <p14:creationId xmlns:p14="http://schemas.microsoft.com/office/powerpoint/2010/main" val="3096225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096000"/>
          </a:xfrm>
        </p:spPr>
        <p:txBody>
          <a:bodyPr/>
          <a:lstStyle/>
          <a:p>
            <a:pPr marL="0" indent="0" algn="just">
              <a:buNone/>
            </a:pPr>
            <a:r>
              <a:rPr lang="en-GB" sz="2900" dirty="0"/>
              <a:t>In criminal cases, for example, only the federal or a state government (the prosecution) may initiate a case; cases are almost always decided by a jury; punishment for serious (felony) charges often consists of imprisonment but may also include a fine paid to the government; to secure conviction, the prosecution must establish the guilt of the defendant "beyond a reasonable doubt"; and defendants are protected against conduct by police or prosecutors that violates their constitutional rights, including the right against unreasonable searches and seizures (Fourth Amendment) and the right against compelled self-incrimination (Fifth Amendment).</a:t>
            </a:r>
          </a:p>
          <a:p>
            <a:endParaRPr lang="en-GB" dirty="0"/>
          </a:p>
        </p:txBody>
      </p:sp>
    </p:spTree>
    <p:extLst>
      <p:ext uri="{BB962C8B-B14F-4D97-AF65-F5344CB8AC3E}">
        <p14:creationId xmlns:p14="http://schemas.microsoft.com/office/powerpoint/2010/main" val="2748530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096000"/>
          </a:xfrm>
        </p:spPr>
        <p:txBody>
          <a:bodyPr/>
          <a:lstStyle/>
          <a:p>
            <a:pPr lvl="0" algn="just"/>
            <a:r>
              <a:rPr lang="en-GB" sz="3200" dirty="0"/>
              <a:t>The standard of proof is also very different in a </a:t>
            </a:r>
            <a:r>
              <a:rPr lang="en-GB" sz="3200" u="sng" dirty="0">
                <a:hlinkClick r:id="rId2" tooltip="FindLaw, Criminal Procedure"/>
              </a:rPr>
              <a:t>criminal case</a:t>
            </a:r>
            <a:r>
              <a:rPr lang="en-GB" sz="3200" dirty="0"/>
              <a:t> versus a civil case. Crimes must generally be proved "beyond a reasonable doubt", whereas civil cases are proved by lower standards of proof such as "the preponderance of the evidence" (which essentially means that it was more likely than not that something occurred in a certain way). The difference in standards exists because civil liability is considered less blameworthy and because the punishments are less severe.</a:t>
            </a:r>
          </a:p>
          <a:p>
            <a:endParaRPr lang="en-GB" dirty="0"/>
          </a:p>
          <a:p>
            <a:endParaRPr lang="en-GB" dirty="0"/>
          </a:p>
          <a:p>
            <a:endParaRPr lang="en-GB" dirty="0"/>
          </a:p>
        </p:txBody>
      </p:sp>
    </p:spTree>
    <p:extLst>
      <p:ext uri="{BB962C8B-B14F-4D97-AF65-F5344CB8AC3E}">
        <p14:creationId xmlns:p14="http://schemas.microsoft.com/office/powerpoint/2010/main" val="449810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172200"/>
          </a:xfrm>
        </p:spPr>
        <p:txBody>
          <a:bodyPr/>
          <a:lstStyle/>
          <a:p>
            <a:pPr algn="just"/>
            <a:r>
              <a:rPr lang="en-GB" sz="2800" dirty="0"/>
              <a:t>Importantly, because a single wrongful act may constitute both a public offense and a private injury, it may give rise to both criminal and civil charges. A widely cited example is that of the former American football player O.J. Simpson: in 1995 he was acquitted of having murdered his wife and her friend, but two years later he was found liable for their killings in a civil suit for wrongful death.</a:t>
            </a:r>
          </a:p>
          <a:p>
            <a:pPr algn="just"/>
            <a:r>
              <a:rPr lang="en-GB" sz="2800" dirty="0"/>
              <a:t>In civil law, a private party (e.g., a corporation or individual person) files the lawsuit and becomes the plaintiff. In criminal law, the litigation is always filed by the government, who is called the prosecution.</a:t>
            </a:r>
          </a:p>
        </p:txBody>
      </p:sp>
    </p:spTree>
    <p:extLst>
      <p:ext uri="{BB962C8B-B14F-4D97-AF65-F5344CB8AC3E}">
        <p14:creationId xmlns:p14="http://schemas.microsoft.com/office/powerpoint/2010/main" val="3224520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096000"/>
          </a:xfrm>
        </p:spPr>
        <p:txBody>
          <a:bodyPr/>
          <a:lstStyle/>
          <a:p>
            <a:r>
              <a:rPr lang="en-GB" sz="3600" dirty="0"/>
              <a:t>In criminal law, a guilty defendant is punished by either (1) incarceration in a jail or prison, (2) fine paid to the government, or, in exceptional cases, (3) execution of the defendant: the death penalty. Crimes are divided into two broad classes: </a:t>
            </a:r>
            <a:r>
              <a:rPr lang="en-GB" sz="3600" i="1" dirty="0"/>
              <a:t>felonies</a:t>
            </a:r>
            <a:r>
              <a:rPr lang="en-GB" sz="3600" dirty="0"/>
              <a:t> have a maximum possible sentence of more than one year incarceration, </a:t>
            </a:r>
            <a:r>
              <a:rPr lang="en-GB" sz="3600" i="1" dirty="0" err="1"/>
              <a:t>misdemeanors</a:t>
            </a:r>
            <a:r>
              <a:rPr lang="en-GB" sz="3600" dirty="0"/>
              <a:t> have a maximum possible sentence of less than one year incarceration.</a:t>
            </a:r>
          </a:p>
        </p:txBody>
      </p:sp>
    </p:spTree>
    <p:extLst>
      <p:ext uri="{BB962C8B-B14F-4D97-AF65-F5344CB8AC3E}">
        <p14:creationId xmlns:p14="http://schemas.microsoft.com/office/powerpoint/2010/main" val="29377064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096000"/>
          </a:xfrm>
        </p:spPr>
        <p:txBody>
          <a:bodyPr/>
          <a:lstStyle/>
          <a:p>
            <a:pPr algn="just"/>
            <a:r>
              <a:rPr lang="en-GB" dirty="0"/>
              <a:t>In contrast, a defendant in civil litigation is </a:t>
            </a:r>
            <a:r>
              <a:rPr lang="en-GB" i="1" dirty="0"/>
              <a:t>never</a:t>
            </a:r>
            <a:r>
              <a:rPr lang="en-GB" dirty="0"/>
              <a:t> incarcerated and never executed. In general, a losing defendant in civil litigation only reimburses the plaintiff for losses caused by the defendant's behaviour. </a:t>
            </a:r>
            <a:br>
              <a:rPr lang="en-GB" dirty="0"/>
            </a:br>
            <a:r>
              <a:rPr lang="en-GB" dirty="0"/>
              <a:t>So-called punitive damages are never awarded in a civil case under contract law. In a civil case under tort law, there is a possibility of punitive damages, </a:t>
            </a:r>
            <a:r>
              <a:rPr lang="en-GB" i="1" dirty="0"/>
              <a:t>if</a:t>
            </a:r>
            <a:r>
              <a:rPr lang="en-GB" dirty="0"/>
              <a:t> the defendant's conduct is egregious and had </a:t>
            </a:r>
            <a:r>
              <a:rPr lang="en-GB" i="1" dirty="0"/>
              <a:t>either</a:t>
            </a:r>
            <a:r>
              <a:rPr lang="en-GB" dirty="0"/>
              <a:t> (1) a malicious intent (i.e., desire to cause harm), (2) gross negligence (i.e., conscious indifference), </a:t>
            </a:r>
            <a:r>
              <a:rPr lang="en-GB" i="1" dirty="0"/>
              <a:t>or</a:t>
            </a:r>
            <a:r>
              <a:rPr lang="en-GB" dirty="0"/>
              <a:t> (3) a </a:t>
            </a:r>
            <a:r>
              <a:rPr lang="en-GB" dirty="0" err="1"/>
              <a:t>willful</a:t>
            </a:r>
            <a:r>
              <a:rPr lang="en-GB" dirty="0"/>
              <a:t> disregard for the rights of others. The use of punitive damages makes a public example of the defendant and supposedly deters future wrongful conduct by others. </a:t>
            </a:r>
          </a:p>
        </p:txBody>
      </p:sp>
    </p:spTree>
    <p:extLst>
      <p:ext uri="{BB962C8B-B14F-4D97-AF65-F5344CB8AC3E}">
        <p14:creationId xmlns:p14="http://schemas.microsoft.com/office/powerpoint/2010/main" val="3789267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5943600"/>
          </a:xfrm>
        </p:spPr>
        <p:txBody>
          <a:bodyPr/>
          <a:lstStyle/>
          <a:p>
            <a:pPr marL="109537" indent="0" algn="just">
              <a:buNone/>
            </a:pPr>
            <a:r>
              <a:rPr lang="en-GB" sz="2600" dirty="0"/>
              <a:t>Punitive damages are particularly important in torts involving dignitary harms (e.g., invasion of privacy) and civil rights, where the actual monetary injury to plaintiff(s) may be small. </a:t>
            </a:r>
            <a:br>
              <a:rPr lang="en-GB" sz="2600" dirty="0"/>
            </a:br>
            <a:r>
              <a:rPr lang="en-GB" sz="2600" dirty="0"/>
              <a:t>One can purchase insurance that will pay damages and attorney's fees for tort claims. Such insurance coverage is a standard part of homeowner's insurance policies, automobile insurance, and insurance for businesses. In contrast, it is </a:t>
            </a:r>
            <a:r>
              <a:rPr lang="en-GB" sz="2600" i="1" dirty="0"/>
              <a:t>not</a:t>
            </a:r>
            <a:r>
              <a:rPr lang="en-GB" sz="2600" dirty="0"/>
              <a:t> possible for a defendant to purchase insurance to pay for his/her criminal acts. </a:t>
            </a:r>
            <a:br>
              <a:rPr lang="en-GB" sz="2600" dirty="0"/>
            </a:br>
            <a:r>
              <a:rPr lang="en-GB" sz="2600" dirty="0"/>
              <a:t>While a court can order a defendant to pay damages, the plaintiff may receive nothing if the defendant has no assets and no insurance, or if the defendant is </a:t>
            </a:r>
            <a:r>
              <a:rPr lang="en-GB" sz="2600" dirty="0" err="1"/>
              <a:t>skillful</a:t>
            </a:r>
            <a:r>
              <a:rPr lang="en-GB" sz="2600" dirty="0"/>
              <a:t> in concealing assets. In this way, large awards for plaintiffs in tort cases are often an illusion.</a:t>
            </a:r>
          </a:p>
        </p:txBody>
      </p:sp>
    </p:spTree>
    <p:extLst>
      <p:ext uri="{BB962C8B-B14F-4D97-AF65-F5344CB8AC3E}">
        <p14:creationId xmlns:p14="http://schemas.microsoft.com/office/powerpoint/2010/main" val="3699493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686800" cy="5791200"/>
          </a:xfrm>
        </p:spPr>
        <p:txBody>
          <a:bodyPr/>
          <a:lstStyle/>
          <a:p>
            <a:pPr algn="just"/>
            <a:r>
              <a:rPr lang="en-US" dirty="0"/>
              <a:t>Sentences for </a:t>
            </a:r>
            <a:r>
              <a:rPr lang="en-US" b="1" dirty="0"/>
              <a:t>drug</a:t>
            </a:r>
            <a:r>
              <a:rPr lang="en-US" dirty="0"/>
              <a:t> distribution and </a:t>
            </a:r>
            <a:r>
              <a:rPr lang="en-US" b="1" dirty="0"/>
              <a:t>trafficking</a:t>
            </a:r>
            <a:r>
              <a:rPr lang="en-US" dirty="0"/>
              <a:t> can generally range from 3-5 years to life in </a:t>
            </a:r>
            <a:r>
              <a:rPr lang="en-US" b="1" dirty="0"/>
              <a:t>prison</a:t>
            </a:r>
            <a:r>
              <a:rPr lang="en-US" dirty="0"/>
              <a:t>. </a:t>
            </a:r>
            <a:r>
              <a:rPr lang="en-US" b="1" dirty="0"/>
              <a:t>Drug trafficking</a:t>
            </a:r>
            <a:r>
              <a:rPr lang="en-US" dirty="0"/>
              <a:t>/distribution is a felony, and is a more serious crime than </a:t>
            </a:r>
            <a:r>
              <a:rPr lang="en-US" b="1" dirty="0"/>
              <a:t>drug</a:t>
            </a:r>
            <a:r>
              <a:rPr lang="en-US" dirty="0"/>
              <a:t> possession. If you are found in possession of </a:t>
            </a:r>
            <a:r>
              <a:rPr lang="en-US" b="1" dirty="0"/>
              <a:t>drugs</a:t>
            </a:r>
            <a:r>
              <a:rPr lang="en-US" dirty="0"/>
              <a:t>, you could be charged with </a:t>
            </a:r>
            <a:r>
              <a:rPr lang="en-US" b="1" dirty="0"/>
              <a:t>trafficking</a:t>
            </a:r>
            <a:r>
              <a:rPr lang="en-US" dirty="0"/>
              <a:t> if police believe you intend to sell them.</a:t>
            </a:r>
          </a:p>
          <a:p>
            <a:pPr algn="just"/>
            <a:r>
              <a:rPr lang="en-US" dirty="0"/>
              <a:t>Fourteen, including </a:t>
            </a:r>
            <a:r>
              <a:rPr lang="en-US" b="1" dirty="0"/>
              <a:t>America</a:t>
            </a:r>
            <a:r>
              <a:rPr lang="en-US" dirty="0"/>
              <a:t> and </a:t>
            </a:r>
            <a:r>
              <a:rPr lang="en-US" b="1" dirty="0"/>
              <a:t>Cuba</a:t>
            </a:r>
            <a:r>
              <a:rPr lang="en-US" dirty="0"/>
              <a:t>, have the death penalty on the books for drug traffickers but do not apply it in practice. Only in six countries—</a:t>
            </a:r>
            <a:r>
              <a:rPr lang="en-US" b="1" dirty="0"/>
              <a:t>China</a:t>
            </a:r>
            <a:r>
              <a:rPr lang="en-US" dirty="0"/>
              <a:t>, </a:t>
            </a:r>
            <a:r>
              <a:rPr lang="en-US" b="1" dirty="0" err="1"/>
              <a:t>Iran</a:t>
            </a:r>
            <a:r>
              <a:rPr lang="en-US" dirty="0" err="1"/>
              <a:t>,</a:t>
            </a:r>
            <a:r>
              <a:rPr lang="en-US" b="1" dirty="0" err="1"/>
              <a:t>Saudi</a:t>
            </a:r>
            <a:r>
              <a:rPr lang="en-US" b="1" dirty="0"/>
              <a:t> Arabia</a:t>
            </a:r>
            <a:r>
              <a:rPr lang="en-US" dirty="0"/>
              <a:t>, </a:t>
            </a:r>
            <a:r>
              <a:rPr lang="en-US" b="1" dirty="0"/>
              <a:t>Vietnam</a:t>
            </a:r>
            <a:r>
              <a:rPr lang="en-US" dirty="0"/>
              <a:t>, </a:t>
            </a:r>
            <a:r>
              <a:rPr lang="en-US" b="1" dirty="0"/>
              <a:t>Malaysia</a:t>
            </a:r>
            <a:r>
              <a:rPr lang="en-US" dirty="0"/>
              <a:t> and </a:t>
            </a:r>
            <a:r>
              <a:rPr lang="en-US" b="1" dirty="0"/>
              <a:t>Singapore</a:t>
            </a:r>
            <a:r>
              <a:rPr lang="en-US" dirty="0"/>
              <a:t>—are drug offenders known to be routinely executed,</a:t>
            </a:r>
          </a:p>
        </p:txBody>
      </p:sp>
      <p:sp>
        <p:nvSpPr>
          <p:cNvPr id="3" name="Title 2"/>
          <p:cNvSpPr>
            <a:spLocks noGrp="1"/>
          </p:cNvSpPr>
          <p:nvPr>
            <p:ph type="title"/>
          </p:nvPr>
        </p:nvSpPr>
        <p:spPr>
          <a:xfrm>
            <a:off x="457200" y="274638"/>
            <a:ext cx="8229600" cy="792162"/>
          </a:xfrm>
        </p:spPr>
        <p:txBody>
          <a:bodyPr/>
          <a:lstStyle/>
          <a:p>
            <a:r>
              <a:rPr lang="en-US" dirty="0"/>
              <a:t>Drug Trafficking Offence</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86</a:t>
            </a:fld>
            <a:endParaRPr lang="en-US" dirty="0"/>
          </a:p>
        </p:txBody>
      </p:sp>
    </p:spTree>
    <p:extLst>
      <p:ext uri="{BB962C8B-B14F-4D97-AF65-F5344CB8AC3E}">
        <p14:creationId xmlns:p14="http://schemas.microsoft.com/office/powerpoint/2010/main" val="2045998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382000" cy="5397500"/>
          </a:xfrm>
        </p:spPr>
        <p:txBody>
          <a:bodyPr/>
          <a:lstStyle/>
          <a:p>
            <a:pPr algn="just"/>
            <a:r>
              <a:rPr lang="en-US" sz="3600" b="1" dirty="0"/>
              <a:t>Drug trafficking</a:t>
            </a:r>
            <a:r>
              <a:rPr lang="en-US" sz="3600" dirty="0"/>
              <a:t> versus </a:t>
            </a:r>
            <a:r>
              <a:rPr lang="en-US" sz="3600" b="1" dirty="0"/>
              <a:t>drug dealing</a:t>
            </a:r>
            <a:r>
              <a:rPr lang="en-US" sz="3600" dirty="0"/>
              <a:t>. ... </a:t>
            </a:r>
            <a:r>
              <a:rPr lang="en-US" sz="3600" b="1" dirty="0"/>
              <a:t>Drug trafficking</a:t>
            </a:r>
            <a:r>
              <a:rPr lang="en-US" sz="3600" dirty="0"/>
              <a:t> generally refers to selling, transporting or importing a significant amount of a controlled substance. Because </a:t>
            </a:r>
            <a:r>
              <a:rPr lang="en-US" sz="3600" b="1" dirty="0"/>
              <a:t>trafficking</a:t>
            </a:r>
            <a:r>
              <a:rPr lang="en-US" sz="3600" dirty="0"/>
              <a:t> generally deals with larger amounts of substances, the sentences are much heavier and can even mean life in prison</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87</a:t>
            </a:fld>
            <a:endParaRPr lang="en-US" dirty="0"/>
          </a:p>
        </p:txBody>
      </p:sp>
    </p:spTree>
    <p:extLst>
      <p:ext uri="{BB962C8B-B14F-4D97-AF65-F5344CB8AC3E}">
        <p14:creationId xmlns:p14="http://schemas.microsoft.com/office/powerpoint/2010/main" val="2237932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4000" dirty="0"/>
              <a:t>Doctrine and Binding Precedent</a:t>
            </a:r>
          </a:p>
        </p:txBody>
      </p:sp>
      <p:sp>
        <p:nvSpPr>
          <p:cNvPr id="3" name="Content Placeholder 2"/>
          <p:cNvSpPr>
            <a:spLocks noGrp="1"/>
          </p:cNvSpPr>
          <p:nvPr>
            <p:ph idx="1"/>
          </p:nvPr>
        </p:nvSpPr>
        <p:spPr>
          <a:xfrm>
            <a:off x="152400" y="838200"/>
            <a:ext cx="8763000" cy="5682952"/>
          </a:xfrm>
        </p:spPr>
        <p:txBody>
          <a:bodyPr>
            <a:noAutofit/>
          </a:bodyPr>
          <a:lstStyle/>
          <a:p>
            <a:pPr marL="109537" indent="0" algn="just">
              <a:buNone/>
            </a:pPr>
            <a:r>
              <a:rPr lang="en-GB" sz="2800" dirty="0"/>
              <a:t>Judicial precedent otherwise called the doctrine of “</a:t>
            </a:r>
            <a:r>
              <a:rPr lang="en-GB" sz="2800" i="1" dirty="0"/>
              <a:t>stare </a:t>
            </a:r>
            <a:r>
              <a:rPr lang="en-GB" sz="2800" i="1" dirty="0" err="1"/>
              <a:t>decisi</a:t>
            </a:r>
            <a:r>
              <a:rPr lang="en-GB" sz="2800" dirty="0"/>
              <a:t>” is to the effect that the decisions of a higher court a binding on lower courts deciding any case on similar or identical circumstances. It is based on the basic principle that like cases should be decided alike</a:t>
            </a:r>
          </a:p>
          <a:p>
            <a:pPr marL="109537" indent="0" algn="just">
              <a:buNone/>
            </a:pPr>
            <a:r>
              <a:rPr lang="en-GB" sz="2800" dirty="0"/>
              <a:t>Applicability depends mostly on the fact that the courts concerned are within the same judicial  system and therefore it is closely connected with the hierarchy of courts within the same legal system. An original precedent is one that establishes a new rule and usually occurs in cases of first impression where no existing precedent is found.</a:t>
            </a:r>
          </a:p>
        </p:txBody>
      </p:sp>
    </p:spTree>
    <p:extLst>
      <p:ext uri="{BB962C8B-B14F-4D97-AF65-F5344CB8AC3E}">
        <p14:creationId xmlns:p14="http://schemas.microsoft.com/office/powerpoint/2010/main" val="1051316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08712"/>
          </a:xfrm>
        </p:spPr>
        <p:txBody>
          <a:bodyPr>
            <a:normAutofit fontScale="92500" lnSpcReduction="10000"/>
          </a:bodyPr>
          <a:lstStyle/>
          <a:p>
            <a:pPr algn="just"/>
            <a:r>
              <a:rPr lang="en-GB" dirty="0"/>
              <a:t>A derivative precedent is one that merely extends the frontiers of an existing rule to accommodate similar or novel cases where there is no direct authority  on the point under consideration</a:t>
            </a:r>
          </a:p>
          <a:p>
            <a:pPr algn="just"/>
            <a:r>
              <a:rPr lang="en-GB" dirty="0"/>
              <a:t>Declaratory precedents are of the least jurisprudential value as they contribute little or nothing to the development of the law except that they help to consolidate and strengthen  the authority of past decisions.</a:t>
            </a:r>
          </a:p>
          <a:p>
            <a:pPr algn="just"/>
            <a:r>
              <a:rPr lang="en-GB" dirty="0"/>
              <a:t>Precedent is persuasive when it is within the powers of the lower court in which it is being urged to choose to follow or depart from it</a:t>
            </a:r>
          </a:p>
          <a:p>
            <a:pPr algn="just"/>
            <a:r>
              <a:rPr lang="en-GB" dirty="0"/>
              <a:t>Precedent is binding when the court in which it is being advanced  is bound to follow it.</a:t>
            </a:r>
          </a:p>
          <a:p>
            <a:pPr algn="just"/>
            <a:r>
              <a:rPr lang="en-GB" dirty="0"/>
              <a:t>An important requirement for the workability of the doctrine of precedent is an established judicial hierarchy</a:t>
            </a:r>
          </a:p>
          <a:p>
            <a:endParaRPr lang="en-GB" dirty="0"/>
          </a:p>
        </p:txBody>
      </p:sp>
    </p:spTree>
    <p:extLst>
      <p:ext uri="{BB962C8B-B14F-4D97-AF65-F5344CB8AC3E}">
        <p14:creationId xmlns:p14="http://schemas.microsoft.com/office/powerpoint/2010/main" val="266315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Law of Contract</a:t>
            </a:r>
          </a:p>
        </p:txBody>
      </p:sp>
      <p:sp>
        <p:nvSpPr>
          <p:cNvPr id="3" name="Content Placeholder 2"/>
          <p:cNvSpPr>
            <a:spLocks noGrp="1"/>
          </p:cNvSpPr>
          <p:nvPr>
            <p:ph idx="1"/>
          </p:nvPr>
        </p:nvSpPr>
        <p:spPr>
          <a:xfrm>
            <a:off x="304800" y="1371600"/>
            <a:ext cx="8686800" cy="5181600"/>
          </a:xfrm>
        </p:spPr>
        <p:txBody>
          <a:bodyPr/>
          <a:lstStyle/>
          <a:p>
            <a:r>
              <a:rPr lang="en-GB" dirty="0"/>
              <a:t>Recommended Texts</a:t>
            </a:r>
          </a:p>
          <a:p>
            <a:pPr lvl="1"/>
            <a:r>
              <a:rPr lang="en-GB" dirty="0"/>
              <a:t>Law and Management Engineering Practice by E.A, </a:t>
            </a:r>
            <a:r>
              <a:rPr lang="en-GB" dirty="0" err="1"/>
              <a:t>Okunade</a:t>
            </a:r>
            <a:endParaRPr lang="en-GB" dirty="0"/>
          </a:p>
          <a:p>
            <a:pPr lvl="1"/>
            <a:r>
              <a:rPr lang="en-GB" dirty="0"/>
              <a:t>Nigerian Law of Contract by IE, </a:t>
            </a:r>
            <a:r>
              <a:rPr lang="en-GB" dirty="0" err="1"/>
              <a:t>Sagay</a:t>
            </a:r>
            <a:endParaRPr lang="en-GB" dirty="0"/>
          </a:p>
          <a:p>
            <a:pPr lvl="1"/>
            <a:r>
              <a:rPr lang="en-GB" dirty="0"/>
              <a:t>Civil Engineering Practice: An Introduction by S, Scott</a:t>
            </a:r>
          </a:p>
          <a:p>
            <a:pPr lvl="1"/>
            <a:r>
              <a:rPr lang="en-GB" dirty="0" err="1"/>
              <a:t>Omojola’s</a:t>
            </a:r>
            <a:r>
              <a:rPr lang="en-GB" dirty="0"/>
              <a:t> General Principles of Business and Cooperative Law in Nigeria by F, </a:t>
            </a:r>
            <a:r>
              <a:rPr lang="en-GB" dirty="0" err="1"/>
              <a:t>Omojola</a:t>
            </a:r>
            <a:endParaRPr lang="en-GB" dirty="0"/>
          </a:p>
          <a:p>
            <a:r>
              <a:rPr lang="en-GB" dirty="0"/>
              <a:t>Available in the University Library </a:t>
            </a:r>
          </a:p>
          <a:p>
            <a:r>
              <a:rPr lang="en-GB" dirty="0"/>
              <a:t>2- Available in Departmental/School Libraries </a:t>
            </a:r>
          </a:p>
          <a:p>
            <a:r>
              <a:rPr lang="en-GB" dirty="0"/>
              <a:t>3- Available on the Internet. </a:t>
            </a:r>
          </a:p>
          <a:p>
            <a:r>
              <a:rPr lang="en-GB" dirty="0"/>
              <a:t>4- Available as Personal Collection </a:t>
            </a:r>
          </a:p>
          <a:p>
            <a:pPr lvl="1"/>
            <a:endParaRPr lang="en-GB" dirty="0"/>
          </a:p>
          <a:p>
            <a:endParaRPr lang="en-GB" dirty="0"/>
          </a:p>
        </p:txBody>
      </p:sp>
    </p:spTree>
    <p:extLst>
      <p:ext uri="{BB962C8B-B14F-4D97-AF65-F5344CB8AC3E}">
        <p14:creationId xmlns:p14="http://schemas.microsoft.com/office/powerpoint/2010/main" val="4850585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839200" cy="5791200"/>
          </a:xfrm>
        </p:spPr>
        <p:txBody>
          <a:bodyPr/>
          <a:lstStyle/>
          <a:p>
            <a:pPr algn="just"/>
            <a:r>
              <a:rPr lang="en-US" dirty="0"/>
              <a:t>In deciding the punishment or remedies to be carried out, judges rely on the </a:t>
            </a:r>
            <a:r>
              <a:rPr lang="en-US" b="1" dirty="0"/>
              <a:t>doctrine of binding precedent</a:t>
            </a:r>
            <a:r>
              <a:rPr lang="en-US" dirty="0"/>
              <a:t> to provide judgment on a case. A </a:t>
            </a:r>
            <a:r>
              <a:rPr lang="en-US" b="1" dirty="0"/>
              <a:t>precedent</a:t>
            </a:r>
            <a:r>
              <a:rPr lang="en-US" dirty="0"/>
              <a:t>, in the </a:t>
            </a:r>
            <a:r>
              <a:rPr lang="en-US" b="1" dirty="0"/>
              <a:t>English Law</a:t>
            </a:r>
            <a:r>
              <a:rPr lang="en-US" dirty="0"/>
              <a:t> System, is a previous court decision which another court is bound to follow, by deciding a subsequent case in the same way.</a:t>
            </a:r>
          </a:p>
          <a:p>
            <a:pPr algn="just"/>
            <a:r>
              <a:rPr lang="en-US" dirty="0"/>
              <a:t>The Latin name for the doctrine of precedent is </a:t>
            </a:r>
            <a:r>
              <a:rPr lang="en-US" b="1" dirty="0"/>
              <a:t>stare </a:t>
            </a:r>
            <a:r>
              <a:rPr lang="en-US" b="1" dirty="0" err="1"/>
              <a:t>decisis</a:t>
            </a:r>
            <a:r>
              <a:rPr lang="en-US" dirty="0"/>
              <a:t> ('stand by that decided'). It is a principle that requires judges to follow the rulings and determinations of judges in higher courts, where a case involves similar facts and issues.</a:t>
            </a:r>
          </a:p>
        </p:txBody>
      </p:sp>
      <p:sp>
        <p:nvSpPr>
          <p:cNvPr id="3" name="Title 2"/>
          <p:cNvSpPr>
            <a:spLocks noGrp="1"/>
          </p:cNvSpPr>
          <p:nvPr>
            <p:ph type="title"/>
          </p:nvPr>
        </p:nvSpPr>
        <p:spPr>
          <a:xfrm>
            <a:off x="381000" y="152400"/>
            <a:ext cx="8305800" cy="792162"/>
          </a:xfrm>
        </p:spPr>
        <p:txBody>
          <a:bodyPr/>
          <a:lstStyle/>
          <a:p>
            <a:r>
              <a:rPr lang="en-US" dirty="0"/>
              <a:t> Doctrine of binding precedent</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90</a:t>
            </a:fld>
            <a:endParaRPr lang="en-US" dirty="0"/>
          </a:p>
        </p:txBody>
      </p:sp>
    </p:spTree>
    <p:extLst>
      <p:ext uri="{BB962C8B-B14F-4D97-AF65-F5344CB8AC3E}">
        <p14:creationId xmlns:p14="http://schemas.microsoft.com/office/powerpoint/2010/main" val="15000957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5778500"/>
          </a:xfrm>
        </p:spPr>
        <p:txBody>
          <a:bodyPr/>
          <a:lstStyle/>
          <a:p>
            <a:pPr marL="109537" indent="0" algn="just">
              <a:buNone/>
            </a:pPr>
            <a:r>
              <a:rPr lang="en-US" sz="3000" dirty="0"/>
              <a:t>“The Court has often recognized the 'fundamental </a:t>
            </a:r>
            <a:r>
              <a:rPr lang="en-US" sz="3000" b="1" dirty="0"/>
              <a:t>importance</a:t>
            </a:r>
            <a:r>
              <a:rPr lang="en-US" sz="3000" dirty="0"/>
              <a:t> of </a:t>
            </a:r>
            <a:r>
              <a:rPr lang="en-US" sz="3000" b="1" dirty="0"/>
              <a:t>stare </a:t>
            </a:r>
            <a:r>
              <a:rPr lang="en-US" sz="3000" b="1" dirty="0" err="1"/>
              <a:t>decisis</a:t>
            </a:r>
            <a:r>
              <a:rPr lang="en-US" sz="3000" dirty="0"/>
              <a:t>, the basic legal principle that commands judicial respect for a court's earlier decisions and the rules of law they embody.</a:t>
            </a:r>
          </a:p>
          <a:p>
            <a:pPr marL="109537" indent="0" algn="just">
              <a:buNone/>
            </a:pPr>
            <a:r>
              <a:rPr lang="en-US" sz="3000" dirty="0"/>
              <a:t>The </a:t>
            </a:r>
            <a:r>
              <a:rPr lang="en-US" sz="3000" b="1" dirty="0"/>
              <a:t>Importance of Precedent</a:t>
            </a:r>
            <a:r>
              <a:rPr lang="en-US" sz="3000" dirty="0"/>
              <a:t>. In a common law system, judges are obliged to make their rulings as consistent as reasonably possible with previous </a:t>
            </a:r>
            <a:r>
              <a:rPr lang="en-US" sz="3000" b="1" dirty="0"/>
              <a:t>judicial decisions</a:t>
            </a:r>
            <a:r>
              <a:rPr lang="en-US" sz="3000" dirty="0"/>
              <a:t> on the same subject. ... Each case decided by a common law court becomes a </a:t>
            </a:r>
            <a:r>
              <a:rPr lang="en-US" sz="3000" b="1" dirty="0"/>
              <a:t>precedent</a:t>
            </a:r>
            <a:r>
              <a:rPr lang="en-US" sz="3000" dirty="0"/>
              <a:t>, or guideline, for subsequent </a:t>
            </a:r>
            <a:r>
              <a:rPr lang="en-US" sz="3000" b="1" dirty="0"/>
              <a:t>decisions</a:t>
            </a:r>
            <a:r>
              <a:rPr lang="en-US" sz="3000" dirty="0"/>
              <a:t> involving similar disputes.</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91</a:t>
            </a:fld>
            <a:endParaRPr lang="en-US" dirty="0"/>
          </a:p>
        </p:txBody>
      </p:sp>
    </p:spTree>
    <p:extLst>
      <p:ext uri="{BB962C8B-B14F-4D97-AF65-F5344CB8AC3E}">
        <p14:creationId xmlns:p14="http://schemas.microsoft.com/office/powerpoint/2010/main" val="6680238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5943600"/>
          </a:xfrm>
        </p:spPr>
        <p:txBody>
          <a:bodyPr/>
          <a:lstStyle/>
          <a:p>
            <a:pPr algn="just"/>
            <a:r>
              <a:rPr lang="en-US" dirty="0"/>
              <a:t>The definition of </a:t>
            </a:r>
            <a:r>
              <a:rPr lang="en-US" b="1" dirty="0"/>
              <a:t>precedent</a:t>
            </a:r>
            <a:r>
              <a:rPr lang="en-US" dirty="0"/>
              <a:t> is a decision that is the basis or reason for future decisions.</a:t>
            </a:r>
          </a:p>
          <a:p>
            <a:pPr algn="just"/>
            <a:r>
              <a:rPr lang="en-US" dirty="0"/>
              <a:t>In law, a </a:t>
            </a:r>
            <a:r>
              <a:rPr lang="en-US" b="1" dirty="0"/>
              <a:t>concurring opinion</a:t>
            </a:r>
            <a:r>
              <a:rPr lang="en-US" dirty="0"/>
              <a:t> is in certain legal systems a written </a:t>
            </a:r>
            <a:r>
              <a:rPr lang="en-US" b="1" dirty="0"/>
              <a:t>opinion</a:t>
            </a:r>
            <a:r>
              <a:rPr lang="en-US" dirty="0"/>
              <a:t> by one or more judges of a court which agrees with the </a:t>
            </a:r>
            <a:r>
              <a:rPr lang="en-US" b="1" dirty="0"/>
              <a:t>decision</a:t>
            </a:r>
            <a:r>
              <a:rPr lang="en-US" dirty="0"/>
              <a:t> made by the </a:t>
            </a:r>
            <a:r>
              <a:rPr lang="en-US" b="1" dirty="0"/>
              <a:t>majority</a:t>
            </a:r>
            <a:r>
              <a:rPr lang="en-US" dirty="0"/>
              <a:t> of the court, but states different (or additional) reasons as the basis for his or her </a:t>
            </a:r>
            <a:r>
              <a:rPr lang="en-US" b="1" dirty="0"/>
              <a:t>decision</a:t>
            </a:r>
            <a:r>
              <a:rPr lang="en-US" dirty="0"/>
              <a:t>.</a:t>
            </a:r>
          </a:p>
          <a:p>
            <a:pPr algn="just"/>
            <a:r>
              <a:rPr lang="en-US" dirty="0"/>
              <a:t>In common </a:t>
            </a:r>
            <a:r>
              <a:rPr lang="en-US" b="1" dirty="0"/>
              <a:t>law legal</a:t>
            </a:r>
            <a:r>
              <a:rPr lang="en-US" dirty="0"/>
              <a:t> systems, a </a:t>
            </a:r>
            <a:r>
              <a:rPr lang="en-US" b="1" dirty="0"/>
              <a:t>precedent</a:t>
            </a:r>
            <a:r>
              <a:rPr lang="en-US" dirty="0"/>
              <a:t> or authority is a </a:t>
            </a:r>
            <a:r>
              <a:rPr lang="en-US" b="1" dirty="0"/>
              <a:t>legal</a:t>
            </a:r>
            <a:r>
              <a:rPr lang="en-US" dirty="0"/>
              <a:t> case that establishes a principle or rule. This principle or rule is then used by the court or other judicial bodies use when deciding later cases with similar issues or facts.</a:t>
            </a:r>
          </a:p>
        </p:txBody>
      </p:sp>
      <p:sp>
        <p:nvSpPr>
          <p:cNvPr id="5" name="Slide Number Placeholder 4"/>
          <p:cNvSpPr>
            <a:spLocks noGrp="1"/>
          </p:cNvSpPr>
          <p:nvPr>
            <p:ph type="sldNum" sz="quarter" idx="12"/>
          </p:nvPr>
        </p:nvSpPr>
        <p:spPr/>
        <p:txBody>
          <a:bodyPr/>
          <a:lstStyle/>
          <a:p>
            <a:pPr>
              <a:defRPr/>
            </a:pPr>
            <a:fld id="{A2B5CF83-1F53-4043-8700-93E6329EBC98}" type="slidenum">
              <a:rPr lang="en-US" smtClean="0"/>
              <a:pPr>
                <a:defRPr/>
              </a:pPr>
              <a:t>92</a:t>
            </a:fld>
            <a:endParaRPr lang="en-US" dirty="0"/>
          </a:p>
        </p:txBody>
      </p:sp>
    </p:spTree>
    <p:extLst>
      <p:ext uri="{BB962C8B-B14F-4D97-AF65-F5344CB8AC3E}">
        <p14:creationId xmlns:p14="http://schemas.microsoft.com/office/powerpoint/2010/main" val="20292215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GB" sz="3600" dirty="0"/>
              <a:t>Doctrine and binding precedent</a:t>
            </a:r>
          </a:p>
        </p:txBody>
      </p:sp>
      <p:sp>
        <p:nvSpPr>
          <p:cNvPr id="3" name="Content Placeholder 2"/>
          <p:cNvSpPr>
            <a:spLocks noGrp="1"/>
          </p:cNvSpPr>
          <p:nvPr>
            <p:ph idx="1"/>
          </p:nvPr>
        </p:nvSpPr>
        <p:spPr>
          <a:xfrm>
            <a:off x="152400" y="1066800"/>
            <a:ext cx="8740080" cy="5602560"/>
          </a:xfrm>
        </p:spPr>
        <p:txBody>
          <a:bodyPr>
            <a:normAutofit lnSpcReduction="10000"/>
          </a:bodyPr>
          <a:lstStyle/>
          <a:p>
            <a:pPr algn="just"/>
            <a:r>
              <a:rPr lang="en-GB" sz="2800" b="1" dirty="0"/>
              <a:t>Binding precedent</a:t>
            </a:r>
            <a:r>
              <a:rPr lang="en-GB" sz="2800" dirty="0"/>
              <a:t> means a </a:t>
            </a:r>
            <a:r>
              <a:rPr lang="en-GB" sz="2800" b="1" dirty="0"/>
              <a:t>precedent</a:t>
            </a:r>
            <a:r>
              <a:rPr lang="en-GB" sz="2800" dirty="0"/>
              <a:t> or an existing law that courts are bound to follow. For example, a lower court is bound to follow an applicable holding of a higher court in the same jurisdiction. Such </a:t>
            </a:r>
            <a:r>
              <a:rPr lang="en-GB" sz="2800" b="1" dirty="0"/>
              <a:t>precedents</a:t>
            </a:r>
            <a:r>
              <a:rPr lang="en-GB" sz="2800" dirty="0"/>
              <a:t> are also termed authoritative </a:t>
            </a:r>
            <a:r>
              <a:rPr lang="en-GB" sz="2800" b="1" dirty="0"/>
              <a:t>precedent</a:t>
            </a:r>
            <a:r>
              <a:rPr lang="en-GB" sz="2800" dirty="0"/>
              <a:t> or </a:t>
            </a:r>
            <a:r>
              <a:rPr lang="en-GB" sz="2800" b="1" dirty="0"/>
              <a:t>binding</a:t>
            </a:r>
            <a:r>
              <a:rPr lang="en-GB" sz="2800" dirty="0"/>
              <a:t> authority.</a:t>
            </a:r>
          </a:p>
          <a:p>
            <a:pPr algn="just"/>
            <a:r>
              <a:rPr lang="en-GB" sz="2800" dirty="0"/>
              <a:t>In legal systems based on common </a:t>
            </a:r>
            <a:r>
              <a:rPr lang="en-GB" sz="2800" b="1" dirty="0"/>
              <a:t>law</a:t>
            </a:r>
            <a:r>
              <a:rPr lang="en-GB" sz="2800" dirty="0"/>
              <a:t>, a </a:t>
            </a:r>
            <a:r>
              <a:rPr lang="en-GB" sz="2800" b="1" dirty="0"/>
              <a:t>precedent</a:t>
            </a:r>
            <a:r>
              <a:rPr lang="en-GB" sz="2800" dirty="0"/>
              <a:t>, or authority, is a </a:t>
            </a:r>
            <a:r>
              <a:rPr lang="en-GB" sz="2800" b="1" dirty="0"/>
              <a:t>principle</a:t>
            </a:r>
            <a:r>
              <a:rPr lang="en-GB" sz="2800" dirty="0"/>
              <a:t> or rule established in a previous legal case that is either </a:t>
            </a:r>
            <a:r>
              <a:rPr lang="en-GB" sz="2800" b="1" dirty="0"/>
              <a:t>binding</a:t>
            </a:r>
            <a:r>
              <a:rPr lang="en-GB" sz="2800" dirty="0"/>
              <a:t> on or </a:t>
            </a:r>
            <a:r>
              <a:rPr lang="en-GB" sz="2800" b="1" dirty="0"/>
              <a:t>persuasive</a:t>
            </a:r>
            <a:r>
              <a:rPr lang="en-GB" sz="2800" dirty="0"/>
              <a:t> for a </a:t>
            </a:r>
            <a:r>
              <a:rPr lang="en-GB" sz="2800" b="1" dirty="0"/>
              <a:t>court</a:t>
            </a:r>
            <a:r>
              <a:rPr lang="en-GB" sz="2800" dirty="0"/>
              <a:t> or other tribunal when deciding subsequent cases with similar issues or facts.</a:t>
            </a:r>
          </a:p>
        </p:txBody>
      </p:sp>
    </p:spTree>
    <p:extLst>
      <p:ext uri="{BB962C8B-B14F-4D97-AF65-F5344CB8AC3E}">
        <p14:creationId xmlns:p14="http://schemas.microsoft.com/office/powerpoint/2010/main" val="3098474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096000"/>
          </a:xfrm>
        </p:spPr>
        <p:txBody>
          <a:bodyPr/>
          <a:lstStyle/>
          <a:p>
            <a:pPr algn="just"/>
            <a:r>
              <a:rPr lang="en-US" sz="3200" dirty="0"/>
              <a:t>A </a:t>
            </a:r>
            <a:r>
              <a:rPr lang="en-US" sz="3200" b="1" dirty="0"/>
              <a:t>court</a:t>
            </a:r>
            <a:r>
              <a:rPr lang="en-US" sz="3200" dirty="0"/>
              <a:t> is a </a:t>
            </a:r>
            <a:r>
              <a:rPr lang="en-US" sz="3200" dirty="0">
                <a:hlinkClick r:id="rId2" tooltip="Tribunal"/>
              </a:rPr>
              <a:t>tribunal</a:t>
            </a:r>
            <a:r>
              <a:rPr lang="en-US" sz="3200" dirty="0"/>
              <a:t>, often a </a:t>
            </a:r>
            <a:r>
              <a:rPr lang="en-US" sz="3200" dirty="0">
                <a:hlinkClick r:id="rId3" tooltip="Government"/>
              </a:rPr>
              <a:t>governmental</a:t>
            </a:r>
            <a:r>
              <a:rPr lang="en-US" sz="3200" dirty="0"/>
              <a:t> </a:t>
            </a:r>
            <a:r>
              <a:rPr lang="en-US" sz="3200" dirty="0">
                <a:hlinkClick r:id="rId4" tooltip="Institution"/>
              </a:rPr>
              <a:t>institution</a:t>
            </a:r>
            <a:r>
              <a:rPr lang="en-US" sz="3200" dirty="0"/>
              <a:t>, with the </a:t>
            </a:r>
            <a:r>
              <a:rPr lang="en-US" sz="3200" dirty="0">
                <a:hlinkClick r:id="rId5" tooltip="Authority"/>
              </a:rPr>
              <a:t>authority</a:t>
            </a:r>
            <a:r>
              <a:rPr lang="en-US" sz="3200" dirty="0"/>
              <a:t> to </a:t>
            </a:r>
            <a:r>
              <a:rPr lang="en-US" sz="3200" dirty="0">
                <a:hlinkClick r:id="rId6" tooltip="Adjudication"/>
              </a:rPr>
              <a:t>adjudicate</a:t>
            </a:r>
            <a:r>
              <a:rPr lang="en-US" sz="3200" dirty="0"/>
              <a:t> </a:t>
            </a:r>
            <a:r>
              <a:rPr lang="en-US" sz="3200" dirty="0">
                <a:hlinkClick r:id="rId7" tooltip="Legal dispute"/>
              </a:rPr>
              <a:t>legal disputes</a:t>
            </a:r>
            <a:r>
              <a:rPr lang="en-US" sz="3200" dirty="0"/>
              <a:t> between </a:t>
            </a:r>
            <a:r>
              <a:rPr lang="en-US" sz="3200" dirty="0">
                <a:hlinkClick r:id="rId8" tooltip="Party (law)"/>
              </a:rPr>
              <a:t>parties</a:t>
            </a:r>
            <a:r>
              <a:rPr lang="en-US" sz="3200" dirty="0"/>
              <a:t> and carry out the administration of </a:t>
            </a:r>
            <a:r>
              <a:rPr lang="en-US" sz="3200" dirty="0">
                <a:hlinkClick r:id="rId9" tooltip="Justice"/>
              </a:rPr>
              <a:t>justice</a:t>
            </a:r>
            <a:r>
              <a:rPr lang="en-US" sz="3200" dirty="0"/>
              <a:t> in </a:t>
            </a:r>
            <a:r>
              <a:rPr lang="en-US" sz="3200" dirty="0">
                <a:hlinkClick r:id="rId10" tooltip="Private law"/>
              </a:rPr>
              <a:t>civil</a:t>
            </a:r>
            <a:r>
              <a:rPr lang="en-US" sz="3200" dirty="0"/>
              <a:t>, </a:t>
            </a:r>
            <a:r>
              <a:rPr lang="en-US" sz="3200" dirty="0">
                <a:hlinkClick r:id="rId11" tooltip="Criminal law"/>
              </a:rPr>
              <a:t>criminal</a:t>
            </a:r>
            <a:r>
              <a:rPr lang="en-US" sz="3200" dirty="0"/>
              <a:t>, and </a:t>
            </a:r>
            <a:r>
              <a:rPr lang="en-US" sz="3200" dirty="0">
                <a:hlinkClick r:id="rId12" tooltip="Administrative law"/>
              </a:rPr>
              <a:t>administrative</a:t>
            </a:r>
            <a:r>
              <a:rPr lang="en-US" sz="3200" dirty="0"/>
              <a:t> matters in accordance with the </a:t>
            </a:r>
            <a:r>
              <a:rPr lang="en-US" sz="3200" dirty="0">
                <a:hlinkClick r:id="rId13" tooltip="Rule of law"/>
              </a:rPr>
              <a:t>rule of law</a:t>
            </a:r>
            <a:r>
              <a:rPr lang="en-US" sz="3200" dirty="0"/>
              <a:t>.</a:t>
            </a:r>
            <a:r>
              <a:rPr lang="en-US" sz="3200" baseline="30000" dirty="0"/>
              <a:t> </a:t>
            </a:r>
            <a:r>
              <a:rPr lang="en-US" sz="3200" dirty="0"/>
              <a:t>In both </a:t>
            </a:r>
            <a:r>
              <a:rPr lang="en-US" sz="3200" dirty="0">
                <a:hlinkClick r:id="rId14" tooltip="Common law"/>
              </a:rPr>
              <a:t>common law</a:t>
            </a:r>
            <a:r>
              <a:rPr lang="en-US" sz="3200" dirty="0"/>
              <a:t> and </a:t>
            </a:r>
            <a:r>
              <a:rPr lang="en-US" sz="3200" dirty="0">
                <a:hlinkClick r:id="rId15" tooltip="Civil law (legal system)"/>
              </a:rPr>
              <a:t>civil law</a:t>
            </a:r>
            <a:r>
              <a:rPr lang="en-US" sz="3200" dirty="0"/>
              <a:t> </a:t>
            </a:r>
            <a:r>
              <a:rPr lang="en-US" sz="3200" dirty="0">
                <a:hlinkClick r:id="rId16" tooltip="Legal system"/>
              </a:rPr>
              <a:t>legal systems</a:t>
            </a:r>
            <a:r>
              <a:rPr lang="en-US" sz="3200" dirty="0"/>
              <a:t>, courts are the central means for </a:t>
            </a:r>
            <a:r>
              <a:rPr lang="en-US" sz="3200" dirty="0">
                <a:hlinkClick r:id="rId17" tooltip="Dispute resolution"/>
              </a:rPr>
              <a:t>dispute resolution</a:t>
            </a:r>
            <a:r>
              <a:rPr lang="en-US" sz="3200" dirty="0"/>
              <a:t>, and it is generally understood that all persons have an ability to bring their claims before a court. </a:t>
            </a:r>
            <a:endParaRPr lang="en-GB" sz="3200" dirty="0"/>
          </a:p>
          <a:p>
            <a:pPr algn="just"/>
            <a:endParaRPr lang="en-GB" sz="3200" dirty="0"/>
          </a:p>
        </p:txBody>
      </p:sp>
    </p:spTree>
    <p:extLst>
      <p:ext uri="{BB962C8B-B14F-4D97-AF65-F5344CB8AC3E}">
        <p14:creationId xmlns:p14="http://schemas.microsoft.com/office/powerpoint/2010/main" val="105435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096000"/>
          </a:xfrm>
        </p:spPr>
        <p:txBody>
          <a:bodyPr/>
          <a:lstStyle/>
          <a:p>
            <a:pPr algn="just"/>
            <a:r>
              <a:rPr lang="en-US" sz="3600" dirty="0"/>
              <a:t>The system of courts that interpret and apply the </a:t>
            </a:r>
            <a:r>
              <a:rPr lang="en-US" sz="3600" u="sng" dirty="0">
                <a:hlinkClick r:id="rId2" tooltip="Law"/>
              </a:rPr>
              <a:t>law</a:t>
            </a:r>
            <a:r>
              <a:rPr lang="en-US" sz="3600" dirty="0"/>
              <a:t> are collectively known as the </a:t>
            </a:r>
            <a:r>
              <a:rPr lang="en-US" sz="3600" u="sng" dirty="0">
                <a:hlinkClick r:id="rId3" tooltip="Judiciary"/>
              </a:rPr>
              <a:t>judiciary</a:t>
            </a:r>
            <a:r>
              <a:rPr lang="en-US" sz="3600" dirty="0"/>
              <a:t>. The place where a court sits is known as a </a:t>
            </a:r>
            <a:r>
              <a:rPr lang="en-US" sz="3600" u="sng" dirty="0">
                <a:hlinkClick r:id="rId4" tooltip="Venue (law)"/>
              </a:rPr>
              <a:t>venue</a:t>
            </a:r>
            <a:r>
              <a:rPr lang="en-US" sz="3600" dirty="0"/>
              <a:t>. The room where court proceedings occur is known as a </a:t>
            </a:r>
            <a:r>
              <a:rPr lang="en-US" sz="3600" u="sng" dirty="0">
                <a:hlinkClick r:id="rId5" tooltip="Courtroom"/>
              </a:rPr>
              <a:t>courtroom</a:t>
            </a:r>
            <a:r>
              <a:rPr lang="en-US" sz="3600" dirty="0"/>
              <a:t>, and the building as a </a:t>
            </a:r>
            <a:r>
              <a:rPr lang="en-US" sz="3600" u="sng" dirty="0">
                <a:hlinkClick r:id="rId6" tooltip="Courthouse"/>
              </a:rPr>
              <a:t>courthouse</a:t>
            </a:r>
            <a:r>
              <a:rPr lang="en-US" sz="3600" dirty="0"/>
              <a:t>; court facilities range from simple and very small facilities in rural communities to large buildings in cities.</a:t>
            </a:r>
            <a:endParaRPr lang="en-GB" sz="3600" dirty="0"/>
          </a:p>
          <a:p>
            <a:endParaRPr lang="en-GB" dirty="0"/>
          </a:p>
        </p:txBody>
      </p:sp>
    </p:spTree>
    <p:extLst>
      <p:ext uri="{BB962C8B-B14F-4D97-AF65-F5344CB8AC3E}">
        <p14:creationId xmlns:p14="http://schemas.microsoft.com/office/powerpoint/2010/main" val="6580179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lstStyle/>
          <a:p>
            <a:pPr algn="just"/>
            <a:r>
              <a:rPr lang="en-GB" dirty="0"/>
              <a:t>Courts are recognized and renowned as the hallowed chambers of justice, where even-handed justice is meted out to all and sundry, without sentiment, emotion, favouritism or being unnecessarily embroiled in crass legalism. They are not only courts of law but courts of equity. As discussed in an earlier post, a party is entitled to fair hearing before a court and where there is a breach of the rule of fair hearing as guaranteed by the 1999 Constitution (As Amended), the whole proceedings automatically become vitiated with a basic and fundamental irregularity, which renders such proceedings null and void. The test of fair hearing is the impression of a reasonable person who was present at the trial- whether from his observation, justice has been done in the case.</a:t>
            </a:r>
          </a:p>
          <a:p>
            <a:endParaRPr lang="en-GB" dirty="0"/>
          </a:p>
        </p:txBody>
      </p:sp>
    </p:spTree>
    <p:extLst>
      <p:ext uri="{BB962C8B-B14F-4D97-AF65-F5344CB8AC3E}">
        <p14:creationId xmlns:p14="http://schemas.microsoft.com/office/powerpoint/2010/main" val="7611733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lstStyle/>
          <a:p>
            <a:pPr algn="just"/>
            <a:r>
              <a:rPr lang="en-GB" sz="2800" dirty="0"/>
              <a:t>In Nigeria, the 1999 Constitution (As Amended) divides the structure of government into three arms – the legislative; the executive and the judiciary. By the provision of Section 6 of the 1999 Constitution (As Amended), judicial powers are vested in the courts. Courts are authorized by law to exercise jurisdiction at first instance and on appeals on all actions and proceedings relating to matters between persons, or between government or authority and any person in Nigeria to determine any question as to the civil rights and obligations of that person. It is in line with this that we will be considering in this article, the issues of hierarchy and jurisdiction of courts in Nigeria.</a:t>
            </a:r>
          </a:p>
          <a:p>
            <a:endParaRPr lang="en-GB" dirty="0"/>
          </a:p>
        </p:txBody>
      </p:sp>
    </p:spTree>
    <p:extLst>
      <p:ext uri="{BB962C8B-B14F-4D97-AF65-F5344CB8AC3E}">
        <p14:creationId xmlns:p14="http://schemas.microsoft.com/office/powerpoint/2010/main" val="4197501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Organization of court</a:t>
            </a:r>
          </a:p>
        </p:txBody>
      </p:sp>
      <p:sp>
        <p:nvSpPr>
          <p:cNvPr id="3" name="Content Placeholder 2"/>
          <p:cNvSpPr>
            <a:spLocks noGrp="1"/>
          </p:cNvSpPr>
          <p:nvPr>
            <p:ph idx="1"/>
          </p:nvPr>
        </p:nvSpPr>
        <p:spPr>
          <a:xfrm>
            <a:off x="467544" y="1412776"/>
            <a:ext cx="8424936" cy="4968552"/>
          </a:xfrm>
        </p:spPr>
        <p:txBody>
          <a:bodyPr>
            <a:normAutofit fontScale="92500" lnSpcReduction="10000"/>
          </a:bodyPr>
          <a:lstStyle/>
          <a:p>
            <a:pPr marL="0" indent="0" algn="just">
              <a:buNone/>
            </a:pPr>
            <a:r>
              <a:rPr lang="en-GB" sz="4000" dirty="0"/>
              <a:t>The Supreme </a:t>
            </a:r>
            <a:r>
              <a:rPr lang="en-GB" sz="4000" b="1" dirty="0"/>
              <a:t>Court</a:t>
            </a:r>
            <a:r>
              <a:rPr lang="en-GB" sz="4000" dirty="0"/>
              <a:t> of </a:t>
            </a:r>
            <a:r>
              <a:rPr lang="en-GB" sz="4000" b="1" dirty="0"/>
              <a:t>Nigeria</a:t>
            </a:r>
            <a:r>
              <a:rPr lang="en-GB" sz="4000" dirty="0"/>
              <a:t> is the highest </a:t>
            </a:r>
            <a:r>
              <a:rPr lang="en-GB" sz="4000" b="1" dirty="0"/>
              <a:t>court in Nigeria</a:t>
            </a:r>
            <a:r>
              <a:rPr lang="en-GB" sz="4000" dirty="0"/>
              <a:t>. It is based in the capital, Abuja. The Supreme </a:t>
            </a:r>
            <a:r>
              <a:rPr lang="en-GB" sz="4000" b="1" dirty="0"/>
              <a:t>Court</a:t>
            </a:r>
            <a:r>
              <a:rPr lang="en-GB" sz="4000" dirty="0"/>
              <a:t> is mainly a </a:t>
            </a:r>
            <a:r>
              <a:rPr lang="en-GB" sz="4000" b="1" dirty="0"/>
              <a:t>court</a:t>
            </a:r>
            <a:r>
              <a:rPr lang="en-GB" sz="4000" dirty="0"/>
              <a:t> of appellate </a:t>
            </a:r>
            <a:r>
              <a:rPr lang="en-GB" sz="4000" b="1" dirty="0"/>
              <a:t>jurisdiction</a:t>
            </a:r>
            <a:r>
              <a:rPr lang="en-GB" sz="4000" dirty="0"/>
              <a:t> and is the final appeal </a:t>
            </a:r>
            <a:r>
              <a:rPr lang="en-GB" sz="4000" b="1" dirty="0"/>
              <a:t>court</a:t>
            </a:r>
            <a:r>
              <a:rPr lang="en-GB" sz="4000" dirty="0"/>
              <a:t> in the country. It also has original </a:t>
            </a:r>
            <a:r>
              <a:rPr lang="en-GB" sz="4000" b="1" dirty="0"/>
              <a:t>jurisdiction</a:t>
            </a:r>
            <a:r>
              <a:rPr lang="en-GB" sz="4000" dirty="0"/>
              <a:t> in State vs. State and State vs. Federal Government cases</a:t>
            </a:r>
          </a:p>
          <a:p>
            <a:endParaRPr lang="en-GB" dirty="0"/>
          </a:p>
        </p:txBody>
      </p:sp>
    </p:spTree>
    <p:extLst>
      <p:ext uri="{BB962C8B-B14F-4D97-AF65-F5344CB8AC3E}">
        <p14:creationId xmlns:p14="http://schemas.microsoft.com/office/powerpoint/2010/main" val="7487437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336704"/>
          </a:xfrm>
        </p:spPr>
        <p:txBody>
          <a:bodyPr>
            <a:noAutofit/>
          </a:bodyPr>
          <a:lstStyle/>
          <a:p>
            <a:pPr marL="0" indent="0" algn="just">
              <a:buNone/>
            </a:pPr>
            <a:r>
              <a:rPr lang="en-GB" sz="3600" dirty="0"/>
              <a:t>The Supreme Court is composed of the Chief Justice of Nigeria and such number of justices not more than 21, appointed by the </a:t>
            </a:r>
            <a:r>
              <a:rPr lang="en-GB" sz="3600" dirty="0">
                <a:hlinkClick r:id="rId2" tooltip="President of Nigeria"/>
              </a:rPr>
              <a:t>President</a:t>
            </a:r>
            <a:r>
              <a:rPr lang="en-GB" sz="3600" dirty="0"/>
              <a:t> on the recommendation of the National Judicial Council, (NJC) and subject to confirmation by the </a:t>
            </a:r>
            <a:r>
              <a:rPr lang="en-GB" sz="3600" dirty="0">
                <a:hlinkClick r:id="rId3" tooltip="Senate of Nigeria"/>
              </a:rPr>
              <a:t>Senate</a:t>
            </a:r>
            <a:r>
              <a:rPr lang="en-GB" sz="3600" dirty="0"/>
              <a:t>. Justices of the Supreme Court must be qualified to practice law in Nigeria, and must have been so qualified for a period not less than fifteen years. Justices of the Supreme Court of Nigeria have a mandatory retirement age of 70 years.</a:t>
            </a:r>
          </a:p>
        </p:txBody>
      </p:sp>
    </p:spTree>
    <p:extLst>
      <p:ext uri="{BB962C8B-B14F-4D97-AF65-F5344CB8AC3E}">
        <p14:creationId xmlns:p14="http://schemas.microsoft.com/office/powerpoint/2010/main" val="702607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1472344992</TotalTime>
  <Pages>7</Pages>
  <Words>23375</Words>
  <Application>Microsoft Office PowerPoint</Application>
  <PresentationFormat>On-screen Show (4:3)</PresentationFormat>
  <Paragraphs>1293</Paragraphs>
  <Slides>258</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258</vt:i4>
      </vt:variant>
    </vt:vector>
  </HeadingPairs>
  <TitlesOfParts>
    <vt:vector size="273" baseType="lpstr">
      <vt:lpstr>Agency FB</vt:lpstr>
      <vt:lpstr>Arial</vt:lpstr>
      <vt:lpstr>Calibri</vt:lpstr>
      <vt:lpstr>Calisto MT</vt:lpstr>
      <vt:lpstr>Comic Sans MS</vt:lpstr>
      <vt:lpstr>Constantia</vt:lpstr>
      <vt:lpstr>Georgia</vt:lpstr>
      <vt:lpstr>Lucida Sans Unicode</vt:lpstr>
      <vt:lpstr>Tahoma</vt:lpstr>
      <vt:lpstr>Times New Roman</vt:lpstr>
      <vt:lpstr>Verdana</vt:lpstr>
      <vt:lpstr>Wingdings</vt:lpstr>
      <vt:lpstr>Wingdings 2</vt:lpstr>
      <vt:lpstr>Wingdings 3</vt:lpstr>
      <vt:lpstr>Concourse</vt:lpstr>
      <vt:lpstr>ENG 384: ENGINEERING LAW AND MANAGERIAL ECONOMICS </vt:lpstr>
      <vt:lpstr>LECTURERS FOR ENG 384</vt:lpstr>
      <vt:lpstr>ENG 384: COURSE OUTLINE</vt:lpstr>
      <vt:lpstr>PowerPoint Presentation</vt:lpstr>
      <vt:lpstr>PowerPoint Presentation</vt:lpstr>
      <vt:lpstr>ENG 384: COURSE OUTLINE</vt:lpstr>
      <vt:lpstr>PowerPoint Presentation</vt:lpstr>
      <vt:lpstr>PowerPoint Presentation</vt:lpstr>
      <vt:lpstr>The Law of Contract</vt:lpstr>
      <vt:lpstr>PowerPoint Presentation</vt:lpstr>
      <vt:lpstr>  The objectives of this course are to:  </vt:lpstr>
      <vt:lpstr>PowerPoint Presentation</vt:lpstr>
      <vt:lpstr>PowerPoint Presentation</vt:lpstr>
      <vt:lpstr>INTRODUCTION</vt:lpstr>
      <vt:lpstr>Definition of Law</vt:lpstr>
      <vt:lpstr>Definition of Law</vt:lpstr>
      <vt:lpstr>PowerPoint Presentation</vt:lpstr>
      <vt:lpstr>PowerPoint Presentation</vt:lpstr>
      <vt:lpstr>PowerPoint Presentation</vt:lpstr>
      <vt:lpstr>Key topic areas for engineering law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Engineers Do? (a review)4</vt:lpstr>
      <vt:lpstr>“What is a Profession”1</vt:lpstr>
      <vt:lpstr>Code of ethics</vt:lpstr>
      <vt:lpstr>PowerPoint Presentation</vt:lpstr>
      <vt:lpstr>Some cases of ethical decisions facing engineers</vt:lpstr>
      <vt:lpstr>Big picture</vt:lpstr>
      <vt:lpstr>PowerPoint Presentation</vt:lpstr>
      <vt:lpstr>PowerPoint Presentation</vt:lpstr>
      <vt:lpstr>PowerPoint Presentation</vt:lpstr>
      <vt:lpstr>Characteristics of a Successful Project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Nature of Ethics</vt:lpstr>
      <vt:lpstr>Law vs. Ethics</vt:lpstr>
      <vt:lpstr>Is “legal” the same as “ethical?”</vt:lpstr>
      <vt:lpstr>Consider This: “You and Al”</vt:lpstr>
      <vt:lpstr>Engineering ethics – introductory remarks</vt:lpstr>
      <vt:lpstr>PowerPoint Presentation</vt:lpstr>
      <vt:lpstr>Nigerian legal system</vt:lpstr>
      <vt:lpstr>PowerPoint Presentation</vt:lpstr>
      <vt:lpstr>PowerPoint Presentation</vt:lpstr>
      <vt:lpstr>Sources of Law</vt:lpstr>
      <vt:lpstr>PowerPoint Presentation</vt:lpstr>
      <vt:lpstr>PowerPoint Presentation</vt:lpstr>
      <vt:lpstr>PowerPoint Presentation</vt:lpstr>
      <vt:lpstr>PowerPoint Presentation</vt:lpstr>
      <vt:lpstr>PowerPoint Presentation</vt:lpstr>
      <vt:lpstr>PowerPoint Presentation</vt:lpstr>
      <vt:lpstr>Sources of Law Contd.</vt:lpstr>
      <vt:lpstr>Sources of Law Contd.</vt:lpstr>
      <vt:lpstr>Sources of Law Contd.</vt:lpstr>
      <vt:lpstr>Sources of Law Contd.</vt:lpstr>
      <vt:lpstr>Sources of Law Contd.</vt:lpstr>
      <vt:lpstr>What is the difference between a criminal case and a civil case?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Trafficking Offence</vt:lpstr>
      <vt:lpstr>PowerPoint Presentation</vt:lpstr>
      <vt:lpstr>Doctrine and Binding Precedent</vt:lpstr>
      <vt:lpstr>PowerPoint Presentation</vt:lpstr>
      <vt:lpstr> Doctrine of binding precedent</vt:lpstr>
      <vt:lpstr>PowerPoint Presentation</vt:lpstr>
      <vt:lpstr>PowerPoint Presentation</vt:lpstr>
      <vt:lpstr>Doctrine and binding precedent</vt:lpstr>
      <vt:lpstr>PowerPoint Presentation</vt:lpstr>
      <vt:lpstr>PowerPoint Presentation</vt:lpstr>
      <vt:lpstr>PowerPoint Presentation</vt:lpstr>
      <vt:lpstr>PowerPoint Presentation</vt:lpstr>
      <vt:lpstr>Organization of court</vt:lpstr>
      <vt:lpstr>PowerPoint Presentation</vt:lpstr>
      <vt:lpstr>PowerPoint Presentation</vt:lpstr>
      <vt:lpstr>PowerPoint Presentation</vt:lpstr>
      <vt:lpstr>Organisation of Nigerian Courts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 of Nigerian Courts</vt:lpstr>
      <vt:lpstr>PowerPoint Presentation</vt:lpstr>
      <vt:lpstr>Organisation of Nigerian Courts</vt:lpstr>
      <vt:lpstr>Organisation of Nigerian Courts</vt:lpstr>
      <vt:lpstr>Organisation of Nigerian Courts</vt:lpstr>
      <vt:lpstr>Organisation of Nigerian Courts</vt:lpstr>
      <vt:lpstr>PowerPoint Presentation</vt:lpstr>
      <vt:lpstr>PowerPoint Presentation</vt:lpstr>
      <vt:lpstr>Organisation of Nigerian Courts</vt:lpstr>
      <vt:lpstr>PowerPoint Presentation</vt:lpstr>
      <vt:lpstr>Organisation of Nigerian Courts</vt:lpstr>
      <vt:lpstr>PowerPoint Presentation</vt:lpstr>
      <vt:lpstr>Organisation of Nigerian Courts</vt:lpstr>
      <vt:lpstr>Organisation of Nigerian Courts</vt:lpstr>
      <vt:lpstr>Organisation of Nigerian Courts</vt:lpstr>
      <vt:lpstr>Organisation of Nigerian Courts</vt:lpstr>
      <vt:lpstr>Organisation of Nigerian Courts</vt:lpstr>
      <vt:lpstr>Organisation of Nigerian Courts</vt:lpstr>
      <vt:lpstr>Organisation of Nigerian Courts</vt:lpstr>
      <vt:lpstr>Organisation of Nigerian Courts</vt:lpstr>
      <vt:lpstr>Law of  Tort</vt:lpstr>
      <vt:lpstr>PowerPoint Presentation</vt:lpstr>
      <vt:lpstr>Organisation of Nigerian Courts</vt:lpstr>
      <vt:lpstr>Organisation of Nigerian Courts</vt:lpstr>
      <vt:lpstr>What is Contract</vt:lpstr>
      <vt:lpstr>Contract</vt:lpstr>
      <vt:lpstr>Definitions of A Contract</vt:lpstr>
      <vt:lpstr>PowerPoint Presentation</vt:lpstr>
      <vt:lpstr>Characteristics of a Contract</vt:lpstr>
      <vt:lpstr>PowerPoint Presentation</vt:lpstr>
      <vt:lpstr>PowerPoint Presentation</vt:lpstr>
      <vt:lpstr>PowerPoint Presentation</vt:lpstr>
      <vt:lpstr>Contract</vt:lpstr>
      <vt:lpstr>Formation of Contract</vt:lpstr>
      <vt:lpstr>Formation of Contract</vt:lpstr>
      <vt:lpstr>Formation of Contract</vt:lpstr>
      <vt:lpstr>Formation of Contract</vt:lpstr>
      <vt:lpstr>Elements of a contract</vt:lpstr>
      <vt:lpstr>PowerPoint Presentation</vt:lpstr>
      <vt:lpstr>Elements of contracting</vt:lpstr>
      <vt:lpstr>Acceptance</vt:lpstr>
      <vt:lpstr>On the basis of validity</vt:lpstr>
      <vt:lpstr>Types of contract</vt:lpstr>
      <vt:lpstr>PowerPoint Presentation</vt:lpstr>
      <vt:lpstr>Types of contract</vt:lpstr>
      <vt:lpstr>PowerPoint Presentation</vt:lpstr>
      <vt:lpstr>Types of contract</vt:lpstr>
      <vt:lpstr>Types of contract</vt:lpstr>
      <vt:lpstr>Classification of Contracts</vt:lpstr>
      <vt:lpstr>On the basis of formation</vt:lpstr>
      <vt:lpstr>PowerPoint Presentation</vt:lpstr>
      <vt:lpstr>PowerPoint Presentation</vt:lpstr>
      <vt:lpstr>On the basis of execution</vt:lpstr>
      <vt:lpstr>PowerPoint Presentation</vt:lpstr>
      <vt:lpstr>Classification of Contracts</vt:lpstr>
      <vt:lpstr>Classification of Contracts</vt:lpstr>
      <vt:lpstr>Classification of Contracts</vt:lpstr>
      <vt:lpstr>Classification of Contracts</vt:lpstr>
      <vt:lpstr>Contract Procedure – Types of Contract</vt:lpstr>
      <vt:lpstr>PowerPoint Presentation</vt:lpstr>
      <vt:lpstr>Contract Procedure – Types of Contract</vt:lpstr>
      <vt:lpstr>Lump sum Contract </vt:lpstr>
      <vt:lpstr>PowerPoint Presentation</vt:lpstr>
      <vt:lpstr>Cost Plus Fixed Fee Contract </vt:lpstr>
      <vt:lpstr>Cost Plus Percentage of Cost Contract </vt:lpstr>
      <vt:lpstr>PowerPoint Presentation</vt:lpstr>
      <vt:lpstr>PowerPoint Presentation</vt:lpstr>
      <vt:lpstr>PowerPoint Presentation</vt:lpstr>
      <vt:lpstr>Turn-key Contract </vt:lpstr>
      <vt:lpstr>Package Contract </vt:lpstr>
      <vt:lpstr>Negotiated Contract </vt:lpstr>
      <vt:lpstr>Contract Procedure – Contract Documents- Form of Agreement</vt:lpstr>
      <vt:lpstr>Vitiation of Contract</vt:lpstr>
      <vt:lpstr>Vitiation of Contract Contd.</vt:lpstr>
      <vt:lpstr>Other Issues Under General Principles of Law of Contract</vt:lpstr>
      <vt:lpstr>Other Issues Under General Principles of Law of Contract</vt:lpstr>
      <vt:lpstr>Other Issues Under General Principles of Law of Contract</vt:lpstr>
      <vt:lpstr>Other Issues Under General Principles of Law of Contract</vt:lpstr>
      <vt:lpstr>Other Issues Under General Principles of Law of Contract</vt:lpstr>
      <vt:lpstr>Other Issues Under General Principles of Law of Contract</vt:lpstr>
      <vt:lpstr>Termination or Discharge of Contract</vt:lpstr>
      <vt:lpstr>Remedies for the Breach of Contract</vt:lpstr>
      <vt:lpstr>Remedies for the Breach of Contract</vt:lpstr>
      <vt:lpstr>Extinction of Remedies</vt:lpstr>
      <vt:lpstr>Common Contracts Encountered in Engineering Practice</vt:lpstr>
      <vt:lpstr>Common Contracts Encountered in Engineering Practice</vt:lpstr>
      <vt:lpstr>Other Aspects of Contracts for Sale of Goods</vt:lpstr>
      <vt:lpstr>Common Contracts Encountered in Engineering Practice</vt:lpstr>
      <vt:lpstr>Common Contracts Encountered in Engineering Practice</vt:lpstr>
      <vt:lpstr>Common Contracts Encountered in Engineering Practice</vt:lpstr>
      <vt:lpstr>Contract Procedure</vt:lpstr>
      <vt:lpstr>Contract Procedure: Parties to a Contract </vt:lpstr>
      <vt:lpstr>Contract Procedure: Parties to a Contract </vt:lpstr>
      <vt:lpstr>Contract Procedure: Parties to a Contract – The Employer</vt:lpstr>
      <vt:lpstr>Contract Procedure: Parties to a Contract – The Employer</vt:lpstr>
      <vt:lpstr>Contract Procedure: Parties to a Contract – The Engineer</vt:lpstr>
      <vt:lpstr>Contract Procedure: Parties to a Contract – The Engineer</vt:lpstr>
      <vt:lpstr>Contract Procedure: Parties to a Contract – The Engineer</vt:lpstr>
      <vt:lpstr>Contract Procedure: Parties to a Contract – The Contractor</vt:lpstr>
      <vt:lpstr>Contract Procedure: Parties to a Contract – The Contractor</vt:lpstr>
      <vt:lpstr>Contract Procedure: Parties to a Contract – The Contractor</vt:lpstr>
      <vt:lpstr>Contract Procedure: Parties to a Contract – The Contractor</vt:lpstr>
      <vt:lpstr>Contract Procedure – Contract Documents</vt:lpstr>
      <vt:lpstr>Contract Procedure – Contract Documents</vt:lpstr>
      <vt:lpstr>Contract Documentation for Engineers</vt:lpstr>
      <vt:lpstr> Validity</vt:lpstr>
      <vt:lpstr>B.E.M.E</vt:lpstr>
      <vt:lpstr>ELEMENTS OF B.E.M.E</vt:lpstr>
      <vt:lpstr>PowerPoint Presentation</vt:lpstr>
      <vt:lpstr>PowerPoint Presentation</vt:lpstr>
      <vt:lpstr>PowerPoint Presentation</vt:lpstr>
      <vt:lpstr>PowerPoint Presentation</vt:lpstr>
      <vt:lpstr>Contract Procedure – Contract Documents- GCC</vt:lpstr>
      <vt:lpstr>Contract Procedure – Contract Documents- GCC</vt:lpstr>
      <vt:lpstr>Contract Procedure – Contract Documents- Contract Drawings</vt:lpstr>
      <vt:lpstr>Contract Procedure – Contract Documents- Contract Drawings</vt:lpstr>
      <vt:lpstr>Contract Procedure – Contract Documents- Specification</vt:lpstr>
      <vt:lpstr>Contract Procedure – Contract Documents- BOQ/BEME</vt:lpstr>
      <vt:lpstr>Contract Procedure – Contract Documents- BOQ/BEME</vt:lpstr>
      <vt:lpstr>Contract Procedure – Contract Documents- Instructions to Tenderers</vt:lpstr>
      <vt:lpstr>Contract Procedure – Contract Documents- Form of Tender</vt:lpstr>
      <vt:lpstr>Contract Procedure – Contract Documents- Form of Agreement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Types of Contract</vt:lpstr>
      <vt:lpstr>Contract Procedure – Methods of Obtaining Tenders</vt:lpstr>
      <vt:lpstr>Contract Procedure – Methods of Obtaining Tenders</vt:lpstr>
      <vt:lpstr>Contract Procedure – Methods of Obtaining Tenders</vt:lpstr>
      <vt:lpstr>Contract Procedure – The Tendering Procedure</vt:lpstr>
      <vt:lpstr>PowerPoint Presentation</vt:lpstr>
      <vt:lpstr>Contract Procedure – Criteria for Selecting Contractor</vt:lpstr>
      <vt:lpstr>PowerPoint Presentation</vt:lpstr>
      <vt:lpstr>SNAP TEST</vt:lpstr>
      <vt:lpstr>PowerPoint Presentation</vt:lpstr>
      <vt:lpstr>Thank you for your attention</vt:lpstr>
    </vt:vector>
  </TitlesOfParts>
  <Company>ExxonMobil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Cased-Hole Logging</dc:title>
  <dc:subject>Cased-Hole Logging</dc:subject>
  <dc:creator>ENGR. O.J OYEBODE</dc:creator>
  <cp:lastModifiedBy>Oluwadare Oyebode</cp:lastModifiedBy>
  <cp:revision>843</cp:revision>
  <cp:lastPrinted>2001-07-13T12:57:11Z</cp:lastPrinted>
  <dcterms:created xsi:type="dcterms:W3CDTF">1997-06-02T09:03:20Z</dcterms:created>
  <dcterms:modified xsi:type="dcterms:W3CDTF">2020-01-20T07:05:48Z</dcterms:modified>
</cp:coreProperties>
</file>