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58" r:id="rId5"/>
    <p:sldId id="259"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E813CB-DE91-4294-BD25-66626C8D1D10}"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B03C8-5FA3-4C7E-A1BB-2773E39B07F9}" type="slidenum">
              <a:rPr lang="en-US" smtClean="0"/>
              <a:t>‹#›</a:t>
            </a:fld>
            <a:endParaRPr lang="en-US"/>
          </a:p>
        </p:txBody>
      </p:sp>
    </p:spTree>
    <p:extLst>
      <p:ext uri="{BB962C8B-B14F-4D97-AF65-F5344CB8AC3E}">
        <p14:creationId xmlns:p14="http://schemas.microsoft.com/office/powerpoint/2010/main" val="885591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E813CB-DE91-4294-BD25-66626C8D1D10}"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B03C8-5FA3-4C7E-A1BB-2773E39B07F9}" type="slidenum">
              <a:rPr lang="en-US" smtClean="0"/>
              <a:t>‹#›</a:t>
            </a:fld>
            <a:endParaRPr lang="en-US"/>
          </a:p>
        </p:txBody>
      </p:sp>
    </p:spTree>
    <p:extLst>
      <p:ext uri="{BB962C8B-B14F-4D97-AF65-F5344CB8AC3E}">
        <p14:creationId xmlns:p14="http://schemas.microsoft.com/office/powerpoint/2010/main" val="2879724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E813CB-DE91-4294-BD25-66626C8D1D10}"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B03C8-5FA3-4C7E-A1BB-2773E39B07F9}" type="slidenum">
              <a:rPr lang="en-US" smtClean="0"/>
              <a:t>‹#›</a:t>
            </a:fld>
            <a:endParaRPr lang="en-US"/>
          </a:p>
        </p:txBody>
      </p:sp>
    </p:spTree>
    <p:extLst>
      <p:ext uri="{BB962C8B-B14F-4D97-AF65-F5344CB8AC3E}">
        <p14:creationId xmlns:p14="http://schemas.microsoft.com/office/powerpoint/2010/main" val="1761253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E813CB-DE91-4294-BD25-66626C8D1D10}"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B03C8-5FA3-4C7E-A1BB-2773E39B07F9}"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5757466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E813CB-DE91-4294-BD25-66626C8D1D10}"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B03C8-5FA3-4C7E-A1BB-2773E39B07F9}" type="slidenum">
              <a:rPr lang="en-US" smtClean="0"/>
              <a:t>‹#›</a:t>
            </a:fld>
            <a:endParaRPr lang="en-US"/>
          </a:p>
        </p:txBody>
      </p:sp>
    </p:spTree>
    <p:extLst>
      <p:ext uri="{BB962C8B-B14F-4D97-AF65-F5344CB8AC3E}">
        <p14:creationId xmlns:p14="http://schemas.microsoft.com/office/powerpoint/2010/main" val="21501652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9E813CB-DE91-4294-BD25-66626C8D1D10}" type="datetimeFigureOut">
              <a:rPr lang="en-US" smtClean="0"/>
              <a:t>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4B03C8-5FA3-4C7E-A1BB-2773E39B07F9}" type="slidenum">
              <a:rPr lang="en-US" smtClean="0"/>
              <a:t>‹#›</a:t>
            </a:fld>
            <a:endParaRPr lang="en-US"/>
          </a:p>
        </p:txBody>
      </p:sp>
    </p:spTree>
    <p:extLst>
      <p:ext uri="{BB962C8B-B14F-4D97-AF65-F5344CB8AC3E}">
        <p14:creationId xmlns:p14="http://schemas.microsoft.com/office/powerpoint/2010/main" val="37982815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9E813CB-DE91-4294-BD25-66626C8D1D10}" type="datetimeFigureOut">
              <a:rPr lang="en-US" smtClean="0"/>
              <a:t>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4B03C8-5FA3-4C7E-A1BB-2773E39B07F9}" type="slidenum">
              <a:rPr lang="en-US" smtClean="0"/>
              <a:t>‹#›</a:t>
            </a:fld>
            <a:endParaRPr lang="en-US"/>
          </a:p>
        </p:txBody>
      </p:sp>
    </p:spTree>
    <p:extLst>
      <p:ext uri="{BB962C8B-B14F-4D97-AF65-F5344CB8AC3E}">
        <p14:creationId xmlns:p14="http://schemas.microsoft.com/office/powerpoint/2010/main" val="34741226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E813CB-DE91-4294-BD25-66626C8D1D10}"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B03C8-5FA3-4C7E-A1BB-2773E39B07F9}" type="slidenum">
              <a:rPr lang="en-US" smtClean="0"/>
              <a:t>‹#›</a:t>
            </a:fld>
            <a:endParaRPr lang="en-US"/>
          </a:p>
        </p:txBody>
      </p:sp>
    </p:spTree>
    <p:extLst>
      <p:ext uri="{BB962C8B-B14F-4D97-AF65-F5344CB8AC3E}">
        <p14:creationId xmlns:p14="http://schemas.microsoft.com/office/powerpoint/2010/main" val="31324523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E813CB-DE91-4294-BD25-66626C8D1D10}"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B03C8-5FA3-4C7E-A1BB-2773E39B07F9}" type="slidenum">
              <a:rPr lang="en-US" smtClean="0"/>
              <a:t>‹#›</a:t>
            </a:fld>
            <a:endParaRPr lang="en-US"/>
          </a:p>
        </p:txBody>
      </p:sp>
    </p:spTree>
    <p:extLst>
      <p:ext uri="{BB962C8B-B14F-4D97-AF65-F5344CB8AC3E}">
        <p14:creationId xmlns:p14="http://schemas.microsoft.com/office/powerpoint/2010/main" val="4049845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E813CB-DE91-4294-BD25-66626C8D1D10}"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B03C8-5FA3-4C7E-A1BB-2773E39B07F9}" type="slidenum">
              <a:rPr lang="en-US" smtClean="0"/>
              <a:t>‹#›</a:t>
            </a:fld>
            <a:endParaRPr lang="en-US"/>
          </a:p>
        </p:txBody>
      </p:sp>
    </p:spTree>
    <p:extLst>
      <p:ext uri="{BB962C8B-B14F-4D97-AF65-F5344CB8AC3E}">
        <p14:creationId xmlns:p14="http://schemas.microsoft.com/office/powerpoint/2010/main" val="2698452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E813CB-DE91-4294-BD25-66626C8D1D10}" type="datetimeFigureOut">
              <a:rPr lang="en-US" smtClean="0"/>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B03C8-5FA3-4C7E-A1BB-2773E39B07F9}" type="slidenum">
              <a:rPr lang="en-US" smtClean="0"/>
              <a:t>‹#›</a:t>
            </a:fld>
            <a:endParaRPr lang="en-US"/>
          </a:p>
        </p:txBody>
      </p:sp>
    </p:spTree>
    <p:extLst>
      <p:ext uri="{BB962C8B-B14F-4D97-AF65-F5344CB8AC3E}">
        <p14:creationId xmlns:p14="http://schemas.microsoft.com/office/powerpoint/2010/main" val="385761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E813CB-DE91-4294-BD25-66626C8D1D10}"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B03C8-5FA3-4C7E-A1BB-2773E39B07F9}" type="slidenum">
              <a:rPr lang="en-US" smtClean="0"/>
              <a:t>‹#›</a:t>
            </a:fld>
            <a:endParaRPr lang="en-US"/>
          </a:p>
        </p:txBody>
      </p:sp>
    </p:spTree>
    <p:extLst>
      <p:ext uri="{BB962C8B-B14F-4D97-AF65-F5344CB8AC3E}">
        <p14:creationId xmlns:p14="http://schemas.microsoft.com/office/powerpoint/2010/main" val="416942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E813CB-DE91-4294-BD25-66626C8D1D10}" type="datetimeFigureOut">
              <a:rPr lang="en-US" smtClean="0"/>
              <a:t>1/14/2020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4B03C8-5FA3-4C7E-A1BB-2773E39B07F9}" type="slidenum">
              <a:rPr lang="en-US" smtClean="0"/>
              <a:t>‹#›</a:t>
            </a:fld>
            <a:endParaRPr lang="en-US"/>
          </a:p>
        </p:txBody>
      </p:sp>
    </p:spTree>
    <p:extLst>
      <p:ext uri="{BB962C8B-B14F-4D97-AF65-F5344CB8AC3E}">
        <p14:creationId xmlns:p14="http://schemas.microsoft.com/office/powerpoint/2010/main" val="57471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E813CB-DE91-4294-BD25-66626C8D1D10}" type="datetimeFigureOut">
              <a:rPr lang="en-US" smtClean="0"/>
              <a:t>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4B03C8-5FA3-4C7E-A1BB-2773E39B07F9}" type="slidenum">
              <a:rPr lang="en-US" smtClean="0"/>
              <a:t>‹#›</a:t>
            </a:fld>
            <a:endParaRPr lang="en-US"/>
          </a:p>
        </p:txBody>
      </p:sp>
    </p:spTree>
    <p:extLst>
      <p:ext uri="{BB962C8B-B14F-4D97-AF65-F5344CB8AC3E}">
        <p14:creationId xmlns:p14="http://schemas.microsoft.com/office/powerpoint/2010/main" val="4271948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E813CB-DE91-4294-BD25-66626C8D1D10}" type="datetimeFigureOut">
              <a:rPr lang="en-US" smtClean="0"/>
              <a:t>1/14/2020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4B03C8-5FA3-4C7E-A1BB-2773E39B07F9}" type="slidenum">
              <a:rPr lang="en-US" smtClean="0"/>
              <a:t>‹#›</a:t>
            </a:fld>
            <a:endParaRPr lang="en-US"/>
          </a:p>
        </p:txBody>
      </p:sp>
    </p:spTree>
    <p:extLst>
      <p:ext uri="{BB962C8B-B14F-4D97-AF65-F5344CB8AC3E}">
        <p14:creationId xmlns:p14="http://schemas.microsoft.com/office/powerpoint/2010/main" val="1375957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E813CB-DE91-4294-BD25-66626C8D1D10}"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B03C8-5FA3-4C7E-A1BB-2773E39B07F9}" type="slidenum">
              <a:rPr lang="en-US" smtClean="0"/>
              <a:t>‹#›</a:t>
            </a:fld>
            <a:endParaRPr lang="en-US"/>
          </a:p>
        </p:txBody>
      </p:sp>
    </p:spTree>
    <p:extLst>
      <p:ext uri="{BB962C8B-B14F-4D97-AF65-F5344CB8AC3E}">
        <p14:creationId xmlns:p14="http://schemas.microsoft.com/office/powerpoint/2010/main" val="1152638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E813CB-DE91-4294-BD25-66626C8D1D10}" type="datetimeFigureOut">
              <a:rPr lang="en-US" smtClean="0"/>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B03C8-5FA3-4C7E-A1BB-2773E39B07F9}" type="slidenum">
              <a:rPr lang="en-US" smtClean="0"/>
              <a:t>‹#›</a:t>
            </a:fld>
            <a:endParaRPr lang="en-US"/>
          </a:p>
        </p:txBody>
      </p:sp>
    </p:spTree>
    <p:extLst>
      <p:ext uri="{BB962C8B-B14F-4D97-AF65-F5344CB8AC3E}">
        <p14:creationId xmlns:p14="http://schemas.microsoft.com/office/powerpoint/2010/main" val="970998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9E813CB-DE91-4294-BD25-66626C8D1D10}" type="datetimeFigureOut">
              <a:rPr lang="en-US" smtClean="0"/>
              <a:t>1/14/2020</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734B03C8-5FA3-4C7E-A1BB-2773E39B07F9}" type="slidenum">
              <a:rPr lang="en-US" smtClean="0"/>
              <a:t>‹#›</a:t>
            </a:fld>
            <a:endParaRPr lang="en-US"/>
          </a:p>
        </p:txBody>
      </p:sp>
    </p:spTree>
    <p:extLst>
      <p:ext uri="{BB962C8B-B14F-4D97-AF65-F5344CB8AC3E}">
        <p14:creationId xmlns:p14="http://schemas.microsoft.com/office/powerpoint/2010/main" val="379559923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RELIGION AND PEACE BUILDING</a:t>
            </a:r>
          </a:p>
        </p:txBody>
      </p:sp>
    </p:spTree>
    <p:extLst>
      <p:ext uri="{BB962C8B-B14F-4D97-AF65-F5344CB8AC3E}">
        <p14:creationId xmlns:p14="http://schemas.microsoft.com/office/powerpoint/2010/main" val="1779464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peace building</a:t>
            </a:r>
          </a:p>
        </p:txBody>
      </p:sp>
      <p:sp>
        <p:nvSpPr>
          <p:cNvPr id="3" name="Content Placeholder 2"/>
          <p:cNvSpPr>
            <a:spLocks noGrp="1"/>
          </p:cNvSpPr>
          <p:nvPr>
            <p:ph idx="1"/>
          </p:nvPr>
        </p:nvSpPr>
        <p:spPr/>
        <p:txBody>
          <a:bodyPr/>
          <a:lstStyle/>
          <a:p>
            <a:r>
              <a:rPr lang="en-US" dirty="0">
                <a:effectLst/>
              </a:rPr>
              <a:t>UN Secretary-General Boutros Boutros-Ghali narrowed the term in his 1992 Agenda for Peace. Bringing the weight of international attention to peacebuilding, Boutros-Ghali associated it with post-war reconstruction. He defined post-conflict peacebuilding as “actions to identify and support structures which will tend to strengthen and solidify peace in order to avoid a relapse into conflict.”</a:t>
            </a:r>
            <a:endParaRPr lang="en-US" dirty="0"/>
          </a:p>
        </p:txBody>
      </p:sp>
    </p:spTree>
    <p:extLst>
      <p:ext uri="{BB962C8B-B14F-4D97-AF65-F5344CB8AC3E}">
        <p14:creationId xmlns:p14="http://schemas.microsoft.com/office/powerpoint/2010/main" val="2905487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cap="none" dirty="0">
                <a:effectLst/>
              </a:rPr>
              <a:t>Peace In The Main Religious Teachings</a:t>
            </a:r>
            <a:br>
              <a:rPr lang="en-US" dirty="0">
                <a:effectLst/>
              </a:rPr>
            </a:br>
            <a:endParaRPr lang="en-US" dirty="0"/>
          </a:p>
        </p:txBody>
      </p:sp>
      <p:sp>
        <p:nvSpPr>
          <p:cNvPr id="3" name="Content Placeholder 2"/>
          <p:cNvSpPr>
            <a:spLocks noGrp="1"/>
          </p:cNvSpPr>
          <p:nvPr>
            <p:ph idx="1"/>
          </p:nvPr>
        </p:nvSpPr>
        <p:spPr/>
        <p:txBody>
          <a:bodyPr>
            <a:normAutofit lnSpcReduction="10000"/>
          </a:bodyPr>
          <a:lstStyle/>
          <a:p>
            <a:r>
              <a:rPr lang="en-US" dirty="0"/>
              <a:t>Religion is a powerful constituent of cultural norms and values. Because it addresses the most profound existential issues of human life (e.g., freedom and inevitability, fear and faith, security and insecurity, right and wrong, and sacred and profane), religion is deeply implicated in individual and social conceptions of peace.</a:t>
            </a:r>
          </a:p>
          <a:p>
            <a:r>
              <a:rPr lang="en-US" dirty="0"/>
              <a:t>Religion has also developed "laws and ideas that have provided civilization with cultural commitments to critical peace-related values, including empathy, an openness to and even love for strangers, the suppression of unbridled ego and acquisitiveness, human rights, unilateral gestures of forgiveness and humility, interpersonal repentance and the acceptance of responsibility for past errors as a means of reconciliation, and the drive for social justice."</a:t>
            </a:r>
          </a:p>
        </p:txBody>
      </p:sp>
    </p:spTree>
    <p:extLst>
      <p:ext uri="{BB962C8B-B14F-4D97-AF65-F5344CB8AC3E}">
        <p14:creationId xmlns:p14="http://schemas.microsoft.com/office/powerpoint/2010/main" val="3052183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cap="none" dirty="0">
                <a:effectLst/>
              </a:rPr>
              <a:t>Spirituality as A General Support To Peacebuilding</a:t>
            </a:r>
            <a:br>
              <a:rPr lang="en-US" cap="none" dirty="0">
                <a:effectLst/>
              </a:rPr>
            </a:b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Spirituality as a general support to peacebuilding. Religion can bring social, moral, and spiritual resources to the peacebuilding process. In particular, the transformative approach to peace holds that "personal transformation--often through spiritual work--radiates outward and affects peace on every level from the intrapersonal to the international world of peacebuilding and conflict resolution."31 </a:t>
            </a:r>
          </a:p>
          <a:p>
            <a:endParaRPr lang="en-US" dirty="0"/>
          </a:p>
          <a:p>
            <a:r>
              <a:rPr lang="en-US" dirty="0"/>
              <a:t>For instance, the Yogic and Buddhist spiritual traditions provide tools such as yoga, meditation, mindfulness, and the cultivation of equanimity and compassion for becoming more centered peacebuilders who can embody peacefulness in personal and work contexts.</a:t>
            </a:r>
          </a:p>
        </p:txBody>
      </p:sp>
    </p:spTree>
    <p:extLst>
      <p:ext uri="{BB962C8B-B14F-4D97-AF65-F5344CB8AC3E}">
        <p14:creationId xmlns:p14="http://schemas.microsoft.com/office/powerpoint/2010/main" val="3233109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Religious values supporting rituals, healing, and reintegration processes</a:t>
            </a:r>
          </a:p>
        </p:txBody>
      </p:sp>
      <p:sp>
        <p:nvSpPr>
          <p:cNvPr id="3" name="Content Placeholder 2"/>
          <p:cNvSpPr>
            <a:spLocks noGrp="1"/>
          </p:cNvSpPr>
          <p:nvPr>
            <p:ph idx="1"/>
          </p:nvPr>
        </p:nvSpPr>
        <p:spPr>
          <a:xfrm>
            <a:off x="1002695" y="2096064"/>
            <a:ext cx="10353762" cy="3695136"/>
          </a:xfrm>
        </p:spPr>
        <p:txBody>
          <a:bodyPr>
            <a:normAutofit/>
          </a:bodyPr>
          <a:lstStyle/>
          <a:p>
            <a:r>
              <a:rPr lang="en-US" dirty="0"/>
              <a:t> Religious values often support </a:t>
            </a:r>
            <a:r>
              <a:rPr lang="en-US" dirty="0" err="1"/>
              <a:t>rituals"healing</a:t>
            </a:r>
            <a:r>
              <a:rPr lang="en-US" dirty="0"/>
              <a:t> and reintegration processes that play key roles in the broader psycho-social recovery of local communities.</a:t>
            </a:r>
          </a:p>
          <a:p>
            <a:endParaRPr lang="en-US" dirty="0"/>
          </a:p>
          <a:p>
            <a:r>
              <a:rPr lang="en-US" dirty="0"/>
              <a:t> Indeed, "in the narratives of victims and survivors [of violence] the religious, cultural and symbolic dimensions of the violence form an integral part of the violation of their rights and of their emotional experiences.“</a:t>
            </a:r>
          </a:p>
        </p:txBody>
      </p:sp>
    </p:spTree>
    <p:extLst>
      <p:ext uri="{BB962C8B-B14F-4D97-AF65-F5344CB8AC3E}">
        <p14:creationId xmlns:p14="http://schemas.microsoft.com/office/powerpoint/2010/main" val="2076668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Religious values supporting rituals, healing, and reintegration processes</a:t>
            </a:r>
          </a:p>
        </p:txBody>
      </p:sp>
      <p:sp>
        <p:nvSpPr>
          <p:cNvPr id="3" name="Content Placeholder 2"/>
          <p:cNvSpPr>
            <a:spLocks noGrp="1"/>
          </p:cNvSpPr>
          <p:nvPr>
            <p:ph idx="1"/>
          </p:nvPr>
        </p:nvSpPr>
        <p:spPr/>
        <p:txBody>
          <a:bodyPr>
            <a:normAutofit lnSpcReduction="10000"/>
          </a:bodyPr>
          <a:lstStyle/>
          <a:p>
            <a:endParaRPr lang="en-US" dirty="0"/>
          </a:p>
          <a:p>
            <a:r>
              <a:rPr lang="en-US" dirty="0"/>
              <a:t>In various recent conflicts, symbolic rituals have been developed, for instance in the form of peace walks. Examples include the Israel Walk Project, in which, "people of various religious orientations walk in single file through Arab villages and kibbutz or </a:t>
            </a:r>
            <a:r>
              <a:rPr lang="en-US" dirty="0" err="1"/>
              <a:t>moshav</a:t>
            </a:r>
            <a:r>
              <a:rPr lang="en-US" dirty="0"/>
              <a:t> Jewish communities, through city neighborhoods, and along highways to demonstrate a witness for peace through walking meditation. </a:t>
            </a:r>
          </a:p>
          <a:p>
            <a:r>
              <a:rPr lang="en-US" dirty="0"/>
              <a:t>The group has organized several walks, with both local and national media coverage</a:t>
            </a:r>
          </a:p>
          <a:p>
            <a:r>
              <a:rPr lang="en-US" dirty="0"/>
              <a:t>In Cambodia, the </a:t>
            </a:r>
            <a:r>
              <a:rPr lang="en-US" dirty="0" err="1"/>
              <a:t>Dhammayietra</a:t>
            </a:r>
            <a:r>
              <a:rPr lang="en-US" dirty="0"/>
              <a:t> peace walk (literally, a "Pilgrimage of Truth") follows a similar mode</a:t>
            </a:r>
          </a:p>
          <a:p>
            <a:endParaRPr lang="en-US" dirty="0"/>
          </a:p>
          <a:p>
            <a:endParaRPr lang="en-US" dirty="0"/>
          </a:p>
        </p:txBody>
      </p:sp>
    </p:spTree>
    <p:extLst>
      <p:ext uri="{BB962C8B-B14F-4D97-AF65-F5344CB8AC3E}">
        <p14:creationId xmlns:p14="http://schemas.microsoft.com/office/powerpoint/2010/main" val="2237781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Religious actors and peace building</a:t>
            </a:r>
          </a:p>
        </p:txBody>
      </p:sp>
      <p:sp>
        <p:nvSpPr>
          <p:cNvPr id="3" name="Content Placeholder 2"/>
          <p:cNvSpPr>
            <a:spLocks noGrp="1"/>
          </p:cNvSpPr>
          <p:nvPr>
            <p:ph idx="1"/>
          </p:nvPr>
        </p:nvSpPr>
        <p:spPr/>
        <p:txBody>
          <a:bodyPr>
            <a:normAutofit fontScale="77500" lnSpcReduction="20000"/>
          </a:bodyPr>
          <a:lstStyle/>
          <a:p>
            <a:pPr marL="114300" indent="0">
              <a:buNone/>
              <a:tabLst>
                <a:tab pos="406400" algn="l"/>
              </a:tabLst>
            </a:pPr>
            <a:r>
              <a:rPr lang="en-US" dirty="0">
                <a:effectLst/>
              </a:rPr>
              <a:t>Social scientists have highlighted a variety of modes of intervention of religion in a society and functions it is able to carry out: </a:t>
            </a:r>
            <a:br>
              <a:rPr lang="en-US" dirty="0"/>
            </a:br>
            <a:br>
              <a:rPr lang="en-US" dirty="0"/>
            </a:br>
            <a:r>
              <a:rPr lang="en-US" dirty="0">
                <a:effectLst/>
              </a:rPr>
              <a:t>A function of </a:t>
            </a:r>
            <a:r>
              <a:rPr lang="en-US" b="1" dirty="0">
                <a:effectLst/>
              </a:rPr>
              <a:t>mobilization</a:t>
            </a:r>
            <a:r>
              <a:rPr lang="en-US" dirty="0">
                <a:effectLst/>
              </a:rPr>
              <a:t> (in a conflict, but also for peace). Religious actors contribute, in particular, to shaping people's views of the world and their basic values.</a:t>
            </a:r>
          </a:p>
          <a:p>
            <a:pPr marL="114300" indent="0">
              <a:buNone/>
              <a:tabLst>
                <a:tab pos="406400" algn="l"/>
              </a:tabLst>
            </a:pPr>
            <a:r>
              <a:rPr lang="en-US" dirty="0">
                <a:effectLst/>
              </a:rPr>
              <a:t>A function of </a:t>
            </a:r>
            <a:r>
              <a:rPr lang="en-US" b="1" dirty="0">
                <a:effectLst/>
              </a:rPr>
              <a:t>socialization</a:t>
            </a:r>
            <a:r>
              <a:rPr lang="en-US" dirty="0">
                <a:effectLst/>
              </a:rPr>
              <a:t> through education and training, both at the level of the elites, in particular for well-established religions, and the poor.</a:t>
            </a:r>
          </a:p>
          <a:p>
            <a:pPr marL="114300" indent="0">
              <a:buNone/>
              <a:tabLst>
                <a:tab pos="406400" algn="l"/>
              </a:tabLst>
            </a:pPr>
            <a:r>
              <a:rPr lang="en-US" dirty="0">
                <a:effectLst/>
              </a:rPr>
              <a:t>A function of </a:t>
            </a:r>
            <a:r>
              <a:rPr lang="en-US" b="1" dirty="0">
                <a:effectLst/>
              </a:rPr>
              <a:t>integration</a:t>
            </a:r>
            <a:r>
              <a:rPr lang="en-US" dirty="0">
                <a:effectLst/>
              </a:rPr>
              <a:t> of those excluded by the society, in particular through humanitarian aid and socio-economic development </a:t>
            </a:r>
            <a:r>
              <a:rPr lang="en-US" dirty="0" err="1">
                <a:effectLst/>
              </a:rPr>
              <a:t>projects"something</a:t>
            </a:r>
            <a:r>
              <a:rPr lang="en-US" dirty="0">
                <a:effectLst/>
              </a:rPr>
              <a:t> that directly contributes to the rebuilding of the socio-economic fabric of a post-war society.</a:t>
            </a:r>
          </a:p>
          <a:p>
            <a:pPr marL="114300" indent="0">
              <a:buNone/>
              <a:tabLst>
                <a:tab pos="406400" algn="l"/>
              </a:tabLst>
            </a:pPr>
            <a:r>
              <a:rPr lang="en-US" dirty="0">
                <a:effectLst/>
              </a:rPr>
              <a:t>A function of </a:t>
            </a:r>
            <a:r>
              <a:rPr lang="en-US" b="1" dirty="0">
                <a:effectLst/>
              </a:rPr>
              <a:t>substitution</a:t>
            </a:r>
            <a:r>
              <a:rPr lang="en-US" dirty="0">
                <a:effectLst/>
              </a:rPr>
              <a:t> for political and partisan-type organizations, in particular in times of crisis or closure of the political space. This function is often allied to a role of popular forum and/or political advocate (in particular on topics related to the respect of human right</a:t>
            </a:r>
          </a:p>
          <a:p>
            <a:endParaRPr lang="en-US" b="1" dirty="0"/>
          </a:p>
        </p:txBody>
      </p:sp>
    </p:spTree>
    <p:extLst>
      <p:ext uri="{BB962C8B-B14F-4D97-AF65-F5344CB8AC3E}">
        <p14:creationId xmlns:p14="http://schemas.microsoft.com/office/powerpoint/2010/main" val="3247670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762</TotalTime>
  <Words>687</Words>
  <Application>Microsoft Office PowerPoint</Application>
  <PresentationFormat>Widescreen</PresentationFormat>
  <Paragraphs>24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Bookman Old Style</vt:lpstr>
      <vt:lpstr>Rockwell</vt:lpstr>
      <vt:lpstr>Damask</vt:lpstr>
      <vt:lpstr>RELIGION AND PEACE BUILDING</vt:lpstr>
      <vt:lpstr>What is peace building</vt:lpstr>
      <vt:lpstr>Peace In The Main Religious Teachings </vt:lpstr>
      <vt:lpstr> Spirituality as A General Support To Peacebuilding  </vt:lpstr>
      <vt:lpstr>Religious values supporting rituals, healing, and reintegration processes</vt:lpstr>
      <vt:lpstr>Religious values supporting rituals, healing, and reintegration processes</vt:lpstr>
      <vt:lpstr>Religious actors and peace building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RELIGION AND PEACE BUILDING</dc:title>
  <dc:creator>HP</dc:creator>
  <cp:lastModifiedBy>DELL</cp:lastModifiedBy>
  <cp:revision>10</cp:revision>
  <dcterms:created xsi:type="dcterms:W3CDTF">2018-04-13T00:23:59Z</dcterms:created>
  <dcterms:modified xsi:type="dcterms:W3CDTF">2020-01-14T22:09:16Z</dcterms:modified>
</cp:coreProperties>
</file>