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0"/>
  </p:notesMasterIdLst>
  <p:sldIdLst>
    <p:sldId id="256" r:id="rId3"/>
    <p:sldId id="259" r:id="rId4"/>
    <p:sldId id="269" r:id="rId5"/>
    <p:sldId id="270" r:id="rId6"/>
    <p:sldId id="264" r:id="rId7"/>
    <p:sldId id="260" r:id="rId8"/>
    <p:sldId id="272" r:id="rId9"/>
    <p:sldId id="273" r:id="rId10"/>
    <p:sldId id="271" r:id="rId11"/>
    <p:sldId id="275" r:id="rId12"/>
    <p:sldId id="274" r:id="rId13"/>
    <p:sldId id="291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6" r:id="rId24"/>
    <p:sldId id="299" r:id="rId25"/>
    <p:sldId id="292" r:id="rId26"/>
    <p:sldId id="290" r:id="rId27"/>
    <p:sldId id="287" r:id="rId28"/>
    <p:sldId id="286" r:id="rId29"/>
    <p:sldId id="297" r:id="rId30"/>
    <p:sldId id="308" r:id="rId31"/>
    <p:sldId id="307" r:id="rId32"/>
    <p:sldId id="298" r:id="rId33"/>
    <p:sldId id="306" r:id="rId34"/>
    <p:sldId id="304" r:id="rId35"/>
    <p:sldId id="305" r:id="rId36"/>
    <p:sldId id="303" r:id="rId37"/>
    <p:sldId id="301" r:id="rId38"/>
    <p:sldId id="302" r:id="rId3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6" y="-7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8123-2F53-4F38-A45F-5B2D4623CB08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E8DE0-78FF-41C7-A3D8-358BA297DC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294967295"/>
          <p:cNvPicPr/>
          <p:nvPr/>
        </p:nvPicPr>
        <p:blipFill>
          <a:blip r:embed="rId14" cstate="print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4AB1A7D-7BB0-4A5D-B4E8-78BE25AC312D}" type="slidenum">
              <a:rPr lang="de-DE" sz="1400" b="0" strike="noStrike" spc="-1">
                <a:latin typeface="Times New Roman"/>
              </a:rPr>
              <a:pPr algn="r"/>
              <a:t>‹#›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Principles of Epidemiology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200" b="0" strike="noStrike" spc="-1">
                <a:latin typeface="Arial"/>
              </a:rPr>
              <a:t>Dr Ogundipe</a:t>
            </a:r>
          </a:p>
          <a:p>
            <a:pPr algn="ctr"/>
            <a:r>
              <a:rPr lang="de-DE" sz="3200" b="0" strike="noStrike" spc="-1">
                <a:latin typeface="Arial"/>
              </a:rPr>
              <a:t>Mrs Oluwadare</a:t>
            </a:r>
          </a:p>
          <a:p>
            <a:pPr algn="ctr"/>
            <a:r>
              <a:rPr lang="de-DE" sz="3200" b="0" strike="noStrike" spc="-1">
                <a:latin typeface="Arial"/>
              </a:rPr>
              <a:t>Dept of Public Health</a:t>
            </a:r>
          </a:p>
          <a:p>
            <a:pPr algn="ctr"/>
            <a:r>
              <a:rPr lang="de-DE" sz="3200" b="0" strike="noStrike" spc="-1">
                <a:latin typeface="Arial"/>
              </a:rPr>
              <a:t>Afe Babalola University</a:t>
            </a:r>
          </a:p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DisAdvantages Simple Random 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4932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Sampling FRAME may not be available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(especially in Nigeria)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If the characteristics of interest is uncommon, the sample may not contain enough subjects with the characteristic or research interest.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May be inconvenient to conduct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Advantages Simple Random 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4932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Sampling error can be calculated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Reduces selection BIAS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Best form of selection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It is straightforward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Statistical  modelling can applied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Summary of simple random sampling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3808" y="1475581"/>
            <a:ext cx="9072000" cy="5328592"/>
          </a:xfrm>
        </p:spPr>
        <p:txBody>
          <a:bodyPr>
            <a:noAutofit/>
          </a:bodyPr>
          <a:lstStyle/>
          <a:p>
            <a:r>
              <a:rPr lang="en-GB" sz="2400" dirty="0" smtClean="0"/>
              <a:t>Definition:  </a:t>
            </a:r>
          </a:p>
          <a:p>
            <a:r>
              <a:rPr lang="en-GB" sz="2400" dirty="0" smtClean="0"/>
              <a:t>A sampling technique that uses a sampling frame in which all members of the target population has a chance of being selected.  </a:t>
            </a:r>
          </a:p>
          <a:p>
            <a:r>
              <a:rPr lang="en-GB" sz="2400" dirty="0" smtClean="0"/>
              <a:t>Procedure:  </a:t>
            </a:r>
          </a:p>
          <a:p>
            <a:r>
              <a:rPr lang="en-GB" sz="2400" dirty="0" smtClean="0"/>
              <a:t>Obtain Sampling Frame......Number all members.....Use App to select the participants.</a:t>
            </a:r>
          </a:p>
          <a:p>
            <a:r>
              <a:rPr lang="en-GB" sz="2400" dirty="0" smtClean="0"/>
              <a:t>Advantages: 1, Eliminates bias, 2, sampling error can be calculated, 3, simple statistics can be applied, 4, it is straight forward. </a:t>
            </a:r>
          </a:p>
          <a:p>
            <a:r>
              <a:rPr lang="en-GB" sz="2400" dirty="0" smtClean="0"/>
              <a:t>Disadvantage: </a:t>
            </a:r>
          </a:p>
          <a:p>
            <a:r>
              <a:rPr lang="en-GB" sz="2400" dirty="0" smtClean="0"/>
              <a:t>1, The Crucial Sampling Frame may be unavailable, or 2, may be incomplete. 3, It may be logistically difficult to carry out. </a:t>
            </a:r>
          </a:p>
          <a:p>
            <a:r>
              <a:rPr lang="en-GB" sz="2400" dirty="0" smtClean="0"/>
              <a:t>Example: Simple random sample of ABUAD students 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Systematic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4932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PROBABILITY SAMPLING METHOD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It is a sampling technique in which every member of the population has a x/n</a:t>
            </a:r>
            <a:r>
              <a:rPr lang="de-DE" sz="2600" spc="-1" baseline="30000" dirty="0" smtClean="0">
                <a:latin typeface="Arial"/>
              </a:rPr>
              <a:t>th</a:t>
            </a:r>
            <a:r>
              <a:rPr lang="de-DE" sz="2600" spc="-1" dirty="0" smtClean="0">
                <a:latin typeface="Arial"/>
              </a:rPr>
              <a:t> chance of being selected into the sample.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N= the total population in sampling frame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X= the number of people to be selected into sample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Take the following steps in Simple Random Sampling: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one: Obtain SAMPLING FRAME. Number of people=n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two: Decide how many people to select into sample = x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three: Select every x/n</a:t>
            </a:r>
            <a:r>
              <a:rPr lang="de-DE" sz="2600" spc="-1" baseline="30000" dirty="0" smtClean="0">
                <a:latin typeface="Arial"/>
              </a:rPr>
              <a:t>th</a:t>
            </a:r>
            <a:r>
              <a:rPr lang="de-DE" sz="2600" spc="-1" dirty="0" smtClean="0">
                <a:latin typeface="Arial"/>
              </a:rPr>
              <a:t> individual.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Systematic Sampling: Example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59792" y="1547589"/>
            <a:ext cx="9216208" cy="51845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You want to study students in College of Medicine.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one: Obtain SAMPLING FRAME. 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List of all students in the College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How many people=n=600 students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two: Decide how many people to select into  sample = x= 60.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three: Select every x/n</a:t>
            </a:r>
            <a:r>
              <a:rPr lang="de-DE" sz="2600" spc="-1" baseline="30000" dirty="0" smtClean="0">
                <a:latin typeface="Arial"/>
              </a:rPr>
              <a:t>th</a:t>
            </a:r>
            <a:r>
              <a:rPr lang="de-DE" sz="2600" spc="-1" dirty="0" smtClean="0">
                <a:latin typeface="Arial"/>
              </a:rPr>
              <a:t> (60/600=1/10) individual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Four:  At regular intervals, Select every 1 in 10 students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Advantages Systematic Sampling: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4932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Convenient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Easy to administer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8496752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DisAdvantages Systematic Sampling: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4932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Must calculate the sample size first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Open to more bias than simple random sampling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1346400" lvl="2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Example of bias occurs when the list is arranged in particular way.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8496752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Stratified Sampling: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-288280" y="1763613"/>
            <a:ext cx="9216208" cy="5616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47500" lnSpcReduction="20000"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A sampling method in which the sampling frame is first  divided into subgroups with certain important characteristics.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Then sample is taken with each subgroup, whether by simple random sampling or by systematic </a:t>
            </a:r>
            <a:r>
              <a:rPr lang="de-DE" sz="3800" spc="-1" dirty="0" smtClean="0"/>
              <a:t>sampling.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/>
              <a:t>Selection within groups can be 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/>
              <a:t>Proportional  (sample selected in proportion to the size of the group)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/>
              <a:t>Non proportional (sample is not selected in proportion to the groups size</a:t>
            </a:r>
            <a:endParaRPr lang="de-DE" sz="3800" spc="-1" dirty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Advantage: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It ensures adequate representation of every group of the population in the sample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Reduces sampling bias and Improves accuracy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It is efficient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Disadvantage</a:t>
            </a:r>
          </a:p>
          <a:p>
            <a:pPr marL="1346400" lvl="2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800" spc="-1" dirty="0" smtClean="0">
                <a:latin typeface="Arial"/>
              </a:rPr>
              <a:t>Difficult to know whether group characteristics are important or relevant</a:t>
            </a:r>
          </a:p>
          <a:p>
            <a:pPr marL="1346400" lvl="2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8496752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Summary of Stratified Sampling: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0" y="1691605"/>
            <a:ext cx="9216208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Definition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It is a sampling method in which the sampling frame is first divided into subgroups with certain important characteristics.  Then sample is taken with each subgroup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The sample in each subgroup may be selected in proportion to the group size or may not be selected in proportion to the groups size. </a:t>
            </a:r>
            <a:endParaRPr lang="de-DE" sz="2600" spc="-1" dirty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Advantage: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It ensures adequate representation of every group in the sample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Reduces sampling bias and Improves accuracy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Disadvantage</a:t>
            </a:r>
          </a:p>
          <a:p>
            <a:pPr marL="1346400" lvl="2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Difficult to know whether group characteristics are important or relevant</a:t>
            </a:r>
          </a:p>
          <a:p>
            <a:pPr marL="1346400" lvl="2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8496752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Cluster Sampling: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59792" y="1475581"/>
            <a:ext cx="9216208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>
                <a:latin typeface="Arial"/>
              </a:rPr>
              <a:t>S</a:t>
            </a:r>
            <a:r>
              <a:rPr lang="de-DE" sz="2600" spc="-1" dirty="0" smtClean="0">
                <a:latin typeface="Arial"/>
              </a:rPr>
              <a:t>ampling frame may include several natural subgroups, 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>
                <a:latin typeface="Arial"/>
              </a:rPr>
              <a:t>T</a:t>
            </a:r>
            <a:r>
              <a:rPr lang="de-DE" sz="2600" spc="-1" dirty="0" smtClean="0">
                <a:latin typeface="Arial"/>
              </a:rPr>
              <a:t>hese subgroups are called CLUSTERS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Cluster sampling uses these subgroups as the unit of sampling rather than individual.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The CLUSTER will be RANDOMLY OR SYSTEMATICALLY selected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One Stage Cluster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All members of the cluster are included in the sample</a:t>
            </a:r>
            <a:endParaRPr lang="de-DE" sz="2600" spc="-1" dirty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Two Stage Cluster</a:t>
            </a:r>
          </a:p>
          <a:p>
            <a:pPr marL="1803600" lvl="3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Samples are again selected from each cluster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The Basic Science of Public Health 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Epidemiology is a quantitative approach to population health issue using knowledge of probabiity, statistics and research methods.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Epidemiology is the science of causal reasoning and testing of scientific hypotheses.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Epidemiology direct Public Health activities based on causal reasoning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Advantages of cluster sampling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59792" y="1619597"/>
            <a:ext cx="9144200" cy="4564843"/>
          </a:xfrm>
        </p:spPr>
        <p:txBody>
          <a:bodyPr>
            <a:normAutofit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Easy to conduct because the population are easy to ACCESS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More efficient when study covers a large geographical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/>
              <a:t>DisAdvantages</a:t>
            </a:r>
            <a:r>
              <a:rPr lang="en-GB" sz="3200" dirty="0" smtClean="0"/>
              <a:t> of cluster sampling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59792" y="1619597"/>
            <a:ext cx="9144200" cy="4564843"/>
          </a:xfrm>
        </p:spPr>
        <p:txBody>
          <a:bodyPr>
            <a:normAutofit/>
          </a:bodyPr>
          <a:lstStyle/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Sampling error occurs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Bias occurs When the clusters are not representative of the target population.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Non-Probability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19597"/>
            <a:ext cx="9072000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 sampling method in which the researcher selects people based their disretion and the target population do not have a specified or known chance of being included in the sample.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Non-Probability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19597"/>
            <a:ext cx="9072000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1. PURPOSIVE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 sample is selected because in the reasercher‘s opinion, the sample is suitable.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Advantage:  VERY CONVENIENT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Disadvantage: FULL OF BIAS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b="0" strike="noStrike" spc="-1" dirty="0" smtClean="0">
                <a:latin typeface="Arial"/>
              </a:rPr>
              <a:t>NOT SUITABLE FOR EPIDEMIOLOGICAL STUDY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Non-Probability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19597"/>
            <a:ext cx="9072000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2. CONVENIENCE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 sample is selected because it is convenient, easily available for the reasercher. 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Advantage:  VERY CONVENIENT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Disadvantage: FULL OF BIAS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b="0" strike="noStrike" spc="-1" dirty="0" smtClean="0">
                <a:latin typeface="Arial"/>
              </a:rPr>
              <a:t>NOT SUITABLE FOR EPIDEMIOLOGICAL STUDY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Non-Probability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19597"/>
            <a:ext cx="9072000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3. Quota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b="0" strike="noStrike" spc="-1" dirty="0" smtClean="0">
                <a:latin typeface="Arial"/>
              </a:rPr>
              <a:t>A given proportion of participant characteristics are included in the sample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For example: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b="0" strike="noStrike" spc="-1" dirty="0" smtClean="0">
                <a:latin typeface="Arial"/>
              </a:rPr>
              <a:t>A quota sample of students of College of Medicine may consist of: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b="0" strike="noStrike" spc="-1" dirty="0" smtClean="0">
                <a:latin typeface="Arial"/>
              </a:rPr>
              <a:t>20, 400 level students, 40, 300 level students, 50, 200 level students and 80, 100 level students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Ideally, the numbers should be proportional to the populations of the characteristics in the target population.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Advantage:  It is straightforward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r>
              <a:rPr lang="de-DE" sz="2600" spc="-1" dirty="0" smtClean="0">
                <a:latin typeface="Arial"/>
              </a:rPr>
              <a:t>Disadvantage: Not representative of the target population and not a probability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b="0" strike="noStrike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CAUSES OF BIASES IN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619597"/>
            <a:ext cx="9072000" cy="5256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622350" indent="-514350">
              <a:spcAft>
                <a:spcPts val="1417"/>
              </a:spcAft>
              <a:buClr>
                <a:srgbClr val="000000"/>
              </a:buClr>
              <a:buSzPct val="45000"/>
              <a:buAutoNum type="arabicPeriod"/>
            </a:pPr>
            <a:r>
              <a:rPr lang="de-DE" sz="3200" spc="-1" dirty="0" smtClean="0">
                <a:latin typeface="Arial"/>
              </a:rPr>
              <a:t>Pre stated rule not adhered to</a:t>
            </a:r>
          </a:p>
          <a:p>
            <a:pPr marL="622350" indent="-514350">
              <a:spcAft>
                <a:spcPts val="1417"/>
              </a:spcAft>
              <a:buClr>
                <a:srgbClr val="000000"/>
              </a:buClr>
              <a:buSzPct val="45000"/>
              <a:buAutoNum type="arabicPeriod"/>
            </a:pPr>
            <a:r>
              <a:rPr lang="de-DE" sz="3200" spc="-1" dirty="0" smtClean="0">
                <a:latin typeface="Arial"/>
              </a:rPr>
              <a:t>Omitting people because they are difficult to contact</a:t>
            </a:r>
          </a:p>
          <a:p>
            <a:pPr marL="622350" indent="-514350">
              <a:spcAft>
                <a:spcPts val="1417"/>
              </a:spcAft>
              <a:buClr>
                <a:srgbClr val="000000"/>
              </a:buClr>
              <a:buSzPct val="45000"/>
              <a:buAutoNum type="arabicPeriod"/>
            </a:pPr>
            <a:r>
              <a:rPr lang="de-DE" sz="3200" spc="-1" dirty="0" smtClean="0">
                <a:latin typeface="Arial"/>
              </a:rPr>
              <a:t>People selected into sample are replaced by others</a:t>
            </a:r>
          </a:p>
          <a:p>
            <a:pPr marL="622350" indent="-514350">
              <a:spcAft>
                <a:spcPts val="1417"/>
              </a:spcAft>
              <a:buClr>
                <a:srgbClr val="000000"/>
              </a:buClr>
              <a:buSzPct val="45000"/>
              <a:buAutoNum type="arabicPeriod"/>
            </a:pPr>
            <a:r>
              <a:rPr lang="de-DE" sz="3200" spc="-1" dirty="0" smtClean="0">
                <a:latin typeface="Arial"/>
              </a:rPr>
              <a:t>Selected people refuse to participate</a:t>
            </a:r>
          </a:p>
          <a:p>
            <a:pPr marL="622350" indent="-514350">
              <a:spcAft>
                <a:spcPts val="1417"/>
              </a:spcAft>
              <a:buClr>
                <a:srgbClr val="000000"/>
              </a:buClr>
              <a:buSzPct val="45000"/>
              <a:buAutoNum type="arabicPeriod"/>
            </a:pPr>
            <a:r>
              <a:rPr lang="de-DE" sz="3200" spc="-1" dirty="0" smtClean="0">
                <a:latin typeface="Arial"/>
              </a:rPr>
              <a:t>Sampling frame not complete or outdated</a:t>
            </a:r>
            <a:r>
              <a:rPr lang="de-DE" sz="2600" spc="-1" dirty="0" smtClean="0">
                <a:latin typeface="Arial"/>
              </a:rPr>
              <a:t> 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b="0" strike="noStrike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End of lecture </a:t>
            </a:r>
            <a:r>
              <a:rPr lang="de-DE" sz="3600" b="0" strike="noStrike" spc="-1" dirty="0" smtClean="0">
                <a:latin typeface="Arial"/>
              </a:rPr>
              <a:t>2 test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547589"/>
            <a:ext cx="9072000" cy="51125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The following statements are </a:t>
            </a:r>
            <a:r>
              <a:rPr lang="de-DE" sz="2600" b="0" strike="noStrike" spc="-1" smtClean="0">
                <a:latin typeface="Arial"/>
              </a:rPr>
              <a:t>true or </a:t>
            </a:r>
            <a:r>
              <a:rPr lang="de-DE" sz="2600" b="0" strike="noStrike" spc="-1" dirty="0" smtClean="0">
                <a:latin typeface="Arial"/>
              </a:rPr>
              <a:t>false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1. Simple random sampling is the most appropriate sampling technique for </a:t>
            </a:r>
            <a:r>
              <a:rPr lang="de-DE" sz="2600" b="0" strike="noStrike" spc="-1" dirty="0" smtClean="0">
                <a:latin typeface="Arial"/>
              </a:rPr>
              <a:t>Epidemiological studies.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2. Simple random sampling is a probability sampling method.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3. Purposive sampling is better than systematic sampling for epidemiological investigations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4. In simple random sampling, every n</a:t>
            </a:r>
            <a:r>
              <a:rPr lang="de-DE" sz="2600" spc="-1" baseline="30000" dirty="0" smtClean="0">
                <a:latin typeface="Arial"/>
              </a:rPr>
              <a:t>th</a:t>
            </a:r>
            <a:r>
              <a:rPr lang="de-DE" sz="2600" spc="-1" dirty="0" smtClean="0">
                <a:latin typeface="Arial"/>
              </a:rPr>
              <a:t> subject in the sampling frame is selected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5. Purposive sampling method is very convenient but prone to biases.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8856792" cy="720000"/>
          </a:xfrm>
        </p:spPr>
        <p:txBody>
          <a:bodyPr/>
          <a:lstStyle/>
          <a:p>
            <a:r>
              <a:rPr lang="en-GB" sz="3600" dirty="0" smtClean="0"/>
              <a:t>Lecture 6: </a:t>
            </a:r>
            <a:r>
              <a:rPr lang="en-GB" sz="3600" dirty="0" smtClean="0"/>
              <a:t>EPIDEMIOLOGICAL STUDIES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808" y="1691605"/>
            <a:ext cx="7920080" cy="5184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-144264" y="1331565"/>
            <a:ext cx="9577064" cy="5616624"/>
          </a:xfrm>
          <a:prstGeom prst="triangle">
            <a:avLst>
              <a:gd name="adj" fmla="val 49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4048" y="3635821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Experimental Studies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Randomised controlled trial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9992" y="457192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Analytic Studies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Cohort study and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Case Control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552" y="29877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9952" y="5796061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Descriptive studies:  Survey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  Case Series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  Case Report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    Professor’s opinion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8856792" cy="720000"/>
          </a:xfrm>
        </p:spPr>
        <p:txBody>
          <a:bodyPr/>
          <a:lstStyle/>
          <a:p>
            <a:r>
              <a:rPr lang="en-GB" sz="3600" dirty="0" smtClean="0"/>
              <a:t>Lecture 6: </a:t>
            </a:r>
            <a:r>
              <a:rPr lang="en-GB" sz="3600" dirty="0" smtClean="0"/>
              <a:t>EPIDEMIOLOGICAL STUDIES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75816" y="1115541"/>
            <a:ext cx="7200000" cy="720000"/>
          </a:xfrm>
        </p:spPr>
        <p:txBody>
          <a:bodyPr>
            <a:normAutofit fontScale="25000" lnSpcReduction="20000"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12800" dirty="0"/>
          </a:p>
          <a:p>
            <a:endParaRPr lang="en-GB" sz="12800" dirty="0" smtClean="0"/>
          </a:p>
          <a:p>
            <a:r>
              <a:rPr lang="en-GB" sz="9600" dirty="0" smtClean="0"/>
              <a:t>DESCRIPTIVE STUDIES</a:t>
            </a:r>
          </a:p>
          <a:p>
            <a:r>
              <a:rPr lang="en-GB" sz="9600" dirty="0" smtClean="0"/>
              <a:t>NON INTERVENTIONAL STUDIES</a:t>
            </a:r>
          </a:p>
          <a:p>
            <a:r>
              <a:rPr lang="en-GB" sz="9600" dirty="0" smtClean="0"/>
              <a:t>OR OBERSATIONAL STUDIES</a:t>
            </a:r>
            <a:r>
              <a:rPr lang="en-GB" sz="9600" dirty="0"/>
              <a:t>	</a:t>
            </a:r>
            <a:endParaRPr lang="en-GB" sz="9600" dirty="0" smtClean="0"/>
          </a:p>
          <a:p>
            <a:r>
              <a:rPr lang="en-GB" sz="9600" dirty="0"/>
              <a:t>	</a:t>
            </a:r>
            <a:r>
              <a:rPr lang="en-GB" sz="11200" dirty="0" smtClean="0"/>
              <a:t>Case Report</a:t>
            </a:r>
          </a:p>
          <a:p>
            <a:r>
              <a:rPr lang="en-GB" sz="11200" dirty="0"/>
              <a:t>	</a:t>
            </a:r>
            <a:r>
              <a:rPr lang="en-GB" sz="11200" dirty="0" smtClean="0"/>
              <a:t>Case Series</a:t>
            </a:r>
          </a:p>
          <a:p>
            <a:r>
              <a:rPr lang="en-GB" sz="11200" dirty="0"/>
              <a:t>	</a:t>
            </a:r>
            <a:r>
              <a:rPr lang="en-GB" sz="11200" dirty="0" smtClean="0"/>
              <a:t>Survey</a:t>
            </a:r>
          </a:p>
          <a:p>
            <a:endParaRPr lang="en-GB" sz="11200" dirty="0" smtClean="0"/>
          </a:p>
          <a:p>
            <a:r>
              <a:rPr lang="en-GB" sz="11200" dirty="0" smtClean="0"/>
              <a:t>ANALYTICAL (NON INTERVENTIONAL </a:t>
            </a:r>
          </a:p>
          <a:p>
            <a:r>
              <a:rPr lang="en-GB" sz="11200" dirty="0" smtClean="0"/>
              <a:t>	Case </a:t>
            </a:r>
            <a:r>
              <a:rPr lang="en-GB" sz="11200" dirty="0" smtClean="0"/>
              <a:t>Control Study</a:t>
            </a:r>
          </a:p>
          <a:p>
            <a:r>
              <a:rPr lang="en-GB" sz="11200" dirty="0" smtClean="0"/>
              <a:t>	Cohort Study</a:t>
            </a:r>
          </a:p>
          <a:p>
            <a:endParaRPr lang="en-GB" sz="11200" dirty="0" smtClean="0"/>
          </a:p>
          <a:p>
            <a:r>
              <a:rPr lang="en-GB" sz="11200" dirty="0" smtClean="0"/>
              <a:t>EXPERIMENTAL STUDIES</a:t>
            </a:r>
          </a:p>
          <a:p>
            <a:r>
              <a:rPr lang="en-GB" sz="11200" dirty="0" smtClean="0"/>
              <a:t>	Randomised Controlled Trial</a:t>
            </a:r>
          </a:p>
          <a:p>
            <a:r>
              <a:rPr lang="en-GB" sz="11200" dirty="0"/>
              <a:t>	</a:t>
            </a:r>
            <a:r>
              <a:rPr lang="en-GB" sz="11200" dirty="0" smtClean="0"/>
              <a:t>FIELD TRIALS</a:t>
            </a:r>
            <a:endParaRPr lang="en-GB" sz="11200" dirty="0" smtClean="0"/>
          </a:p>
          <a:p>
            <a:endParaRPr lang="en-GB" sz="11200" dirty="0" smtClean="0"/>
          </a:p>
          <a:p>
            <a:r>
              <a:rPr lang="en-GB" sz="11200" dirty="0" smtClean="0"/>
              <a:t>REVIEW</a:t>
            </a:r>
          </a:p>
          <a:p>
            <a:r>
              <a:rPr lang="en-GB" sz="11200" dirty="0" smtClean="0"/>
              <a:t>	Systematic </a:t>
            </a:r>
            <a:r>
              <a:rPr lang="en-GB" sz="11200" dirty="0" smtClean="0"/>
              <a:t>Review</a:t>
            </a:r>
          </a:p>
          <a:p>
            <a:r>
              <a:rPr lang="en-GB" sz="11200" dirty="0" smtClean="0"/>
              <a:t>	Meta-analysis</a:t>
            </a:r>
            <a:endParaRPr lang="en-US" sz="1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Lecture 5</a:t>
            </a:r>
            <a:r>
              <a:rPr lang="de-DE" sz="3600" b="0" strike="noStrike" spc="-1" dirty="0" smtClean="0">
                <a:latin typeface="Arial"/>
              </a:rPr>
              <a:t> 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en-GB" sz="3800" dirty="0" smtClean="0"/>
              <a:t>Types </a:t>
            </a:r>
            <a:r>
              <a:rPr lang="en-GB" sz="3800" dirty="0"/>
              <a:t>and methods of epidemiological investigations. </a:t>
            </a:r>
            <a:endParaRPr lang="en-US" sz="3800" dirty="0" smtClean="0"/>
          </a:p>
          <a:p>
            <a:r>
              <a:rPr lang="en-GB" sz="3800" dirty="0" smtClean="0"/>
              <a:t>Sampling Techniques</a:t>
            </a:r>
            <a:endParaRPr lang="en-US" sz="3800" dirty="0" smtClean="0"/>
          </a:p>
          <a:p>
            <a:endParaRPr lang="en-US" sz="3800" dirty="0"/>
          </a:p>
          <a:p>
            <a:r>
              <a:rPr lang="en-GB" sz="3800" dirty="0" smtClean="0"/>
              <a:t>Introduction </a:t>
            </a:r>
            <a:r>
              <a:rPr lang="en-GB" sz="3800" dirty="0"/>
              <a:t>to </a:t>
            </a:r>
            <a:r>
              <a:rPr lang="en-GB" sz="3800" dirty="0" err="1"/>
              <a:t>Epi</a:t>
            </a:r>
            <a:r>
              <a:rPr lang="en-GB" sz="3800" dirty="0"/>
              <a:t> Info.	</a:t>
            </a:r>
            <a:endParaRPr lang="en-GB" sz="3800" dirty="0" smtClean="0"/>
          </a:p>
          <a:p>
            <a:endParaRPr lang="en-GB" sz="3800" dirty="0"/>
          </a:p>
          <a:p>
            <a:r>
              <a:rPr lang="en-GB" sz="3800" dirty="0"/>
              <a:t>				Dr </a:t>
            </a:r>
            <a:r>
              <a:rPr lang="en-GB" sz="3800" dirty="0" err="1"/>
              <a:t>Ogundipe</a:t>
            </a:r>
            <a:endParaRPr lang="en-US" sz="3800" dirty="0"/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b="0" strike="noStrike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8856792" cy="720000"/>
          </a:xfrm>
        </p:spPr>
        <p:txBody>
          <a:bodyPr/>
          <a:lstStyle/>
          <a:p>
            <a:r>
              <a:rPr lang="en-GB" sz="4000" dirty="0" smtClean="0"/>
              <a:t>Lecture 6: Clinical Research Methods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5816" y="2123653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Observation and data collection</a:t>
            </a:r>
          </a:p>
          <a:p>
            <a:r>
              <a:rPr lang="en-GB" sz="2400" dirty="0" smtClean="0"/>
              <a:t>Counting cases </a:t>
            </a:r>
          </a:p>
          <a:p>
            <a:r>
              <a:rPr lang="en-GB" sz="2400" dirty="0" smtClean="0"/>
              <a:t>Relating cases to population and risks</a:t>
            </a:r>
          </a:p>
          <a:p>
            <a:r>
              <a:rPr lang="en-GB" sz="2400" dirty="0" smtClean="0"/>
              <a:t>Making Comparisons</a:t>
            </a:r>
          </a:p>
          <a:p>
            <a:r>
              <a:rPr lang="en-GB" sz="2400" dirty="0" smtClean="0"/>
              <a:t>Developing hypothesis</a:t>
            </a:r>
          </a:p>
          <a:p>
            <a:r>
              <a:rPr lang="en-GB" sz="2400" dirty="0" smtClean="0"/>
              <a:t>Testing hypothesis</a:t>
            </a:r>
          </a:p>
          <a:p>
            <a:r>
              <a:rPr lang="en-GB" sz="2400" dirty="0" smtClean="0"/>
              <a:t>Making scientific inferences</a:t>
            </a:r>
          </a:p>
          <a:p>
            <a:r>
              <a:rPr lang="en-GB" sz="2400" dirty="0" smtClean="0"/>
              <a:t>Conducting experimental Studies</a:t>
            </a:r>
          </a:p>
          <a:p>
            <a:r>
              <a:rPr lang="en-GB" sz="2400" dirty="0" smtClean="0"/>
              <a:t>Developing interventions</a:t>
            </a:r>
          </a:p>
          <a:p>
            <a:endParaRPr lang="en-GB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 smtClean="0"/>
              <a:t>SURVEY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31800" y="1403573"/>
            <a:ext cx="9072000" cy="590465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survey is an epidemiological research method used for investigating characteristics of a population by studying a sample of that population.</a:t>
            </a:r>
          </a:p>
          <a:p>
            <a:r>
              <a:rPr lang="en-GB" sz="2800" dirty="0" smtClean="0"/>
              <a:t>Data is collected from the sample to gain knowledge of the population with respect to specific research questions.</a:t>
            </a:r>
          </a:p>
          <a:p>
            <a:r>
              <a:rPr lang="en-GB" sz="2800" dirty="0" smtClean="0"/>
              <a:t> </a:t>
            </a:r>
            <a:endParaRPr lang="en-GB" sz="2800" dirty="0" smtClean="0"/>
          </a:p>
          <a:p>
            <a:r>
              <a:rPr lang="en-GB" sz="2800" dirty="0" smtClean="0"/>
              <a:t>A survey is a non-interventional, descriptive study involving systematic collection of data from a population to investigate certain characteristics of interest of the population,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 smtClean="0"/>
              <a:t>SURVEY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31800" y="1403573"/>
            <a:ext cx="9072000" cy="5904656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 </a:t>
            </a:r>
            <a:endParaRPr lang="en-GB" sz="2800" dirty="0" smtClean="0"/>
          </a:p>
          <a:p>
            <a:r>
              <a:rPr lang="en-GB" sz="2800" dirty="0" smtClean="0"/>
              <a:t>Steps taken in surveys:</a:t>
            </a:r>
          </a:p>
          <a:p>
            <a:endParaRPr lang="en-GB" sz="2800" dirty="0" smtClean="0"/>
          </a:p>
          <a:p>
            <a:pPr marL="342900" indent="-342900">
              <a:buAutoNum type="arabicPeriod"/>
            </a:pPr>
            <a:r>
              <a:rPr lang="en-GB" sz="2800" dirty="0" smtClean="0"/>
              <a:t>Specify the research question 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Describe why you are doing the survey.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Define the population to be studied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Take </a:t>
            </a:r>
            <a:r>
              <a:rPr lang="en-GB" sz="2800" dirty="0" smtClean="0"/>
              <a:t>a sample from the </a:t>
            </a:r>
            <a:r>
              <a:rPr lang="en-GB" sz="2800" dirty="0" smtClean="0"/>
              <a:t>population</a:t>
            </a:r>
          </a:p>
          <a:p>
            <a:pPr marL="342900" indent="-342900">
              <a:buFontTx/>
              <a:buAutoNum type="arabicPeriod"/>
            </a:pPr>
            <a:r>
              <a:rPr lang="en-GB" sz="2800" dirty="0" smtClean="0"/>
              <a:t>Develop a questionnaire</a:t>
            </a:r>
            <a:endParaRPr lang="en-GB" sz="2800" dirty="0" smtClean="0"/>
          </a:p>
          <a:p>
            <a:pPr marL="342900" indent="-342900">
              <a:buAutoNum type="arabicPeriod"/>
            </a:pPr>
            <a:r>
              <a:rPr lang="en-GB" sz="2800" dirty="0" smtClean="0"/>
              <a:t>Distribute the questionnaire to the sample.</a:t>
            </a:r>
          </a:p>
          <a:p>
            <a:pPr marL="342900" lvl="1" indent="-342900"/>
            <a:r>
              <a:rPr lang="en-GB" sz="2800" dirty="0" smtClean="0"/>
              <a:t>     1.  On paper</a:t>
            </a:r>
          </a:p>
          <a:p>
            <a:pPr marL="342900" lvl="1" indent="-342900"/>
            <a:r>
              <a:rPr lang="en-GB" sz="2800" dirty="0" smtClean="0"/>
              <a:t>      2. Online</a:t>
            </a:r>
          </a:p>
          <a:p>
            <a:pPr marL="342900" lvl="2" indent="-342900"/>
            <a:r>
              <a:rPr lang="en-GB" sz="2800" dirty="0" smtClean="0"/>
              <a:t>      3. Email</a:t>
            </a:r>
          </a:p>
          <a:p>
            <a:pPr marL="342900" lvl="3" indent="-342900"/>
            <a:r>
              <a:rPr lang="en-GB" sz="2800" dirty="0" smtClean="0"/>
              <a:t>      4. Social Networks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Carry out analysis of the information collected from the respondents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Discuss your findings on the research question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Publish your findings</a:t>
            </a:r>
            <a:r>
              <a:rPr lang="en-GB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Research Question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475581"/>
            <a:ext cx="9072000" cy="5616623"/>
          </a:xfrm>
        </p:spPr>
        <p:txBody>
          <a:bodyPr/>
          <a:lstStyle/>
          <a:p>
            <a:r>
              <a:rPr lang="en-GB" sz="2800" dirty="0" smtClean="0"/>
              <a:t>Epidemiology is a systematic discipline</a:t>
            </a:r>
          </a:p>
          <a:p>
            <a:endParaRPr lang="en-GB" sz="2800" dirty="0" smtClean="0"/>
          </a:p>
          <a:p>
            <a:endParaRPr lang="en-GB" sz="2800"/>
          </a:p>
          <a:p>
            <a:r>
              <a:rPr lang="en-GB" sz="2800" smtClean="0"/>
              <a:t>Do </a:t>
            </a:r>
            <a:r>
              <a:rPr lang="en-GB" sz="2800" dirty="0" smtClean="0"/>
              <a:t>not embark on any survey (or any research) haphazardly and without a well formulated question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Please !   Please!!   Please!!!</a:t>
            </a:r>
            <a:endParaRPr lang="en-GB" sz="2800" dirty="0" smtClean="0"/>
          </a:p>
          <a:p>
            <a:endParaRPr lang="en-GB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5816" y="1539698"/>
          <a:ext cx="885698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869"/>
                <a:gridCol w="670611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</a:t>
                      </a:r>
                      <a:r>
                        <a:rPr lang="en-GB" baseline="0" dirty="0" smtClean="0"/>
                        <a:t> often does a disease occur in this population?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Abnormality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this subject</a:t>
                      </a:r>
                      <a:r>
                        <a:rPr lang="en-GB" baseline="0" dirty="0" smtClean="0"/>
                        <a:t> ill or well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accurate are the diagnostic 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conditions lead to disease?</a:t>
                      </a:r>
                    </a:p>
                    <a:p>
                      <a:r>
                        <a:rPr lang="en-GB" dirty="0" smtClean="0"/>
                        <a:t>Is rat a cause of </a:t>
                      </a:r>
                      <a:r>
                        <a:rPr lang="en-GB" dirty="0" err="1" smtClean="0"/>
                        <a:t>coronavirus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factors are associated with development of a disease</a:t>
                      </a:r>
                    </a:p>
                    <a:p>
                      <a:r>
                        <a:rPr lang="en-GB" baseline="0" dirty="0" smtClean="0"/>
                        <a:t>Is poor hygiene a risk factor of  </a:t>
                      </a:r>
                      <a:r>
                        <a:rPr lang="en-GB" baseline="0" dirty="0" err="1" smtClean="0"/>
                        <a:t>coronavirus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the consequences of a disease?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does this treatment change the cause of this disease?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 this intervention prevent this disease?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much will treatment of malaria cause in </a:t>
                      </a:r>
                      <a:r>
                        <a:rPr lang="en-GB" dirty="0" err="1" smtClean="0"/>
                        <a:t>Ekiti</a:t>
                      </a:r>
                      <a:r>
                        <a:rPr lang="en-GB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Research Question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475581"/>
            <a:ext cx="9072000" cy="5616623"/>
          </a:xfrm>
        </p:spPr>
        <p:txBody>
          <a:bodyPr/>
          <a:lstStyle/>
          <a:p>
            <a:r>
              <a:rPr lang="en-GB" sz="2800" dirty="0" smtClean="0"/>
              <a:t>Epidemiology is a systematic discipline</a:t>
            </a:r>
          </a:p>
          <a:p>
            <a:r>
              <a:rPr lang="en-GB" sz="2800" dirty="0" smtClean="0"/>
              <a:t>Do not embark on any survey (or any research) haphazardly and without a well formulated question:</a:t>
            </a:r>
          </a:p>
          <a:p>
            <a:endParaRPr lang="en-GB" sz="2800" dirty="0" smtClean="0"/>
          </a:p>
          <a:p>
            <a:r>
              <a:rPr lang="en-GB" sz="2800" dirty="0" smtClean="0"/>
              <a:t>How popular are the measures taken on </a:t>
            </a:r>
            <a:r>
              <a:rPr lang="en-GB" sz="2800" dirty="0" err="1" smtClean="0"/>
              <a:t>coronavirus</a:t>
            </a:r>
            <a:r>
              <a:rPr lang="en-GB" sz="2800" dirty="0" smtClean="0"/>
              <a:t>?</a:t>
            </a:r>
          </a:p>
          <a:p>
            <a:r>
              <a:rPr lang="en-GB" sz="2800" dirty="0" smtClean="0"/>
              <a:t>Who is going to win the next US presidential election?</a:t>
            </a:r>
          </a:p>
          <a:p>
            <a:r>
              <a:rPr lang="en-GB" sz="2800" dirty="0" smtClean="0"/>
              <a:t>How many students in ABUAD use drugs?</a:t>
            </a:r>
          </a:p>
          <a:p>
            <a:r>
              <a:rPr lang="en-GB" sz="2800" dirty="0" smtClean="0"/>
              <a:t>What do the people of Are know about health insurance?</a:t>
            </a:r>
          </a:p>
          <a:p>
            <a:r>
              <a:rPr lang="en-GB" sz="2800" dirty="0" smtClean="0"/>
              <a:t>Where do the people of Are receive treatment when they fall </a:t>
            </a:r>
            <a:r>
              <a:rPr lang="en-GB" sz="2800" dirty="0"/>
              <a:t>i</a:t>
            </a:r>
            <a:r>
              <a:rPr lang="en-GB" sz="2800" dirty="0" smtClean="0"/>
              <a:t>ll?</a:t>
            </a:r>
          </a:p>
          <a:p>
            <a:endParaRPr lang="en-GB" sz="2800" dirty="0" smtClean="0"/>
          </a:p>
          <a:p>
            <a:r>
              <a:rPr lang="en-GB" sz="2800" dirty="0" smtClean="0"/>
              <a:t>Do people prefer </a:t>
            </a:r>
            <a:r>
              <a:rPr lang="en-GB" sz="2800" dirty="0" err="1" smtClean="0"/>
              <a:t>Fruitas</a:t>
            </a:r>
            <a:r>
              <a:rPr lang="en-GB" sz="2800" dirty="0" smtClean="0"/>
              <a:t> than Fruit Milk?</a:t>
            </a:r>
          </a:p>
          <a:p>
            <a:endParaRPr lang="en-GB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these questions </a:t>
            </a:r>
            <a:r>
              <a:rPr lang="en-GB" dirty="0" err="1" smtClean="0"/>
              <a:t>mportant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5816" y="2123653"/>
          <a:ext cx="8928992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75252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Popularity of measures of </a:t>
                      </a:r>
                      <a:r>
                        <a:rPr lang="en-GB" dirty="0" err="1" smtClean="0"/>
                        <a:t>coronavirus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not popular, people may not comply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 becomes President of USA</a:t>
                      </a:r>
                    </a:p>
                    <a:p>
                      <a:r>
                        <a:rPr lang="en-GB" dirty="0" smtClean="0"/>
                        <a:t>         OR 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wins USA election determines many health issues that affect the whole world</a:t>
                      </a:r>
                    </a:p>
                    <a:p>
                      <a:r>
                        <a:rPr lang="en-GB" dirty="0" err="1" smtClean="0"/>
                        <a:t>e.g</a:t>
                      </a:r>
                      <a:r>
                        <a:rPr lang="en-GB" dirty="0" smtClean="0"/>
                        <a:t> International aid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ABUAD students</a:t>
                      </a:r>
                      <a:r>
                        <a:rPr lang="en-GB" baseline="0" dirty="0" smtClean="0"/>
                        <a:t> and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Knowledge</a:t>
                      </a:r>
                      <a:r>
                        <a:rPr lang="en-GB" baseline="0" dirty="0" smtClean="0"/>
                        <a:t> of Are people on 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Place of treatment of Are people when they fall 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Questionnaire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403573"/>
            <a:ext cx="9072000" cy="576064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Epidemiological data are usually obtained using questionnaires</a:t>
            </a:r>
          </a:p>
          <a:p>
            <a:r>
              <a:rPr lang="en-GB" sz="2200" dirty="0" smtClean="0"/>
              <a:t>Self administered or Administered by Interviewer</a:t>
            </a:r>
          </a:p>
          <a:p>
            <a:r>
              <a:rPr lang="en-GB" sz="2200" dirty="0" smtClean="0"/>
              <a:t>Is there a standard questionnaire?</a:t>
            </a:r>
          </a:p>
          <a:p>
            <a:endParaRPr lang="en-GB" sz="2200" dirty="0"/>
          </a:p>
          <a:p>
            <a:r>
              <a:rPr lang="en-GB" sz="2200" dirty="0" smtClean="0"/>
              <a:t>Good questionnaire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Language is clear and simple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Two short questions on one point better than one long question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Sensitivity to feelings of respondents important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Start with innocuous questions before more inquisitive questions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Group together questions that relate to one issue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Use open ended questions before closed questions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	How many hours do your study in a day?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	Do you study for more than 7 hours a day?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Avoid Social Desirability bias</a:t>
            </a:r>
          </a:p>
          <a:p>
            <a:r>
              <a:rPr lang="en-GB" sz="2200" dirty="0"/>
              <a:t>	</a:t>
            </a:r>
            <a:r>
              <a:rPr lang="en-GB" sz="2200" dirty="0" smtClean="0"/>
              <a:t>Include lie detectors when possible</a:t>
            </a:r>
          </a:p>
          <a:p>
            <a:r>
              <a:rPr lang="en-GB" sz="2200" dirty="0" smtClean="0"/>
              <a:t>Pilot study of the questionnaire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576000"/>
            <a:ext cx="8424744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 smtClean="0">
                <a:latin typeface="Arial"/>
              </a:rPr>
              <a:t>Types of Epidemiological Investigation 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Surveys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Case Control Study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Cohort Study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b="0" strike="noStrike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Randomised Controlled Trial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Systematic Review with Meta-Analysis</a:t>
            </a:r>
            <a:r>
              <a:rPr lang="de-DE" sz="2600" b="0" strike="noStrike" spc="-1" dirty="0" smtClean="0">
                <a:latin typeface="Arial"/>
              </a:rPr>
              <a:t> </a:t>
            </a:r>
            <a:endParaRPr lang="de-DE" sz="26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Survey ABUAD students for knowledge of coronavirus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Impossible, unneccessary to study all 8000 students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WHY?</a:t>
            </a: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Cost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Workload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Sampling is a technique of selecting subsets of a population for research such that inferences from the research/study can be applied OR GENERALISED to the whole population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No need to investigate every student in ABUAD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Sampling methods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799999"/>
            <a:ext cx="9072000" cy="48601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PROBABLILITY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NON PROBABILITY OR NON RANDOM  SAMPLING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99999"/>
            <a:ext cx="9072000" cy="51481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What is the disadvantage of using SAMPLES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1. Not detecting a true , valid information that actually exists. 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TOO SMALL SAMPLE DETECTS NOTHING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2. Detecting false , invalid, irrelevant information</a:t>
            </a:r>
            <a:endParaRPr lang="de-DE" sz="2600" b="0" strike="noStrike" spc="-1" dirty="0" smtClean="0">
              <a:latin typeface="Arial"/>
            </a:endParaRP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UNREPRESENTATIVE SAMPLE DETECTS ANYTHING</a:t>
            </a: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HENCE SAMPLE SIZE DETERMINATION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SAMPLE REPRESENTATIVENESS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When does using SAMPLES in epidemiological investigations have disadvantages?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When the sample is too small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When the sample is unrepresentative of the target population</a:t>
            </a:r>
            <a:endParaRPr lang="de-DE" sz="2600" b="0" strike="noStrik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de-DE" sz="2600" spc="-1" dirty="0">
              <a:latin typeface="Arial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 smtClean="0">
                <a:latin typeface="Arial"/>
              </a:rPr>
              <a:t>Simple Random Sampling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547589"/>
            <a:ext cx="9072000" cy="55446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0" strike="noStrike" spc="-1" dirty="0" smtClean="0">
                <a:latin typeface="Arial"/>
              </a:rPr>
              <a:t>Is a PROBABILITY SAMPLING METHOD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Because every member of the population has a (known) chance of being selected into the sample</a:t>
            </a: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Take the following steps in Simple Random Sampling: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one: Obtain SAMPLING FRAME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two: Number every member in the sampling frame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three: Use a COMPPUTER SOFTWARE OR        a table of random numbers to select numbers from the sampling frame. </a:t>
            </a:r>
          </a:p>
          <a:p>
            <a:pPr marL="889200" lvl="1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spc="-1" dirty="0" smtClean="0">
                <a:latin typeface="Arial"/>
              </a:rPr>
              <a:t>Step Four:  Identify who the random numbers apply to and select them into the sample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3928</TotalTime>
  <Words>1818</Words>
  <Application>Microsoft Office PowerPoint</Application>
  <PresentationFormat>Custom</PresentationFormat>
  <Paragraphs>407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Summary of simple random sampling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Advantages of cluster sampling</vt:lpstr>
      <vt:lpstr>DisAdvantages of cluster sampling</vt:lpstr>
      <vt:lpstr>Slide 22</vt:lpstr>
      <vt:lpstr>Slide 23</vt:lpstr>
      <vt:lpstr>Slide 24</vt:lpstr>
      <vt:lpstr>Slide 25</vt:lpstr>
      <vt:lpstr>Slide 26</vt:lpstr>
      <vt:lpstr>Slide 27</vt:lpstr>
      <vt:lpstr>Lecture 6: EPIDEMIOLOGICAL STUDIES</vt:lpstr>
      <vt:lpstr>Lecture 6: EPIDEMIOLOGICAL STUDIES</vt:lpstr>
      <vt:lpstr>Lecture 6: Clinical Research Methods</vt:lpstr>
      <vt:lpstr>SURVEY</vt:lpstr>
      <vt:lpstr>SURVEY</vt:lpstr>
      <vt:lpstr>Specific Research Question</vt:lpstr>
      <vt:lpstr>Slide 34</vt:lpstr>
      <vt:lpstr>Specific Research Question</vt:lpstr>
      <vt:lpstr>Why are these questions mportant?</vt:lpstr>
      <vt:lpstr>Questionnaire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39</cp:revision>
  <dcterms:created xsi:type="dcterms:W3CDTF">2017-04-26T18:25:49Z</dcterms:created>
  <dcterms:modified xsi:type="dcterms:W3CDTF">2020-03-18T11:41:12Z</dcterms:modified>
  <dc:language>en-GB</dc:language>
</cp:coreProperties>
</file>