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4"/>
  </p:notesMasterIdLst>
  <p:sldIdLst>
    <p:sldId id="256" r:id="rId3"/>
    <p:sldId id="310" r:id="rId4"/>
    <p:sldId id="283" r:id="rId5"/>
    <p:sldId id="311" r:id="rId6"/>
    <p:sldId id="309" r:id="rId7"/>
    <p:sldId id="284" r:id="rId8"/>
    <p:sldId id="314" r:id="rId9"/>
    <p:sldId id="316" r:id="rId10"/>
    <p:sldId id="315" r:id="rId11"/>
    <p:sldId id="312" r:id="rId12"/>
    <p:sldId id="317" r:id="rId13"/>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96" y="-76"/>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49A78123-2F53-4F38-A45F-5B2D4623CB08}" type="datetimeFigureOut">
              <a:rPr lang="en-US" smtClean="0"/>
              <a:pPr/>
              <a:t>4/3/2020</a:t>
            </a:fld>
            <a:endParaRPr lang="en-US"/>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4B7E8DE0-78FF-41C7-A3D8-358BA297DC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28" name="PlaceHolder 2"/>
          <p:cNvSpPr>
            <a:spLocks noGrp="1"/>
          </p:cNvSpPr>
          <p:nvPr>
            <p:ph type="body"/>
          </p:nvPr>
        </p:nvSpPr>
        <p:spPr>
          <a:xfrm>
            <a:off x="504000" y="1800000"/>
            <a:ext cx="9072000" cy="2091240"/>
          </a:xfrm>
          <a:prstGeom prst="rect">
            <a:avLst/>
          </a:prstGeom>
        </p:spPr>
        <p:txBody>
          <a:bodyPr lIns="0" tIns="0" rIns="0" bIns="0">
            <a:normAutofit/>
          </a:bodyPr>
          <a:lstStyle/>
          <a:p>
            <a:endParaRPr lang="de-DE" sz="2600" b="0" strike="noStrike" spc="-1">
              <a:latin typeface="Arial"/>
            </a:endParaRPr>
          </a:p>
        </p:txBody>
      </p:sp>
      <p:sp>
        <p:nvSpPr>
          <p:cNvPr id="29" name="PlaceHolder 3"/>
          <p:cNvSpPr>
            <a:spLocks noGrp="1"/>
          </p:cNvSpPr>
          <p:nvPr>
            <p:ph type="body"/>
          </p:nvPr>
        </p:nvSpPr>
        <p:spPr>
          <a:xfrm>
            <a:off x="504000" y="4090320"/>
            <a:ext cx="907200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31"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32"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33"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de-DE" sz="2600" b="0" strike="noStrike" spc="-1">
              <a:latin typeface="Arial"/>
            </a:endParaRPr>
          </a:p>
        </p:txBody>
      </p:sp>
      <p:sp>
        <p:nvSpPr>
          <p:cNvPr id="34" name="PlaceHolder 5"/>
          <p:cNvSpPr>
            <a:spLocks noGrp="1"/>
          </p:cNvSpPr>
          <p:nvPr>
            <p:ph type="body"/>
          </p:nvPr>
        </p:nvSpPr>
        <p:spPr>
          <a:xfrm>
            <a:off x="515268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36" name="PlaceHolder 2"/>
          <p:cNvSpPr>
            <a:spLocks noGrp="1"/>
          </p:cNvSpPr>
          <p:nvPr>
            <p:ph type="body"/>
          </p:nvPr>
        </p:nvSpPr>
        <p:spPr>
          <a:xfrm>
            <a:off x="504000" y="1800000"/>
            <a:ext cx="2921040" cy="2091240"/>
          </a:xfrm>
          <a:prstGeom prst="rect">
            <a:avLst/>
          </a:prstGeom>
        </p:spPr>
        <p:txBody>
          <a:bodyPr lIns="0" tIns="0" rIns="0" bIns="0">
            <a:normAutofit/>
          </a:bodyPr>
          <a:lstStyle/>
          <a:p>
            <a:endParaRPr lang="de-DE" sz="2600" b="0" strike="noStrike" spc="-1">
              <a:latin typeface="Arial"/>
            </a:endParaRPr>
          </a:p>
        </p:txBody>
      </p:sp>
      <p:sp>
        <p:nvSpPr>
          <p:cNvPr id="37" name="PlaceHolder 3"/>
          <p:cNvSpPr>
            <a:spLocks noGrp="1"/>
          </p:cNvSpPr>
          <p:nvPr>
            <p:ph type="body"/>
          </p:nvPr>
        </p:nvSpPr>
        <p:spPr>
          <a:xfrm>
            <a:off x="3571560" y="1800000"/>
            <a:ext cx="2921040" cy="2091240"/>
          </a:xfrm>
          <a:prstGeom prst="rect">
            <a:avLst/>
          </a:prstGeom>
        </p:spPr>
        <p:txBody>
          <a:bodyPr lIns="0" tIns="0" rIns="0" bIns="0">
            <a:normAutofit/>
          </a:bodyPr>
          <a:lstStyle/>
          <a:p>
            <a:endParaRPr lang="de-DE" sz="2600" b="0" strike="noStrike" spc="-1">
              <a:latin typeface="Arial"/>
            </a:endParaRPr>
          </a:p>
        </p:txBody>
      </p:sp>
      <p:sp>
        <p:nvSpPr>
          <p:cNvPr id="38" name="PlaceHolder 4"/>
          <p:cNvSpPr>
            <a:spLocks noGrp="1"/>
          </p:cNvSpPr>
          <p:nvPr>
            <p:ph type="body"/>
          </p:nvPr>
        </p:nvSpPr>
        <p:spPr>
          <a:xfrm>
            <a:off x="6639120" y="1800000"/>
            <a:ext cx="2921040" cy="2091240"/>
          </a:xfrm>
          <a:prstGeom prst="rect">
            <a:avLst/>
          </a:prstGeom>
        </p:spPr>
        <p:txBody>
          <a:bodyPr lIns="0" tIns="0" rIns="0" bIns="0">
            <a:normAutofit/>
          </a:bodyPr>
          <a:lstStyle/>
          <a:p>
            <a:endParaRPr lang="de-DE" sz="2600" b="0" strike="noStrike" spc="-1">
              <a:latin typeface="Arial"/>
            </a:endParaRPr>
          </a:p>
        </p:txBody>
      </p:sp>
      <p:sp>
        <p:nvSpPr>
          <p:cNvPr id="39" name="PlaceHolder 5"/>
          <p:cNvSpPr>
            <a:spLocks noGrp="1"/>
          </p:cNvSpPr>
          <p:nvPr>
            <p:ph type="body"/>
          </p:nvPr>
        </p:nvSpPr>
        <p:spPr>
          <a:xfrm>
            <a:off x="504000" y="4090320"/>
            <a:ext cx="2921040" cy="2091240"/>
          </a:xfrm>
          <a:prstGeom prst="rect">
            <a:avLst/>
          </a:prstGeom>
        </p:spPr>
        <p:txBody>
          <a:bodyPr lIns="0" tIns="0" rIns="0" bIns="0">
            <a:normAutofit/>
          </a:bodyPr>
          <a:lstStyle/>
          <a:p>
            <a:endParaRPr lang="de-DE" sz="2600" b="0" strike="noStrike" spc="-1">
              <a:latin typeface="Arial"/>
            </a:endParaRPr>
          </a:p>
        </p:txBody>
      </p:sp>
      <p:sp>
        <p:nvSpPr>
          <p:cNvPr id="40" name="PlaceHolder 6"/>
          <p:cNvSpPr>
            <a:spLocks noGrp="1"/>
          </p:cNvSpPr>
          <p:nvPr>
            <p:ph type="body"/>
          </p:nvPr>
        </p:nvSpPr>
        <p:spPr>
          <a:xfrm>
            <a:off x="3571560" y="4090320"/>
            <a:ext cx="2921040" cy="2091240"/>
          </a:xfrm>
          <a:prstGeom prst="rect">
            <a:avLst/>
          </a:prstGeom>
        </p:spPr>
        <p:txBody>
          <a:bodyPr lIns="0" tIns="0" rIns="0" bIns="0">
            <a:normAutofit/>
          </a:bodyPr>
          <a:lstStyle/>
          <a:p>
            <a:endParaRPr lang="de-DE" sz="2600" b="0" strike="noStrike" spc="-1">
              <a:latin typeface="Arial"/>
            </a:endParaRPr>
          </a:p>
        </p:txBody>
      </p:sp>
      <p:sp>
        <p:nvSpPr>
          <p:cNvPr id="41" name="PlaceHolder 7"/>
          <p:cNvSpPr>
            <a:spLocks noGrp="1"/>
          </p:cNvSpPr>
          <p:nvPr>
            <p:ph type="body"/>
          </p:nvPr>
        </p:nvSpPr>
        <p:spPr>
          <a:xfrm>
            <a:off x="6639120" y="4090320"/>
            <a:ext cx="292104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45" name="PlaceHolder 2"/>
          <p:cNvSpPr>
            <a:spLocks noGrp="1"/>
          </p:cNvSpPr>
          <p:nvPr>
            <p:ph type="subTitle"/>
          </p:nvPr>
        </p:nvSpPr>
        <p:spPr>
          <a:xfrm>
            <a:off x="504000" y="1800000"/>
            <a:ext cx="9072000" cy="438444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47" name="PlaceHolder 2"/>
          <p:cNvSpPr>
            <a:spLocks noGrp="1"/>
          </p:cNvSpPr>
          <p:nvPr>
            <p:ph type="body"/>
          </p:nvPr>
        </p:nvSpPr>
        <p:spPr>
          <a:xfrm>
            <a:off x="504000" y="1800000"/>
            <a:ext cx="9072000" cy="43844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49"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de-DE" sz="2600" b="0" strike="noStrike" spc="-1">
              <a:latin typeface="Arial"/>
            </a:endParaRPr>
          </a:p>
        </p:txBody>
      </p:sp>
      <p:sp>
        <p:nvSpPr>
          <p:cNvPr id="50"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04000" y="576000"/>
            <a:ext cx="7200000" cy="333864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54"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55"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de-DE" sz="2600" b="0" strike="noStrike" spc="-1">
              <a:latin typeface="Arial"/>
            </a:endParaRPr>
          </a:p>
        </p:txBody>
      </p:sp>
      <p:sp>
        <p:nvSpPr>
          <p:cNvPr id="56"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7" name="PlaceHolder 2"/>
          <p:cNvSpPr>
            <a:spLocks noGrp="1"/>
          </p:cNvSpPr>
          <p:nvPr>
            <p:ph type="subTitle"/>
          </p:nvPr>
        </p:nvSpPr>
        <p:spPr>
          <a:xfrm>
            <a:off x="504000" y="1800000"/>
            <a:ext cx="9072000" cy="438444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58"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de-DE" sz="2600" b="0" strike="noStrike" spc="-1">
              <a:latin typeface="Arial"/>
            </a:endParaRPr>
          </a:p>
        </p:txBody>
      </p:sp>
      <p:sp>
        <p:nvSpPr>
          <p:cNvPr id="59"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60" name="PlaceHolder 4"/>
          <p:cNvSpPr>
            <a:spLocks noGrp="1"/>
          </p:cNvSpPr>
          <p:nvPr>
            <p:ph type="body"/>
          </p:nvPr>
        </p:nvSpPr>
        <p:spPr>
          <a:xfrm>
            <a:off x="515268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62"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63"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64" name="PlaceHolder 4"/>
          <p:cNvSpPr>
            <a:spLocks noGrp="1"/>
          </p:cNvSpPr>
          <p:nvPr>
            <p:ph type="body"/>
          </p:nvPr>
        </p:nvSpPr>
        <p:spPr>
          <a:xfrm>
            <a:off x="504000" y="4090320"/>
            <a:ext cx="907200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66" name="PlaceHolder 2"/>
          <p:cNvSpPr>
            <a:spLocks noGrp="1"/>
          </p:cNvSpPr>
          <p:nvPr>
            <p:ph type="body"/>
          </p:nvPr>
        </p:nvSpPr>
        <p:spPr>
          <a:xfrm>
            <a:off x="504000" y="1800000"/>
            <a:ext cx="9072000" cy="2091240"/>
          </a:xfrm>
          <a:prstGeom prst="rect">
            <a:avLst/>
          </a:prstGeom>
        </p:spPr>
        <p:txBody>
          <a:bodyPr lIns="0" tIns="0" rIns="0" bIns="0">
            <a:normAutofit/>
          </a:bodyPr>
          <a:lstStyle/>
          <a:p>
            <a:endParaRPr lang="de-DE" sz="2600" b="0" strike="noStrike" spc="-1">
              <a:latin typeface="Arial"/>
            </a:endParaRPr>
          </a:p>
        </p:txBody>
      </p:sp>
      <p:sp>
        <p:nvSpPr>
          <p:cNvPr id="67" name="PlaceHolder 3"/>
          <p:cNvSpPr>
            <a:spLocks noGrp="1"/>
          </p:cNvSpPr>
          <p:nvPr>
            <p:ph type="body"/>
          </p:nvPr>
        </p:nvSpPr>
        <p:spPr>
          <a:xfrm>
            <a:off x="504000" y="4090320"/>
            <a:ext cx="907200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69"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70"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71"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de-DE" sz="2600" b="0" strike="noStrike" spc="-1">
              <a:latin typeface="Arial"/>
            </a:endParaRPr>
          </a:p>
        </p:txBody>
      </p:sp>
      <p:sp>
        <p:nvSpPr>
          <p:cNvPr id="72" name="PlaceHolder 5"/>
          <p:cNvSpPr>
            <a:spLocks noGrp="1"/>
          </p:cNvSpPr>
          <p:nvPr>
            <p:ph type="body"/>
          </p:nvPr>
        </p:nvSpPr>
        <p:spPr>
          <a:xfrm>
            <a:off x="515268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74" name="PlaceHolder 2"/>
          <p:cNvSpPr>
            <a:spLocks noGrp="1"/>
          </p:cNvSpPr>
          <p:nvPr>
            <p:ph type="body"/>
          </p:nvPr>
        </p:nvSpPr>
        <p:spPr>
          <a:xfrm>
            <a:off x="504000" y="1800000"/>
            <a:ext cx="2921040" cy="2091240"/>
          </a:xfrm>
          <a:prstGeom prst="rect">
            <a:avLst/>
          </a:prstGeom>
        </p:spPr>
        <p:txBody>
          <a:bodyPr lIns="0" tIns="0" rIns="0" bIns="0">
            <a:normAutofit/>
          </a:bodyPr>
          <a:lstStyle/>
          <a:p>
            <a:endParaRPr lang="de-DE" sz="2600" b="0" strike="noStrike" spc="-1">
              <a:latin typeface="Arial"/>
            </a:endParaRPr>
          </a:p>
        </p:txBody>
      </p:sp>
      <p:sp>
        <p:nvSpPr>
          <p:cNvPr id="75" name="PlaceHolder 3"/>
          <p:cNvSpPr>
            <a:spLocks noGrp="1"/>
          </p:cNvSpPr>
          <p:nvPr>
            <p:ph type="body"/>
          </p:nvPr>
        </p:nvSpPr>
        <p:spPr>
          <a:xfrm>
            <a:off x="3571560" y="1800000"/>
            <a:ext cx="2921040" cy="2091240"/>
          </a:xfrm>
          <a:prstGeom prst="rect">
            <a:avLst/>
          </a:prstGeom>
        </p:spPr>
        <p:txBody>
          <a:bodyPr lIns="0" tIns="0" rIns="0" bIns="0">
            <a:normAutofit/>
          </a:bodyPr>
          <a:lstStyle/>
          <a:p>
            <a:endParaRPr lang="de-DE" sz="2600" b="0" strike="noStrike" spc="-1">
              <a:latin typeface="Arial"/>
            </a:endParaRPr>
          </a:p>
        </p:txBody>
      </p:sp>
      <p:sp>
        <p:nvSpPr>
          <p:cNvPr id="76" name="PlaceHolder 4"/>
          <p:cNvSpPr>
            <a:spLocks noGrp="1"/>
          </p:cNvSpPr>
          <p:nvPr>
            <p:ph type="body"/>
          </p:nvPr>
        </p:nvSpPr>
        <p:spPr>
          <a:xfrm>
            <a:off x="6639120" y="1800000"/>
            <a:ext cx="2921040" cy="2091240"/>
          </a:xfrm>
          <a:prstGeom prst="rect">
            <a:avLst/>
          </a:prstGeom>
        </p:spPr>
        <p:txBody>
          <a:bodyPr lIns="0" tIns="0" rIns="0" bIns="0">
            <a:normAutofit/>
          </a:bodyPr>
          <a:lstStyle/>
          <a:p>
            <a:endParaRPr lang="de-DE" sz="2600" b="0" strike="noStrike" spc="-1">
              <a:latin typeface="Arial"/>
            </a:endParaRPr>
          </a:p>
        </p:txBody>
      </p:sp>
      <p:sp>
        <p:nvSpPr>
          <p:cNvPr id="77" name="PlaceHolder 5"/>
          <p:cNvSpPr>
            <a:spLocks noGrp="1"/>
          </p:cNvSpPr>
          <p:nvPr>
            <p:ph type="body"/>
          </p:nvPr>
        </p:nvSpPr>
        <p:spPr>
          <a:xfrm>
            <a:off x="504000" y="4090320"/>
            <a:ext cx="2921040" cy="2091240"/>
          </a:xfrm>
          <a:prstGeom prst="rect">
            <a:avLst/>
          </a:prstGeom>
        </p:spPr>
        <p:txBody>
          <a:bodyPr lIns="0" tIns="0" rIns="0" bIns="0">
            <a:normAutofit/>
          </a:bodyPr>
          <a:lstStyle/>
          <a:p>
            <a:endParaRPr lang="de-DE" sz="2600" b="0" strike="noStrike" spc="-1">
              <a:latin typeface="Arial"/>
            </a:endParaRPr>
          </a:p>
        </p:txBody>
      </p:sp>
      <p:sp>
        <p:nvSpPr>
          <p:cNvPr id="78" name="PlaceHolder 6"/>
          <p:cNvSpPr>
            <a:spLocks noGrp="1"/>
          </p:cNvSpPr>
          <p:nvPr>
            <p:ph type="body"/>
          </p:nvPr>
        </p:nvSpPr>
        <p:spPr>
          <a:xfrm>
            <a:off x="3571560" y="4090320"/>
            <a:ext cx="2921040" cy="2091240"/>
          </a:xfrm>
          <a:prstGeom prst="rect">
            <a:avLst/>
          </a:prstGeom>
        </p:spPr>
        <p:txBody>
          <a:bodyPr lIns="0" tIns="0" rIns="0" bIns="0">
            <a:normAutofit/>
          </a:bodyPr>
          <a:lstStyle/>
          <a:p>
            <a:endParaRPr lang="de-DE" sz="2600" b="0" strike="noStrike" spc="-1">
              <a:latin typeface="Arial"/>
            </a:endParaRPr>
          </a:p>
        </p:txBody>
      </p:sp>
      <p:sp>
        <p:nvSpPr>
          <p:cNvPr id="79" name="PlaceHolder 7"/>
          <p:cNvSpPr>
            <a:spLocks noGrp="1"/>
          </p:cNvSpPr>
          <p:nvPr>
            <p:ph type="body"/>
          </p:nvPr>
        </p:nvSpPr>
        <p:spPr>
          <a:xfrm>
            <a:off x="6639120" y="4090320"/>
            <a:ext cx="292104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9" name="PlaceHolder 2"/>
          <p:cNvSpPr>
            <a:spLocks noGrp="1"/>
          </p:cNvSpPr>
          <p:nvPr>
            <p:ph type="body"/>
          </p:nvPr>
        </p:nvSpPr>
        <p:spPr>
          <a:xfrm>
            <a:off x="504000" y="1800000"/>
            <a:ext cx="9072000" cy="43844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11"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de-DE" sz="2600" b="0" strike="noStrike" spc="-1">
              <a:latin typeface="Arial"/>
            </a:endParaRPr>
          </a:p>
        </p:txBody>
      </p:sp>
      <p:sp>
        <p:nvSpPr>
          <p:cNvPr id="12"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576000"/>
            <a:ext cx="7200000" cy="333864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16"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17"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de-DE" sz="2600" b="0" strike="noStrike" spc="-1">
              <a:latin typeface="Arial"/>
            </a:endParaRPr>
          </a:p>
        </p:txBody>
      </p:sp>
      <p:sp>
        <p:nvSpPr>
          <p:cNvPr id="18"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20"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de-DE" sz="2600" b="0" strike="noStrike" spc="-1">
              <a:latin typeface="Arial"/>
            </a:endParaRPr>
          </a:p>
        </p:txBody>
      </p:sp>
      <p:sp>
        <p:nvSpPr>
          <p:cNvPr id="21"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22" name="PlaceHolder 4"/>
          <p:cNvSpPr>
            <a:spLocks noGrp="1"/>
          </p:cNvSpPr>
          <p:nvPr>
            <p:ph type="body"/>
          </p:nvPr>
        </p:nvSpPr>
        <p:spPr>
          <a:xfrm>
            <a:off x="5152680" y="4090320"/>
            <a:ext cx="442692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576000"/>
            <a:ext cx="7200000" cy="720000"/>
          </a:xfrm>
          <a:prstGeom prst="rect">
            <a:avLst/>
          </a:prstGeom>
        </p:spPr>
        <p:txBody>
          <a:bodyPr lIns="0" tIns="0" rIns="0" bIns="0" anchor="ctr"/>
          <a:lstStyle/>
          <a:p>
            <a:endParaRPr lang="de-DE" sz="3600" b="0" strike="noStrike" spc="-1">
              <a:latin typeface="Arial"/>
            </a:endParaRPr>
          </a:p>
        </p:txBody>
      </p:sp>
      <p:sp>
        <p:nvSpPr>
          <p:cNvPr id="24"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de-DE" sz="2600" b="0" strike="noStrike" spc="-1">
              <a:latin typeface="Arial"/>
            </a:endParaRPr>
          </a:p>
        </p:txBody>
      </p:sp>
      <p:sp>
        <p:nvSpPr>
          <p:cNvPr id="25"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de-DE" sz="2600" b="0" strike="noStrike" spc="-1">
              <a:latin typeface="Arial"/>
            </a:endParaRPr>
          </a:p>
        </p:txBody>
      </p:sp>
      <p:sp>
        <p:nvSpPr>
          <p:cNvPr id="26" name="PlaceHolder 4"/>
          <p:cNvSpPr>
            <a:spLocks noGrp="1"/>
          </p:cNvSpPr>
          <p:nvPr>
            <p:ph type="body"/>
          </p:nvPr>
        </p:nvSpPr>
        <p:spPr>
          <a:xfrm>
            <a:off x="504000" y="4090320"/>
            <a:ext cx="9072000" cy="2091240"/>
          </a:xfrm>
          <a:prstGeom prst="rect">
            <a:avLst/>
          </a:prstGeom>
        </p:spPr>
        <p:txBody>
          <a:bodyPr lIns="0" tIns="0" rIns="0" bIns="0">
            <a:normAutofit/>
          </a:bodyPr>
          <a:lstStyle/>
          <a:p>
            <a:endParaRPr lang="de-DE" sz="26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294967295"/>
          <p:cNvPicPr/>
          <p:nvPr/>
        </p:nvPicPr>
        <p:blipFill>
          <a:blip r:embed="rId14" cstate="print"/>
          <a:stretch/>
        </p:blipFill>
        <p:spPr>
          <a:xfrm>
            <a:off x="720" y="720"/>
            <a:ext cx="10079640" cy="7559640"/>
          </a:xfrm>
          <a:prstGeom prst="rect">
            <a:avLst/>
          </a:prstGeom>
          <a:ln>
            <a:noFill/>
          </a:ln>
        </p:spPr>
      </p:pic>
      <p:sp>
        <p:nvSpPr>
          <p:cNvPr id="7" name="PlaceHolder 1"/>
          <p:cNvSpPr>
            <a:spLocks noGrp="1"/>
          </p:cNvSpPr>
          <p:nvPr>
            <p:ph type="title"/>
          </p:nvPr>
        </p:nvSpPr>
        <p:spPr>
          <a:xfrm>
            <a:off x="504000" y="576000"/>
            <a:ext cx="7200000" cy="720000"/>
          </a:xfrm>
          <a:prstGeom prst="rect">
            <a:avLst/>
          </a:prstGeom>
        </p:spPr>
        <p:txBody>
          <a:bodyPr lIns="0" tIns="0" rIns="0" bIns="0" anchor="ctr"/>
          <a:lstStyle/>
          <a:p>
            <a:r>
              <a:rPr lang="de-DE" sz="3600" b="0" strike="noStrike" spc="-1">
                <a:latin typeface="Arial"/>
              </a:rPr>
              <a:t>Click to edit the title text format</a:t>
            </a:r>
          </a:p>
        </p:txBody>
      </p:sp>
      <p:sp>
        <p:nvSpPr>
          <p:cNvPr id="2" name="PlaceHolder 2"/>
          <p:cNvSpPr>
            <a:spLocks noGrp="1"/>
          </p:cNvSpPr>
          <p:nvPr>
            <p:ph type="body"/>
          </p:nvPr>
        </p:nvSpPr>
        <p:spPr>
          <a:xfrm>
            <a:off x="504000" y="1800000"/>
            <a:ext cx="9072000" cy="4384440"/>
          </a:xfrm>
          <a:prstGeom prst="rect">
            <a:avLst/>
          </a:prstGeom>
        </p:spPr>
        <p:txBody>
          <a:bodyPr lIns="0" tIns="0" rIns="0" bIns="0">
            <a:normAutofit/>
          </a:bodyPr>
          <a:lstStyle/>
          <a:p>
            <a:pPr marL="432000" indent="-324000">
              <a:spcAft>
                <a:spcPts val="1417"/>
              </a:spcAft>
              <a:buClr>
                <a:srgbClr val="000000"/>
              </a:buClr>
              <a:buSzPct val="45000"/>
              <a:buFont typeface="Wingdings" charset="2"/>
              <a:buChar char=""/>
            </a:pPr>
            <a:r>
              <a:rPr lang="de-DE" sz="2600" b="0" strike="noStrike" spc="-1">
                <a:latin typeface="Arial"/>
              </a:rPr>
              <a:t>Click to edit the outline text format</a:t>
            </a:r>
          </a:p>
          <a:p>
            <a:pPr marL="864000" lvl="1" indent="-324000">
              <a:spcAft>
                <a:spcPts val="1134"/>
              </a:spcAft>
              <a:buClr>
                <a:srgbClr val="000000"/>
              </a:buClr>
              <a:buSzPct val="75000"/>
              <a:buFont typeface="Symbol" charset="2"/>
              <a:buChar char=""/>
            </a:pPr>
            <a:r>
              <a:rPr lang="de-DE" sz="2600" b="0" strike="noStrike" spc="-1">
                <a:latin typeface="Arial"/>
              </a:rPr>
              <a:t>Second Outline Level</a:t>
            </a:r>
          </a:p>
          <a:p>
            <a:pPr marL="1296000" lvl="2" indent="-288000">
              <a:spcAft>
                <a:spcPts val="850"/>
              </a:spcAft>
              <a:buClr>
                <a:srgbClr val="000000"/>
              </a:buClr>
              <a:buSzPct val="45000"/>
              <a:buFont typeface="Wingdings" charset="2"/>
              <a:buChar char=""/>
            </a:pPr>
            <a:r>
              <a:rPr lang="de-DE" sz="2600" b="0" strike="noStrike" spc="-1">
                <a:latin typeface="Arial"/>
              </a:rPr>
              <a:t>Third Outline Level</a:t>
            </a:r>
          </a:p>
          <a:p>
            <a:pPr marL="1728000" lvl="3" indent="-216000">
              <a:spcAft>
                <a:spcPts val="567"/>
              </a:spcAft>
              <a:buClr>
                <a:srgbClr val="000000"/>
              </a:buClr>
              <a:buSzPct val="75000"/>
              <a:buFont typeface="Symbol" charset="2"/>
              <a:buChar char=""/>
            </a:pPr>
            <a:r>
              <a:rPr lang="de-DE" sz="2600" b="0" strike="noStrike" spc="-1">
                <a:latin typeface="Arial"/>
              </a:rPr>
              <a:t>Fourth Outline Level</a:t>
            </a:r>
          </a:p>
          <a:p>
            <a:pPr marL="2160000" lvl="4" indent="-216000">
              <a:spcAft>
                <a:spcPts val="283"/>
              </a:spcAft>
              <a:buClr>
                <a:srgbClr val="000000"/>
              </a:buClr>
              <a:buSzPct val="45000"/>
              <a:buFont typeface="Wingdings" charset="2"/>
              <a:buChar char=""/>
            </a:pPr>
            <a:r>
              <a:rPr lang="de-DE" sz="2600" b="0" strike="noStrike" spc="-1">
                <a:latin typeface="Arial"/>
              </a:rPr>
              <a:t>Fifth Outline Level</a:t>
            </a:r>
          </a:p>
          <a:p>
            <a:pPr marL="2592000" lvl="5" indent="-216000">
              <a:spcAft>
                <a:spcPts val="283"/>
              </a:spcAft>
              <a:buClr>
                <a:srgbClr val="000000"/>
              </a:buClr>
              <a:buSzPct val="45000"/>
              <a:buFont typeface="Wingdings" charset="2"/>
              <a:buChar char=""/>
            </a:pPr>
            <a:r>
              <a:rPr lang="de-DE" sz="2600" b="0" strike="noStrike" spc="-1">
                <a:latin typeface="Arial"/>
              </a:rPr>
              <a:t>Sixth Outline Level</a:t>
            </a:r>
          </a:p>
          <a:p>
            <a:pPr marL="3024000" lvl="6" indent="-216000">
              <a:spcAft>
                <a:spcPts val="283"/>
              </a:spcAft>
              <a:buClr>
                <a:srgbClr val="000000"/>
              </a:buClr>
              <a:buSzPct val="45000"/>
              <a:buFont typeface="Wingdings" charset="2"/>
              <a:buChar char=""/>
            </a:pPr>
            <a:r>
              <a:rPr lang="de-DE" sz="2600" b="0" strike="noStrike" spc="-1">
                <a:latin typeface="Arial"/>
              </a:rPr>
              <a:t>Seventh Outline Level</a:t>
            </a:r>
          </a:p>
        </p:txBody>
      </p:sp>
      <p:sp>
        <p:nvSpPr>
          <p:cNvPr id="3" name="PlaceHolder 3"/>
          <p:cNvSpPr>
            <a:spLocks noGrp="1"/>
          </p:cNvSpPr>
          <p:nvPr>
            <p:ph type="dt"/>
          </p:nvPr>
        </p:nvSpPr>
        <p:spPr>
          <a:xfrm>
            <a:off x="504000" y="6887160"/>
            <a:ext cx="2348280" cy="521280"/>
          </a:xfrm>
          <a:prstGeom prst="rect">
            <a:avLst/>
          </a:prstGeom>
        </p:spPr>
        <p:txBody>
          <a:bodyPr lIns="0" tIns="0" rIns="0" bIns="0"/>
          <a:lstStyle/>
          <a:p>
            <a:r>
              <a:rPr lang="de-DE" sz="1400" b="0" strike="noStrike" spc="-1">
                <a:latin typeface="Times New Roman"/>
              </a:rPr>
              <a:t>&lt;date/time&gt;</a:t>
            </a:r>
          </a:p>
        </p:txBody>
      </p:sp>
      <p:sp>
        <p:nvSpPr>
          <p:cNvPr id="4" name="PlaceHolder 4"/>
          <p:cNvSpPr>
            <a:spLocks noGrp="1"/>
          </p:cNvSpPr>
          <p:nvPr>
            <p:ph type="ftr"/>
          </p:nvPr>
        </p:nvSpPr>
        <p:spPr>
          <a:xfrm>
            <a:off x="3447360" y="6887160"/>
            <a:ext cx="3195000" cy="521280"/>
          </a:xfrm>
          <a:prstGeom prst="rect">
            <a:avLst/>
          </a:prstGeom>
        </p:spPr>
        <p:txBody>
          <a:bodyPr lIns="0" tIns="0" rIns="0" bIns="0"/>
          <a:lstStyle/>
          <a:p>
            <a:pPr algn="ctr"/>
            <a:r>
              <a:rPr lang="de-DE" sz="1400" b="0" strike="noStrike" spc="-1">
                <a:latin typeface="Times New Roman"/>
              </a:rPr>
              <a:t>&lt;footer&gt;</a:t>
            </a:r>
          </a:p>
        </p:txBody>
      </p:sp>
      <p:sp>
        <p:nvSpPr>
          <p:cNvPr id="5" name="PlaceHolder 5"/>
          <p:cNvSpPr>
            <a:spLocks noGrp="1"/>
          </p:cNvSpPr>
          <p:nvPr>
            <p:ph type="sldNum"/>
          </p:nvPr>
        </p:nvSpPr>
        <p:spPr>
          <a:xfrm>
            <a:off x="7227000" y="6887160"/>
            <a:ext cx="2348280" cy="521280"/>
          </a:xfrm>
          <a:prstGeom prst="rect">
            <a:avLst/>
          </a:prstGeom>
        </p:spPr>
        <p:txBody>
          <a:bodyPr lIns="0" tIns="0" rIns="0" bIns="0"/>
          <a:lstStyle/>
          <a:p>
            <a:pPr algn="r"/>
            <a:fld id="{24AB1A7D-7BB0-4A5D-B4E8-78BE25AC312D}" type="slidenum">
              <a:rPr lang="de-DE" sz="1400" b="0" strike="noStrike" spc="-1">
                <a:latin typeface="Times New Roman"/>
              </a:rPr>
              <a:pPr algn="r"/>
              <a:t>‹#›</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de-DE" sz="4400" b="0" strike="noStrike" spc="-1">
                <a:latin typeface="Arial"/>
              </a:rPr>
              <a:t>Click to edit the title text format</a:t>
            </a:r>
          </a:p>
        </p:txBody>
      </p:sp>
      <p:sp>
        <p:nvSpPr>
          <p:cNvPr id="43"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de-DE" sz="2800" b="0" strike="noStrike" spc="-1">
                <a:latin typeface="Arial"/>
              </a:rPr>
              <a:t>Second Outline Level</a:t>
            </a:r>
          </a:p>
          <a:p>
            <a:pPr marL="1296000" lvl="2" indent="-288000">
              <a:spcBef>
                <a:spcPts val="850"/>
              </a:spcBef>
              <a:buClr>
                <a:srgbClr val="000000"/>
              </a:buClr>
              <a:buSzPct val="45000"/>
              <a:buFont typeface="Wingdings" charset="2"/>
              <a:buChar char=""/>
            </a:pPr>
            <a:r>
              <a:rPr lang="de-DE" sz="2400" b="0" strike="noStrike" spc="-1">
                <a:latin typeface="Arial"/>
              </a:rPr>
              <a:t>Third Outline Level</a:t>
            </a:r>
          </a:p>
          <a:p>
            <a:pPr marL="1728000" lvl="3" indent="-216000">
              <a:spcBef>
                <a:spcPts val="567"/>
              </a:spcBef>
              <a:buClr>
                <a:srgbClr val="000000"/>
              </a:buClr>
              <a:buSzPct val="75000"/>
              <a:buFont typeface="Symbol" charset="2"/>
              <a:buChar char=""/>
            </a:pPr>
            <a:r>
              <a:rPr lang="de-DE" sz="2000" b="0" strike="noStrike" spc="-1">
                <a:latin typeface="Arial"/>
              </a:rPr>
              <a:t>Fourth Outline Level</a:t>
            </a:r>
          </a:p>
          <a:p>
            <a:pPr marL="2160000" lvl="4" indent="-216000">
              <a:spcBef>
                <a:spcPts val="283"/>
              </a:spcBef>
              <a:buClr>
                <a:srgbClr val="000000"/>
              </a:buClr>
              <a:buSzPct val="45000"/>
              <a:buFont typeface="Wingdings" charset="2"/>
              <a:buChar char=""/>
            </a:pPr>
            <a:r>
              <a:rPr lang="de-DE" sz="2000" b="0" strike="noStrike" spc="-1">
                <a:latin typeface="Arial"/>
              </a:rPr>
              <a:t>Fifth Outline Level</a:t>
            </a:r>
          </a:p>
          <a:p>
            <a:pPr marL="2592000" lvl="5" indent="-216000">
              <a:spcBef>
                <a:spcPts val="283"/>
              </a:spcBef>
              <a:buClr>
                <a:srgbClr val="000000"/>
              </a:buClr>
              <a:buSzPct val="45000"/>
              <a:buFont typeface="Wingdings" charset="2"/>
              <a:buChar char=""/>
            </a:pPr>
            <a:r>
              <a:rPr lang="de-DE" sz="2000" b="0" strike="noStrike" spc="-1">
                <a:latin typeface="Arial"/>
              </a:rPr>
              <a:t>Sixth Outline Level</a:t>
            </a:r>
          </a:p>
          <a:p>
            <a:pPr marL="3024000" lvl="6" indent="-216000">
              <a:spcBef>
                <a:spcPts val="283"/>
              </a:spcBef>
              <a:buClr>
                <a:srgbClr val="000000"/>
              </a:buClr>
              <a:buSzPct val="45000"/>
              <a:buFont typeface="Wingdings" charset="2"/>
              <a:buChar char=""/>
            </a:pPr>
            <a:r>
              <a:rPr lang="de-DE"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504000" y="576000"/>
            <a:ext cx="7200000" cy="720000"/>
          </a:xfrm>
          <a:prstGeom prst="rect">
            <a:avLst/>
          </a:prstGeom>
          <a:noFill/>
          <a:ln>
            <a:noFill/>
          </a:ln>
        </p:spPr>
        <p:txBody>
          <a:bodyPr lIns="0" tIns="0" rIns="0" bIns="0" anchor="ctr"/>
          <a:lstStyle/>
          <a:p>
            <a:r>
              <a:rPr lang="de-DE" sz="3600" b="0" strike="noStrike" spc="-1">
                <a:latin typeface="Arial"/>
              </a:rPr>
              <a:t>Principles of Epidemiology</a:t>
            </a:r>
          </a:p>
        </p:txBody>
      </p:sp>
      <p:sp>
        <p:nvSpPr>
          <p:cNvPr id="81" name="TextShape 2"/>
          <p:cNvSpPr txBox="1"/>
          <p:nvPr/>
        </p:nvSpPr>
        <p:spPr>
          <a:xfrm>
            <a:off x="504000" y="1800000"/>
            <a:ext cx="9072000" cy="4384440"/>
          </a:xfrm>
          <a:prstGeom prst="rect">
            <a:avLst/>
          </a:prstGeom>
          <a:noFill/>
          <a:ln>
            <a:noFill/>
          </a:ln>
        </p:spPr>
        <p:txBody>
          <a:bodyPr lIns="0" tIns="0" rIns="0" bIns="0" anchor="ctr"/>
          <a:lstStyle/>
          <a:p>
            <a:pPr algn="ctr"/>
            <a:r>
              <a:rPr lang="de-DE" sz="3200" b="0" strike="noStrike" spc="-1">
                <a:latin typeface="Arial"/>
              </a:rPr>
              <a:t>Dr Ogundipe</a:t>
            </a:r>
          </a:p>
          <a:p>
            <a:pPr algn="ctr"/>
            <a:r>
              <a:rPr lang="de-DE" sz="3200" b="0" strike="noStrike" spc="-1">
                <a:latin typeface="Arial"/>
              </a:rPr>
              <a:t>Mrs Oluwadare</a:t>
            </a:r>
          </a:p>
          <a:p>
            <a:pPr algn="ctr"/>
            <a:r>
              <a:rPr lang="de-DE" sz="3200" b="0" strike="noStrike" spc="-1">
                <a:latin typeface="Arial"/>
              </a:rPr>
              <a:t>Dept of Public Health</a:t>
            </a:r>
          </a:p>
          <a:p>
            <a:pPr algn="ctr"/>
            <a:r>
              <a:rPr lang="de-DE" sz="3200" b="0" strike="noStrike" spc="-1">
                <a:latin typeface="Arial"/>
              </a:rPr>
              <a:t>Afe Babalola University</a:t>
            </a:r>
          </a:p>
          <a:p>
            <a:pPr algn="ctr"/>
            <a:endParaRPr lang="de-DE" sz="3200" b="0" strike="noStrike" spc="-1">
              <a:latin typeface="Arial"/>
            </a:endParaRPr>
          </a:p>
        </p:txBody>
      </p:sp>
    </p:spTree>
  </p:cSld>
  <p:clrMapOvr>
    <a:masterClrMapping/>
  </p:clrMapOvr>
  <p:transition spd="med">
    <p:checker dir="vert"/>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CONFOUNDER</a:t>
            </a:r>
            <a:endParaRPr lang="en-US" sz="3200" dirty="0"/>
          </a:p>
        </p:txBody>
      </p:sp>
      <p:sp>
        <p:nvSpPr>
          <p:cNvPr id="3" name="Text Placeholder 2"/>
          <p:cNvSpPr>
            <a:spLocks noGrp="1"/>
          </p:cNvSpPr>
          <p:nvPr>
            <p:ph type="body"/>
          </p:nvPr>
        </p:nvSpPr>
        <p:spPr>
          <a:xfrm>
            <a:off x="0" y="1807282"/>
            <a:ext cx="9720832" cy="4564843"/>
          </a:xfrm>
        </p:spPr>
        <p:txBody>
          <a:bodyPr>
            <a:normAutofit/>
          </a:bodyPr>
          <a:lstStyle/>
          <a:p>
            <a:pPr marL="889200" lvl="1" indent="-324000">
              <a:spcAft>
                <a:spcPts val="1417"/>
              </a:spcAft>
              <a:buClr>
                <a:srgbClr val="000000"/>
              </a:buClr>
              <a:buSzPct val="45000"/>
            </a:pPr>
            <a:r>
              <a:rPr lang="de-DE" sz="2600" spc="-1" dirty="0" smtClean="0">
                <a:latin typeface="Arial"/>
              </a:rPr>
              <a:t>A confounder is a 3rd variable associated with two other variables (the dependent and independent variables) thereby confusing the association that exists between these dependent and independent variables.</a:t>
            </a:r>
          </a:p>
          <a:p>
            <a:pPr marL="889200" lvl="1" indent="-324000">
              <a:spcAft>
                <a:spcPts val="1417"/>
              </a:spcAft>
              <a:buClr>
                <a:srgbClr val="000000"/>
              </a:buClr>
              <a:buSzPct val="45000"/>
            </a:pPr>
            <a:r>
              <a:rPr lang="de-DE" sz="2600" spc="-1" dirty="0" smtClean="0">
                <a:latin typeface="Arial"/>
              </a:rPr>
              <a:t>A confounder is one type of bias</a:t>
            </a:r>
          </a:p>
          <a:p>
            <a:pPr marL="889200" lvl="1" indent="-324000">
              <a:spcAft>
                <a:spcPts val="1417"/>
              </a:spcAft>
              <a:buClr>
                <a:srgbClr val="000000"/>
              </a:buClr>
              <a:buSzPct val="45000"/>
            </a:pPr>
            <a:r>
              <a:rPr lang="de-DE" sz="2600" spc="-1" dirty="0" smtClean="0">
                <a:latin typeface="Arial"/>
              </a:rPr>
              <a:t>A confounder can be avoided during the design of research</a:t>
            </a:r>
          </a:p>
          <a:p>
            <a:pPr marL="889200" lvl="1" indent="-324000">
              <a:spcAft>
                <a:spcPts val="1417"/>
              </a:spcAft>
              <a:buClr>
                <a:srgbClr val="000000"/>
              </a:buClr>
              <a:buSzPct val="45000"/>
            </a:pPr>
            <a:r>
              <a:rPr lang="de-DE" sz="2600" spc="-1" dirty="0" smtClean="0">
                <a:latin typeface="Arial"/>
              </a:rPr>
              <a:t>A confounder can be detected during analysis of research findings.</a:t>
            </a:r>
            <a:endParaRPr lang="de-DE" sz="2600" spc="-1" dirty="0">
              <a:latin typeface="Arial"/>
            </a:endParaRPr>
          </a:p>
          <a:p>
            <a:pPr marL="889200" lvl="1" indent="-324000">
              <a:spcAft>
                <a:spcPts val="1417"/>
              </a:spcAft>
              <a:buClr>
                <a:srgbClr val="000000"/>
              </a:buClr>
              <a:buSzPct val="45000"/>
            </a:pPr>
            <a:endParaRPr lang="de-DE" sz="2600" spc="-1" dirty="0" smtClean="0">
              <a:latin typeface="Arial"/>
            </a:endParaRPr>
          </a:p>
          <a:p>
            <a:pPr marL="889200" lvl="1" indent="-324000">
              <a:spcAft>
                <a:spcPts val="1417"/>
              </a:spcAft>
              <a:buClr>
                <a:srgbClr val="000000"/>
              </a:buClr>
              <a:buSzPct val="45000"/>
            </a:pPr>
            <a:endParaRPr lang="de-DE" sz="2600" spc="-1" dirty="0" smtClean="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You should now be able to define</a:t>
            </a:r>
            <a:endParaRPr lang="en-US" sz="3600" dirty="0"/>
          </a:p>
        </p:txBody>
      </p:sp>
      <p:sp>
        <p:nvSpPr>
          <p:cNvPr id="3" name="Text Placeholder 2"/>
          <p:cNvSpPr>
            <a:spLocks noGrp="1"/>
          </p:cNvSpPr>
          <p:nvPr>
            <p:ph type="body"/>
          </p:nvPr>
        </p:nvSpPr>
        <p:spPr>
          <a:xfrm>
            <a:off x="720024" y="1800000"/>
            <a:ext cx="7488640" cy="4384440"/>
          </a:xfrm>
        </p:spPr>
        <p:txBody>
          <a:bodyPr>
            <a:normAutofit/>
          </a:bodyPr>
          <a:lstStyle/>
          <a:p>
            <a:r>
              <a:rPr lang="en-GB" sz="2400" dirty="0" smtClean="0"/>
              <a:t>Random error</a:t>
            </a:r>
            <a:endParaRPr lang="en-GB" sz="2400" dirty="0"/>
          </a:p>
          <a:p>
            <a:r>
              <a:rPr lang="en-GB" sz="2400" dirty="0" smtClean="0"/>
              <a:t>Systematic error</a:t>
            </a:r>
            <a:endParaRPr lang="en-GB" sz="2400" dirty="0"/>
          </a:p>
          <a:p>
            <a:r>
              <a:rPr lang="en-GB" sz="2400" dirty="0" smtClean="0"/>
              <a:t>Bias</a:t>
            </a:r>
            <a:endParaRPr lang="en-GB" sz="2400" dirty="0"/>
          </a:p>
          <a:p>
            <a:r>
              <a:rPr lang="en-GB" sz="2400" dirty="0" smtClean="0"/>
              <a:t>		Negative Bias</a:t>
            </a:r>
            <a:endParaRPr lang="en-GB" sz="2400" dirty="0"/>
          </a:p>
          <a:p>
            <a:r>
              <a:rPr lang="en-GB" sz="2400" dirty="0" smtClean="0"/>
              <a:t>		Positive Bias</a:t>
            </a:r>
            <a:endParaRPr lang="en-GB" sz="2400" dirty="0"/>
          </a:p>
          <a:p>
            <a:r>
              <a:rPr lang="en-GB" sz="2400" dirty="0" smtClean="0"/>
              <a:t>Sources of bias in case control study</a:t>
            </a:r>
          </a:p>
          <a:p>
            <a:endParaRPr lang="en-GB" sz="2400" dirty="0"/>
          </a:p>
          <a:p>
            <a:r>
              <a:rPr lang="en-GB" sz="2400" dirty="0" smtClean="0"/>
              <a:t>You should be able to list 10 biases and be able to explain clearly 5 of them.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BIAS AND CONFOUNDING</a:t>
            </a:r>
            <a:endParaRPr lang="en-US" dirty="0"/>
          </a:p>
        </p:txBody>
      </p:sp>
      <p:sp>
        <p:nvSpPr>
          <p:cNvPr id="3" name="Subtitle 2"/>
          <p:cNvSpPr>
            <a:spLocks noGrp="1"/>
          </p:cNvSpPr>
          <p:nvPr>
            <p:ph type="subTitle"/>
          </p:nvPr>
        </p:nvSpPr>
        <p:spPr/>
        <p:txBody>
          <a:bodyPr>
            <a:normAutofit fontScale="62500" lnSpcReduction="20000"/>
          </a:bodyPr>
          <a:lstStyle/>
          <a:p>
            <a:r>
              <a:rPr lang="en-GB" sz="3800" dirty="0" smtClean="0"/>
              <a:t>Define Bias</a:t>
            </a:r>
          </a:p>
          <a:p>
            <a:endParaRPr lang="en-GB" sz="3800" dirty="0" smtClean="0"/>
          </a:p>
          <a:p>
            <a:r>
              <a:rPr lang="en-GB" sz="3800" dirty="0" smtClean="0"/>
              <a:t>List sources of bias in Epidemiological studies</a:t>
            </a:r>
          </a:p>
          <a:p>
            <a:endParaRPr lang="en-GB" sz="3800" dirty="0" smtClean="0"/>
          </a:p>
          <a:p>
            <a:r>
              <a:rPr lang="en-GB" sz="3800" dirty="0"/>
              <a:t>	</a:t>
            </a:r>
            <a:r>
              <a:rPr lang="en-GB" sz="3800" dirty="0" smtClean="0"/>
              <a:t>Surveys</a:t>
            </a:r>
          </a:p>
          <a:p>
            <a:r>
              <a:rPr lang="en-GB" sz="3800" dirty="0"/>
              <a:t>	</a:t>
            </a:r>
            <a:r>
              <a:rPr lang="en-GB" sz="3800" dirty="0" smtClean="0"/>
              <a:t>Case Control </a:t>
            </a:r>
          </a:p>
          <a:p>
            <a:r>
              <a:rPr lang="en-GB" sz="3800" dirty="0"/>
              <a:t>	</a:t>
            </a:r>
            <a:r>
              <a:rPr lang="en-GB" sz="3800" dirty="0" smtClean="0"/>
              <a:t>Cohort</a:t>
            </a:r>
          </a:p>
          <a:p>
            <a:r>
              <a:rPr lang="en-GB" sz="3800" dirty="0"/>
              <a:t>	</a:t>
            </a:r>
            <a:r>
              <a:rPr lang="en-GB" sz="3800" dirty="0" smtClean="0"/>
              <a:t>Randomised Controlled trial</a:t>
            </a:r>
          </a:p>
          <a:p>
            <a:endParaRPr lang="en-GB" sz="3800" dirty="0"/>
          </a:p>
          <a:p>
            <a:r>
              <a:rPr lang="en-GB" sz="3800" dirty="0" smtClean="0"/>
              <a:t>Define confounding</a:t>
            </a:r>
          </a:p>
          <a:p>
            <a:endParaRPr lang="en-GB" sz="3800" dirty="0"/>
          </a:p>
          <a:p>
            <a:r>
              <a:rPr lang="en-GB" sz="3800" dirty="0" smtClean="0"/>
              <a:t>Using example, illustrate your understanding of confounding</a:t>
            </a:r>
          </a:p>
          <a:p>
            <a:endParaRPr lang="en-GB" sz="3800" dirty="0" smtClean="0"/>
          </a:p>
          <a:p>
            <a:endParaRPr lang="en-GB" sz="3800" dirty="0" smtClean="0"/>
          </a:p>
          <a:p>
            <a:r>
              <a:rPr lang="en-GB"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84" y="575999"/>
            <a:ext cx="9289032" cy="1043597"/>
          </a:xfrm>
        </p:spPr>
        <p:txBody>
          <a:bodyPr/>
          <a:lstStyle/>
          <a:p>
            <a:r>
              <a:rPr lang="en-GB" sz="2800" dirty="0" smtClean="0"/>
              <a:t>Bias</a:t>
            </a:r>
            <a:endParaRPr lang="en-US" sz="2800" dirty="0"/>
          </a:p>
        </p:txBody>
      </p:sp>
      <p:sp>
        <p:nvSpPr>
          <p:cNvPr id="3" name="Text Placeholder 2"/>
          <p:cNvSpPr>
            <a:spLocks noGrp="1"/>
          </p:cNvSpPr>
          <p:nvPr>
            <p:ph type="body"/>
          </p:nvPr>
        </p:nvSpPr>
        <p:spPr>
          <a:xfrm>
            <a:off x="287784" y="1115541"/>
            <a:ext cx="9433048" cy="6444134"/>
          </a:xfrm>
        </p:spPr>
        <p:txBody>
          <a:bodyPr>
            <a:normAutofit fontScale="47500" lnSpcReduction="20000"/>
          </a:bodyPr>
          <a:lstStyle/>
          <a:p>
            <a:pPr marL="889200" lvl="1" indent="-324000">
              <a:spcAft>
                <a:spcPts val="1417"/>
              </a:spcAft>
              <a:buClr>
                <a:srgbClr val="000000"/>
              </a:buClr>
              <a:buSzPct val="45000"/>
            </a:pPr>
            <a:endParaRPr lang="de-DE" sz="3800" spc="-1" dirty="0" smtClean="0">
              <a:latin typeface="Arial"/>
            </a:endParaRPr>
          </a:p>
          <a:p>
            <a:pPr marL="889200" lvl="1" indent="-324000">
              <a:spcAft>
                <a:spcPts val="1417"/>
              </a:spcAft>
              <a:buClr>
                <a:srgbClr val="000000"/>
              </a:buClr>
              <a:buSzPct val="45000"/>
              <a:buFont typeface="Wingdings" charset="2"/>
              <a:buChar char=""/>
            </a:pPr>
            <a:r>
              <a:rPr lang="de-DE" sz="3800" spc="-1" dirty="0" smtClean="0">
                <a:latin typeface="Arial"/>
              </a:rPr>
              <a:t>Bias is any aspect of research that can depart the findings of the research in one direction, away from the true finding.</a:t>
            </a:r>
          </a:p>
          <a:p>
            <a:pPr marL="889200" lvl="1" indent="-324000">
              <a:spcAft>
                <a:spcPts val="1417"/>
              </a:spcAft>
              <a:buClr>
                <a:srgbClr val="000000"/>
              </a:buClr>
              <a:buSzPct val="45000"/>
              <a:buFont typeface="Wingdings" charset="2"/>
              <a:buChar char=""/>
            </a:pPr>
            <a:r>
              <a:rPr lang="de-DE" sz="3800" spc="-1" dirty="0" smtClean="0">
                <a:latin typeface="Arial"/>
              </a:rPr>
              <a:t>In one direction means systematically in one way.  For example:</a:t>
            </a:r>
          </a:p>
          <a:p>
            <a:pPr marL="889200" lvl="1" indent="-324000">
              <a:spcAft>
                <a:spcPts val="1417"/>
              </a:spcAft>
              <a:buClr>
                <a:srgbClr val="000000"/>
              </a:buClr>
              <a:buSzPct val="45000"/>
              <a:buFont typeface="Wingdings" charset="2"/>
              <a:buChar char=""/>
            </a:pPr>
            <a:r>
              <a:rPr lang="de-DE" sz="3800" spc="-1" dirty="0">
                <a:latin typeface="Arial"/>
              </a:rPr>
              <a:t>Y</a:t>
            </a:r>
            <a:r>
              <a:rPr lang="de-DE" sz="3800" spc="-1" dirty="0" smtClean="0">
                <a:latin typeface="Arial"/>
              </a:rPr>
              <a:t>our weighing scale can be biased if you weigh yourself 5 times and each time it records you as always HIGHER or always LOWER WEIGHT than your true weight. </a:t>
            </a:r>
          </a:p>
          <a:p>
            <a:pPr marL="889200" lvl="1" indent="-324000">
              <a:spcAft>
                <a:spcPts val="1417"/>
              </a:spcAft>
              <a:buClr>
                <a:srgbClr val="000000"/>
              </a:buClr>
              <a:buSzPct val="45000"/>
              <a:buFont typeface="Wingdings" charset="2"/>
              <a:buChar char=""/>
            </a:pPr>
            <a:r>
              <a:rPr lang="de-DE" sz="3800" spc="-1" dirty="0" smtClean="0">
                <a:latin typeface="Arial"/>
              </a:rPr>
              <a:t>For example:  If your true weight is 70kg but the scale records 65, 60, 62, 66, 59. This is always lower, in one direction (NEGATIVE BIAS). This is a systematic error. </a:t>
            </a:r>
          </a:p>
          <a:p>
            <a:pPr marL="889200" lvl="1" indent="-324000">
              <a:spcAft>
                <a:spcPts val="1417"/>
              </a:spcAft>
              <a:buClr>
                <a:srgbClr val="000000"/>
              </a:buClr>
              <a:buSzPct val="45000"/>
              <a:buFont typeface="Wingdings" charset="2"/>
              <a:buChar char=""/>
            </a:pPr>
            <a:r>
              <a:rPr lang="de-DE" sz="3800" b="1" spc="-1" dirty="0" smtClean="0">
                <a:latin typeface="Arial"/>
              </a:rPr>
              <a:t>You cannot easily find out bias in your research because you cannot just weigh it with a scale. But if you look carefully with an Epidemiologists‘ eyes, you will find any bias when it exists.</a:t>
            </a:r>
          </a:p>
          <a:p>
            <a:pPr marL="889200" lvl="1" indent="-324000">
              <a:spcAft>
                <a:spcPts val="1417"/>
              </a:spcAft>
              <a:buClr>
                <a:srgbClr val="000000"/>
              </a:buClr>
              <a:buSzPct val="45000"/>
              <a:buFont typeface="Wingdings" charset="2"/>
              <a:buChar char=""/>
            </a:pPr>
            <a:r>
              <a:rPr lang="de-DE" sz="3800" spc="-1" dirty="0" smtClean="0">
                <a:latin typeface="Arial"/>
              </a:rPr>
              <a:t>If your true weight is 70kg and your scale records 65, 75, 73, 73, 68. The recorded weight are either higher or lower. This is not bias because it is not sytematically in one direction. This type of error is called a random error.</a:t>
            </a:r>
          </a:p>
          <a:p>
            <a:pPr marL="889200" lvl="1" indent="-324000">
              <a:spcAft>
                <a:spcPts val="1417"/>
              </a:spcAft>
              <a:buClr>
                <a:srgbClr val="000000"/>
              </a:buClr>
              <a:buSzPct val="45000"/>
              <a:buFont typeface="Wingdings" charset="2"/>
              <a:buChar char=""/>
            </a:pPr>
            <a:endParaRPr lang="de-DE" sz="3800" spc="-1" dirty="0">
              <a:latin typeface="Arial"/>
            </a:endParaRPr>
          </a:p>
          <a:p>
            <a:pPr marL="889200" lvl="1" indent="-324000">
              <a:spcAft>
                <a:spcPts val="1417"/>
              </a:spcAft>
              <a:buClr>
                <a:srgbClr val="000000"/>
              </a:buClr>
              <a:buSzPct val="45000"/>
              <a:buFont typeface="Wingdings" charset="2"/>
              <a:buChar char=""/>
            </a:pPr>
            <a:r>
              <a:rPr lang="de-DE" sz="3800" spc="-1" dirty="0" smtClean="0">
                <a:latin typeface="Arial"/>
              </a:rPr>
              <a:t>What is negative Bias?   What is Positive Bias?</a:t>
            </a:r>
            <a:endParaRPr lang="de-DE" sz="2600" spc="-1" dirty="0" smtClean="0">
              <a:latin typeface="Arial"/>
            </a:endParaRPr>
          </a:p>
          <a:p>
            <a:endParaRPr lang="en-GB"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576000"/>
            <a:ext cx="8424744" cy="720000"/>
          </a:xfrm>
        </p:spPr>
        <p:txBody>
          <a:bodyPr/>
          <a:lstStyle/>
          <a:p>
            <a:r>
              <a:rPr lang="en-GB" sz="3600" dirty="0" smtClean="0"/>
              <a:t>Random Error and Systematic Error</a:t>
            </a:r>
            <a:endParaRPr lang="en-US" sz="3600" dirty="0"/>
          </a:p>
        </p:txBody>
      </p:sp>
      <p:sp>
        <p:nvSpPr>
          <p:cNvPr id="3" name="Text Placeholder 2"/>
          <p:cNvSpPr>
            <a:spLocks noGrp="1"/>
          </p:cNvSpPr>
          <p:nvPr>
            <p:ph type="body"/>
          </p:nvPr>
        </p:nvSpPr>
        <p:spPr/>
        <p:txBody>
          <a:bodyPr>
            <a:normAutofit fontScale="92500" lnSpcReduction="20000"/>
          </a:bodyPr>
          <a:lstStyle/>
          <a:p>
            <a:r>
              <a:rPr lang="en-GB" sz="2400" dirty="0" smtClean="0"/>
              <a:t>Random error shows lack of precision but this is not in only one direction. It is haphazard. </a:t>
            </a:r>
          </a:p>
          <a:p>
            <a:r>
              <a:rPr lang="en-GB" sz="2400" dirty="0" smtClean="0"/>
              <a:t>This error can be estimated and corrected. </a:t>
            </a:r>
            <a:endParaRPr lang="en-GB" sz="2400" dirty="0"/>
          </a:p>
          <a:p>
            <a:r>
              <a:rPr lang="en-GB" sz="2400" dirty="0" smtClean="0"/>
              <a:t>This error can be reduced by increasing the sample size.</a:t>
            </a:r>
          </a:p>
          <a:p>
            <a:endParaRPr lang="en-GB" sz="2400" dirty="0"/>
          </a:p>
          <a:p>
            <a:endParaRPr lang="en-GB" sz="2400" dirty="0" smtClean="0"/>
          </a:p>
          <a:p>
            <a:r>
              <a:rPr lang="en-GB" sz="2400" dirty="0" smtClean="0"/>
              <a:t>Systematic error shows lack of precision but in only one direction.  This is Bias</a:t>
            </a:r>
          </a:p>
          <a:p>
            <a:r>
              <a:rPr lang="en-GB" sz="2400" dirty="0" smtClean="0"/>
              <a:t>This error cannot be estimated or corrected.</a:t>
            </a:r>
          </a:p>
          <a:p>
            <a:r>
              <a:rPr lang="en-GB" sz="2400" dirty="0" smtClean="0"/>
              <a:t>Bias is anything during the design, conduct or analysis of research that can lead to conclusions that are SYSTEMATICALLY different from the truth/ </a:t>
            </a:r>
          </a:p>
          <a:p>
            <a:endParaRPr lang="en-GB" sz="2400" dirty="0" smtClean="0"/>
          </a:p>
          <a:p>
            <a:endParaRPr lang="en-GB" sz="2800" dirty="0"/>
          </a:p>
          <a:p>
            <a:r>
              <a:rPr lang="en-GB"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84" y="575999"/>
            <a:ext cx="9289032" cy="1043597"/>
          </a:xfrm>
        </p:spPr>
        <p:txBody>
          <a:bodyPr/>
          <a:lstStyle/>
          <a:p>
            <a:r>
              <a:rPr lang="en-GB" sz="2800" dirty="0" smtClean="0"/>
              <a:t>Implication of Bias</a:t>
            </a:r>
            <a:endParaRPr lang="en-US" sz="2800" dirty="0"/>
          </a:p>
        </p:txBody>
      </p:sp>
      <p:sp>
        <p:nvSpPr>
          <p:cNvPr id="3" name="Text Placeholder 2"/>
          <p:cNvSpPr>
            <a:spLocks noGrp="1"/>
          </p:cNvSpPr>
          <p:nvPr>
            <p:ph type="body"/>
          </p:nvPr>
        </p:nvSpPr>
        <p:spPr>
          <a:xfrm>
            <a:off x="431800" y="1691605"/>
            <a:ext cx="9144200" cy="6048672"/>
          </a:xfrm>
        </p:spPr>
        <p:txBody>
          <a:bodyPr>
            <a:normAutofit fontScale="92500"/>
          </a:bodyPr>
          <a:lstStyle/>
          <a:p>
            <a:pPr marL="889200" lvl="1" indent="-324000">
              <a:spcAft>
                <a:spcPts val="1417"/>
              </a:spcAft>
              <a:buClr>
                <a:srgbClr val="000000"/>
              </a:buClr>
              <a:buSzPct val="45000"/>
            </a:pPr>
            <a:r>
              <a:rPr lang="de-DE" sz="2600" spc="-1" dirty="0" smtClean="0">
                <a:latin typeface="Arial"/>
              </a:rPr>
              <a:t>Bias leads to mistaken estimate of the relationship between the dependent and independent variables</a:t>
            </a:r>
          </a:p>
          <a:p>
            <a:pPr marL="889200" lvl="1" indent="-324000">
              <a:spcAft>
                <a:spcPts val="1417"/>
              </a:spcAft>
              <a:buClr>
                <a:srgbClr val="000000"/>
              </a:buClr>
              <a:buSzPct val="45000"/>
            </a:pPr>
            <a:r>
              <a:rPr lang="de-DE" sz="2600" spc="-1" dirty="0" smtClean="0">
                <a:latin typeface="Arial"/>
              </a:rPr>
              <a:t>When you allow bias in your study, there is no way to correct it. The study becomes INTERNALLY INVALID and it is useless.</a:t>
            </a:r>
          </a:p>
          <a:p>
            <a:pPr marL="889200" lvl="1" indent="-324000">
              <a:spcAft>
                <a:spcPts val="1417"/>
              </a:spcAft>
              <a:buClr>
                <a:srgbClr val="000000"/>
              </a:buClr>
              <a:buSzPct val="45000"/>
            </a:pPr>
            <a:endParaRPr lang="de-DE" sz="2600" spc="-1" dirty="0">
              <a:latin typeface="Arial"/>
            </a:endParaRPr>
          </a:p>
          <a:p>
            <a:pPr marL="889200" lvl="1" indent="-324000">
              <a:spcAft>
                <a:spcPts val="1417"/>
              </a:spcAft>
              <a:buClr>
                <a:srgbClr val="000000"/>
              </a:buClr>
              <a:buSzPct val="45000"/>
            </a:pPr>
            <a:r>
              <a:rPr lang="de-DE" sz="2600" spc="-1" dirty="0" smtClean="0">
                <a:latin typeface="Arial"/>
              </a:rPr>
              <a:t>Internal validity of research refers to how well the research was designed and conducted particularly in avoiding bias and confounders</a:t>
            </a:r>
          </a:p>
          <a:p>
            <a:pPr marL="889200" lvl="1" indent="-324000">
              <a:spcAft>
                <a:spcPts val="1417"/>
              </a:spcAft>
              <a:buClr>
                <a:srgbClr val="000000"/>
              </a:buClr>
              <a:buSzPct val="45000"/>
            </a:pPr>
            <a:r>
              <a:rPr lang="de-DE" sz="2600" spc="-1" dirty="0" smtClean="0">
                <a:latin typeface="Arial"/>
              </a:rPr>
              <a:t>External validity refers  to how wellthe research findings are interpreted and applied to the entire target population</a:t>
            </a:r>
          </a:p>
          <a:p>
            <a:pPr marL="889200" lvl="1" indent="-324000">
              <a:spcAft>
                <a:spcPts val="1417"/>
              </a:spcAft>
              <a:buClr>
                <a:srgbClr val="000000"/>
              </a:buClr>
              <a:buSzPct val="45000"/>
            </a:pPr>
            <a:endParaRPr lang="de-DE" sz="2600" spc="-1" dirty="0" smtClean="0">
              <a:latin typeface="Arial"/>
            </a:endParaRPr>
          </a:p>
          <a:p>
            <a:pPr marL="889200" lvl="1" indent="-324000">
              <a:spcAft>
                <a:spcPts val="1417"/>
              </a:spcAft>
              <a:buClr>
                <a:srgbClr val="000000"/>
              </a:buClr>
              <a:buSzPct val="45000"/>
              <a:buFont typeface="Wingdings" charset="2"/>
              <a:buChar char=""/>
            </a:pPr>
            <a:r>
              <a:rPr lang="de-DE" sz="2600" spc="-1" dirty="0" smtClean="0">
                <a:latin typeface="Arial"/>
              </a:rPr>
              <a:t> </a:t>
            </a:r>
            <a:r>
              <a:rPr lang="de-DE" sz="2600" spc="-1" dirty="0" smtClean="0">
                <a:latin typeface="Arial"/>
              </a:rPr>
              <a:t> </a:t>
            </a:r>
          </a:p>
          <a:p>
            <a:endParaRPr lang="en-GB"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Types of Bias</a:t>
            </a:r>
            <a:endParaRPr lang="en-US" sz="3200" dirty="0"/>
          </a:p>
        </p:txBody>
      </p:sp>
      <p:sp>
        <p:nvSpPr>
          <p:cNvPr id="3" name="Text Placeholder 2"/>
          <p:cNvSpPr>
            <a:spLocks noGrp="1"/>
          </p:cNvSpPr>
          <p:nvPr>
            <p:ph type="body"/>
          </p:nvPr>
        </p:nvSpPr>
        <p:spPr>
          <a:xfrm>
            <a:off x="359792" y="1619597"/>
            <a:ext cx="9144200" cy="4564843"/>
          </a:xfrm>
        </p:spPr>
        <p:txBody>
          <a:bodyPr>
            <a:normAutofit fontScale="62500" lnSpcReduction="20000"/>
          </a:bodyPr>
          <a:lstStyle/>
          <a:p>
            <a:pPr marL="889200" lvl="1" indent="-324000">
              <a:spcAft>
                <a:spcPts val="1417"/>
              </a:spcAft>
              <a:buClr>
                <a:srgbClr val="000000"/>
              </a:buClr>
              <a:buSzPct val="45000"/>
            </a:pPr>
            <a:r>
              <a:rPr lang="de-DE" sz="2600" spc="-1" dirty="0" smtClean="0">
                <a:latin typeface="Arial"/>
              </a:rPr>
              <a:t>Sample Selection Bias: Sample not selected to represent the target population</a:t>
            </a:r>
          </a:p>
          <a:p>
            <a:pPr marL="889200" lvl="1" indent="-324000">
              <a:spcAft>
                <a:spcPts val="1417"/>
              </a:spcAft>
              <a:buClr>
                <a:srgbClr val="000000"/>
              </a:buClr>
              <a:buSzPct val="45000"/>
            </a:pPr>
            <a:r>
              <a:rPr lang="de-DE" sz="2600" spc="-1" dirty="0" smtClean="0">
                <a:latin typeface="Arial"/>
              </a:rPr>
              <a:t>	Results from:</a:t>
            </a:r>
          </a:p>
          <a:p>
            <a:pPr marL="889200" lvl="1" indent="-324000">
              <a:spcAft>
                <a:spcPts val="1417"/>
              </a:spcAft>
              <a:buClr>
                <a:srgbClr val="000000"/>
              </a:buClr>
              <a:buSzPct val="45000"/>
            </a:pPr>
            <a:r>
              <a:rPr lang="de-DE" sz="2600" spc="-1" dirty="0">
                <a:latin typeface="Arial"/>
              </a:rPr>
              <a:t>	</a:t>
            </a:r>
            <a:r>
              <a:rPr lang="de-DE" sz="2600" spc="-1" dirty="0" smtClean="0">
                <a:latin typeface="Arial"/>
              </a:rPr>
              <a:t>		Inappropriate/inaccurate  definition of cases</a:t>
            </a:r>
          </a:p>
          <a:p>
            <a:pPr marL="889200" lvl="1" indent="-324000">
              <a:spcAft>
                <a:spcPts val="1417"/>
              </a:spcAft>
              <a:buClr>
                <a:srgbClr val="000000"/>
              </a:buClr>
              <a:buSzPct val="45000"/>
            </a:pPr>
            <a:r>
              <a:rPr lang="de-DE" sz="2600" spc="-1" dirty="0">
                <a:latin typeface="Arial"/>
              </a:rPr>
              <a:t>	</a:t>
            </a:r>
            <a:r>
              <a:rPr lang="de-DE" sz="2600" spc="-1" dirty="0" smtClean="0">
                <a:latin typeface="Arial"/>
              </a:rPr>
              <a:t>		Inaccurate Sampling Frame</a:t>
            </a:r>
          </a:p>
          <a:p>
            <a:pPr marL="889200" lvl="1" indent="-324000">
              <a:spcAft>
                <a:spcPts val="1417"/>
              </a:spcAft>
              <a:buClr>
                <a:srgbClr val="000000"/>
              </a:buClr>
              <a:buSzPct val="45000"/>
            </a:pPr>
            <a:r>
              <a:rPr lang="de-DE" sz="2600" spc="-1" dirty="0">
                <a:latin typeface="Arial"/>
              </a:rPr>
              <a:t>	</a:t>
            </a:r>
            <a:r>
              <a:rPr lang="de-DE" sz="2600" spc="-1" dirty="0" smtClean="0">
                <a:latin typeface="Arial"/>
              </a:rPr>
              <a:t>		Inaccurate identification of cases e.g referral filter bias</a:t>
            </a:r>
          </a:p>
          <a:p>
            <a:pPr marL="889200" lvl="1" indent="-324000">
              <a:spcAft>
                <a:spcPts val="1417"/>
              </a:spcAft>
              <a:buClr>
                <a:srgbClr val="000000"/>
              </a:buClr>
              <a:buSzPct val="45000"/>
            </a:pPr>
            <a:r>
              <a:rPr lang="de-DE" sz="2600" spc="-1" dirty="0" smtClean="0">
                <a:latin typeface="Arial"/>
              </a:rPr>
              <a:t>Information Collection bias (Measurement bias)</a:t>
            </a:r>
          </a:p>
          <a:p>
            <a:pPr marL="889200" lvl="1" indent="-324000">
              <a:spcAft>
                <a:spcPts val="1417"/>
              </a:spcAft>
              <a:buClr>
                <a:srgbClr val="000000"/>
              </a:buClr>
              <a:buSzPct val="45000"/>
            </a:pPr>
            <a:r>
              <a:rPr lang="de-DE" sz="2600" spc="-1" dirty="0">
                <a:latin typeface="Arial"/>
              </a:rPr>
              <a:t>	</a:t>
            </a:r>
            <a:r>
              <a:rPr lang="de-DE" sz="2600" spc="-1" dirty="0" smtClean="0">
                <a:latin typeface="Arial"/>
              </a:rPr>
              <a:t>	Can Observer (interviewer) bias</a:t>
            </a:r>
          </a:p>
          <a:p>
            <a:pPr marL="889200" lvl="1" indent="-324000">
              <a:spcAft>
                <a:spcPts val="1417"/>
              </a:spcAft>
              <a:buClr>
                <a:srgbClr val="000000"/>
              </a:buClr>
              <a:buSzPct val="45000"/>
            </a:pPr>
            <a:r>
              <a:rPr lang="de-DE" sz="2600" spc="-1" dirty="0">
                <a:latin typeface="Arial"/>
              </a:rPr>
              <a:t>	</a:t>
            </a:r>
            <a:r>
              <a:rPr lang="de-DE" sz="2600" spc="-1" dirty="0" smtClean="0">
                <a:latin typeface="Arial"/>
              </a:rPr>
              <a:t> Can be participant (subject ) bias</a:t>
            </a:r>
            <a:endParaRPr lang="de-DE" sz="2600" spc="-1" dirty="0" smtClean="0">
              <a:latin typeface="Arial"/>
            </a:endParaRPr>
          </a:p>
          <a:p>
            <a:pPr marL="889200" lvl="1" indent="-324000">
              <a:spcAft>
                <a:spcPts val="1417"/>
              </a:spcAft>
              <a:buClr>
                <a:srgbClr val="000000"/>
              </a:buClr>
              <a:buSzPct val="45000"/>
            </a:pPr>
            <a:endParaRPr lang="de-DE" sz="2600" spc="-1" dirty="0">
              <a:latin typeface="Arial"/>
            </a:endParaRPr>
          </a:p>
          <a:p>
            <a:pPr marL="889200" lvl="1" indent="-324000">
              <a:spcAft>
                <a:spcPts val="1417"/>
              </a:spcAft>
              <a:buClr>
                <a:srgbClr val="000000"/>
              </a:buClr>
              <a:buSzPct val="45000"/>
            </a:pPr>
            <a:r>
              <a:rPr lang="de-DE" sz="2600" spc="-1" dirty="0" smtClean="0">
                <a:latin typeface="Arial"/>
              </a:rPr>
              <a:t>Confounders</a:t>
            </a:r>
          </a:p>
          <a:p>
            <a:pPr marL="889200" lvl="1" indent="-324000">
              <a:spcAft>
                <a:spcPts val="1417"/>
              </a:spcAft>
              <a:buClr>
                <a:srgbClr val="000000"/>
              </a:buClr>
              <a:buSzPct val="45000"/>
            </a:pPr>
            <a:endParaRPr lang="de-DE" sz="2600" spc="-1" dirty="0">
              <a:latin typeface="Arial"/>
            </a:endParaRPr>
          </a:p>
          <a:p>
            <a:pPr marL="889200" lvl="1" indent="-324000">
              <a:spcAft>
                <a:spcPts val="1417"/>
              </a:spcAft>
              <a:buClr>
                <a:srgbClr val="000000"/>
              </a:buClr>
              <a:buSzPct val="45000"/>
            </a:pPr>
            <a:r>
              <a:rPr lang="de-DE" sz="2600" spc="-1" dirty="0" smtClean="0">
                <a:latin typeface="Arial"/>
              </a:rPr>
              <a:t>Specific Biases in Exoerimental studies</a:t>
            </a:r>
            <a:endParaRPr lang="de-DE" sz="2600" spc="-1" dirty="0" smtClean="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576000"/>
            <a:ext cx="8136712" cy="720000"/>
          </a:xfrm>
        </p:spPr>
        <p:txBody>
          <a:bodyPr/>
          <a:lstStyle/>
          <a:p>
            <a:r>
              <a:rPr lang="en-GB" sz="3200" dirty="0" smtClean="0"/>
              <a:t>Case selection Bias in Case Control Study</a:t>
            </a:r>
            <a:endParaRPr lang="en-US" sz="3200" dirty="0"/>
          </a:p>
        </p:txBody>
      </p:sp>
      <p:sp>
        <p:nvSpPr>
          <p:cNvPr id="3" name="Text Placeholder 2"/>
          <p:cNvSpPr>
            <a:spLocks noGrp="1"/>
          </p:cNvSpPr>
          <p:nvPr>
            <p:ph type="body"/>
          </p:nvPr>
        </p:nvSpPr>
        <p:spPr>
          <a:xfrm>
            <a:off x="359792" y="1619597"/>
            <a:ext cx="9144200" cy="4564843"/>
          </a:xfrm>
        </p:spPr>
        <p:txBody>
          <a:bodyPr>
            <a:normAutofit/>
          </a:bodyPr>
          <a:lstStyle/>
          <a:p>
            <a:pPr marL="889200" lvl="1" indent="-324000">
              <a:spcAft>
                <a:spcPts val="1417"/>
              </a:spcAft>
              <a:buClr>
                <a:srgbClr val="000000"/>
              </a:buClr>
              <a:buSzPct val="45000"/>
            </a:pPr>
            <a:r>
              <a:rPr lang="de-DE" sz="2600" spc="-1" dirty="0" smtClean="0">
                <a:latin typeface="Arial"/>
              </a:rPr>
              <a:t>Case Survival Bias</a:t>
            </a:r>
          </a:p>
          <a:p>
            <a:pPr marL="889200" lvl="1" indent="-324000">
              <a:spcAft>
                <a:spcPts val="1417"/>
              </a:spcAft>
              <a:buClr>
                <a:srgbClr val="000000"/>
              </a:buClr>
              <a:buSzPct val="45000"/>
            </a:pPr>
            <a:r>
              <a:rPr lang="de-DE" sz="2600" spc="-1" dirty="0" smtClean="0">
                <a:latin typeface="Arial"/>
              </a:rPr>
              <a:t>Case referral Bias / Referral Filter Bias</a:t>
            </a:r>
          </a:p>
          <a:p>
            <a:pPr marL="889200" lvl="1" indent="-324000">
              <a:spcAft>
                <a:spcPts val="1417"/>
              </a:spcAft>
              <a:buClr>
                <a:srgbClr val="000000"/>
              </a:buClr>
              <a:buSzPct val="45000"/>
            </a:pPr>
            <a:r>
              <a:rPr lang="de-DE" sz="2600" spc="-1" dirty="0" smtClean="0">
                <a:latin typeface="Arial"/>
              </a:rPr>
              <a:t>Case Eligibility Assessment Bias</a:t>
            </a:r>
            <a:endParaRPr lang="de-DE" sz="2600" spc="-1" dirty="0">
              <a:latin typeface="Arial"/>
            </a:endParaRPr>
          </a:p>
          <a:p>
            <a:pPr marL="889200" lvl="1" indent="-324000">
              <a:spcAft>
                <a:spcPts val="1417"/>
              </a:spcAft>
              <a:buClr>
                <a:srgbClr val="000000"/>
              </a:buClr>
              <a:buSzPct val="45000"/>
            </a:pPr>
            <a:r>
              <a:rPr lang="de-DE" sz="2600" spc="-1" dirty="0" smtClean="0">
                <a:latin typeface="Arial"/>
              </a:rPr>
              <a:t>Case Non participation Bias</a:t>
            </a:r>
          </a:p>
          <a:p>
            <a:pPr marL="889200" lvl="1" indent="-324000">
              <a:spcAft>
                <a:spcPts val="1417"/>
              </a:spcAft>
              <a:buClr>
                <a:srgbClr val="000000"/>
              </a:buClr>
              <a:buSzPct val="45000"/>
            </a:pPr>
            <a:r>
              <a:rPr lang="de-DE" sz="2600" spc="-1" dirty="0" smtClean="0">
                <a:latin typeface="Arial"/>
              </a:rPr>
              <a:t>Case ascertainment Bias</a:t>
            </a:r>
            <a:endParaRPr lang="de-DE" sz="2600" spc="-1" dirty="0" smtClean="0">
              <a:latin typeface="Arial"/>
            </a:endParaRPr>
          </a:p>
          <a:p>
            <a:pPr marL="889200" lvl="1" indent="-324000">
              <a:spcAft>
                <a:spcPts val="1417"/>
              </a:spcAft>
              <a:buClr>
                <a:srgbClr val="000000"/>
              </a:buClr>
              <a:buSzPct val="45000"/>
            </a:pPr>
            <a:endParaRPr lang="de-DE" sz="2600" spc="-1" dirty="0">
              <a:latin typeface="Arial"/>
            </a:endParaRPr>
          </a:p>
          <a:p>
            <a:pPr marL="889200" lvl="1" indent="-324000">
              <a:spcAft>
                <a:spcPts val="1417"/>
              </a:spcAft>
              <a:buClr>
                <a:srgbClr val="000000"/>
              </a:buClr>
              <a:buSzPct val="45000"/>
            </a:pPr>
            <a:endParaRPr lang="de-DE" sz="2600" spc="-1" dirty="0" smtClean="0">
              <a:latin typeface="Arial"/>
            </a:endParaRPr>
          </a:p>
          <a:p>
            <a:pPr marL="889200" lvl="1" indent="-324000">
              <a:spcAft>
                <a:spcPts val="1417"/>
              </a:spcAft>
              <a:buClr>
                <a:srgbClr val="000000"/>
              </a:buClr>
              <a:buSzPct val="45000"/>
            </a:pPr>
            <a:endParaRPr lang="de-DE" sz="2600" spc="-1" dirty="0" smtClean="0">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576000"/>
            <a:ext cx="8136712" cy="720000"/>
          </a:xfrm>
        </p:spPr>
        <p:txBody>
          <a:bodyPr/>
          <a:lstStyle/>
          <a:p>
            <a:r>
              <a:rPr lang="en-GB" sz="3200" dirty="0" smtClean="0"/>
              <a:t>Control selection Bias in Case Control Study</a:t>
            </a:r>
            <a:endParaRPr lang="en-US" sz="3200" dirty="0"/>
          </a:p>
        </p:txBody>
      </p:sp>
      <p:sp>
        <p:nvSpPr>
          <p:cNvPr id="3" name="Text Placeholder 2"/>
          <p:cNvSpPr>
            <a:spLocks noGrp="1"/>
          </p:cNvSpPr>
          <p:nvPr>
            <p:ph type="body"/>
          </p:nvPr>
        </p:nvSpPr>
        <p:spPr>
          <a:xfrm>
            <a:off x="359792" y="1619597"/>
            <a:ext cx="9144200" cy="4564843"/>
          </a:xfrm>
        </p:spPr>
        <p:txBody>
          <a:bodyPr>
            <a:normAutofit/>
          </a:bodyPr>
          <a:lstStyle/>
          <a:p>
            <a:pPr marL="889200" lvl="1" indent="-324000">
              <a:spcAft>
                <a:spcPts val="1417"/>
              </a:spcAft>
              <a:buClr>
                <a:srgbClr val="000000"/>
              </a:buClr>
              <a:buSzPct val="45000"/>
            </a:pPr>
            <a:r>
              <a:rPr lang="de-DE" sz="2600" spc="-1" dirty="0" smtClean="0">
                <a:latin typeface="Arial"/>
              </a:rPr>
              <a:t>Control source Bias</a:t>
            </a:r>
          </a:p>
          <a:p>
            <a:pPr marL="889200" lvl="1" indent="-324000">
              <a:spcAft>
                <a:spcPts val="1417"/>
              </a:spcAft>
              <a:buClr>
                <a:srgbClr val="000000"/>
              </a:buClr>
              <a:buSzPct val="45000"/>
            </a:pPr>
            <a:r>
              <a:rPr lang="de-DE" sz="2600" spc="-1" dirty="0" smtClean="0">
                <a:latin typeface="Arial"/>
              </a:rPr>
              <a:t>Exposure related </a:t>
            </a:r>
          </a:p>
          <a:p>
            <a:pPr marL="889200" lvl="1" indent="-324000">
              <a:spcAft>
                <a:spcPts val="1417"/>
              </a:spcAft>
              <a:buClr>
                <a:srgbClr val="000000"/>
              </a:buClr>
              <a:buSzPct val="45000"/>
            </a:pPr>
            <a:r>
              <a:rPr lang="de-DE" sz="2600" spc="-1" dirty="0" smtClean="0">
                <a:latin typeface="Arial"/>
              </a:rPr>
              <a:t>Control Survival Bias</a:t>
            </a:r>
            <a:endParaRPr lang="de-DE" sz="2600" spc="-1" dirty="0">
              <a:latin typeface="Arial"/>
            </a:endParaRPr>
          </a:p>
          <a:p>
            <a:pPr marL="889200" lvl="1" indent="-324000">
              <a:spcAft>
                <a:spcPts val="1417"/>
              </a:spcAft>
              <a:buClr>
                <a:srgbClr val="000000"/>
              </a:buClr>
              <a:buSzPct val="45000"/>
            </a:pPr>
            <a:r>
              <a:rPr lang="de-DE" sz="2600" spc="-1" dirty="0" smtClean="0">
                <a:latin typeface="Arial"/>
              </a:rPr>
              <a:t>Control Referral Bias</a:t>
            </a:r>
          </a:p>
          <a:p>
            <a:pPr marL="889200" lvl="1" indent="-324000">
              <a:spcAft>
                <a:spcPts val="1417"/>
              </a:spcAft>
              <a:buClr>
                <a:srgbClr val="000000"/>
              </a:buClr>
              <a:buSzPct val="45000"/>
            </a:pPr>
            <a:r>
              <a:rPr lang="de-DE" sz="2600" spc="-1" dirty="0" smtClean="0">
                <a:latin typeface="Arial"/>
              </a:rPr>
              <a:t>Control Non participation Bias</a:t>
            </a:r>
            <a:endParaRPr lang="de-DE" sz="2600" spc="-1" dirty="0">
              <a:latin typeface="Arial"/>
            </a:endParaRPr>
          </a:p>
          <a:p>
            <a:pPr marL="889200" lvl="1" indent="-324000">
              <a:spcAft>
                <a:spcPts val="1417"/>
              </a:spcAft>
              <a:buClr>
                <a:srgbClr val="000000"/>
              </a:buClr>
              <a:buSzPct val="45000"/>
            </a:pPr>
            <a:endParaRPr lang="de-DE" sz="2600" spc="-1" dirty="0" smtClean="0">
              <a:latin typeface="Arial"/>
            </a:endParaRPr>
          </a:p>
          <a:p>
            <a:pPr marL="889200" lvl="1" indent="-324000">
              <a:spcAft>
                <a:spcPts val="1417"/>
              </a:spcAft>
              <a:buClr>
                <a:srgbClr val="000000"/>
              </a:buClr>
              <a:buSzPct val="45000"/>
            </a:pPr>
            <a:endParaRPr lang="de-DE" sz="2600" spc="-1" dirty="0" smtClean="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Bias and Case Control Study</a:t>
            </a:r>
            <a:endParaRPr lang="en-US" sz="3200" dirty="0"/>
          </a:p>
        </p:txBody>
      </p:sp>
      <p:sp>
        <p:nvSpPr>
          <p:cNvPr id="3" name="Text Placeholder 2"/>
          <p:cNvSpPr>
            <a:spLocks noGrp="1"/>
          </p:cNvSpPr>
          <p:nvPr>
            <p:ph type="body"/>
          </p:nvPr>
        </p:nvSpPr>
        <p:spPr>
          <a:xfrm>
            <a:off x="431800" y="1691605"/>
            <a:ext cx="9144200" cy="5068899"/>
          </a:xfrm>
        </p:spPr>
        <p:txBody>
          <a:bodyPr>
            <a:normAutofit lnSpcReduction="10000"/>
          </a:bodyPr>
          <a:lstStyle/>
          <a:p>
            <a:pPr marL="889200" lvl="1" indent="-324000">
              <a:spcAft>
                <a:spcPts val="1417"/>
              </a:spcAft>
              <a:buClr>
                <a:srgbClr val="000000"/>
              </a:buClr>
              <a:buSzPct val="45000"/>
            </a:pPr>
            <a:r>
              <a:rPr lang="de-DE" sz="2600" spc="-1" dirty="0" smtClean="0">
                <a:latin typeface="Arial"/>
              </a:rPr>
              <a:t>The greatest disadvantage of case control study is BIAS</a:t>
            </a:r>
          </a:p>
          <a:p>
            <a:pPr marL="889200" lvl="1" indent="-324000">
              <a:spcAft>
                <a:spcPts val="1417"/>
              </a:spcAft>
              <a:buClr>
                <a:srgbClr val="000000"/>
              </a:buClr>
              <a:buSzPct val="45000"/>
            </a:pPr>
            <a:endParaRPr lang="de-DE" sz="2600" spc="-1" dirty="0" smtClean="0">
              <a:latin typeface="Arial"/>
            </a:endParaRPr>
          </a:p>
          <a:p>
            <a:pPr marL="889200" lvl="1" indent="-324000">
              <a:spcAft>
                <a:spcPts val="1417"/>
              </a:spcAft>
              <a:buClr>
                <a:srgbClr val="000000"/>
              </a:buClr>
              <a:buSzPct val="45000"/>
            </a:pPr>
            <a:r>
              <a:rPr lang="de-DE" sz="2600" spc="-1" dirty="0" smtClean="0">
                <a:latin typeface="Arial"/>
              </a:rPr>
              <a:t>Detection Bias</a:t>
            </a:r>
          </a:p>
          <a:p>
            <a:pPr marL="889200" lvl="1" indent="-324000">
              <a:spcAft>
                <a:spcPts val="1417"/>
              </a:spcAft>
              <a:buClr>
                <a:srgbClr val="000000"/>
              </a:buClr>
              <a:buSzPct val="45000"/>
            </a:pPr>
            <a:r>
              <a:rPr lang="de-DE" sz="2600" spc="-1" dirty="0" smtClean="0">
                <a:latin typeface="Arial"/>
              </a:rPr>
              <a:t>Berksonian Bias (Admission rates Bias)</a:t>
            </a:r>
            <a:endParaRPr lang="de-DE" sz="2600" spc="-1" dirty="0">
              <a:latin typeface="Arial"/>
            </a:endParaRPr>
          </a:p>
          <a:p>
            <a:pPr marL="889200" lvl="1" indent="-324000">
              <a:spcAft>
                <a:spcPts val="1417"/>
              </a:spcAft>
              <a:buClr>
                <a:srgbClr val="000000"/>
              </a:buClr>
              <a:buSzPct val="45000"/>
            </a:pPr>
            <a:r>
              <a:rPr lang="de-DE" sz="2600" spc="-1" dirty="0" smtClean="0">
                <a:latin typeface="Arial"/>
              </a:rPr>
              <a:t>Diagnostic suspicion Bias /  Ascertainment Bias</a:t>
            </a:r>
          </a:p>
          <a:p>
            <a:pPr marL="889200" lvl="1" indent="-324000">
              <a:spcAft>
                <a:spcPts val="1417"/>
              </a:spcAft>
              <a:buClr>
                <a:srgbClr val="000000"/>
              </a:buClr>
              <a:buSzPct val="45000"/>
            </a:pPr>
            <a:r>
              <a:rPr lang="de-DE" sz="2600" spc="-1" dirty="0" smtClean="0">
                <a:latin typeface="Arial"/>
              </a:rPr>
              <a:t>Exclusion Bias</a:t>
            </a:r>
            <a:endParaRPr lang="de-DE" sz="2600" spc="-1" dirty="0">
              <a:latin typeface="Arial"/>
            </a:endParaRPr>
          </a:p>
          <a:p>
            <a:pPr marL="889200" lvl="1" indent="-324000">
              <a:spcAft>
                <a:spcPts val="1417"/>
              </a:spcAft>
              <a:buClr>
                <a:srgbClr val="000000"/>
              </a:buClr>
              <a:buSzPct val="45000"/>
            </a:pPr>
            <a:r>
              <a:rPr lang="de-DE" sz="2600" spc="-1" dirty="0" smtClean="0">
                <a:latin typeface="Arial"/>
              </a:rPr>
              <a:t>Exposure Suspicion bias</a:t>
            </a:r>
          </a:p>
          <a:p>
            <a:pPr marL="889200" lvl="1" indent="-324000">
              <a:spcAft>
                <a:spcPts val="1417"/>
              </a:spcAft>
              <a:buClr>
                <a:srgbClr val="000000"/>
              </a:buClr>
              <a:buSzPct val="45000"/>
            </a:pPr>
            <a:r>
              <a:rPr lang="de-DE" sz="2600" spc="-1" dirty="0" smtClean="0">
                <a:latin typeface="Arial"/>
              </a:rPr>
              <a:t>Recall Bias</a:t>
            </a:r>
          </a:p>
          <a:p>
            <a:pPr marL="889200" lvl="1" indent="-324000">
              <a:spcAft>
                <a:spcPts val="1417"/>
              </a:spcAft>
              <a:buClr>
                <a:srgbClr val="000000"/>
              </a:buClr>
              <a:buSzPct val="45000"/>
            </a:pPr>
            <a:r>
              <a:rPr lang="de-DE" sz="2600" spc="-1" dirty="0" smtClean="0">
                <a:latin typeface="Arial"/>
              </a:rPr>
              <a:t>Rumination Bias</a:t>
            </a:r>
          </a:p>
          <a:p>
            <a:pPr marL="889200" lvl="1" indent="-324000">
              <a:spcAft>
                <a:spcPts val="1417"/>
              </a:spcAft>
              <a:buClr>
                <a:srgbClr val="000000"/>
              </a:buClr>
              <a:buSzPct val="45000"/>
            </a:pPr>
            <a:endParaRPr lang="de-DE" sz="2600" spc="-1" dirty="0" smtClean="0">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4819</TotalTime>
  <Words>583</Words>
  <Application>Microsoft Office PowerPoint</Application>
  <PresentationFormat>Custom</PresentationFormat>
  <Paragraphs>101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Office Theme</vt:lpstr>
      <vt:lpstr>Slide 1</vt:lpstr>
      <vt:lpstr>BIAS AND CONFOUNDING</vt:lpstr>
      <vt:lpstr>Bias</vt:lpstr>
      <vt:lpstr>Random Error and Systematic Error</vt:lpstr>
      <vt:lpstr>Implication of Bias</vt:lpstr>
      <vt:lpstr>Types of Bias</vt:lpstr>
      <vt:lpstr>Case selection Bias in Case Control Study</vt:lpstr>
      <vt:lpstr>Control selection Bias in Case Control Study</vt:lpstr>
      <vt:lpstr>Bias and Case Control Study</vt:lpstr>
      <vt:lpstr>CONFOUNDER</vt:lpstr>
      <vt:lpstr>You should now be able to define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43</cp:revision>
  <dcterms:created xsi:type="dcterms:W3CDTF">2017-04-26T18:25:49Z</dcterms:created>
  <dcterms:modified xsi:type="dcterms:W3CDTF">2020-04-03T14:31:45Z</dcterms:modified>
  <dc:language>en-GB</dc:language>
</cp:coreProperties>
</file>