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7" r:id="rId2"/>
    <p:sldId id="276" r:id="rId3"/>
    <p:sldId id="265" r:id="rId4"/>
    <p:sldId id="314" r:id="rId5"/>
    <p:sldId id="289" r:id="rId6"/>
    <p:sldId id="267" r:id="rId7"/>
    <p:sldId id="268" r:id="rId8"/>
    <p:sldId id="269" r:id="rId9"/>
    <p:sldId id="270" r:id="rId10"/>
    <p:sldId id="315" r:id="rId11"/>
    <p:sldId id="271" r:id="rId12"/>
    <p:sldId id="285" r:id="rId13"/>
    <p:sldId id="291" r:id="rId14"/>
    <p:sldId id="316" r:id="rId15"/>
    <p:sldId id="293" r:id="rId16"/>
    <p:sldId id="272" r:id="rId17"/>
    <p:sldId id="287" r:id="rId18"/>
    <p:sldId id="313" r:id="rId19"/>
    <p:sldId id="274" r:id="rId20"/>
    <p:sldId id="275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279" r:id="rId39"/>
    <p:sldId id="283" r:id="rId40"/>
    <p:sldId id="28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89858" autoAdjust="0"/>
  </p:normalViewPr>
  <p:slideViewPr>
    <p:cSldViewPr>
      <p:cViewPr>
        <p:scale>
          <a:sx n="40" d="100"/>
          <a:sy n="40" d="100"/>
        </p:scale>
        <p:origin x="-2856" y="-8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0BA40EC-664C-443E-AF36-A840D8F342B3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8569313-BAA8-471D-A474-E8EF211432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BA40EC-664C-443E-AF36-A840D8F342B3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69313-BAA8-471D-A474-E8EF211432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BA40EC-664C-443E-AF36-A840D8F342B3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69313-BAA8-471D-A474-E8EF211432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BA40EC-664C-443E-AF36-A840D8F342B3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69313-BAA8-471D-A474-E8EF211432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BA40EC-664C-443E-AF36-A840D8F342B3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69313-BAA8-471D-A474-E8EF211432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BA40EC-664C-443E-AF36-A840D8F342B3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69313-BAA8-471D-A474-E8EF211432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BA40EC-664C-443E-AF36-A840D8F342B3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69313-BAA8-471D-A474-E8EF211432D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BA40EC-664C-443E-AF36-A840D8F342B3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69313-BAA8-471D-A474-E8EF211432D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BA40EC-664C-443E-AF36-A840D8F342B3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69313-BAA8-471D-A474-E8EF211432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0BA40EC-664C-443E-AF36-A840D8F342B3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69313-BAA8-471D-A474-E8EF211432D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0BA40EC-664C-443E-AF36-A840D8F342B3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8569313-BAA8-471D-A474-E8EF211432D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0BA40EC-664C-443E-AF36-A840D8F342B3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8569313-BAA8-471D-A474-E8EF211432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5"/>
            <a:ext cx="1963737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652" y="0"/>
            <a:ext cx="2189163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66" y="3429000"/>
            <a:ext cx="2943198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7" y="4777653"/>
            <a:ext cx="2189163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" y="4183063"/>
            <a:ext cx="1963737" cy="271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29001"/>
            <a:ext cx="2674966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958" y="5041613"/>
            <a:ext cx="246856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9625"/>
            <a:ext cx="2810006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006" y="1863436"/>
            <a:ext cx="2930321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327" y="1643854"/>
            <a:ext cx="1682750" cy="1785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670" y="15586"/>
            <a:ext cx="3008414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084" y="-11906"/>
            <a:ext cx="1963737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084" y="2701131"/>
            <a:ext cx="1963738" cy="205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595" y="5508625"/>
            <a:ext cx="2468563" cy="133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02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19472"/>
          </a:xfrm>
        </p:spPr>
        <p:txBody>
          <a:bodyPr>
            <a:normAutofit/>
          </a:bodyPr>
          <a:lstStyle/>
          <a:p>
            <a:r>
              <a:rPr lang="en-US" sz="2800" b="1" dirty="0"/>
              <a:t>Controlling the </a:t>
            </a:r>
            <a:r>
              <a:rPr lang="en-US" sz="2800" b="1" dirty="0" smtClean="0"/>
              <a:t>reservoir</a:t>
            </a:r>
          </a:p>
          <a:p>
            <a:endParaRPr lang="en-US" sz="2800" b="1" dirty="0"/>
          </a:p>
          <a:p>
            <a:pPr algn="ctr"/>
            <a:r>
              <a:rPr lang="en-US" b="1" dirty="0" smtClean="0"/>
              <a:t>Isolation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It is separation</a:t>
            </a:r>
            <a:r>
              <a:rPr lang="en-US" dirty="0"/>
              <a:t>, for the period </a:t>
            </a:r>
            <a:r>
              <a:rPr lang="en-US" dirty="0" smtClean="0"/>
              <a:t>of communicability </a:t>
            </a:r>
            <a:r>
              <a:rPr lang="en-US" dirty="0"/>
              <a:t>of infected persons or animals from </a:t>
            </a:r>
            <a:r>
              <a:rPr lang="en-US" dirty="0" smtClean="0"/>
              <a:t>others in such places </a:t>
            </a:r>
            <a:r>
              <a:rPr lang="en-US" dirty="0"/>
              <a:t>and under such conditions, as to prevent </a:t>
            </a:r>
            <a:r>
              <a:rPr lang="en-US" dirty="0" smtClean="0"/>
              <a:t>or limit </a:t>
            </a:r>
            <a:r>
              <a:rPr lang="en-US" dirty="0"/>
              <a:t>the direct or indirect transmission of </a:t>
            </a:r>
            <a:r>
              <a:rPr lang="en-US" dirty="0" smtClean="0"/>
              <a:t>the infectious</a:t>
            </a:r>
            <a:r>
              <a:rPr lang="en-US" dirty="0"/>
              <a:t> </a:t>
            </a:r>
            <a:r>
              <a:rPr lang="en-US" dirty="0" smtClean="0"/>
              <a:t>agent </a:t>
            </a:r>
            <a:r>
              <a:rPr lang="en-US" dirty="0"/>
              <a:t>from those infected to those who are susceptible, </a:t>
            </a:r>
            <a:r>
              <a:rPr lang="en-US" dirty="0" smtClean="0"/>
              <a:t>or who </a:t>
            </a:r>
            <a:r>
              <a:rPr lang="en-US" dirty="0"/>
              <a:t>may spread the agent to </a:t>
            </a:r>
            <a:r>
              <a:rPr lang="en-US" dirty="0" smtClean="0"/>
              <a:t>others.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Principles/methods contd.</a:t>
            </a:r>
          </a:p>
        </p:txBody>
      </p:sp>
    </p:spTree>
    <p:extLst>
      <p:ext uri="{BB962C8B-B14F-4D97-AF65-F5344CB8AC3E}">
        <p14:creationId xmlns:p14="http://schemas.microsoft.com/office/powerpoint/2010/main" val="41058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4807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Controlling the reservoir</a:t>
            </a:r>
          </a:p>
          <a:p>
            <a:endParaRPr lang="en-US" sz="3600" b="1" dirty="0" smtClean="0"/>
          </a:p>
          <a:p>
            <a:pPr marL="109728" indent="0">
              <a:buNone/>
            </a:pPr>
            <a:endParaRPr lang="en-US" sz="3600" b="1" dirty="0" smtClean="0"/>
          </a:p>
          <a:p>
            <a:pPr algn="ctr"/>
            <a:r>
              <a:rPr lang="en-US" sz="3900" b="1" dirty="0" smtClean="0"/>
              <a:t>Isolation</a:t>
            </a:r>
            <a:r>
              <a:rPr lang="en-US" dirty="0" smtClean="0"/>
              <a:t> </a:t>
            </a:r>
          </a:p>
          <a:p>
            <a:pPr algn="ctr"/>
            <a:r>
              <a:rPr lang="en-US" sz="3000" dirty="0" smtClean="0"/>
              <a:t>Purpose</a:t>
            </a:r>
          </a:p>
          <a:p>
            <a:pPr algn="ctr"/>
            <a:r>
              <a:rPr lang="en-US" sz="3000" dirty="0" smtClean="0"/>
              <a:t>Types of isolation </a:t>
            </a:r>
          </a:p>
          <a:p>
            <a:pPr lvl="1" algn="ctr"/>
            <a:r>
              <a:rPr lang="en-US" sz="3000" dirty="0" smtClean="0"/>
              <a:t>Strict isolation</a:t>
            </a:r>
          </a:p>
          <a:p>
            <a:pPr lvl="1" algn="ctr"/>
            <a:r>
              <a:rPr lang="en-US" sz="3000" dirty="0" smtClean="0"/>
              <a:t>Standard isolation</a:t>
            </a:r>
          </a:p>
          <a:p>
            <a:pPr lvl="1" algn="ctr"/>
            <a:r>
              <a:rPr lang="en-US" sz="3000" dirty="0" smtClean="0"/>
              <a:t>Protective isolation</a:t>
            </a:r>
          </a:p>
          <a:p>
            <a:pPr lvl="1" algn="ctr"/>
            <a:r>
              <a:rPr lang="en-US" sz="3000" dirty="0" smtClean="0"/>
              <a:t>High security isolation</a:t>
            </a:r>
          </a:p>
          <a:p>
            <a:pPr lvl="1" algn="ctr"/>
            <a:r>
              <a:rPr lang="en-US" sz="3000" dirty="0" smtClean="0"/>
              <a:t>Chemical isolation </a:t>
            </a:r>
            <a:endParaRPr lang="en-US" sz="3000" dirty="0"/>
          </a:p>
          <a:p>
            <a:pPr lvl="1" algn="ctr"/>
            <a:endParaRPr lang="en-US" sz="3000" dirty="0" smtClean="0">
              <a:solidFill>
                <a:srgbClr val="FF0000"/>
              </a:solidFill>
            </a:endParaRPr>
          </a:p>
          <a:p>
            <a:pPr lvl="1" algn="ctr"/>
            <a:r>
              <a:rPr lang="en-US" sz="3000" dirty="0" smtClean="0">
                <a:solidFill>
                  <a:srgbClr val="FF0000"/>
                </a:solidFill>
              </a:rPr>
              <a:t>Ring immunization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Principles/methods contd.</a:t>
            </a:r>
          </a:p>
        </p:txBody>
      </p:sp>
    </p:spTree>
    <p:extLst>
      <p:ext uri="{BB962C8B-B14F-4D97-AF65-F5344CB8AC3E}">
        <p14:creationId xmlns:p14="http://schemas.microsoft.com/office/powerpoint/2010/main" val="71099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" y="2484764"/>
            <a:ext cx="3292475" cy="291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" y="0"/>
            <a:ext cx="333244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65" y="4013853"/>
            <a:ext cx="3345890" cy="28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0"/>
            <a:ext cx="3352800" cy="248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013853"/>
            <a:ext cx="2491207" cy="281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25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b="1" dirty="0"/>
              <a:t>Controlling the reservoir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 algn="ctr">
              <a:buNone/>
            </a:pPr>
            <a:endParaRPr lang="en-US" dirty="0" smtClean="0"/>
          </a:p>
          <a:p>
            <a:pPr algn="ctr"/>
            <a:r>
              <a:rPr lang="en-US" sz="3600" b="1" dirty="0" smtClean="0"/>
              <a:t>Quarantine</a:t>
            </a:r>
          </a:p>
          <a:p>
            <a:pPr lvl="1" algn="ctr"/>
            <a:r>
              <a:rPr lang="en-US" sz="3600" b="1" dirty="0" smtClean="0"/>
              <a:t> </a:t>
            </a:r>
            <a:r>
              <a:rPr lang="en-US" sz="2800" dirty="0"/>
              <a:t>Absolute quarantine</a:t>
            </a:r>
          </a:p>
          <a:p>
            <a:pPr lvl="1" algn="ctr"/>
            <a:r>
              <a:rPr lang="en-US" sz="2800" dirty="0"/>
              <a:t>Modified quarantine</a:t>
            </a:r>
          </a:p>
          <a:p>
            <a:pPr lvl="1" algn="ctr"/>
            <a:r>
              <a:rPr lang="en-US" sz="2800" dirty="0"/>
              <a:t>Segregation quarantine </a:t>
            </a:r>
          </a:p>
          <a:p>
            <a:pPr algn="ctr"/>
            <a:endParaRPr lang="en-US" sz="36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Principles/methods contd.</a:t>
            </a:r>
          </a:p>
        </p:txBody>
      </p:sp>
    </p:spTree>
    <p:extLst>
      <p:ext uri="{BB962C8B-B14F-4D97-AF65-F5344CB8AC3E}">
        <p14:creationId xmlns:p14="http://schemas.microsoft.com/office/powerpoint/2010/main" val="108570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19472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2800" b="1" dirty="0"/>
              <a:t>Controlling the reservoir</a:t>
            </a:r>
          </a:p>
          <a:p>
            <a:endParaRPr lang="en-US" dirty="0"/>
          </a:p>
          <a:p>
            <a:pPr algn="ctr"/>
            <a:r>
              <a:rPr lang="en-US" sz="2800" b="1" dirty="0" smtClean="0"/>
              <a:t>Quarantine</a:t>
            </a:r>
            <a:endParaRPr lang="en-US" dirty="0" smtClean="0"/>
          </a:p>
          <a:p>
            <a:r>
              <a:rPr lang="en-US" sz="2800" dirty="0" smtClean="0"/>
              <a:t>It is the </a:t>
            </a:r>
            <a:r>
              <a:rPr lang="en-US" sz="2800" dirty="0"/>
              <a:t>limitation </a:t>
            </a:r>
            <a:r>
              <a:rPr lang="en-US" sz="2800" dirty="0" smtClean="0"/>
              <a:t>of freedom </a:t>
            </a:r>
            <a:r>
              <a:rPr lang="en-US" sz="2800" dirty="0"/>
              <a:t>of movement of such well persons or </a:t>
            </a:r>
            <a:r>
              <a:rPr lang="en-US" sz="2800" dirty="0" smtClean="0"/>
              <a:t>domestic animals </a:t>
            </a:r>
            <a:r>
              <a:rPr lang="en-US" sz="2800" dirty="0"/>
              <a:t>exposed to communicable disease for a period </a:t>
            </a:r>
            <a:r>
              <a:rPr lang="en-US" sz="2800" dirty="0" smtClean="0"/>
              <a:t>of time </a:t>
            </a:r>
            <a:r>
              <a:rPr lang="en-US" sz="2800" dirty="0"/>
              <a:t>not longer than the longest usual incubation period </a:t>
            </a:r>
            <a:r>
              <a:rPr lang="en-US" sz="2800" dirty="0" smtClean="0"/>
              <a:t>of the </a:t>
            </a:r>
            <a:r>
              <a:rPr lang="en-US" sz="2800" dirty="0"/>
              <a:t>disease, in such manner as to prevent effective </a:t>
            </a:r>
            <a:r>
              <a:rPr lang="en-US" sz="2800" dirty="0" smtClean="0"/>
              <a:t>contact with </a:t>
            </a:r>
            <a:r>
              <a:rPr lang="en-US" sz="2800" dirty="0"/>
              <a:t>those not so </a:t>
            </a:r>
            <a:r>
              <a:rPr lang="en-US" sz="2800" dirty="0" smtClean="0"/>
              <a:t>exposed.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Principles/methods contd.</a:t>
            </a:r>
          </a:p>
        </p:txBody>
      </p:sp>
    </p:spTree>
    <p:extLst>
      <p:ext uri="{BB962C8B-B14F-4D97-AF65-F5344CB8AC3E}">
        <p14:creationId xmlns:p14="http://schemas.microsoft.com/office/powerpoint/2010/main" val="391377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6" y="1741020"/>
            <a:ext cx="285273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" y="3355974"/>
            <a:ext cx="2846387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4" y="0"/>
            <a:ext cx="2846387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29200"/>
            <a:ext cx="2846387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4" y="112806"/>
            <a:ext cx="2981325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1905000"/>
            <a:ext cx="2981325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3" y="3657600"/>
            <a:ext cx="2981325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2" y="5327650"/>
            <a:ext cx="2981325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41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b="1" dirty="0"/>
              <a:t>Controlling the reservoir</a:t>
            </a:r>
          </a:p>
          <a:p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3600" b="1" dirty="0" smtClean="0"/>
              <a:t>Treatment</a:t>
            </a:r>
            <a:r>
              <a:rPr lang="en-US" dirty="0" smtClean="0"/>
              <a:t> </a:t>
            </a:r>
          </a:p>
          <a:p>
            <a:pPr algn="ctr"/>
            <a:r>
              <a:rPr lang="en-US" sz="2800" dirty="0" smtClean="0"/>
              <a:t>Individual/mass treatment</a:t>
            </a:r>
          </a:p>
          <a:p>
            <a:pPr lvl="1" algn="ctr"/>
            <a:r>
              <a:rPr lang="en-US" sz="2500" dirty="0" smtClean="0"/>
              <a:t>Reduces period of communicability</a:t>
            </a:r>
          </a:p>
          <a:p>
            <a:pPr lvl="1" algn="ctr"/>
            <a:r>
              <a:rPr lang="en-US" sz="2500" dirty="0" smtClean="0"/>
              <a:t>Cut short the duration of illness</a:t>
            </a:r>
          </a:p>
          <a:p>
            <a:pPr lvl="1" algn="ctr"/>
            <a:r>
              <a:rPr lang="en-US" sz="2500" dirty="0" smtClean="0"/>
              <a:t>Prevent the development of secondary cases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Principles/methods contd.</a:t>
            </a:r>
          </a:p>
        </p:txBody>
      </p:sp>
    </p:spTree>
    <p:extLst>
      <p:ext uri="{BB962C8B-B14F-4D97-AF65-F5344CB8AC3E}">
        <p14:creationId xmlns:p14="http://schemas.microsoft.com/office/powerpoint/2010/main" val="149689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Controlling the reservoir</a:t>
            </a:r>
          </a:p>
          <a:p>
            <a:pPr algn="ctr"/>
            <a:endParaRPr lang="en-US" dirty="0" smtClean="0"/>
          </a:p>
          <a:p>
            <a:pPr algn="ctr"/>
            <a:r>
              <a:rPr lang="en-US" sz="3600" b="1" dirty="0" smtClean="0"/>
              <a:t>Disinfection</a:t>
            </a:r>
          </a:p>
          <a:p>
            <a:pPr lvl="1" algn="ctr"/>
            <a:r>
              <a:rPr lang="en-US" sz="2800" dirty="0" smtClean="0"/>
              <a:t>It is the killing of infectious agents outside of the body by direct exposure to chemical or physical agents.</a:t>
            </a:r>
          </a:p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Principles/methods contd.</a:t>
            </a:r>
          </a:p>
        </p:txBody>
      </p:sp>
    </p:spTree>
    <p:extLst>
      <p:ext uri="{BB962C8B-B14F-4D97-AF65-F5344CB8AC3E}">
        <p14:creationId xmlns:p14="http://schemas.microsoft.com/office/powerpoint/2010/main" val="291812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sz="3200" b="1" dirty="0"/>
              <a:t>Types of disinfection </a:t>
            </a:r>
          </a:p>
          <a:p>
            <a:pPr lvl="1" algn="ctr"/>
            <a:r>
              <a:rPr lang="en-US" sz="2400" dirty="0"/>
              <a:t>Pre-current disinfection</a:t>
            </a:r>
          </a:p>
          <a:p>
            <a:pPr lvl="1" algn="ctr"/>
            <a:r>
              <a:rPr lang="en-US" sz="2400" dirty="0"/>
              <a:t>Concurrent disinfection</a:t>
            </a:r>
          </a:p>
          <a:p>
            <a:pPr lvl="1" algn="ctr"/>
            <a:r>
              <a:rPr lang="en-US" sz="2400" dirty="0"/>
              <a:t>Terminal disinfection</a:t>
            </a:r>
          </a:p>
          <a:p>
            <a:pPr algn="ctr"/>
            <a:r>
              <a:rPr lang="en-US" sz="2800" dirty="0"/>
              <a:t>Agents use for disinfection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Principles/methods contd.</a:t>
            </a:r>
          </a:p>
        </p:txBody>
      </p:sp>
    </p:spTree>
    <p:extLst>
      <p:ext uri="{BB962C8B-B14F-4D97-AF65-F5344CB8AC3E}">
        <p14:creationId xmlns:p14="http://schemas.microsoft.com/office/powerpoint/2010/main" val="8540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 algn="ctr">
              <a:buNone/>
            </a:pPr>
            <a:r>
              <a:rPr lang="en-US" sz="3600" b="1" dirty="0" smtClean="0"/>
              <a:t>2. Interrupting transmission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Principles/methods contd.</a:t>
            </a:r>
          </a:p>
        </p:txBody>
      </p:sp>
    </p:spTree>
    <p:extLst>
      <p:ext uri="{BB962C8B-B14F-4D97-AF65-F5344CB8AC3E}">
        <p14:creationId xmlns:p14="http://schemas.microsoft.com/office/powerpoint/2010/main" val="77171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22097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3100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STRATEGIES AND METHODS IN </a:t>
            </a:r>
            <a:r>
              <a:rPr lang="en-US" smtClean="0">
                <a:latin typeface="Aparajita" panose="020B0604020202020204" pitchFamily="34" charset="0"/>
                <a:cs typeface="Aparajita" panose="020B0604020202020204" pitchFamily="34" charset="0"/>
              </a:rPr>
              <a:t>DISEASE CONTROL AND PREVENTION</a:t>
            </a:r>
            <a:endParaRPr lang="en-US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/>
              <a:t>OLUWADARE.T</a:t>
            </a:r>
          </a:p>
          <a:p>
            <a:pPr algn="ctr"/>
            <a:r>
              <a:rPr lang="en-US" sz="2000" dirty="0" smtClean="0"/>
              <a:t>DEPARTMENT OF COMMUNITY MEDICINE ABUAD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517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3600" b="1" dirty="0" smtClean="0"/>
          </a:p>
          <a:p>
            <a:pPr marL="109728" indent="0" algn="ctr">
              <a:buNone/>
            </a:pPr>
            <a:r>
              <a:rPr lang="en-US" sz="3600" b="1" dirty="0" smtClean="0"/>
              <a:t>3. The susceptible host</a:t>
            </a:r>
          </a:p>
          <a:p>
            <a:pPr lvl="1" algn="ctr"/>
            <a:r>
              <a:rPr lang="en-US" sz="2800" b="1" dirty="0" smtClean="0"/>
              <a:t>Active immunization</a:t>
            </a:r>
          </a:p>
          <a:p>
            <a:pPr lvl="2" algn="ctr"/>
            <a:r>
              <a:rPr lang="en-US" sz="2800" dirty="0"/>
              <a:t>Must be epidemiologically relevant</a:t>
            </a:r>
          </a:p>
          <a:p>
            <a:pPr lvl="2" algn="ctr"/>
            <a:r>
              <a:rPr lang="en-US" sz="2800" dirty="0"/>
              <a:t>Immunologically effective</a:t>
            </a:r>
          </a:p>
          <a:p>
            <a:pPr lvl="2" algn="ctr"/>
            <a:r>
              <a:rPr lang="en-US" sz="2800" dirty="0"/>
              <a:t>Operationally feasible</a:t>
            </a:r>
          </a:p>
          <a:p>
            <a:pPr lvl="2" algn="ctr"/>
            <a:r>
              <a:rPr lang="en-US" sz="2800" dirty="0"/>
              <a:t>Socially </a:t>
            </a:r>
            <a:r>
              <a:rPr lang="en-US" sz="2800" dirty="0" smtClean="0"/>
              <a:t>acceptable</a:t>
            </a:r>
          </a:p>
          <a:p>
            <a:pPr lvl="1" algn="ctr"/>
            <a:r>
              <a:rPr lang="en-US" sz="2800" b="1" dirty="0" smtClean="0"/>
              <a:t>Health education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Principles/methods contd.</a:t>
            </a:r>
          </a:p>
        </p:txBody>
      </p:sp>
    </p:spTree>
    <p:extLst>
      <p:ext uri="{BB962C8B-B14F-4D97-AF65-F5344CB8AC3E}">
        <p14:creationId xmlns:p14="http://schemas.microsoft.com/office/powerpoint/2010/main" val="311515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/>
              <a:t>Levels of disease prevention</a:t>
            </a:r>
          </a:p>
          <a:p>
            <a:pPr lvl="1"/>
            <a:r>
              <a:rPr lang="en-US" sz="2800" dirty="0"/>
              <a:t>4 Levels of disease  prevention</a:t>
            </a:r>
          </a:p>
          <a:p>
            <a:pPr lvl="2"/>
            <a:r>
              <a:rPr lang="en-US" sz="2800" dirty="0"/>
              <a:t>Primordial prevention</a:t>
            </a:r>
          </a:p>
          <a:p>
            <a:pPr lvl="2"/>
            <a:r>
              <a:rPr lang="en-US" sz="2800" dirty="0"/>
              <a:t>Primary prevention</a:t>
            </a:r>
          </a:p>
          <a:p>
            <a:pPr lvl="2"/>
            <a:r>
              <a:rPr lang="en-US" sz="2800" dirty="0"/>
              <a:t>Secondary prevention</a:t>
            </a:r>
          </a:p>
          <a:p>
            <a:pPr lvl="2"/>
            <a:r>
              <a:rPr lang="en-US" sz="2800" dirty="0"/>
              <a:t>Tertiary prevention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Disease prevention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00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Primordial prevention</a:t>
            </a:r>
          </a:p>
          <a:p>
            <a:pPr lvl="1"/>
            <a:r>
              <a:rPr lang="en-US" sz="2400" dirty="0"/>
              <a:t>This is </a:t>
            </a:r>
            <a:r>
              <a:rPr lang="en-US" sz="2400" dirty="0" smtClean="0"/>
              <a:t>prevention of </a:t>
            </a:r>
            <a:r>
              <a:rPr lang="en-US" sz="2400" dirty="0"/>
              <a:t>the emergence or development of risk factors in countries or population or population groups in which they have not yet appeared.</a:t>
            </a:r>
          </a:p>
          <a:p>
            <a:pPr lvl="1"/>
            <a:endParaRPr lang="en-US" sz="2400" b="1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Disease prevention contd.</a:t>
            </a:r>
          </a:p>
        </p:txBody>
      </p:sp>
    </p:spTree>
    <p:extLst>
      <p:ext uri="{BB962C8B-B14F-4D97-AF65-F5344CB8AC3E}">
        <p14:creationId xmlns:p14="http://schemas.microsoft.com/office/powerpoint/2010/main" val="200798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Primary </a:t>
            </a:r>
            <a:r>
              <a:rPr lang="en-US" sz="2800" b="1" dirty="0"/>
              <a:t>prevention </a:t>
            </a:r>
            <a:endParaRPr lang="en-US" sz="2800" b="1" dirty="0" smtClean="0"/>
          </a:p>
          <a:p>
            <a:pPr lvl="1"/>
            <a:r>
              <a:rPr lang="en-US" sz="2400" dirty="0"/>
              <a:t>It is the action taken prior to the onset of disease, which removes the possibility that a disease will ever occur. </a:t>
            </a:r>
          </a:p>
          <a:p>
            <a:pPr lvl="1"/>
            <a:endParaRPr lang="en-US" sz="2400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Disease prevention contd.</a:t>
            </a:r>
          </a:p>
        </p:txBody>
      </p:sp>
    </p:spTree>
    <p:extLst>
      <p:ext uri="{BB962C8B-B14F-4D97-AF65-F5344CB8AC3E}">
        <p14:creationId xmlns:p14="http://schemas.microsoft.com/office/powerpoint/2010/main" val="241385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Secondary </a:t>
            </a:r>
            <a:r>
              <a:rPr lang="en-US" sz="2800" b="1" dirty="0"/>
              <a:t>prevention </a:t>
            </a:r>
            <a:endParaRPr lang="en-US" sz="2800" b="1" dirty="0" smtClean="0"/>
          </a:p>
          <a:p>
            <a:pPr lvl="1"/>
            <a:r>
              <a:rPr lang="en-US" sz="2400" dirty="0"/>
              <a:t>It is the action which halts the progress of a disease at its incipient stage and prevent complications.</a:t>
            </a:r>
          </a:p>
          <a:p>
            <a:pPr lvl="1"/>
            <a:endParaRPr lang="en-US" sz="2400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Disease prevention contd.</a:t>
            </a:r>
          </a:p>
        </p:txBody>
      </p:sp>
    </p:spTree>
    <p:extLst>
      <p:ext uri="{BB962C8B-B14F-4D97-AF65-F5344CB8AC3E}">
        <p14:creationId xmlns:p14="http://schemas.microsoft.com/office/powerpoint/2010/main" val="342714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Tertiary </a:t>
            </a:r>
            <a:r>
              <a:rPr lang="en-US" sz="2800" b="1" dirty="0"/>
              <a:t>prevention </a:t>
            </a:r>
            <a:endParaRPr lang="en-US" sz="2800" b="1" dirty="0" smtClean="0"/>
          </a:p>
          <a:p>
            <a:pPr lvl="1"/>
            <a:r>
              <a:rPr lang="en-US" sz="2400" dirty="0"/>
              <a:t>It can be defined as all measures available to reduce or limit impairments and disabilities, minimize suffering and to promote patient’s adjustment to irremediable conditions. </a:t>
            </a:r>
          </a:p>
          <a:p>
            <a:pPr lvl="1"/>
            <a:endParaRPr lang="en-US" sz="2400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Disease prevention contd.</a:t>
            </a:r>
          </a:p>
        </p:txBody>
      </p:sp>
    </p:spTree>
    <p:extLst>
      <p:ext uri="{BB962C8B-B14F-4D97-AF65-F5344CB8AC3E}">
        <p14:creationId xmlns:p14="http://schemas.microsoft.com/office/powerpoint/2010/main" val="224420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Health </a:t>
            </a:r>
            <a:r>
              <a:rPr lang="en-US" dirty="0"/>
              <a:t>promotion</a:t>
            </a:r>
          </a:p>
          <a:p>
            <a:pPr algn="ctr"/>
            <a:r>
              <a:rPr lang="en-US" dirty="0"/>
              <a:t>Specific measures</a:t>
            </a:r>
          </a:p>
          <a:p>
            <a:pPr algn="ctr"/>
            <a:r>
              <a:rPr lang="en-US" dirty="0"/>
              <a:t>Early diagnosis and treatment</a:t>
            </a:r>
          </a:p>
          <a:p>
            <a:pPr algn="ctr"/>
            <a:r>
              <a:rPr lang="en-US" dirty="0"/>
              <a:t>Disability limitation</a:t>
            </a:r>
          </a:p>
          <a:p>
            <a:pPr algn="ctr"/>
            <a:r>
              <a:rPr lang="en-US" dirty="0"/>
              <a:t>Rehabilitation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Strategies  in disease prevention</a:t>
            </a:r>
          </a:p>
        </p:txBody>
      </p:sp>
    </p:spTree>
    <p:extLst>
      <p:ext uri="{BB962C8B-B14F-4D97-AF65-F5344CB8AC3E}">
        <p14:creationId xmlns:p14="http://schemas.microsoft.com/office/powerpoint/2010/main" val="273752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3600" b="1" dirty="0" smtClean="0"/>
          </a:p>
          <a:p>
            <a:pPr algn="ctr"/>
            <a:endParaRPr lang="en-US" sz="3600" b="1" dirty="0"/>
          </a:p>
          <a:p>
            <a:pPr algn="ctr"/>
            <a:r>
              <a:rPr lang="en-US" sz="3600" b="1" dirty="0" smtClean="0"/>
              <a:t>Health </a:t>
            </a:r>
            <a:r>
              <a:rPr lang="en-US" sz="3600" b="1" dirty="0"/>
              <a:t>promotion</a:t>
            </a:r>
          </a:p>
          <a:p>
            <a:pPr lvl="1"/>
            <a:r>
              <a:rPr lang="en-US" sz="2800" dirty="0"/>
              <a:t>Health education</a:t>
            </a:r>
          </a:p>
          <a:p>
            <a:pPr lvl="1"/>
            <a:r>
              <a:rPr lang="en-US" sz="2800" dirty="0"/>
              <a:t>Environmental modification</a:t>
            </a:r>
          </a:p>
          <a:p>
            <a:pPr lvl="1"/>
            <a:r>
              <a:rPr lang="en-US" sz="2800" dirty="0"/>
              <a:t>Nutritional intervention</a:t>
            </a:r>
          </a:p>
          <a:p>
            <a:pPr lvl="1"/>
            <a:r>
              <a:rPr lang="en-US" sz="2800" dirty="0"/>
              <a:t>Lifestyle and behavioral changes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Strategies  in disease prevention </a:t>
            </a:r>
            <a:r>
              <a:rPr lang="en-US" dirty="0" smtClean="0"/>
              <a:t>  			contd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773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Font typeface="Wingdings" panose="05000000000000000000" pitchFamily="2" charset="2"/>
              <a:buChar char="§"/>
            </a:pPr>
            <a:r>
              <a:rPr lang="en-US" sz="3600" b="1" dirty="0"/>
              <a:t>Specific measures</a:t>
            </a:r>
          </a:p>
          <a:p>
            <a:pPr lvl="1"/>
            <a:r>
              <a:rPr lang="en-US" sz="2800" dirty="0"/>
              <a:t>Immunization </a:t>
            </a:r>
          </a:p>
          <a:p>
            <a:pPr lvl="1"/>
            <a:r>
              <a:rPr lang="en-US" sz="2800" dirty="0"/>
              <a:t>Specific nutrients</a:t>
            </a:r>
          </a:p>
          <a:p>
            <a:pPr lvl="1"/>
            <a:r>
              <a:rPr lang="en-US" sz="2800" dirty="0"/>
              <a:t>Chemoprophylaxis</a:t>
            </a:r>
          </a:p>
          <a:p>
            <a:pPr lvl="1"/>
            <a:r>
              <a:rPr lang="en-US" sz="2800" dirty="0"/>
              <a:t>Protection against accident</a:t>
            </a:r>
          </a:p>
          <a:p>
            <a:pPr lvl="1"/>
            <a:r>
              <a:rPr lang="en-US" sz="2800" dirty="0"/>
              <a:t>Protection from carcinogen</a:t>
            </a:r>
          </a:p>
          <a:p>
            <a:pPr lvl="1"/>
            <a:r>
              <a:rPr lang="en-US" sz="2800" dirty="0"/>
              <a:t>Control of specific hazards in the general environment</a:t>
            </a:r>
          </a:p>
          <a:p>
            <a:pPr lvl="1"/>
            <a:r>
              <a:rPr lang="en-US" sz="2800" dirty="0"/>
              <a:t>Control of consumer product quality&amp; safety of food, drug, cosmetics </a:t>
            </a:r>
            <a:r>
              <a:rPr lang="en-US" sz="2800" dirty="0" err="1"/>
              <a:t>etc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Strategies  in disease prevention </a:t>
            </a:r>
            <a:r>
              <a:rPr lang="en-US" dirty="0" smtClean="0"/>
              <a:t>			contd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907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b="1" dirty="0" smtClean="0"/>
          </a:p>
          <a:p>
            <a:endParaRPr lang="en-US" sz="2800" b="1" dirty="0"/>
          </a:p>
          <a:p>
            <a:endParaRPr lang="en-US" sz="2800" b="1" dirty="0" smtClean="0"/>
          </a:p>
          <a:p>
            <a:r>
              <a:rPr lang="en-US" sz="2800" b="1" dirty="0" smtClean="0"/>
              <a:t>Early </a:t>
            </a:r>
            <a:r>
              <a:rPr lang="en-US" sz="2800" b="1" dirty="0"/>
              <a:t>diagnosis and treatment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Strategies  in disease prevention </a:t>
            </a:r>
            <a:r>
              <a:rPr lang="en-US" dirty="0" smtClean="0"/>
              <a:t>			contd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392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 smtClean="0"/>
          </a:p>
          <a:p>
            <a:pPr marL="109728" indent="0">
              <a:buNone/>
            </a:pPr>
            <a:endParaRPr lang="en-US" sz="3200" dirty="0" smtClean="0"/>
          </a:p>
          <a:p>
            <a:r>
              <a:rPr lang="en-US" sz="4400" dirty="0" smtClean="0"/>
              <a:t>Definition of disease control</a:t>
            </a:r>
          </a:p>
          <a:p>
            <a:pPr lvl="1"/>
            <a:r>
              <a:rPr lang="en-US" sz="2800" dirty="0" smtClean="0"/>
              <a:t>Ongoing operations aimed at reducing:</a:t>
            </a:r>
          </a:p>
          <a:p>
            <a:pPr lvl="2"/>
            <a:r>
              <a:rPr lang="en-US" sz="2600" dirty="0" smtClean="0"/>
              <a:t>Incidence of disease</a:t>
            </a:r>
          </a:p>
          <a:p>
            <a:pPr lvl="2"/>
            <a:r>
              <a:rPr lang="en-US" sz="2600" dirty="0" smtClean="0"/>
              <a:t>Duration of disease</a:t>
            </a:r>
          </a:p>
          <a:p>
            <a:pPr lvl="2"/>
            <a:r>
              <a:rPr lang="en-US" sz="2600" dirty="0" smtClean="0"/>
              <a:t>Effects of infection</a:t>
            </a:r>
          </a:p>
          <a:p>
            <a:pPr lvl="2"/>
            <a:r>
              <a:rPr lang="en-US" sz="2600" dirty="0" smtClean="0"/>
              <a:t>Burden of disease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38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3600" b="1" dirty="0" smtClean="0"/>
          </a:p>
          <a:p>
            <a:pPr algn="ctr"/>
            <a:endParaRPr lang="en-US" sz="3600" b="1" dirty="0"/>
          </a:p>
          <a:p>
            <a:pPr algn="ctr"/>
            <a:r>
              <a:rPr lang="en-US" sz="3600" b="1" dirty="0" smtClean="0"/>
              <a:t>Disability </a:t>
            </a:r>
            <a:r>
              <a:rPr lang="en-US" sz="3600" b="1" dirty="0"/>
              <a:t>limitation</a:t>
            </a:r>
          </a:p>
          <a:p>
            <a:pPr lvl="1" algn="ctr"/>
            <a:r>
              <a:rPr lang="en-US" sz="2800" dirty="0"/>
              <a:t>Impairment</a:t>
            </a:r>
          </a:p>
          <a:p>
            <a:pPr lvl="1" algn="ctr"/>
            <a:r>
              <a:rPr lang="en-US" sz="2800" dirty="0"/>
              <a:t>Disability</a:t>
            </a:r>
          </a:p>
          <a:p>
            <a:pPr lvl="1" algn="ctr"/>
            <a:r>
              <a:rPr lang="en-US" sz="2800" dirty="0"/>
              <a:t>Handicap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Strategies  in disease prevention </a:t>
            </a:r>
            <a:r>
              <a:rPr lang="en-US" dirty="0" smtClean="0"/>
              <a:t>			contd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627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i="1" dirty="0" smtClean="0"/>
          </a:p>
          <a:p>
            <a:endParaRPr lang="en-US" b="1" i="1" dirty="0"/>
          </a:p>
          <a:p>
            <a:endParaRPr lang="en-US" b="1" i="1" dirty="0" smtClean="0"/>
          </a:p>
          <a:p>
            <a:r>
              <a:rPr lang="en-US" b="1" i="1" dirty="0" smtClean="0"/>
              <a:t>Impairment</a:t>
            </a:r>
            <a:r>
              <a:rPr lang="en-US" i="1" dirty="0"/>
              <a:t>:  is any loss or abnormality of psychological, physiological or anatomical structure or function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Strategies  in disease prevention </a:t>
            </a:r>
            <a:r>
              <a:rPr lang="en-US" dirty="0" smtClean="0"/>
              <a:t>			contd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355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i="1" dirty="0" smtClean="0"/>
          </a:p>
          <a:p>
            <a:endParaRPr lang="en-US" b="1" i="1" dirty="0"/>
          </a:p>
          <a:p>
            <a:r>
              <a:rPr lang="en-US" b="1" i="1" dirty="0" smtClean="0"/>
              <a:t>Disability</a:t>
            </a:r>
            <a:r>
              <a:rPr lang="en-US" dirty="0"/>
              <a:t>: </a:t>
            </a:r>
            <a:r>
              <a:rPr lang="en-US" i="1" dirty="0"/>
              <a:t>is any restriction or lack of ability to perform an activity in the manner  or within the range considered normal for human being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Strategies  in disease prevention 			contd.</a:t>
            </a:r>
          </a:p>
        </p:txBody>
      </p:sp>
    </p:spTree>
    <p:extLst>
      <p:ext uri="{BB962C8B-B14F-4D97-AF65-F5344CB8AC3E}">
        <p14:creationId xmlns:p14="http://schemas.microsoft.com/office/powerpoint/2010/main" val="88291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i="1" dirty="0" smtClean="0"/>
          </a:p>
          <a:p>
            <a:endParaRPr lang="en-US" b="1" i="1" dirty="0"/>
          </a:p>
          <a:p>
            <a:endParaRPr lang="en-US" b="1" i="1" dirty="0" smtClean="0"/>
          </a:p>
          <a:p>
            <a:r>
              <a:rPr lang="en-US" b="1" i="1" dirty="0" smtClean="0"/>
              <a:t>Handicap</a:t>
            </a:r>
            <a:r>
              <a:rPr lang="en-US" i="1" dirty="0"/>
              <a:t>: a disadvantage for a given individual, resulting from an impairment or a disability, that limits or prevents the fulfillment of a role that is normal for that individual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Strategies  in disease prevention 			contd.</a:t>
            </a:r>
          </a:p>
        </p:txBody>
      </p:sp>
    </p:spTree>
    <p:extLst>
      <p:ext uri="{BB962C8B-B14F-4D97-AF65-F5344CB8AC3E}">
        <p14:creationId xmlns:p14="http://schemas.microsoft.com/office/powerpoint/2010/main" val="66487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3600" b="1" dirty="0" smtClean="0"/>
          </a:p>
          <a:p>
            <a:pPr algn="ctr"/>
            <a:r>
              <a:rPr lang="en-US" sz="3600" b="1" dirty="0" smtClean="0"/>
              <a:t>Example</a:t>
            </a:r>
            <a:endParaRPr lang="en-US" sz="3600" b="1" dirty="0"/>
          </a:p>
          <a:p>
            <a:pPr lvl="1"/>
            <a:r>
              <a:rPr lang="en-US" sz="2800" dirty="0"/>
              <a:t>Accident ------ disease or disorder</a:t>
            </a:r>
          </a:p>
          <a:p>
            <a:pPr lvl="1"/>
            <a:r>
              <a:rPr lang="en-US" sz="2800" dirty="0"/>
              <a:t>Loss of foot ------ impairment</a:t>
            </a:r>
          </a:p>
          <a:p>
            <a:pPr lvl="1"/>
            <a:r>
              <a:rPr lang="en-US" sz="2800" dirty="0"/>
              <a:t>Cannot walk -------- disability (objectified)</a:t>
            </a:r>
          </a:p>
          <a:p>
            <a:pPr lvl="1"/>
            <a:r>
              <a:rPr lang="en-US" sz="2800" dirty="0"/>
              <a:t>Unemployed --------- handicap (socialized)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Strategies  in disease prevention 			contd.</a:t>
            </a:r>
          </a:p>
        </p:txBody>
      </p:sp>
    </p:spTree>
    <p:extLst>
      <p:ext uri="{BB962C8B-B14F-4D97-AF65-F5344CB8AC3E}">
        <p14:creationId xmlns:p14="http://schemas.microsoft.com/office/powerpoint/2010/main" val="363106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3600" b="1" dirty="0" smtClean="0"/>
          </a:p>
          <a:p>
            <a:pPr algn="ctr"/>
            <a:endParaRPr lang="en-US" sz="3600" b="1" dirty="0"/>
          </a:p>
          <a:p>
            <a:pPr algn="ctr"/>
            <a:r>
              <a:rPr lang="en-US" sz="3600" b="1" dirty="0" smtClean="0"/>
              <a:t>Rehabilitation</a:t>
            </a:r>
            <a:endParaRPr lang="en-US" sz="3600" b="1" dirty="0"/>
          </a:p>
          <a:p>
            <a:pPr lvl="1" algn="ctr"/>
            <a:r>
              <a:rPr lang="en-US" sz="2800" dirty="0"/>
              <a:t>Medical rehabilitation</a:t>
            </a:r>
          </a:p>
          <a:p>
            <a:pPr lvl="1" algn="ctr"/>
            <a:r>
              <a:rPr lang="en-US" sz="2800" dirty="0"/>
              <a:t>Vocational rehabilitation</a:t>
            </a:r>
          </a:p>
          <a:p>
            <a:pPr lvl="1" algn="ctr"/>
            <a:r>
              <a:rPr lang="en-US" sz="2800" dirty="0"/>
              <a:t>Social rehabilitation </a:t>
            </a:r>
          </a:p>
          <a:p>
            <a:pPr lvl="1" algn="ctr"/>
            <a:r>
              <a:rPr lang="en-US" sz="2800" dirty="0"/>
              <a:t>Psychological rehabilitation </a:t>
            </a:r>
          </a:p>
          <a:p>
            <a:pPr lvl="1" algn="ctr"/>
            <a:r>
              <a:rPr lang="en-US" sz="2800" b="1" dirty="0"/>
              <a:t>Examples </a:t>
            </a:r>
          </a:p>
          <a:p>
            <a:pPr lvl="1" algn="ctr"/>
            <a:endParaRPr lang="en-US" sz="2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Strategies  in disease prevention 			contd.</a:t>
            </a:r>
          </a:p>
        </p:txBody>
      </p:sp>
    </p:spTree>
    <p:extLst>
      <p:ext uri="{BB962C8B-B14F-4D97-AF65-F5344CB8AC3E}">
        <p14:creationId xmlns:p14="http://schemas.microsoft.com/office/powerpoint/2010/main" val="171413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dirty="0"/>
              <a:t>There are three levels of prevention. T/F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In disease prevention the disease agent is permitted to exist at the threshold of the local community. T/F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Secondary prevention targets the pre-pathogenesis stage. T/F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Secondary prevention is cost effective. T/F</a:t>
            </a:r>
          </a:p>
          <a:p>
            <a:pPr marL="624078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questions</a:t>
            </a:r>
          </a:p>
        </p:txBody>
      </p:sp>
    </p:spTree>
    <p:extLst>
      <p:ext uri="{BB962C8B-B14F-4D97-AF65-F5344CB8AC3E}">
        <p14:creationId xmlns:p14="http://schemas.microsoft.com/office/powerpoint/2010/main" val="311248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48132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Match group A with group B</a:t>
            </a:r>
          </a:p>
          <a:p>
            <a:pPr marL="109728" indent="0">
              <a:buNone/>
            </a:pPr>
            <a:r>
              <a:rPr lang="en-US" sz="2800" dirty="0"/>
              <a:t>     GROUP A			                 GROUP B</a:t>
            </a:r>
          </a:p>
          <a:p>
            <a:r>
              <a:rPr lang="en-US" sz="2800" dirty="0"/>
              <a:t>Primordial P.			Early diagnosis&amp; treatment</a:t>
            </a:r>
          </a:p>
          <a:p>
            <a:r>
              <a:rPr lang="en-US" sz="2800" dirty="0"/>
              <a:t>Primary P.				Health promotion</a:t>
            </a:r>
          </a:p>
          <a:p>
            <a:r>
              <a:rPr lang="en-US" sz="2800" dirty="0"/>
              <a:t>Secondary P.				Specific measures</a:t>
            </a:r>
          </a:p>
          <a:p>
            <a:r>
              <a:rPr lang="en-US" sz="2800" dirty="0"/>
              <a:t>Tertiary P.				Rehabilitation</a:t>
            </a:r>
          </a:p>
          <a:p>
            <a:endParaRPr lang="en-US" sz="1800" dirty="0"/>
          </a:p>
          <a:p>
            <a:pPr marL="109728" indent="0">
              <a:buNone/>
            </a:pPr>
            <a:r>
              <a:rPr lang="en-US" sz="2800" dirty="0"/>
              <a:t>					Disability Limitation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questions</a:t>
            </a:r>
          </a:p>
        </p:txBody>
      </p:sp>
    </p:spTree>
    <p:extLst>
      <p:ext uri="{BB962C8B-B14F-4D97-AF65-F5344CB8AC3E}">
        <p14:creationId xmlns:p14="http://schemas.microsoft.com/office/powerpoint/2010/main" val="180928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962400" cy="674030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YOU’VE NEVER LIVED THIS DAY BEFORE.</a:t>
            </a:r>
          </a:p>
          <a:p>
            <a:r>
              <a:rPr lang="en-US" sz="4800" dirty="0" smtClean="0"/>
              <a:t>AND YOU NEVER WILL AGAIN.</a:t>
            </a:r>
          </a:p>
          <a:p>
            <a:r>
              <a:rPr lang="en-US" sz="4800" dirty="0" smtClean="0"/>
              <a:t>MAKE THE MOST OF IT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3962400" y="0"/>
            <a:ext cx="5181600" cy="707886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UNLOCK YOUR DREAMS</a:t>
            </a:r>
          </a:p>
          <a:p>
            <a:endParaRPr lang="en-US" sz="2800" dirty="0" smtClean="0"/>
          </a:p>
          <a:p>
            <a:r>
              <a:rPr lang="en-US" sz="2800" dirty="0" smtClean="0"/>
              <a:t>UNLOCK YOUR PASSION </a:t>
            </a:r>
          </a:p>
          <a:p>
            <a:endParaRPr lang="en-US" sz="2800" dirty="0"/>
          </a:p>
          <a:p>
            <a:r>
              <a:rPr lang="en-US" sz="2800" dirty="0" smtClean="0"/>
              <a:t>UNLOCK YOUR POTENTIALS</a:t>
            </a:r>
          </a:p>
          <a:p>
            <a:endParaRPr lang="en-US" sz="2800" dirty="0" smtClean="0"/>
          </a:p>
          <a:p>
            <a:r>
              <a:rPr lang="en-US" sz="2800" dirty="0" smtClean="0"/>
              <a:t>UNLOCK YOUR MOTIVATION</a:t>
            </a:r>
          </a:p>
          <a:p>
            <a:endParaRPr lang="en-US" sz="2800" dirty="0" smtClean="0"/>
          </a:p>
          <a:p>
            <a:r>
              <a:rPr lang="en-US" sz="2800" dirty="0" smtClean="0"/>
              <a:t>UNLOCK YOUR KNOWLEDGE</a:t>
            </a:r>
          </a:p>
          <a:p>
            <a:endParaRPr lang="en-US" sz="2800" dirty="0" smtClean="0"/>
          </a:p>
          <a:p>
            <a:r>
              <a:rPr lang="en-US" sz="2800" dirty="0" smtClean="0"/>
              <a:t>UNLOCK YOUR EXPERIENCE</a:t>
            </a:r>
          </a:p>
          <a:p>
            <a:r>
              <a:rPr lang="en-US" sz="2800" dirty="0" smtClean="0"/>
              <a:t>UNLOCK YOUR WISDOM</a:t>
            </a:r>
          </a:p>
          <a:p>
            <a:r>
              <a:rPr lang="en-US" sz="2800" dirty="0" smtClean="0"/>
              <a:t>YOU LIVE LIFE ONLY ONCE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GOOD MORNING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6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dirty="0"/>
              <a:t>The weakest link in the chain of transmission of malaria is …….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An individual diagnosed of Ebola should be …….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People on board a flight with an index case of Ebola should be …….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Tetanus can best be controlled by …….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Malaria vaccines will be available for use in Gambia come year 2018. T/F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Polio has been eradicated in Nigeria. T/F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questions</a:t>
            </a:r>
          </a:p>
        </p:txBody>
      </p:sp>
    </p:spTree>
    <p:extLst>
      <p:ext uri="{BB962C8B-B14F-4D97-AF65-F5344CB8AC3E}">
        <p14:creationId xmlns:p14="http://schemas.microsoft.com/office/powerpoint/2010/main" val="47733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b="1" dirty="0" smtClean="0"/>
          </a:p>
          <a:p>
            <a:r>
              <a:rPr lang="en-US" sz="2800" b="1" dirty="0" smtClean="0"/>
              <a:t>Requirement </a:t>
            </a:r>
            <a:r>
              <a:rPr lang="en-US" sz="2800" b="1" dirty="0"/>
              <a:t>for effective disease control</a:t>
            </a:r>
          </a:p>
          <a:p>
            <a:pPr lvl="1"/>
            <a:r>
              <a:rPr lang="en-US" sz="2800" dirty="0"/>
              <a:t>Magnitude of disease</a:t>
            </a:r>
          </a:p>
          <a:p>
            <a:pPr lvl="1"/>
            <a:r>
              <a:rPr lang="en-US" sz="2800" dirty="0"/>
              <a:t>Distribution</a:t>
            </a:r>
          </a:p>
          <a:p>
            <a:pPr lvl="1"/>
            <a:r>
              <a:rPr lang="en-US" sz="2800" dirty="0"/>
              <a:t>Multifactorial causation</a:t>
            </a:r>
          </a:p>
          <a:p>
            <a:pPr lvl="1"/>
            <a:r>
              <a:rPr lang="en-US" sz="2800" dirty="0"/>
              <a:t>Sources of infection</a:t>
            </a:r>
          </a:p>
          <a:p>
            <a:pPr lvl="1"/>
            <a:r>
              <a:rPr lang="en-US" sz="2800" dirty="0"/>
              <a:t>Dynamics of transmission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contd.</a:t>
            </a:r>
          </a:p>
        </p:txBody>
      </p:sp>
    </p:spTree>
    <p:extLst>
      <p:ext uri="{BB962C8B-B14F-4D97-AF65-F5344CB8AC3E}">
        <p14:creationId xmlns:p14="http://schemas.microsoft.com/office/powerpoint/2010/main" val="88622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dirty="0"/>
              <a:t>Mode of transmission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Isolated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Quarantined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Vaccination/Immunization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F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F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65548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1966686"/>
            <a:ext cx="2362200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76600" y="1966686"/>
            <a:ext cx="2438400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705600" y="1966686"/>
            <a:ext cx="2286000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urved Down Ribbon 4"/>
          <p:cNvSpPr/>
          <p:nvPr/>
        </p:nvSpPr>
        <p:spPr>
          <a:xfrm>
            <a:off x="2362200" y="2819400"/>
            <a:ext cx="914400" cy="137886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urved Down Ribbon 6"/>
          <p:cNvSpPr/>
          <p:nvPr/>
        </p:nvSpPr>
        <p:spPr>
          <a:xfrm>
            <a:off x="5715000" y="2819400"/>
            <a:ext cx="990600" cy="137886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5908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SOURCE/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RESERVOIR OF INFECTION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1" y="2590800"/>
            <a:ext cx="1948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MODE OF TRANSMISSION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6600" y="2667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SUSCEPTIBLE HOST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6096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CHAIN OF INFECTION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4572000"/>
            <a:ext cx="3352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Tetanus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Typhoid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Ebola</a:t>
            </a:r>
          </a:p>
        </p:txBody>
      </p:sp>
    </p:spTree>
    <p:extLst>
      <p:ext uri="{BB962C8B-B14F-4D97-AF65-F5344CB8AC3E}">
        <p14:creationId xmlns:p14="http://schemas.microsoft.com/office/powerpoint/2010/main" val="195880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500" b="1" dirty="0" smtClean="0"/>
              <a:t>1.Controlling the reservoir</a:t>
            </a:r>
          </a:p>
          <a:p>
            <a:pPr lvl="1"/>
            <a:r>
              <a:rPr lang="en-US" sz="2800" dirty="0" smtClean="0"/>
              <a:t>Early diagnosis</a:t>
            </a:r>
          </a:p>
          <a:p>
            <a:pPr lvl="1"/>
            <a:r>
              <a:rPr lang="en-US" sz="2800" dirty="0" smtClean="0"/>
              <a:t>Notification</a:t>
            </a:r>
          </a:p>
          <a:p>
            <a:pPr lvl="1"/>
            <a:r>
              <a:rPr lang="en-US" sz="2800" dirty="0" smtClean="0"/>
              <a:t>Epidemiological investigation</a:t>
            </a:r>
          </a:p>
          <a:p>
            <a:pPr lvl="1"/>
            <a:r>
              <a:rPr lang="en-US" sz="2800" dirty="0" smtClean="0"/>
              <a:t>Isolation</a:t>
            </a:r>
          </a:p>
          <a:p>
            <a:pPr lvl="1"/>
            <a:r>
              <a:rPr lang="en-US" sz="2800" dirty="0" smtClean="0"/>
              <a:t>Treatment </a:t>
            </a:r>
          </a:p>
          <a:p>
            <a:pPr lvl="1"/>
            <a:r>
              <a:rPr lang="en-US" sz="2800" dirty="0" smtClean="0"/>
              <a:t>Quarantine</a:t>
            </a:r>
          </a:p>
          <a:p>
            <a:pPr lvl="1"/>
            <a:r>
              <a:rPr lang="en-US" sz="2800" dirty="0" smtClean="0"/>
              <a:t>Disinfection</a:t>
            </a:r>
          </a:p>
          <a:p>
            <a:pPr lvl="1"/>
            <a:r>
              <a:rPr lang="en-US" sz="2800" dirty="0" smtClean="0"/>
              <a:t>Health education 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Principles/methods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05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b="1" dirty="0"/>
              <a:t>Controlling the </a:t>
            </a:r>
            <a:r>
              <a:rPr lang="en-US" sz="2500" b="1" dirty="0" smtClean="0"/>
              <a:t>reservoir</a:t>
            </a:r>
            <a:endParaRPr lang="en-US" sz="2500" b="1" dirty="0"/>
          </a:p>
          <a:p>
            <a:endParaRPr lang="en-US" sz="3600" b="1" dirty="0"/>
          </a:p>
          <a:p>
            <a:endParaRPr lang="en-US" sz="3600" b="1" dirty="0"/>
          </a:p>
          <a:p>
            <a:pPr algn="ctr"/>
            <a:r>
              <a:rPr lang="en-US" sz="3600" b="1" dirty="0" smtClean="0"/>
              <a:t>Early diagnosis</a:t>
            </a:r>
          </a:p>
          <a:p>
            <a:pPr lvl="1" algn="ctr"/>
            <a:r>
              <a:rPr lang="en-US" sz="2800" dirty="0" smtClean="0"/>
              <a:t>It is needed for treatment</a:t>
            </a:r>
          </a:p>
          <a:p>
            <a:pPr lvl="1" algn="ctr"/>
            <a:r>
              <a:rPr lang="en-US" sz="2800" dirty="0" smtClean="0"/>
              <a:t>Epidemiological investigation</a:t>
            </a:r>
          </a:p>
          <a:p>
            <a:pPr lvl="1" algn="ctr"/>
            <a:r>
              <a:rPr lang="en-US" sz="2800" dirty="0" smtClean="0"/>
              <a:t>To study the distribution</a:t>
            </a:r>
          </a:p>
          <a:p>
            <a:pPr lvl="1" algn="ctr"/>
            <a:r>
              <a:rPr lang="en-US" sz="2800" dirty="0" smtClean="0"/>
              <a:t>To institute control measures</a:t>
            </a:r>
          </a:p>
          <a:p>
            <a:pPr lvl="1" algn="ctr"/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Principles/methods contd.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32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19472"/>
          </a:xfrm>
        </p:spPr>
        <p:txBody>
          <a:bodyPr>
            <a:normAutofit fontScale="77500" lnSpcReduction="20000"/>
          </a:bodyPr>
          <a:lstStyle/>
          <a:p>
            <a:r>
              <a:rPr lang="en-US" sz="2900" b="1" dirty="0"/>
              <a:t>Controlling the reservoir</a:t>
            </a:r>
          </a:p>
          <a:p>
            <a:pPr marL="109728" indent="0" algn="ctr">
              <a:buNone/>
            </a:pPr>
            <a:endParaRPr lang="en-US" dirty="0"/>
          </a:p>
          <a:p>
            <a:pPr algn="ctr"/>
            <a:r>
              <a:rPr lang="en-US" sz="3900" b="1" dirty="0" smtClean="0"/>
              <a:t>Notification</a:t>
            </a:r>
          </a:p>
          <a:p>
            <a:pPr lvl="1"/>
            <a:r>
              <a:rPr lang="en-US" sz="3000" dirty="0" smtClean="0"/>
              <a:t>Diseases under WHO surveillance &amp; IHR include</a:t>
            </a:r>
          </a:p>
          <a:p>
            <a:pPr lvl="2"/>
            <a:r>
              <a:rPr lang="en-US" sz="2800" dirty="0" smtClean="0"/>
              <a:t>Paralytic polio</a:t>
            </a:r>
          </a:p>
          <a:p>
            <a:pPr lvl="2"/>
            <a:r>
              <a:rPr lang="en-US" sz="2800" dirty="0" smtClean="0"/>
              <a:t>Malaria</a:t>
            </a:r>
          </a:p>
          <a:p>
            <a:pPr lvl="2"/>
            <a:r>
              <a:rPr lang="en-US" sz="2800" dirty="0" smtClean="0"/>
              <a:t>Viral influenza</a:t>
            </a:r>
          </a:p>
          <a:p>
            <a:pPr lvl="2"/>
            <a:r>
              <a:rPr lang="en-US" sz="2800" dirty="0" smtClean="0"/>
              <a:t>Relapsing fever</a:t>
            </a:r>
          </a:p>
          <a:p>
            <a:pPr lvl="2"/>
            <a:r>
              <a:rPr lang="en-US" sz="2800" dirty="0" smtClean="0"/>
              <a:t>Cholera </a:t>
            </a:r>
            <a:endParaRPr lang="en-US" sz="2800" dirty="0" smtClean="0"/>
          </a:p>
          <a:p>
            <a:pPr lvl="2"/>
            <a:r>
              <a:rPr lang="en-US" sz="2800" dirty="0" smtClean="0"/>
              <a:t>SARS</a:t>
            </a:r>
            <a:endParaRPr lang="en-US" sz="2800" dirty="0" smtClean="0"/>
          </a:p>
          <a:p>
            <a:pPr lvl="1"/>
            <a:r>
              <a:rPr lang="en-US" sz="3000" dirty="0" smtClean="0"/>
              <a:t>Important source of epidemiological information</a:t>
            </a:r>
          </a:p>
          <a:p>
            <a:pPr lvl="1"/>
            <a:r>
              <a:rPr lang="en-US" sz="3000" dirty="0" smtClean="0"/>
              <a:t>Early detection of disease outbreak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Principles/methods contd.</a:t>
            </a:r>
          </a:p>
        </p:txBody>
      </p:sp>
    </p:spTree>
    <p:extLst>
      <p:ext uri="{BB962C8B-B14F-4D97-AF65-F5344CB8AC3E}">
        <p14:creationId xmlns:p14="http://schemas.microsoft.com/office/powerpoint/2010/main" val="401565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500" b="1" dirty="0"/>
              <a:t>Controlling the reservoir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sz="3600" b="1" dirty="0" smtClean="0"/>
              <a:t>Epidemiological investigation</a:t>
            </a:r>
            <a:endParaRPr lang="en-US" sz="36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Principles/methods contd.</a:t>
            </a:r>
          </a:p>
        </p:txBody>
      </p:sp>
    </p:spTree>
    <p:extLst>
      <p:ext uri="{BB962C8B-B14F-4D97-AF65-F5344CB8AC3E}">
        <p14:creationId xmlns:p14="http://schemas.microsoft.com/office/powerpoint/2010/main" val="311571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2439</TotalTime>
  <Words>925</Words>
  <Application>Microsoft Office PowerPoint</Application>
  <PresentationFormat>On-screen Show (4:3)</PresentationFormat>
  <Paragraphs>277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Concourse</vt:lpstr>
      <vt:lpstr>PowerPoint Presentation</vt:lpstr>
      <vt:lpstr> STRATEGIES AND METHODS IN DISEASE CONTROL AND PREVENTION</vt:lpstr>
      <vt:lpstr>Introduction</vt:lpstr>
      <vt:lpstr>Introduction contd.</vt:lpstr>
      <vt:lpstr>PowerPoint Presentation</vt:lpstr>
      <vt:lpstr>Principles/methods </vt:lpstr>
      <vt:lpstr>Principles/methods contd.</vt:lpstr>
      <vt:lpstr>Principles/methods contd.</vt:lpstr>
      <vt:lpstr>Principles/methods contd.</vt:lpstr>
      <vt:lpstr>Principles/methods contd.</vt:lpstr>
      <vt:lpstr>Principles/methods contd.</vt:lpstr>
      <vt:lpstr>PowerPoint Presentation</vt:lpstr>
      <vt:lpstr>Principles/methods contd.</vt:lpstr>
      <vt:lpstr>Principles/methods contd.</vt:lpstr>
      <vt:lpstr>PowerPoint Presentation</vt:lpstr>
      <vt:lpstr>Principles/methods contd.</vt:lpstr>
      <vt:lpstr>Principles/methods contd.</vt:lpstr>
      <vt:lpstr>Principles/methods contd.</vt:lpstr>
      <vt:lpstr>Principles/methods contd.</vt:lpstr>
      <vt:lpstr>Principles/methods contd.</vt:lpstr>
      <vt:lpstr>Disease prevention</vt:lpstr>
      <vt:lpstr>Disease prevention contd.</vt:lpstr>
      <vt:lpstr>Disease prevention contd.</vt:lpstr>
      <vt:lpstr>Disease prevention contd.</vt:lpstr>
      <vt:lpstr>Disease prevention contd.</vt:lpstr>
      <vt:lpstr>Strategies  in disease prevention</vt:lpstr>
      <vt:lpstr>Strategies  in disease prevention      contd.</vt:lpstr>
      <vt:lpstr>Strategies  in disease prevention    contd.</vt:lpstr>
      <vt:lpstr>Strategies  in disease prevention    contd.</vt:lpstr>
      <vt:lpstr>Strategies  in disease prevention    contd.</vt:lpstr>
      <vt:lpstr>Strategies  in disease prevention    contd.</vt:lpstr>
      <vt:lpstr>Strategies  in disease prevention    contd.</vt:lpstr>
      <vt:lpstr>Strategies  in disease prevention    contd.</vt:lpstr>
      <vt:lpstr>Strategies  in disease prevention    contd.</vt:lpstr>
      <vt:lpstr>Strategies  in disease prevention    contd.</vt:lpstr>
      <vt:lpstr>Test questions</vt:lpstr>
      <vt:lpstr>Test questions</vt:lpstr>
      <vt:lpstr>PowerPoint Presentation</vt:lpstr>
      <vt:lpstr>Test questions</vt:lpstr>
      <vt:lpstr>ANSWERS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DISEASE CONTROL</dc:title>
  <dc:creator>TENITEMI</dc:creator>
  <cp:lastModifiedBy>Admin2</cp:lastModifiedBy>
  <cp:revision>133</cp:revision>
  <dcterms:created xsi:type="dcterms:W3CDTF">2017-04-25T13:05:47Z</dcterms:created>
  <dcterms:modified xsi:type="dcterms:W3CDTF">2020-02-29T04:42:11Z</dcterms:modified>
</cp:coreProperties>
</file>