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1" r:id="rId4"/>
    <p:sldId id="280" r:id="rId5"/>
    <p:sldId id="257" r:id="rId6"/>
    <p:sldId id="261" r:id="rId7"/>
    <p:sldId id="262" r:id="rId8"/>
    <p:sldId id="264" r:id="rId9"/>
    <p:sldId id="282" r:id="rId10"/>
    <p:sldId id="283" r:id="rId11"/>
    <p:sldId id="266" r:id="rId12"/>
    <p:sldId id="271" r:id="rId13"/>
    <p:sldId id="284" r:id="rId14"/>
    <p:sldId id="268" r:id="rId15"/>
    <p:sldId id="267" r:id="rId16"/>
    <p:sldId id="269" r:id="rId17"/>
    <p:sldId id="272" r:id="rId18"/>
    <p:sldId id="273" r:id="rId19"/>
    <p:sldId id="274" r:id="rId20"/>
    <p:sldId id="275" r:id="rId21"/>
    <p:sldId id="286" r:id="rId22"/>
    <p:sldId id="276" r:id="rId23"/>
    <p:sldId id="277" r:id="rId24"/>
    <p:sldId id="278" r:id="rId25"/>
    <p:sldId id="279" r:id="rId26"/>
    <p:sldId id="288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FAB3A2-208A-46C0-B87A-902BF9FBEE8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8C64B07-05E7-4D73-8F3C-F833041EAD31}" type="datetimeFigureOut">
              <a:rPr lang="en-US" smtClean="0"/>
              <a:t>4/4/2020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HEALTH: DEFINITION AND COMPONENTS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OLUWADARE,T</a:t>
            </a:r>
          </a:p>
          <a:p>
            <a:r>
              <a:rPr lang="en-US" dirty="0" smtClean="0"/>
              <a:t>DEPARTMENT OF COMMUNITY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399"/>
            <a:ext cx="6596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Components of Environmental Health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3" y="1125938"/>
            <a:ext cx="4560886" cy="306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6" y="3886200"/>
            <a:ext cx="461150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6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GB" sz="2800" dirty="0" smtClean="0">
                <a:solidFill>
                  <a:prstClr val="black"/>
                </a:solidFill>
              </a:rPr>
              <a:t>Water supply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Air quality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Noise pollution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Radiation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Healthful Housing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Food safety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Waste management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Vector control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 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r>
              <a:rPr lang="en-US" sz="3200" dirty="0"/>
              <a:t>Environmental epidemiology</a:t>
            </a:r>
          </a:p>
          <a:p>
            <a:pPr lvl="1"/>
            <a:r>
              <a:rPr lang="en-US" sz="2400" dirty="0"/>
              <a:t>Associations between exposure to environmental agents and subsequent development of </a:t>
            </a:r>
            <a:r>
              <a:rPr lang="en-US" sz="2400" dirty="0" smtClean="0"/>
              <a:t>disease</a:t>
            </a:r>
            <a:endParaRPr lang="en-US" sz="2400" dirty="0"/>
          </a:p>
          <a:p>
            <a:r>
              <a:rPr lang="en-US" sz="3200" dirty="0"/>
              <a:t>Environmental toxicology</a:t>
            </a:r>
          </a:p>
          <a:p>
            <a:pPr lvl="1"/>
            <a:r>
              <a:rPr lang="en-US" sz="2400" dirty="0"/>
              <a:t>Causal mechanisms between exposure and subsequent development of disease</a:t>
            </a:r>
          </a:p>
          <a:p>
            <a:r>
              <a:rPr lang="en-US" sz="3200" dirty="0"/>
              <a:t>Environmental engineering</a:t>
            </a:r>
          </a:p>
          <a:p>
            <a:pPr lvl="1"/>
            <a:r>
              <a:rPr lang="en-US" sz="2400" dirty="0"/>
              <a:t>Factors that  governs and reduce exposure</a:t>
            </a:r>
          </a:p>
          <a:p>
            <a:r>
              <a:rPr lang="en-US" sz="3000" dirty="0" smtClean="0"/>
              <a:t>Environmental Law</a:t>
            </a:r>
            <a:endParaRPr lang="en-US" sz="3000" dirty="0"/>
          </a:p>
          <a:p>
            <a:pPr lvl="1"/>
            <a:r>
              <a:rPr lang="en-US" sz="2400" dirty="0"/>
              <a:t>Development of appropriate legislation to protect public health.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of EH in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b="1" dirty="0" smtClean="0"/>
              <a:t>Discussion by students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pPr lvl="1"/>
            <a:r>
              <a:rPr lang="en-GB" sz="2800" dirty="0" smtClean="0">
                <a:solidFill>
                  <a:prstClr val="black"/>
                </a:solidFill>
              </a:rPr>
              <a:t>Place of Environmental Health in your community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SUPPLY AND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OLUWADARE,T</a:t>
            </a:r>
          </a:p>
          <a:p>
            <a:r>
              <a:rPr lang="en-US" dirty="0" smtClean="0"/>
              <a:t>DEPARTMENT OF COMMUNITY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000" b="1" dirty="0" smtClean="0"/>
              <a:t>Water supply</a:t>
            </a:r>
          </a:p>
          <a:p>
            <a:pPr lvl="1"/>
            <a:r>
              <a:rPr lang="en-US" sz="2800" dirty="0" smtClean="0"/>
              <a:t>Adequacy/requirement and sufficiency</a:t>
            </a:r>
          </a:p>
          <a:p>
            <a:pPr lvl="1"/>
            <a:r>
              <a:rPr lang="en-US" sz="2800" dirty="0" smtClean="0"/>
              <a:t>Quality- criteria and standard</a:t>
            </a:r>
          </a:p>
          <a:p>
            <a:pPr lvl="1"/>
            <a:r>
              <a:rPr lang="en-US" sz="2800" dirty="0" smtClean="0"/>
              <a:t>Uses </a:t>
            </a:r>
          </a:p>
          <a:p>
            <a:pPr lvl="1"/>
            <a:r>
              <a:rPr lang="en-US" sz="2800" dirty="0" smtClean="0"/>
              <a:t>Water distribution</a:t>
            </a:r>
          </a:p>
          <a:p>
            <a:r>
              <a:rPr lang="en-US" sz="2800" dirty="0" smtClean="0"/>
              <a:t>Sources of water</a:t>
            </a:r>
          </a:p>
          <a:p>
            <a:r>
              <a:rPr lang="en-US" sz="2800" dirty="0" smtClean="0"/>
              <a:t>Water pollution </a:t>
            </a:r>
          </a:p>
          <a:p>
            <a:pPr lvl="1"/>
            <a:r>
              <a:rPr lang="en-US" sz="2800" dirty="0" smtClean="0"/>
              <a:t>Water related diseases: burden</a:t>
            </a:r>
          </a:p>
          <a:p>
            <a:r>
              <a:rPr lang="en-US" sz="2800" dirty="0" smtClean="0"/>
              <a:t>Surveillance of drinking water quality</a:t>
            </a:r>
          </a:p>
          <a:p>
            <a:r>
              <a:rPr lang="en-US" sz="2800" dirty="0" smtClean="0"/>
              <a:t>Role of water in achieving HFA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656137"/>
            <a:ext cx="20907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4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b="1" dirty="0" smtClean="0"/>
              <a:t>Overview of water and health</a:t>
            </a:r>
          </a:p>
          <a:p>
            <a:endParaRPr lang="en-US" dirty="0"/>
          </a:p>
          <a:p>
            <a:r>
              <a:rPr lang="en-US" sz="2800" dirty="0"/>
              <a:t>Water should be easily accessible, adequate in quantity, free from contamination, safe and readily available all year round.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5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000" b="1" dirty="0" smtClean="0"/>
              <a:t>Overview of water and health</a:t>
            </a:r>
          </a:p>
          <a:p>
            <a:r>
              <a:rPr lang="en-US" sz="2800" dirty="0" smtClean="0"/>
              <a:t>There can be no state of positive health and well-being without safe water.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UNGA – International drinking Water Supply and Sanitation Decade(1981-1990)</a:t>
            </a:r>
            <a:endParaRPr lang="en-US" sz="2800" dirty="0"/>
          </a:p>
          <a:p>
            <a:r>
              <a:rPr lang="en-US" sz="2800" dirty="0" smtClean="0"/>
              <a:t>34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World Health Assembly</a:t>
            </a:r>
          </a:p>
          <a:p>
            <a:pPr lvl="1"/>
            <a:r>
              <a:rPr lang="en-US" sz="2800" dirty="0" smtClean="0"/>
              <a:t>Emphasized that safe drinking water is a basic element of Primary Health Care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9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Water should be easily accessible, adequate in quantity, free from contamination, safe and readily available all year round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6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000" b="1" dirty="0" smtClean="0"/>
              <a:t>Criteria and standard</a:t>
            </a:r>
          </a:p>
          <a:p>
            <a:pPr lvl="1"/>
            <a:r>
              <a:rPr lang="en-US" sz="2800" dirty="0" smtClean="0"/>
              <a:t>Must be safe and wholesome</a:t>
            </a:r>
          </a:p>
          <a:p>
            <a:pPr lvl="2"/>
            <a:r>
              <a:rPr lang="en-US" sz="2800" dirty="0" smtClean="0"/>
              <a:t>Free from pathogenic agents</a:t>
            </a:r>
          </a:p>
          <a:p>
            <a:pPr lvl="2"/>
            <a:r>
              <a:rPr lang="en-US" sz="2800" dirty="0" smtClean="0"/>
              <a:t>Free from harmful chemical substances</a:t>
            </a:r>
          </a:p>
          <a:p>
            <a:pPr lvl="2"/>
            <a:r>
              <a:rPr lang="en-US" sz="2800" dirty="0" smtClean="0"/>
              <a:t>Pleasant to taste</a:t>
            </a:r>
          </a:p>
          <a:p>
            <a:pPr lvl="2"/>
            <a:r>
              <a:rPr lang="en-US" sz="2800" dirty="0" smtClean="0"/>
              <a:t>Usable for domestic purpose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8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30580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500" dirty="0"/>
              <a:t>‘IF YOU WANT TO LEARN ABOUT THE HEALTH OF A POPULATION, LOOK AT THE AIR THEY BREATH, THE WATER THEY DRINK, AND THE PLACES THEY LIVE. HIPPOCRATES, THE FATHER OF MEDICINE.</a:t>
            </a:r>
          </a:p>
        </p:txBody>
      </p:sp>
    </p:spTree>
    <p:extLst>
      <p:ext uri="{BB962C8B-B14F-4D97-AF65-F5344CB8AC3E}">
        <p14:creationId xmlns:p14="http://schemas.microsoft.com/office/powerpoint/2010/main" val="41085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b="1" dirty="0"/>
              <a:t>W</a:t>
            </a:r>
            <a:r>
              <a:rPr lang="en-US" sz="3000" b="1" dirty="0" smtClean="0"/>
              <a:t>ater requirement</a:t>
            </a:r>
            <a:endParaRPr lang="en-US" sz="3000" b="1" dirty="0"/>
          </a:p>
          <a:p>
            <a:r>
              <a:rPr lang="en-US" sz="2800" dirty="0" smtClean="0"/>
              <a:t>Physiologic requirement for drinking water have been estimated at about 2litres/head/day</a:t>
            </a:r>
          </a:p>
          <a:p>
            <a:r>
              <a:rPr lang="en-US" sz="2800" dirty="0" smtClean="0"/>
              <a:t>Consumption depends upon</a:t>
            </a:r>
          </a:p>
          <a:p>
            <a:pPr lvl="1"/>
            <a:r>
              <a:rPr lang="en-US" sz="2800" dirty="0"/>
              <a:t>Climate conditions</a:t>
            </a:r>
          </a:p>
          <a:p>
            <a:pPr lvl="1"/>
            <a:r>
              <a:rPr lang="en-US" sz="2800" dirty="0"/>
              <a:t>Standard of living </a:t>
            </a:r>
          </a:p>
          <a:p>
            <a:pPr lvl="1"/>
            <a:r>
              <a:rPr lang="en-US" sz="2800" dirty="0"/>
              <a:t>Habit of people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A supply of 150-200Ls per capital is adequate for all urban domestic purposes.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7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supply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000" b="1" dirty="0"/>
              <a:t>W</a:t>
            </a:r>
            <a:r>
              <a:rPr lang="en-US" sz="3000" b="1" dirty="0" smtClean="0"/>
              <a:t>ater sufficiency </a:t>
            </a:r>
            <a:endParaRPr lang="en-US" sz="3000" b="1" dirty="0" smtClean="0"/>
          </a:p>
          <a:p>
            <a:endParaRPr lang="en-US" sz="3000" b="1" dirty="0" smtClean="0"/>
          </a:p>
          <a:p>
            <a:r>
              <a:rPr lang="en-US" sz="2800" dirty="0" smtClean="0"/>
              <a:t>World wide around 1.1 billion people lack access to improved water sources </a:t>
            </a:r>
            <a:endParaRPr lang="en-US" sz="2800" dirty="0"/>
          </a:p>
          <a:p>
            <a:pPr lvl="1"/>
            <a:endParaRPr lang="en-US" dirty="0" smtClean="0"/>
          </a:p>
          <a:p>
            <a:r>
              <a:rPr lang="en-US" sz="2800" b="1" dirty="0" smtClean="0"/>
              <a:t>Students’ input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2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water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b="1" dirty="0" smtClean="0"/>
              <a:t>Water sources must conform to two criteria</a:t>
            </a:r>
          </a:p>
          <a:p>
            <a:pPr lvl="1"/>
            <a:r>
              <a:rPr lang="en-US" sz="2800" dirty="0" smtClean="0"/>
              <a:t>The quantity must be sufficient to meet present and future requirement</a:t>
            </a:r>
          </a:p>
          <a:p>
            <a:pPr lvl="1"/>
            <a:r>
              <a:rPr lang="en-US" sz="2800" dirty="0" smtClean="0"/>
              <a:t>The quality must be acceptable</a:t>
            </a:r>
          </a:p>
          <a:p>
            <a:r>
              <a:rPr lang="en-US" sz="2800" dirty="0" smtClean="0"/>
              <a:t>Sources include</a:t>
            </a:r>
          </a:p>
          <a:p>
            <a:pPr lvl="1"/>
            <a:r>
              <a:rPr lang="en-US" sz="2800" dirty="0" smtClean="0"/>
              <a:t>Rain</a:t>
            </a:r>
          </a:p>
          <a:p>
            <a:pPr lvl="1"/>
            <a:r>
              <a:rPr lang="en-US" sz="2800" dirty="0" smtClean="0"/>
              <a:t>Surface water</a:t>
            </a:r>
          </a:p>
          <a:p>
            <a:pPr lvl="2"/>
            <a:r>
              <a:rPr lang="en-US" sz="2800" dirty="0" smtClean="0"/>
              <a:t>Impounding reservoirs</a:t>
            </a:r>
          </a:p>
          <a:p>
            <a:pPr lvl="2"/>
            <a:r>
              <a:rPr lang="en-US" sz="2800" dirty="0" smtClean="0"/>
              <a:t>Rivers and streams</a:t>
            </a:r>
          </a:p>
          <a:p>
            <a:pPr lvl="2"/>
            <a:r>
              <a:rPr lang="en-US" sz="2800" dirty="0" smtClean="0"/>
              <a:t>Tanks, ponds and lakes</a:t>
            </a:r>
          </a:p>
          <a:p>
            <a:pPr lvl="1"/>
            <a:r>
              <a:rPr lang="en-US" sz="2800" dirty="0" smtClean="0"/>
              <a:t>Ground water</a:t>
            </a:r>
          </a:p>
          <a:p>
            <a:pPr lvl="2"/>
            <a:r>
              <a:rPr lang="en-US" sz="2800" dirty="0" smtClean="0"/>
              <a:t>Wells </a:t>
            </a:r>
          </a:p>
          <a:p>
            <a:pPr lvl="2"/>
            <a:r>
              <a:rPr lang="en-US" sz="2800" dirty="0" smtClean="0"/>
              <a:t>Spring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4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Domestic use</a:t>
            </a:r>
          </a:p>
          <a:p>
            <a:r>
              <a:rPr lang="en-US" sz="2800" dirty="0" smtClean="0"/>
              <a:t>Public purposes</a:t>
            </a:r>
          </a:p>
          <a:p>
            <a:r>
              <a:rPr lang="en-US" sz="2800" dirty="0" smtClean="0"/>
              <a:t>Industrial purposes</a:t>
            </a:r>
          </a:p>
          <a:p>
            <a:r>
              <a:rPr lang="en-US" sz="2800" dirty="0" smtClean="0"/>
              <a:t>Agricultural purposes</a:t>
            </a:r>
          </a:p>
          <a:p>
            <a:r>
              <a:rPr lang="en-US" sz="2800" dirty="0" smtClean="0"/>
              <a:t>Power production from hydropower and steam power</a:t>
            </a:r>
          </a:p>
          <a:p>
            <a:r>
              <a:rPr lang="en-US" sz="2800" dirty="0" smtClean="0"/>
              <a:t>Carrying away waste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4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8"/>
            <a:ext cx="7620000" cy="1143000"/>
          </a:xfrm>
        </p:spPr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077200" cy="6096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00" dirty="0" smtClean="0"/>
              <a:t>Pure uncontaminated water does not occur in nature</a:t>
            </a:r>
          </a:p>
          <a:p>
            <a:r>
              <a:rPr lang="en-US" sz="3300" dirty="0" smtClean="0"/>
              <a:t>Sources of impurities are</a:t>
            </a:r>
          </a:p>
          <a:p>
            <a:pPr lvl="1"/>
            <a:r>
              <a:rPr lang="en-US" sz="3300" dirty="0" smtClean="0"/>
              <a:t>Natural</a:t>
            </a:r>
          </a:p>
          <a:p>
            <a:pPr lvl="1"/>
            <a:r>
              <a:rPr lang="en-US" sz="3300" dirty="0" smtClean="0"/>
              <a:t>Man-mad</a:t>
            </a:r>
            <a:r>
              <a:rPr lang="en-US" sz="2800" dirty="0" smtClean="0"/>
              <a:t>e</a:t>
            </a:r>
          </a:p>
          <a:p>
            <a:pPr lvl="2"/>
            <a:r>
              <a:rPr lang="en-US" sz="2400" dirty="0" smtClean="0"/>
              <a:t>Sewage </a:t>
            </a:r>
          </a:p>
          <a:p>
            <a:pPr lvl="2"/>
            <a:r>
              <a:rPr lang="en-US" sz="2400" dirty="0" smtClean="0"/>
              <a:t>Agricultural pollutants</a:t>
            </a:r>
          </a:p>
          <a:p>
            <a:pPr lvl="2"/>
            <a:r>
              <a:rPr lang="en-US" sz="2400" dirty="0" smtClean="0"/>
              <a:t>Industrial waste</a:t>
            </a:r>
          </a:p>
          <a:p>
            <a:pPr lvl="2"/>
            <a:r>
              <a:rPr lang="en-US" sz="2400" dirty="0" smtClean="0"/>
              <a:t>Physical pollutants</a:t>
            </a:r>
          </a:p>
          <a:p>
            <a:r>
              <a:rPr lang="en-US" sz="3300" dirty="0" smtClean="0"/>
              <a:t>Indicators of pollution include</a:t>
            </a:r>
          </a:p>
          <a:p>
            <a:pPr lvl="1"/>
            <a:r>
              <a:rPr lang="en-US" sz="3300" dirty="0" smtClean="0"/>
              <a:t>Amount of total suspended solids</a:t>
            </a:r>
          </a:p>
          <a:p>
            <a:pPr lvl="1"/>
            <a:r>
              <a:rPr lang="en-US" sz="3300" dirty="0" smtClean="0"/>
              <a:t>Biochemical Oxygen Demand (BOD) at 20 degree C</a:t>
            </a:r>
          </a:p>
          <a:p>
            <a:pPr lvl="1"/>
            <a:r>
              <a:rPr lang="en-US" sz="3300" dirty="0" smtClean="0"/>
              <a:t>Concentration of chlorine, Nitrogen, Phosphorus and absence of dissolved oxygen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3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related </a:t>
            </a:r>
            <a:r>
              <a:rPr lang="en-US" dirty="0" smtClean="0"/>
              <a:t>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Water related diseases are broadly classified into</a:t>
            </a:r>
          </a:p>
          <a:p>
            <a:r>
              <a:rPr lang="en-US" sz="2800" dirty="0" smtClean="0"/>
              <a:t>Water borne diseases</a:t>
            </a:r>
          </a:p>
          <a:p>
            <a:r>
              <a:rPr lang="en-US" sz="2800" dirty="0" smtClean="0"/>
              <a:t>Water washed diseases</a:t>
            </a:r>
          </a:p>
          <a:p>
            <a:r>
              <a:rPr lang="en-US" sz="2800" dirty="0" smtClean="0"/>
              <a:t>Water based diseases</a:t>
            </a:r>
          </a:p>
          <a:p>
            <a:r>
              <a:rPr lang="en-US" sz="2800" dirty="0" smtClean="0"/>
              <a:t>Water related insect-vector diseases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8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related </a:t>
            </a:r>
            <a:r>
              <a:rPr lang="en-US" dirty="0" smtClean="0"/>
              <a:t>diseases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Water borne diseases</a:t>
            </a:r>
          </a:p>
          <a:p>
            <a:pPr lvl="1"/>
            <a:r>
              <a:rPr lang="en-US" sz="2800" dirty="0" smtClean="0"/>
              <a:t>They are caused by ingestion of water contaminated by human or </a:t>
            </a:r>
            <a:r>
              <a:rPr lang="en-US" sz="2800" dirty="0" err="1" smtClean="0"/>
              <a:t>faeces</a:t>
            </a:r>
            <a:r>
              <a:rPr lang="en-US" sz="2800" dirty="0" smtClean="0"/>
              <a:t> or urine, which contain pathogenic microorganisms.</a:t>
            </a:r>
          </a:p>
          <a:p>
            <a:pPr lvl="1"/>
            <a:r>
              <a:rPr lang="en-US" sz="2800" dirty="0" smtClean="0"/>
              <a:t>They can be classified into </a:t>
            </a:r>
          </a:p>
          <a:p>
            <a:pPr lvl="2"/>
            <a:r>
              <a:rPr lang="en-US" sz="2800" dirty="0" err="1" smtClean="0"/>
              <a:t>Diarrhoeal</a:t>
            </a:r>
            <a:r>
              <a:rPr lang="en-US" sz="2800" dirty="0" smtClean="0"/>
              <a:t> water-borne diseases</a:t>
            </a:r>
          </a:p>
          <a:p>
            <a:pPr lvl="2"/>
            <a:r>
              <a:rPr lang="en-US" sz="2800" dirty="0" smtClean="0"/>
              <a:t>Non-</a:t>
            </a:r>
            <a:r>
              <a:rPr lang="en-US" sz="2800" dirty="0" err="1" smtClean="0"/>
              <a:t>diarrhoeal</a:t>
            </a:r>
            <a:r>
              <a:rPr lang="en-US" sz="2800" dirty="0" smtClean="0"/>
              <a:t> water-borne diseases</a:t>
            </a:r>
            <a:endParaRPr lang="en-US" sz="2800" dirty="0"/>
          </a:p>
          <a:p>
            <a:pPr lvl="1"/>
            <a:r>
              <a:rPr lang="en-US" sz="2800" dirty="0" err="1" smtClean="0"/>
              <a:t>Diarrhoeal</a:t>
            </a:r>
            <a:r>
              <a:rPr lang="en-US" sz="2800" dirty="0" smtClean="0"/>
              <a:t> water-borne diseases </a:t>
            </a:r>
          </a:p>
          <a:p>
            <a:pPr lvl="2"/>
            <a:r>
              <a:rPr lang="en-US" sz="2800" b="1" dirty="0" smtClean="0"/>
              <a:t>Cholera</a:t>
            </a:r>
          </a:p>
          <a:p>
            <a:pPr lvl="2"/>
            <a:r>
              <a:rPr lang="en-US" sz="2800" b="1" dirty="0" smtClean="0"/>
              <a:t>Shigellosis</a:t>
            </a:r>
          </a:p>
          <a:p>
            <a:pPr lvl="2"/>
            <a:r>
              <a:rPr lang="en-US" sz="2800" dirty="0" err="1" smtClean="0"/>
              <a:t>Amoebiasis</a:t>
            </a:r>
            <a:endParaRPr lang="en-US" sz="2800" dirty="0" smtClean="0"/>
          </a:p>
          <a:p>
            <a:pPr lvl="2"/>
            <a:r>
              <a:rPr lang="en-US" sz="2800" dirty="0" err="1" smtClean="0"/>
              <a:t>campylobacteriosis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4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related </a:t>
            </a:r>
            <a:r>
              <a:rPr lang="en-US" dirty="0" smtClean="0"/>
              <a:t>diseases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Water borne diseases</a:t>
            </a:r>
          </a:p>
          <a:p>
            <a:pPr lvl="1"/>
            <a:r>
              <a:rPr lang="en-US" sz="2800" dirty="0" smtClean="0"/>
              <a:t>Non-</a:t>
            </a:r>
            <a:r>
              <a:rPr lang="en-US" sz="2800" dirty="0" err="1" smtClean="0"/>
              <a:t>diarrhoeal</a:t>
            </a:r>
            <a:r>
              <a:rPr lang="en-US" sz="2800" dirty="0" smtClean="0"/>
              <a:t> water borne diseases</a:t>
            </a:r>
          </a:p>
          <a:p>
            <a:pPr lvl="2"/>
            <a:r>
              <a:rPr lang="en-US" sz="2800" dirty="0" smtClean="0"/>
              <a:t>Typhoid fever (17 million deaths each year)</a:t>
            </a:r>
          </a:p>
          <a:p>
            <a:pPr lvl="2"/>
            <a:r>
              <a:rPr lang="en-US" sz="2800" dirty="0" smtClean="0"/>
              <a:t>Hepatitis A (1.5 million deaths each year) and E</a:t>
            </a:r>
          </a:p>
          <a:p>
            <a:pPr lvl="2"/>
            <a:r>
              <a:rPr lang="en-US" sz="2800" dirty="0" smtClean="0"/>
              <a:t>Polio </a:t>
            </a:r>
          </a:p>
          <a:p>
            <a:pPr lvl="2"/>
            <a:r>
              <a:rPr lang="en-US" sz="2800" dirty="0" err="1" smtClean="0"/>
              <a:t>Legionellosis</a:t>
            </a:r>
            <a:r>
              <a:rPr lang="en-US" sz="2800" dirty="0" smtClean="0"/>
              <a:t> </a:t>
            </a:r>
          </a:p>
          <a:p>
            <a:pPr lvl="2"/>
            <a:r>
              <a:rPr lang="en-US" sz="2800" dirty="0" smtClean="0"/>
              <a:t>Leptospirosis </a:t>
            </a:r>
          </a:p>
          <a:p>
            <a:pPr lvl="2"/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0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related </a:t>
            </a:r>
            <a:r>
              <a:rPr lang="en-US" dirty="0" smtClean="0"/>
              <a:t>diseases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Water washed diseases</a:t>
            </a:r>
          </a:p>
          <a:p>
            <a:pPr lvl="1"/>
            <a:r>
              <a:rPr lang="en-US" sz="2800" dirty="0" smtClean="0"/>
              <a:t>They are caused by poor personal hygiene, skin and eye contact with contaminated water.</a:t>
            </a:r>
          </a:p>
          <a:p>
            <a:pPr lvl="1"/>
            <a:r>
              <a:rPr lang="en-US" sz="2800" dirty="0" smtClean="0"/>
              <a:t>They are also called water scarce diseases</a:t>
            </a:r>
          </a:p>
          <a:p>
            <a:pPr lvl="1"/>
            <a:r>
              <a:rPr lang="en-US" sz="2800" dirty="0" smtClean="0"/>
              <a:t>Trachoma</a:t>
            </a:r>
          </a:p>
          <a:p>
            <a:pPr lvl="1"/>
            <a:r>
              <a:rPr lang="en-US" sz="2800" dirty="0" smtClean="0"/>
              <a:t>Scabies </a:t>
            </a:r>
          </a:p>
          <a:p>
            <a:pPr lvl="1"/>
            <a:r>
              <a:rPr lang="en-US" sz="2800" dirty="0" smtClean="0"/>
              <a:t>Ringworm </a:t>
            </a:r>
          </a:p>
          <a:p>
            <a:pPr lvl="1"/>
            <a:r>
              <a:rPr lang="en-US" sz="2800" dirty="0" smtClean="0"/>
              <a:t>Louse borne epidemic typhus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8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related </a:t>
            </a:r>
            <a:r>
              <a:rPr lang="en-US" dirty="0" smtClean="0"/>
              <a:t>diseases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Water related insect-vector diseases</a:t>
            </a:r>
          </a:p>
          <a:p>
            <a:pPr lvl="1"/>
            <a:r>
              <a:rPr lang="en-US" sz="2800" dirty="0" smtClean="0"/>
              <a:t>They are caused by insects that breed of feed in or near water bodies.</a:t>
            </a:r>
          </a:p>
          <a:p>
            <a:pPr lvl="1"/>
            <a:r>
              <a:rPr lang="en-US" sz="2800" dirty="0" smtClean="0"/>
              <a:t>Malaria </a:t>
            </a:r>
            <a:endParaRPr lang="en-US" sz="2800" dirty="0" smtClean="0"/>
          </a:p>
          <a:p>
            <a:pPr lvl="1"/>
            <a:r>
              <a:rPr lang="en-US" sz="2800" dirty="0" smtClean="0"/>
              <a:t>Onchocerciasis</a:t>
            </a:r>
          </a:p>
          <a:p>
            <a:pPr lvl="1"/>
            <a:r>
              <a:rPr lang="en-US" sz="2800" dirty="0" smtClean="0"/>
              <a:t>Yellow fever</a:t>
            </a:r>
          </a:p>
          <a:p>
            <a:pPr lvl="1"/>
            <a:r>
              <a:rPr lang="en-US" sz="2800" dirty="0" smtClean="0"/>
              <a:t>Dengue fever</a:t>
            </a:r>
          </a:p>
          <a:p>
            <a:pPr lvl="1"/>
            <a:r>
              <a:rPr lang="en-US" sz="2800" dirty="0" err="1" smtClean="0"/>
              <a:t>Zika</a:t>
            </a:r>
            <a:r>
              <a:rPr lang="en-US" sz="2800" dirty="0" smtClean="0"/>
              <a:t> virus disease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1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Definition of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3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76400"/>
            <a:ext cx="4084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 YOU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26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3000" b="1" dirty="0"/>
              <a:t>Components of the </a:t>
            </a:r>
            <a:r>
              <a:rPr lang="en-US" sz="3000" b="1" dirty="0" smtClean="0"/>
              <a:t>environment</a:t>
            </a:r>
          </a:p>
          <a:p>
            <a:endParaRPr lang="en-US" dirty="0" smtClean="0"/>
          </a:p>
          <a:p>
            <a:pPr lvl="1"/>
            <a:r>
              <a:rPr lang="en-US" sz="2800" dirty="0"/>
              <a:t>Physical – water, air, soil, housing, wastes, radiation </a:t>
            </a:r>
            <a:r>
              <a:rPr lang="en-US" sz="2800" dirty="0" smtClean="0"/>
              <a:t>etc.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Biological – plant and animal life including bacteria, viruses, insects, rodents and animals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Social – customs, culture, habits, income, occupation, religion </a:t>
            </a:r>
            <a:r>
              <a:rPr lang="en-US" sz="2800" dirty="0" err="1"/>
              <a:t>etc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57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b="1" dirty="0" smtClean="0"/>
              <a:t>Definition of Environmental Health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 smtClean="0"/>
              <a:t>Environmental health is a branch of public health which is concerned with all built environment and natural environment aspects which may affect human health.</a:t>
            </a:r>
          </a:p>
        </p:txBody>
      </p:sp>
    </p:spTree>
    <p:extLst>
      <p:ext uri="{BB962C8B-B14F-4D97-AF65-F5344CB8AC3E}">
        <p14:creationId xmlns:p14="http://schemas.microsoft.com/office/powerpoint/2010/main" val="134404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b="1" dirty="0" smtClean="0"/>
              <a:t>Definition of Environmental Health</a:t>
            </a:r>
          </a:p>
          <a:p>
            <a:endParaRPr lang="en-US" dirty="0"/>
          </a:p>
          <a:p>
            <a:pPr lvl="1"/>
            <a:r>
              <a:rPr lang="en-GB" sz="2800" dirty="0" smtClean="0">
                <a:solidFill>
                  <a:prstClr val="black"/>
                </a:solidFill>
              </a:rPr>
              <a:t>Environmental </a:t>
            </a:r>
            <a:r>
              <a:rPr lang="en-GB" sz="2800" dirty="0">
                <a:solidFill>
                  <a:prstClr val="black"/>
                </a:solidFill>
              </a:rPr>
              <a:t>health </a:t>
            </a:r>
            <a:r>
              <a:rPr lang="en-US" sz="2800" i="1" dirty="0">
                <a:latin typeface="Arial"/>
              </a:rPr>
              <a:t> refers to the theory and practice of assessing, correcting, controlling and preventing those factors in the environment that can potentially affect adversely the health of present and future generations</a:t>
            </a:r>
            <a:r>
              <a:rPr lang="en-US" sz="2800" i="1" dirty="0" smtClean="0">
                <a:latin typeface="Arial"/>
              </a:rPr>
              <a:t>.</a:t>
            </a:r>
          </a:p>
          <a:p>
            <a:pPr marL="3657600" lvl="8" indent="0">
              <a:buNone/>
            </a:pPr>
            <a:r>
              <a:rPr lang="en-US" sz="2800" i="1" dirty="0" smtClean="0">
                <a:solidFill>
                  <a:prstClr val="black"/>
                </a:solidFill>
                <a:latin typeface="Arial"/>
              </a:rPr>
              <a:t>			WHO 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1750-1850 </a:t>
            </a:r>
            <a:r>
              <a:rPr lang="en-US" sz="2800" dirty="0"/>
              <a:t>this is the agricultural </a:t>
            </a:r>
            <a:r>
              <a:rPr lang="en-US" sz="2800" dirty="0" smtClean="0"/>
              <a:t>revolution</a:t>
            </a:r>
          </a:p>
          <a:p>
            <a:endParaRPr lang="en-US" sz="2800" dirty="0" smtClean="0"/>
          </a:p>
          <a:p>
            <a:r>
              <a:rPr lang="en-US" sz="2800" dirty="0" smtClean="0"/>
              <a:t>1850-1900</a:t>
            </a:r>
            <a:r>
              <a:rPr lang="en-US" sz="2800" dirty="0"/>
              <a:t>, this is the  industrial </a:t>
            </a:r>
            <a:r>
              <a:rPr lang="en-US" sz="2800" dirty="0" smtClean="0"/>
              <a:t>revolution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third is the period between 1900 and 1945, while </a:t>
            </a:r>
            <a:r>
              <a:rPr lang="en-US" sz="2800" dirty="0" smtClean="0"/>
              <a:t>the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ourth </a:t>
            </a:r>
            <a:r>
              <a:rPr lang="en-US" sz="2800" dirty="0"/>
              <a:t>is 1945 to the present date.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620000" cy="4800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lvl="1"/>
            <a:r>
              <a:rPr lang="en-US" sz="2800" dirty="0"/>
              <a:t>Physical – water, air, soil, housing, wastes, radiation </a:t>
            </a:r>
            <a:r>
              <a:rPr lang="en-US" sz="2800" dirty="0" smtClean="0"/>
              <a:t>etc.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Biological – plant and animal life including bacteria, viruses, insects, rodents and animals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Social – customs, culture, habits, income, occupation, religion </a:t>
            </a:r>
            <a:r>
              <a:rPr lang="en-US" sz="2800" dirty="0" err="1"/>
              <a:t>etc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79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4530"/>
            <a:ext cx="485298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33399"/>
            <a:ext cx="6596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Components of Environmental Health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8174"/>
            <a:ext cx="380523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87081"/>
            <a:ext cx="209073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2403</TotalTime>
  <Words>888</Words>
  <Application>Microsoft Office PowerPoint</Application>
  <PresentationFormat>On-screen Show (4:3)</PresentationFormat>
  <Paragraphs>233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ENVIRONMENTAL HEALTH: DEFINITION AND COMPONENTS</vt:lpstr>
      <vt:lpstr>PowerPoint Presentation</vt:lpstr>
      <vt:lpstr>Introduction </vt:lpstr>
      <vt:lpstr>Introduction </vt:lpstr>
      <vt:lpstr>Introduction contd.</vt:lpstr>
      <vt:lpstr>Introduction contd.</vt:lpstr>
      <vt:lpstr>Introduction contd. </vt:lpstr>
      <vt:lpstr>Components of the environment</vt:lpstr>
      <vt:lpstr>PowerPoint Presentation</vt:lpstr>
      <vt:lpstr>PowerPoint Presentation</vt:lpstr>
      <vt:lpstr>Components of EH</vt:lpstr>
      <vt:lpstr>Facets of  EH</vt:lpstr>
      <vt:lpstr>Place of EH in your community</vt:lpstr>
      <vt:lpstr>WATER SUPPLY AND HEALTH</vt:lpstr>
      <vt:lpstr>Introduction </vt:lpstr>
      <vt:lpstr>Introduction contd. </vt:lpstr>
      <vt:lpstr>Introduction contd. </vt:lpstr>
      <vt:lpstr>Introduction contd.  </vt:lpstr>
      <vt:lpstr>Water supply  </vt:lpstr>
      <vt:lpstr>Water supply contd.</vt:lpstr>
      <vt:lpstr>Water supply contd.</vt:lpstr>
      <vt:lpstr>Sources of water supply</vt:lpstr>
      <vt:lpstr>Uses of water</vt:lpstr>
      <vt:lpstr>Water pollution</vt:lpstr>
      <vt:lpstr>Water related diseases </vt:lpstr>
      <vt:lpstr>Water related diseases contd.</vt:lpstr>
      <vt:lpstr>Water related diseases contd.</vt:lpstr>
      <vt:lpstr>Water related diseases contd.</vt:lpstr>
      <vt:lpstr>Water related diseases contd.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HEALTH: DEFINITION AND COMPONENTS</dc:title>
  <dc:creator>Admin2</dc:creator>
  <cp:lastModifiedBy>Admin2</cp:lastModifiedBy>
  <cp:revision>119</cp:revision>
  <dcterms:created xsi:type="dcterms:W3CDTF">2020-01-22T11:02:57Z</dcterms:created>
  <dcterms:modified xsi:type="dcterms:W3CDTF">2020-04-04T08:48:23Z</dcterms:modified>
</cp:coreProperties>
</file>