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76910-3EF8-4FEF-B8CE-E0B47CA71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0085D-0F0C-4DA3-A3AD-917BFDF6A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87D81-A3D0-41C7-B079-D75BD411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9468-D527-44D8-BE7A-8711860D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E875-299C-48EB-B197-3861B52E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57849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C5EE-C0B0-470B-9DDD-29CD6315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6C28F-D817-4A07-A066-7B31B4CCE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C06DC-89D0-4CDA-B7C2-AEE5696E8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44C80-2845-447E-B891-A3C4FF531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50582-F881-407C-AF9C-BB02E4F2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22762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1BE81C-4E54-42FF-9C89-ACF931F85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98294-1F06-4DB3-8728-CA90BCD6D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565EB-F722-47A7-9AC0-E72DE598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BA01D-23FE-4908-9119-99AD2B70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DE505-E25C-472F-B8EE-2EFCEC37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46342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256AB-BCB3-4EC2-87A5-3A0CEDF1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53F67-3B8C-4107-BCA5-A3C3B9BA3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4174E-4309-4E7E-95E7-3AC00582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A69EF-C79A-4003-9A20-66CA0DB9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24E01-0437-4272-8205-D9106324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9854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31897-D6E2-4355-9F77-C1C4D5BC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A5431-7685-4C65-A999-D0AF3DE8D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6D512-AF23-4491-995F-DEA52EA8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BCC08-93A3-4783-A7DB-BA01704C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7BB26-EE83-4F43-8905-413C9DE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49849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2D4A-DF0D-449F-A274-915D8D37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12C57-6876-4BC9-B592-8B2314672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D20DC-ADD0-413D-AAD5-9FD74B971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910DA-3293-4763-BA68-FFBF5E2C1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118AB-A1EA-4B2A-BDAF-609BCCC5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53389-8548-475A-8AB9-8522F980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59891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48FF6-2605-4155-87D2-AC4A057FE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24E24-946A-48FD-B12F-E0106B917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28F2A-749A-41EB-83C2-629753638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1E1678-9A2F-4BED-A74C-37488ADC2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D1675-446D-468D-B132-3B0453D23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C7606E-23CB-4BD5-8109-4EF808ED2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25BC0-FEA7-4A56-8ED7-60ECA1E75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5CFA6-E380-41C0-B709-BFDA26FD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42109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019A-FCB3-43C2-86D7-B921F94F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DB944-69C3-4E32-840E-BC4AEED6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57D51-55F9-4010-A0C2-42DD30C4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124C4-E9B2-410E-919F-0B3D85F0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32746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B32B6-6082-4FFB-A047-78FDF4E8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AFFE7-4295-45E8-BF22-62FCC4EF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628C0-D558-4615-AD8F-004D0366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58983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B7C8-34E2-4A00-AFA2-076A3B4CC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36882-82FD-4831-A553-837B24944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DD4AC-55A3-4477-AD6D-A33B36D3C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0C191-FF54-4B96-8042-94A93401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01831-3F00-48E0-A092-B293C96D1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6409B-EFE9-4DDF-A38F-5E698604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72922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D43DD-2750-43FA-BFD0-779B10AD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5F146-529E-4DC9-9277-B80454DE6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7DC9B-EBE3-4894-9173-87596097E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762C1-8059-42BB-97A3-0DD51B0E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48BB5-673E-4C02-8484-E4F05A18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B0C49-726C-4BDB-AA4C-04FC5942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60754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420AE-9655-4A1C-BC37-02F7A7F6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B81BA-0AE3-443F-84CC-5B10AF7D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0AA69-BC54-4F67-8C5E-582E8B256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F36-3DDC-4579-91D2-623FB88E5033}" type="datetimeFigureOut">
              <a:rPr lang="en-NG" smtClean="0"/>
              <a:t>30/01/2020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4F0EE-89BF-488B-84EB-323DF5193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49D2F-C202-499C-8817-5C31F1EE6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9702-A7DE-4EC8-8DAF-94CC0CD59FB5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91230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A56A-08E5-40C4-A06B-B322557576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EEE 326  - ELECTRICAL MACHINES II</a:t>
            </a:r>
            <a:endParaRPr lang="en-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F14E9-3974-4C38-9A22-C45ED5C593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SINGLE PHASE INDUCTION MODULE</a:t>
            </a:r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93083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FB3E5-EBD5-4C7E-AA8E-2A0EE50FB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7316"/>
            <a:ext cx="12191999" cy="708301"/>
          </a:xfrm>
        </p:spPr>
        <p:txBody>
          <a:bodyPr/>
          <a:lstStyle/>
          <a:p>
            <a:pPr algn="ctr"/>
            <a:r>
              <a:rPr lang="en-US" dirty="0"/>
              <a:t>WORKED EXAMPLE</a:t>
            </a:r>
            <a:endParaRPr lang="en-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DF4407-1C5D-44C9-8137-1DE9845C3F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2" y="572605"/>
                <a:ext cx="12192000" cy="628539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3200" dirty="0"/>
                  <a:t>A 23OV, 50Hz, 4 – pole , single phase induction motor has the following parameters and is running at a slip of 0.05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=2.51 </m:t>
                    </m:r>
                    <m:r>
                      <a:rPr lang="el-GR" sz="3200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32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7.8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1 </m:t>
                    </m:r>
                    <m:r>
                      <a:rPr lang="el-GR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150.88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4.62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7.62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30.10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3200" b="0" dirty="0">
                  <a:solidFill>
                    <a:prstClr val="black"/>
                  </a:solidFill>
                </a:endParaRPr>
              </a:p>
              <a:p>
                <a:r>
                  <a:rPr lang="en-US" sz="3200" dirty="0"/>
                  <a:t>1. Draw the EXACT EQUIVALENT CIRCUIT of the Associated Single phase     Induction Motor</a:t>
                </a:r>
              </a:p>
              <a:p>
                <a:r>
                  <a:rPr lang="en-US" sz="3200" dirty="0"/>
                  <a:t>2. Calculate the following:</a:t>
                </a:r>
              </a:p>
              <a:p>
                <a:r>
                  <a:rPr lang="en-US" sz="3200" dirty="0"/>
                  <a:t>(</a:t>
                </a:r>
                <a:r>
                  <a:rPr lang="en-US" sz="3200" dirty="0" err="1"/>
                  <a:t>i</a:t>
                </a:r>
                <a:r>
                  <a:rPr lang="en-US" sz="3200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3200" dirty="0"/>
                  <a:t> (ii)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3200" dirty="0"/>
                  <a:t> (iii)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/>
                  <a:t> (iv)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3200" dirty="0"/>
                  <a:t> (v)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lang="en-US" sz="3200" dirty="0"/>
                  <a:t>, Motor circuit  (vi) power factor </a:t>
                </a:r>
              </a:p>
              <a:p>
                <a:r>
                  <a:rPr lang="en-US" sz="3200" dirty="0"/>
                  <a:t>(vii)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3200" dirty="0"/>
                  <a:t>[ forward emf], (viii)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[ back emf], (ix)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3200" dirty="0"/>
                  <a:t> (x)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</a:p>
              <a:p>
                <a:endParaRPr lang="en-US" sz="3200" dirty="0">
                  <a:solidFill>
                    <a:prstClr val="black"/>
                  </a:solidFill>
                </a:endParaRPr>
              </a:p>
              <a:p>
                <a:r>
                  <a:rPr lang="en-US" sz="3200" dirty="0">
                    <a:solidFill>
                      <a:prstClr val="black"/>
                    </a:solidFill>
                  </a:rPr>
                  <a:t>(xi) Airgap power for the forward field,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=[ </m:t>
                        </m:r>
                      </m:sub>
                    </m:sSub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3200" dirty="0"/>
                  <a:t> Watts</a:t>
                </a:r>
              </a:p>
              <a:p>
                <a:endParaRPr lang="en-NG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DF4407-1C5D-44C9-8137-1DE9845C3F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" y="572605"/>
                <a:ext cx="12192000" cy="6285395"/>
              </a:xfrm>
              <a:blipFill>
                <a:blip r:embed="rId2"/>
                <a:stretch>
                  <a:fillRect l="-1000" t="-1940"/>
                </a:stretch>
              </a:blipFill>
            </p:spPr>
            <p:txBody>
              <a:bodyPr/>
              <a:lstStyle/>
              <a:p>
                <a:r>
                  <a:rPr lang="en-N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31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FFA1-0241-4677-B010-8DCEF511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SOLUTION</a:t>
            </a:r>
            <a:endParaRPr lang="en-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B4C5AF-B8D5-4C5C-BE98-C214E33307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681037"/>
                <a:ext cx="12191999" cy="6158707"/>
              </a:xfrm>
            </p:spPr>
            <p:txBody>
              <a:bodyPr/>
              <a:lstStyle/>
              <a:p>
                <a:pPr lvl="0"/>
                <a:r>
                  <a:rPr lang="en-US" sz="3200" dirty="0">
                    <a:solidFill>
                      <a:prstClr val="black"/>
                    </a:solidFill>
                  </a:rPr>
                  <a:t>(xii) Airgap power for the backward field,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=[ </m:t>
                        </m:r>
                      </m:sub>
                    </m:sSub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[2−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Watts</a:t>
                </a:r>
              </a:p>
              <a:p>
                <a:pPr lvl="0"/>
                <a:endParaRPr lang="en-US" sz="32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3200" dirty="0">
                    <a:solidFill>
                      <a:prstClr val="black"/>
                    </a:solidFill>
                  </a:rPr>
                  <a:t>(xiii) Mechanical  power output for the forward field,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𝑚𝑒𝑐h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𝑔𝑓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[ </m:t>
                        </m:r>
                      </m:sub>
                    </m:sSub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1 −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Watts</a:t>
                </a:r>
              </a:p>
              <a:p>
                <a:pPr lvl="0"/>
                <a:endParaRPr lang="en-US" sz="32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3200" dirty="0">
                    <a:solidFill>
                      <a:prstClr val="black"/>
                    </a:solidFill>
                  </a:rPr>
                  <a:t>(xiv)  Mechanical  power output for the backward field,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𝑚𝑒𝑐h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d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[ </m:t>
                        </m:r>
                      </m:sub>
                    </m:sSub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1 −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2 −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Watts</a:t>
                </a:r>
              </a:p>
              <a:p>
                <a:pPr lvl="0"/>
                <a:endParaRPr lang="en-US" sz="2600" dirty="0">
                  <a:solidFill>
                    <a:prstClr val="black"/>
                  </a:solidFill>
                </a:endParaRPr>
              </a:p>
              <a:p>
                <a:endParaRPr lang="en-NG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B4C5AF-B8D5-4C5C-BE98-C214E33307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681037"/>
                <a:ext cx="12191999" cy="6158707"/>
              </a:xfrm>
              <a:blipFill>
                <a:blip r:embed="rId2"/>
                <a:stretch>
                  <a:fillRect l="-1150" t="-495"/>
                </a:stretch>
              </a:blipFill>
            </p:spPr>
            <p:txBody>
              <a:bodyPr/>
              <a:lstStyle/>
              <a:p>
                <a:r>
                  <a:rPr lang="en-N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80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0C87-BEE1-4430-91C4-993A0F666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10844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REQUIRED EQUIVALENT CIRCUIT</a:t>
            </a:r>
            <a:endParaRPr lang="en-NG" b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AC9FF1C-CF7A-44AE-93A7-61D68B7C1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410844"/>
            <a:ext cx="12191999" cy="644715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NG" dirty="0"/>
          </a:p>
        </p:txBody>
      </p: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D7B8D09F-E2E0-4BD5-945D-51C105966772}"/>
              </a:ext>
            </a:extLst>
          </p:cNvPr>
          <p:cNvGrpSpPr/>
          <p:nvPr/>
        </p:nvGrpSpPr>
        <p:grpSpPr>
          <a:xfrm>
            <a:off x="900534" y="729508"/>
            <a:ext cx="10016836" cy="6036313"/>
            <a:chOff x="900534" y="729508"/>
            <a:chExt cx="10016836" cy="6036313"/>
          </a:xfrm>
        </p:grpSpPr>
        <p:grpSp>
          <p:nvGrpSpPr>
            <p:cNvPr id="355" name="Group 354">
              <a:extLst>
                <a:ext uri="{FF2B5EF4-FFF2-40B4-BE49-F238E27FC236}">
                  <a16:creationId xmlns:a16="http://schemas.microsoft.com/office/drawing/2014/main" id="{2331FBD5-3B2F-443B-8B4D-EF346BB3AD73}"/>
                </a:ext>
              </a:extLst>
            </p:cNvPr>
            <p:cNvGrpSpPr/>
            <p:nvPr/>
          </p:nvGrpSpPr>
          <p:grpSpPr>
            <a:xfrm>
              <a:off x="900534" y="729508"/>
              <a:ext cx="10016836" cy="6036313"/>
              <a:chOff x="900534" y="729508"/>
              <a:chExt cx="10016836" cy="6036313"/>
            </a:xfrm>
          </p:grpSpPr>
          <p:grpSp>
            <p:nvGrpSpPr>
              <p:cNvPr id="353" name="Group 352">
                <a:extLst>
                  <a:ext uri="{FF2B5EF4-FFF2-40B4-BE49-F238E27FC236}">
                    <a16:creationId xmlns:a16="http://schemas.microsoft.com/office/drawing/2014/main" id="{FBF53265-E09B-4EF2-A39E-F1DC05D972EE}"/>
                  </a:ext>
                </a:extLst>
              </p:cNvPr>
              <p:cNvGrpSpPr/>
              <p:nvPr/>
            </p:nvGrpSpPr>
            <p:grpSpPr>
              <a:xfrm>
                <a:off x="900534" y="729508"/>
                <a:ext cx="10016836" cy="6036313"/>
                <a:chOff x="900534" y="729508"/>
                <a:chExt cx="10016836" cy="6036313"/>
              </a:xfrm>
            </p:grpSpPr>
            <p:grpSp>
              <p:nvGrpSpPr>
                <p:cNvPr id="182" name="Group 181">
                  <a:extLst>
                    <a:ext uri="{FF2B5EF4-FFF2-40B4-BE49-F238E27FC236}">
                      <a16:creationId xmlns:a16="http://schemas.microsoft.com/office/drawing/2014/main" id="{95795E39-06DD-413D-9E2A-AF5C1C416F9B}"/>
                    </a:ext>
                  </a:extLst>
                </p:cNvPr>
                <p:cNvGrpSpPr/>
                <p:nvPr/>
              </p:nvGrpSpPr>
              <p:grpSpPr>
                <a:xfrm>
                  <a:off x="900534" y="729508"/>
                  <a:ext cx="10016836" cy="6036313"/>
                  <a:chOff x="0" y="0"/>
                  <a:chExt cx="5905500" cy="3124200"/>
                </a:xfrm>
              </p:grpSpPr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183" name="Text Box 811">
                        <a:extLst>
                          <a:ext uri="{FF2B5EF4-FFF2-40B4-BE49-F238E27FC236}">
                            <a16:creationId xmlns:a16="http://schemas.microsoft.com/office/drawing/2014/main" id="{2C5F51A8-C86B-49FF-8941-53C5801E0D7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410075" y="704850"/>
                        <a:ext cx="452120" cy="457200"/>
                      </a:xfrm>
                      <a:prstGeom prst="rect">
                        <a:avLst/>
                      </a:prstGeom>
                      <a:solidFill>
                        <a:sysClr val="window" lastClr="FFFFFF"/>
                      </a:solidFill>
                      <a:ln w="6350">
                        <a:noFill/>
                      </a:ln>
                    </p:spPr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NG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  </m:t>
                                  </m:r>
                                  <m:sSub>
                                    <m:sSubPr>
                                      <m:ctrlPr>
                                        <a:rPr kumimoji="0" lang="en-NG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𝐑</m:t>
                                      </m:r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′</m:t>
                                      </m:r>
                                    </m:e>
                                    <m:sub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kumimoji="0" lang="en-US" sz="1100" b="1" i="0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kumimoji="0" lang="en-US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sSub>
                                    <m:sSubPr>
                                      <m:ctrlPr>
                                        <a:rPr kumimoji="0" lang="en-NG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𝒔</m:t>
                                      </m:r>
                                    </m:e>
                                    <m:sub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𝒇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m:oMathPara>
                        </a14:m>
                        <a:endParaRPr kumimoji="0" lang="en-NG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>
                  <p:sp>
                    <p:nvSpPr>
                      <p:cNvPr id="183" name="Text Box 811">
                        <a:extLst>
                          <a:ext uri="{FF2B5EF4-FFF2-40B4-BE49-F238E27FC236}">
                            <a16:creationId xmlns:a16="http://schemas.microsoft.com/office/drawing/2014/main" id="{2C5F51A8-C86B-49FF-8941-53C5801E0D71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410075" y="704850"/>
                        <a:ext cx="452120" cy="457200"/>
                      </a:xfrm>
                      <a:prstGeom prst="rect">
                        <a:avLst/>
                      </a:prstGeom>
                      <a:blipFill>
                        <a:blip r:embed="rId2"/>
                        <a:stretch>
                          <a:fillRect/>
                        </a:stretch>
                      </a:blipFill>
                      <a:ln w="6350"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n-NG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184" name="Text Box 812">
                        <a:extLst>
                          <a:ext uri="{FF2B5EF4-FFF2-40B4-BE49-F238E27FC236}">
                            <a16:creationId xmlns:a16="http://schemas.microsoft.com/office/drawing/2014/main" id="{00711AE8-4718-41E2-A034-31CD87B7D7D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410075" y="1990725"/>
                        <a:ext cx="452120" cy="457200"/>
                      </a:xfrm>
                      <a:prstGeom prst="rect">
                        <a:avLst/>
                      </a:prstGeom>
                      <a:solidFill>
                        <a:sysClr val="window" lastClr="FFFFFF"/>
                      </a:solidFill>
                      <a:ln w="6350">
                        <a:noFill/>
                      </a:ln>
                    </p:spPr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NG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  </m:t>
                                  </m:r>
                                  <m:sSub>
                                    <m:sSubPr>
                                      <m:ctrlPr>
                                        <a:rPr kumimoji="0" lang="en-NG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𝐑</m:t>
                                      </m:r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′</m:t>
                                      </m:r>
                                    </m:e>
                                    <m:sub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kumimoji="0" lang="en-US" sz="1100" b="1" i="0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kumimoji="0" lang="en-US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sSub>
                                    <m:sSubPr>
                                      <m:ctrlPr>
                                        <a:rPr kumimoji="0" lang="en-NG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𝒔</m:t>
                                      </m:r>
                                    </m:e>
                                    <m:sub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𝒃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m:oMathPara>
                        </a14:m>
                        <a:endParaRPr kumimoji="0" lang="en-NG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>
                  <p:sp>
                    <p:nvSpPr>
                      <p:cNvPr id="184" name="Text Box 812">
                        <a:extLst>
                          <a:ext uri="{FF2B5EF4-FFF2-40B4-BE49-F238E27FC236}">
                            <a16:creationId xmlns:a16="http://schemas.microsoft.com/office/drawing/2014/main" id="{00711AE8-4718-41E2-A034-31CD87B7D7D5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410075" y="1990725"/>
                        <a:ext cx="452120" cy="457200"/>
                      </a:xfrm>
                      <a:prstGeom prst="rect">
                        <a:avLst/>
                      </a:prstGeom>
                      <a:blipFill>
                        <a:blip r:embed="rId3"/>
                        <a:stretch>
                          <a:fillRect/>
                        </a:stretch>
                      </a:blipFill>
                      <a:ln w="6350"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n-NG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85" name="Group 184">
                    <a:extLst>
                      <a:ext uri="{FF2B5EF4-FFF2-40B4-BE49-F238E27FC236}">
                        <a16:creationId xmlns:a16="http://schemas.microsoft.com/office/drawing/2014/main" id="{EFAB6C70-254E-4E11-AFD3-DB17D2F39F46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5905500" cy="3124200"/>
                    <a:chOff x="0" y="0"/>
                    <a:chExt cx="5905500" cy="3124200"/>
                  </a:xfrm>
                </p:grpSpPr>
                <p:grpSp>
                  <p:nvGrpSpPr>
                    <p:cNvPr id="186" name="Group 185">
                      <a:extLst>
                        <a:ext uri="{FF2B5EF4-FFF2-40B4-BE49-F238E27FC236}">
                          <a16:creationId xmlns:a16="http://schemas.microsoft.com/office/drawing/2014/main" id="{51206F91-1E51-4092-86C1-B3E5370DAA5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0"/>
                      <a:ext cx="5905500" cy="3124200"/>
                      <a:chOff x="0" y="0"/>
                      <a:chExt cx="5905500" cy="3124200"/>
                    </a:xfrm>
                  </p:grpSpPr>
                  <p:grpSp>
                    <p:nvGrpSpPr>
                      <p:cNvPr id="189" name="Group 188">
                        <a:extLst>
                          <a:ext uri="{FF2B5EF4-FFF2-40B4-BE49-F238E27FC236}">
                            <a16:creationId xmlns:a16="http://schemas.microsoft.com/office/drawing/2014/main" id="{E84F1BB7-A145-4848-B4D3-2A6DC5D0B48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5905500" cy="3124200"/>
                        <a:chOff x="0" y="0"/>
                        <a:chExt cx="5905500" cy="3124200"/>
                      </a:xfrm>
                    </p:grpSpPr>
                    <p:cxnSp>
                      <p:nvCxnSpPr>
                        <p:cNvPr id="194" name="Straight Connector 193">
                          <a:extLst>
                            <a:ext uri="{FF2B5EF4-FFF2-40B4-BE49-F238E27FC236}">
                              <a16:creationId xmlns:a16="http://schemas.microsoft.com/office/drawing/2014/main" id="{68B659B2-9019-4E15-BB8D-34AE26BCBE5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>
                          <a:off x="3076575" y="600075"/>
                          <a:ext cx="0" cy="240665"/>
                        </a:xfrm>
                        <a:prstGeom prst="line">
                          <a:avLst/>
                        </a:prstGeom>
                        <a:noFill/>
                        <a:ln w="381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grpSp>
                      <p:nvGrpSpPr>
                        <p:cNvPr id="195" name="Group 194">
                          <a:extLst>
                            <a:ext uri="{FF2B5EF4-FFF2-40B4-BE49-F238E27FC236}">
                              <a16:creationId xmlns:a16="http://schemas.microsoft.com/office/drawing/2014/main" id="{6AB71A29-EB88-4935-9A09-EB6B6C31866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0"/>
                          <a:ext cx="5905500" cy="3124200"/>
                          <a:chOff x="0" y="0"/>
                          <a:chExt cx="5905500" cy="3124200"/>
                        </a:xfrm>
                      </p:grpSpPr>
                      <p:grpSp>
                        <p:nvGrpSpPr>
                          <p:cNvPr id="196" name="Group 195">
                            <a:extLst>
                              <a:ext uri="{FF2B5EF4-FFF2-40B4-BE49-F238E27FC236}">
                                <a16:creationId xmlns:a16="http://schemas.microsoft.com/office/drawing/2014/main" id="{A96F7F33-65AE-4CC0-94F1-7F5B7A44CC8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0" y="0"/>
                            <a:ext cx="5905500" cy="3124200"/>
                            <a:chOff x="0" y="0"/>
                            <a:chExt cx="5905500" cy="3124200"/>
                          </a:xfrm>
                        </p:grpSpPr>
                        <p:sp>
                          <p:nvSpPr>
                            <p:cNvPr id="198" name="Text Box 604">
                              <a:extLst>
                                <a:ext uri="{FF2B5EF4-FFF2-40B4-BE49-F238E27FC236}">
                                  <a16:creationId xmlns:a16="http://schemas.microsoft.com/office/drawing/2014/main" id="{31ADC5F8-71B0-4484-AC22-D42A45450334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5019675" y="933450"/>
                              <a:ext cx="857250" cy="445770"/>
                            </a:xfrm>
                            <a:prstGeom prst="rect">
                              <a:avLst/>
                            </a:prstGeom>
                            <a:solidFill>
                              <a:sysClr val="window" lastClr="FFFFFF"/>
                            </a:solidFill>
                            <a:ln w="6350">
                              <a:noFill/>
                            </a:ln>
                          </p:spPr>
                          <p:txBody>
                            <a:bodyPr rot="0" spcFirstLastPara="0" vert="horz" wrap="square" lIns="91440" tIns="45720" rIns="91440" bIns="45720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8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0" lang="en-US" sz="11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Forward field</a:t>
                              </a:r>
                              <a:endParaRPr kumimoji="0" lang="en-NG" sz="1100" b="0" i="0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99" name="Text Box 605">
                                  <a:extLst>
                                    <a:ext uri="{FF2B5EF4-FFF2-40B4-BE49-F238E27FC236}">
                                      <a16:creationId xmlns:a16="http://schemas.microsoft.com/office/drawing/2014/main" id="{06D946D9-D7F9-416E-A7E2-A7827D8E1369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4943475" y="2219325"/>
                                  <a:ext cx="962025" cy="619125"/>
                                </a:xfrm>
                                <a:prstGeom prst="rect">
                                  <a:avLst/>
                                </a:prstGeom>
                                <a:solidFill>
                                  <a:sysClr val="window" lastClr="FFFFFF"/>
                                </a:solidFill>
                                <a:ln w="6350">
                                  <a:noFill/>
                                </a:ln>
                              </p:spPr>
                              <p:txBody>
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lvl="0" indent="0" defTabSz="914400" eaLnBrk="1" fontAlgn="auto" latinLnBrk="0" hangingPunct="1">
                                    <a:lnSpc>
                                      <a:spcPct val="107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8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𝑩𝒂𝒄𝒌𝒘𝒂𝒓𝒅</m:t>
                                        </m:r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 </m:t>
                                        </m:r>
                                      </m:oMath>
                                    </m:oMathPara>
                                  </a14:m>
                                  <a:endParaRPr kumimoji="0" lang="en-NG" sz="1100" b="0" i="0" u="none" strike="noStrike" kern="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 pitchFamily="34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marL="0" marR="0" lvl="0" indent="0" defTabSz="914400" eaLnBrk="1" fontAlgn="auto" latinLnBrk="0" hangingPunct="1">
                                    <a:lnSpc>
                                      <a:spcPct val="107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8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𝒇𝒊𝒆𝒍𝒅</m:t>
                                        </m:r>
                                      </m:oMath>
                                    </m:oMathPara>
                                  </a14:m>
                                  <a:endParaRPr kumimoji="0" lang="en-NG" sz="1100" b="0" i="0" u="none" strike="noStrike" kern="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libri" panose="020F0502020204030204" pitchFamily="34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99" name="Text Box 605">
                                  <a:extLst>
                                    <a:ext uri="{FF2B5EF4-FFF2-40B4-BE49-F238E27FC236}">
                                      <a16:creationId xmlns:a16="http://schemas.microsoft.com/office/drawing/2014/main" id="{06D946D9-D7F9-416E-A7E2-A7827D8E1369}"/>
                                    </a:ext>
                                  </a:extLst>
                                </p:cNvPr>
                                <p:cNvSpPr txBox="1"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943475" y="2219325"/>
                                  <a:ext cx="962025" cy="619125"/>
                                </a:xfrm>
                                <a:prstGeom prst="rect">
                                  <a:avLst/>
                                </a:prstGeom>
                                <a:blipFill>
                                  <a:blip r:embed="rId4"/>
                                  <a:stretch>
                                    <a:fillRect/>
                                  </a:stretch>
                                </a:blipFill>
                                <a:ln w="6350">
                                  <a:noFill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en-NG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p:grpSp>
                          <p:nvGrpSpPr>
                            <p:cNvPr id="200" name="Group 199">
                              <a:extLst>
                                <a:ext uri="{FF2B5EF4-FFF2-40B4-BE49-F238E27FC236}">
                                  <a16:creationId xmlns:a16="http://schemas.microsoft.com/office/drawing/2014/main" id="{E1DD99D5-F380-4EC4-83B6-F7115984151F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5153025" cy="3124200"/>
                              <a:chOff x="0" y="0"/>
                              <a:chExt cx="5153025" cy="3124200"/>
                            </a:xfrm>
                          </p:grpSpPr>
                          <mc:AlternateContent xmlns:mc="http://schemas.openxmlformats.org/markup-compatibility/2006">
                            <mc:Choice xmlns:a14="http://schemas.microsoft.com/office/drawing/2010/main" Requires="a14">
                              <p:sp>
                                <p:nvSpPr>
                                  <p:cNvPr id="201" name="Text Box 601">
                                    <a:extLst>
                                      <a:ext uri="{FF2B5EF4-FFF2-40B4-BE49-F238E27FC236}">
                                        <a16:creationId xmlns:a16="http://schemas.microsoft.com/office/drawing/2014/main" id="{2E99C0B3-3D15-46E3-B5A4-0AA7876F336C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1885950" y="895350"/>
                                    <a:ext cx="442324" cy="445906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ysClr val="window" lastClr="FFFFFF"/>
                                  </a:solidFill>
                                  <a:ln w="6350">
                                    <a:noFill/>
                                  </a:ln>
                                </p:spPr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 lvl="0" indent="0" defTabSz="914400" eaLnBrk="1" fontAlgn="auto" latinLnBrk="0" hangingPunct="1">
                                      <a:lnSpc>
                                        <a:spcPct val="107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800"/>
                                      </a:spcAft>
                                      <a:buClrTx/>
                                      <a:buSzTx/>
                                      <a:buFontTx/>
                                      <a:buNone/>
                                      <a:tabLst/>
                                      <a:defRPr/>
                                    </a:pPr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kumimoji="0" lang="en-NG" sz="1100" b="0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0" lang="en-NG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0" lang="en-US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𝑬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0" lang="en-US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𝒇</m:t>
                                              </m:r>
                                            </m:sub>
                                          </m:sSub>
                                        </m:oMath>
                                      </m:oMathPara>
                                    </a14:m>
                                    <a:endParaRPr kumimoji="0" lang="en-NG" sz="1100" b="0" i="0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libri" panose="020F0502020204030204" pitchFamily="34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</mc:Choice>
                            <mc:Fallback>
                              <p:sp>
                                <p:nvSpPr>
                                  <p:cNvPr id="201" name="Text Box 601">
                                    <a:extLst>
                                      <a:ext uri="{FF2B5EF4-FFF2-40B4-BE49-F238E27FC236}">
                                        <a16:creationId xmlns:a16="http://schemas.microsoft.com/office/drawing/2014/main" id="{2E99C0B3-3D15-46E3-B5A4-0AA7876F336C}"/>
                                      </a:ext>
                                    </a:extLst>
                                  </p:cNvPr>
                                  <p:cNvSpPr txBox="1"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1885950" y="895350"/>
                                    <a:ext cx="442324" cy="445906"/>
                                  </a:xfrm>
                                  <a:prstGeom prst="rect">
                                    <a:avLst/>
                                  </a:prstGeom>
                                  <a:blipFill>
                                    <a:blip r:embed="rId5"/>
                                    <a:stretch>
                                      <a:fillRect/>
                                    </a:stretch>
                                  </a:blipFill>
                                  <a:ln w="6350">
                                    <a:noFill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en-NG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mc:AlternateContent xmlns:mc="http://schemas.openxmlformats.org/markup-compatibility/2006">
                            <mc:Choice xmlns:a14="http://schemas.microsoft.com/office/drawing/2010/main" Requires="a14">
                              <p:sp>
                                <p:nvSpPr>
                                  <p:cNvPr id="202" name="Text Box 602">
                                    <a:extLst>
                                      <a:ext uri="{FF2B5EF4-FFF2-40B4-BE49-F238E27FC236}">
                                        <a16:creationId xmlns:a16="http://schemas.microsoft.com/office/drawing/2014/main" id="{11276B46-AE87-4415-BF5C-33E0A2AE8DF2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1905000" y="2255868"/>
                                    <a:ext cx="442324" cy="445906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ysClr val="window" lastClr="FFFFFF"/>
                                  </a:solidFill>
                                  <a:ln w="6350">
                                    <a:noFill/>
                                  </a:ln>
                                </p:spPr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 lvl="0" indent="0" defTabSz="914400" eaLnBrk="1" fontAlgn="auto" latinLnBrk="0" hangingPunct="1">
                                      <a:lnSpc>
                                        <a:spcPct val="107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800"/>
                                      </a:spcAft>
                                      <a:buClrTx/>
                                      <a:buSzTx/>
                                      <a:buFontTx/>
                                      <a:buNone/>
                                      <a:tabLst/>
                                      <a:defRPr/>
                                    </a:pPr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kumimoji="0" lang="en-US" sz="1100" b="0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  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0" lang="en-NG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0" lang="en-US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𝑬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0" lang="en-US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𝒃</m:t>
                                              </m:r>
                                            </m:sub>
                                          </m:sSub>
                                        </m:oMath>
                                      </m:oMathPara>
                                    </a14:m>
                                    <a:endParaRPr kumimoji="0" lang="en-NG" sz="1100" b="0" i="0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libri" panose="020F0502020204030204" pitchFamily="34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</mc:Choice>
                            <mc:Fallback>
                              <p:sp>
                                <p:nvSpPr>
                                  <p:cNvPr id="202" name="Text Box 602">
                                    <a:extLst>
                                      <a:ext uri="{FF2B5EF4-FFF2-40B4-BE49-F238E27FC236}">
                                        <a16:creationId xmlns:a16="http://schemas.microsoft.com/office/drawing/2014/main" id="{11276B46-AE87-4415-BF5C-33E0A2AE8DF2}"/>
                                      </a:ext>
                                    </a:extLst>
                                  </p:cNvPr>
                                  <p:cNvSpPr txBox="1"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1905000" y="2255868"/>
                                    <a:ext cx="442324" cy="445906"/>
                                  </a:xfrm>
                                  <a:prstGeom prst="rect">
                                    <a:avLst/>
                                  </a:prstGeom>
                                  <a:blipFill>
                                    <a:blip r:embed="rId6"/>
                                    <a:stretch>
                                      <a:fillRect/>
                                    </a:stretch>
                                  </a:blipFill>
                                  <a:ln w="6350">
                                    <a:noFill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en-NG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grpSp>
                            <p:nvGrpSpPr>
                              <p:cNvPr id="203" name="Group 202">
                                <a:extLst>
                                  <a:ext uri="{FF2B5EF4-FFF2-40B4-BE49-F238E27FC236}">
                                    <a16:creationId xmlns:a16="http://schemas.microsoft.com/office/drawing/2014/main" id="{6C1CCBDC-A461-48B4-AFC4-8C0D83BA41A5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5153025" cy="3124200"/>
                                <a:chOff x="0" y="0"/>
                                <a:chExt cx="5153025" cy="3124200"/>
                              </a:xfrm>
                            </p:grpSpPr>
                            <mc:AlternateContent xmlns:mc="http://schemas.openxmlformats.org/markup-compatibility/2006">
                              <mc:Choice xmlns:a14="http://schemas.microsoft.com/office/drawing/2010/main" Requires="a14">
                                <p:sp>
                                  <p:nvSpPr>
                                    <p:cNvPr id="204" name="Text Box 600">
                                      <a:extLst>
                                        <a:ext uri="{FF2B5EF4-FFF2-40B4-BE49-F238E27FC236}">
                                          <a16:creationId xmlns:a16="http://schemas.microsoft.com/office/drawing/2014/main" id="{BCFA1A16-303B-4303-AFD6-20E262B9AEF8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04775" y="1419225"/>
                                      <a:ext cx="442324" cy="445906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ysClr val="window" lastClr="FFFFFF"/>
                                    </a:solidFill>
                                    <a:ln w="6350">
                                      <a:noFill/>
                                    </a:ln>
                                  </p:spPr>
                                  <p:txBody>
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marL="0" marR="0" lvl="0" indent="0" defTabSz="914400" eaLnBrk="1" fontAlgn="auto" latinLnBrk="0" hangingPunct="1">
                                        <a:lnSpc>
                                          <a:spcPct val="107000"/>
                                        </a:lnSpc>
                                        <a:spcBef>
                                          <a:spcPts val="0"/>
                                        </a:spcBef>
                                        <a:spcAft>
                                          <a:spcPts val="800"/>
                                        </a:spcAft>
                                        <a:buClrTx/>
                                        <a:buSzTx/>
                                        <a:buFontTx/>
                                        <a:buNone/>
                                        <a:tabLst/>
                                        <a:defRPr/>
                                      </a:pPr>
                                      <a14:m>
                                        <m:oMathPara xmlns:m="http://schemas.openxmlformats.org/officeDocument/2006/math">
                                          <m:oMathParaPr>
                                            <m:jc m:val="centerGroup"/>
                                          </m:oMathParaPr>
                                          <m:oMath xmlns:m="http://schemas.openxmlformats.org/officeDocument/2006/math">
                                            <m:sSub>
                                              <m:sSubPr>
                                                <m:ctrlPr>
                                                  <a:rPr kumimoji="0" lang="en-NG" sz="1100" b="1" i="1" u="none" strike="noStrike" kern="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kumimoji="0" lang="en-US" sz="1100" b="1" i="1" u="none" strike="noStrike" kern="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  <m:t>𝑽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kumimoji="0" lang="en-US" sz="1100" b="1" i="1" u="none" strike="noStrike" kern="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  <m:t>𝟏</m:t>
                                                </m:r>
                                              </m:sub>
                                            </m:sSub>
                                          </m:oMath>
                                        </m:oMathPara>
                                      </a14:m>
                                      <a:endParaRPr kumimoji="0" lang="en-NG" sz="1100" b="0" i="0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libri" panose="020F0502020204030204" pitchFamily="34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mc:Choice>
                              <mc:Fallback>
                                <p:sp>
                                  <p:nvSpPr>
                                    <p:cNvPr id="204" name="Text Box 600">
                                      <a:extLst>
                                        <a:ext uri="{FF2B5EF4-FFF2-40B4-BE49-F238E27FC236}">
                                          <a16:creationId xmlns:a16="http://schemas.microsoft.com/office/drawing/2014/main" id="{BCFA1A16-303B-4303-AFD6-20E262B9AEF8}"/>
                                        </a:ext>
                                      </a:extLst>
                                    </p:cNvPr>
                                    <p:cNvSpPr txBox="1">
                                      <a:spLocks noRot="1" noChangeAspect="1" noMove="1" noResize="1" noEditPoints="1" noAdjustHandles="1" noChangeArrowheads="1" noChangeShapeType="1" noTextEdit="1"/>
                                    </p:cNvSpPr>
                                    <p:nvPr/>
                                  </p:nvSpPr>
                                  <p:spPr>
                                    <a:xfrm>
                                      <a:off x="104775" y="1419225"/>
                                      <a:ext cx="442324" cy="445906"/>
                                    </a:xfrm>
                                    <a:prstGeom prst="rect">
                                      <a:avLst/>
                                    </a:prstGeom>
                                    <a:blipFill>
                                      <a:blip r:embed="rId7"/>
                                      <a:stretch>
                                        <a:fillRect/>
                                      </a:stretch>
                                    </a:blipFill>
                                    <a:ln w="6350">
                                      <a:noFill/>
                                    </a:ln>
                                  </p:spPr>
                                  <p:txBody>
                                    <a:bodyPr/>
                                    <a:lstStyle/>
                                    <a:p>
                                      <a:r>
                                        <a:rPr lang="en-NG">
                                          <a:noFill/>
                                        </a:rPr>
                                        <a:t> </a:t>
                                      </a:r>
                                    </a:p>
                                  </p:txBody>
                                </p:sp>
                              </mc:Fallback>
                            </mc:AlternateContent>
                            <p:grpSp>
                              <p:nvGrpSpPr>
                                <p:cNvPr id="205" name="Group 204">
                                  <a:extLst>
                                    <a:ext uri="{FF2B5EF4-FFF2-40B4-BE49-F238E27FC236}">
                                      <a16:creationId xmlns:a16="http://schemas.microsoft.com/office/drawing/2014/main" id="{74AE38E8-593B-4F81-8EE2-890E0A8265DD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5153025" cy="3124200"/>
                                  <a:chOff x="0" y="0"/>
                                  <a:chExt cx="5153025" cy="3124200"/>
                                </a:xfrm>
                              </p:grpSpPr>
                              <p:cxnSp>
                                <p:nvCxnSpPr>
                                  <p:cNvPr id="206" name="Straight Arrow Connector 205">
                                    <a:extLst>
                                      <a:ext uri="{FF2B5EF4-FFF2-40B4-BE49-F238E27FC236}">
                                        <a16:creationId xmlns:a16="http://schemas.microsoft.com/office/drawing/2014/main" id="{26210F2C-D8B5-4D22-8C77-CDE0FF488D8A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38100" y="400050"/>
                                    <a:ext cx="0" cy="2657475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w="38100" cap="flat" cmpd="sng" algn="ctr">
                                    <a:solidFill>
                                      <a:srgbClr val="5B9BD5"/>
                                    </a:solidFill>
                                    <a:prstDash val="solid"/>
                                    <a:miter lim="800000"/>
                                    <a:tailEnd type="triangle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207" name="Straight Arrow Connector 206">
                                    <a:extLst>
                                      <a:ext uri="{FF2B5EF4-FFF2-40B4-BE49-F238E27FC236}">
                                        <a16:creationId xmlns:a16="http://schemas.microsoft.com/office/drawing/2014/main" id="{52DB0511-2630-4F19-AA4E-2C13E5946429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390775" y="371475"/>
                                    <a:ext cx="0" cy="1276667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w="38100" cap="flat" cmpd="sng" algn="ctr">
                                    <a:solidFill>
                                      <a:srgbClr val="5B9BD5"/>
                                    </a:solidFill>
                                    <a:prstDash val="solid"/>
                                    <a:miter lim="800000"/>
                                    <a:tailEnd type="triangle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208" name="Straight Arrow Connector 207">
                                    <a:extLst>
                                      <a:ext uri="{FF2B5EF4-FFF2-40B4-BE49-F238E27FC236}">
                                        <a16:creationId xmlns:a16="http://schemas.microsoft.com/office/drawing/2014/main" id="{E40FA37C-D32F-42CE-AD7C-E857390A7AA4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2400300" y="1714500"/>
                                    <a:ext cx="0" cy="1362075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w="38100" cap="flat" cmpd="sng" algn="ctr">
                                    <a:solidFill>
                                      <a:srgbClr val="5B9BD5"/>
                                    </a:solidFill>
                                    <a:prstDash val="solid"/>
                                    <a:miter lim="800000"/>
                                    <a:tailEnd type="triangle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209" name="Straight Arrow Connector 208">
                                    <a:extLst>
                                      <a:ext uri="{FF2B5EF4-FFF2-40B4-BE49-F238E27FC236}">
                                        <a16:creationId xmlns:a16="http://schemas.microsoft.com/office/drawing/2014/main" id="{A9A803B7-27EF-4070-A995-E28AA8199A94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4914900" y="352425"/>
                                    <a:ext cx="0" cy="1324255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w="38100" cap="flat" cmpd="sng" algn="ctr">
                                    <a:solidFill>
                                      <a:srgbClr val="00B050"/>
                                    </a:solidFill>
                                    <a:prstDash val="solid"/>
                                    <a:miter lim="800000"/>
                                    <a:headEnd type="triangle"/>
                                    <a:tailEnd type="triangle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210" name="Straight Arrow Connector 209">
                                    <a:extLst>
                                      <a:ext uri="{FF2B5EF4-FFF2-40B4-BE49-F238E27FC236}">
                                        <a16:creationId xmlns:a16="http://schemas.microsoft.com/office/drawing/2014/main" id="{DDAE1BFF-FDB7-4891-880C-B69F0F94190A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4914900" y="1714500"/>
                                    <a:ext cx="0" cy="1324255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w="38100" cap="flat" cmpd="sng" algn="ctr">
                                    <a:solidFill>
                                      <a:srgbClr val="00B050"/>
                                    </a:solidFill>
                                    <a:prstDash val="solid"/>
                                    <a:miter lim="800000"/>
                                    <a:headEnd type="triangle"/>
                                    <a:tailEnd type="triangle"/>
                                  </a:ln>
                                  <a:effectLst/>
                                </p:spPr>
                              </p:cxnSp>
                              <p:grpSp>
                                <p:nvGrpSpPr>
                                  <p:cNvPr id="211" name="Group 210">
                                    <a:extLst>
                                      <a:ext uri="{FF2B5EF4-FFF2-40B4-BE49-F238E27FC236}">
                                        <a16:creationId xmlns:a16="http://schemas.microsoft.com/office/drawing/2014/main" id="{3BC9590C-99DE-48C7-BBFF-32A06B66BF55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5153025" cy="3124200"/>
                                    <a:chOff x="0" y="0"/>
                                    <a:chExt cx="5153025" cy="3124200"/>
                                  </a:xfrm>
                                </p:grpSpPr>
                                <p:cxnSp>
                                  <p:nvCxnSpPr>
                                    <p:cNvPr id="212" name="Straight Connector 211">
                                      <a:extLst>
                                        <a:ext uri="{FF2B5EF4-FFF2-40B4-BE49-F238E27FC236}">
                                          <a16:creationId xmlns:a16="http://schemas.microsoft.com/office/drawing/2014/main" id="{7A14F03A-1129-4785-AF96-C26D114EF88E}"/>
                                        </a:ext>
                                      </a:extLst>
                                    </p:cNvPr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2076450" y="1704975"/>
                                      <a:ext cx="1476375" cy="0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38100" cap="flat" cmpd="sng" algn="ctr">
                                      <a:solidFill>
                                        <a:srgbClr val="5B9BD5"/>
                                      </a:solidFill>
                                      <a:prstDash val="solid"/>
                                      <a:miter lim="800000"/>
                                    </a:ln>
                                    <a:effectLst/>
                                  </p:spPr>
                                </p:cxnSp>
                                <p:cxnSp>
                                  <p:nvCxnSpPr>
                                    <p:cNvPr id="213" name="Straight Connector 212">
                                      <a:extLst>
                                        <a:ext uri="{FF2B5EF4-FFF2-40B4-BE49-F238E27FC236}">
                                          <a16:creationId xmlns:a16="http://schemas.microsoft.com/office/drawing/2014/main" id="{F6230EC2-0D37-4838-9799-E0CE458CE128}"/>
                                        </a:ext>
                                      </a:extLst>
                                    </p:cNvPr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4029075" y="1685925"/>
                                      <a:ext cx="1123950" cy="0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38100" cap="flat" cmpd="sng" algn="ctr">
                                      <a:solidFill>
                                        <a:srgbClr val="5B9BD5"/>
                                      </a:solidFill>
                                      <a:prstDash val="solid"/>
                                      <a:miter lim="800000"/>
                                    </a:ln>
                                    <a:effectLst/>
                                  </p:spPr>
                                </p:cxnSp>
                                <p:grpSp>
                                  <p:nvGrpSpPr>
                                    <p:cNvPr id="214" name="Group 213">
                                      <a:extLst>
                                        <a:ext uri="{FF2B5EF4-FFF2-40B4-BE49-F238E27FC236}">
                                          <a16:creationId xmlns:a16="http://schemas.microsoft.com/office/drawing/2014/main" id="{AF0EA0C2-0ED4-418D-88C9-67454A1A773A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4428171" cy="3124200"/>
                                      <a:chOff x="0" y="0"/>
                                      <a:chExt cx="4428171" cy="3124200"/>
                                    </a:xfrm>
                                  </p:grpSpPr>
                                  <p:grpSp>
                                    <p:nvGrpSpPr>
                                      <p:cNvPr id="215" name="Group 214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0635714A-0B1F-4C07-9CF0-1C2D2FE77343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 rot="5400000">
                                        <a:off x="3914456" y="2295208"/>
                                        <a:ext cx="779781" cy="188596"/>
                                        <a:chOff x="0" y="0"/>
                                        <a:chExt cx="2695575" cy="323850"/>
                                      </a:xfrm>
                                    </p:grpSpPr>
                                    <p:grpSp>
                                      <p:nvGrpSpPr>
                                        <p:cNvPr id="335" name="Group 334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A27821EF-4504-45E6-81FA-1DE84AA6E16A}"/>
                                            </a:ext>
                                          </a:extLst>
                                        </p:cNvPr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295275" y="9525"/>
                                          <a:ext cx="866775" cy="161925"/>
                                          <a:chOff x="0" y="0"/>
                                          <a:chExt cx="866775" cy="161925"/>
                                        </a:xfrm>
                                      </p:grpSpPr>
                                      <p:grpSp>
                                        <p:nvGrpSpPr>
                                          <p:cNvPr id="343" name="Group 342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AE9B9318-DC1E-423E-8108-585BA43240A7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9525"/>
                                            <a:ext cx="304800" cy="152400"/>
                                            <a:chOff x="0" y="0"/>
                                            <a:chExt cx="304800" cy="152400"/>
                                          </a:xfrm>
                                        </p:grpSpPr>
                                        <p:cxnSp>
                                          <p:nvCxnSpPr>
                                            <p:cNvPr id="350" name="Straight Connector 349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CC390374-3059-4B66-B603-1F3ED6870656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V="1">
                                              <a:off x="0" y="0"/>
                                              <a:ext cx="171450" cy="15240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351" name="Straight Connector 350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6B6C85C4-D3B6-4973-A17F-21896A764522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161925" y="9525"/>
                                              <a:ext cx="142875" cy="142875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</p:grpSp>
                                      <p:grpSp>
                                        <p:nvGrpSpPr>
                                          <p:cNvPr id="344" name="Group 343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DDCEA28E-7581-4303-940B-F2D5F018854E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85750" y="0"/>
                                            <a:ext cx="304800" cy="152400"/>
                                            <a:chOff x="0" y="0"/>
                                            <a:chExt cx="304800" cy="152400"/>
                                          </a:xfrm>
                                        </p:grpSpPr>
                                        <p:cxnSp>
                                          <p:nvCxnSpPr>
                                            <p:cNvPr id="348" name="Straight Connector 347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1272C49E-88B8-42CF-96EB-2D0DEAF28F6C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V="1">
                                              <a:off x="0" y="0"/>
                                              <a:ext cx="171450" cy="15240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349" name="Straight Connector 348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CA955533-B022-4754-9E8A-74A09552A3F2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161925" y="9525"/>
                                              <a:ext cx="142875" cy="142875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</p:grpSp>
                                      <p:grpSp>
                                        <p:nvGrpSpPr>
                                          <p:cNvPr id="345" name="Group 344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F6D4E54E-3F13-4150-9FDA-1B6ED6E76D4A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 rot="396853">
                                            <a:off x="581025" y="9525"/>
                                            <a:ext cx="285750" cy="152400"/>
                                            <a:chOff x="9525" y="9525"/>
                                            <a:chExt cx="285750" cy="152400"/>
                                          </a:xfrm>
                                        </p:grpSpPr>
                                        <p:cxnSp>
                                          <p:nvCxnSpPr>
                                            <p:cNvPr id="346" name="Straight Connector 345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43762AF5-6B49-46EE-A06E-B8C0C334F42D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V="1">
                                              <a:off x="9525" y="9525"/>
                                              <a:ext cx="171450" cy="15240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347" name="Straight Connector 346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022F08D5-D091-4076-9394-CA79BA5A56E1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152400" y="9525"/>
                                              <a:ext cx="142875" cy="142875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</p:grpSp>
                                    </p:grpSp>
                                    <p:grpSp>
                                      <p:nvGrpSpPr>
                                        <p:cNvPr id="336" name="Group 335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6D5896A1-4510-412A-9497-EFF0BFAA61B6}"/>
                                            </a:ext>
                                          </a:extLst>
                                        </p:cNvPr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1419225" y="0"/>
                                          <a:ext cx="981075" cy="323850"/>
                                          <a:chOff x="0" y="0"/>
                                          <a:chExt cx="981075" cy="428625"/>
                                        </a:xfrm>
                                      </p:grpSpPr>
                                      <p:sp>
                                        <p:nvSpPr>
                                          <p:cNvPr id="340" name="Block Arc 339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1F445E01-5244-42A9-A6A0-B16A8076B911}"/>
                                              </a:ext>
                                            </a:extLst>
                                          </p:cNvPr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0" y="0"/>
                                            <a:ext cx="352425" cy="428625"/>
                                          </a:xfrm>
                                          <a:prstGeom prst="blockArc">
                                            <a:avLst/>
                                          </a:prstGeom>
                                          <a:solidFill>
                                            <a:sysClr val="windowText" lastClr="000000"/>
                                          </a:solidFill>
                                          <a:ln w="6350" cap="flat" cmpd="sng" algn="ctr">
                                            <a:solidFill>
                                              <a:sysClr val="windowText" lastClr="000000">
                                                <a:shade val="50000"/>
                                              </a:sysClr>
                                            </a:solidFill>
                                            <a:prstDash val="solid"/>
                                            <a:miter lim="800000"/>
                                          </a:ln>
                                          <a:effectLst/>
                                        </p:spPr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lvl="0" indent="0" defTabSz="914400" eaLnBrk="1" fontAlgn="auto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  <a:defRPr/>
                                            </a:pPr>
                                            <a:endParaRPr kumimoji="0" lang="en-NG" sz="1800" b="0" i="0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341" name="Block Arc 340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D317ACB5-9B8F-48C7-9FCB-45288E9BD1DD}"/>
                                              </a:ext>
                                            </a:extLst>
                                          </p:cNvPr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628650" y="0"/>
                                            <a:ext cx="352425" cy="428625"/>
                                          </a:xfrm>
                                          <a:prstGeom prst="blockArc">
                                            <a:avLst/>
                                          </a:prstGeom>
                                          <a:solidFill>
                                            <a:sysClr val="windowText" lastClr="000000"/>
                                          </a:solidFill>
                                          <a:ln w="6350" cap="flat" cmpd="sng" algn="ctr">
                                            <a:solidFill>
                                              <a:sysClr val="windowText" lastClr="000000">
                                                <a:shade val="50000"/>
                                              </a:sysClr>
                                            </a:solidFill>
                                            <a:prstDash val="solid"/>
                                            <a:miter lim="800000"/>
                                          </a:ln>
                                          <a:effectLst/>
                                        </p:spPr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lvl="0" indent="0" defTabSz="914400" eaLnBrk="1" fontAlgn="auto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  <a:defRPr/>
                                            </a:pPr>
                                            <a:endParaRPr kumimoji="0" lang="en-NG" sz="1800" b="0" i="0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342" name="Block Arc 341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674944CB-4524-4B45-B348-67244420703B}"/>
                                              </a:ext>
                                            </a:extLst>
                                          </p:cNvPr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304800" y="0"/>
                                            <a:ext cx="352425" cy="428625"/>
                                          </a:xfrm>
                                          <a:prstGeom prst="blockArc">
                                            <a:avLst/>
                                          </a:prstGeom>
                                          <a:solidFill>
                                            <a:sysClr val="windowText" lastClr="000000"/>
                                          </a:solidFill>
                                          <a:ln w="6350" cap="flat" cmpd="sng" algn="ctr">
                                            <a:solidFill>
                                              <a:sysClr val="windowText" lastClr="000000">
                                                <a:shade val="50000"/>
                                              </a:sysClr>
                                            </a:solidFill>
                                            <a:prstDash val="solid"/>
                                            <a:miter lim="800000"/>
                                          </a:ln>
                                          <a:effectLst/>
                                        </p:spPr>
                                        <p:txBody>
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lvl="0" indent="0" defTabSz="914400" eaLnBrk="1" fontAlgn="auto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ts val="0"/>
                                              </a:spcBef>
                                              <a:spcAft>
                                                <a:spcPts val="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  <a:defRPr/>
                                            </a:pPr>
                                            <a:endParaRPr kumimoji="0" lang="en-NG" sz="1800" b="0" i="0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cxnSp>
                                      <p:nvCxnSpPr>
                                        <p:cNvPr id="337" name="Straight Connector 336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8C64ED27-4A17-4A43-81D5-20BC8847CD29}"/>
                                            </a:ext>
                                          </a:extLst>
                                        </p:cNvPr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1133475" y="152400"/>
                                          <a:ext cx="304800" cy="0"/>
                                        </a:xfrm>
                                        <a:prstGeom prst="line">
                                          <a:avLst/>
                                        </a:prstGeom>
                                        <a:noFill/>
                                        <a:ln w="38100" cap="flat" cmpd="sng" algn="ctr">
                                          <a:solidFill>
                                            <a:sysClr val="windowText" lastClr="000000"/>
                                          </a:solidFill>
                                          <a:prstDash val="solid"/>
                                          <a:miter lim="800000"/>
                                        </a:ln>
                                        <a:effectLst/>
                                      </p:spPr>
                                    </p:cxnSp>
                                    <p:cxnSp>
                                      <p:nvCxnSpPr>
                                        <p:cNvPr id="338" name="Straight Connector 33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028DB88A-62E9-4C5B-9E03-A3D9C66D66DA}"/>
                                            </a:ext>
                                          </a:extLst>
                                        </p:cNvPr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0" y="161925"/>
                                          <a:ext cx="304800" cy="0"/>
                                        </a:xfrm>
                                        <a:prstGeom prst="line">
                                          <a:avLst/>
                                        </a:prstGeom>
                                        <a:noFill/>
                                        <a:ln w="38100" cap="flat" cmpd="sng" algn="ctr">
                                          <a:solidFill>
                                            <a:sysClr val="windowText" lastClr="000000"/>
                                          </a:solidFill>
                                          <a:prstDash val="solid"/>
                                          <a:miter lim="800000"/>
                                        </a:ln>
                                        <a:effectLst/>
                                      </p:spPr>
                                    </p:cxnSp>
                                    <p:cxnSp>
                                      <p:nvCxnSpPr>
                                        <p:cNvPr id="339" name="Straight Connector 338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6D23E1B0-FFF2-4D39-BE42-230BB499F820}"/>
                                            </a:ext>
                                          </a:extLst>
                                        </p:cNvPr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2390775" y="142875"/>
                                          <a:ext cx="304800" cy="0"/>
                                        </a:xfrm>
                                        <a:prstGeom prst="line">
                                          <a:avLst/>
                                        </a:prstGeom>
                                        <a:noFill/>
                                        <a:ln w="38100" cap="flat" cmpd="sng" algn="ctr">
                                          <a:solidFill>
                                            <a:sysClr val="windowText" lastClr="000000"/>
                                          </a:solidFill>
                                          <a:prstDash val="solid"/>
                                          <a:miter lim="800000"/>
                                        </a:ln>
                                        <a:effectLst/>
                                      </p:spPr>
                                    </p:cxnSp>
                                  </p:grpSp>
                                  <p:grpSp>
                                    <p:nvGrpSpPr>
                                      <p:cNvPr id="216" name="Group 215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1EE45D34-2F54-4BEC-B094-AEE028E4C816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0"/>
                                        <a:ext cx="4428171" cy="3124200"/>
                                        <a:chOff x="0" y="0"/>
                                        <a:chExt cx="4428171" cy="3124200"/>
                                      </a:xfrm>
                                    </p:grpSpPr>
                                    <p:grpSp>
                                      <p:nvGrpSpPr>
                                        <p:cNvPr id="217" name="Group 216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995E9DA5-7DE3-4406-B61C-7981A87BA211}"/>
                                            </a:ext>
                                          </a:extLst>
                                        </p:cNvPr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76200" y="1293633"/>
                                          <a:ext cx="4342446" cy="1830567"/>
                                          <a:chOff x="0" y="-154167"/>
                                          <a:chExt cx="4342446" cy="1830567"/>
                                        </a:xfrm>
                                      </p:grpSpPr>
                                      <p:grpSp>
                                        <p:nvGrpSpPr>
                                          <p:cNvPr id="292" name="Group 291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E3F6DCB0-5F0E-4FE1-8146-5BD3ABDD8BE2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-154167"/>
                                            <a:ext cx="4342446" cy="1830567"/>
                                            <a:chOff x="0" y="-154167"/>
                                            <a:chExt cx="4342446" cy="1830567"/>
                                          </a:xfrm>
                                        </p:grpSpPr>
                                        <p:cxnSp>
                                          <p:nvCxnSpPr>
                                            <p:cNvPr id="319" name="Straight Connector 318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9D4DBFD3-F472-41CC-9E3B-FBA4A884E572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H="1">
                                              <a:off x="2971800" y="1257300"/>
                                              <a:ext cx="0" cy="155348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1905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320" name="Straight Connector 319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743E1391-59DB-4977-9AD4-CCCAC710EA2B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H="1">
                                              <a:off x="4229100" y="1266825"/>
                                              <a:ext cx="0" cy="155435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1905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321" name="Straight Connector 320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3ED1BF24-D93F-429F-A488-54B4E4315F77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H="1">
                                              <a:off x="2943225" y="1409700"/>
                                              <a:ext cx="1288887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1905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322" name="Straight Connector 321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1CC4CE86-40BC-4062-9DBA-0DAA033F6363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3667125" y="1409700"/>
                                              <a:ext cx="74" cy="26670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1905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323" name="Straight Connector 322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88B44C76-2602-4062-B48E-57BF3A0CEE24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V="1">
                                              <a:off x="0" y="1676400"/>
                                              <a:ext cx="3676650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1905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grpSp>
                                          <p:nvGrpSpPr>
                                            <p:cNvPr id="324" name="Group 323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558EADA5-89BE-4453-8915-4B0BB297C060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847975" y="-154167"/>
                                              <a:ext cx="1494471" cy="728702"/>
                                              <a:chOff x="57150" y="-154167"/>
                                              <a:chExt cx="1494471" cy="728702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325" name="Group 324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5FF3E434-C166-4BEC-8244-313D2CB35125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180975" y="409575"/>
                                                <a:ext cx="1257300" cy="164960"/>
                                                <a:chOff x="180975" y="0"/>
                                                <a:chExt cx="1257300" cy="164960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333" name="Straight Connector 332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D8AC1A7B-0D93-491C-9C46-F98F95CC7C5C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H="1">
                                                  <a:off x="180975" y="0"/>
                                                  <a:ext cx="0" cy="155348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1905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334" name="Straight Connector 333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E8A67C04-5F16-4E5C-BF23-3525963009A8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H="1">
                                                  <a:off x="1438275" y="9525"/>
                                                  <a:ext cx="0" cy="155435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1905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</p:grpSp>
                                          <p:grpSp>
                                            <p:nvGrpSpPr>
                                              <p:cNvPr id="326" name="Group 325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476A058E-8031-4BB6-9C0E-F4AC235A2FAB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57150" y="-154167"/>
                                                <a:ext cx="1494471" cy="706617"/>
                                                <a:chOff x="0" y="-154167"/>
                                                <a:chExt cx="1494471" cy="706617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327" name="Straight Connector 326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59F114AA-0274-4940-BBC5-08E0CAA85C5F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123825" y="-154167"/>
                                                  <a:ext cx="0" cy="309601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328" name="Straight Connector 327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72036C75-43D6-4863-A5DC-70B4AE983D32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H="1">
                                                  <a:off x="104775" y="161925"/>
                                                  <a:ext cx="1279904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1905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329" name="Straight Connector 328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81D0C3F2-7A2D-46B3-A380-B7E89792E5E3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H="1">
                                                  <a:off x="114300" y="409575"/>
                                                  <a:ext cx="1288887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1905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330" name="Straight Connector 329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01DDBC0E-0DF0-4D46-9C4E-5F203F79F859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H="1">
                                                  <a:off x="733425" y="142875"/>
                                                  <a:ext cx="13635" cy="27042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1905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sp>
                                              <p:nvSpPr>
                                                <p:cNvPr id="331" name="Arrow: Bent-Up 330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394C980A-6671-4C03-B2D2-20ADCF773697}"/>
                                                    </a:ext>
                                                  </a:extLst>
                                                </p:cNvPr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 rot="10800000">
                                                  <a:off x="0" y="323850"/>
                                                  <a:ext cx="447675" cy="228600"/>
                                                </a:xfrm>
                                                <a:prstGeom prst="bentUpArrow">
                                                  <a:avLst/>
                                                </a:prstGeom>
                                                <a:solidFill>
                                                  <a:srgbClr val="FF0000"/>
                                                </a:solidFill>
                                                <a:ln w="12700" cap="flat" cmpd="sng" algn="ctr">
                                                  <a:solidFill>
                                                    <a:srgbClr val="5B9BD5">
                                                      <a:shade val="50000"/>
                                                    </a:srgbClr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  <p:txBody>
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 marL="0" marR="0" lvl="0" indent="0" defTabSz="914400" eaLnBrk="1" fontAlgn="auto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ts val="0"/>
                                                    </a:spcBef>
                                                    <a:spcAft>
                                                      <a:spcPts val="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  <a:defRPr/>
                                                  </a:pPr>
                                                  <a:endParaRPr kumimoji="0" lang="en-NG" sz="1800" b="0" i="0" u="none" strike="noStrike" kern="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sp>
                                              <p:nvSpPr>
                                                <p:cNvPr id="332" name="Arrow: Bent 331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A9E7FA22-3342-45ED-96BE-5DC84AA6D8FC}"/>
                                                    </a:ext>
                                                  </a:extLst>
                                                </p:cNvPr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 rot="5400000">
                                                  <a:off x="1087120" y="132080"/>
                                                  <a:ext cx="235900" cy="578803"/>
                                                </a:xfrm>
                                                <a:prstGeom prst="bentArrow">
                                                  <a:avLst/>
                                                </a:prstGeom>
                                                <a:solidFill>
                                                  <a:srgbClr val="FF0000"/>
                                                </a:solidFill>
                                                <a:ln w="12700" cap="flat" cmpd="sng" algn="ctr">
                                                  <a:solidFill>
                                                    <a:srgbClr val="5B9BD5">
                                                      <a:shade val="50000"/>
                                                    </a:srgbClr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  <p:txBody>
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 marL="0" marR="0" lvl="0" indent="0" defTabSz="914400" eaLnBrk="1" fontAlgn="auto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ts val="0"/>
                                                    </a:spcBef>
                                                    <a:spcAft>
                                                      <a:spcPts val="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  <a:defRPr/>
                                                  </a:pPr>
                                                  <a:endParaRPr kumimoji="0" lang="en-NG" sz="1800" b="0" i="0" u="none" strike="noStrike" kern="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</a:endParaRPr>
                                                </a:p>
                                              </p:txBody>
                                            </p:sp>
                                          </p:grpSp>
                                        </p:grpSp>
                                      </p:grpSp>
                                      <p:grpSp>
                                        <p:nvGrpSpPr>
                                          <p:cNvPr id="293" name="Group 292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52DDEA00-FEC8-4426-B247-4EEB551B8CFA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752724" y="428625"/>
                                            <a:ext cx="406400" cy="1007114"/>
                                            <a:chOff x="-1" y="0"/>
                                            <a:chExt cx="406400" cy="740627"/>
                                          </a:xfrm>
                                        </p:grpSpPr>
                                        <p:cxnSp>
                                          <p:nvCxnSpPr>
                                            <p:cNvPr id="294" name="Straight Connector 293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FCC8F3C8-7F8D-409A-B974-3417C5410328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rot="16200000" flipH="1">
                                              <a:off x="173038" y="41593"/>
                                              <a:ext cx="83185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1905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295" name="Straight Connector 294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606B3E2F-A842-4EEF-A6CD-D86CAF6B2D7F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H="1">
                                              <a:off x="200025" y="573406"/>
                                              <a:ext cx="5242" cy="167221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1905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grpSp>
                                          <p:nvGrpSpPr>
                                            <p:cNvPr id="296" name="Group 295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2E0168B7-130B-4AA8-AD6C-43C1C02D264D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-1" y="68583"/>
                                              <a:ext cx="406400" cy="493393"/>
                                              <a:chOff x="-1" y="2"/>
                                              <a:chExt cx="587376" cy="745488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297" name="Group 296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8EA671C5-9F72-4DA8-AC1D-75789C3ACACB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 rot="16200000">
                                                <a:off x="-269240" y="269241"/>
                                                <a:ext cx="699769" cy="161291"/>
                                                <a:chOff x="0" y="0"/>
                                                <a:chExt cx="700003" cy="161883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307" name="Group 306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8A1AADF2-39E2-4531-9739-8B7F2DF7EEA4}"/>
                                                    </a:ext>
                                                  </a:extLst>
                                                </p:cNvPr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 rot="21436834">
                                                  <a:off x="142875" y="0"/>
                                                  <a:ext cx="419605" cy="161883"/>
                                                  <a:chOff x="0" y="0"/>
                                                  <a:chExt cx="866775" cy="16192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310" name="Group 309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8BFCCF81-BFF0-46C5-A772-C1D56B0317F4}"/>
                                                      </a:ext>
                                                    </a:extLst>
                                                  </p:cNvPr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0" y="9525"/>
                                                    <a:ext cx="304800" cy="152400"/>
                                                    <a:chOff x="0" y="0"/>
                                                    <a:chExt cx="304800" cy="152400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317" name="Straight Connector 316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39CA5A2D-880B-482A-9ABB-F0744B6DF4BE}"/>
                                                        </a:ext>
                                                      </a:extLst>
                                                    </p:cNvPr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 flipV="1">
                                                      <a:off x="0" y="0"/>
                                                      <a:ext cx="171450" cy="15240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38100" cap="flat" cmpd="sng" algn="ctr"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prstDash val="solid"/>
                                                      <a:miter lim="800000"/>
                                                    </a:ln>
                                                    <a:effectLst/>
                                                  </p:spPr>
                                                </p:cxnSp>
                                                <p:cxnSp>
                                                  <p:nvCxnSpPr>
                                                    <p:cNvPr id="318" name="Straight Connector 317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32449712-2432-48FF-9462-7A0C07FED9C5}"/>
                                                        </a:ext>
                                                      </a:extLst>
                                                    </p:cNvPr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>
                                                      <a:off x="161925" y="9525"/>
                                                      <a:ext cx="142875" cy="14287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38100" cap="flat" cmpd="sng" algn="ctr"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prstDash val="solid"/>
                                                      <a:miter lim="800000"/>
                                                    </a:ln>
                                                    <a:effectLst/>
                                                  </p:spPr>
                                                </p:cxnSp>
                                              </p:grpSp>
                                              <p:grpSp>
                                                <p:nvGrpSpPr>
                                                  <p:cNvPr id="311" name="Group 310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AE13E22A-E201-418B-B717-92D71D37026A}"/>
                                                      </a:ext>
                                                    </a:extLst>
                                                  </p:cNvPr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285750" y="0"/>
                                                    <a:ext cx="304800" cy="152400"/>
                                                    <a:chOff x="0" y="0"/>
                                                    <a:chExt cx="304800" cy="152400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315" name="Straight Connector 314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E4716852-DD4C-4990-9BA0-79878AE6E3B4}"/>
                                                        </a:ext>
                                                      </a:extLst>
                                                    </p:cNvPr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 flipV="1">
                                                      <a:off x="0" y="0"/>
                                                      <a:ext cx="171450" cy="15240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38100" cap="flat" cmpd="sng" algn="ctr"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prstDash val="solid"/>
                                                      <a:miter lim="800000"/>
                                                    </a:ln>
                                                    <a:effectLst/>
                                                  </p:spPr>
                                                </p:cxnSp>
                                                <p:cxnSp>
                                                  <p:nvCxnSpPr>
                                                    <p:cNvPr id="316" name="Straight Connector 315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E937091B-1610-420F-AFDC-AFA4006737C7}"/>
                                                        </a:ext>
                                                      </a:extLst>
                                                    </p:cNvPr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>
                                                      <a:off x="161925" y="9525"/>
                                                      <a:ext cx="142875" cy="14287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38100" cap="flat" cmpd="sng" algn="ctr"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prstDash val="solid"/>
                                                      <a:miter lim="800000"/>
                                                    </a:ln>
                                                    <a:effectLst/>
                                                  </p:spPr>
                                                </p:cxnSp>
                                              </p:grpSp>
                                              <p:grpSp>
                                                <p:nvGrpSpPr>
                                                  <p:cNvPr id="312" name="Group 311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C2634686-6EB9-4F00-8975-4BE26D51773F}"/>
                                                      </a:ext>
                                                    </a:extLst>
                                                  </p:cNvPr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 rot="396853">
                                                    <a:off x="581025" y="9525"/>
                                                    <a:ext cx="285750" cy="152400"/>
                                                    <a:chOff x="9525" y="9525"/>
                                                    <a:chExt cx="285750" cy="152400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313" name="Straight Connector 312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8DE2BCEC-BE42-477C-A166-AE586A47DEDA}"/>
                                                        </a:ext>
                                                      </a:extLst>
                                                    </p:cNvPr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 flipV="1">
                                                      <a:off x="9525" y="9525"/>
                                                      <a:ext cx="171450" cy="15240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38100" cap="flat" cmpd="sng" algn="ctr"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prstDash val="solid"/>
                                                      <a:miter lim="800000"/>
                                                    </a:ln>
                                                    <a:effectLst/>
                                                  </p:spPr>
                                                </p:cxnSp>
                                                <p:cxnSp>
                                                  <p:nvCxnSpPr>
                                                    <p:cNvPr id="314" name="Straight Connector 313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19436C4A-3BE6-43F2-8C28-A25545AF575E}"/>
                                                        </a:ext>
                                                      </a:extLst>
                                                    </p:cNvPr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>
                                                      <a:off x="152400" y="9525"/>
                                                      <a:ext cx="142875" cy="14287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38100" cap="flat" cmpd="sng" algn="ctr"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prstDash val="solid"/>
                                                      <a:miter lim="800000"/>
                                                    </a:ln>
                                                    <a:effectLst/>
                                                  </p:spPr>
                                                </p:cxnSp>
                                              </p:grpSp>
                                            </p:grpSp>
                                            <p:cxnSp>
                                              <p:nvCxnSpPr>
                                                <p:cNvPr id="308" name="Straight Connector 307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395D7183-0A7C-4878-AC71-8A9933A18DAE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552450" y="142875"/>
                                                  <a:ext cx="147553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309" name="Straight Connector 308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71509AFA-6783-4312-84A0-F2B2136F8D1F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0" y="152400"/>
                                                  <a:ext cx="147553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</p:grpSp>
                                          <p:grpSp>
                                            <p:nvGrpSpPr>
                                              <p:cNvPr id="298" name="Group 297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0A2CE857-16CF-47B0-8128-2B349984A838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264160" y="31115"/>
                                                <a:ext cx="323215" cy="714375"/>
                                                <a:chOff x="0" y="0"/>
                                                <a:chExt cx="323215" cy="71437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301" name="Group 300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02136139-E81B-48DB-8FA3-AF260255012D}"/>
                                                    </a:ext>
                                                  </a:extLst>
                                                </p:cNvPr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 rot="5400000">
                                                  <a:off x="-75565" y="200344"/>
                                                  <a:ext cx="474346" cy="323215"/>
                                                  <a:chOff x="0" y="0"/>
                                                  <a:chExt cx="981075" cy="428625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304" name="Block Arc 303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42C498B6-82AF-4D8A-9C0B-939DAF1E7D9C}"/>
                                                      </a:ext>
                                                    </a:extLst>
                                                  </p:cNvPr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0" y="0"/>
                                                    <a:ext cx="352425" cy="428625"/>
                                                  </a:xfrm>
                                                  <a:prstGeom prst="blockArc">
                                                    <a:avLst/>
                                                  </a:prstGeom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n w="6350" cap="flat" cmpd="sng" algn="ctr">
                                                    <a:solidFill>
                                                      <a:sysClr val="windowText" lastClr="000000">
                                                        <a:shade val="50000"/>
                                                      </a:sysClr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  <p:txBody>
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  <a:noAutofit/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defTabSz="914400" eaLnBrk="1" fontAlgn="auto" latinLnBrk="0" hangingPunct="1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ts val="0"/>
                                                      </a:spcBef>
                                                      <a:spcAft>
                                                        <a:spcPts val="0"/>
                                                      </a:spcAft>
                                                      <a:buClrTx/>
                                                      <a:buSzTx/>
                                                      <a:buFontTx/>
                                                      <a:buNone/>
                                                      <a:tabLst/>
                                                      <a:defRPr/>
                                                    </a:pPr>
                                                    <a:endParaRPr kumimoji="0" lang="en-NG" sz="1800" b="0" i="0" u="none" strike="noStrike" kern="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sp>
                                                <p:nvSpPr>
                                                  <p:cNvPr id="305" name="Block Arc 304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9ACDFFE0-E9A5-4589-BAB2-24E300AFE9A9}"/>
                                                      </a:ext>
                                                    </a:extLst>
                                                  </p:cNvPr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628650" y="0"/>
                                                    <a:ext cx="352425" cy="428625"/>
                                                  </a:xfrm>
                                                  <a:prstGeom prst="blockArc">
                                                    <a:avLst/>
                                                  </a:prstGeom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n w="6350" cap="flat" cmpd="sng" algn="ctr">
                                                    <a:solidFill>
                                                      <a:sysClr val="windowText" lastClr="000000">
                                                        <a:shade val="50000"/>
                                                      </a:sysClr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  <p:txBody>
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  <a:noAutofit/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defTabSz="914400" eaLnBrk="1" fontAlgn="auto" latinLnBrk="0" hangingPunct="1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ts val="0"/>
                                                      </a:spcBef>
                                                      <a:spcAft>
                                                        <a:spcPts val="0"/>
                                                      </a:spcAft>
                                                      <a:buClrTx/>
                                                      <a:buSzTx/>
                                                      <a:buFontTx/>
                                                      <a:buNone/>
                                                      <a:tabLst/>
                                                      <a:defRPr/>
                                                    </a:pPr>
                                                    <a:endParaRPr kumimoji="0" lang="en-NG" sz="1800" b="0" i="0" u="none" strike="noStrike" kern="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sp>
                                                <p:nvSpPr>
                                                  <p:cNvPr id="306" name="Block Arc 305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DEE7DFFB-04B9-4251-AD67-6F733B090BF4}"/>
                                                      </a:ext>
                                                    </a:extLst>
                                                  </p:cNvPr>
                                                  <p:cNvSpPr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304800" y="0"/>
                                                    <a:ext cx="352425" cy="428625"/>
                                                  </a:xfrm>
                                                  <a:prstGeom prst="blockArc">
                                                    <a:avLst/>
                                                  </a:prstGeom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ln w="6350" cap="flat" cmpd="sng" algn="ctr">
                                                    <a:solidFill>
                                                      <a:sysClr val="windowText" lastClr="000000">
                                                        <a:shade val="50000"/>
                                                      </a:sysClr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  <p:txBody>
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  <a:noAutofit/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defTabSz="914400" eaLnBrk="1" fontAlgn="auto" latinLnBrk="0" hangingPunct="1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ts val="0"/>
                                                      </a:spcBef>
                                                      <a:spcAft>
                                                        <a:spcPts val="0"/>
                                                      </a:spcAft>
                                                      <a:buClrTx/>
                                                      <a:buSzTx/>
                                                      <a:buFontTx/>
                                                      <a:buNone/>
                                                      <a:tabLst/>
                                                      <a:defRPr/>
                                                    </a:pPr>
                                                    <a:endParaRPr kumimoji="0" lang="en-NG" sz="1800" b="0" i="0" u="none" strike="noStrike" kern="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</p:grpSp>
                                            <p:cxnSp>
                                              <p:nvCxnSpPr>
                                                <p:cNvPr id="302" name="Straight Connector 301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9D9BA4C6-5D1E-4E6A-B8D1-3199F4A68D05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190818" y="0"/>
                                                  <a:ext cx="0" cy="142875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303" name="Straight Connector 302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40AFEB96-FEE7-4CC2-86D1-98B22BC5FFFA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181293" y="571500"/>
                                                  <a:ext cx="0" cy="142875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</p:grpSp>
                                          <p:cxnSp>
                                            <p:nvCxnSpPr>
                                              <p:cNvPr id="299" name="Straight Connector 298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28AF93DD-DE09-42FE-BCA8-533E83335A01}"/>
                                                  </a:ext>
                                                </a:extLst>
                                              </p:cNvPr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 flipH="1">
                                                <a:off x="130810" y="12065"/>
                                                <a:ext cx="342900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38100" cap="flat" cmpd="sng" algn="ctr">
                                                <a:solidFill>
                                                  <a:sysClr val="windowText" lastClr="000000"/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</p:cxnSp>
                                          <p:cxnSp>
                                            <p:nvCxnSpPr>
                                              <p:cNvPr id="300" name="Straight Connector 299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8796C2AF-BC02-442E-A3F1-2B241F5B07F5}"/>
                                                  </a:ext>
                                                </a:extLst>
                                              </p:cNvPr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 flipH="1">
                                                <a:off x="121285" y="716915"/>
                                                <a:ext cx="323850" cy="9525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38100" cap="flat" cmpd="sng" algn="ctr">
                                                <a:solidFill>
                                                  <a:sysClr val="windowText" lastClr="000000"/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</p:cxnSp>
                                        </p:grpSp>
                                      </p:grpSp>
                                    </p:grpSp>
                                    <p:grpSp>
                                      <p:nvGrpSpPr>
                                        <p:cNvPr id="218" name="Group 21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345CF408-ECF7-462A-B053-A3391FAECF9F}"/>
                                            </a:ext>
                                          </a:extLst>
                                        </p:cNvPr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0" y="0"/>
                                          <a:ext cx="4428171" cy="1620320"/>
                                          <a:chOff x="0" y="0"/>
                                          <a:chExt cx="4428171" cy="1620320"/>
                                        </a:xfrm>
                                      </p:grpSpPr>
                                      <p:grpSp>
                                        <p:nvGrpSpPr>
                                          <p:cNvPr id="219" name="Group 218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0A895A2F-09A7-4ACE-A250-072DBD7AAAEE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0"/>
                                            <a:ext cx="4428171" cy="809625"/>
                                            <a:chOff x="0" y="0"/>
                                            <a:chExt cx="4428171" cy="809625"/>
                                          </a:xfrm>
                                        </p:grpSpPr>
                                        <p:cxnSp>
                                          <p:nvCxnSpPr>
                                            <p:cNvPr id="261" name="Straight Connector 260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62D36E0E-42EC-42AC-86D8-63C560D23B8E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H="1">
                                              <a:off x="3009900" y="609600"/>
                                              <a:ext cx="1279904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1905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sp>
                                          <p:nvSpPr>
                                            <p:cNvPr id="262" name="Arrow: Bent 261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9979C937-1A4C-484F-A122-BDA47FC3D6AE}"/>
                                                </a:ext>
                                              </a:extLst>
                                            </p:cNvPr>
                                            <p:cNvSpPr/>
                                            <p:nvPr/>
                                          </p:nvSpPr>
                                          <p:spPr>
                                            <a:xfrm rot="5400000">
                                              <a:off x="4020820" y="322580"/>
                                              <a:ext cx="235900" cy="578803"/>
                                            </a:xfrm>
                                            <a:prstGeom prst="bentArrow">
                                              <a:avLst/>
                                            </a:prstGeom>
                                            <a:solidFill>
                                              <a:srgbClr val="FF0000"/>
                                            </a:solidFill>
                                            <a:ln w="12700" cap="flat" cmpd="sng" algn="ctr">
                                              <a:solidFill>
                                                <a:srgbClr val="5B9BD5">
                                                  <a:shade val="50000"/>
                                                </a:srgbClr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marL="0" marR="0" lvl="0" indent="0" defTabSz="914400" eaLnBrk="1" fontAlgn="auto" latinLnBrk="0" hangingPunct="1">
                                                <a:lnSpc>
                                                  <a:spcPct val="100000"/>
                                                </a:lnSpc>
                                                <a:spcBef>
                                                  <a:spcPts val="0"/>
                                                </a:spcBef>
                                                <a:spcAft>
                                                  <a:spcPts val="0"/>
                                                </a:spcAft>
                                                <a:buClrTx/>
                                                <a:buSzTx/>
                                                <a:buFontTx/>
                                                <a:buNone/>
                                                <a:tabLst/>
                                                <a:defRPr/>
                                              </a:pPr>
                                              <a:endParaRPr kumimoji="0" lang="en-NG" sz="1800" b="0" i="0" u="none" strike="noStrike" kern="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ysClr val="window" lastClr="FFFFFF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libri" panose="020F0502020204030204"/>
                                                <a:ea typeface="+mn-ea"/>
                                                <a:cs typeface="+mn-cs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263" name="Arrow: Bent-Up 262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D15EA0F6-DDF0-45AA-A4E8-A91DCBBADFD6}"/>
                                                </a:ext>
                                              </a:extLst>
                                            </p:cNvPr>
                                            <p:cNvSpPr/>
                                            <p:nvPr/>
                                          </p:nvSpPr>
                                          <p:spPr>
                                            <a:xfrm rot="10800000">
                                              <a:off x="2943225" y="495300"/>
                                              <a:ext cx="447675" cy="228600"/>
                                            </a:xfrm>
                                            <a:prstGeom prst="bentUpArrow">
                                              <a:avLst/>
                                            </a:prstGeom>
                                            <a:solidFill>
                                              <a:srgbClr val="FF0000"/>
                                            </a:solidFill>
                                            <a:ln w="12700" cap="flat" cmpd="sng" algn="ctr">
                                              <a:solidFill>
                                                <a:srgbClr val="5B9BD5">
                                                  <a:shade val="50000"/>
                                                </a:srgbClr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  <p:txBody>
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marL="0" marR="0" lvl="0" indent="0" defTabSz="914400" eaLnBrk="1" fontAlgn="auto" latinLnBrk="0" hangingPunct="1">
                                                <a:lnSpc>
                                                  <a:spcPct val="100000"/>
                                                </a:lnSpc>
                                                <a:spcBef>
                                                  <a:spcPts val="0"/>
                                                </a:spcBef>
                                                <a:spcAft>
                                                  <a:spcPts val="0"/>
                                                </a:spcAft>
                                                <a:buClrTx/>
                                                <a:buSzTx/>
                                                <a:buFontTx/>
                                                <a:buNone/>
                                                <a:tabLst/>
                                                <a:defRPr/>
                                              </a:pPr>
                                              <a:endParaRPr kumimoji="0" lang="en-NG" sz="1800" b="0" i="0" u="none" strike="noStrike" kern="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ysClr val="window" lastClr="FFFFFF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libri" panose="020F0502020204030204"/>
                                                <a:ea typeface="+mn-ea"/>
                                                <a:cs typeface="+mn-cs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264" name="Group 263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7A67D532-CB19-4AC9-8F14-2A0514D8F1A9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0" y="0"/>
                                              <a:ext cx="3695700" cy="809625"/>
                                              <a:chOff x="0" y="0"/>
                                              <a:chExt cx="3695700" cy="80962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265" name="Group 264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03B8E8ED-9955-4DA0-9ADC-FD041BB5D251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2152650" y="57150"/>
                                                <a:ext cx="1543050" cy="552450"/>
                                                <a:chOff x="0" y="0"/>
                                                <a:chExt cx="1543050" cy="552450"/>
                                              </a:xfrm>
                                            </p:grpSpPr>
                                            <mc:AlternateContent xmlns:mc="http://schemas.openxmlformats.org/markup-compatibility/2006">
                                              <mc:Choice xmlns:a14="http://schemas.microsoft.com/office/drawing/2010/main" Requires="a14">
                                                <p:sp>
                                                  <p:nvSpPr>
                                                    <p:cNvPr id="288" name="Text Box 610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2B2D1530-B5B7-448C-A6AC-D4F5DF9954A6}"/>
                                                        </a:ext>
                                                      </a:extLst>
                                                    </p:cNvPr>
                                                    <p:cNvSpPr txBox="1"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666750" y="0"/>
                                                      <a:ext cx="442324" cy="276225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solidFill>
                                                      <a:sysClr val="window" lastClr="FFFFFF"/>
                                                    </a:solidFill>
                                                    <a:ln w="6350">
                                                      <a:noFill/>
                                                    </a:ln>
                                                  </p:spPr>
                                                  <p:txBody>
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  <a:noAutofit/>
                                                    </a:bodyPr>
                                                    <a:lstStyle/>
                                                    <a:p>
                                                      <a:pPr marL="0" marR="0" lvl="0" indent="0" defTabSz="914400" eaLnBrk="1" fontAlgn="auto" latinLnBrk="0" hangingPunct="1">
                                                        <a:lnSpc>
                                                          <a:spcPct val="107000"/>
                                                        </a:lnSpc>
                                                        <a:spcBef>
                                                          <a:spcPts val="0"/>
                                                        </a:spcBef>
                                                        <a:spcAft>
                                                          <a:spcPts val="800"/>
                                                        </a:spcAft>
                                                        <a:buClrTx/>
                                                        <a:buSzTx/>
                                                        <a:buFontTx/>
                                                        <a:buNone/>
                                                        <a:tabLst/>
                                                        <a:defRPr/>
                                                      </a:pPr>
                                                      <a14:m>
                                                        <m:oMathPara xmlns:m="http://schemas.openxmlformats.org/officeDocument/2006/math">
                                                          <m:oMathParaPr>
                                                            <m:jc m:val="centerGroup"/>
                                                          </m:oMathParaPr>
                                                          <m:oMath xmlns:m="http://schemas.openxmlformats.org/officeDocument/2006/math">
                                                            <m:sSub>
                                                              <m:sSubPr>
                                                                <m:ctrlPr>
                                                                  <a:rPr kumimoji="0" lang="en-NG" sz="1100" b="1" i="1" u="none" strike="noStrike" kern="0" cap="none" spc="0" normalizeH="0" baseline="0" noProof="0">
                                                                    <a:ln>
                                                                      <a:noFill/>
                                                                    </a:ln>
                                                                    <a:solidFill>
                                                                      <a:sysClr val="windowText" lastClr="000000"/>
                                                                    </a:solidFill>
                                                                    <a:effectLst/>
                                                                    <a:uLnTx/>
                                                                    <a:uFillTx/>
                                                                    <a:latin typeface="Cambria Math" panose="02040503050406030204" pitchFamily="18" charset="0"/>
                                                                    <a:ea typeface="Calibri" panose="020F0502020204030204" pitchFamily="34" charset="0"/>
                                                                    <a:cs typeface="Times New Roman" panose="02020603050405020304" pitchFamily="18" charset="0"/>
                                                                  </a:rPr>
                                                                </m:ctrlPr>
                                                              </m:sSubPr>
                                                              <m:e>
                                                                <m:r>
                                                                  <a:rPr kumimoji="0" lang="en-US" sz="1100" b="1" i="1" u="none" strike="noStrike" kern="0" cap="none" spc="0" normalizeH="0" baseline="0" noProof="0">
                                                                    <a:ln>
                                                                      <a:noFill/>
                                                                    </a:ln>
                                                                    <a:solidFill>
                                                                      <a:sysClr val="windowText" lastClr="000000"/>
                                                                    </a:solidFill>
                                                                    <a:effectLst/>
                                                                    <a:uLnTx/>
                                                                    <a:uFillTx/>
                                                                    <a:latin typeface="Cambria Math" panose="02040503050406030204" pitchFamily="18" charset="0"/>
                                                                    <a:ea typeface="Calibri" panose="020F0502020204030204" pitchFamily="34" charset="0"/>
                                                                    <a:cs typeface="Times New Roman" panose="02020603050405020304" pitchFamily="18" charset="0"/>
                                                                  </a:rPr>
                                                                  <m:t>𝑰</m:t>
                                                                </m:r>
                                                              </m:e>
                                                              <m:sub>
                                                                <m:r>
                                                                  <a:rPr kumimoji="0" lang="en-US" sz="1100" b="1" i="1" u="none" strike="noStrike" kern="0" cap="none" spc="0" normalizeH="0" baseline="0" noProof="0">
                                                                    <a:ln>
                                                                      <a:noFill/>
                                                                    </a:ln>
                                                                    <a:solidFill>
                                                                      <a:sysClr val="windowText" lastClr="000000"/>
                                                                    </a:solidFill>
                                                                    <a:effectLst/>
                                                                    <a:uLnTx/>
                                                                    <a:uFillTx/>
                                                                    <a:latin typeface="Cambria Math" panose="02040503050406030204" pitchFamily="18" charset="0"/>
                                                                    <a:ea typeface="Calibri" panose="020F0502020204030204" pitchFamily="34" charset="0"/>
                                                                    <a:cs typeface="Times New Roman" panose="02020603050405020304" pitchFamily="18" charset="0"/>
                                                                  </a:rPr>
                                                                  <m:t>𝟏</m:t>
                                                                </m:r>
                                                              </m:sub>
                                                            </m:sSub>
                                                          </m:oMath>
                                                        </m:oMathPara>
                                                      </a14:m>
                                                      <a:endParaRPr kumimoji="0" lang="en-NG" sz="1100" b="0" i="0" u="none" strike="noStrike" kern="0" cap="none" spc="0" normalizeH="0" baseline="0" noProof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effectLst/>
                                                        <a:uLnTx/>
                                                        <a:uFillTx/>
                                                        <a:latin typeface="Calibri" panose="020F0502020204030204" pitchFamily="34" charset="0"/>
                                                        <a:ea typeface="Calibri" panose="020F0502020204030204" pitchFamily="34" charset="0"/>
                                                        <a:cs typeface="Times New Roman" panose="02020603050405020304" pitchFamily="18" charset="0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</mc:Choice>
                                              <mc:Fallback>
                                                <p:sp>
                                                  <p:nvSpPr>
                                                    <p:cNvPr id="288" name="Text Box 610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2B2D1530-B5B7-448C-A6AC-D4F5DF9954A6}"/>
                                                        </a:ext>
                                                      </a:extLst>
                                                    </p:cNvPr>
                                                    <p:cNvSpPr txBox="1">
                                                      <a:spLocks noRot="1" noChangeAspect="1" noMove="1" noResize="1" noEditPoints="1" noAdjustHandles="1" noChangeArrowheads="1" noChangeShapeType="1" noTextEdit="1"/>
                                                    </p:cNvSpPr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666750" y="0"/>
                                                      <a:ext cx="442324" cy="276225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blipFill>
                                                      <a:blip r:embed="rId8"/>
                                                      <a:stretch>
                                                        <a:fillRect/>
                                                      </a:stretch>
                                                    </a:blipFill>
                                                    <a:ln w="6350">
                                                      <a:noFill/>
                                                    </a:ln>
                                                  </p:spPr>
                                                  <p:txBody>
                                                    <a:bodyPr/>
                                                    <a:lstStyle/>
                                                    <a:p>
                                                      <a:r>
                                                        <a:rPr lang="en-NG">
                                                          <a:noFill/>
                                                        </a:rPr>
                                                        <a:t> </a:t>
                                                      </a:r>
                                                    </a:p>
                                                  </p:txBody>
                                                </p:sp>
                                              </mc:Fallback>
                                            </mc:AlternateContent>
                                            <p:cxnSp>
                                              <p:nvCxnSpPr>
                                                <p:cNvPr id="289" name="Straight Arrow Connector 288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D1510040-501A-440E-830E-8662FE424429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457200" y="295275"/>
                                                  <a:ext cx="971550" cy="0"/>
                                                </a:xfrm>
                                                <a:prstGeom prst="straightConnector1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rgbClr val="FF0000"/>
                                                  </a:solidFill>
                                                  <a:prstDash val="solid"/>
                                                  <a:miter lim="800000"/>
                                                  <a:tailEnd type="triangle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290" name="Straight Connector 289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E08E1551-93DE-4CD6-930B-450E9886B9FD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1533525" y="285750"/>
                                                  <a:ext cx="0" cy="26670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1905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291" name="Straight Connector 290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86801C49-3A87-4296-ABE8-51D894EDC011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H="1">
                                                  <a:off x="0" y="295275"/>
                                                  <a:ext cx="1543050" cy="10795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1905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</p:grpSp>
                                          <p:grpSp>
                                            <p:nvGrpSpPr>
                                              <p:cNvPr id="266" name="Group 265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93BDF69F-C588-4FC2-8308-9C4CD01CAE2F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0" y="0"/>
                                                <a:ext cx="2266109" cy="809625"/>
                                                <a:chOff x="0" y="0"/>
                                                <a:chExt cx="2266109" cy="80962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267" name="Group 266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61552F7F-DE61-42DE-85BB-5BC2F6A37A7C}"/>
                                                    </a:ext>
                                                  </a:extLst>
                                                </p:cNvPr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0" y="0"/>
                                                  <a:ext cx="2266109" cy="551815"/>
                                                  <a:chOff x="0" y="0"/>
                                                  <a:chExt cx="2266109" cy="551815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270" name="Group 269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27E5873A-6C22-46CB-B17B-54599BE4424F}"/>
                                                      </a:ext>
                                                    </a:extLst>
                                                  </p:cNvPr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0" y="0"/>
                                                    <a:ext cx="1208834" cy="399771"/>
                                                    <a:chOff x="0" y="0"/>
                                                    <a:chExt cx="1208834" cy="399771"/>
                                                  </a:xfrm>
                                                </p:grpSpPr>
                                                <mc:AlternateContent xmlns:mc="http://schemas.openxmlformats.org/markup-compatibility/2006">
                                                  <mc:Choice xmlns:a14="http://schemas.microsoft.com/office/drawing/2010/main" Requires="a14">
                                                    <p:sp>
                                                      <p:nvSpPr>
                                                        <p:cNvPr id="278" name="Text Box 608">
                                                          <a:extLst>
                                                            <a:ext uri="{FF2B5EF4-FFF2-40B4-BE49-F238E27FC236}">
                                                              <a16:creationId xmlns:a16="http://schemas.microsoft.com/office/drawing/2014/main" id="{9FBD53DB-5C3F-4C5A-8164-FA7E9D41D839}"/>
                                                            </a:ext>
                                                          </a:extLst>
                                                        </p:cNvPr>
                                                        <p:cNvSpPr txBox="1"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314325" y="0"/>
                                                          <a:ext cx="442324" cy="276225"/>
                                                        </a:xfrm>
                                                        <a:prstGeom prst="rect">
                                                          <a:avLst/>
                                                        </a:prstGeom>
                                                        <a:solidFill>
                                                          <a:sysClr val="window" lastClr="FFFFFF"/>
                                                        </a:solidFill>
                                                        <a:ln w="6350">
                                                          <a:noFill/>
                                                        </a:ln>
                                                      </p:spPr>
                                                      <p:txBody>
    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    <a:prstTxWarp prst="textNoShape">
                                                            <a:avLst/>
                                                          </a:prstTxWarp>
                                                          <a:noAutofit/>
                                                        </a:bodyPr>
                                                        <a:lstStyle/>
                                                        <a:p>
                                                          <a:pPr marL="0" marR="0" lvl="0" indent="0" defTabSz="914400" eaLnBrk="1" fontAlgn="auto" latinLnBrk="0" hangingPunct="1">
                                                            <a:lnSpc>
                                                              <a:spcPct val="107000"/>
                                                            </a:lnSpc>
                                                            <a:spcBef>
                                                              <a:spcPts val="0"/>
                                                            </a:spcBef>
                                                            <a:spcAft>
                                                              <a:spcPts val="800"/>
                                                            </a:spcAft>
                                                            <a:buClrTx/>
                                                            <a:buSzTx/>
                                                            <a:buFontTx/>
                                                            <a:buNone/>
                                                            <a:tabLst/>
                                                            <a:defRPr/>
                                                          </a:pPr>
                                                          <a14:m>
                                                            <m:oMathPara xmlns:m="http://schemas.openxmlformats.org/officeDocument/2006/math">
                                                              <m:oMathParaPr>
                                                                <m:jc m:val="centerGroup"/>
                                                              </m:oMathParaPr>
                                                              <m:oMath xmlns:m="http://schemas.openxmlformats.org/officeDocument/2006/math">
                                                                <m:sSub>
                                                                  <m:sSubPr>
                                                                    <m:ctrlPr>
                                                                      <a:rPr kumimoji="0" lang="en-NG" sz="1100" b="1" i="1" u="none" strike="noStrike" kern="0" cap="none" spc="0" normalizeH="0" baseline="0" noProof="0">
                                                                        <a:ln>
                                                                          <a:noFill/>
                                                                        </a:ln>
                                                                        <a:solidFill>
                                                                          <a:sysClr val="windowText" lastClr="000000"/>
                                                                        </a:solidFill>
                                                                        <a:effectLst/>
                                                                        <a:uLnTx/>
                                                                        <a:uFillTx/>
                                                                        <a:latin typeface="Cambria Math" panose="02040503050406030204" pitchFamily="18" charset="0"/>
                                                                        <a:ea typeface="Calibri" panose="020F0502020204030204" pitchFamily="34" charset="0"/>
                                                                        <a:cs typeface="Times New Roman" panose="02020603050405020304" pitchFamily="18" charset="0"/>
                                                                      </a:rPr>
                                                                    </m:ctrlPr>
                                                                  </m:sSubPr>
                                                                  <m:e>
                                                                    <m:r>
                                                                      <a:rPr kumimoji="0" lang="en-US" sz="1100" b="1" i="1" u="none" strike="noStrike" kern="0" cap="none" spc="0" normalizeH="0" baseline="0" noProof="0">
                                                                        <a:ln>
                                                                          <a:noFill/>
                                                                        </a:ln>
                                                                        <a:solidFill>
                                                                          <a:sysClr val="windowText" lastClr="000000"/>
                                                                        </a:solidFill>
                                                                        <a:effectLst/>
                                                                        <a:uLnTx/>
                                                                        <a:uFillTx/>
                                                                        <a:latin typeface="Cambria Math" panose="02040503050406030204" pitchFamily="18" charset="0"/>
                                                                        <a:ea typeface="Calibri" panose="020F0502020204030204" pitchFamily="34" charset="0"/>
                                                                        <a:cs typeface="Times New Roman" panose="02020603050405020304" pitchFamily="18" charset="0"/>
                                                                      </a:rPr>
                                                                      <m:t>𝑹</m:t>
                                                                    </m:r>
                                                                  </m:e>
                                                                  <m:sub>
                                                                    <m:r>
                                                                      <a:rPr kumimoji="0" lang="en-US" sz="1100" b="1" i="1" u="none" strike="noStrike" kern="0" cap="none" spc="0" normalizeH="0" baseline="0" noProof="0">
                                                                        <a:ln>
                                                                          <a:noFill/>
                                                                        </a:ln>
                                                                        <a:solidFill>
                                                                          <a:sysClr val="windowText" lastClr="000000"/>
                                                                        </a:solidFill>
                                                                        <a:effectLst/>
                                                                        <a:uLnTx/>
                                                                        <a:uFillTx/>
                                                                        <a:latin typeface="Cambria Math" panose="02040503050406030204" pitchFamily="18" charset="0"/>
                                                                        <a:ea typeface="Calibri" panose="020F0502020204030204" pitchFamily="34" charset="0"/>
                                                                        <a:cs typeface="Times New Roman" panose="02020603050405020304" pitchFamily="18" charset="0"/>
                                                                      </a:rPr>
                                                                      <m:t>𝟏</m:t>
                                                                    </m:r>
                                                                  </m:sub>
                                                                </m:sSub>
                                                              </m:oMath>
                                                            </m:oMathPara>
                                                          </a14:m>
                                                          <a:endParaRPr kumimoji="0" lang="en-NG" sz="1100" b="0" i="0" u="none" strike="noStrike" kern="0" cap="none" spc="0" normalizeH="0" baseline="0" noProof="0">
                                                            <a:ln>
                                                              <a:noFill/>
                                                            </a:ln>
                                                            <a:solidFill>
                                                              <a:sysClr val="windowText" lastClr="000000"/>
                                                            </a:solidFill>
                                                            <a:effectLst/>
                                                            <a:uLnTx/>
                                                            <a:uFillTx/>
                                                            <a:latin typeface="Calibri" panose="020F0502020204030204" pitchFamily="34" charset="0"/>
                                                            <a:ea typeface="Calibri" panose="020F0502020204030204" pitchFamily="34" charset="0"/>
                                                            <a:cs typeface="Times New Roman" panose="02020603050405020304" pitchFamily="18" charset="0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</mc:Choice>
                                                  <mc:Fallback>
                                                    <p:sp>
                                                      <p:nvSpPr>
                                                        <p:cNvPr id="278" name="Text Box 608">
                                                          <a:extLst>
                                                            <a:ext uri="{FF2B5EF4-FFF2-40B4-BE49-F238E27FC236}">
                                                              <a16:creationId xmlns:a16="http://schemas.microsoft.com/office/drawing/2014/main" id="{9FBD53DB-5C3F-4C5A-8164-FA7E9D41D839}"/>
                                                            </a:ext>
                                                          </a:extLst>
                                                        </p:cNvPr>
                                                        <p:cNvSpPr txBox="1">
                                                          <a:spLocks noRot="1" noChangeAspect="1" noMove="1" noResize="1" noEditPoints="1" noAdjustHandles="1" noChangeArrowheads="1" noChangeShapeType="1" noTextEdit="1"/>
                                                        </p:cNvSpPr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314325" y="0"/>
                                                          <a:ext cx="442324" cy="276225"/>
                                                        </a:xfrm>
                                                        <a:prstGeom prst="rect">
                                                          <a:avLst/>
                                                        </a:prstGeom>
                                                        <a:blipFill>
                                                          <a:blip r:embed="rId9"/>
                                                          <a:stretch>
                                                            <a:fillRect/>
                                                          </a:stretch>
                                                        </a:blipFill>
                                                        <a:ln w="6350">
                                                          <a:noFill/>
                                                        </a:ln>
                                                      </p:spPr>
                                                      <p:txBody>
                                                        <a:bodyPr/>
                                                        <a:lstStyle/>
                                                        <a:p>
                                                          <a:r>
                                                            <a:rPr lang="en-NG">
                                                              <a:noFill/>
                                                            </a:rPr>
                                                            <a:t> </a:t>
                                                          </a:r>
                                                        </a:p>
                                                      </p:txBody>
                                                    </p:sp>
                                                  </mc:Fallback>
                                                </mc:AlternateContent>
                                                <p:grpSp>
                                                  <p:nvGrpSpPr>
                                                    <p:cNvPr id="279" name="Group 278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0035427D-F5AB-4442-A4AA-BAE58BC6ADD4}"/>
                                                        </a:ext>
                                                      </a:extLst>
                                                    </p:cNvPr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0" y="238125"/>
                                                      <a:ext cx="1208834" cy="161646"/>
                                                      <a:chOff x="0" y="0"/>
                                                      <a:chExt cx="1208834" cy="161646"/>
                                                    </a:xfrm>
                                                  </p:grpSpPr>
                                                  <p:cxnSp>
                                                    <p:nvCxnSpPr>
                                                      <p:cNvPr id="280" name="Straight Connector 279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491C91CE-F929-4278-88F1-7513A70496AA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 flipV="1">
                                                        <a:off x="247650" y="9525"/>
                                                        <a:ext cx="144188" cy="152102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  <p:cxnSp>
                                                    <p:nvCxnSpPr>
                                                      <p:cNvPr id="281" name="Straight Connector 280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1E74A0B5-C44C-4F4E-9850-1F1C144E1069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381000" y="19050"/>
                                                        <a:ext cx="120157" cy="142596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  <p:cxnSp>
                                                    <p:nvCxnSpPr>
                                                      <p:cNvPr id="282" name="Straight Connector 281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63FC6C2C-B05D-47C5-B579-B9A02A00344B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 flipV="1">
                                                        <a:off x="485775" y="0"/>
                                                        <a:ext cx="144188" cy="152102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  <p:cxnSp>
                                                    <p:nvCxnSpPr>
                                                      <p:cNvPr id="283" name="Straight Connector 282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CE8D1405-ED09-4BC5-943B-77949A8C4AC6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619125" y="9525"/>
                                                        <a:ext cx="120157" cy="142596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  <p:cxnSp>
                                                    <p:nvCxnSpPr>
                                                      <p:cNvPr id="284" name="Straight Connector 283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20F8B85B-FE2D-459D-9406-D575E2414DE4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 rot="396853" flipV="1">
                                                        <a:off x="733425" y="0"/>
                                                        <a:ext cx="144188" cy="152102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  <p:cxnSp>
                                                    <p:nvCxnSpPr>
                                                      <p:cNvPr id="285" name="Straight Connector 284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8FDA10EE-4330-4D71-8928-6CBD0F203E72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 rot="396853">
                                                        <a:off x="857250" y="19050"/>
                                                        <a:ext cx="120157" cy="142596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  <p:cxnSp>
                                                    <p:nvCxnSpPr>
                                                      <p:cNvPr id="286" name="Straight Connector 285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98E19664-2D84-4E7E-B2C3-DF4CA7DDE004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952500" y="142875"/>
                                                        <a:ext cx="256334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  <p:cxnSp>
                                                    <p:nvCxnSpPr>
                                                      <p:cNvPr id="287" name="Straight Connector 286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069C1EDB-FD40-451D-BA75-48998E57DDF5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0" y="152400"/>
                                                        <a:ext cx="256334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</p:grpSp>
                                              </p:grpSp>
                                              <p:grpSp>
                                                <p:nvGrpSpPr>
                                                  <p:cNvPr id="271" name="Group 270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4B22F830-EF5D-41AE-8599-0F1E4990BCDE}"/>
                                                      </a:ext>
                                                    </a:extLst>
                                                  </p:cNvPr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1190625" y="9525"/>
                                                    <a:ext cx="1075484" cy="542290"/>
                                                    <a:chOff x="0" y="0"/>
                                                    <a:chExt cx="1075484" cy="542290"/>
                                                  </a:xfrm>
                                                </p:grpSpPr>
                                                <mc:AlternateContent xmlns:mc="http://schemas.openxmlformats.org/markup-compatibility/2006">
                                                  <mc:Choice xmlns:a14="http://schemas.microsoft.com/office/drawing/2010/main" Requires="a14">
                                                    <p:sp>
                                                      <p:nvSpPr>
                                                        <p:cNvPr id="272" name="Text Box 609">
                                                          <a:extLst>
                                                            <a:ext uri="{FF2B5EF4-FFF2-40B4-BE49-F238E27FC236}">
                                                              <a16:creationId xmlns:a16="http://schemas.microsoft.com/office/drawing/2014/main" id="{2EB4ED25-8DCC-4C4D-B4E1-892E0BE3247A}"/>
                                                            </a:ext>
                                                          </a:extLst>
                                                        </p:cNvPr>
                                                        <p:cNvSpPr txBox="1"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85725" y="0"/>
                                                          <a:ext cx="441960" cy="276225"/>
                                                        </a:xfrm>
                                                        <a:prstGeom prst="rect">
                                                          <a:avLst/>
                                                        </a:prstGeom>
                                                        <a:solidFill>
                                                          <a:sysClr val="window" lastClr="FFFFFF"/>
                                                        </a:solidFill>
                                                        <a:ln w="6350">
                                                          <a:noFill/>
                                                        </a:ln>
                                                      </p:spPr>
                                                      <p:txBody>
    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    <a:prstTxWarp prst="textNoShape">
                                                            <a:avLst/>
                                                          </a:prstTxWarp>
                                                          <a:noAutofit/>
                                                        </a:bodyPr>
                                                        <a:lstStyle/>
                                                        <a:p>
                                                          <a:pPr marL="0" marR="0" lvl="0" indent="0" defTabSz="914400" eaLnBrk="1" fontAlgn="auto" latinLnBrk="0" hangingPunct="1">
                                                            <a:lnSpc>
                                                              <a:spcPct val="107000"/>
                                                            </a:lnSpc>
                                                            <a:spcBef>
                                                              <a:spcPts val="0"/>
                                                            </a:spcBef>
                                                            <a:spcAft>
                                                              <a:spcPts val="800"/>
                                                            </a:spcAft>
                                                            <a:buClrTx/>
                                                            <a:buSzTx/>
                                                            <a:buFontTx/>
                                                            <a:buNone/>
                                                            <a:tabLst/>
                                                            <a:defRPr/>
                                                          </a:pPr>
                                                          <a14:m>
                                                            <m:oMathPara xmlns:m="http://schemas.openxmlformats.org/officeDocument/2006/math">
                                                              <m:oMathParaPr>
                                                                <m:jc m:val="centerGroup"/>
                                                              </m:oMathParaPr>
                                                              <m:oMath xmlns:m="http://schemas.openxmlformats.org/officeDocument/2006/math">
                                                                <m:sSub>
                                                                  <m:sSubPr>
                                                                    <m:ctrlPr>
                                                                      <a:rPr kumimoji="0" lang="en-NG" sz="1100" b="1" i="1" u="none" strike="noStrike" kern="0" cap="none" spc="0" normalizeH="0" baseline="0" noProof="0">
                                                                        <a:ln>
                                                                          <a:noFill/>
                                                                        </a:ln>
                                                                        <a:solidFill>
                                                                          <a:sysClr val="windowText" lastClr="000000"/>
                                                                        </a:solidFill>
                                                                        <a:effectLst/>
                                                                        <a:uLnTx/>
                                                                        <a:uFillTx/>
                                                                        <a:latin typeface="Cambria Math" panose="02040503050406030204" pitchFamily="18" charset="0"/>
                                                                        <a:ea typeface="Calibri" panose="020F0502020204030204" pitchFamily="34" charset="0"/>
                                                                        <a:cs typeface="Times New Roman" panose="02020603050405020304" pitchFamily="18" charset="0"/>
                                                                      </a:rPr>
                                                                    </m:ctrlPr>
                                                                  </m:sSubPr>
                                                                  <m:e>
                                                                    <m:r>
                                                                      <a:rPr kumimoji="0" lang="en-US" sz="1100" b="1" i="1" u="none" strike="noStrike" kern="0" cap="none" spc="0" normalizeH="0" baseline="0" noProof="0">
                                                                        <a:ln>
                                                                          <a:noFill/>
                                                                        </a:ln>
                                                                        <a:solidFill>
                                                                          <a:sysClr val="windowText" lastClr="000000"/>
                                                                        </a:solidFill>
                                                                        <a:effectLst/>
                                                                        <a:uLnTx/>
                                                                        <a:uFillTx/>
                                                                        <a:latin typeface="Cambria Math" panose="02040503050406030204" pitchFamily="18" charset="0"/>
                                                                        <a:ea typeface="Calibri" panose="020F0502020204030204" pitchFamily="34" charset="0"/>
                                                                        <a:cs typeface="Times New Roman" panose="02020603050405020304" pitchFamily="18" charset="0"/>
                                                                      </a:rPr>
                                                                      <m:t>𝑿</m:t>
                                                                    </m:r>
                                                                  </m:e>
                                                                  <m:sub>
                                                                    <m:r>
                                                                      <a:rPr kumimoji="0" lang="en-US" sz="1100" b="1" i="1" u="none" strike="noStrike" kern="0" cap="none" spc="0" normalizeH="0" baseline="0" noProof="0">
                                                                        <a:ln>
                                                                          <a:noFill/>
                                                                        </a:ln>
                                                                        <a:solidFill>
                                                                          <a:sysClr val="windowText" lastClr="000000"/>
                                                                        </a:solidFill>
                                                                        <a:effectLst/>
                                                                        <a:uLnTx/>
                                                                        <a:uFillTx/>
                                                                        <a:latin typeface="Cambria Math" panose="02040503050406030204" pitchFamily="18" charset="0"/>
                                                                        <a:ea typeface="Calibri" panose="020F0502020204030204" pitchFamily="34" charset="0"/>
                                                                        <a:cs typeface="Times New Roman" panose="02020603050405020304" pitchFamily="18" charset="0"/>
                                                                      </a:rPr>
                                                                      <m:t>𝟏</m:t>
                                                                    </m:r>
                                                                  </m:sub>
                                                                </m:sSub>
                                                              </m:oMath>
                                                            </m:oMathPara>
                                                          </a14:m>
                                                          <a:endParaRPr kumimoji="0" lang="en-NG" sz="1100" b="0" i="0" u="none" strike="noStrike" kern="0" cap="none" spc="0" normalizeH="0" baseline="0" noProof="0">
                                                            <a:ln>
                                                              <a:noFill/>
                                                            </a:ln>
                                                            <a:solidFill>
                                                              <a:sysClr val="windowText" lastClr="000000"/>
                                                            </a:solidFill>
                                                            <a:effectLst/>
                                                            <a:uLnTx/>
                                                            <a:uFillTx/>
                                                            <a:latin typeface="Calibri" panose="020F0502020204030204" pitchFamily="34" charset="0"/>
                                                            <a:ea typeface="Calibri" panose="020F0502020204030204" pitchFamily="34" charset="0"/>
                                                            <a:cs typeface="Times New Roman" panose="02020603050405020304" pitchFamily="18" charset="0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</mc:Choice>
                                                  <mc:Fallback>
                                                    <p:sp>
                                                      <p:nvSpPr>
                                                        <p:cNvPr id="272" name="Text Box 609">
                                                          <a:extLst>
                                                            <a:ext uri="{FF2B5EF4-FFF2-40B4-BE49-F238E27FC236}">
                                                              <a16:creationId xmlns:a16="http://schemas.microsoft.com/office/drawing/2014/main" id="{2EB4ED25-8DCC-4C4D-B4E1-892E0BE3247A}"/>
                                                            </a:ext>
                                                          </a:extLst>
                                                        </p:cNvPr>
                                                        <p:cNvSpPr txBox="1">
                                                          <a:spLocks noRot="1" noChangeAspect="1" noMove="1" noResize="1" noEditPoints="1" noAdjustHandles="1" noChangeArrowheads="1" noChangeShapeType="1" noTextEdit="1"/>
                                                        </p:cNvSpPr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85725" y="0"/>
                                                          <a:ext cx="441960" cy="276225"/>
                                                        </a:xfrm>
                                                        <a:prstGeom prst="rect">
                                                          <a:avLst/>
                                                        </a:prstGeom>
                                                        <a:blipFill>
                                                          <a:blip r:embed="rId10"/>
                                                          <a:stretch>
                                                            <a:fillRect/>
                                                          </a:stretch>
                                                        </a:blipFill>
                                                        <a:ln w="6350">
                                                          <a:noFill/>
                                                        </a:ln>
                                                      </p:spPr>
                                                      <p:txBody>
                                                        <a:bodyPr/>
                                                        <a:lstStyle/>
                                                        <a:p>
                                                          <a:r>
                                                            <a:rPr lang="en-NG">
                                                              <a:noFill/>
                                                            </a:rPr>
                                                            <a:t> </a:t>
                                                          </a:r>
                                                        </a:p>
                                                      </p:txBody>
                                                    </p:sp>
                                                  </mc:Fallback>
                                                </mc:AlternateContent>
                                                <p:grpSp>
                                                  <p:nvGrpSpPr>
                                                    <p:cNvPr id="273" name="Group 272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1577E945-3231-4502-B4B1-6F6046021905}"/>
                                                        </a:ext>
                                                      </a:extLst>
                                                    </p:cNvPr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0" y="219075"/>
                                                      <a:ext cx="1075484" cy="323215"/>
                                                      <a:chOff x="0" y="0"/>
                                                      <a:chExt cx="1075484" cy="323215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274" name="Block Arc 273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CA2F5B14-C805-4F21-A4C7-DF9E489E4F06}"/>
                                                          </a:ext>
                                                        </a:extLst>
                                                      </p:cNvPr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0" y="0"/>
                                                        <a:ext cx="296386" cy="323215"/>
                                                      </a:xfrm>
                                                      <a:prstGeom prst="blockArc">
                                                        <a:avLst/>
                                                      </a:prstGeom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ln w="19050" cap="flat" cmpd="sng" algn="ctr">
                                                        <a:solidFill>
                                                          <a:sysClr val="windowText" lastClr="000000">
                                                            <a:shade val="50000"/>
                                                          </a:sysClr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  <p:txBody>
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<a:prstTxWarp prst="textNoShape">
                                                          <a:avLst/>
                                                        </a:prstTxWarp>
                                                        <a:noAutofit/>
                                                      </a:bodyPr>
                                                      <a:lstStyle/>
                                                      <a:p>
                                                        <a:pPr marL="0" marR="0" lvl="0" indent="0" defTabSz="914400" eaLnBrk="1" fontAlgn="auto" latinLnBrk="0" hangingPunct="1">
                                                          <a:lnSpc>
                                                            <a:spcPct val="100000"/>
                                                          </a:lnSpc>
                                                          <a:spcBef>
                                                            <a:spcPts val="0"/>
                                                          </a:spcBef>
                                                          <a:spcAft>
                                                            <a:spcPts val="0"/>
                                                          </a:spcAft>
                                                          <a:buClrTx/>
                                                          <a:buSzTx/>
                                                          <a:buFontTx/>
                                                          <a:buNone/>
                                                          <a:tabLst/>
                                                          <a:defRPr/>
                                                        </a:pPr>
                                                        <a:endParaRPr kumimoji="0" lang="en-NG" sz="1800" b="0" i="0" u="none" strike="noStrike" kern="0" cap="none" spc="0" normalizeH="0" baseline="0" noProof="0">
                                                          <a:ln>
                                                            <a:noFill/>
                                                          </a:ln>
                                                          <a:solidFill>
                                                            <a:sysClr val="windowText" lastClr="000000"/>
                                                          </a:solidFill>
                                                          <a:effectLst/>
                                                          <a:uLnTx/>
                                                          <a:uFillTx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sp>
                                                    <p:nvSpPr>
                                                      <p:cNvPr id="275" name="Block Arc 274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33047CA6-9AEE-4747-84BA-816BC238D86A}"/>
                                                          </a:ext>
                                                        </a:extLst>
                                                      </p:cNvPr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523875" y="0"/>
                                                        <a:ext cx="296386" cy="323215"/>
                                                      </a:xfrm>
                                                      <a:prstGeom prst="blockArc">
                                                        <a:avLst/>
                                                      </a:prstGeom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ln w="19050" cap="flat" cmpd="sng" algn="ctr">
                                                        <a:solidFill>
                                                          <a:sysClr val="windowText" lastClr="000000">
                                                            <a:shade val="50000"/>
                                                          </a:sysClr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  <p:txBody>
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<a:prstTxWarp prst="textNoShape">
                                                          <a:avLst/>
                                                        </a:prstTxWarp>
                                                        <a:noAutofit/>
                                                      </a:bodyPr>
                                                      <a:lstStyle/>
                                                      <a:p>
                                                        <a:pPr marL="0" marR="0" lvl="0" indent="0" defTabSz="914400" eaLnBrk="1" fontAlgn="auto" latinLnBrk="0" hangingPunct="1">
                                                          <a:lnSpc>
                                                            <a:spcPct val="100000"/>
                                                          </a:lnSpc>
                                                          <a:spcBef>
                                                            <a:spcPts val="0"/>
                                                          </a:spcBef>
                                                          <a:spcAft>
                                                            <a:spcPts val="0"/>
                                                          </a:spcAft>
                                                          <a:buClrTx/>
                                                          <a:buSzTx/>
                                                          <a:buFontTx/>
                                                          <a:buNone/>
                                                          <a:tabLst/>
                                                          <a:defRPr/>
                                                        </a:pPr>
                                                        <a:endParaRPr kumimoji="0" lang="en-NG" sz="1800" b="0" i="0" u="none" strike="noStrike" kern="0" cap="none" spc="0" normalizeH="0" baseline="0" noProof="0">
                                                          <a:ln>
                                                            <a:noFill/>
                                                          </a:ln>
                                                          <a:solidFill>
                                                            <a:sysClr val="windowText" lastClr="000000"/>
                                                          </a:solidFill>
                                                          <a:effectLst/>
                                                          <a:uLnTx/>
                                                          <a:uFillTx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sp>
                                                    <p:nvSpPr>
                                                      <p:cNvPr id="276" name="Block Arc 275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5DD2E7A1-C31B-4459-8A7F-6045F3ADB0FA}"/>
                                                          </a:ext>
                                                        </a:extLst>
                                                      </p:cNvPr>
                                                      <p:cNvSpPr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257175" y="0"/>
                                                        <a:ext cx="296386" cy="323215"/>
                                                      </a:xfrm>
                                                      <a:prstGeom prst="blockArc">
                                                        <a:avLst/>
                                                      </a:prstGeom>
                                                      <a:solidFill>
                                                        <a:sysClr val="windowText" lastClr="000000"/>
                                                      </a:solidFill>
                                                      <a:ln w="19050" cap="flat" cmpd="sng" algn="ctr">
                                                        <a:solidFill>
                                                          <a:sysClr val="windowText" lastClr="000000">
                                                            <a:shade val="50000"/>
                                                          </a:sysClr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  <p:txBody>
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<a:prstTxWarp prst="textNoShape">
                                                          <a:avLst/>
                                                        </a:prstTxWarp>
                                                        <a:noAutofit/>
                                                      </a:bodyPr>
                                                      <a:lstStyle/>
                                                      <a:p>
                                                        <a:pPr marL="0" marR="0" lvl="0" indent="0" defTabSz="914400" eaLnBrk="1" fontAlgn="auto" latinLnBrk="0" hangingPunct="1">
                                                          <a:lnSpc>
                                                            <a:spcPct val="100000"/>
                                                          </a:lnSpc>
                                                          <a:spcBef>
                                                            <a:spcPts val="0"/>
                                                          </a:spcBef>
                                                          <a:spcAft>
                                                            <a:spcPts val="0"/>
                                                          </a:spcAft>
                                                          <a:buClrTx/>
                                                          <a:buSzTx/>
                                                          <a:buFontTx/>
                                                          <a:buNone/>
                                                          <a:tabLst/>
                                                          <a:defRPr/>
                                                        </a:pPr>
                                                        <a:endParaRPr kumimoji="0" lang="en-NG" sz="1800" b="0" i="0" u="none" strike="noStrike" kern="0" cap="none" spc="0" normalizeH="0" baseline="0" noProof="0">
                                                          <a:ln>
                                                            <a:noFill/>
                                                          </a:ln>
                                                          <a:solidFill>
                                                            <a:sysClr val="windowText" lastClr="000000"/>
                                                          </a:solidFill>
                                                          <a:effectLst/>
                                                          <a:uLnTx/>
                                                          <a:uFillTx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cxnSp>
                                                    <p:nvCxnSpPr>
                                                      <p:cNvPr id="277" name="Straight Connector 276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4B123C48-4D30-48A6-8B79-5466B6790A90}"/>
                                                          </a:ext>
                                                        </a:extLst>
                                                      </p:cNvPr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819150" y="142875"/>
                                                        <a:ext cx="256334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  <a:noFill/>
                                                      <a:ln w="19050" cap="flat" cmpd="sng" algn="ctr"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prstDash val="solid"/>
                                                        <a:miter lim="800000"/>
                                                      </a:ln>
                                                      <a:effectLst/>
                                                    </p:spPr>
                                                  </p:cxnSp>
                                                </p:grpSp>
                                              </p:grpSp>
                                            </p:grpSp>
                                            <mc:AlternateContent xmlns:mc="http://schemas.openxmlformats.org/markup-compatibility/2006">
                                              <mc:Choice xmlns:a14="http://schemas.microsoft.com/office/drawing/2010/main" Requires="a14">
                                                <p:sp>
                                                  <p:nvSpPr>
                                                    <p:cNvPr id="268" name="Text Box 611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C3A33DAA-C147-4B61-B50C-FEADCFDB4485}"/>
                                                        </a:ext>
                                                      </a:extLst>
                                                    </p:cNvPr>
                                                    <p:cNvSpPr txBox="1"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781050" y="533400"/>
                                                      <a:ext cx="442324" cy="276225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solidFill>
                                                      <a:sysClr val="window" lastClr="FFFFFF"/>
                                                    </a:solidFill>
                                                    <a:ln w="6350">
                                                      <a:noFill/>
                                                    </a:ln>
                                                  </p:spPr>
                                                  <p:txBody>
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  <a:noAutofit/>
                                                    </a:bodyPr>
                                                    <a:lstStyle/>
                                                    <a:p>
                                                      <a:pPr marL="0" marR="0" lvl="0" indent="0" defTabSz="914400" eaLnBrk="1" fontAlgn="auto" latinLnBrk="0" hangingPunct="1">
                                                        <a:lnSpc>
                                                          <a:spcPct val="107000"/>
                                                        </a:lnSpc>
                                                        <a:spcBef>
                                                          <a:spcPts val="0"/>
                                                        </a:spcBef>
                                                        <a:spcAft>
                                                          <a:spcPts val="800"/>
                                                        </a:spcAft>
                                                        <a:buClrTx/>
                                                        <a:buSzTx/>
                                                        <a:buFontTx/>
                                                        <a:buNone/>
                                                        <a:tabLst/>
                                                        <a:defRPr/>
                                                      </a:pPr>
                                                      <a14:m>
                                                        <m:oMathPara xmlns:m="http://schemas.openxmlformats.org/officeDocument/2006/math">
                                                          <m:oMathParaPr>
                                                            <m:jc m:val="centerGroup"/>
                                                          </m:oMathParaPr>
                                                          <m:oMath xmlns:m="http://schemas.openxmlformats.org/officeDocument/2006/math">
                                                            <m:sSub>
                                                              <m:sSubPr>
                                                                <m:ctrlPr>
                                                                  <a:rPr kumimoji="0" lang="en-NG" sz="1100" b="1" i="1" u="none" strike="noStrike" kern="0" cap="none" spc="0" normalizeH="0" baseline="0" noProof="0">
                                                                    <a:ln>
                                                                      <a:noFill/>
                                                                    </a:ln>
                                                                    <a:solidFill>
                                                                      <a:sysClr val="windowText" lastClr="000000"/>
                                                                    </a:solidFill>
                                                                    <a:effectLst/>
                                                                    <a:uLnTx/>
                                                                    <a:uFillTx/>
                                                                    <a:latin typeface="Cambria Math" panose="02040503050406030204" pitchFamily="18" charset="0"/>
                                                                    <a:ea typeface="Calibri" panose="020F0502020204030204" pitchFamily="34" charset="0"/>
                                                                    <a:cs typeface="Times New Roman" panose="02020603050405020304" pitchFamily="18" charset="0"/>
                                                                  </a:rPr>
                                                                </m:ctrlPr>
                                                              </m:sSubPr>
                                                              <m:e>
                                                                <m:r>
                                                                  <a:rPr kumimoji="0" lang="en-US" sz="1100" b="1" i="1" u="none" strike="noStrike" kern="0" cap="none" spc="0" normalizeH="0" baseline="0" noProof="0">
                                                                    <a:ln>
                                                                      <a:noFill/>
                                                                    </a:ln>
                                                                    <a:solidFill>
                                                                      <a:sysClr val="windowText" lastClr="000000"/>
                                                                    </a:solidFill>
                                                                    <a:effectLst/>
                                                                    <a:uLnTx/>
                                                                    <a:uFillTx/>
                                                                    <a:latin typeface="Cambria Math" panose="02040503050406030204" pitchFamily="18" charset="0"/>
                                                                    <a:ea typeface="Calibri" panose="020F0502020204030204" pitchFamily="34" charset="0"/>
                                                                    <a:cs typeface="Times New Roman" panose="02020603050405020304" pitchFamily="18" charset="0"/>
                                                                  </a:rPr>
                                                                  <m:t>𝒁</m:t>
                                                                </m:r>
                                                              </m:e>
                                                              <m:sub>
                                                                <m:r>
                                                                  <a:rPr kumimoji="0" lang="en-US" sz="1100" b="1" i="1" u="none" strike="noStrike" kern="0" cap="none" spc="0" normalizeH="0" baseline="0" noProof="0">
                                                                    <a:ln>
                                                                      <a:noFill/>
                                                                    </a:ln>
                                                                    <a:solidFill>
                                                                      <a:sysClr val="windowText" lastClr="000000"/>
                                                                    </a:solidFill>
                                                                    <a:effectLst/>
                                                                    <a:uLnTx/>
                                                                    <a:uFillTx/>
                                                                    <a:latin typeface="Cambria Math" panose="02040503050406030204" pitchFamily="18" charset="0"/>
                                                                    <a:ea typeface="Calibri" panose="020F0502020204030204" pitchFamily="34" charset="0"/>
                                                                    <a:cs typeface="Times New Roman" panose="02020603050405020304" pitchFamily="18" charset="0"/>
                                                                  </a:rPr>
                                                                  <m:t>𝟏</m:t>
                                                                </m:r>
                                                              </m:sub>
                                                            </m:sSub>
                                                          </m:oMath>
                                                        </m:oMathPara>
                                                      </a14:m>
                                                      <a:endParaRPr kumimoji="0" lang="en-NG" sz="1100" b="0" i="0" u="none" strike="noStrike" kern="0" cap="none" spc="0" normalizeH="0" baseline="0" noProof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ysClr val="windowText" lastClr="000000"/>
                                                        </a:solidFill>
                                                        <a:effectLst/>
                                                        <a:uLnTx/>
                                                        <a:uFillTx/>
                                                        <a:latin typeface="Calibri" panose="020F0502020204030204" pitchFamily="34" charset="0"/>
                                                        <a:ea typeface="Calibri" panose="020F0502020204030204" pitchFamily="34" charset="0"/>
                                                        <a:cs typeface="Times New Roman" panose="02020603050405020304" pitchFamily="18" charset="0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</mc:Choice>
                                              <mc:Fallback>
                                                <p:sp>
                                                  <p:nvSpPr>
                                                    <p:cNvPr id="268" name="Text Box 611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C3A33DAA-C147-4B61-B50C-FEADCFDB4485}"/>
                                                        </a:ext>
                                                      </a:extLst>
                                                    </p:cNvPr>
                                                    <p:cNvSpPr txBox="1">
                                                      <a:spLocks noRot="1" noChangeAspect="1" noMove="1" noResize="1" noEditPoints="1" noAdjustHandles="1" noChangeArrowheads="1" noChangeShapeType="1" noTextEdit="1"/>
                                                    </p:cNvSpPr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781050" y="533400"/>
                                                      <a:ext cx="442324" cy="276225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blipFill>
                                                      <a:blip r:embed="rId11"/>
                                                      <a:stretch>
                                                        <a:fillRect/>
                                                      </a:stretch>
                                                    </a:blipFill>
                                                    <a:ln w="6350">
                                                      <a:noFill/>
                                                    </a:ln>
                                                  </p:spPr>
                                                  <p:txBody>
                                                    <a:bodyPr/>
                                                    <a:lstStyle/>
                                                    <a:p>
                                                      <a:r>
                                                        <a:rPr lang="en-NG">
                                                          <a:noFill/>
                                                        </a:rPr>
                                                        <a:t> </a:t>
                                                      </a:r>
                                                    </a:p>
                                                  </p:txBody>
                                                </p:sp>
                                              </mc:Fallback>
                                            </mc:AlternateContent>
                                            <p:cxnSp>
                                              <p:nvCxnSpPr>
                                                <p:cNvPr id="269" name="Straight Arrow Connector 268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84A864AD-227E-4A94-86EE-71DC9AC37118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200025" y="504825"/>
                                                  <a:ext cx="1914525" cy="0"/>
                                                </a:xfrm>
                                                <a:prstGeom prst="straightConnector1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rgbClr val="ED7D31"/>
                                                  </a:solidFill>
                                                  <a:prstDash val="solid"/>
                                                  <a:miter lim="800000"/>
                                                  <a:headEnd type="triangle"/>
                                                  <a:tailEnd type="triangle"/>
                                                </a:ln>
                                                <a:effectLst/>
                                              </p:spPr>
                                            </p:cxnSp>
                                          </p:grpSp>
                                        </p:grpSp>
                                      </p:grpSp>
                                      <p:grpSp>
                                        <p:nvGrpSpPr>
                                          <p:cNvPr id="220" name="Group 219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41C8520E-8BD2-464F-8CBA-7DE092E503FC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876549" y="819152"/>
                                            <a:ext cx="406400" cy="493393"/>
                                            <a:chOff x="-1" y="2"/>
                                            <a:chExt cx="587376" cy="745488"/>
                                          </a:xfrm>
                                        </p:grpSpPr>
                                        <p:grpSp>
                                          <p:nvGrpSpPr>
                                            <p:cNvPr id="239" name="Group 238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D53D1041-E5C6-4C51-9D55-1A08C0F67FB8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 rot="16200000">
                                              <a:off x="-269240" y="269241"/>
                                              <a:ext cx="699769" cy="161291"/>
                                              <a:chOff x="0" y="0"/>
                                              <a:chExt cx="700003" cy="161883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249" name="Group 248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BD0E0AEC-FA3A-4E8C-981D-A1DBE82882A3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 rot="21436834">
                                                <a:off x="142875" y="0"/>
                                                <a:ext cx="419605" cy="161883"/>
                                                <a:chOff x="0" y="0"/>
                                                <a:chExt cx="866775" cy="161925"/>
                                              </a:xfrm>
                                            </p:grpSpPr>
                                            <p:grpSp>
                                              <p:nvGrpSpPr>
                                                <p:cNvPr id="252" name="Group 251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CD051EEC-15CD-4703-A0AC-6771F512936F}"/>
                                                    </a:ext>
                                                  </a:extLst>
                                                </p:cNvPr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0" y="9525"/>
                                                  <a:ext cx="304800" cy="152400"/>
                                                  <a:chOff x="0" y="0"/>
                                                  <a:chExt cx="304800" cy="152400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259" name="Straight Connector 258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B17656DF-D98E-427A-AB63-E5B2B4909E80}"/>
                                                      </a:ext>
                                                    </a:extLst>
                                                  </p:cNvPr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 flipV="1">
                                                    <a:off x="0" y="0"/>
                                                    <a:ext cx="171450" cy="15240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noFill/>
                                                  <a:ln w="38100" cap="flat" cmpd="sng" algn="ctr"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</p:cxnSp>
                                              <p:cxnSp>
                                                <p:nvCxnSpPr>
                                                  <p:cNvPr id="260" name="Straight Connector 259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0E51F0FE-FA9C-4960-A94D-5CAE2CAA46D3}"/>
                                                      </a:ext>
                                                    </a:extLst>
                                                  </p:cNvPr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>
                                                    <a:off x="161925" y="9525"/>
                                                    <a:ext cx="142875" cy="142875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noFill/>
                                                  <a:ln w="38100" cap="flat" cmpd="sng" algn="ctr"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</p:cxnSp>
                                            </p:grpSp>
                                            <p:grpSp>
                                              <p:nvGrpSpPr>
                                                <p:cNvPr id="253" name="Group 252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1BF28472-90A7-4185-AE57-5AB53F75F04B}"/>
                                                    </a:ext>
                                                  </a:extLst>
                                                </p:cNvPr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285750" y="0"/>
                                                  <a:ext cx="304800" cy="152400"/>
                                                  <a:chOff x="0" y="0"/>
                                                  <a:chExt cx="304800" cy="152400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257" name="Straight Connector 256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D43BC553-5FA3-4C9E-8836-F53AF34EA6EA}"/>
                                                      </a:ext>
                                                    </a:extLst>
                                                  </p:cNvPr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 flipV="1">
                                                    <a:off x="0" y="0"/>
                                                    <a:ext cx="171450" cy="15240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noFill/>
                                                  <a:ln w="38100" cap="flat" cmpd="sng" algn="ctr"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</p:cxnSp>
                                              <p:cxnSp>
                                                <p:nvCxnSpPr>
                                                  <p:cNvPr id="258" name="Straight Connector 257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8D48278C-4A74-4835-A7E7-2C849CD0C21A}"/>
                                                      </a:ext>
                                                    </a:extLst>
                                                  </p:cNvPr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>
                                                    <a:off x="161925" y="9525"/>
                                                    <a:ext cx="142875" cy="142875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noFill/>
                                                  <a:ln w="38100" cap="flat" cmpd="sng" algn="ctr"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</p:cxnSp>
                                            </p:grpSp>
                                            <p:grpSp>
                                              <p:nvGrpSpPr>
                                                <p:cNvPr id="254" name="Group 253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0F9C12F6-59D1-4263-88C6-CF9522DC3505}"/>
                                                    </a:ext>
                                                  </a:extLst>
                                                </p:cNvPr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 rot="396853">
                                                  <a:off x="581025" y="9525"/>
                                                  <a:ext cx="285750" cy="152400"/>
                                                  <a:chOff x="9525" y="9525"/>
                                                  <a:chExt cx="285750" cy="152400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255" name="Straight Connector 254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AE269C68-D1DA-43B5-97B5-85A35D89BCA8}"/>
                                                      </a:ext>
                                                    </a:extLst>
                                                  </p:cNvPr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 flipV="1">
                                                    <a:off x="9525" y="9525"/>
                                                    <a:ext cx="171450" cy="15240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noFill/>
                                                  <a:ln w="38100" cap="flat" cmpd="sng" algn="ctr"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</p:cxnSp>
                                              <p:cxnSp>
                                                <p:nvCxnSpPr>
                                                  <p:cNvPr id="256" name="Straight Connector 255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234A4399-9C97-496C-BE2A-3BF0870336AA}"/>
                                                      </a:ext>
                                                    </a:extLst>
                                                  </p:cNvPr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>
                                                    <a:off x="152400" y="9525"/>
                                                    <a:ext cx="142875" cy="142875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  <a:noFill/>
                                                  <a:ln w="38100" cap="flat" cmpd="sng" algn="ctr"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prstDash val="solid"/>
                                                    <a:miter lim="800000"/>
                                                  </a:ln>
                                                  <a:effectLst/>
                                                </p:spPr>
                                              </p:cxnSp>
                                            </p:grpSp>
                                          </p:grpSp>
                                          <p:cxnSp>
                                            <p:nvCxnSpPr>
                                              <p:cNvPr id="250" name="Straight Connector 249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13480CD0-4E6E-497B-8E49-90D285158007}"/>
                                                  </a:ext>
                                                </a:extLst>
                                              </p:cNvPr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552450" y="142875"/>
                                                <a:ext cx="147553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38100" cap="flat" cmpd="sng" algn="ctr">
                                                <a:solidFill>
                                                  <a:sysClr val="windowText" lastClr="000000"/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</p:cxnSp>
                                          <p:cxnSp>
                                            <p:nvCxnSpPr>
                                              <p:cNvPr id="251" name="Straight Connector 250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1C1D5879-9C1D-4C15-9B3C-0316C6053272}"/>
                                                  </a:ext>
                                                </a:extLst>
                                              </p:cNvPr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0" y="152400"/>
                                                <a:ext cx="147553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38100" cap="flat" cmpd="sng" algn="ctr">
                                                <a:solidFill>
                                                  <a:sysClr val="windowText" lastClr="000000"/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</p:cxnSp>
                                        </p:grpSp>
                                        <p:grpSp>
                                          <p:nvGrpSpPr>
                                            <p:cNvPr id="240" name="Group 239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053B6DE7-8EE4-482C-831C-05F879759693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64160" y="31115"/>
                                              <a:ext cx="323215" cy="714375"/>
                                              <a:chOff x="0" y="0"/>
                                              <a:chExt cx="323215" cy="71437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243" name="Group 242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226EEFB0-A2EE-4892-B389-622C7138ADBB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 rot="5400000">
                                                <a:off x="-75565" y="200344"/>
                                                <a:ext cx="474346" cy="323215"/>
                                                <a:chOff x="0" y="0"/>
                                                <a:chExt cx="981075" cy="428625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246" name="Block Arc 245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E9125F2F-2588-47DB-B06B-BA6421496244}"/>
                                                    </a:ext>
                                                  </a:extLst>
                                                </p:cNvPr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0" y="0"/>
                                                  <a:ext cx="352425" cy="428625"/>
                                                </a:xfrm>
                                                <a:prstGeom prst="blockArc">
                                                  <a:avLst/>
                                                </a:prstGeom>
                                                <a:solidFill>
                                                  <a:sysClr val="windowText" lastClr="000000"/>
                                                </a:solidFill>
                                                <a:ln w="6350" cap="flat" cmpd="sng" algn="ctr">
                                                  <a:solidFill>
                                                    <a:sysClr val="windowText" lastClr="000000">
                                                      <a:shade val="50000"/>
                                                    </a:sysClr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  <p:txBody>
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 marL="0" marR="0" lvl="0" indent="0" defTabSz="914400" eaLnBrk="1" fontAlgn="auto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ts val="0"/>
                                                    </a:spcBef>
                                                    <a:spcAft>
                                                      <a:spcPts val="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  <a:defRPr/>
                                                  </a:pPr>
                                                  <a:endParaRPr kumimoji="0" lang="en-NG" sz="1800" b="0" i="0" u="none" strike="noStrike" kern="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sp>
                                              <p:nvSpPr>
                                                <p:cNvPr id="247" name="Block Arc 246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DC44C181-4C11-4947-A9E9-F2D42547B27C}"/>
                                                    </a:ext>
                                                  </a:extLst>
                                                </p:cNvPr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628650" y="0"/>
                                                  <a:ext cx="352425" cy="428625"/>
                                                </a:xfrm>
                                                <a:prstGeom prst="blockArc">
                                                  <a:avLst/>
                                                </a:prstGeom>
                                                <a:solidFill>
                                                  <a:sysClr val="windowText" lastClr="000000"/>
                                                </a:solidFill>
                                                <a:ln w="6350" cap="flat" cmpd="sng" algn="ctr">
                                                  <a:solidFill>
                                                    <a:sysClr val="windowText" lastClr="000000">
                                                      <a:shade val="50000"/>
                                                    </a:sysClr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  <p:txBody>
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 marL="0" marR="0" lvl="0" indent="0" defTabSz="914400" eaLnBrk="1" fontAlgn="auto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ts val="0"/>
                                                    </a:spcBef>
                                                    <a:spcAft>
                                                      <a:spcPts val="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  <a:defRPr/>
                                                  </a:pPr>
                                                  <a:endParaRPr kumimoji="0" lang="en-NG" sz="1800" b="0" i="0" u="none" strike="noStrike" kern="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sp>
                                              <p:nvSpPr>
                                                <p:cNvPr id="248" name="Block Arc 247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18635601-51D3-4798-A28E-AE8D5062DAE6}"/>
                                                    </a:ext>
                                                  </a:extLst>
                                                </p:cNvPr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304800" y="0"/>
                                                  <a:ext cx="352425" cy="428625"/>
                                                </a:xfrm>
                                                <a:prstGeom prst="blockArc">
                                                  <a:avLst/>
                                                </a:prstGeom>
                                                <a:solidFill>
                                                  <a:sysClr val="windowText" lastClr="000000"/>
                                                </a:solidFill>
                                                <a:ln w="6350" cap="flat" cmpd="sng" algn="ctr">
                                                  <a:solidFill>
                                                    <a:sysClr val="windowText" lastClr="000000">
                                                      <a:shade val="50000"/>
                                                    </a:sysClr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  <p:txBody>
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 marL="0" marR="0" lvl="0" indent="0" defTabSz="914400" eaLnBrk="1" fontAlgn="auto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ts val="0"/>
                                                    </a:spcBef>
                                                    <a:spcAft>
                                                      <a:spcPts val="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  <a:defRPr/>
                                                  </a:pPr>
                                                  <a:endParaRPr kumimoji="0" lang="en-NG" sz="1800" b="0" i="0" u="none" strike="noStrike" kern="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ysClr val="windowText" lastClr="000000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</a:endParaRPr>
                                                </a:p>
                                              </p:txBody>
                                            </p:sp>
                                          </p:grpSp>
                                          <p:cxnSp>
                                            <p:nvCxnSpPr>
                                              <p:cNvPr id="244" name="Straight Connector 243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10B6408C-78DD-4F86-945E-99C535E30E35}"/>
                                                  </a:ext>
                                                </a:extLst>
                                              </p:cNvPr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190818" y="0"/>
                                                <a:ext cx="0" cy="142875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38100" cap="flat" cmpd="sng" algn="ctr">
                                                <a:solidFill>
                                                  <a:sysClr val="windowText" lastClr="000000"/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</p:cxnSp>
                                          <p:cxnSp>
                                            <p:nvCxnSpPr>
                                              <p:cNvPr id="245" name="Straight Connector 244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E7A47098-DFDC-4F3D-B0AB-B585DF1C72BE}"/>
                                                  </a:ext>
                                                </a:extLst>
                                              </p:cNvPr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181293" y="571500"/>
                                                <a:ext cx="0" cy="142875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38100" cap="flat" cmpd="sng" algn="ctr">
                                                <a:solidFill>
                                                  <a:sysClr val="windowText" lastClr="000000"/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</p:cxnSp>
                                        </p:grpSp>
                                        <p:cxnSp>
                                          <p:nvCxnSpPr>
                                            <p:cNvPr id="241" name="Straight Connector 240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5F3A64EE-5C04-463E-A1FF-303169D1FCA1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H="1">
                                              <a:off x="130810" y="12065"/>
                                              <a:ext cx="342900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242" name="Straight Connector 241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20B0A4F6-F1E9-4F34-AC43-0E279A79CD1D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flipH="1">
                                              <a:off x="121285" y="716915"/>
                                              <a:ext cx="323850" cy="9525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</p:grpSp>
                                      <p:grpSp>
                                        <p:nvGrpSpPr>
                                          <p:cNvPr id="221" name="Group 220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97A1582D-FCAB-41F7-A479-8A50D8896692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 rot="5400000">
                                            <a:off x="3772318" y="981492"/>
                                            <a:ext cx="1058344" cy="219312"/>
                                            <a:chOff x="-450559" y="0"/>
                                            <a:chExt cx="3146134" cy="323850"/>
                                          </a:xfrm>
                                        </p:grpSpPr>
                                        <p:grpSp>
                                          <p:nvGrpSpPr>
                                            <p:cNvPr id="222" name="Group 221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C685B4EC-EB1B-4D7C-B191-B1FFEB0984D3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95275" y="9525"/>
                                              <a:ext cx="866775" cy="161925"/>
                                              <a:chOff x="0" y="0"/>
                                              <a:chExt cx="866775" cy="161925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230" name="Group 229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E0103F78-1F5D-4E11-AE5A-32988D8052A1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0" y="9525"/>
                                                <a:ext cx="304800" cy="152400"/>
                                                <a:chOff x="0" y="0"/>
                                                <a:chExt cx="304800" cy="152400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237" name="Straight Connector 236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C50F1AD2-82AD-4487-9ECB-EA5CC3FD3278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V="1">
                                                  <a:off x="0" y="0"/>
                                                  <a:ext cx="171450" cy="15240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238" name="Straight Connector 237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A3B8A5E1-AAAB-4007-B8EF-CBA66594C5F1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161925" y="9525"/>
                                                  <a:ext cx="142875" cy="142875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</p:grpSp>
                                          <p:grpSp>
                                            <p:nvGrpSpPr>
                                              <p:cNvPr id="231" name="Group 230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292D6C7A-4013-4C8F-A2B2-745EE91D588F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285750" y="0"/>
                                                <a:ext cx="304800" cy="152400"/>
                                                <a:chOff x="0" y="0"/>
                                                <a:chExt cx="304800" cy="152400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235" name="Straight Connector 234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466E9DB5-F356-4497-8364-D9BD1B23ADDE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V="1">
                                                  <a:off x="0" y="0"/>
                                                  <a:ext cx="171450" cy="15240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236" name="Straight Connector 235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0440F8C4-E166-43F1-A30C-76EDA828BD7B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161925" y="9525"/>
                                                  <a:ext cx="142875" cy="142875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</p:grpSp>
                                          <p:grpSp>
                                            <p:nvGrpSpPr>
                                              <p:cNvPr id="232" name="Group 231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D74CC300-0713-4DE0-A683-8CDEEE01C1B4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 rot="396853">
                                                <a:off x="581025" y="9525"/>
                                                <a:ext cx="285750" cy="152400"/>
                                                <a:chOff x="9525" y="9525"/>
                                                <a:chExt cx="285750" cy="152400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233" name="Straight Connector 232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EEF0AC64-4C06-4D2A-9D2E-A66570CDC45E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 flipV="1">
                                                  <a:off x="9525" y="9525"/>
                                                  <a:ext cx="171450" cy="15240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234" name="Straight Connector 233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04955FF2-985D-4780-AB6F-B514C3507723}"/>
                                                    </a:ext>
                                                  </a:extLst>
                                                </p:cNvPr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152400" y="9525"/>
                                                  <a:ext cx="142875" cy="142875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noFill/>
                                                <a:ln w="38100" cap="flat" cmpd="sng" algn="ctr"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prstDash val="solid"/>
                                                  <a:miter lim="800000"/>
                                                </a:ln>
                                                <a:effectLst/>
                                              </p:spPr>
                                            </p:cxnSp>
                                          </p:grpSp>
                                        </p:grpSp>
                                        <p:grpSp>
                                          <p:nvGrpSpPr>
                                            <p:cNvPr id="223" name="Group 222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D20F524D-4CE1-461D-8B22-E6D233EB79D1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1419225" y="0"/>
                                              <a:ext cx="981075" cy="323850"/>
                                              <a:chOff x="0" y="0"/>
                                              <a:chExt cx="981075" cy="428625"/>
                                            </a:xfrm>
                                          </p:grpSpPr>
                                          <p:sp>
                                            <p:nvSpPr>
                                              <p:cNvPr id="227" name="Block Arc 226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E152295B-CB4B-4936-A88B-529B5CA81F9D}"/>
                                                  </a:ext>
                                                </a:extLst>
                                              </p:cNvPr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0" y="0"/>
                                                <a:ext cx="352425" cy="428625"/>
                                              </a:xfrm>
                                              <a:prstGeom prst="blockArc">
                                                <a:avLst/>
                                              </a:prstGeom>
                                              <a:solidFill>
                                                <a:sysClr val="windowText" lastClr="000000"/>
                                              </a:solidFill>
                                              <a:ln w="6350" cap="flat" cmpd="sng" algn="ctr">
                                                <a:solidFill>
                                                  <a:sysClr val="windowText" lastClr="000000">
                                                    <a:shade val="50000"/>
                                                  </a:sysClr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marL="0" marR="0" lvl="0" indent="0" defTabSz="914400" eaLnBrk="1" fontAlgn="auto" latinLnBrk="0" hangingPunct="1">
                                                  <a:lnSpc>
                                                    <a:spcPct val="100000"/>
                                                  </a:lnSpc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  <a:tabLst/>
                                                  <a:defRPr/>
                                                </a:pPr>
                                                <a:endParaRPr kumimoji="0" lang="en-NG" sz="1800" b="0" i="0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228" name="Block Arc 227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50FD5936-6CFD-49B1-99A3-A9A19ED01789}"/>
                                                  </a:ext>
                                                </a:extLst>
                                              </p:cNvPr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628650" y="0"/>
                                                <a:ext cx="352425" cy="428625"/>
                                              </a:xfrm>
                                              <a:prstGeom prst="blockArc">
                                                <a:avLst/>
                                              </a:prstGeom>
                                              <a:solidFill>
                                                <a:sysClr val="windowText" lastClr="000000"/>
                                              </a:solidFill>
                                              <a:ln w="6350" cap="flat" cmpd="sng" algn="ctr">
                                                <a:solidFill>
                                                  <a:sysClr val="windowText" lastClr="000000">
                                                    <a:shade val="50000"/>
                                                  </a:sysClr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marL="0" marR="0" lvl="0" indent="0" defTabSz="914400" eaLnBrk="1" fontAlgn="auto" latinLnBrk="0" hangingPunct="1">
                                                  <a:lnSpc>
                                                    <a:spcPct val="100000"/>
                                                  </a:lnSpc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  <a:tabLst/>
                                                  <a:defRPr/>
                                                </a:pPr>
                                                <a:endParaRPr kumimoji="0" lang="en-NG" sz="1800" b="0" i="0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229" name="Block Arc 228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7204C686-7079-47C3-A79C-39467F22CAFE}"/>
                                                  </a:ext>
                                                </a:extLst>
                                              </p:cNvPr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04800" y="0"/>
                                                <a:ext cx="352425" cy="428625"/>
                                              </a:xfrm>
                                              <a:prstGeom prst="blockArc">
                                                <a:avLst/>
                                              </a:prstGeom>
                                              <a:solidFill>
                                                <a:sysClr val="windowText" lastClr="000000"/>
                                              </a:solidFill>
                                              <a:ln w="6350" cap="flat" cmpd="sng" algn="ctr">
                                                <a:solidFill>
                                                  <a:sysClr val="windowText" lastClr="000000">
                                                    <a:shade val="50000"/>
                                                  </a:sysClr>
                                                </a:solidFill>
                                                <a:prstDash val="solid"/>
                                                <a:miter lim="800000"/>
                                              </a:ln>
                                              <a:effectLst/>
                                            </p:spPr>
                                            <p:txBody>
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marL="0" marR="0" lvl="0" indent="0" defTabSz="914400" eaLnBrk="1" fontAlgn="auto" latinLnBrk="0" hangingPunct="1">
                                                  <a:lnSpc>
                                                    <a:spcPct val="100000"/>
                                                  </a:lnSpc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  <a:tabLst/>
                                                  <a:defRPr/>
                                                </a:pPr>
                                                <a:endParaRPr kumimoji="0" lang="en-NG" sz="1800" b="0" i="0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</a:endParaRPr>
                                              </a:p>
                                            </p:txBody>
                                          </p:sp>
                                        </p:grpSp>
                                        <p:cxnSp>
                                          <p:nvCxnSpPr>
                                            <p:cNvPr id="224" name="Straight Connector 223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1C58B1C8-81B9-4966-9BFE-45B17AC51B66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1133475" y="152400"/>
                                              <a:ext cx="304800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225" name="Straight Connector 224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A0C31E3C-B7C7-40A6-9617-855FB7050674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 rot="16200000">
                                              <a:off x="-72880" y="-215755"/>
                                              <a:ext cx="0" cy="755358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  <p:cxnSp>
                                          <p:nvCxnSpPr>
                                            <p:cNvPr id="226" name="Straight Connector 225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0C37D7EA-5FFE-4EEA-80CE-D436E6B0719D}"/>
                                                </a:ext>
                                              </a:extLst>
                                            </p:cNvPr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2390775" y="142875"/>
                                              <a:ext cx="304800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 cap="flat" cmpd="sng" algn="ctr">
                                              <a:solidFill>
                                                <a:sysClr val="windowText" lastClr="000000"/>
                                              </a:solidFill>
                                              <a:prstDash val="solid"/>
                                              <a:miter lim="800000"/>
                                            </a:ln>
                                            <a:effectLst/>
                                          </p:spPr>
                                        </p:cxn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97" name="Text Box 802">
                                <a:extLst>
                                  <a:ext uri="{FF2B5EF4-FFF2-40B4-BE49-F238E27FC236}">
                                    <a16:creationId xmlns:a16="http://schemas.microsoft.com/office/drawing/2014/main" id="{94684D9F-9DBC-4192-8D43-DB1E2095ECEA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3914775" y="152400"/>
                                <a:ext cx="441960" cy="276225"/>
                              </a:xfrm>
                              <a:prstGeom prst="rect">
                                <a:avLst/>
                              </a:prstGeom>
                              <a:solidFill>
                                <a:sysClr val="window" lastClr="FFFFFF"/>
                              </a:solidFill>
                              <a:ln w="6350">
                                <a:noFill/>
                              </a:ln>
                            </p:spPr>
                            <p:txBody>
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lvl="0" indent="0" defTabSz="914400" eaLnBrk="1" fontAlgn="auto" latinLnBrk="0" hangingPunct="1">
                                  <a:lnSpc>
                                    <a:spcPct val="107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8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sSub>
                                        <m:sSubPr>
                                          <m:ctrlPr>
                                            <a:rPr kumimoji="0" lang="en-NG" sz="1100" b="1" i="1" u="none" strike="noStrike" kern="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p>
                                            <m:sSupPr>
                                              <m:ctrlPr>
                                                <a:rPr kumimoji="0" lang="en-NG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0" lang="en-US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𝑰</m:t>
                                              </m:r>
                                            </m:e>
                                            <m:sup>
                                              <m:r>
                                                <a:rPr kumimoji="0" lang="en-US" sz="1100" b="1" i="1" u="none" strike="noStrike" kern="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ysClr val="windowText" lastClr="000000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e>
                                        <m:sub>
                                          <m:r>
                                            <a:rPr kumimoji="0" lang="en-US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kumimoji="0" lang="en-US" sz="1100" b="1" i="1" u="none" strike="noStrike" kern="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𝒇</m:t>
                                          </m:r>
                                        </m:sub>
                                      </m:sSub>
                                    </m:oMath>
                                  </m:oMathPara>
                                </a14:m>
                                <a:endParaRPr kumimoji="0" lang="en-NG" sz="1100" b="0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97" name="Text Box 802">
                                <a:extLst>
                                  <a:ext uri="{FF2B5EF4-FFF2-40B4-BE49-F238E27FC236}">
                                    <a16:creationId xmlns:a16="http://schemas.microsoft.com/office/drawing/2014/main" id="{94684D9F-9DBC-4192-8D43-DB1E2095ECEA}"/>
                                  </a:ext>
                                </a:extLst>
                              </p:cNvPr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914775" y="152400"/>
                                <a:ext cx="441960" cy="276225"/>
                              </a:xfrm>
                              <a:prstGeom prst="rect">
                                <a:avLst/>
                              </a:prstGeom>
                              <a:blipFill>
                                <a:blip r:embed="rId12"/>
                                <a:stretch>
                                  <a:fillRect/>
                                </a:stretch>
                              </a:blipFill>
                              <a:ln w="6350">
                                <a:noFill/>
                              </a:ln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n-NG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</p:grp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90" name="Text Box 806">
                            <a:extLst>
                              <a:ext uri="{FF2B5EF4-FFF2-40B4-BE49-F238E27FC236}">
                                <a16:creationId xmlns:a16="http://schemas.microsoft.com/office/drawing/2014/main" id="{53FF505C-C3DE-45FE-A201-299C8C7120AF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362200" y="895350"/>
                            <a:ext cx="452185" cy="398283"/>
                          </a:xfrm>
                          <a:prstGeom prst="rect">
                            <a:avLst/>
                          </a:prstGeom>
                          <a:solidFill>
                            <a:sysClr val="window" lastClr="FFFFFF"/>
                          </a:solidFill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8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f>
                                    <m:fPr>
                                      <m:ctrlPr>
                                        <a:rPr kumimoji="0" lang="en-NG" sz="1100" b="1" i="1" u="none" strike="noStrike" kern="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   </m:t>
                                      </m:r>
                                      <m:sSub>
                                        <m:sSubPr>
                                          <m:ctrlPr>
                                            <a:rPr kumimoji="0" lang="en-NG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𝐑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100" b="1" i="1" u="none" strike="noStrike" kern="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𝑶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kumimoji="0" lang="en-US" sz="1100" b="1" i="0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 </m:t>
                                      </m:r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oMath>
                              </m:oMathPara>
                            </a14:m>
                            <a:endParaRPr kumimoji="0" lang="en-NG" sz="11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mc:Choice>
                    <mc:Fallback>
                      <p:sp>
                        <p:nvSpPr>
                          <p:cNvPr id="190" name="Text Box 806">
                            <a:extLst>
                              <a:ext uri="{FF2B5EF4-FFF2-40B4-BE49-F238E27FC236}">
                                <a16:creationId xmlns:a16="http://schemas.microsoft.com/office/drawing/2014/main" id="{53FF505C-C3DE-45FE-A201-299C8C7120AF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362200" y="895350"/>
                            <a:ext cx="452185" cy="398283"/>
                          </a:xfrm>
                          <a:prstGeom prst="rect">
                            <a:avLst/>
                          </a:prstGeom>
                          <a:blipFill>
                            <a:blip r:embed="rId13"/>
                            <a:stretch>
                              <a:fillRect/>
                            </a:stretch>
                          </a:blipFill>
                          <a:ln w="6350">
                            <a:noFill/>
                          </a:ln>
                        </p:spPr>
                        <p:txBody>
                          <a:bodyPr/>
                          <a:lstStyle/>
                          <a:p>
                            <a:r>
                              <a:rPr lang="en-NG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91" name="Text Box 807">
                            <a:extLst>
                              <a:ext uri="{FF2B5EF4-FFF2-40B4-BE49-F238E27FC236}">
                                <a16:creationId xmlns:a16="http://schemas.microsoft.com/office/drawing/2014/main" id="{FBA2D6EC-6283-4CEA-A9A3-B4827ECBA164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3314700" y="933450"/>
                            <a:ext cx="452185" cy="398283"/>
                          </a:xfrm>
                          <a:prstGeom prst="rect">
                            <a:avLst/>
                          </a:prstGeom>
                          <a:solidFill>
                            <a:sysClr val="window" lastClr="FFFFFF"/>
                          </a:solidFill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8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f>
                                    <m:fPr>
                                      <m:ctrlPr>
                                        <a:rPr kumimoji="0" lang="en-NG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kumimoji="0" lang="en-NG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𝐗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oMath>
                              </m:oMathPara>
                            </a14:m>
                            <a:endParaRPr kumimoji="0" lang="en-NG" sz="11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mc:Choice>
                    <mc:Fallback>
                      <p:sp>
                        <p:nvSpPr>
                          <p:cNvPr id="191" name="Text Box 807">
                            <a:extLst>
                              <a:ext uri="{FF2B5EF4-FFF2-40B4-BE49-F238E27FC236}">
                                <a16:creationId xmlns:a16="http://schemas.microsoft.com/office/drawing/2014/main" id="{FBA2D6EC-6283-4CEA-A9A3-B4827ECBA164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314700" y="933450"/>
                            <a:ext cx="452185" cy="398283"/>
                          </a:xfrm>
                          <a:prstGeom prst="rect">
                            <a:avLst/>
                          </a:prstGeom>
                          <a:blipFill>
                            <a:blip r:embed="rId14"/>
                            <a:stretch>
                              <a:fillRect/>
                            </a:stretch>
                          </a:blipFill>
                          <a:ln w="6350">
                            <a:noFill/>
                          </a:ln>
                        </p:spPr>
                        <p:txBody>
                          <a:bodyPr/>
                          <a:lstStyle/>
                          <a:p>
                            <a:r>
                              <a:rPr lang="en-NG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92" name="Text Box 808">
                            <a:extLst>
                              <a:ext uri="{FF2B5EF4-FFF2-40B4-BE49-F238E27FC236}">
                                <a16:creationId xmlns:a16="http://schemas.microsoft.com/office/drawing/2014/main" id="{F1741866-BB54-47CC-8967-8C46E6DE9616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3286125" y="2152650"/>
                            <a:ext cx="452120" cy="470809"/>
                          </a:xfrm>
                          <a:prstGeom prst="rect">
                            <a:avLst/>
                          </a:prstGeom>
                          <a:solidFill>
                            <a:sysClr val="window" lastClr="FFFFFF"/>
                          </a:solidFill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8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f>
                                    <m:fPr>
                                      <m:ctrlPr>
                                        <a:rPr kumimoji="0" lang="en-NG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kumimoji="0" lang="en-NG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𝐗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oMath>
                              </m:oMathPara>
                            </a14:m>
                            <a:endParaRPr kumimoji="0" lang="en-NG" sz="11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mc:Choice>
                    <mc:Fallback>
                      <p:sp>
                        <p:nvSpPr>
                          <p:cNvPr id="192" name="Text Box 808">
                            <a:extLst>
                              <a:ext uri="{FF2B5EF4-FFF2-40B4-BE49-F238E27FC236}">
                                <a16:creationId xmlns:a16="http://schemas.microsoft.com/office/drawing/2014/main" id="{F1741866-BB54-47CC-8967-8C46E6DE9616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286125" y="2152650"/>
                            <a:ext cx="452120" cy="470809"/>
                          </a:xfrm>
                          <a:prstGeom prst="rect">
                            <a:avLst/>
                          </a:prstGeom>
                          <a:blipFill>
                            <a:blip r:embed="rId15"/>
                            <a:stretch>
                              <a:fillRect/>
                            </a:stretch>
                          </a:blipFill>
                          <a:ln w="6350">
                            <a:noFill/>
                          </a:ln>
                        </p:spPr>
                        <p:txBody>
                          <a:bodyPr/>
                          <a:lstStyle/>
                          <a:p>
                            <a:r>
                              <a:rPr lang="en-NG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93" name="Text Box 809">
                            <a:extLst>
                              <a:ext uri="{FF2B5EF4-FFF2-40B4-BE49-F238E27FC236}">
                                <a16:creationId xmlns:a16="http://schemas.microsoft.com/office/drawing/2014/main" id="{B68D0D32-7591-4546-9C7C-EFD47B9FB4D8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381250" y="2076450"/>
                            <a:ext cx="452185" cy="495300"/>
                          </a:xfrm>
                          <a:prstGeom prst="rect">
                            <a:avLst/>
                          </a:prstGeom>
                          <a:solidFill>
                            <a:sysClr val="window" lastClr="FFFFFF"/>
                          </a:solidFill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8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f>
                                    <m:fPr>
                                      <m:ctrlPr>
                                        <a:rPr kumimoji="0" lang="en-NG" sz="1100" b="1" i="1" u="none" strike="noStrike" kern="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   </m:t>
                                      </m:r>
                                      <m:sSub>
                                        <m:sSubPr>
                                          <m:ctrlPr>
                                            <a:rPr kumimoji="0" lang="en-NG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100" b="1" i="1" u="none" strike="noStrike" kern="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𝐑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100" b="1" i="1" u="none" strike="noStrike" kern="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ysClr val="windowText" lastClr="0000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𝑶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kumimoji="0" lang="en-US" sz="1100" b="1" i="0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 </m:t>
                                      </m:r>
                                      <m:r>
                                        <a:rPr kumimoji="0" lang="en-US" sz="11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ysClr val="windowText" lastClr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oMath>
                              </m:oMathPara>
                            </a14:m>
                            <a:endParaRPr kumimoji="0" lang="en-NG" sz="11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mc:Choice>
                    <mc:Fallback>
                      <p:sp>
                        <p:nvSpPr>
                          <p:cNvPr id="193" name="Text Box 809">
                            <a:extLst>
                              <a:ext uri="{FF2B5EF4-FFF2-40B4-BE49-F238E27FC236}">
                                <a16:creationId xmlns:a16="http://schemas.microsoft.com/office/drawing/2014/main" id="{B68D0D32-7591-4546-9C7C-EFD47B9FB4D8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381250" y="2076450"/>
                            <a:ext cx="452185" cy="495300"/>
                          </a:xfrm>
                          <a:prstGeom prst="rect">
                            <a:avLst/>
                          </a:prstGeom>
                          <a:blipFill>
                            <a:blip r:embed="rId16"/>
                            <a:stretch>
                              <a:fillRect/>
                            </a:stretch>
                          </a:blipFill>
                          <a:ln w="6350">
                            <a:noFill/>
                          </a:ln>
                        </p:spPr>
                        <p:txBody>
                          <a:bodyPr/>
                          <a:lstStyle/>
                          <a:p>
                            <a:r>
                              <a:rPr lang="en-NG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87" name="Text Box 813">
                          <a:extLst>
                            <a:ext uri="{FF2B5EF4-FFF2-40B4-BE49-F238E27FC236}">
                              <a16:creationId xmlns:a16="http://schemas.microsoft.com/office/drawing/2014/main" id="{E47541A8-8230-49F8-8D36-30DB2AF6DCC1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0550" y="1190625"/>
                          <a:ext cx="452120" cy="457200"/>
                        </a:xfrm>
                        <a:prstGeom prst="rect">
                          <a:avLst/>
                        </a:prstGeom>
                        <a:solidFill>
                          <a:sysClr val="window" lastClr="FFFFFF"/>
                        </a:solidFill>
                        <a:ln w="6350">
                          <a:noFill/>
                        </a:ln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NG" sz="1100" b="1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100" b="1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  </m:t>
                                    </m:r>
                                    <m:sSub>
                                      <m:sSubPr>
                                        <m:ctrlPr>
                                          <a:rPr kumimoji="0" lang="en-NG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𝐗</m:t>
                                        </m:r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′</m:t>
                                        </m:r>
                                      </m:e>
                                      <m:sub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kumimoji="0" lang="en-US" sz="1100" b="1" i="0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kumimoji="0" lang="en-US" sz="1100" b="1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NG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mc:Choice>
                  <mc:Fallback>
                    <p:sp>
                      <p:nvSpPr>
                        <p:cNvPr id="187" name="Text Box 813">
                          <a:extLst>
                            <a:ext uri="{FF2B5EF4-FFF2-40B4-BE49-F238E27FC236}">
                              <a16:creationId xmlns:a16="http://schemas.microsoft.com/office/drawing/2014/main" id="{E47541A8-8230-49F8-8D36-30DB2AF6DCC1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400550" y="1190625"/>
                          <a:ext cx="452120" cy="457200"/>
                        </a:xfrm>
                        <a:prstGeom prst="rect">
                          <a:avLst/>
                        </a:prstGeom>
                        <a:blipFill>
                          <a:blip r:embed="rId17"/>
                          <a:stretch>
                            <a:fillRect/>
                          </a:stretch>
                        </a:blipFill>
                        <a:ln w="6350">
                          <a:noFill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NG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88" name="Text Box 814">
                          <a:extLst>
                            <a:ext uri="{FF2B5EF4-FFF2-40B4-BE49-F238E27FC236}">
                              <a16:creationId xmlns:a16="http://schemas.microsoft.com/office/drawing/2014/main" id="{448756D1-E2EB-4833-A8ED-49D99302F0A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00550" y="2466975"/>
                          <a:ext cx="452120" cy="457200"/>
                        </a:xfrm>
                        <a:prstGeom prst="rect">
                          <a:avLst/>
                        </a:prstGeom>
                        <a:solidFill>
                          <a:sysClr val="window" lastClr="FFFFFF"/>
                        </a:solidFill>
                        <a:ln w="6350">
                          <a:noFill/>
                        </a:ln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NG" sz="1100" b="1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100" b="1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kumimoji="0" lang="en-NG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𝐗</m:t>
                                        </m:r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′</m:t>
                                        </m:r>
                                      </m:e>
                                      <m:sub>
                                        <m:r>
                                          <a:rPr kumimoji="0" lang="en-US" sz="1100" b="1" i="1" u="none" strike="noStrike" kern="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ysClr val="windowText" lastClr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kumimoji="0" lang="en-US" sz="1100" b="1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NG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mc:Choice>
                  <mc:Fallback>
                    <p:sp>
                      <p:nvSpPr>
                        <p:cNvPr id="188" name="Text Box 814">
                          <a:extLst>
                            <a:ext uri="{FF2B5EF4-FFF2-40B4-BE49-F238E27FC236}">
                              <a16:creationId xmlns:a16="http://schemas.microsoft.com/office/drawing/2014/main" id="{448756D1-E2EB-4833-A8ED-49D99302F0A3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400550" y="2466975"/>
                          <a:ext cx="452120" cy="457200"/>
                        </a:xfrm>
                        <a:prstGeom prst="rect">
                          <a:avLst/>
                        </a:prstGeom>
                        <a:blipFill>
                          <a:blip r:embed="rId18"/>
                          <a:stretch>
                            <a:fillRect/>
                          </a:stretch>
                        </a:blipFill>
                        <a:ln w="6350">
                          <a:noFill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NG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52" name="Text Box 802">
                      <a:extLst>
                        <a:ext uri="{FF2B5EF4-FFF2-40B4-BE49-F238E27FC236}">
                          <a16:creationId xmlns:a16="http://schemas.microsoft.com/office/drawing/2014/main" id="{C7FFF62A-14FF-43EF-B0C0-B3BB7FD5147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369880" y="4014515"/>
                      <a:ext cx="749647" cy="533698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kumimoji="0" lang="en-NG" sz="11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kumimoji="0" lang="en-NG" sz="11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1100" b="1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𝑰</m:t>
                                    </m:r>
                                  </m:e>
                                  <m:sup>
                                    <m:r>
                                      <a:rPr kumimoji="0" lang="en-US" sz="1100" b="1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ysClr val="windowText" lastClr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kumimoji="0" lang="en-US" sz="1100" b="1" i="1" u="none" strike="noStrike" kern="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kumimoji="0" lang="en-US" sz="11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sub>
                            </m:sSub>
                          </m:oMath>
                        </m:oMathPara>
                      </a14:m>
                      <a:endParaRPr kumimoji="0" lang="en-NG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>
                <p:sp>
                  <p:nvSpPr>
                    <p:cNvPr id="352" name="Text Box 802">
                      <a:extLst>
                        <a:ext uri="{FF2B5EF4-FFF2-40B4-BE49-F238E27FC236}">
                          <a16:creationId xmlns:a16="http://schemas.microsoft.com/office/drawing/2014/main" id="{C7FFF62A-14FF-43EF-B0C0-B3BB7FD5147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369880" y="4014515"/>
                      <a:ext cx="749647" cy="533698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  <a:ln w="6350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NG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4" name="Text Box 802">
                    <a:extLst>
                      <a:ext uri="{FF2B5EF4-FFF2-40B4-BE49-F238E27FC236}">
                        <a16:creationId xmlns:a16="http://schemas.microsoft.com/office/drawing/2014/main" id="{A23746C2-DE1B-49DC-89E5-36A0A8D974EF}"/>
                      </a:ext>
                    </a:extLst>
                  </p:cNvPr>
                  <p:cNvSpPr txBox="1"/>
                  <p:nvPr/>
                </p:nvSpPr>
                <p:spPr>
                  <a:xfrm>
                    <a:off x="5157448" y="1605659"/>
                    <a:ext cx="749647" cy="53369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NG" sz="11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kumimoji="0" lang="en-NG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11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            </m:t>
                                  </m:r>
                                  <m:r>
                                    <a:rPr kumimoji="0" lang="en-US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𝑰</m:t>
                                  </m:r>
                                </m:e>
                                <m:sup>
                                  <m:r>
                                    <a:rPr kumimoji="0" lang="en-US" sz="11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b>
                              <m:r>
                                <a:rPr kumimoji="0" lang="en-US" sz="11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𝒐𝒇</m:t>
                              </m:r>
                            </m:sub>
                          </m:sSub>
                        </m:oMath>
                      </m:oMathPara>
                    </a14:m>
                    <a:endParaRPr kumimoji="0" lang="en-NG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>
              <p:sp>
                <p:nvSpPr>
                  <p:cNvPr id="354" name="Text Box 802">
                    <a:extLst>
                      <a:ext uri="{FF2B5EF4-FFF2-40B4-BE49-F238E27FC236}">
                        <a16:creationId xmlns:a16="http://schemas.microsoft.com/office/drawing/2014/main" id="{A23746C2-DE1B-49DC-89E5-36A0A8D974E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57448" y="1605659"/>
                    <a:ext cx="749647" cy="533698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1626"/>
                    </a:stretch>
                  </a:blipFill>
                  <a:ln w="6350">
                    <a:noFill/>
                  </a:ln>
                </p:spPr>
                <p:txBody>
                  <a:bodyPr/>
                  <a:lstStyle/>
                  <a:p>
                    <a:r>
                      <a:rPr lang="en-NG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6" name="Text Box 802">
                  <a:extLst>
                    <a:ext uri="{FF2B5EF4-FFF2-40B4-BE49-F238E27FC236}">
                      <a16:creationId xmlns:a16="http://schemas.microsoft.com/office/drawing/2014/main" id="{0B547E13-1F9C-4822-BF6A-F976BBDFB941}"/>
                    </a:ext>
                  </a:extLst>
                </p:cNvPr>
                <p:cNvSpPr txBox="1"/>
                <p:nvPr/>
              </p:nvSpPr>
              <p:spPr>
                <a:xfrm>
                  <a:off x="5146038" y="4157293"/>
                  <a:ext cx="749647" cy="533698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NG" sz="11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kumimoji="0" lang="en-NG" sz="1100" b="1" i="1" u="none" strike="noStrike" kern="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sz="11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             </m:t>
                                </m:r>
                                <m:r>
                                  <a:rPr kumimoji="0" lang="en-US" sz="1100" b="1" i="1" u="none" strike="noStrike" kern="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𝑰</m:t>
                                </m:r>
                              </m:e>
                              <m:sup>
                                <m:r>
                                  <a:rPr kumimoji="0" lang="en-US" sz="1100" b="1" i="1" u="none" strike="noStrike" kern="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ysClr val="windowText" lastClr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sub>
                            <m:r>
                              <a:rPr kumimoji="0" lang="en-US" sz="11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ysClr val="windowText" lastClr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𝒐𝒃</m:t>
                            </m:r>
                          </m:sub>
                        </m:sSub>
                      </m:oMath>
                    </m:oMathPara>
                  </a14:m>
                  <a:endParaRPr kumimoji="0" lang="en-NG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56" name="Text Box 802">
                  <a:extLst>
                    <a:ext uri="{FF2B5EF4-FFF2-40B4-BE49-F238E27FC236}">
                      <a16:creationId xmlns:a16="http://schemas.microsoft.com/office/drawing/2014/main" id="{0B547E13-1F9C-4822-BF6A-F976BBDFB9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6038" y="4157293"/>
                  <a:ext cx="749647" cy="533698"/>
                </a:xfrm>
                <a:prstGeom prst="rect">
                  <a:avLst/>
                </a:prstGeom>
                <a:blipFill>
                  <a:blip r:embed="rId21"/>
                  <a:stretch>
                    <a:fillRect r="-4878"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en-N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2122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26B5-D176-4A85-89F2-DC87CD32E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9357"/>
          </a:xfrm>
        </p:spPr>
        <p:txBody>
          <a:bodyPr>
            <a:noAutofit/>
          </a:bodyPr>
          <a:lstStyle/>
          <a:p>
            <a:r>
              <a:rPr lang="en-US" sz="3600" b="1" dirty="0"/>
              <a:t>DETERMINATION OF PARAMETERS OF THE EQUIVALENT CIRCUIT</a:t>
            </a:r>
            <a:endParaRPr lang="en-NG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7A4C18-3D09-467C-84E4-E089117DF6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834887"/>
                <a:ext cx="12191999" cy="602311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G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NG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150.88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75.44 </a:t>
                </a:r>
                <a:r>
                  <a:rPr lang="el-GR" dirty="0">
                    <a:solidFill>
                      <a:prstClr val="black"/>
                    </a:solidFill>
                  </a:rPr>
                  <a:t>Ω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NG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30.10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15.05 </a:t>
                </a:r>
                <a:r>
                  <a:rPr lang="el-GR" dirty="0">
                    <a:solidFill>
                      <a:prstClr val="black"/>
                    </a:solidFill>
                  </a:rPr>
                  <a:t>Ω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NG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7.81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[0.05]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= 78.10 </a:t>
                </a:r>
                <a:r>
                  <a:rPr lang="el-GR" dirty="0">
                    <a:solidFill>
                      <a:prstClr val="black"/>
                    </a:solidFill>
                  </a:rPr>
                  <a:t>Ω</a:t>
                </a:r>
                <a:r>
                  <a:rPr lang="en-US" dirty="0">
                    <a:solidFill>
                      <a:prstClr val="black"/>
                    </a:solidFill>
                  </a:rPr>
                  <a:t>;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=0.05 ; 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2</a:t>
                </a:r>
              </a:p>
              <a:p>
                <a:pPr lvl="0"/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NG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7.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62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= 3.81 </a:t>
                </a:r>
                <a:r>
                  <a:rPr lang="el-GR" dirty="0">
                    <a:solidFill>
                      <a:prstClr val="black"/>
                    </a:solidFill>
                  </a:rPr>
                  <a:t>Ω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NG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NG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</a:t>
                </a:r>
                <a:r>
                  <a:rPr lang="en-NG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NG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[2 −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G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7.81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2 − 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0.05]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= 2.003 </a:t>
                </a:r>
                <a:r>
                  <a:rPr lang="el-GR" dirty="0">
                    <a:solidFill>
                      <a:prstClr val="black"/>
                    </a:solidFill>
                  </a:rPr>
                  <a:t>Ω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endParaRPr lang="en-NG" dirty="0">
                  <a:solidFill>
                    <a:prstClr val="black"/>
                  </a:solidFill>
                </a:endParaRPr>
              </a:p>
              <a:p>
                <a:endParaRPr lang="en-NG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7A4C18-3D09-467C-84E4-E089117DF6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834887"/>
                <a:ext cx="12191999" cy="6023113"/>
              </a:xfrm>
              <a:blipFill>
                <a:blip r:embed="rId2"/>
                <a:stretch>
                  <a:fillRect l="-900" t="-202"/>
                </a:stretch>
              </a:blipFill>
            </p:spPr>
            <p:txBody>
              <a:bodyPr/>
              <a:lstStyle/>
              <a:p>
                <a:r>
                  <a:rPr lang="en-N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83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4D99-0C57-49B0-A481-86774CF42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18052"/>
          </a:xfrm>
        </p:spPr>
        <p:txBody>
          <a:bodyPr>
            <a:normAutofit fontScale="90000"/>
          </a:bodyPr>
          <a:lstStyle/>
          <a:p>
            <a:endParaRPr lang="en-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E25B4F-A391-4460-96E6-526897F2EB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318052"/>
                <a:ext cx="12191999" cy="6539948"/>
              </a:xfrm>
            </p:spPr>
            <p:txBody>
              <a:bodyPr/>
              <a:lstStyle/>
              <a:p>
                <a:r>
                  <a:rPr lang="en-US" dirty="0"/>
                  <a:t>(</a:t>
                </a:r>
                <a:r>
                  <a:rPr lang="en-US" dirty="0" err="1"/>
                  <a:t>i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=[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 +  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]//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// 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// 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= 14.48 + j2.872 = 14.76                </a:t>
                </a:r>
                <a:r>
                  <a:rPr lang="el-GR" dirty="0">
                    <a:solidFill>
                      <a:prstClr val="black"/>
                    </a:solidFill>
                  </a:rPr>
                  <a:t>Ω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+  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 7.81 + j3.81</a:t>
                </a:r>
              </a:p>
              <a:p>
                <a:endParaRPr lang="en-US" dirty="0"/>
              </a:p>
              <a:p>
                <a:r>
                  <a:rPr lang="en-US" dirty="0">
                    <a:solidFill>
                      <a:prstClr val="black"/>
                    </a:solidFill>
                  </a:rPr>
                  <a:t>[14.48 + j2.872] // [7.81 + j3.81]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[14.48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2.872]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prstClr val="black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[7.81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3.81]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[14.48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2.872] + [7.81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3.81]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12.25 + j2.13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 = 12.436               </a:t>
                </a:r>
                <a:r>
                  <a:rPr lang="el-GR" sz="1800" dirty="0">
                    <a:solidFill>
                      <a:srgbClr val="FF0000"/>
                    </a:solidFill>
                  </a:rPr>
                  <a:t>Ω</a:t>
                </a:r>
                <a:endParaRPr lang="en-US" sz="1800" dirty="0">
                  <a:solidFill>
                    <a:srgbClr val="FF0000"/>
                  </a:solidFill>
                </a:endParaRPr>
              </a:p>
              <a:p>
                <a:pPr marL="0" lv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NG" sz="1800" b="1" dirty="0">
                  <a:solidFill>
                    <a:srgbClr val="FF0000"/>
                  </a:solidFill>
                </a:endParaRPr>
              </a:p>
              <a:p>
                <a:pPr lvl="0"/>
                <a:r>
                  <a:rPr lang="en-US" dirty="0">
                    <a:solidFill>
                      <a:srgbClr val="FF0000"/>
                    </a:solidFill>
                  </a:rPr>
                  <a:t> (iii)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+ j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+ j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4.62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]</a:t>
                </a:r>
                <a:r>
                  <a:rPr lang="el-GR" dirty="0">
                    <a:solidFill>
                      <a:srgbClr val="FF0000"/>
                    </a:solidFill>
                  </a:rPr>
                  <a:t> Ω</a:t>
                </a:r>
                <a:endParaRPr lang="en-NG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E25B4F-A391-4460-96E6-526897F2EB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318052"/>
                <a:ext cx="12191999" cy="6539948"/>
              </a:xfrm>
              <a:blipFill>
                <a:blip r:embed="rId2"/>
                <a:stretch>
                  <a:fillRect l="-900" r="-250"/>
                </a:stretch>
              </a:blipFill>
            </p:spPr>
            <p:txBody>
              <a:bodyPr/>
              <a:lstStyle/>
              <a:p>
                <a:r>
                  <a:rPr lang="en-N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1278BE9F-1726-47D6-8EFD-B76B7B0CAC87}"/>
              </a:ext>
            </a:extLst>
          </p:cNvPr>
          <p:cNvGrpSpPr/>
          <p:nvPr/>
        </p:nvGrpSpPr>
        <p:grpSpPr>
          <a:xfrm>
            <a:off x="6475369" y="1686527"/>
            <a:ext cx="1171575" cy="457200"/>
            <a:chOff x="6395856" y="1673275"/>
            <a:chExt cx="1171575" cy="4572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4F5505E-C8D9-47CB-BFC7-3D6280E46191}"/>
                </a:ext>
              </a:extLst>
            </p:cNvPr>
            <p:cNvGrpSpPr/>
            <p:nvPr/>
          </p:nvGrpSpPr>
          <p:grpSpPr>
            <a:xfrm>
              <a:off x="6395856" y="1673275"/>
              <a:ext cx="1171575" cy="457200"/>
              <a:chOff x="0" y="0"/>
              <a:chExt cx="1133475" cy="457200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E11344C7-C2C8-4EB8-9D27-E2A6A9A330D3}"/>
                  </a:ext>
                </a:extLst>
              </p:cNvPr>
              <p:cNvCxnSpPr/>
              <p:nvPr/>
            </p:nvCxnSpPr>
            <p:spPr>
              <a:xfrm>
                <a:off x="19050" y="428625"/>
                <a:ext cx="1114425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16530CA-BADA-47FB-89AF-57917E7F3869}"/>
                  </a:ext>
                </a:extLst>
              </p:cNvPr>
              <p:cNvCxnSpPr/>
              <p:nvPr/>
            </p:nvCxnSpPr>
            <p:spPr>
              <a:xfrm flipV="1">
                <a:off x="0" y="0"/>
                <a:ext cx="457200" cy="45720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94858A22-1E86-400E-9067-99B6E7790CF2}"/>
                    </a:ext>
                  </a:extLst>
                </p:cNvPr>
                <p:cNvSpPr txBox="1"/>
                <p:nvPr/>
              </p:nvSpPr>
              <p:spPr>
                <a:xfrm>
                  <a:off x="6647644" y="1820752"/>
                  <a:ext cx="801438" cy="283219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NG" b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𝟏𝟏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𝟐𝟐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</m:oMath>
                    </m:oMathPara>
                  </a14:m>
                  <a:endParaRPr lang="en-NG" b="1" dirty="0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94858A22-1E86-400E-9067-99B6E7790C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7644" y="1820752"/>
                  <a:ext cx="801438" cy="283219"/>
                </a:xfrm>
                <a:prstGeom prst="rect">
                  <a:avLst/>
                </a:prstGeom>
                <a:blipFill>
                  <a:blip r:embed="rId3"/>
                  <a:stretch>
                    <a:fillRect l="-6015" t="-2083" r="-3008" b="-4167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N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9F8C54F-5898-46F5-8368-9E83DE86E4BF}"/>
              </a:ext>
            </a:extLst>
          </p:cNvPr>
          <p:cNvGrpSpPr/>
          <p:nvPr/>
        </p:nvGrpSpPr>
        <p:grpSpPr>
          <a:xfrm>
            <a:off x="1961319" y="4956126"/>
            <a:ext cx="1445453" cy="457200"/>
            <a:chOff x="6395856" y="1673275"/>
            <a:chExt cx="1171575" cy="45720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A433CA-2D87-4731-BF0C-EB8F3649C5F3}"/>
                </a:ext>
              </a:extLst>
            </p:cNvPr>
            <p:cNvGrpSpPr/>
            <p:nvPr/>
          </p:nvGrpSpPr>
          <p:grpSpPr>
            <a:xfrm>
              <a:off x="6395856" y="1673275"/>
              <a:ext cx="1171575" cy="457200"/>
              <a:chOff x="0" y="0"/>
              <a:chExt cx="1133475" cy="457200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8EB56095-034F-4CEF-9E38-95FA74BA6972}"/>
                  </a:ext>
                </a:extLst>
              </p:cNvPr>
              <p:cNvCxnSpPr/>
              <p:nvPr/>
            </p:nvCxnSpPr>
            <p:spPr>
              <a:xfrm>
                <a:off x="19050" y="428625"/>
                <a:ext cx="1114425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B39EDF9A-1082-47EB-A60A-5F30D4A7C093}"/>
                  </a:ext>
                </a:extLst>
              </p:cNvPr>
              <p:cNvCxnSpPr/>
              <p:nvPr/>
            </p:nvCxnSpPr>
            <p:spPr>
              <a:xfrm flipV="1">
                <a:off x="0" y="0"/>
                <a:ext cx="457200" cy="45720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2AD29B4-E856-44F2-A983-D8FE05019915}"/>
                    </a:ext>
                  </a:extLst>
                </p:cNvPr>
                <p:cNvSpPr txBox="1"/>
                <p:nvPr/>
              </p:nvSpPr>
              <p:spPr>
                <a:xfrm>
                  <a:off x="6647644" y="1820752"/>
                  <a:ext cx="801438" cy="283219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NG" b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𝟐𝟐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</m:oMath>
                    </m:oMathPara>
                  </a14:m>
                  <a:endParaRPr lang="en-NG" b="1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2AD29B4-E856-44F2-A983-D8FE050199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7644" y="1820752"/>
                  <a:ext cx="801438" cy="283219"/>
                </a:xfrm>
                <a:prstGeom prst="rect">
                  <a:avLst/>
                </a:prstGeom>
                <a:blipFill>
                  <a:blip r:embed="rId4"/>
                  <a:stretch>
                    <a:fillRect t="-2041" b="-4082"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N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7860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4D99-0C57-49B0-A481-86774CF42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18052"/>
          </a:xfrm>
        </p:spPr>
        <p:txBody>
          <a:bodyPr>
            <a:normAutofit fontScale="90000"/>
          </a:bodyPr>
          <a:lstStyle/>
          <a:p>
            <a:endParaRPr lang="en-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E25B4F-A391-4460-96E6-526897F2EB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318052"/>
                <a:ext cx="12191999" cy="6539948"/>
              </a:xfrm>
            </p:spPr>
            <p:txBody>
              <a:bodyPr/>
              <a:lstStyle/>
              <a:p>
                <a:r>
                  <a:rPr lang="en-US" dirty="0"/>
                  <a:t>(ii)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=[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2[2 −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dirty="0"/>
                  <a:t> +  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]//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// 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= [2.003 + j3.81]// [14.48 + j2.876] </a:t>
                </a:r>
                <a:r>
                  <a:rPr lang="el-GR" dirty="0">
                    <a:solidFill>
                      <a:prstClr val="black"/>
                    </a:solidFill>
                  </a:rPr>
                  <a:t>Ω</a:t>
                </a:r>
                <a:r>
                  <a:rPr lang="en-US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[2.003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3.81]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prstClr val="black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[14.48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2.876]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[2.003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3.81] + [14.48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2.876]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 = [2.23 + j2.79]</a:t>
                </a:r>
                <a:r>
                  <a:rPr lang="el-GR" dirty="0">
                    <a:solidFill>
                      <a:srgbClr val="FF0000"/>
                    </a:solidFill>
                  </a:rPr>
                  <a:t> Ω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NG" sz="1800" b="1" dirty="0">
                  <a:solidFill>
                    <a:srgbClr val="FF0000"/>
                  </a:solidFill>
                </a:endParaRPr>
              </a:p>
              <a:p>
                <a:pPr lvl="0"/>
                <a:r>
                  <a:rPr lang="en-US" dirty="0">
                    <a:solidFill>
                      <a:srgbClr val="FF0000"/>
                    </a:solidFill>
                  </a:rPr>
                  <a:t> (iii)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+ j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+ j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4.62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]</a:t>
                </a:r>
                <a:r>
                  <a:rPr lang="el-GR" dirty="0">
                    <a:solidFill>
                      <a:srgbClr val="FF0000"/>
                    </a:solidFill>
                  </a:rPr>
                  <a:t> Ω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0"/>
                <a:endParaRPr lang="en-US" dirty="0">
                  <a:solidFill>
                    <a:srgbClr val="FF0000"/>
                  </a:solidFill>
                </a:endParaRPr>
              </a:p>
              <a:p>
                <a:pPr lvl="0"/>
                <a:r>
                  <a:rPr lang="en-US" dirty="0">
                    <a:solidFill>
                      <a:srgbClr val="FF0000"/>
                    </a:solidFill>
                  </a:rPr>
                  <a:t>(iv)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𝑒𝑞𝑣𝑡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=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+ j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4.62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] + [12.25 + j2.13] + [2.23 + j2.79]}</a:t>
                </a:r>
                <a:r>
                  <a:rPr lang="el-GR" dirty="0">
                    <a:solidFill>
                      <a:srgbClr val="FF0000"/>
                    </a:solidFill>
                  </a:rPr>
                  <a:t> Ω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lvl="0"/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𝑒𝑞𝑣𝑡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 = [19.22 + j10.28] </a:t>
                </a:r>
                <a:r>
                  <a:rPr lang="el-GR" dirty="0">
                    <a:solidFill>
                      <a:srgbClr val="FF0000"/>
                    </a:solidFill>
                  </a:rPr>
                  <a:t>Ω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0"/>
                <a:endParaRPr lang="en-US" dirty="0">
                  <a:solidFill>
                    <a:srgbClr val="FF0000"/>
                  </a:solidFill>
                </a:endParaRPr>
              </a:p>
              <a:p>
                <a:pPr lvl="0"/>
                <a:r>
                  <a:rPr lang="en-US" dirty="0">
                    <a:solidFill>
                      <a:schemeClr val="tx1"/>
                    </a:solidFill>
                  </a:rPr>
                  <a:t>(v)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G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𝑒𝑞𝑣𝑡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230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</a:rPr>
                          <m:t>19.22 + 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</a:rPr>
                          <m:t>10.28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9.30 – j4.98 = 10.55A</a:t>
                </a:r>
                <a:endParaRPr lang="en-NG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E25B4F-A391-4460-96E6-526897F2EB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318052"/>
                <a:ext cx="12191999" cy="6539948"/>
              </a:xfrm>
              <a:blipFill>
                <a:blip r:embed="rId2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N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82A5879F-2B8B-4D33-8F94-66DFCFD9BBC4}"/>
              </a:ext>
            </a:extLst>
          </p:cNvPr>
          <p:cNvGrpSpPr/>
          <p:nvPr/>
        </p:nvGrpSpPr>
        <p:grpSpPr>
          <a:xfrm>
            <a:off x="7858539" y="5758717"/>
            <a:ext cx="1603513" cy="310779"/>
            <a:chOff x="7858539" y="5758717"/>
            <a:chExt cx="1603513" cy="31077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ADB9CB7-8656-482B-A4DF-277A24AA1841}"/>
                </a:ext>
              </a:extLst>
            </p:cNvPr>
            <p:cNvGrpSpPr/>
            <p:nvPr/>
          </p:nvGrpSpPr>
          <p:grpSpPr>
            <a:xfrm>
              <a:off x="7858539" y="5764696"/>
              <a:ext cx="1603513" cy="304800"/>
              <a:chOff x="7858539" y="5764696"/>
              <a:chExt cx="1603513" cy="30480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1052947-D25C-4006-8B32-BE100351A78A}"/>
                  </a:ext>
                </a:extLst>
              </p:cNvPr>
              <p:cNvCxnSpPr/>
              <p:nvPr/>
            </p:nvCxnSpPr>
            <p:spPr>
              <a:xfrm flipV="1">
                <a:off x="7858539" y="5764696"/>
                <a:ext cx="384313" cy="265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670AAB5E-87E1-4839-A716-7EE6A2514D90}"/>
                  </a:ext>
                </a:extLst>
              </p:cNvPr>
              <p:cNvCxnSpPr/>
              <p:nvPr/>
            </p:nvCxnSpPr>
            <p:spPr>
              <a:xfrm>
                <a:off x="7871791" y="6069496"/>
                <a:ext cx="159026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DA2BBFE-B6D8-4DD9-A1AF-4265848BF62D}"/>
                    </a:ext>
                  </a:extLst>
                </p:cNvPr>
                <p:cNvSpPr txBox="1"/>
                <p:nvPr/>
              </p:nvSpPr>
              <p:spPr>
                <a:xfrm>
                  <a:off x="8050695" y="5758717"/>
                  <a:ext cx="78707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−28.14</m:t>
                        </m:r>
                      </m:oMath>
                    </m:oMathPara>
                  </a14:m>
                  <a:endParaRPr lang="en-NG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DA2BBFE-B6D8-4DD9-A1AF-4265848BF6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50695" y="5758717"/>
                  <a:ext cx="787075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50" r="-6977" b="-6667"/>
                  </a:stretch>
                </a:blipFill>
              </p:spPr>
              <p:txBody>
                <a:bodyPr/>
                <a:lstStyle/>
                <a:p>
                  <a:r>
                    <a:rPr lang="en-N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2838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D7C8-C96A-4E04-9AE1-3AE271798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CONT’D</a:t>
            </a:r>
            <a:endParaRPr lang="en-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96066A-9C34-4D87-BF8E-D4CE30E6E4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681038"/>
                <a:ext cx="12191999" cy="6158706"/>
              </a:xfrm>
            </p:spPr>
            <p:txBody>
              <a:bodyPr/>
              <a:lstStyle/>
              <a:p>
                <a:r>
                  <a:rPr lang="en-US" dirty="0"/>
                  <a:t>(VI) Power factor,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−28.14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=0.882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𝑙𝑎𝑔𝑔𝑖𝑛𝑔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:r>
                  <a:rPr lang="en-US" dirty="0"/>
                  <a:t>(vii).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= [9.30 – j4.98][12.25 + j2.13] = 124.53 – j41.196 = 131V,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−18.3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>
                    <a:solidFill>
                      <a:prstClr val="black"/>
                    </a:solidFill>
                  </a:rPr>
                  <a:t>(viii).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[9.30 – j4.98][2.23 + j2.79] = 34.63 + j14.84 = 37.68V,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23.2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(ix)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+ 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 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124.53 –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41.196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7.81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3.81 </m:t>
                        </m:r>
                      </m:den>
                    </m:f>
                  </m:oMath>
                </a14:m>
                <a:r>
                  <a:rPr lang="en-US" dirty="0"/>
                  <a:t> = 1.563 –j0.604 = 1.6774,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26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.3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(x)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[2 −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+ 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 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prstClr val="black"/>
                            </a:solidFill>
                          </a:rPr>
                          <m:t>34.63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prstClr val="black"/>
                            </a:solidFill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prstClr val="black"/>
                            </a:solidFill>
                          </a:rPr>
                          <m:t>14.84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prstClr val="black"/>
                            </a:solidFill>
                          </a:rPr>
                          <m:t>2.003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black"/>
                            </a:solidFill>
                          </a:rPr>
                          <m:t>3.81 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6.79 –j5.52 = 35A,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07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NG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96066A-9C34-4D87-BF8E-D4CE30E6E4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681038"/>
                <a:ext cx="12191999" cy="6158706"/>
              </a:xfrm>
              <a:blipFill>
                <a:blip r:embed="rId2"/>
                <a:stretch>
                  <a:fillRect l="-900" t="-1683"/>
                </a:stretch>
              </a:blipFill>
            </p:spPr>
            <p:txBody>
              <a:bodyPr/>
              <a:lstStyle/>
              <a:p>
                <a:r>
                  <a:rPr lang="en-N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37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1AA59-0EA5-4146-936B-ED02DFCFA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4584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CONT’D</a:t>
            </a:r>
            <a:endParaRPr lang="en-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7FD43-36AC-46CF-A6C2-63EAFC2CF8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424584"/>
                <a:ext cx="12192000" cy="643341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(xi) Airgap power for the forward field,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𝑔𝑓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x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]</a:t>
                </a:r>
                <a:r>
                  <a:rPr lang="en-US" dirty="0">
                    <a:solidFill>
                      <a:prstClr val="black"/>
                    </a:solidFill>
                  </a:rPr>
                  <a:t> = 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1.677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x 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78.1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]</a:t>
                </a:r>
              </a:p>
              <a:p>
                <a:r>
                  <a:rPr lang="en-US" dirty="0">
                    <a:solidFill>
                      <a:prstClr val="black"/>
                    </a:solidFill>
                  </a:rPr>
                  <a:t>                                                                    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𝒈𝒇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= 219.6 Watts</a:t>
                </a:r>
                <a:r>
                  <a:rPr lang="en-US" dirty="0">
                    <a:solidFill>
                      <a:prstClr val="black"/>
                    </a:solidFill>
                  </a:rPr>
                  <a:t>  </a:t>
                </a: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(xii) Airgap power for the forward field,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x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(2 −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] = [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.75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x 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2.003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]</a:t>
                </a: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                                                                    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𝒈𝒇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= 153.35 Watts</a:t>
                </a:r>
                <a:r>
                  <a:rPr lang="en-US" dirty="0">
                    <a:solidFill>
                      <a:prstClr val="black"/>
                    </a:solidFill>
                  </a:rPr>
                  <a:t>  </a:t>
                </a:r>
              </a:p>
              <a:p>
                <a:pPr lvl="0"/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(xiii) Mechanical Power Output for the forward field,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𝑚𝑒𝑐h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1 − 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𝑔𝑓</m:t>
                        </m:r>
                      </m:sub>
                    </m:sSub>
                  </m:oMath>
                </a14:m>
                <a:endParaRPr lang="en-US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/>
                <a:r>
                  <a:rPr lang="en-US" b="0" dirty="0">
                    <a:solidFill>
                      <a:prstClr val="black"/>
                    </a:solidFill>
                  </a:rPr>
                  <a:t>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1 −0.05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219.6</m:t>
                        </m:r>
                      </m:e>
                    </m:d>
                  </m:oMath>
                </a14:m>
                <a:endParaRPr lang="en-US" b="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                                                                              </a:t>
                </a:r>
                <a:r>
                  <a:rPr lang="en-US" b="1" dirty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𝒎𝒆𝒄𝒉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208.62 Watts</a:t>
                </a: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(xiii) Mechanical Power Output for the backward field,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𝑚𝑒𝑐h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1 −0.05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153.35</m:t>
                        </m:r>
                      </m:e>
                    </m:d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                                                                              </a:t>
                </a:r>
                <a:r>
                  <a:rPr lang="en-US" b="1" dirty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𝒎𝒆𝒄𝒉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- 145 Watts</a:t>
                </a:r>
                <a:endParaRPr lang="en-US" b="1" dirty="0">
                  <a:solidFill>
                    <a:prstClr val="black"/>
                  </a:solidFill>
                </a:endParaRPr>
              </a:p>
              <a:p>
                <a:pPr lvl="0"/>
                <a:endParaRPr lang="en-US" b="1" dirty="0">
                  <a:solidFill>
                    <a:prstClr val="black"/>
                  </a:solidFill>
                </a:endParaRPr>
              </a:p>
              <a:p>
                <a:endParaRPr lang="en-NG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F7FD43-36AC-46CF-A6C2-63EAFC2CF8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24584"/>
                <a:ext cx="12192000" cy="6433416"/>
              </a:xfrm>
              <a:blipFill>
                <a:blip r:embed="rId2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N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54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6006</TotalTime>
  <Words>679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EEE 326  - ELECTRICAL MACHINES II</vt:lpstr>
      <vt:lpstr>WORKED EXAMPLE</vt:lpstr>
      <vt:lpstr>SOLUTION</vt:lpstr>
      <vt:lpstr>REQUIRED EQUIVALENT CIRCUIT</vt:lpstr>
      <vt:lpstr>DETERMINATION OF PARAMETERS OF THE EQUIVALENT CIRCUIT</vt:lpstr>
      <vt:lpstr>PowerPoint Presentation</vt:lpstr>
      <vt:lpstr>PowerPoint Presentation</vt:lpstr>
      <vt:lpstr>SOLUTION CONT’D</vt:lpstr>
      <vt:lpstr>SOLUTION CONT’D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 326  - ELECTRICAL MACHINES II</dc:title>
  <dc:creator>HP</dc:creator>
  <cp:lastModifiedBy>HP</cp:lastModifiedBy>
  <cp:revision>25</cp:revision>
  <dcterms:created xsi:type="dcterms:W3CDTF">2020-01-30T08:03:20Z</dcterms:created>
  <dcterms:modified xsi:type="dcterms:W3CDTF">2020-02-03T12:09:52Z</dcterms:modified>
</cp:coreProperties>
</file>