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5"/>
  </p:notesMasterIdLst>
  <p:handoutMasterIdLst>
    <p:handoutMasterId r:id="rId46"/>
  </p:handoutMasterIdLst>
  <p:sldIdLst>
    <p:sldId id="334" r:id="rId2"/>
    <p:sldId id="481" r:id="rId3"/>
    <p:sldId id="482" r:id="rId4"/>
    <p:sldId id="347" r:id="rId5"/>
    <p:sldId id="474" r:id="rId6"/>
    <p:sldId id="348" r:id="rId7"/>
    <p:sldId id="350" r:id="rId8"/>
    <p:sldId id="475" r:id="rId9"/>
    <p:sldId id="351" r:id="rId10"/>
    <p:sldId id="476" r:id="rId11"/>
    <p:sldId id="477" r:id="rId12"/>
    <p:sldId id="478" r:id="rId13"/>
    <p:sldId id="354" r:id="rId14"/>
    <p:sldId id="479" r:id="rId15"/>
    <p:sldId id="356" r:id="rId16"/>
    <p:sldId id="480" r:id="rId17"/>
    <p:sldId id="363" r:id="rId18"/>
    <p:sldId id="368" r:id="rId19"/>
    <p:sldId id="370" r:id="rId20"/>
    <p:sldId id="472" r:id="rId21"/>
    <p:sldId id="473" r:id="rId22"/>
    <p:sldId id="444" r:id="rId23"/>
    <p:sldId id="445" r:id="rId24"/>
    <p:sldId id="483" r:id="rId25"/>
    <p:sldId id="484" r:id="rId26"/>
    <p:sldId id="450" r:id="rId27"/>
    <p:sldId id="501" r:id="rId28"/>
    <p:sldId id="451" r:id="rId29"/>
    <p:sldId id="486" r:id="rId30"/>
    <p:sldId id="452" r:id="rId31"/>
    <p:sldId id="487" r:id="rId32"/>
    <p:sldId id="489" r:id="rId33"/>
    <p:sldId id="488" r:id="rId34"/>
    <p:sldId id="454" r:id="rId35"/>
    <p:sldId id="502" r:id="rId36"/>
    <p:sldId id="490" r:id="rId37"/>
    <p:sldId id="493" r:id="rId38"/>
    <p:sldId id="492" r:id="rId39"/>
    <p:sldId id="496" r:id="rId40"/>
    <p:sldId id="497" r:id="rId41"/>
    <p:sldId id="498" r:id="rId42"/>
    <p:sldId id="499" r:id="rId43"/>
    <p:sldId id="500" r:id="rId44"/>
  </p:sldIdLst>
  <p:sldSz cx="9144000" cy="6858000" type="screen4x3"/>
  <p:notesSz cx="9309100" cy="7053263"/>
  <p:defaultTextStyle>
    <a:defPPr>
      <a:defRPr lang="en-US"/>
    </a:defPPr>
    <a:lvl1pPr algn="ctr" rtl="0" eaLnBrk="0" fontAlgn="base" hangingPunct="0">
      <a:spcBef>
        <a:spcPct val="0"/>
      </a:spcBef>
      <a:spcAft>
        <a:spcPct val="0"/>
      </a:spcAft>
      <a:defRPr kern="1200">
        <a:solidFill>
          <a:schemeClr val="tx1"/>
        </a:solidFill>
        <a:latin typeface="Verdana" pitchFamily="34" charset="0"/>
        <a:ea typeface="+mn-ea"/>
        <a:cs typeface="+mn-cs"/>
      </a:defRPr>
    </a:lvl1pPr>
    <a:lvl2pPr marL="457200" algn="ctr" rtl="0" eaLnBrk="0" fontAlgn="base" hangingPunct="0">
      <a:spcBef>
        <a:spcPct val="0"/>
      </a:spcBef>
      <a:spcAft>
        <a:spcPct val="0"/>
      </a:spcAft>
      <a:defRPr kern="1200">
        <a:solidFill>
          <a:schemeClr val="tx1"/>
        </a:solidFill>
        <a:latin typeface="Verdana" pitchFamily="34" charset="0"/>
        <a:ea typeface="+mn-ea"/>
        <a:cs typeface="+mn-cs"/>
      </a:defRPr>
    </a:lvl2pPr>
    <a:lvl3pPr marL="914400" algn="ctr" rtl="0" eaLnBrk="0" fontAlgn="base" hangingPunct="0">
      <a:spcBef>
        <a:spcPct val="0"/>
      </a:spcBef>
      <a:spcAft>
        <a:spcPct val="0"/>
      </a:spcAft>
      <a:defRPr kern="1200">
        <a:solidFill>
          <a:schemeClr val="tx1"/>
        </a:solidFill>
        <a:latin typeface="Verdana" pitchFamily="34" charset="0"/>
        <a:ea typeface="+mn-ea"/>
        <a:cs typeface="+mn-cs"/>
      </a:defRPr>
    </a:lvl3pPr>
    <a:lvl4pPr marL="1371600" algn="ctr" rtl="0" eaLnBrk="0" fontAlgn="base" hangingPunct="0">
      <a:spcBef>
        <a:spcPct val="0"/>
      </a:spcBef>
      <a:spcAft>
        <a:spcPct val="0"/>
      </a:spcAft>
      <a:defRPr kern="1200">
        <a:solidFill>
          <a:schemeClr val="tx1"/>
        </a:solidFill>
        <a:latin typeface="Verdana" pitchFamily="34" charset="0"/>
        <a:ea typeface="+mn-ea"/>
        <a:cs typeface="+mn-cs"/>
      </a:defRPr>
    </a:lvl4pPr>
    <a:lvl5pPr marL="1828800" algn="ctr"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50" autoAdjust="0"/>
    <p:restoredTop sz="95175" autoAdjust="0"/>
  </p:normalViewPr>
  <p:slideViewPr>
    <p:cSldViewPr>
      <p:cViewPr>
        <p:scale>
          <a:sx n="69" d="100"/>
          <a:sy n="69" d="100"/>
        </p:scale>
        <p:origin x="-1248"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315" cy="35242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73691" y="0"/>
            <a:ext cx="4033314" cy="352423"/>
          </a:xfrm>
          <a:prstGeom prst="rect">
            <a:avLst/>
          </a:prstGeom>
        </p:spPr>
        <p:txBody>
          <a:bodyPr vert="horz" lIns="91440" tIns="45720" rIns="91440" bIns="45720" rtlCol="0"/>
          <a:lstStyle>
            <a:lvl1pPr algn="r">
              <a:defRPr sz="1200"/>
            </a:lvl1pPr>
          </a:lstStyle>
          <a:p>
            <a:fld id="{CC37D39A-C3A4-43F9-9F57-1B229CF8CBED}" type="datetimeFigureOut">
              <a:rPr lang="en-US" smtClean="0"/>
              <a:t>3/9/2020</a:t>
            </a:fld>
            <a:endParaRPr lang="en-US"/>
          </a:p>
        </p:txBody>
      </p:sp>
      <p:sp>
        <p:nvSpPr>
          <p:cNvPr id="4" name="Footer Placeholder 3"/>
          <p:cNvSpPr>
            <a:spLocks noGrp="1"/>
          </p:cNvSpPr>
          <p:nvPr>
            <p:ph type="ftr" sz="quarter" idx="2"/>
          </p:nvPr>
        </p:nvSpPr>
        <p:spPr>
          <a:xfrm>
            <a:off x="0" y="6699638"/>
            <a:ext cx="4033315" cy="35242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73691" y="6699638"/>
            <a:ext cx="4033314" cy="352423"/>
          </a:xfrm>
          <a:prstGeom prst="rect">
            <a:avLst/>
          </a:prstGeom>
        </p:spPr>
        <p:txBody>
          <a:bodyPr vert="horz" lIns="91440" tIns="45720" rIns="91440" bIns="45720" rtlCol="0" anchor="b"/>
          <a:lstStyle>
            <a:lvl1pPr algn="r">
              <a:defRPr sz="1200"/>
            </a:lvl1pPr>
          </a:lstStyle>
          <a:p>
            <a:fld id="{C4E2E580-E221-4AEF-A3A6-146AFF0C7749}" type="slidenum">
              <a:rPr lang="en-US" smtClean="0"/>
              <a:t>‹#›</a:t>
            </a:fld>
            <a:endParaRPr lang="en-US"/>
          </a:p>
        </p:txBody>
      </p:sp>
    </p:spTree>
    <p:extLst>
      <p:ext uri="{BB962C8B-B14F-4D97-AF65-F5344CB8AC3E}">
        <p14:creationId xmlns:p14="http://schemas.microsoft.com/office/powerpoint/2010/main" val="4161408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2663"/>
          </a:xfrm>
          <a:prstGeom prst="rect">
            <a:avLst/>
          </a:prstGeom>
        </p:spPr>
        <p:txBody>
          <a:bodyPr vert="horz" lIns="93497" tIns="46749" rIns="93497" bIns="46749" rtlCol="0"/>
          <a:lstStyle>
            <a:lvl1pPr algn="l">
              <a:defRPr sz="1200"/>
            </a:lvl1pPr>
          </a:lstStyle>
          <a:p>
            <a:pPr>
              <a:defRPr/>
            </a:pPr>
            <a:endParaRPr lang="en-US"/>
          </a:p>
        </p:txBody>
      </p:sp>
      <p:sp>
        <p:nvSpPr>
          <p:cNvPr id="3" name="Date Placeholder 2"/>
          <p:cNvSpPr>
            <a:spLocks noGrp="1"/>
          </p:cNvSpPr>
          <p:nvPr>
            <p:ph type="dt" idx="1"/>
          </p:nvPr>
        </p:nvSpPr>
        <p:spPr>
          <a:xfrm>
            <a:off x="5273003" y="0"/>
            <a:ext cx="4033943" cy="352663"/>
          </a:xfrm>
          <a:prstGeom prst="rect">
            <a:avLst/>
          </a:prstGeom>
        </p:spPr>
        <p:txBody>
          <a:bodyPr vert="horz" lIns="93497" tIns="46749" rIns="93497" bIns="46749" rtlCol="0"/>
          <a:lstStyle>
            <a:lvl1pPr algn="r">
              <a:defRPr sz="1200"/>
            </a:lvl1pPr>
          </a:lstStyle>
          <a:p>
            <a:pPr>
              <a:defRPr/>
            </a:pPr>
            <a:fld id="{21FA2987-49DB-486A-9CF4-C4C2B8107FC5}" type="datetimeFigureOut">
              <a:rPr lang="en-US"/>
              <a:pPr>
                <a:defRPr/>
              </a:pPr>
              <a:t>3/9/2020</a:t>
            </a:fld>
            <a:endParaRPr lang="en-US" dirty="0"/>
          </a:p>
        </p:txBody>
      </p:sp>
      <p:sp>
        <p:nvSpPr>
          <p:cNvPr id="4" name="Slide Image Placeholder 3"/>
          <p:cNvSpPr>
            <a:spLocks noGrp="1" noRot="1" noChangeAspect="1"/>
          </p:cNvSpPr>
          <p:nvPr>
            <p:ph type="sldImg" idx="2"/>
          </p:nvPr>
        </p:nvSpPr>
        <p:spPr>
          <a:xfrm>
            <a:off x="2892425" y="528638"/>
            <a:ext cx="3527425" cy="2646362"/>
          </a:xfrm>
          <a:prstGeom prst="rect">
            <a:avLst/>
          </a:prstGeom>
          <a:noFill/>
          <a:ln w="12700">
            <a:solidFill>
              <a:prstClr val="black"/>
            </a:solidFill>
          </a:ln>
        </p:spPr>
        <p:txBody>
          <a:bodyPr vert="horz" lIns="93497" tIns="46749" rIns="93497" bIns="46749" rtlCol="0" anchor="ctr"/>
          <a:lstStyle/>
          <a:p>
            <a:pPr lvl="0"/>
            <a:endParaRPr lang="en-US" noProof="0" dirty="0" smtClean="0"/>
          </a:p>
        </p:txBody>
      </p:sp>
      <p:sp>
        <p:nvSpPr>
          <p:cNvPr id="5" name="Notes Placeholder 4"/>
          <p:cNvSpPr>
            <a:spLocks noGrp="1"/>
          </p:cNvSpPr>
          <p:nvPr>
            <p:ph type="body" sz="quarter" idx="3"/>
          </p:nvPr>
        </p:nvSpPr>
        <p:spPr>
          <a:xfrm>
            <a:off x="930911" y="3350301"/>
            <a:ext cx="7447279" cy="3173968"/>
          </a:xfrm>
          <a:prstGeom prst="rect">
            <a:avLst/>
          </a:prstGeom>
        </p:spPr>
        <p:txBody>
          <a:bodyPr vert="horz" lIns="93497" tIns="46749" rIns="93497" bIns="4674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699376"/>
            <a:ext cx="4033943" cy="352663"/>
          </a:xfrm>
          <a:prstGeom prst="rect">
            <a:avLst/>
          </a:prstGeom>
        </p:spPr>
        <p:txBody>
          <a:bodyPr vert="horz" lIns="93497" tIns="46749" rIns="93497" bIns="4674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5273003" y="6699376"/>
            <a:ext cx="4033943" cy="352663"/>
          </a:xfrm>
          <a:prstGeom prst="rect">
            <a:avLst/>
          </a:prstGeom>
        </p:spPr>
        <p:txBody>
          <a:bodyPr vert="horz" lIns="93497" tIns="46749" rIns="93497" bIns="46749" rtlCol="0" anchor="b"/>
          <a:lstStyle>
            <a:lvl1pPr algn="r">
              <a:defRPr sz="1200"/>
            </a:lvl1pPr>
          </a:lstStyle>
          <a:p>
            <a:pPr>
              <a:defRPr/>
            </a:pPr>
            <a:fld id="{3183EE41-3C33-4823-990B-27819B0BDAC4}" type="slidenum">
              <a:rPr lang="en-US"/>
              <a:pPr>
                <a:defRPr/>
              </a:pPr>
              <a:t>‹#›</a:t>
            </a:fld>
            <a:endParaRPr lang="en-US" dirty="0"/>
          </a:p>
        </p:txBody>
      </p:sp>
    </p:spTree>
    <p:extLst>
      <p:ext uri="{BB962C8B-B14F-4D97-AF65-F5344CB8AC3E}">
        <p14:creationId xmlns:p14="http://schemas.microsoft.com/office/powerpoint/2010/main" val="38179871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r>
              <a:rPr lang="en-US" smtClean="0"/>
              <a:t>Called a </a:t>
            </a:r>
            <a:r>
              <a:rPr lang="en-US" b="1" smtClean="0"/>
              <a:t>wheal</a:t>
            </a:r>
            <a:r>
              <a:rPr lang="en-US" smtClean="0"/>
              <a:t>-and-</a:t>
            </a:r>
            <a:r>
              <a:rPr lang="en-US" b="1" smtClean="0"/>
              <a:t>flare</a:t>
            </a:r>
            <a:r>
              <a:rPr lang="en-US" smtClean="0"/>
              <a:t> reaction, it includes swelling, produced by the release of serum into the tissues (</a:t>
            </a:r>
            <a:r>
              <a:rPr lang="en-US" b="1" smtClean="0"/>
              <a:t>wheal</a:t>
            </a:r>
            <a:r>
              <a:rPr lang="en-US" smtClean="0"/>
              <a:t>), and redness of the skin, resulting from the dilation of blood vessels (</a:t>
            </a:r>
            <a:r>
              <a:rPr lang="en-US" b="1" smtClean="0"/>
              <a:t>flare</a:t>
            </a:r>
            <a:r>
              <a:rPr lang="en-US" smtClean="0"/>
              <a:t>).</a:t>
            </a:r>
          </a:p>
        </p:txBody>
      </p:sp>
      <p:sp>
        <p:nvSpPr>
          <p:cNvPr id="33796" name="Slide Number Placeholder 3"/>
          <p:cNvSpPr>
            <a:spLocks noGrp="1"/>
          </p:cNvSpPr>
          <p:nvPr>
            <p:ph type="sldNum" sz="quarter" idx="5"/>
          </p:nvPr>
        </p:nvSpPr>
        <p:spPr>
          <a:noFill/>
        </p:spPr>
        <p:txBody>
          <a:bodyPr/>
          <a:lstStyle>
            <a:lvl1pPr>
              <a:defRPr sz="2500">
                <a:solidFill>
                  <a:schemeClr val="tx1"/>
                </a:solidFill>
                <a:latin typeface="Times New Roman" pitchFamily="18" charset="0"/>
              </a:defRPr>
            </a:lvl1pPr>
            <a:lvl2pPr marL="759666" indent="-292179">
              <a:defRPr sz="2500">
                <a:solidFill>
                  <a:schemeClr val="tx1"/>
                </a:solidFill>
                <a:latin typeface="Times New Roman" pitchFamily="18" charset="0"/>
              </a:defRPr>
            </a:lvl2pPr>
            <a:lvl3pPr marL="1168718" indent="-233744">
              <a:defRPr sz="2500">
                <a:solidFill>
                  <a:schemeClr val="tx1"/>
                </a:solidFill>
                <a:latin typeface="Times New Roman" pitchFamily="18" charset="0"/>
              </a:defRPr>
            </a:lvl3pPr>
            <a:lvl4pPr marL="1636205" indent="-233744">
              <a:defRPr sz="2500">
                <a:solidFill>
                  <a:schemeClr val="tx1"/>
                </a:solidFill>
                <a:latin typeface="Times New Roman" pitchFamily="18" charset="0"/>
              </a:defRPr>
            </a:lvl4pPr>
            <a:lvl5pPr marL="2103692" indent="-233744">
              <a:defRPr sz="2500">
                <a:solidFill>
                  <a:schemeClr val="tx1"/>
                </a:solidFill>
                <a:latin typeface="Times New Roman" pitchFamily="18" charset="0"/>
              </a:defRPr>
            </a:lvl5pPr>
            <a:lvl6pPr marL="2571179" indent="-233744" eaLnBrk="0" fontAlgn="base" hangingPunct="0">
              <a:spcBef>
                <a:spcPct val="0"/>
              </a:spcBef>
              <a:spcAft>
                <a:spcPct val="0"/>
              </a:spcAft>
              <a:defRPr sz="2500">
                <a:solidFill>
                  <a:schemeClr val="tx1"/>
                </a:solidFill>
                <a:latin typeface="Times New Roman" pitchFamily="18" charset="0"/>
              </a:defRPr>
            </a:lvl6pPr>
            <a:lvl7pPr marL="3038666" indent="-233744" eaLnBrk="0" fontAlgn="base" hangingPunct="0">
              <a:spcBef>
                <a:spcPct val="0"/>
              </a:spcBef>
              <a:spcAft>
                <a:spcPct val="0"/>
              </a:spcAft>
              <a:defRPr sz="2500">
                <a:solidFill>
                  <a:schemeClr val="tx1"/>
                </a:solidFill>
                <a:latin typeface="Times New Roman" pitchFamily="18" charset="0"/>
              </a:defRPr>
            </a:lvl7pPr>
            <a:lvl8pPr marL="3506153" indent="-233744" eaLnBrk="0" fontAlgn="base" hangingPunct="0">
              <a:spcBef>
                <a:spcPct val="0"/>
              </a:spcBef>
              <a:spcAft>
                <a:spcPct val="0"/>
              </a:spcAft>
              <a:defRPr sz="2500">
                <a:solidFill>
                  <a:schemeClr val="tx1"/>
                </a:solidFill>
                <a:latin typeface="Times New Roman" pitchFamily="18" charset="0"/>
              </a:defRPr>
            </a:lvl8pPr>
            <a:lvl9pPr marL="3973640" indent="-233744" eaLnBrk="0" fontAlgn="base" hangingPunct="0">
              <a:spcBef>
                <a:spcPct val="0"/>
              </a:spcBef>
              <a:spcAft>
                <a:spcPct val="0"/>
              </a:spcAft>
              <a:defRPr sz="2500">
                <a:solidFill>
                  <a:schemeClr val="tx1"/>
                </a:solidFill>
                <a:latin typeface="Times New Roman" pitchFamily="18" charset="0"/>
              </a:defRPr>
            </a:lvl9pPr>
          </a:lstStyle>
          <a:p>
            <a:fld id="{74D68785-BB9C-4788-B6E8-BA9EECB755FD}" type="slidenum">
              <a:rPr lang="en-US" sz="1200"/>
              <a:pPr/>
              <a:t>19</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183EE41-3C33-4823-990B-27819B0BDAC4}" type="slidenum">
              <a:rPr lang="en-US" smtClean="0"/>
              <a:pPr>
                <a:defRPr/>
              </a:pPr>
              <a:t>20</a:t>
            </a:fld>
            <a:endParaRPr lang="en-US" dirty="0"/>
          </a:p>
        </p:txBody>
      </p:sp>
    </p:spTree>
    <p:extLst>
      <p:ext uri="{BB962C8B-B14F-4D97-AF65-F5344CB8AC3E}">
        <p14:creationId xmlns:p14="http://schemas.microsoft.com/office/powerpoint/2010/main" val="2685134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1CFCF8-6232-4EE6-A04A-3D958840D643}" type="slidenum">
              <a:rPr lang="en-US" smtClean="0"/>
              <a:pPr/>
              <a:t>26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1CFCF8-6232-4EE6-A04A-3D958840D643}" type="slidenum">
              <a:rPr lang="en-US" smtClean="0"/>
              <a:pPr/>
              <a:t>28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1CFCF8-6232-4EE6-A04A-3D958840D643}" type="slidenum">
              <a:rPr lang="en-US" smtClean="0"/>
              <a:pPr/>
              <a:t>30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1CFCF8-6232-4EE6-A04A-3D958840D643}" type="slidenum">
              <a:rPr lang="en-US" smtClean="0"/>
              <a:pPr/>
              <a:t>37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1CFCF8-6232-4EE6-A04A-3D958840D643}" type="slidenum">
              <a:rPr lang="en-US" smtClean="0"/>
              <a:pPr/>
              <a:t>38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1650"/>
            <a:chOff x="0" y="0"/>
            <a:chExt cx="5758" cy="4316"/>
          </a:xfrm>
        </p:grpSpPr>
        <p:sp>
          <p:nvSpPr>
            <p:cNvPr id="5" name="Freeform 3"/>
            <p:cNvSpPr>
              <a:spLocks/>
            </p:cNvSpPr>
            <p:nvPr/>
          </p:nvSpPr>
          <p:spPr bwMode="hidden">
            <a:xfrm>
              <a:off x="1812" y="2811"/>
              <a:ext cx="3946" cy="1505"/>
            </a:xfrm>
            <a:custGeom>
              <a:avLst/>
              <a:gdLst>
                <a:gd name="T0" fmla="*/ 149 w 3934"/>
                <a:gd name="T1" fmla="*/ 1505 h 1505"/>
                <a:gd name="T2" fmla="*/ 709 w 3934"/>
                <a:gd name="T3" fmla="*/ 1331 h 1505"/>
                <a:gd name="T4" fmla="*/ 1257 w 3934"/>
                <a:gd name="T5" fmla="*/ 1157 h 1505"/>
                <a:gd name="T6" fmla="*/ 1783 w 3934"/>
                <a:gd name="T7" fmla="*/ 977 h 1505"/>
                <a:gd name="T8" fmla="*/ 2295 w 3934"/>
                <a:gd name="T9" fmla="*/ 792 h 1505"/>
                <a:gd name="T10" fmla="*/ 2544 w 3934"/>
                <a:gd name="T11" fmla="*/ 696 h 1505"/>
                <a:gd name="T12" fmla="*/ 2778 w 3934"/>
                <a:gd name="T13" fmla="*/ 606 h 1505"/>
                <a:gd name="T14" fmla="*/ 3017 w 3934"/>
                <a:gd name="T15" fmla="*/ 510 h 1505"/>
                <a:gd name="T16" fmla="*/ 3249 w 3934"/>
                <a:gd name="T17" fmla="*/ 420 h 1505"/>
                <a:gd name="T18" fmla="*/ 3459 w 3934"/>
                <a:gd name="T19" fmla="*/ 324 h 1505"/>
                <a:gd name="T20" fmla="*/ 3672 w 3934"/>
                <a:gd name="T21" fmla="*/ 234 h 1505"/>
                <a:gd name="T22" fmla="*/ 3879 w 3934"/>
                <a:gd name="T23" fmla="*/ 138 h 1505"/>
                <a:gd name="T24" fmla="*/ 4066 w 3934"/>
                <a:gd name="T25" fmla="*/ 48 h 1505"/>
                <a:gd name="T26" fmla="*/ 4066 w 3934"/>
                <a:gd name="T27" fmla="*/ 0 h 1505"/>
                <a:gd name="T28" fmla="*/ 3872 w 3934"/>
                <a:gd name="T29" fmla="*/ 96 h 1505"/>
                <a:gd name="T30" fmla="*/ 3660 w 3934"/>
                <a:gd name="T31" fmla="*/ 192 h 1505"/>
                <a:gd name="T32" fmla="*/ 3440 w 3934"/>
                <a:gd name="T33" fmla="*/ 288 h 1505"/>
                <a:gd name="T34" fmla="*/ 3225 w 3934"/>
                <a:gd name="T35" fmla="*/ 384 h 1505"/>
                <a:gd name="T36" fmla="*/ 2987 w 3934"/>
                <a:gd name="T37" fmla="*/ 480 h 1505"/>
                <a:gd name="T38" fmla="*/ 2742 w 3934"/>
                <a:gd name="T39" fmla="*/ 576 h 1505"/>
                <a:gd name="T40" fmla="*/ 2489 w 3934"/>
                <a:gd name="T41" fmla="*/ 672 h 1505"/>
                <a:gd name="T42" fmla="*/ 2241 w 3934"/>
                <a:gd name="T43" fmla="*/ 768 h 1505"/>
                <a:gd name="T44" fmla="*/ 1973 w 3934"/>
                <a:gd name="T45" fmla="*/ 864 h 1505"/>
                <a:gd name="T46" fmla="*/ 1705 w 3934"/>
                <a:gd name="T47" fmla="*/ 960 h 1505"/>
                <a:gd name="T48" fmla="*/ 1145 w 3934"/>
                <a:gd name="T49" fmla="*/ 1145 h 1505"/>
                <a:gd name="T50" fmla="*/ 584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6" name="Freeform 4"/>
            <p:cNvSpPr>
              <a:spLocks/>
            </p:cNvSpPr>
            <p:nvPr/>
          </p:nvSpPr>
          <p:spPr bwMode="hidden">
            <a:xfrm>
              <a:off x="4025" y="3627"/>
              <a:ext cx="1733" cy="689"/>
            </a:xfrm>
            <a:custGeom>
              <a:avLst/>
              <a:gdLst>
                <a:gd name="T0" fmla="*/ 132 w 1728"/>
                <a:gd name="T1" fmla="*/ 689 h 689"/>
                <a:gd name="T2" fmla="*/ 572 w 1728"/>
                <a:gd name="T3" fmla="*/ 527 h 689"/>
                <a:gd name="T4" fmla="*/ 996 w 1728"/>
                <a:gd name="T5" fmla="*/ 365 h 689"/>
                <a:gd name="T6" fmla="*/ 1193 w 1728"/>
                <a:gd name="T7" fmla="*/ 287 h 689"/>
                <a:gd name="T8" fmla="*/ 1401 w 1728"/>
                <a:gd name="T9" fmla="*/ 203 h 689"/>
                <a:gd name="T10" fmla="*/ 1602 w 1728"/>
                <a:gd name="T11" fmla="*/ 126 h 689"/>
                <a:gd name="T12" fmla="*/ 1783 w 1728"/>
                <a:gd name="T13" fmla="*/ 48 h 689"/>
                <a:gd name="T14" fmla="*/ 1783 w 1728"/>
                <a:gd name="T15" fmla="*/ 0 h 689"/>
                <a:gd name="T16" fmla="*/ 1579 w 1728"/>
                <a:gd name="T17" fmla="*/ 84 h 689"/>
                <a:gd name="T18" fmla="*/ 1371 w 1728"/>
                <a:gd name="T19" fmla="*/ 167 h 689"/>
                <a:gd name="T20" fmla="*/ 1151 w 1728"/>
                <a:gd name="T21" fmla="*/ 257 h 689"/>
                <a:gd name="T22" fmla="*/ 936 w 1728"/>
                <a:gd name="T23" fmla="*/ 341 h 689"/>
                <a:gd name="T24" fmla="*/ 465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7" name="Freeform 5"/>
            <p:cNvSpPr>
              <a:spLocks/>
            </p:cNvSpPr>
            <p:nvPr/>
          </p:nvSpPr>
          <p:spPr bwMode="hidden">
            <a:xfrm>
              <a:off x="0" y="0"/>
              <a:ext cx="5578" cy="3447"/>
            </a:xfrm>
            <a:custGeom>
              <a:avLst/>
              <a:gdLst>
                <a:gd name="T0" fmla="*/ 5749 w 5561"/>
                <a:gd name="T1" fmla="*/ 929 h 3447"/>
                <a:gd name="T2" fmla="*/ 5724 w 5561"/>
                <a:gd name="T3" fmla="*/ 773 h 3447"/>
                <a:gd name="T4" fmla="*/ 5640 w 5561"/>
                <a:gd name="T5" fmla="*/ 629 h 3447"/>
                <a:gd name="T6" fmla="*/ 5509 w 5561"/>
                <a:gd name="T7" fmla="*/ 492 h 3447"/>
                <a:gd name="T8" fmla="*/ 5324 w 5561"/>
                <a:gd name="T9" fmla="*/ 366 h 3447"/>
                <a:gd name="T10" fmla="*/ 5087 w 5561"/>
                <a:gd name="T11" fmla="*/ 252 h 3447"/>
                <a:gd name="T12" fmla="*/ 4810 w 5561"/>
                <a:gd name="T13" fmla="*/ 144 h 3447"/>
                <a:gd name="T14" fmla="*/ 4489 w 5561"/>
                <a:gd name="T15" fmla="*/ 48 h 3447"/>
                <a:gd name="T16" fmla="*/ 4135 w 5561"/>
                <a:gd name="T17" fmla="*/ 0 h 3447"/>
                <a:gd name="T18" fmla="*/ 4508 w 5561"/>
                <a:gd name="T19" fmla="*/ 90 h 3447"/>
                <a:gd name="T20" fmla="*/ 4829 w 5561"/>
                <a:gd name="T21" fmla="*/ 192 h 3447"/>
                <a:gd name="T22" fmla="*/ 5099 w 5561"/>
                <a:gd name="T23" fmla="*/ 306 h 3447"/>
                <a:gd name="T24" fmla="*/ 5324 w 5561"/>
                <a:gd name="T25" fmla="*/ 426 h 3447"/>
                <a:gd name="T26" fmla="*/ 5496 w 5561"/>
                <a:gd name="T27" fmla="*/ 557 h 3447"/>
                <a:gd name="T28" fmla="*/ 5616 w 5561"/>
                <a:gd name="T29" fmla="*/ 701 h 3447"/>
                <a:gd name="T30" fmla="*/ 5676 w 5561"/>
                <a:gd name="T31" fmla="*/ 851 h 3447"/>
                <a:gd name="T32" fmla="*/ 5676 w 5561"/>
                <a:gd name="T33" fmla="*/ 1013 h 3447"/>
                <a:gd name="T34" fmla="*/ 5628 w 5561"/>
                <a:gd name="T35" fmla="*/ 1163 h 3447"/>
                <a:gd name="T36" fmla="*/ 5528 w 5561"/>
                <a:gd name="T37" fmla="*/ 1319 h 3447"/>
                <a:gd name="T38" fmla="*/ 5378 w 5561"/>
                <a:gd name="T39" fmla="*/ 1475 h 3447"/>
                <a:gd name="T40" fmla="*/ 5189 w 5561"/>
                <a:gd name="T41" fmla="*/ 1630 h 3447"/>
                <a:gd name="T42" fmla="*/ 4954 w 5561"/>
                <a:gd name="T43" fmla="*/ 1786 h 3447"/>
                <a:gd name="T44" fmla="*/ 4680 w 5561"/>
                <a:gd name="T45" fmla="*/ 1948 h 3447"/>
                <a:gd name="T46" fmla="*/ 4358 w 5561"/>
                <a:gd name="T47" fmla="*/ 2104 h 3447"/>
                <a:gd name="T48" fmla="*/ 4007 w 5561"/>
                <a:gd name="T49" fmla="*/ 2260 h 3447"/>
                <a:gd name="T50" fmla="*/ 3619 w 5561"/>
                <a:gd name="T51" fmla="*/ 2416 h 3447"/>
                <a:gd name="T52" fmla="*/ 3192 w 5561"/>
                <a:gd name="T53" fmla="*/ 2566 h 3447"/>
                <a:gd name="T54" fmla="*/ 2731 w 5561"/>
                <a:gd name="T55" fmla="*/ 2715 h 3447"/>
                <a:gd name="T56" fmla="*/ 2241 w 5561"/>
                <a:gd name="T57" fmla="*/ 2865 h 3447"/>
                <a:gd name="T58" fmla="*/ 1717 w 5561"/>
                <a:gd name="T59" fmla="*/ 3009 h 3447"/>
                <a:gd name="T60" fmla="*/ 1177 w 5561"/>
                <a:gd name="T61" fmla="*/ 3147 h 3447"/>
                <a:gd name="T62" fmla="*/ 602 w 5561"/>
                <a:gd name="T63" fmla="*/ 3279 h 3447"/>
                <a:gd name="T64" fmla="*/ 0 w 5561"/>
                <a:gd name="T65" fmla="*/ 3447 h 3447"/>
                <a:gd name="T66" fmla="*/ 900 w 5561"/>
                <a:gd name="T67" fmla="*/ 3249 h 3447"/>
                <a:gd name="T68" fmla="*/ 1461 w 5561"/>
                <a:gd name="T69" fmla="*/ 3105 h 3447"/>
                <a:gd name="T70" fmla="*/ 2003 w 5561"/>
                <a:gd name="T71" fmla="*/ 2961 h 3447"/>
                <a:gd name="T72" fmla="*/ 2519 w 5561"/>
                <a:gd name="T73" fmla="*/ 2817 h 3447"/>
                <a:gd name="T74" fmla="*/ 2999 w 5561"/>
                <a:gd name="T75" fmla="*/ 2668 h 3447"/>
                <a:gd name="T76" fmla="*/ 3440 w 5561"/>
                <a:gd name="T77" fmla="*/ 2512 h 3447"/>
                <a:gd name="T78" fmla="*/ 3860 w 5561"/>
                <a:gd name="T79" fmla="*/ 2356 h 3447"/>
                <a:gd name="T80" fmla="*/ 4239 w 5561"/>
                <a:gd name="T81" fmla="*/ 2200 h 3447"/>
                <a:gd name="T82" fmla="*/ 4579 w 5561"/>
                <a:gd name="T83" fmla="*/ 2038 h 3447"/>
                <a:gd name="T84" fmla="*/ 4881 w 5561"/>
                <a:gd name="T85" fmla="*/ 1876 h 3447"/>
                <a:gd name="T86" fmla="*/ 5138 w 5561"/>
                <a:gd name="T87" fmla="*/ 1720 h 3447"/>
                <a:gd name="T88" fmla="*/ 5354 w 5561"/>
                <a:gd name="T89" fmla="*/ 1559 h 3447"/>
                <a:gd name="T90" fmla="*/ 5522 w 5561"/>
                <a:gd name="T91" fmla="*/ 1397 h 3447"/>
                <a:gd name="T92" fmla="*/ 5646 w 5561"/>
                <a:gd name="T93" fmla="*/ 1241 h 3447"/>
                <a:gd name="T94" fmla="*/ 5724 w 5561"/>
                <a:gd name="T95" fmla="*/ 1085 h 3447"/>
                <a:gd name="T96" fmla="*/ 5743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8"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p:spPr>
          <p:txBody>
            <a:bodyPr/>
            <a:lstStyle/>
            <a:p>
              <a:pPr>
                <a:defRPr/>
              </a:pPr>
              <a:endParaRPr lang="en-US" dirty="0"/>
            </a:p>
          </p:txBody>
        </p:sp>
        <p:sp>
          <p:nvSpPr>
            <p:cNvPr id="9" name="Freeform 7"/>
            <p:cNvSpPr>
              <a:spLocks/>
            </p:cNvSpPr>
            <p:nvPr/>
          </p:nvSpPr>
          <p:spPr bwMode="hidden">
            <a:xfrm>
              <a:off x="0" y="1984"/>
              <a:ext cx="5758" cy="2098"/>
            </a:xfrm>
            <a:custGeom>
              <a:avLst/>
              <a:gdLst>
                <a:gd name="T0" fmla="*/ 5940 w 5740"/>
                <a:gd name="T1" fmla="*/ 0 h 2098"/>
                <a:gd name="T2" fmla="*/ 5836 w 5740"/>
                <a:gd name="T3" fmla="*/ 72 h 2098"/>
                <a:gd name="T4" fmla="*/ 5732 w 5740"/>
                <a:gd name="T5" fmla="*/ 138 h 2098"/>
                <a:gd name="T6" fmla="*/ 5611 w 5740"/>
                <a:gd name="T7" fmla="*/ 210 h 2098"/>
                <a:gd name="T8" fmla="*/ 5491 w 5740"/>
                <a:gd name="T9" fmla="*/ 276 h 2098"/>
                <a:gd name="T10" fmla="*/ 5228 w 5740"/>
                <a:gd name="T11" fmla="*/ 414 h 2098"/>
                <a:gd name="T12" fmla="*/ 4942 w 5740"/>
                <a:gd name="T13" fmla="*/ 552 h 2098"/>
                <a:gd name="T14" fmla="*/ 4632 w 5740"/>
                <a:gd name="T15" fmla="*/ 690 h 2098"/>
                <a:gd name="T16" fmla="*/ 4305 w 5740"/>
                <a:gd name="T17" fmla="*/ 827 h 2098"/>
                <a:gd name="T18" fmla="*/ 3959 w 5740"/>
                <a:gd name="T19" fmla="*/ 959 h 2098"/>
                <a:gd name="T20" fmla="*/ 3589 w 5740"/>
                <a:gd name="T21" fmla="*/ 1091 h 2098"/>
                <a:gd name="T22" fmla="*/ 3201 w 5740"/>
                <a:gd name="T23" fmla="*/ 1223 h 2098"/>
                <a:gd name="T24" fmla="*/ 2794 w 5740"/>
                <a:gd name="T25" fmla="*/ 1355 h 2098"/>
                <a:gd name="T26" fmla="*/ 2361 w 5740"/>
                <a:gd name="T27" fmla="*/ 1481 h 2098"/>
                <a:gd name="T28" fmla="*/ 1926 w 5740"/>
                <a:gd name="T29" fmla="*/ 1601 h 2098"/>
                <a:gd name="T30" fmla="*/ 1467 w 5740"/>
                <a:gd name="T31" fmla="*/ 1721 h 2098"/>
                <a:gd name="T32" fmla="*/ 990 w 5740"/>
                <a:gd name="T33" fmla="*/ 1834 h 2098"/>
                <a:gd name="T34" fmla="*/ 506 w 5740"/>
                <a:gd name="T35" fmla="*/ 1948 h 2098"/>
                <a:gd name="T36" fmla="*/ 0 w 5740"/>
                <a:gd name="T37" fmla="*/ 2056 h 2098"/>
                <a:gd name="T38" fmla="*/ 0 w 5740"/>
                <a:gd name="T39" fmla="*/ 2098 h 2098"/>
                <a:gd name="T40" fmla="*/ 499 w 5740"/>
                <a:gd name="T41" fmla="*/ 1990 h 2098"/>
                <a:gd name="T42" fmla="*/ 984 w 5740"/>
                <a:gd name="T43" fmla="*/ 1882 h 2098"/>
                <a:gd name="T44" fmla="*/ 1452 w 5740"/>
                <a:gd name="T45" fmla="*/ 1763 h 2098"/>
                <a:gd name="T46" fmla="*/ 1908 w 5740"/>
                <a:gd name="T47" fmla="*/ 1649 h 2098"/>
                <a:gd name="T48" fmla="*/ 2343 w 5740"/>
                <a:gd name="T49" fmla="*/ 1523 h 2098"/>
                <a:gd name="T50" fmla="*/ 2774 w 5740"/>
                <a:gd name="T51" fmla="*/ 1397 h 2098"/>
                <a:gd name="T52" fmla="*/ 3177 w 5740"/>
                <a:gd name="T53" fmla="*/ 1271 h 2098"/>
                <a:gd name="T54" fmla="*/ 3565 w 5740"/>
                <a:gd name="T55" fmla="*/ 1139 h 2098"/>
                <a:gd name="T56" fmla="*/ 3935 w 5740"/>
                <a:gd name="T57" fmla="*/ 1007 h 2098"/>
                <a:gd name="T58" fmla="*/ 4281 w 5740"/>
                <a:gd name="T59" fmla="*/ 875 h 2098"/>
                <a:gd name="T60" fmla="*/ 4614 w 5740"/>
                <a:gd name="T61" fmla="*/ 737 h 2098"/>
                <a:gd name="T62" fmla="*/ 4924 w 5740"/>
                <a:gd name="T63" fmla="*/ 600 h 2098"/>
                <a:gd name="T64" fmla="*/ 5216 w 5740"/>
                <a:gd name="T65" fmla="*/ 462 h 2098"/>
                <a:gd name="T66" fmla="*/ 5479 w 5740"/>
                <a:gd name="T67" fmla="*/ 324 h 2098"/>
                <a:gd name="T68" fmla="*/ 5726 w 5740"/>
                <a:gd name="T69" fmla="*/ 186 h 2098"/>
                <a:gd name="T70" fmla="*/ 5940 w 5740"/>
                <a:gd name="T71" fmla="*/ 48 h 2098"/>
                <a:gd name="T72" fmla="*/ 5940 w 5740"/>
                <a:gd name="T73" fmla="*/ 0 h 2098"/>
                <a:gd name="T74" fmla="*/ 5940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 name="Freeform 8"/>
            <p:cNvSpPr>
              <a:spLocks/>
            </p:cNvSpPr>
            <p:nvPr/>
          </p:nvSpPr>
          <p:spPr bwMode="hidden">
            <a:xfrm>
              <a:off x="0" y="102"/>
              <a:ext cx="1961" cy="1265"/>
            </a:xfrm>
            <a:custGeom>
              <a:avLst/>
              <a:gdLst>
                <a:gd name="T0" fmla="*/ 2021 w 1955"/>
                <a:gd name="T1" fmla="*/ 485 h 1265"/>
                <a:gd name="T2" fmla="*/ 1967 w 1955"/>
                <a:gd name="T3" fmla="*/ 390 h 1265"/>
                <a:gd name="T4" fmla="*/ 1831 w 1955"/>
                <a:gd name="T5" fmla="*/ 306 h 1265"/>
                <a:gd name="T6" fmla="*/ 1634 w 1955"/>
                <a:gd name="T7" fmla="*/ 228 h 1265"/>
                <a:gd name="T8" fmla="*/ 1371 w 1955"/>
                <a:gd name="T9" fmla="*/ 162 h 1265"/>
                <a:gd name="T10" fmla="*/ 1043 w 1955"/>
                <a:gd name="T11" fmla="*/ 102 h 1265"/>
                <a:gd name="T12" fmla="*/ 668 w 1955"/>
                <a:gd name="T13" fmla="*/ 54 h 1265"/>
                <a:gd name="T14" fmla="*/ 238 w 1955"/>
                <a:gd name="T15" fmla="*/ 18 h 1265"/>
                <a:gd name="T16" fmla="*/ 0 w 1955"/>
                <a:gd name="T17" fmla="*/ 12 h 1265"/>
                <a:gd name="T18" fmla="*/ 442 w 1955"/>
                <a:gd name="T19" fmla="*/ 48 h 1265"/>
                <a:gd name="T20" fmla="*/ 845 w 1955"/>
                <a:gd name="T21" fmla="*/ 90 h 1265"/>
                <a:gd name="T22" fmla="*/ 1192 w 1955"/>
                <a:gd name="T23" fmla="*/ 144 h 1265"/>
                <a:gd name="T24" fmla="*/ 1467 w 1955"/>
                <a:gd name="T25" fmla="*/ 204 h 1265"/>
                <a:gd name="T26" fmla="*/ 1693 w 1955"/>
                <a:gd name="T27" fmla="*/ 276 h 1265"/>
                <a:gd name="T28" fmla="*/ 1860 w 1955"/>
                <a:gd name="T29" fmla="*/ 360 h 1265"/>
                <a:gd name="T30" fmla="*/ 1949 w 1955"/>
                <a:gd name="T31" fmla="*/ 443 h 1265"/>
                <a:gd name="T32" fmla="*/ 1967 w 1955"/>
                <a:gd name="T33" fmla="*/ 539 h 1265"/>
                <a:gd name="T34" fmla="*/ 1920 w 1955"/>
                <a:gd name="T35" fmla="*/ 629 h 1265"/>
                <a:gd name="T36" fmla="*/ 1802 w 1955"/>
                <a:gd name="T37" fmla="*/ 719 h 1265"/>
                <a:gd name="T38" fmla="*/ 1634 w 1955"/>
                <a:gd name="T39" fmla="*/ 809 h 1265"/>
                <a:gd name="T40" fmla="*/ 1401 w 1955"/>
                <a:gd name="T41" fmla="*/ 899 h 1265"/>
                <a:gd name="T42" fmla="*/ 1121 w 1955"/>
                <a:gd name="T43" fmla="*/ 989 h 1265"/>
                <a:gd name="T44" fmla="*/ 787 w 1955"/>
                <a:gd name="T45" fmla="*/ 1073 h 1265"/>
                <a:gd name="T46" fmla="*/ 418 w 1955"/>
                <a:gd name="T47" fmla="*/ 1157 h 1265"/>
                <a:gd name="T48" fmla="*/ 0 w 1955"/>
                <a:gd name="T49" fmla="*/ 1241 h 1265"/>
                <a:gd name="T50" fmla="*/ 226 w 1955"/>
                <a:gd name="T51" fmla="*/ 1223 h 1265"/>
                <a:gd name="T52" fmla="*/ 632 w 1955"/>
                <a:gd name="T53" fmla="*/ 1139 h 1265"/>
                <a:gd name="T54" fmla="*/ 990 w 1955"/>
                <a:gd name="T55" fmla="*/ 1049 h 1265"/>
                <a:gd name="T56" fmla="*/ 1306 w 1955"/>
                <a:gd name="T57" fmla="*/ 959 h 1265"/>
                <a:gd name="T58" fmla="*/ 1568 w 1955"/>
                <a:gd name="T59" fmla="*/ 863 h 1265"/>
                <a:gd name="T60" fmla="*/ 1771 w 1955"/>
                <a:gd name="T61" fmla="*/ 767 h 1265"/>
                <a:gd name="T62" fmla="*/ 1926 w 1955"/>
                <a:gd name="T63" fmla="*/ 677 h 1265"/>
                <a:gd name="T64" fmla="*/ 2003 w 1955"/>
                <a:gd name="T65" fmla="*/ 581 h 1265"/>
                <a:gd name="T66" fmla="*/ 2021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1" name="Freeform 9"/>
            <p:cNvSpPr>
              <a:spLocks/>
            </p:cNvSpPr>
            <p:nvPr/>
          </p:nvSpPr>
          <p:spPr bwMode="hidden">
            <a:xfrm>
              <a:off x="0" y="0"/>
              <a:ext cx="4709" cy="2901"/>
            </a:xfrm>
            <a:custGeom>
              <a:avLst/>
              <a:gdLst>
                <a:gd name="T0" fmla="*/ 4859 w 4694"/>
                <a:gd name="T1" fmla="*/ 797 h 2901"/>
                <a:gd name="T2" fmla="*/ 4829 w 4694"/>
                <a:gd name="T3" fmla="*/ 665 h 2901"/>
                <a:gd name="T4" fmla="*/ 4751 w 4694"/>
                <a:gd name="T5" fmla="*/ 540 h 2901"/>
                <a:gd name="T6" fmla="*/ 4625 w 4694"/>
                <a:gd name="T7" fmla="*/ 426 h 2901"/>
                <a:gd name="T8" fmla="*/ 4453 w 4694"/>
                <a:gd name="T9" fmla="*/ 312 h 2901"/>
                <a:gd name="T10" fmla="*/ 4227 w 4694"/>
                <a:gd name="T11" fmla="*/ 216 h 2901"/>
                <a:gd name="T12" fmla="*/ 3969 w 4694"/>
                <a:gd name="T13" fmla="*/ 120 h 2901"/>
                <a:gd name="T14" fmla="*/ 3666 w 4694"/>
                <a:gd name="T15" fmla="*/ 36 h 2901"/>
                <a:gd name="T16" fmla="*/ 3317 w 4694"/>
                <a:gd name="T17" fmla="*/ 0 h 2901"/>
                <a:gd name="T18" fmla="*/ 3666 w 4694"/>
                <a:gd name="T19" fmla="*/ 78 h 2901"/>
                <a:gd name="T20" fmla="*/ 3969 w 4694"/>
                <a:gd name="T21" fmla="*/ 162 h 2901"/>
                <a:gd name="T22" fmla="*/ 4227 w 4694"/>
                <a:gd name="T23" fmla="*/ 258 h 2901"/>
                <a:gd name="T24" fmla="*/ 4441 w 4694"/>
                <a:gd name="T25" fmla="*/ 366 h 2901"/>
                <a:gd name="T26" fmla="*/ 4601 w 4694"/>
                <a:gd name="T27" fmla="*/ 480 h 2901"/>
                <a:gd name="T28" fmla="*/ 4715 w 4694"/>
                <a:gd name="T29" fmla="*/ 605 h 2901"/>
                <a:gd name="T30" fmla="*/ 4775 w 4694"/>
                <a:gd name="T31" fmla="*/ 737 h 2901"/>
                <a:gd name="T32" fmla="*/ 4775 w 4694"/>
                <a:gd name="T33" fmla="*/ 875 h 2901"/>
                <a:gd name="T34" fmla="*/ 4733 w 4694"/>
                <a:gd name="T35" fmla="*/ 1001 h 2901"/>
                <a:gd name="T36" fmla="*/ 4651 w 4694"/>
                <a:gd name="T37" fmla="*/ 1127 h 2901"/>
                <a:gd name="T38" fmla="*/ 4525 w 4694"/>
                <a:gd name="T39" fmla="*/ 1259 h 2901"/>
                <a:gd name="T40" fmla="*/ 4368 w 4694"/>
                <a:gd name="T41" fmla="*/ 1385 h 2901"/>
                <a:gd name="T42" fmla="*/ 4167 w 4694"/>
                <a:gd name="T43" fmla="*/ 1517 h 2901"/>
                <a:gd name="T44" fmla="*/ 3936 w 4694"/>
                <a:gd name="T45" fmla="*/ 1648 h 2901"/>
                <a:gd name="T46" fmla="*/ 3673 w 4694"/>
                <a:gd name="T47" fmla="*/ 1774 h 2901"/>
                <a:gd name="T48" fmla="*/ 3377 w 4694"/>
                <a:gd name="T49" fmla="*/ 1906 h 2901"/>
                <a:gd name="T50" fmla="*/ 3048 w 4694"/>
                <a:gd name="T51" fmla="*/ 2032 h 2901"/>
                <a:gd name="T52" fmla="*/ 2685 w 4694"/>
                <a:gd name="T53" fmla="*/ 2164 h 2901"/>
                <a:gd name="T54" fmla="*/ 2301 w 4694"/>
                <a:gd name="T55" fmla="*/ 2284 h 2901"/>
                <a:gd name="T56" fmla="*/ 1890 w 4694"/>
                <a:gd name="T57" fmla="*/ 2410 h 2901"/>
                <a:gd name="T58" fmla="*/ 1451 w 4694"/>
                <a:gd name="T59" fmla="*/ 2530 h 2901"/>
                <a:gd name="T60" fmla="*/ 506 w 4694"/>
                <a:gd name="T61" fmla="*/ 2757 h 2901"/>
                <a:gd name="T62" fmla="*/ 0 w 4694"/>
                <a:gd name="T63" fmla="*/ 2901 h 2901"/>
                <a:gd name="T64" fmla="*/ 1002 w 4694"/>
                <a:gd name="T65" fmla="*/ 2674 h 2901"/>
                <a:gd name="T66" fmla="*/ 1693 w 4694"/>
                <a:gd name="T67" fmla="*/ 2494 h 2901"/>
                <a:gd name="T68" fmla="*/ 2134 w 4694"/>
                <a:gd name="T69" fmla="*/ 2374 h 2901"/>
                <a:gd name="T70" fmla="*/ 2539 w 4694"/>
                <a:gd name="T71" fmla="*/ 2248 h 2901"/>
                <a:gd name="T72" fmla="*/ 2915 w 4694"/>
                <a:gd name="T73" fmla="*/ 2116 h 2901"/>
                <a:gd name="T74" fmla="*/ 3261 w 4694"/>
                <a:gd name="T75" fmla="*/ 1984 h 2901"/>
                <a:gd name="T76" fmla="*/ 3583 w 4694"/>
                <a:gd name="T77" fmla="*/ 1858 h 2901"/>
                <a:gd name="T78" fmla="*/ 3869 w 4694"/>
                <a:gd name="T79" fmla="*/ 1720 h 2901"/>
                <a:gd name="T80" fmla="*/ 4125 w 4694"/>
                <a:gd name="T81" fmla="*/ 1589 h 2901"/>
                <a:gd name="T82" fmla="*/ 4342 w 4694"/>
                <a:gd name="T83" fmla="*/ 1457 h 2901"/>
                <a:gd name="T84" fmla="*/ 4525 w 4694"/>
                <a:gd name="T85" fmla="*/ 1325 h 2901"/>
                <a:gd name="T86" fmla="*/ 4670 w 4694"/>
                <a:gd name="T87" fmla="*/ 1193 h 2901"/>
                <a:gd name="T88" fmla="*/ 4775 w 4694"/>
                <a:gd name="T89" fmla="*/ 1061 h 2901"/>
                <a:gd name="T90" fmla="*/ 4835 w 4694"/>
                <a:gd name="T91" fmla="*/ 935 h 2901"/>
                <a:gd name="T92" fmla="*/ 4853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2" name="Freeform 10"/>
            <p:cNvSpPr>
              <a:spLocks/>
            </p:cNvSpPr>
            <p:nvPr/>
          </p:nvSpPr>
          <p:spPr bwMode="hidden">
            <a:xfrm>
              <a:off x="0" y="0"/>
              <a:ext cx="3773" cy="2356"/>
            </a:xfrm>
            <a:custGeom>
              <a:avLst/>
              <a:gdLst>
                <a:gd name="T0" fmla="*/ 3893 w 3761"/>
                <a:gd name="T1" fmla="*/ 719 h 2356"/>
                <a:gd name="T2" fmla="*/ 3863 w 3761"/>
                <a:gd name="T3" fmla="*/ 599 h 2356"/>
                <a:gd name="T4" fmla="*/ 3785 w 3761"/>
                <a:gd name="T5" fmla="*/ 486 h 2356"/>
                <a:gd name="T6" fmla="*/ 3646 w 3761"/>
                <a:gd name="T7" fmla="*/ 378 h 2356"/>
                <a:gd name="T8" fmla="*/ 3469 w 3761"/>
                <a:gd name="T9" fmla="*/ 282 h 2356"/>
                <a:gd name="T10" fmla="*/ 3237 w 3761"/>
                <a:gd name="T11" fmla="*/ 192 h 2356"/>
                <a:gd name="T12" fmla="*/ 2963 w 3761"/>
                <a:gd name="T13" fmla="*/ 108 h 2356"/>
                <a:gd name="T14" fmla="*/ 2647 w 3761"/>
                <a:gd name="T15" fmla="*/ 36 h 2356"/>
                <a:gd name="T16" fmla="*/ 2307 w 3761"/>
                <a:gd name="T17" fmla="*/ 0 h 2356"/>
                <a:gd name="T18" fmla="*/ 2665 w 3761"/>
                <a:gd name="T19" fmla="*/ 72 h 2356"/>
                <a:gd name="T20" fmla="*/ 2975 w 3761"/>
                <a:gd name="T21" fmla="*/ 150 h 2356"/>
                <a:gd name="T22" fmla="*/ 3249 w 3761"/>
                <a:gd name="T23" fmla="*/ 234 h 2356"/>
                <a:gd name="T24" fmla="*/ 3469 w 3761"/>
                <a:gd name="T25" fmla="*/ 330 h 2356"/>
                <a:gd name="T26" fmla="*/ 3639 w 3761"/>
                <a:gd name="T27" fmla="*/ 432 h 2356"/>
                <a:gd name="T28" fmla="*/ 3755 w 3761"/>
                <a:gd name="T29" fmla="*/ 545 h 2356"/>
                <a:gd name="T30" fmla="*/ 3815 w 3761"/>
                <a:gd name="T31" fmla="*/ 665 h 2356"/>
                <a:gd name="T32" fmla="*/ 3821 w 3761"/>
                <a:gd name="T33" fmla="*/ 791 h 2356"/>
                <a:gd name="T34" fmla="*/ 3785 w 3761"/>
                <a:gd name="T35" fmla="*/ 887 h 2356"/>
                <a:gd name="T36" fmla="*/ 3723 w 3761"/>
                <a:gd name="T37" fmla="*/ 989 h 2356"/>
                <a:gd name="T38" fmla="*/ 3620 w 3761"/>
                <a:gd name="T39" fmla="*/ 1091 h 2356"/>
                <a:gd name="T40" fmla="*/ 3493 w 3761"/>
                <a:gd name="T41" fmla="*/ 1187 h 2356"/>
                <a:gd name="T42" fmla="*/ 3337 w 3761"/>
                <a:gd name="T43" fmla="*/ 1289 h 2356"/>
                <a:gd name="T44" fmla="*/ 3153 w 3761"/>
                <a:gd name="T45" fmla="*/ 1391 h 2356"/>
                <a:gd name="T46" fmla="*/ 2933 w 3761"/>
                <a:gd name="T47" fmla="*/ 1493 h 2356"/>
                <a:gd name="T48" fmla="*/ 2698 w 3761"/>
                <a:gd name="T49" fmla="*/ 1589 h 2356"/>
                <a:gd name="T50" fmla="*/ 2152 w 3761"/>
                <a:gd name="T51" fmla="*/ 1786 h 2356"/>
                <a:gd name="T52" fmla="*/ 1514 w 3761"/>
                <a:gd name="T53" fmla="*/ 1972 h 2356"/>
                <a:gd name="T54" fmla="*/ 788 w 3761"/>
                <a:gd name="T55" fmla="*/ 2158 h 2356"/>
                <a:gd name="T56" fmla="*/ 0 w 3761"/>
                <a:gd name="T57" fmla="*/ 2326 h 2356"/>
                <a:gd name="T58" fmla="*/ 412 w 3761"/>
                <a:gd name="T59" fmla="*/ 2272 h 2356"/>
                <a:gd name="T60" fmla="*/ 1186 w 3761"/>
                <a:gd name="T61" fmla="*/ 2092 h 2356"/>
                <a:gd name="T62" fmla="*/ 1878 w 3761"/>
                <a:gd name="T63" fmla="*/ 1900 h 2356"/>
                <a:gd name="T64" fmla="*/ 2480 w 3761"/>
                <a:gd name="T65" fmla="*/ 1702 h 2356"/>
                <a:gd name="T66" fmla="*/ 2746 w 3761"/>
                <a:gd name="T67" fmla="*/ 1607 h 2356"/>
                <a:gd name="T68" fmla="*/ 2981 w 3761"/>
                <a:gd name="T69" fmla="*/ 1505 h 2356"/>
                <a:gd name="T70" fmla="*/ 3201 w 3761"/>
                <a:gd name="T71" fmla="*/ 1403 h 2356"/>
                <a:gd name="T72" fmla="*/ 3396 w 3761"/>
                <a:gd name="T73" fmla="*/ 1301 h 2356"/>
                <a:gd name="T74" fmla="*/ 3553 w 3761"/>
                <a:gd name="T75" fmla="*/ 1193 h 2356"/>
                <a:gd name="T76" fmla="*/ 3685 w 3761"/>
                <a:gd name="T77" fmla="*/ 1091 h 2356"/>
                <a:gd name="T78" fmla="*/ 3785 w 3761"/>
                <a:gd name="T79" fmla="*/ 989 h 2356"/>
                <a:gd name="T80" fmla="*/ 3851 w 3761"/>
                <a:gd name="T81" fmla="*/ 887 h 2356"/>
                <a:gd name="T82" fmla="*/ 3887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3" name="Freeform 11"/>
            <p:cNvSpPr>
              <a:spLocks/>
            </p:cNvSpPr>
            <p:nvPr/>
          </p:nvSpPr>
          <p:spPr bwMode="hidden">
            <a:xfrm>
              <a:off x="0" y="0"/>
              <a:ext cx="2933" cy="1846"/>
            </a:xfrm>
            <a:custGeom>
              <a:avLst/>
              <a:gdLst>
                <a:gd name="T0" fmla="*/ 3023 w 2924"/>
                <a:gd name="T1" fmla="*/ 647 h 1846"/>
                <a:gd name="T2" fmla="*/ 2975 w 2924"/>
                <a:gd name="T3" fmla="*/ 528 h 1846"/>
                <a:gd name="T4" fmla="*/ 2847 w 2924"/>
                <a:gd name="T5" fmla="*/ 414 h 1846"/>
                <a:gd name="T6" fmla="*/ 2647 w 2924"/>
                <a:gd name="T7" fmla="*/ 318 h 1846"/>
                <a:gd name="T8" fmla="*/ 2379 w 2924"/>
                <a:gd name="T9" fmla="*/ 228 h 1846"/>
                <a:gd name="T10" fmla="*/ 2051 w 2924"/>
                <a:gd name="T11" fmla="*/ 150 h 1846"/>
                <a:gd name="T12" fmla="*/ 1663 w 2924"/>
                <a:gd name="T13" fmla="*/ 78 h 1846"/>
                <a:gd name="T14" fmla="*/ 1222 w 2924"/>
                <a:gd name="T15" fmla="*/ 24 h 1846"/>
                <a:gd name="T16" fmla="*/ 716 w 2924"/>
                <a:gd name="T17" fmla="*/ 0 h 1846"/>
                <a:gd name="T18" fmla="*/ 1234 w 2924"/>
                <a:gd name="T19" fmla="*/ 48 h 1846"/>
                <a:gd name="T20" fmla="*/ 1681 w 2924"/>
                <a:gd name="T21" fmla="*/ 108 h 1846"/>
                <a:gd name="T22" fmla="*/ 2075 w 2924"/>
                <a:gd name="T23" fmla="*/ 180 h 1846"/>
                <a:gd name="T24" fmla="*/ 2403 w 2924"/>
                <a:gd name="T25" fmla="*/ 264 h 1846"/>
                <a:gd name="T26" fmla="*/ 2659 w 2924"/>
                <a:gd name="T27" fmla="*/ 360 h 1846"/>
                <a:gd name="T28" fmla="*/ 2847 w 2924"/>
                <a:gd name="T29" fmla="*/ 468 h 1846"/>
                <a:gd name="T30" fmla="*/ 2945 w 2924"/>
                <a:gd name="T31" fmla="*/ 587 h 1846"/>
                <a:gd name="T32" fmla="*/ 2963 w 2924"/>
                <a:gd name="T33" fmla="*/ 713 h 1846"/>
                <a:gd name="T34" fmla="*/ 2939 w 2924"/>
                <a:gd name="T35" fmla="*/ 785 h 1846"/>
                <a:gd name="T36" fmla="*/ 2891 w 2924"/>
                <a:gd name="T37" fmla="*/ 857 h 1846"/>
                <a:gd name="T38" fmla="*/ 2713 w 2924"/>
                <a:gd name="T39" fmla="*/ 1001 h 1846"/>
                <a:gd name="T40" fmla="*/ 2446 w 2924"/>
                <a:gd name="T41" fmla="*/ 1145 h 1846"/>
                <a:gd name="T42" fmla="*/ 2099 w 2924"/>
                <a:gd name="T43" fmla="*/ 1289 h 1846"/>
                <a:gd name="T44" fmla="*/ 1681 w 2924"/>
                <a:gd name="T45" fmla="*/ 1433 h 1846"/>
                <a:gd name="T46" fmla="*/ 1186 w 2924"/>
                <a:gd name="T47" fmla="*/ 1571 h 1846"/>
                <a:gd name="T48" fmla="*/ 626 w 2924"/>
                <a:gd name="T49" fmla="*/ 1702 h 1846"/>
                <a:gd name="T50" fmla="*/ 0 w 2924"/>
                <a:gd name="T51" fmla="*/ 1828 h 1846"/>
                <a:gd name="T52" fmla="*/ 322 w 2924"/>
                <a:gd name="T53" fmla="*/ 1780 h 1846"/>
                <a:gd name="T54" fmla="*/ 930 w 2924"/>
                <a:gd name="T55" fmla="*/ 1648 h 1846"/>
                <a:gd name="T56" fmla="*/ 1461 w 2924"/>
                <a:gd name="T57" fmla="*/ 1511 h 1846"/>
                <a:gd name="T58" fmla="*/ 1937 w 2924"/>
                <a:gd name="T59" fmla="*/ 1367 h 1846"/>
                <a:gd name="T60" fmla="*/ 2331 w 2924"/>
                <a:gd name="T61" fmla="*/ 1223 h 1846"/>
                <a:gd name="T62" fmla="*/ 2647 w 2924"/>
                <a:gd name="T63" fmla="*/ 1079 h 1846"/>
                <a:gd name="T64" fmla="*/ 2873 w 2924"/>
                <a:gd name="T65" fmla="*/ 929 h 1846"/>
                <a:gd name="T66" fmla="*/ 2975 w 2924"/>
                <a:gd name="T67" fmla="*/ 815 h 1846"/>
                <a:gd name="T68" fmla="*/ 3011 w 2924"/>
                <a:gd name="T69" fmla="*/ 743 h 1846"/>
                <a:gd name="T70" fmla="*/ 3023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4" name="Freeform 12"/>
            <p:cNvSpPr>
              <a:spLocks/>
            </p:cNvSpPr>
            <p:nvPr/>
          </p:nvSpPr>
          <p:spPr bwMode="hidden">
            <a:xfrm>
              <a:off x="114" y="2847"/>
              <a:ext cx="1493" cy="204"/>
            </a:xfrm>
            <a:custGeom>
              <a:avLst/>
              <a:gdLst>
                <a:gd name="T0" fmla="*/ 1454 w 1488"/>
                <a:gd name="T1" fmla="*/ 204 h 204"/>
                <a:gd name="T2" fmla="*/ 0 w 1488"/>
                <a:gd name="T3" fmla="*/ 18 h 204"/>
                <a:gd name="T4" fmla="*/ 77 w 1488"/>
                <a:gd name="T5" fmla="*/ 0 h 204"/>
                <a:gd name="T6" fmla="*/ 1543 w 1488"/>
                <a:gd name="T7" fmla="*/ 186 h 204"/>
                <a:gd name="T8" fmla="*/ 1454 w 1488"/>
                <a:gd name="T9" fmla="*/ 204 h 204"/>
                <a:gd name="T10" fmla="*/ 1454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w="9525">
              <a:noFill/>
              <a:round/>
              <a:headEnd/>
              <a:tailEnd/>
            </a:ln>
          </p:spPr>
          <p:txBody>
            <a:bodyPr/>
            <a:lstStyle/>
            <a:p>
              <a:pPr>
                <a:defRPr/>
              </a:pPr>
              <a:endParaRPr lang="en-GB"/>
            </a:p>
          </p:txBody>
        </p:sp>
        <p:sp>
          <p:nvSpPr>
            <p:cNvPr id="15"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en-US"/>
            </a:p>
          </p:txBody>
        </p:sp>
        <p:sp>
          <p:nvSpPr>
            <p:cNvPr id="16"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en-US"/>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w="9525">
                <a:noFill/>
                <a:round/>
                <a:headEnd/>
                <a:tailEnd/>
              </a:ln>
            </p:spPr>
            <p:txBody>
              <a:bodyPr/>
              <a:lstStyle/>
              <a:p>
                <a:pPr>
                  <a:defRPr/>
                </a:pPr>
                <a:endParaRPr lang="en-GB"/>
              </a:p>
            </p:txBody>
          </p:sp>
          <p:sp>
            <p:nvSpPr>
              <p:cNvPr id="19"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4 w 323"/>
                  <a:gd name="T13" fmla="*/ 18 h 162"/>
                  <a:gd name="T14" fmla="*/ 250 w 323"/>
                  <a:gd name="T15" fmla="*/ 54 h 162"/>
                  <a:gd name="T16" fmla="*/ 298 w 323"/>
                  <a:gd name="T17" fmla="*/ 90 h 162"/>
                  <a:gd name="T18" fmla="*/ 328 w 323"/>
                  <a:gd name="T19" fmla="*/ 114 h 162"/>
                  <a:gd name="T20" fmla="*/ 334 w 323"/>
                  <a:gd name="T21" fmla="*/ 126 h 162"/>
                  <a:gd name="T22" fmla="*/ 334 w 323"/>
                  <a:gd name="T23" fmla="*/ 126 h 162"/>
                  <a:gd name="T24" fmla="*/ 232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20" name="Freeform 18"/>
              <p:cNvSpPr>
                <a:spLocks noEditPoints="1"/>
              </p:cNvSpPr>
              <p:nvPr/>
            </p:nvSpPr>
            <p:spPr bwMode="hidden">
              <a:xfrm>
                <a:off x="192" y="2284"/>
                <a:ext cx="1254" cy="923"/>
              </a:xfrm>
              <a:custGeom>
                <a:avLst/>
                <a:gdLst>
                  <a:gd name="T0" fmla="*/ 1210 w 1250"/>
                  <a:gd name="T1" fmla="*/ 641 h 923"/>
                  <a:gd name="T2" fmla="*/ 1210 w 1250"/>
                  <a:gd name="T3" fmla="*/ 473 h 923"/>
                  <a:gd name="T4" fmla="*/ 1180 w 1250"/>
                  <a:gd name="T5" fmla="*/ 384 h 923"/>
                  <a:gd name="T6" fmla="*/ 1156 w 1250"/>
                  <a:gd name="T7" fmla="*/ 288 h 923"/>
                  <a:gd name="T8" fmla="*/ 1086 w 1250"/>
                  <a:gd name="T9" fmla="*/ 174 h 923"/>
                  <a:gd name="T10" fmla="*/ 1014 w 1250"/>
                  <a:gd name="T11" fmla="*/ 96 h 923"/>
                  <a:gd name="T12" fmla="*/ 996 w 1250"/>
                  <a:gd name="T13" fmla="*/ 72 h 923"/>
                  <a:gd name="T14" fmla="*/ 924 w 1250"/>
                  <a:gd name="T15" fmla="*/ 18 h 923"/>
                  <a:gd name="T16" fmla="*/ 852 w 1250"/>
                  <a:gd name="T17" fmla="*/ 6 h 923"/>
                  <a:gd name="T18" fmla="*/ 734 w 1250"/>
                  <a:gd name="T19" fmla="*/ 24 h 923"/>
                  <a:gd name="T20" fmla="*/ 686 w 1250"/>
                  <a:gd name="T21" fmla="*/ 42 h 923"/>
                  <a:gd name="T22" fmla="*/ 590 w 1250"/>
                  <a:gd name="T23" fmla="*/ 120 h 923"/>
                  <a:gd name="T24" fmla="*/ 554 w 1250"/>
                  <a:gd name="T25" fmla="*/ 228 h 923"/>
                  <a:gd name="T26" fmla="*/ 531 w 1250"/>
                  <a:gd name="T27" fmla="*/ 348 h 923"/>
                  <a:gd name="T28" fmla="*/ 442 w 1250"/>
                  <a:gd name="T29" fmla="*/ 479 h 923"/>
                  <a:gd name="T30" fmla="*/ 424 w 1250"/>
                  <a:gd name="T31" fmla="*/ 539 h 923"/>
                  <a:gd name="T32" fmla="*/ 364 w 1250"/>
                  <a:gd name="T33" fmla="*/ 599 h 923"/>
                  <a:gd name="T34" fmla="*/ 316 w 1250"/>
                  <a:gd name="T35" fmla="*/ 629 h 923"/>
                  <a:gd name="T36" fmla="*/ 304 w 1250"/>
                  <a:gd name="T37" fmla="*/ 635 h 923"/>
                  <a:gd name="T38" fmla="*/ 268 w 1250"/>
                  <a:gd name="T39" fmla="*/ 677 h 923"/>
                  <a:gd name="T40" fmla="*/ 150 w 1250"/>
                  <a:gd name="T41" fmla="*/ 797 h 923"/>
                  <a:gd name="T42" fmla="*/ 54 w 1250"/>
                  <a:gd name="T43" fmla="*/ 839 h 923"/>
                  <a:gd name="T44" fmla="*/ 156 w 1250"/>
                  <a:gd name="T45" fmla="*/ 905 h 923"/>
                  <a:gd name="T46" fmla="*/ 251 w 1250"/>
                  <a:gd name="T47" fmla="*/ 869 h 923"/>
                  <a:gd name="T48" fmla="*/ 662 w 1250"/>
                  <a:gd name="T49" fmla="*/ 827 h 923"/>
                  <a:gd name="T50" fmla="*/ 722 w 1250"/>
                  <a:gd name="T51" fmla="*/ 725 h 923"/>
                  <a:gd name="T52" fmla="*/ 716 w 1250"/>
                  <a:gd name="T53" fmla="*/ 611 h 923"/>
                  <a:gd name="T54" fmla="*/ 809 w 1250"/>
                  <a:gd name="T55" fmla="*/ 551 h 923"/>
                  <a:gd name="T56" fmla="*/ 912 w 1250"/>
                  <a:gd name="T57" fmla="*/ 449 h 923"/>
                  <a:gd name="T58" fmla="*/ 942 w 1250"/>
                  <a:gd name="T59" fmla="*/ 414 h 923"/>
                  <a:gd name="T60" fmla="*/ 1008 w 1250"/>
                  <a:gd name="T61" fmla="*/ 318 h 923"/>
                  <a:gd name="T62" fmla="*/ 1056 w 1250"/>
                  <a:gd name="T63" fmla="*/ 336 h 923"/>
                  <a:gd name="T64" fmla="*/ 1162 w 1250"/>
                  <a:gd name="T65" fmla="*/ 617 h 923"/>
                  <a:gd name="T66" fmla="*/ 1156 w 1250"/>
                  <a:gd name="T67" fmla="*/ 689 h 923"/>
                  <a:gd name="T68" fmla="*/ 1192 w 1250"/>
                  <a:gd name="T69" fmla="*/ 749 h 923"/>
                  <a:gd name="T70" fmla="*/ 1246 w 1250"/>
                  <a:gd name="T71" fmla="*/ 713 h 923"/>
                  <a:gd name="T72" fmla="*/ 1282 w 1250"/>
                  <a:gd name="T73" fmla="*/ 749 h 923"/>
                  <a:gd name="T74" fmla="*/ 1294 w 1250"/>
                  <a:gd name="T75" fmla="*/ 743 h 923"/>
                  <a:gd name="T76" fmla="*/ 716 w 1250"/>
                  <a:gd name="T77" fmla="*/ 264 h 923"/>
                  <a:gd name="T78" fmla="*/ 817 w 1250"/>
                  <a:gd name="T79" fmla="*/ 372 h 923"/>
                  <a:gd name="T80" fmla="*/ 791 w 1250"/>
                  <a:gd name="T81" fmla="*/ 443 h 923"/>
                  <a:gd name="T82" fmla="*/ 728 w 1250"/>
                  <a:gd name="T83" fmla="*/ 515 h 923"/>
                  <a:gd name="T84" fmla="*/ 680 w 1250"/>
                  <a:gd name="T85" fmla="*/ 569 h 923"/>
                  <a:gd name="T86" fmla="*/ 638 w 1250"/>
                  <a:gd name="T87" fmla="*/ 593 h 923"/>
                  <a:gd name="T88" fmla="*/ 596 w 1250"/>
                  <a:gd name="T89" fmla="*/ 617 h 923"/>
                  <a:gd name="T90" fmla="*/ 584 w 1250"/>
                  <a:gd name="T91" fmla="*/ 707 h 923"/>
                  <a:gd name="T92" fmla="*/ 364 w 1250"/>
                  <a:gd name="T93" fmla="*/ 755 h 923"/>
                  <a:gd name="T94" fmla="*/ 400 w 1250"/>
                  <a:gd name="T95" fmla="*/ 641 h 923"/>
                  <a:gd name="T96" fmla="*/ 436 w 1250"/>
                  <a:gd name="T97" fmla="*/ 647 h 923"/>
                  <a:gd name="T98" fmla="*/ 454 w 1250"/>
                  <a:gd name="T99" fmla="*/ 617 h 923"/>
                  <a:gd name="T100" fmla="*/ 590 w 1250"/>
                  <a:gd name="T101" fmla="*/ 515 h 923"/>
                  <a:gd name="T102" fmla="*/ 638 w 1250"/>
                  <a:gd name="T103" fmla="*/ 473 h 923"/>
                  <a:gd name="T104" fmla="*/ 662 w 1250"/>
                  <a:gd name="T105" fmla="*/ 396 h 923"/>
                  <a:gd name="T106" fmla="*/ 662 w 1250"/>
                  <a:gd name="T107" fmla="*/ 378 h 923"/>
                  <a:gd name="T108" fmla="*/ 686 w 1250"/>
                  <a:gd name="T109" fmla="*/ 270 h 923"/>
                  <a:gd name="T110" fmla="*/ 704 w 1250"/>
                  <a:gd name="T111" fmla="*/ 192 h 923"/>
                  <a:gd name="T112" fmla="*/ 716 w 1250"/>
                  <a:gd name="T113" fmla="*/ 264 h 923"/>
                  <a:gd name="T114" fmla="*/ 554 w 1250"/>
                  <a:gd name="T115" fmla="*/ 455 h 923"/>
                  <a:gd name="T116" fmla="*/ 656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w="9525">
                <a:noFill/>
                <a:round/>
                <a:headEnd/>
                <a:tailEnd/>
              </a:ln>
            </p:spPr>
            <p:txBody>
              <a:bodyPr/>
              <a:lstStyle/>
              <a:p>
                <a:pPr>
                  <a:defRPr/>
                </a:pPr>
                <a:endParaRPr lang="en-GB"/>
              </a:p>
            </p:txBody>
          </p:sp>
          <p:sp>
            <p:nvSpPr>
              <p:cNvPr id="21"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22"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23"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24"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25"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26"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27" name="Freeform 25"/>
              <p:cNvSpPr>
                <a:spLocks/>
              </p:cNvSpPr>
              <p:nvPr/>
            </p:nvSpPr>
            <p:spPr bwMode="hidden">
              <a:xfrm>
                <a:off x="737" y="2763"/>
                <a:ext cx="73" cy="54"/>
              </a:xfrm>
              <a:custGeom>
                <a:avLst/>
                <a:gdLst>
                  <a:gd name="T0" fmla="*/ 24 w 72"/>
                  <a:gd name="T1" fmla="*/ 36 h 54"/>
                  <a:gd name="T2" fmla="*/ 59 w 72"/>
                  <a:gd name="T3" fmla="*/ 24 h 54"/>
                  <a:gd name="T4" fmla="*/ 71 w 72"/>
                  <a:gd name="T5" fmla="*/ 12 h 54"/>
                  <a:gd name="T6" fmla="*/ 77 w 72"/>
                  <a:gd name="T7" fmla="*/ 6 h 54"/>
                  <a:gd name="T8" fmla="*/ 83 w 72"/>
                  <a:gd name="T9" fmla="*/ 0 h 54"/>
                  <a:gd name="T10" fmla="*/ 53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28"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29"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30" name="Freeform 28"/>
              <p:cNvSpPr>
                <a:spLocks/>
              </p:cNvSpPr>
              <p:nvPr/>
            </p:nvSpPr>
            <p:spPr bwMode="hidden">
              <a:xfrm>
                <a:off x="437" y="3027"/>
                <a:ext cx="288" cy="84"/>
              </a:xfrm>
              <a:custGeom>
                <a:avLst/>
                <a:gdLst>
                  <a:gd name="T0" fmla="*/ 298 w 287"/>
                  <a:gd name="T1" fmla="*/ 0 h 84"/>
                  <a:gd name="T2" fmla="*/ 0 w 287"/>
                  <a:gd name="T3" fmla="*/ 84 h 84"/>
                  <a:gd name="T4" fmla="*/ 179 w 287"/>
                  <a:gd name="T5" fmla="*/ 36 h 84"/>
                  <a:gd name="T6" fmla="*/ 114 w 287"/>
                  <a:gd name="T7" fmla="*/ 60 h 84"/>
                  <a:gd name="T8" fmla="*/ 287 w 287"/>
                  <a:gd name="T9" fmla="*/ 18 h 84"/>
                  <a:gd name="T10" fmla="*/ 298 w 287"/>
                  <a:gd name="T11" fmla="*/ 0 h 84"/>
                  <a:gd name="T12" fmla="*/ 298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31"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32"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33"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34"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35"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36"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37"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38"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en-GB"/>
              </a:p>
            </p:txBody>
          </p:sp>
          <p:sp>
            <p:nvSpPr>
              <p:cNvPr id="39"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en-GB"/>
              </a:p>
            </p:txBody>
          </p:sp>
          <p:sp>
            <p:nvSpPr>
              <p:cNvPr id="40"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en-GB"/>
              </a:p>
            </p:txBody>
          </p:sp>
          <p:sp>
            <p:nvSpPr>
              <p:cNvPr id="41"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en-GB"/>
              </a:p>
            </p:txBody>
          </p:sp>
          <p:sp>
            <p:nvSpPr>
              <p:cNvPr id="42"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en-GB"/>
              </a:p>
            </p:txBody>
          </p:sp>
        </p:grpSp>
      </p:grpSp>
      <p:sp>
        <p:nvSpPr>
          <p:cNvPr id="17449" name="Rectangle 41"/>
          <p:cNvSpPr>
            <a:spLocks noGrp="1" noChangeArrowheads="1"/>
          </p:cNvSpPr>
          <p:nvPr>
            <p:ph type="ctrTitle"/>
          </p:nvPr>
        </p:nvSpPr>
        <p:spPr>
          <a:xfrm>
            <a:off x="685800" y="1447800"/>
            <a:ext cx="7772400" cy="1470025"/>
          </a:xfrm>
        </p:spPr>
        <p:txBody>
          <a:bodyPr/>
          <a:lstStyle>
            <a:lvl1pPr>
              <a:defRPr/>
            </a:lvl1pPr>
          </a:lstStyle>
          <a:p>
            <a:pPr lvl="0"/>
            <a:r>
              <a:rPr lang="en-US" noProof="0" smtClean="0"/>
              <a:t>Click to edit Master title style</a:t>
            </a:r>
          </a:p>
        </p:txBody>
      </p:sp>
      <p:sp>
        <p:nvSpPr>
          <p:cNvPr id="17450" name="Rectangle 42"/>
          <p:cNvSpPr>
            <a:spLocks noGrp="1" noChangeArrowheads="1"/>
          </p:cNvSpPr>
          <p:nvPr>
            <p:ph type="subTitle" idx="1"/>
          </p:nvPr>
        </p:nvSpPr>
        <p:spPr>
          <a:xfrm>
            <a:off x="1371600" y="3203575"/>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43" name="Rectangle 43"/>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44" name="Rectangle 44"/>
          <p:cNvSpPr>
            <a:spLocks noGrp="1" noChangeArrowheads="1"/>
          </p:cNvSpPr>
          <p:nvPr>
            <p:ph type="ftr" sz="quarter" idx="11"/>
          </p:nvPr>
        </p:nvSpPr>
        <p:spPr>
          <a:xfrm>
            <a:off x="3124200" y="6245225"/>
            <a:ext cx="2895600" cy="476250"/>
          </a:xfrm>
        </p:spPr>
        <p:txBody>
          <a:bodyPr/>
          <a:lstStyle>
            <a:lvl1pPr>
              <a:defRPr/>
            </a:lvl1pPr>
          </a:lstStyle>
          <a:p>
            <a:pPr>
              <a:defRPr/>
            </a:pPr>
            <a:endParaRPr lang="en-US"/>
          </a:p>
        </p:txBody>
      </p:sp>
      <p:sp>
        <p:nvSpPr>
          <p:cNvPr id="45" name="Rectangle 45"/>
          <p:cNvSpPr>
            <a:spLocks noGrp="1" noChangeArrowheads="1"/>
          </p:cNvSpPr>
          <p:nvPr>
            <p:ph type="sldNum" sz="quarter" idx="12"/>
          </p:nvPr>
        </p:nvSpPr>
        <p:spPr>
          <a:xfrm>
            <a:off x="6553200" y="6245225"/>
            <a:ext cx="2133600" cy="476250"/>
          </a:xfrm>
        </p:spPr>
        <p:txBody>
          <a:bodyPr/>
          <a:lstStyle>
            <a:lvl1pPr>
              <a:defRPr/>
            </a:lvl1pPr>
          </a:lstStyle>
          <a:p>
            <a:pPr>
              <a:defRPr/>
            </a:pPr>
            <a:fld id="{158C2BEB-D4B4-462A-AAAA-088531FE82F1}" type="slidenum">
              <a:rPr lang="ar-SA"/>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902F63-4552-41A3-B73B-F7F3E01BC616}" type="slidenum">
              <a:rPr lang="ar-SA"/>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750"/>
            <a:ext cx="2057400" cy="5972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8750"/>
            <a:ext cx="6019800" cy="5972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CE19EA-8F3C-4619-A91F-0DF2381728E9}" type="slidenum">
              <a:rPr lang="ar-SA"/>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125888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dirty="0" smtClean="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7F7173-8634-4070-B760-452071CD35EE}" type="slidenum">
              <a:rPr lang="ar-SA"/>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12588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30725"/>
          </a:xfrm>
        </p:spPr>
        <p:txBody>
          <a:bodyPr/>
          <a:lstStyle/>
          <a:p>
            <a:pPr lvl="0"/>
            <a:endParaRPr lang="en-US" noProof="0" dirty="0" smtClean="0"/>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D6017A2A-2A30-4DAF-9158-9712101AEBAA}" type="slidenum">
              <a:rPr lang="ar-SA"/>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AE8E43A-4335-49D5-827F-61CADD4D93F4}" type="slidenum">
              <a:rPr lang="ar-SA"/>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51F26C-42AC-4445-AC7C-F7A766837C1A}" type="slidenum">
              <a:rPr lang="ar-SA"/>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5C4CCAF-9DAE-4A69-8C69-40990BC5AEDB}" type="slidenum">
              <a:rPr lang="ar-SA"/>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A93DB451-4D5C-488C-AC85-BE10F7CAE2F9}" type="slidenum">
              <a:rPr lang="ar-SA"/>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544E6939-293B-43DB-B49D-AE3EDD87A166}" type="slidenum">
              <a:rPr lang="ar-SA"/>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A68D6119-F345-44FF-9801-10E16785CFBC}" type="slidenum">
              <a:rPr lang="ar-SA"/>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C546952-CADF-4872-8228-4FD7DEBD715D}" type="slidenum">
              <a:rPr lang="ar-SA"/>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EE1DB0E2-A38F-407B-8005-134C6724B9A3}" type="slidenum">
              <a:rPr lang="ar-SA"/>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0825" cy="6851650"/>
            <a:chOff x="0" y="0"/>
            <a:chExt cx="5758" cy="4316"/>
          </a:xfrm>
        </p:grpSpPr>
        <p:sp>
          <p:nvSpPr>
            <p:cNvPr id="1032" name="Freeform 3"/>
            <p:cNvSpPr>
              <a:spLocks/>
            </p:cNvSpPr>
            <p:nvPr/>
          </p:nvSpPr>
          <p:spPr bwMode="hidden">
            <a:xfrm>
              <a:off x="1812" y="2811"/>
              <a:ext cx="3946" cy="1505"/>
            </a:xfrm>
            <a:custGeom>
              <a:avLst/>
              <a:gdLst>
                <a:gd name="T0" fmla="*/ 149 w 3934"/>
                <a:gd name="T1" fmla="*/ 1505 h 1505"/>
                <a:gd name="T2" fmla="*/ 709 w 3934"/>
                <a:gd name="T3" fmla="*/ 1331 h 1505"/>
                <a:gd name="T4" fmla="*/ 1257 w 3934"/>
                <a:gd name="T5" fmla="*/ 1157 h 1505"/>
                <a:gd name="T6" fmla="*/ 1783 w 3934"/>
                <a:gd name="T7" fmla="*/ 977 h 1505"/>
                <a:gd name="T8" fmla="*/ 2295 w 3934"/>
                <a:gd name="T9" fmla="*/ 792 h 1505"/>
                <a:gd name="T10" fmla="*/ 2544 w 3934"/>
                <a:gd name="T11" fmla="*/ 696 h 1505"/>
                <a:gd name="T12" fmla="*/ 2778 w 3934"/>
                <a:gd name="T13" fmla="*/ 606 h 1505"/>
                <a:gd name="T14" fmla="*/ 3017 w 3934"/>
                <a:gd name="T15" fmla="*/ 510 h 1505"/>
                <a:gd name="T16" fmla="*/ 3249 w 3934"/>
                <a:gd name="T17" fmla="*/ 420 h 1505"/>
                <a:gd name="T18" fmla="*/ 3459 w 3934"/>
                <a:gd name="T19" fmla="*/ 324 h 1505"/>
                <a:gd name="T20" fmla="*/ 3672 w 3934"/>
                <a:gd name="T21" fmla="*/ 234 h 1505"/>
                <a:gd name="T22" fmla="*/ 3879 w 3934"/>
                <a:gd name="T23" fmla="*/ 138 h 1505"/>
                <a:gd name="T24" fmla="*/ 4066 w 3934"/>
                <a:gd name="T25" fmla="*/ 48 h 1505"/>
                <a:gd name="T26" fmla="*/ 4066 w 3934"/>
                <a:gd name="T27" fmla="*/ 0 h 1505"/>
                <a:gd name="T28" fmla="*/ 3872 w 3934"/>
                <a:gd name="T29" fmla="*/ 96 h 1505"/>
                <a:gd name="T30" fmla="*/ 3660 w 3934"/>
                <a:gd name="T31" fmla="*/ 192 h 1505"/>
                <a:gd name="T32" fmla="*/ 3440 w 3934"/>
                <a:gd name="T33" fmla="*/ 288 h 1505"/>
                <a:gd name="T34" fmla="*/ 3225 w 3934"/>
                <a:gd name="T35" fmla="*/ 384 h 1505"/>
                <a:gd name="T36" fmla="*/ 2987 w 3934"/>
                <a:gd name="T37" fmla="*/ 480 h 1505"/>
                <a:gd name="T38" fmla="*/ 2742 w 3934"/>
                <a:gd name="T39" fmla="*/ 576 h 1505"/>
                <a:gd name="T40" fmla="*/ 2489 w 3934"/>
                <a:gd name="T41" fmla="*/ 672 h 1505"/>
                <a:gd name="T42" fmla="*/ 2241 w 3934"/>
                <a:gd name="T43" fmla="*/ 768 h 1505"/>
                <a:gd name="T44" fmla="*/ 1973 w 3934"/>
                <a:gd name="T45" fmla="*/ 864 h 1505"/>
                <a:gd name="T46" fmla="*/ 1705 w 3934"/>
                <a:gd name="T47" fmla="*/ 960 h 1505"/>
                <a:gd name="T48" fmla="*/ 1145 w 3934"/>
                <a:gd name="T49" fmla="*/ 1145 h 1505"/>
                <a:gd name="T50" fmla="*/ 584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33" name="Freeform 4"/>
            <p:cNvSpPr>
              <a:spLocks/>
            </p:cNvSpPr>
            <p:nvPr/>
          </p:nvSpPr>
          <p:spPr bwMode="hidden">
            <a:xfrm>
              <a:off x="4025" y="3627"/>
              <a:ext cx="1733" cy="689"/>
            </a:xfrm>
            <a:custGeom>
              <a:avLst/>
              <a:gdLst>
                <a:gd name="T0" fmla="*/ 132 w 1728"/>
                <a:gd name="T1" fmla="*/ 689 h 689"/>
                <a:gd name="T2" fmla="*/ 572 w 1728"/>
                <a:gd name="T3" fmla="*/ 527 h 689"/>
                <a:gd name="T4" fmla="*/ 996 w 1728"/>
                <a:gd name="T5" fmla="*/ 365 h 689"/>
                <a:gd name="T6" fmla="*/ 1193 w 1728"/>
                <a:gd name="T7" fmla="*/ 287 h 689"/>
                <a:gd name="T8" fmla="*/ 1401 w 1728"/>
                <a:gd name="T9" fmla="*/ 203 h 689"/>
                <a:gd name="T10" fmla="*/ 1602 w 1728"/>
                <a:gd name="T11" fmla="*/ 126 h 689"/>
                <a:gd name="T12" fmla="*/ 1783 w 1728"/>
                <a:gd name="T13" fmla="*/ 48 h 689"/>
                <a:gd name="T14" fmla="*/ 1783 w 1728"/>
                <a:gd name="T15" fmla="*/ 0 h 689"/>
                <a:gd name="T16" fmla="*/ 1579 w 1728"/>
                <a:gd name="T17" fmla="*/ 84 h 689"/>
                <a:gd name="T18" fmla="*/ 1371 w 1728"/>
                <a:gd name="T19" fmla="*/ 167 h 689"/>
                <a:gd name="T20" fmla="*/ 1151 w 1728"/>
                <a:gd name="T21" fmla="*/ 257 h 689"/>
                <a:gd name="T22" fmla="*/ 936 w 1728"/>
                <a:gd name="T23" fmla="*/ 341 h 689"/>
                <a:gd name="T24" fmla="*/ 465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34" name="Freeform 5"/>
            <p:cNvSpPr>
              <a:spLocks/>
            </p:cNvSpPr>
            <p:nvPr/>
          </p:nvSpPr>
          <p:spPr bwMode="hidden">
            <a:xfrm>
              <a:off x="0" y="0"/>
              <a:ext cx="5578" cy="3447"/>
            </a:xfrm>
            <a:custGeom>
              <a:avLst/>
              <a:gdLst>
                <a:gd name="T0" fmla="*/ 5749 w 5561"/>
                <a:gd name="T1" fmla="*/ 929 h 3447"/>
                <a:gd name="T2" fmla="*/ 5724 w 5561"/>
                <a:gd name="T3" fmla="*/ 773 h 3447"/>
                <a:gd name="T4" fmla="*/ 5640 w 5561"/>
                <a:gd name="T5" fmla="*/ 629 h 3447"/>
                <a:gd name="T6" fmla="*/ 5509 w 5561"/>
                <a:gd name="T7" fmla="*/ 492 h 3447"/>
                <a:gd name="T8" fmla="*/ 5324 w 5561"/>
                <a:gd name="T9" fmla="*/ 366 h 3447"/>
                <a:gd name="T10" fmla="*/ 5087 w 5561"/>
                <a:gd name="T11" fmla="*/ 252 h 3447"/>
                <a:gd name="T12" fmla="*/ 4810 w 5561"/>
                <a:gd name="T13" fmla="*/ 144 h 3447"/>
                <a:gd name="T14" fmla="*/ 4489 w 5561"/>
                <a:gd name="T15" fmla="*/ 48 h 3447"/>
                <a:gd name="T16" fmla="*/ 4135 w 5561"/>
                <a:gd name="T17" fmla="*/ 0 h 3447"/>
                <a:gd name="T18" fmla="*/ 4508 w 5561"/>
                <a:gd name="T19" fmla="*/ 90 h 3447"/>
                <a:gd name="T20" fmla="*/ 4829 w 5561"/>
                <a:gd name="T21" fmla="*/ 192 h 3447"/>
                <a:gd name="T22" fmla="*/ 5099 w 5561"/>
                <a:gd name="T23" fmla="*/ 306 h 3447"/>
                <a:gd name="T24" fmla="*/ 5324 w 5561"/>
                <a:gd name="T25" fmla="*/ 426 h 3447"/>
                <a:gd name="T26" fmla="*/ 5496 w 5561"/>
                <a:gd name="T27" fmla="*/ 557 h 3447"/>
                <a:gd name="T28" fmla="*/ 5616 w 5561"/>
                <a:gd name="T29" fmla="*/ 701 h 3447"/>
                <a:gd name="T30" fmla="*/ 5676 w 5561"/>
                <a:gd name="T31" fmla="*/ 851 h 3447"/>
                <a:gd name="T32" fmla="*/ 5676 w 5561"/>
                <a:gd name="T33" fmla="*/ 1013 h 3447"/>
                <a:gd name="T34" fmla="*/ 5628 w 5561"/>
                <a:gd name="T35" fmla="*/ 1163 h 3447"/>
                <a:gd name="T36" fmla="*/ 5528 w 5561"/>
                <a:gd name="T37" fmla="*/ 1319 h 3447"/>
                <a:gd name="T38" fmla="*/ 5378 w 5561"/>
                <a:gd name="T39" fmla="*/ 1475 h 3447"/>
                <a:gd name="T40" fmla="*/ 5189 w 5561"/>
                <a:gd name="T41" fmla="*/ 1630 h 3447"/>
                <a:gd name="T42" fmla="*/ 4954 w 5561"/>
                <a:gd name="T43" fmla="*/ 1786 h 3447"/>
                <a:gd name="T44" fmla="*/ 4680 w 5561"/>
                <a:gd name="T45" fmla="*/ 1948 h 3447"/>
                <a:gd name="T46" fmla="*/ 4358 w 5561"/>
                <a:gd name="T47" fmla="*/ 2104 h 3447"/>
                <a:gd name="T48" fmla="*/ 4007 w 5561"/>
                <a:gd name="T49" fmla="*/ 2260 h 3447"/>
                <a:gd name="T50" fmla="*/ 3619 w 5561"/>
                <a:gd name="T51" fmla="*/ 2416 h 3447"/>
                <a:gd name="T52" fmla="*/ 3192 w 5561"/>
                <a:gd name="T53" fmla="*/ 2566 h 3447"/>
                <a:gd name="T54" fmla="*/ 2731 w 5561"/>
                <a:gd name="T55" fmla="*/ 2715 h 3447"/>
                <a:gd name="T56" fmla="*/ 2241 w 5561"/>
                <a:gd name="T57" fmla="*/ 2865 h 3447"/>
                <a:gd name="T58" fmla="*/ 1717 w 5561"/>
                <a:gd name="T59" fmla="*/ 3009 h 3447"/>
                <a:gd name="T60" fmla="*/ 1177 w 5561"/>
                <a:gd name="T61" fmla="*/ 3147 h 3447"/>
                <a:gd name="T62" fmla="*/ 602 w 5561"/>
                <a:gd name="T63" fmla="*/ 3279 h 3447"/>
                <a:gd name="T64" fmla="*/ 0 w 5561"/>
                <a:gd name="T65" fmla="*/ 3447 h 3447"/>
                <a:gd name="T66" fmla="*/ 900 w 5561"/>
                <a:gd name="T67" fmla="*/ 3249 h 3447"/>
                <a:gd name="T68" fmla="*/ 1461 w 5561"/>
                <a:gd name="T69" fmla="*/ 3105 h 3447"/>
                <a:gd name="T70" fmla="*/ 2003 w 5561"/>
                <a:gd name="T71" fmla="*/ 2961 h 3447"/>
                <a:gd name="T72" fmla="*/ 2519 w 5561"/>
                <a:gd name="T73" fmla="*/ 2817 h 3447"/>
                <a:gd name="T74" fmla="*/ 2999 w 5561"/>
                <a:gd name="T75" fmla="*/ 2668 h 3447"/>
                <a:gd name="T76" fmla="*/ 3440 w 5561"/>
                <a:gd name="T77" fmla="*/ 2512 h 3447"/>
                <a:gd name="T78" fmla="*/ 3860 w 5561"/>
                <a:gd name="T79" fmla="*/ 2356 h 3447"/>
                <a:gd name="T80" fmla="*/ 4239 w 5561"/>
                <a:gd name="T81" fmla="*/ 2200 h 3447"/>
                <a:gd name="T82" fmla="*/ 4579 w 5561"/>
                <a:gd name="T83" fmla="*/ 2038 h 3447"/>
                <a:gd name="T84" fmla="*/ 4881 w 5561"/>
                <a:gd name="T85" fmla="*/ 1876 h 3447"/>
                <a:gd name="T86" fmla="*/ 5138 w 5561"/>
                <a:gd name="T87" fmla="*/ 1720 h 3447"/>
                <a:gd name="T88" fmla="*/ 5354 w 5561"/>
                <a:gd name="T89" fmla="*/ 1559 h 3447"/>
                <a:gd name="T90" fmla="*/ 5522 w 5561"/>
                <a:gd name="T91" fmla="*/ 1397 h 3447"/>
                <a:gd name="T92" fmla="*/ 5646 w 5561"/>
                <a:gd name="T93" fmla="*/ 1241 h 3447"/>
                <a:gd name="T94" fmla="*/ 5724 w 5561"/>
                <a:gd name="T95" fmla="*/ 1085 h 3447"/>
                <a:gd name="T96" fmla="*/ 5743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6390"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p:spPr>
          <p:txBody>
            <a:bodyPr/>
            <a:lstStyle/>
            <a:p>
              <a:pPr>
                <a:defRPr/>
              </a:pPr>
              <a:endParaRPr lang="en-US" dirty="0"/>
            </a:p>
          </p:txBody>
        </p:sp>
        <p:sp>
          <p:nvSpPr>
            <p:cNvPr id="1036" name="Freeform 7"/>
            <p:cNvSpPr>
              <a:spLocks/>
            </p:cNvSpPr>
            <p:nvPr/>
          </p:nvSpPr>
          <p:spPr bwMode="hidden">
            <a:xfrm>
              <a:off x="0" y="1984"/>
              <a:ext cx="5758" cy="2098"/>
            </a:xfrm>
            <a:custGeom>
              <a:avLst/>
              <a:gdLst>
                <a:gd name="T0" fmla="*/ 5940 w 5740"/>
                <a:gd name="T1" fmla="*/ 0 h 2098"/>
                <a:gd name="T2" fmla="*/ 5836 w 5740"/>
                <a:gd name="T3" fmla="*/ 72 h 2098"/>
                <a:gd name="T4" fmla="*/ 5732 w 5740"/>
                <a:gd name="T5" fmla="*/ 138 h 2098"/>
                <a:gd name="T6" fmla="*/ 5611 w 5740"/>
                <a:gd name="T7" fmla="*/ 210 h 2098"/>
                <a:gd name="T8" fmla="*/ 5491 w 5740"/>
                <a:gd name="T9" fmla="*/ 276 h 2098"/>
                <a:gd name="T10" fmla="*/ 5228 w 5740"/>
                <a:gd name="T11" fmla="*/ 414 h 2098"/>
                <a:gd name="T12" fmla="*/ 4942 w 5740"/>
                <a:gd name="T13" fmla="*/ 552 h 2098"/>
                <a:gd name="T14" fmla="*/ 4632 w 5740"/>
                <a:gd name="T15" fmla="*/ 690 h 2098"/>
                <a:gd name="T16" fmla="*/ 4305 w 5740"/>
                <a:gd name="T17" fmla="*/ 827 h 2098"/>
                <a:gd name="T18" fmla="*/ 3959 w 5740"/>
                <a:gd name="T19" fmla="*/ 959 h 2098"/>
                <a:gd name="T20" fmla="*/ 3589 w 5740"/>
                <a:gd name="T21" fmla="*/ 1091 h 2098"/>
                <a:gd name="T22" fmla="*/ 3201 w 5740"/>
                <a:gd name="T23" fmla="*/ 1223 h 2098"/>
                <a:gd name="T24" fmla="*/ 2794 w 5740"/>
                <a:gd name="T25" fmla="*/ 1355 h 2098"/>
                <a:gd name="T26" fmla="*/ 2361 w 5740"/>
                <a:gd name="T27" fmla="*/ 1481 h 2098"/>
                <a:gd name="T28" fmla="*/ 1926 w 5740"/>
                <a:gd name="T29" fmla="*/ 1601 h 2098"/>
                <a:gd name="T30" fmla="*/ 1467 w 5740"/>
                <a:gd name="T31" fmla="*/ 1721 h 2098"/>
                <a:gd name="T32" fmla="*/ 990 w 5740"/>
                <a:gd name="T33" fmla="*/ 1834 h 2098"/>
                <a:gd name="T34" fmla="*/ 506 w 5740"/>
                <a:gd name="T35" fmla="*/ 1948 h 2098"/>
                <a:gd name="T36" fmla="*/ 0 w 5740"/>
                <a:gd name="T37" fmla="*/ 2056 h 2098"/>
                <a:gd name="T38" fmla="*/ 0 w 5740"/>
                <a:gd name="T39" fmla="*/ 2098 h 2098"/>
                <a:gd name="T40" fmla="*/ 499 w 5740"/>
                <a:gd name="T41" fmla="*/ 1990 h 2098"/>
                <a:gd name="T42" fmla="*/ 984 w 5740"/>
                <a:gd name="T43" fmla="*/ 1882 h 2098"/>
                <a:gd name="T44" fmla="*/ 1452 w 5740"/>
                <a:gd name="T45" fmla="*/ 1763 h 2098"/>
                <a:gd name="T46" fmla="*/ 1908 w 5740"/>
                <a:gd name="T47" fmla="*/ 1649 h 2098"/>
                <a:gd name="T48" fmla="*/ 2343 w 5740"/>
                <a:gd name="T49" fmla="*/ 1523 h 2098"/>
                <a:gd name="T50" fmla="*/ 2774 w 5740"/>
                <a:gd name="T51" fmla="*/ 1397 h 2098"/>
                <a:gd name="T52" fmla="*/ 3177 w 5740"/>
                <a:gd name="T53" fmla="*/ 1271 h 2098"/>
                <a:gd name="T54" fmla="*/ 3565 w 5740"/>
                <a:gd name="T55" fmla="*/ 1139 h 2098"/>
                <a:gd name="T56" fmla="*/ 3935 w 5740"/>
                <a:gd name="T57" fmla="*/ 1007 h 2098"/>
                <a:gd name="T58" fmla="*/ 4281 w 5740"/>
                <a:gd name="T59" fmla="*/ 875 h 2098"/>
                <a:gd name="T60" fmla="*/ 4614 w 5740"/>
                <a:gd name="T61" fmla="*/ 737 h 2098"/>
                <a:gd name="T62" fmla="*/ 4924 w 5740"/>
                <a:gd name="T63" fmla="*/ 600 h 2098"/>
                <a:gd name="T64" fmla="*/ 5216 w 5740"/>
                <a:gd name="T65" fmla="*/ 462 h 2098"/>
                <a:gd name="T66" fmla="*/ 5479 w 5740"/>
                <a:gd name="T67" fmla="*/ 324 h 2098"/>
                <a:gd name="T68" fmla="*/ 5726 w 5740"/>
                <a:gd name="T69" fmla="*/ 186 h 2098"/>
                <a:gd name="T70" fmla="*/ 5940 w 5740"/>
                <a:gd name="T71" fmla="*/ 48 h 2098"/>
                <a:gd name="T72" fmla="*/ 5940 w 5740"/>
                <a:gd name="T73" fmla="*/ 0 h 2098"/>
                <a:gd name="T74" fmla="*/ 5940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37" name="Freeform 8"/>
            <p:cNvSpPr>
              <a:spLocks/>
            </p:cNvSpPr>
            <p:nvPr/>
          </p:nvSpPr>
          <p:spPr bwMode="hidden">
            <a:xfrm>
              <a:off x="0" y="102"/>
              <a:ext cx="1961" cy="1265"/>
            </a:xfrm>
            <a:custGeom>
              <a:avLst/>
              <a:gdLst>
                <a:gd name="T0" fmla="*/ 2021 w 1955"/>
                <a:gd name="T1" fmla="*/ 485 h 1265"/>
                <a:gd name="T2" fmla="*/ 1967 w 1955"/>
                <a:gd name="T3" fmla="*/ 390 h 1265"/>
                <a:gd name="T4" fmla="*/ 1831 w 1955"/>
                <a:gd name="T5" fmla="*/ 306 h 1265"/>
                <a:gd name="T6" fmla="*/ 1634 w 1955"/>
                <a:gd name="T7" fmla="*/ 228 h 1265"/>
                <a:gd name="T8" fmla="*/ 1371 w 1955"/>
                <a:gd name="T9" fmla="*/ 162 h 1265"/>
                <a:gd name="T10" fmla="*/ 1043 w 1955"/>
                <a:gd name="T11" fmla="*/ 102 h 1265"/>
                <a:gd name="T12" fmla="*/ 668 w 1955"/>
                <a:gd name="T13" fmla="*/ 54 h 1265"/>
                <a:gd name="T14" fmla="*/ 238 w 1955"/>
                <a:gd name="T15" fmla="*/ 18 h 1265"/>
                <a:gd name="T16" fmla="*/ 0 w 1955"/>
                <a:gd name="T17" fmla="*/ 12 h 1265"/>
                <a:gd name="T18" fmla="*/ 442 w 1955"/>
                <a:gd name="T19" fmla="*/ 48 h 1265"/>
                <a:gd name="T20" fmla="*/ 845 w 1955"/>
                <a:gd name="T21" fmla="*/ 90 h 1265"/>
                <a:gd name="T22" fmla="*/ 1192 w 1955"/>
                <a:gd name="T23" fmla="*/ 144 h 1265"/>
                <a:gd name="T24" fmla="*/ 1467 w 1955"/>
                <a:gd name="T25" fmla="*/ 204 h 1265"/>
                <a:gd name="T26" fmla="*/ 1693 w 1955"/>
                <a:gd name="T27" fmla="*/ 276 h 1265"/>
                <a:gd name="T28" fmla="*/ 1860 w 1955"/>
                <a:gd name="T29" fmla="*/ 360 h 1265"/>
                <a:gd name="T30" fmla="*/ 1949 w 1955"/>
                <a:gd name="T31" fmla="*/ 443 h 1265"/>
                <a:gd name="T32" fmla="*/ 1967 w 1955"/>
                <a:gd name="T33" fmla="*/ 539 h 1265"/>
                <a:gd name="T34" fmla="*/ 1920 w 1955"/>
                <a:gd name="T35" fmla="*/ 629 h 1265"/>
                <a:gd name="T36" fmla="*/ 1802 w 1955"/>
                <a:gd name="T37" fmla="*/ 719 h 1265"/>
                <a:gd name="T38" fmla="*/ 1634 w 1955"/>
                <a:gd name="T39" fmla="*/ 809 h 1265"/>
                <a:gd name="T40" fmla="*/ 1401 w 1955"/>
                <a:gd name="T41" fmla="*/ 899 h 1265"/>
                <a:gd name="T42" fmla="*/ 1121 w 1955"/>
                <a:gd name="T43" fmla="*/ 989 h 1265"/>
                <a:gd name="T44" fmla="*/ 787 w 1955"/>
                <a:gd name="T45" fmla="*/ 1073 h 1265"/>
                <a:gd name="T46" fmla="*/ 418 w 1955"/>
                <a:gd name="T47" fmla="*/ 1157 h 1265"/>
                <a:gd name="T48" fmla="*/ 0 w 1955"/>
                <a:gd name="T49" fmla="*/ 1241 h 1265"/>
                <a:gd name="T50" fmla="*/ 226 w 1955"/>
                <a:gd name="T51" fmla="*/ 1223 h 1265"/>
                <a:gd name="T52" fmla="*/ 632 w 1955"/>
                <a:gd name="T53" fmla="*/ 1139 h 1265"/>
                <a:gd name="T54" fmla="*/ 990 w 1955"/>
                <a:gd name="T55" fmla="*/ 1049 h 1265"/>
                <a:gd name="T56" fmla="*/ 1306 w 1955"/>
                <a:gd name="T57" fmla="*/ 959 h 1265"/>
                <a:gd name="T58" fmla="*/ 1568 w 1955"/>
                <a:gd name="T59" fmla="*/ 863 h 1265"/>
                <a:gd name="T60" fmla="*/ 1771 w 1955"/>
                <a:gd name="T61" fmla="*/ 767 h 1265"/>
                <a:gd name="T62" fmla="*/ 1926 w 1955"/>
                <a:gd name="T63" fmla="*/ 677 h 1265"/>
                <a:gd name="T64" fmla="*/ 2003 w 1955"/>
                <a:gd name="T65" fmla="*/ 581 h 1265"/>
                <a:gd name="T66" fmla="*/ 2021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38" name="Freeform 9"/>
            <p:cNvSpPr>
              <a:spLocks/>
            </p:cNvSpPr>
            <p:nvPr/>
          </p:nvSpPr>
          <p:spPr bwMode="hidden">
            <a:xfrm>
              <a:off x="0" y="0"/>
              <a:ext cx="4709" cy="2901"/>
            </a:xfrm>
            <a:custGeom>
              <a:avLst/>
              <a:gdLst>
                <a:gd name="T0" fmla="*/ 4859 w 4694"/>
                <a:gd name="T1" fmla="*/ 797 h 2901"/>
                <a:gd name="T2" fmla="*/ 4829 w 4694"/>
                <a:gd name="T3" fmla="*/ 665 h 2901"/>
                <a:gd name="T4" fmla="*/ 4751 w 4694"/>
                <a:gd name="T5" fmla="*/ 540 h 2901"/>
                <a:gd name="T6" fmla="*/ 4625 w 4694"/>
                <a:gd name="T7" fmla="*/ 426 h 2901"/>
                <a:gd name="T8" fmla="*/ 4453 w 4694"/>
                <a:gd name="T9" fmla="*/ 312 h 2901"/>
                <a:gd name="T10" fmla="*/ 4227 w 4694"/>
                <a:gd name="T11" fmla="*/ 216 h 2901"/>
                <a:gd name="T12" fmla="*/ 3969 w 4694"/>
                <a:gd name="T13" fmla="*/ 120 h 2901"/>
                <a:gd name="T14" fmla="*/ 3666 w 4694"/>
                <a:gd name="T15" fmla="*/ 36 h 2901"/>
                <a:gd name="T16" fmla="*/ 3317 w 4694"/>
                <a:gd name="T17" fmla="*/ 0 h 2901"/>
                <a:gd name="T18" fmla="*/ 3666 w 4694"/>
                <a:gd name="T19" fmla="*/ 78 h 2901"/>
                <a:gd name="T20" fmla="*/ 3969 w 4694"/>
                <a:gd name="T21" fmla="*/ 162 h 2901"/>
                <a:gd name="T22" fmla="*/ 4227 w 4694"/>
                <a:gd name="T23" fmla="*/ 258 h 2901"/>
                <a:gd name="T24" fmla="*/ 4441 w 4694"/>
                <a:gd name="T25" fmla="*/ 366 h 2901"/>
                <a:gd name="T26" fmla="*/ 4601 w 4694"/>
                <a:gd name="T27" fmla="*/ 480 h 2901"/>
                <a:gd name="T28" fmla="*/ 4715 w 4694"/>
                <a:gd name="T29" fmla="*/ 605 h 2901"/>
                <a:gd name="T30" fmla="*/ 4775 w 4694"/>
                <a:gd name="T31" fmla="*/ 737 h 2901"/>
                <a:gd name="T32" fmla="*/ 4775 w 4694"/>
                <a:gd name="T33" fmla="*/ 875 h 2901"/>
                <a:gd name="T34" fmla="*/ 4733 w 4694"/>
                <a:gd name="T35" fmla="*/ 1001 h 2901"/>
                <a:gd name="T36" fmla="*/ 4651 w 4694"/>
                <a:gd name="T37" fmla="*/ 1127 h 2901"/>
                <a:gd name="T38" fmla="*/ 4525 w 4694"/>
                <a:gd name="T39" fmla="*/ 1259 h 2901"/>
                <a:gd name="T40" fmla="*/ 4368 w 4694"/>
                <a:gd name="T41" fmla="*/ 1385 h 2901"/>
                <a:gd name="T42" fmla="*/ 4167 w 4694"/>
                <a:gd name="T43" fmla="*/ 1517 h 2901"/>
                <a:gd name="T44" fmla="*/ 3936 w 4694"/>
                <a:gd name="T45" fmla="*/ 1648 h 2901"/>
                <a:gd name="T46" fmla="*/ 3673 w 4694"/>
                <a:gd name="T47" fmla="*/ 1774 h 2901"/>
                <a:gd name="T48" fmla="*/ 3377 w 4694"/>
                <a:gd name="T49" fmla="*/ 1906 h 2901"/>
                <a:gd name="T50" fmla="*/ 3048 w 4694"/>
                <a:gd name="T51" fmla="*/ 2032 h 2901"/>
                <a:gd name="T52" fmla="*/ 2685 w 4694"/>
                <a:gd name="T53" fmla="*/ 2164 h 2901"/>
                <a:gd name="T54" fmla="*/ 2301 w 4694"/>
                <a:gd name="T55" fmla="*/ 2284 h 2901"/>
                <a:gd name="T56" fmla="*/ 1890 w 4694"/>
                <a:gd name="T57" fmla="*/ 2410 h 2901"/>
                <a:gd name="T58" fmla="*/ 1451 w 4694"/>
                <a:gd name="T59" fmla="*/ 2530 h 2901"/>
                <a:gd name="T60" fmla="*/ 506 w 4694"/>
                <a:gd name="T61" fmla="*/ 2757 h 2901"/>
                <a:gd name="T62" fmla="*/ 0 w 4694"/>
                <a:gd name="T63" fmla="*/ 2901 h 2901"/>
                <a:gd name="T64" fmla="*/ 1002 w 4694"/>
                <a:gd name="T65" fmla="*/ 2674 h 2901"/>
                <a:gd name="T66" fmla="*/ 1693 w 4694"/>
                <a:gd name="T67" fmla="*/ 2494 h 2901"/>
                <a:gd name="T68" fmla="*/ 2134 w 4694"/>
                <a:gd name="T69" fmla="*/ 2374 h 2901"/>
                <a:gd name="T70" fmla="*/ 2539 w 4694"/>
                <a:gd name="T71" fmla="*/ 2248 h 2901"/>
                <a:gd name="T72" fmla="*/ 2915 w 4694"/>
                <a:gd name="T73" fmla="*/ 2116 h 2901"/>
                <a:gd name="T74" fmla="*/ 3261 w 4694"/>
                <a:gd name="T75" fmla="*/ 1984 h 2901"/>
                <a:gd name="T76" fmla="*/ 3583 w 4694"/>
                <a:gd name="T77" fmla="*/ 1858 h 2901"/>
                <a:gd name="T78" fmla="*/ 3869 w 4694"/>
                <a:gd name="T79" fmla="*/ 1720 h 2901"/>
                <a:gd name="T80" fmla="*/ 4125 w 4694"/>
                <a:gd name="T81" fmla="*/ 1589 h 2901"/>
                <a:gd name="T82" fmla="*/ 4342 w 4694"/>
                <a:gd name="T83" fmla="*/ 1457 h 2901"/>
                <a:gd name="T84" fmla="*/ 4525 w 4694"/>
                <a:gd name="T85" fmla="*/ 1325 h 2901"/>
                <a:gd name="T86" fmla="*/ 4670 w 4694"/>
                <a:gd name="T87" fmla="*/ 1193 h 2901"/>
                <a:gd name="T88" fmla="*/ 4775 w 4694"/>
                <a:gd name="T89" fmla="*/ 1061 h 2901"/>
                <a:gd name="T90" fmla="*/ 4835 w 4694"/>
                <a:gd name="T91" fmla="*/ 935 h 2901"/>
                <a:gd name="T92" fmla="*/ 4853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39" name="Freeform 10"/>
            <p:cNvSpPr>
              <a:spLocks/>
            </p:cNvSpPr>
            <p:nvPr/>
          </p:nvSpPr>
          <p:spPr bwMode="hidden">
            <a:xfrm>
              <a:off x="0" y="0"/>
              <a:ext cx="3773" cy="2356"/>
            </a:xfrm>
            <a:custGeom>
              <a:avLst/>
              <a:gdLst>
                <a:gd name="T0" fmla="*/ 3893 w 3761"/>
                <a:gd name="T1" fmla="*/ 719 h 2356"/>
                <a:gd name="T2" fmla="*/ 3863 w 3761"/>
                <a:gd name="T3" fmla="*/ 599 h 2356"/>
                <a:gd name="T4" fmla="*/ 3785 w 3761"/>
                <a:gd name="T5" fmla="*/ 486 h 2356"/>
                <a:gd name="T6" fmla="*/ 3646 w 3761"/>
                <a:gd name="T7" fmla="*/ 378 h 2356"/>
                <a:gd name="T8" fmla="*/ 3469 w 3761"/>
                <a:gd name="T9" fmla="*/ 282 h 2356"/>
                <a:gd name="T10" fmla="*/ 3237 w 3761"/>
                <a:gd name="T11" fmla="*/ 192 h 2356"/>
                <a:gd name="T12" fmla="*/ 2963 w 3761"/>
                <a:gd name="T13" fmla="*/ 108 h 2356"/>
                <a:gd name="T14" fmla="*/ 2647 w 3761"/>
                <a:gd name="T15" fmla="*/ 36 h 2356"/>
                <a:gd name="T16" fmla="*/ 2307 w 3761"/>
                <a:gd name="T17" fmla="*/ 0 h 2356"/>
                <a:gd name="T18" fmla="*/ 2665 w 3761"/>
                <a:gd name="T19" fmla="*/ 72 h 2356"/>
                <a:gd name="T20" fmla="*/ 2975 w 3761"/>
                <a:gd name="T21" fmla="*/ 150 h 2356"/>
                <a:gd name="T22" fmla="*/ 3249 w 3761"/>
                <a:gd name="T23" fmla="*/ 234 h 2356"/>
                <a:gd name="T24" fmla="*/ 3469 w 3761"/>
                <a:gd name="T25" fmla="*/ 330 h 2356"/>
                <a:gd name="T26" fmla="*/ 3639 w 3761"/>
                <a:gd name="T27" fmla="*/ 432 h 2356"/>
                <a:gd name="T28" fmla="*/ 3755 w 3761"/>
                <a:gd name="T29" fmla="*/ 545 h 2356"/>
                <a:gd name="T30" fmla="*/ 3815 w 3761"/>
                <a:gd name="T31" fmla="*/ 665 h 2356"/>
                <a:gd name="T32" fmla="*/ 3821 w 3761"/>
                <a:gd name="T33" fmla="*/ 791 h 2356"/>
                <a:gd name="T34" fmla="*/ 3785 w 3761"/>
                <a:gd name="T35" fmla="*/ 887 h 2356"/>
                <a:gd name="T36" fmla="*/ 3723 w 3761"/>
                <a:gd name="T37" fmla="*/ 989 h 2356"/>
                <a:gd name="T38" fmla="*/ 3620 w 3761"/>
                <a:gd name="T39" fmla="*/ 1091 h 2356"/>
                <a:gd name="T40" fmla="*/ 3493 w 3761"/>
                <a:gd name="T41" fmla="*/ 1187 h 2356"/>
                <a:gd name="T42" fmla="*/ 3337 w 3761"/>
                <a:gd name="T43" fmla="*/ 1289 h 2356"/>
                <a:gd name="T44" fmla="*/ 3153 w 3761"/>
                <a:gd name="T45" fmla="*/ 1391 h 2356"/>
                <a:gd name="T46" fmla="*/ 2933 w 3761"/>
                <a:gd name="T47" fmla="*/ 1493 h 2356"/>
                <a:gd name="T48" fmla="*/ 2698 w 3761"/>
                <a:gd name="T49" fmla="*/ 1589 h 2356"/>
                <a:gd name="T50" fmla="*/ 2152 w 3761"/>
                <a:gd name="T51" fmla="*/ 1786 h 2356"/>
                <a:gd name="T52" fmla="*/ 1514 w 3761"/>
                <a:gd name="T53" fmla="*/ 1972 h 2356"/>
                <a:gd name="T54" fmla="*/ 788 w 3761"/>
                <a:gd name="T55" fmla="*/ 2158 h 2356"/>
                <a:gd name="T56" fmla="*/ 0 w 3761"/>
                <a:gd name="T57" fmla="*/ 2326 h 2356"/>
                <a:gd name="T58" fmla="*/ 412 w 3761"/>
                <a:gd name="T59" fmla="*/ 2272 h 2356"/>
                <a:gd name="T60" fmla="*/ 1186 w 3761"/>
                <a:gd name="T61" fmla="*/ 2092 h 2356"/>
                <a:gd name="T62" fmla="*/ 1878 w 3761"/>
                <a:gd name="T63" fmla="*/ 1900 h 2356"/>
                <a:gd name="T64" fmla="*/ 2480 w 3761"/>
                <a:gd name="T65" fmla="*/ 1702 h 2356"/>
                <a:gd name="T66" fmla="*/ 2746 w 3761"/>
                <a:gd name="T67" fmla="*/ 1607 h 2356"/>
                <a:gd name="T68" fmla="*/ 2981 w 3761"/>
                <a:gd name="T69" fmla="*/ 1505 h 2356"/>
                <a:gd name="T70" fmla="*/ 3201 w 3761"/>
                <a:gd name="T71" fmla="*/ 1403 h 2356"/>
                <a:gd name="T72" fmla="*/ 3396 w 3761"/>
                <a:gd name="T73" fmla="*/ 1301 h 2356"/>
                <a:gd name="T74" fmla="*/ 3553 w 3761"/>
                <a:gd name="T75" fmla="*/ 1193 h 2356"/>
                <a:gd name="T76" fmla="*/ 3685 w 3761"/>
                <a:gd name="T77" fmla="*/ 1091 h 2356"/>
                <a:gd name="T78" fmla="*/ 3785 w 3761"/>
                <a:gd name="T79" fmla="*/ 989 h 2356"/>
                <a:gd name="T80" fmla="*/ 3851 w 3761"/>
                <a:gd name="T81" fmla="*/ 887 h 2356"/>
                <a:gd name="T82" fmla="*/ 3887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40" name="Freeform 11"/>
            <p:cNvSpPr>
              <a:spLocks/>
            </p:cNvSpPr>
            <p:nvPr/>
          </p:nvSpPr>
          <p:spPr bwMode="hidden">
            <a:xfrm>
              <a:off x="0" y="0"/>
              <a:ext cx="2933" cy="1846"/>
            </a:xfrm>
            <a:custGeom>
              <a:avLst/>
              <a:gdLst>
                <a:gd name="T0" fmla="*/ 3023 w 2924"/>
                <a:gd name="T1" fmla="*/ 647 h 1846"/>
                <a:gd name="T2" fmla="*/ 2975 w 2924"/>
                <a:gd name="T3" fmla="*/ 528 h 1846"/>
                <a:gd name="T4" fmla="*/ 2847 w 2924"/>
                <a:gd name="T5" fmla="*/ 414 h 1846"/>
                <a:gd name="T6" fmla="*/ 2647 w 2924"/>
                <a:gd name="T7" fmla="*/ 318 h 1846"/>
                <a:gd name="T8" fmla="*/ 2379 w 2924"/>
                <a:gd name="T9" fmla="*/ 228 h 1846"/>
                <a:gd name="T10" fmla="*/ 2051 w 2924"/>
                <a:gd name="T11" fmla="*/ 150 h 1846"/>
                <a:gd name="T12" fmla="*/ 1663 w 2924"/>
                <a:gd name="T13" fmla="*/ 78 h 1846"/>
                <a:gd name="T14" fmla="*/ 1222 w 2924"/>
                <a:gd name="T15" fmla="*/ 24 h 1846"/>
                <a:gd name="T16" fmla="*/ 716 w 2924"/>
                <a:gd name="T17" fmla="*/ 0 h 1846"/>
                <a:gd name="T18" fmla="*/ 1234 w 2924"/>
                <a:gd name="T19" fmla="*/ 48 h 1846"/>
                <a:gd name="T20" fmla="*/ 1681 w 2924"/>
                <a:gd name="T21" fmla="*/ 108 h 1846"/>
                <a:gd name="T22" fmla="*/ 2075 w 2924"/>
                <a:gd name="T23" fmla="*/ 180 h 1846"/>
                <a:gd name="T24" fmla="*/ 2403 w 2924"/>
                <a:gd name="T25" fmla="*/ 264 h 1846"/>
                <a:gd name="T26" fmla="*/ 2659 w 2924"/>
                <a:gd name="T27" fmla="*/ 360 h 1846"/>
                <a:gd name="T28" fmla="*/ 2847 w 2924"/>
                <a:gd name="T29" fmla="*/ 468 h 1846"/>
                <a:gd name="T30" fmla="*/ 2945 w 2924"/>
                <a:gd name="T31" fmla="*/ 587 h 1846"/>
                <a:gd name="T32" fmla="*/ 2963 w 2924"/>
                <a:gd name="T33" fmla="*/ 713 h 1846"/>
                <a:gd name="T34" fmla="*/ 2939 w 2924"/>
                <a:gd name="T35" fmla="*/ 785 h 1846"/>
                <a:gd name="T36" fmla="*/ 2891 w 2924"/>
                <a:gd name="T37" fmla="*/ 857 h 1846"/>
                <a:gd name="T38" fmla="*/ 2713 w 2924"/>
                <a:gd name="T39" fmla="*/ 1001 h 1846"/>
                <a:gd name="T40" fmla="*/ 2446 w 2924"/>
                <a:gd name="T41" fmla="*/ 1145 h 1846"/>
                <a:gd name="T42" fmla="*/ 2099 w 2924"/>
                <a:gd name="T43" fmla="*/ 1289 h 1846"/>
                <a:gd name="T44" fmla="*/ 1681 w 2924"/>
                <a:gd name="T45" fmla="*/ 1433 h 1846"/>
                <a:gd name="T46" fmla="*/ 1186 w 2924"/>
                <a:gd name="T47" fmla="*/ 1571 h 1846"/>
                <a:gd name="T48" fmla="*/ 626 w 2924"/>
                <a:gd name="T49" fmla="*/ 1702 h 1846"/>
                <a:gd name="T50" fmla="*/ 0 w 2924"/>
                <a:gd name="T51" fmla="*/ 1828 h 1846"/>
                <a:gd name="T52" fmla="*/ 322 w 2924"/>
                <a:gd name="T53" fmla="*/ 1780 h 1846"/>
                <a:gd name="T54" fmla="*/ 930 w 2924"/>
                <a:gd name="T55" fmla="*/ 1648 h 1846"/>
                <a:gd name="T56" fmla="*/ 1461 w 2924"/>
                <a:gd name="T57" fmla="*/ 1511 h 1846"/>
                <a:gd name="T58" fmla="*/ 1937 w 2924"/>
                <a:gd name="T59" fmla="*/ 1367 h 1846"/>
                <a:gd name="T60" fmla="*/ 2331 w 2924"/>
                <a:gd name="T61" fmla="*/ 1223 h 1846"/>
                <a:gd name="T62" fmla="*/ 2647 w 2924"/>
                <a:gd name="T63" fmla="*/ 1079 h 1846"/>
                <a:gd name="T64" fmla="*/ 2873 w 2924"/>
                <a:gd name="T65" fmla="*/ 929 h 1846"/>
                <a:gd name="T66" fmla="*/ 2975 w 2924"/>
                <a:gd name="T67" fmla="*/ 815 h 1846"/>
                <a:gd name="T68" fmla="*/ 3011 w 2924"/>
                <a:gd name="T69" fmla="*/ 743 h 1846"/>
                <a:gd name="T70" fmla="*/ 3023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41" name="Freeform 12"/>
            <p:cNvSpPr>
              <a:spLocks/>
            </p:cNvSpPr>
            <p:nvPr/>
          </p:nvSpPr>
          <p:spPr bwMode="hidden">
            <a:xfrm>
              <a:off x="114" y="2847"/>
              <a:ext cx="1493" cy="204"/>
            </a:xfrm>
            <a:custGeom>
              <a:avLst/>
              <a:gdLst>
                <a:gd name="T0" fmla="*/ 1454 w 1488"/>
                <a:gd name="T1" fmla="*/ 204 h 204"/>
                <a:gd name="T2" fmla="*/ 0 w 1488"/>
                <a:gd name="T3" fmla="*/ 18 h 204"/>
                <a:gd name="T4" fmla="*/ 77 w 1488"/>
                <a:gd name="T5" fmla="*/ 0 h 204"/>
                <a:gd name="T6" fmla="*/ 1543 w 1488"/>
                <a:gd name="T7" fmla="*/ 186 h 204"/>
                <a:gd name="T8" fmla="*/ 1454 w 1488"/>
                <a:gd name="T9" fmla="*/ 204 h 204"/>
                <a:gd name="T10" fmla="*/ 1454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w="9525">
              <a:noFill/>
              <a:round/>
              <a:headEnd/>
              <a:tailEnd/>
            </a:ln>
          </p:spPr>
          <p:txBody>
            <a:bodyPr/>
            <a:lstStyle/>
            <a:p>
              <a:pPr>
                <a:defRPr/>
              </a:pPr>
              <a:endParaRPr lang="en-GB"/>
            </a:p>
          </p:txBody>
        </p:sp>
        <p:sp>
          <p:nvSpPr>
            <p:cNvPr id="1042"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en-US"/>
            </a:p>
          </p:txBody>
        </p:sp>
        <p:sp>
          <p:nvSpPr>
            <p:cNvPr id="1043"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en-US"/>
            </a:p>
          </p:txBody>
        </p:sp>
        <p:grpSp>
          <p:nvGrpSpPr>
            <p:cNvPr id="1044" name="Group 15"/>
            <p:cNvGrpSpPr>
              <a:grpSpLocks/>
            </p:cNvGrpSpPr>
            <p:nvPr/>
          </p:nvGrpSpPr>
          <p:grpSpPr bwMode="auto">
            <a:xfrm>
              <a:off x="192" y="2284"/>
              <a:ext cx="1254" cy="923"/>
              <a:chOff x="192" y="2284"/>
              <a:chExt cx="1254" cy="923"/>
            </a:xfrm>
          </p:grpSpPr>
          <p:sp>
            <p:nvSpPr>
              <p:cNvPr id="1045"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w="9525">
                <a:noFill/>
                <a:round/>
                <a:headEnd/>
                <a:tailEnd/>
              </a:ln>
            </p:spPr>
            <p:txBody>
              <a:bodyPr/>
              <a:lstStyle/>
              <a:p>
                <a:pPr>
                  <a:defRPr/>
                </a:pPr>
                <a:endParaRPr lang="en-GB"/>
              </a:p>
            </p:txBody>
          </p:sp>
          <p:sp>
            <p:nvSpPr>
              <p:cNvPr id="1046"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4 w 323"/>
                  <a:gd name="T13" fmla="*/ 18 h 162"/>
                  <a:gd name="T14" fmla="*/ 250 w 323"/>
                  <a:gd name="T15" fmla="*/ 54 h 162"/>
                  <a:gd name="T16" fmla="*/ 298 w 323"/>
                  <a:gd name="T17" fmla="*/ 90 h 162"/>
                  <a:gd name="T18" fmla="*/ 328 w 323"/>
                  <a:gd name="T19" fmla="*/ 114 h 162"/>
                  <a:gd name="T20" fmla="*/ 334 w 323"/>
                  <a:gd name="T21" fmla="*/ 126 h 162"/>
                  <a:gd name="T22" fmla="*/ 334 w 323"/>
                  <a:gd name="T23" fmla="*/ 126 h 162"/>
                  <a:gd name="T24" fmla="*/ 232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47" name="Freeform 18"/>
              <p:cNvSpPr>
                <a:spLocks noEditPoints="1"/>
              </p:cNvSpPr>
              <p:nvPr/>
            </p:nvSpPr>
            <p:spPr bwMode="hidden">
              <a:xfrm>
                <a:off x="192" y="2284"/>
                <a:ext cx="1254" cy="923"/>
              </a:xfrm>
              <a:custGeom>
                <a:avLst/>
                <a:gdLst>
                  <a:gd name="T0" fmla="*/ 1210 w 1250"/>
                  <a:gd name="T1" fmla="*/ 641 h 923"/>
                  <a:gd name="T2" fmla="*/ 1210 w 1250"/>
                  <a:gd name="T3" fmla="*/ 473 h 923"/>
                  <a:gd name="T4" fmla="*/ 1180 w 1250"/>
                  <a:gd name="T5" fmla="*/ 384 h 923"/>
                  <a:gd name="T6" fmla="*/ 1156 w 1250"/>
                  <a:gd name="T7" fmla="*/ 288 h 923"/>
                  <a:gd name="T8" fmla="*/ 1086 w 1250"/>
                  <a:gd name="T9" fmla="*/ 174 h 923"/>
                  <a:gd name="T10" fmla="*/ 1014 w 1250"/>
                  <a:gd name="T11" fmla="*/ 96 h 923"/>
                  <a:gd name="T12" fmla="*/ 996 w 1250"/>
                  <a:gd name="T13" fmla="*/ 72 h 923"/>
                  <a:gd name="T14" fmla="*/ 924 w 1250"/>
                  <a:gd name="T15" fmla="*/ 18 h 923"/>
                  <a:gd name="T16" fmla="*/ 852 w 1250"/>
                  <a:gd name="T17" fmla="*/ 6 h 923"/>
                  <a:gd name="T18" fmla="*/ 734 w 1250"/>
                  <a:gd name="T19" fmla="*/ 24 h 923"/>
                  <a:gd name="T20" fmla="*/ 686 w 1250"/>
                  <a:gd name="T21" fmla="*/ 42 h 923"/>
                  <a:gd name="T22" fmla="*/ 590 w 1250"/>
                  <a:gd name="T23" fmla="*/ 120 h 923"/>
                  <a:gd name="T24" fmla="*/ 554 w 1250"/>
                  <a:gd name="T25" fmla="*/ 228 h 923"/>
                  <a:gd name="T26" fmla="*/ 531 w 1250"/>
                  <a:gd name="T27" fmla="*/ 348 h 923"/>
                  <a:gd name="T28" fmla="*/ 442 w 1250"/>
                  <a:gd name="T29" fmla="*/ 479 h 923"/>
                  <a:gd name="T30" fmla="*/ 424 w 1250"/>
                  <a:gd name="T31" fmla="*/ 539 h 923"/>
                  <a:gd name="T32" fmla="*/ 364 w 1250"/>
                  <a:gd name="T33" fmla="*/ 599 h 923"/>
                  <a:gd name="T34" fmla="*/ 316 w 1250"/>
                  <a:gd name="T35" fmla="*/ 629 h 923"/>
                  <a:gd name="T36" fmla="*/ 304 w 1250"/>
                  <a:gd name="T37" fmla="*/ 635 h 923"/>
                  <a:gd name="T38" fmla="*/ 268 w 1250"/>
                  <a:gd name="T39" fmla="*/ 677 h 923"/>
                  <a:gd name="T40" fmla="*/ 150 w 1250"/>
                  <a:gd name="T41" fmla="*/ 797 h 923"/>
                  <a:gd name="T42" fmla="*/ 54 w 1250"/>
                  <a:gd name="T43" fmla="*/ 839 h 923"/>
                  <a:gd name="T44" fmla="*/ 156 w 1250"/>
                  <a:gd name="T45" fmla="*/ 905 h 923"/>
                  <a:gd name="T46" fmla="*/ 251 w 1250"/>
                  <a:gd name="T47" fmla="*/ 869 h 923"/>
                  <a:gd name="T48" fmla="*/ 662 w 1250"/>
                  <a:gd name="T49" fmla="*/ 827 h 923"/>
                  <a:gd name="T50" fmla="*/ 722 w 1250"/>
                  <a:gd name="T51" fmla="*/ 725 h 923"/>
                  <a:gd name="T52" fmla="*/ 716 w 1250"/>
                  <a:gd name="T53" fmla="*/ 611 h 923"/>
                  <a:gd name="T54" fmla="*/ 809 w 1250"/>
                  <a:gd name="T55" fmla="*/ 551 h 923"/>
                  <a:gd name="T56" fmla="*/ 912 w 1250"/>
                  <a:gd name="T57" fmla="*/ 449 h 923"/>
                  <a:gd name="T58" fmla="*/ 942 w 1250"/>
                  <a:gd name="T59" fmla="*/ 414 h 923"/>
                  <a:gd name="T60" fmla="*/ 1008 w 1250"/>
                  <a:gd name="T61" fmla="*/ 318 h 923"/>
                  <a:gd name="T62" fmla="*/ 1056 w 1250"/>
                  <a:gd name="T63" fmla="*/ 336 h 923"/>
                  <a:gd name="T64" fmla="*/ 1162 w 1250"/>
                  <a:gd name="T65" fmla="*/ 617 h 923"/>
                  <a:gd name="T66" fmla="*/ 1156 w 1250"/>
                  <a:gd name="T67" fmla="*/ 689 h 923"/>
                  <a:gd name="T68" fmla="*/ 1192 w 1250"/>
                  <a:gd name="T69" fmla="*/ 749 h 923"/>
                  <a:gd name="T70" fmla="*/ 1246 w 1250"/>
                  <a:gd name="T71" fmla="*/ 713 h 923"/>
                  <a:gd name="T72" fmla="*/ 1282 w 1250"/>
                  <a:gd name="T73" fmla="*/ 749 h 923"/>
                  <a:gd name="T74" fmla="*/ 1294 w 1250"/>
                  <a:gd name="T75" fmla="*/ 743 h 923"/>
                  <a:gd name="T76" fmla="*/ 716 w 1250"/>
                  <a:gd name="T77" fmla="*/ 264 h 923"/>
                  <a:gd name="T78" fmla="*/ 817 w 1250"/>
                  <a:gd name="T79" fmla="*/ 372 h 923"/>
                  <a:gd name="T80" fmla="*/ 791 w 1250"/>
                  <a:gd name="T81" fmla="*/ 443 h 923"/>
                  <a:gd name="T82" fmla="*/ 728 w 1250"/>
                  <a:gd name="T83" fmla="*/ 515 h 923"/>
                  <a:gd name="T84" fmla="*/ 680 w 1250"/>
                  <a:gd name="T85" fmla="*/ 569 h 923"/>
                  <a:gd name="T86" fmla="*/ 638 w 1250"/>
                  <a:gd name="T87" fmla="*/ 593 h 923"/>
                  <a:gd name="T88" fmla="*/ 596 w 1250"/>
                  <a:gd name="T89" fmla="*/ 617 h 923"/>
                  <a:gd name="T90" fmla="*/ 584 w 1250"/>
                  <a:gd name="T91" fmla="*/ 707 h 923"/>
                  <a:gd name="T92" fmla="*/ 364 w 1250"/>
                  <a:gd name="T93" fmla="*/ 755 h 923"/>
                  <a:gd name="T94" fmla="*/ 400 w 1250"/>
                  <a:gd name="T95" fmla="*/ 641 h 923"/>
                  <a:gd name="T96" fmla="*/ 436 w 1250"/>
                  <a:gd name="T97" fmla="*/ 647 h 923"/>
                  <a:gd name="T98" fmla="*/ 454 w 1250"/>
                  <a:gd name="T99" fmla="*/ 617 h 923"/>
                  <a:gd name="T100" fmla="*/ 590 w 1250"/>
                  <a:gd name="T101" fmla="*/ 515 h 923"/>
                  <a:gd name="T102" fmla="*/ 638 w 1250"/>
                  <a:gd name="T103" fmla="*/ 473 h 923"/>
                  <a:gd name="T104" fmla="*/ 662 w 1250"/>
                  <a:gd name="T105" fmla="*/ 396 h 923"/>
                  <a:gd name="T106" fmla="*/ 662 w 1250"/>
                  <a:gd name="T107" fmla="*/ 378 h 923"/>
                  <a:gd name="T108" fmla="*/ 686 w 1250"/>
                  <a:gd name="T109" fmla="*/ 270 h 923"/>
                  <a:gd name="T110" fmla="*/ 704 w 1250"/>
                  <a:gd name="T111" fmla="*/ 192 h 923"/>
                  <a:gd name="T112" fmla="*/ 716 w 1250"/>
                  <a:gd name="T113" fmla="*/ 264 h 923"/>
                  <a:gd name="T114" fmla="*/ 554 w 1250"/>
                  <a:gd name="T115" fmla="*/ 455 h 923"/>
                  <a:gd name="T116" fmla="*/ 656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w="9525">
                <a:noFill/>
                <a:round/>
                <a:headEnd/>
                <a:tailEnd/>
              </a:ln>
            </p:spPr>
            <p:txBody>
              <a:bodyPr/>
              <a:lstStyle/>
              <a:p>
                <a:pPr>
                  <a:defRPr/>
                </a:pPr>
                <a:endParaRPr lang="en-GB"/>
              </a:p>
            </p:txBody>
          </p:sp>
          <p:sp>
            <p:nvSpPr>
              <p:cNvPr id="1048"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49"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50"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51"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52"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53"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54" name="Freeform 25"/>
              <p:cNvSpPr>
                <a:spLocks/>
              </p:cNvSpPr>
              <p:nvPr/>
            </p:nvSpPr>
            <p:spPr bwMode="hidden">
              <a:xfrm>
                <a:off x="737" y="2763"/>
                <a:ext cx="73" cy="54"/>
              </a:xfrm>
              <a:custGeom>
                <a:avLst/>
                <a:gdLst>
                  <a:gd name="T0" fmla="*/ 24 w 72"/>
                  <a:gd name="T1" fmla="*/ 36 h 54"/>
                  <a:gd name="T2" fmla="*/ 59 w 72"/>
                  <a:gd name="T3" fmla="*/ 24 h 54"/>
                  <a:gd name="T4" fmla="*/ 71 w 72"/>
                  <a:gd name="T5" fmla="*/ 12 h 54"/>
                  <a:gd name="T6" fmla="*/ 77 w 72"/>
                  <a:gd name="T7" fmla="*/ 6 h 54"/>
                  <a:gd name="T8" fmla="*/ 83 w 72"/>
                  <a:gd name="T9" fmla="*/ 0 h 54"/>
                  <a:gd name="T10" fmla="*/ 53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55"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56"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57" name="Freeform 28"/>
              <p:cNvSpPr>
                <a:spLocks/>
              </p:cNvSpPr>
              <p:nvPr/>
            </p:nvSpPr>
            <p:spPr bwMode="hidden">
              <a:xfrm>
                <a:off x="437" y="3027"/>
                <a:ext cx="288" cy="84"/>
              </a:xfrm>
              <a:custGeom>
                <a:avLst/>
                <a:gdLst>
                  <a:gd name="T0" fmla="*/ 298 w 287"/>
                  <a:gd name="T1" fmla="*/ 0 h 84"/>
                  <a:gd name="T2" fmla="*/ 0 w 287"/>
                  <a:gd name="T3" fmla="*/ 84 h 84"/>
                  <a:gd name="T4" fmla="*/ 179 w 287"/>
                  <a:gd name="T5" fmla="*/ 36 h 84"/>
                  <a:gd name="T6" fmla="*/ 114 w 287"/>
                  <a:gd name="T7" fmla="*/ 60 h 84"/>
                  <a:gd name="T8" fmla="*/ 287 w 287"/>
                  <a:gd name="T9" fmla="*/ 18 h 84"/>
                  <a:gd name="T10" fmla="*/ 298 w 287"/>
                  <a:gd name="T11" fmla="*/ 0 h 84"/>
                  <a:gd name="T12" fmla="*/ 298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58"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59"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60"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61"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62"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63"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64"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en-GB"/>
              </a:p>
            </p:txBody>
          </p:sp>
          <p:sp>
            <p:nvSpPr>
              <p:cNvPr id="1065"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en-GB"/>
              </a:p>
            </p:txBody>
          </p:sp>
          <p:sp>
            <p:nvSpPr>
              <p:cNvPr id="1066"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en-GB"/>
              </a:p>
            </p:txBody>
          </p:sp>
          <p:sp>
            <p:nvSpPr>
              <p:cNvPr id="1067"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en-GB"/>
              </a:p>
            </p:txBody>
          </p:sp>
          <p:sp>
            <p:nvSpPr>
              <p:cNvPr id="1068"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en-GB"/>
              </a:p>
            </p:txBody>
          </p:sp>
          <p:sp>
            <p:nvSpPr>
              <p:cNvPr id="1069"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en-GB"/>
              </a:p>
            </p:txBody>
          </p:sp>
        </p:grpSp>
      </p:grpSp>
      <p:sp>
        <p:nvSpPr>
          <p:cNvPr id="16425" name="Rectangle 41"/>
          <p:cNvSpPr>
            <a:spLocks noGrp="1" noChangeArrowheads="1"/>
          </p:cNvSpPr>
          <p:nvPr>
            <p:ph type="title"/>
          </p:nvPr>
        </p:nvSpPr>
        <p:spPr bwMode="auto">
          <a:xfrm>
            <a:off x="457200" y="158750"/>
            <a:ext cx="8229600" cy="1258888"/>
          </a:xfrm>
          <a:prstGeom prst="rect">
            <a:avLst/>
          </a:prstGeom>
          <a:noFill/>
          <a:ln>
            <a:noFill/>
          </a:ln>
          <a:effectLs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6426" name="Rectangle 42"/>
          <p:cNvSpPr>
            <a:spLocks noGrp="1" noChangeArrowheads="1"/>
          </p:cNvSpPr>
          <p:nvPr>
            <p:ph type="body" idx="1"/>
          </p:nvPr>
        </p:nvSpPr>
        <p:spPr bwMode="auto">
          <a:xfrm>
            <a:off x="457200" y="1600200"/>
            <a:ext cx="82296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427" name="Rectangle 43"/>
          <p:cNvSpPr>
            <a:spLocks noGrp="1" noChangeArrowheads="1"/>
          </p:cNvSpPr>
          <p:nvPr>
            <p:ph type="dt" sz="half" idx="2"/>
          </p:nvPr>
        </p:nvSpPr>
        <p:spPr bwMode="auto">
          <a:xfrm>
            <a:off x="457200" y="6243638"/>
            <a:ext cx="2133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000">
                <a:effectLst>
                  <a:outerShdw blurRad="38100" dist="38100" dir="2700000" algn="tl">
                    <a:srgbClr val="000000"/>
                  </a:outerShdw>
                </a:effectLst>
              </a:defRPr>
            </a:lvl1pPr>
          </a:lstStyle>
          <a:p>
            <a:pPr>
              <a:defRPr/>
            </a:pPr>
            <a:endParaRPr lang="en-US"/>
          </a:p>
        </p:txBody>
      </p:sp>
      <p:sp>
        <p:nvSpPr>
          <p:cNvPr id="16428" name="Rectangle 44"/>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endParaRPr lang="en-US"/>
          </a:p>
        </p:txBody>
      </p:sp>
      <p:sp>
        <p:nvSpPr>
          <p:cNvPr id="16429" name="Rectangle 45"/>
          <p:cNvSpPr>
            <a:spLocks noGrp="1" noChangeArrowheads="1"/>
          </p:cNvSpPr>
          <p:nvPr>
            <p:ph type="sldNum" sz="quarter" idx="4"/>
          </p:nvPr>
        </p:nvSpPr>
        <p:spPr bwMode="auto">
          <a:xfrm>
            <a:off x="6553200" y="6243638"/>
            <a:ext cx="2133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cs typeface="Arial" charset="0"/>
              </a:defRPr>
            </a:lvl1pPr>
          </a:lstStyle>
          <a:p>
            <a:pPr>
              <a:defRPr/>
            </a:pPr>
            <a:fld id="{A176E0DB-B246-4CFF-8D53-6BA556B5D7CB}" type="slidenum">
              <a:rPr lang="ar-SA"/>
              <a:pPr>
                <a:defRPr/>
              </a:pPr>
              <a:t>‹#›</a:t>
            </a:fld>
            <a:endParaRPr lang="en-US" dirty="0">
              <a:cs typeface="+mn-cs"/>
            </a:endParaRPr>
          </a:p>
        </p:txBody>
      </p:sp>
    </p:spTree>
  </p:cSld>
  <p:clrMap bg1="lt1" tx1="dk1" bg2="lt2" tx2="dk2" accent1="accent1" accent2="accent2" accent3="accent3" accent4="accent4" accent5="accent5" accent6="accent6" hlink="hlink" folHlink="folHlink"/>
  <p:sldLayoutIdLst>
    <p:sldLayoutId id="2147484229" r:id="rId1"/>
    <p:sldLayoutId id="2147484230" r:id="rId2"/>
    <p:sldLayoutId id="2147484231" r:id="rId3"/>
    <p:sldLayoutId id="2147484232" r:id="rId4"/>
    <p:sldLayoutId id="2147484233" r:id="rId5"/>
    <p:sldLayoutId id="2147484234" r:id="rId6"/>
    <p:sldLayoutId id="2147484235" r:id="rId7"/>
    <p:sldLayoutId id="2147484236" r:id="rId8"/>
    <p:sldLayoutId id="2147484237" r:id="rId9"/>
    <p:sldLayoutId id="2147484238" r:id="rId10"/>
    <p:sldLayoutId id="2147484239" r:id="rId11"/>
    <p:sldLayoutId id="2147484240" r:id="rId12"/>
    <p:sldLayoutId id="2147484241" r:id="rId13"/>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5"/>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5"/>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1295400" y="1143000"/>
            <a:ext cx="6505575" cy="2209800"/>
          </a:xfrm>
        </p:spPr>
        <p:txBody>
          <a:bodyPr anchor="ctr"/>
          <a:lstStyle/>
          <a:p>
            <a:pPr rtl="0" eaLnBrk="1" hangingPunct="1"/>
            <a:r>
              <a:rPr lang="en-US" sz="4800" b="1" dirty="0" smtClean="0">
                <a:solidFill>
                  <a:srgbClr val="002060"/>
                </a:solidFill>
              </a:rPr>
              <a:t>Respiratory System Pharmacology</a:t>
            </a:r>
          </a:p>
        </p:txBody>
      </p:sp>
      <p:sp>
        <p:nvSpPr>
          <p:cNvPr id="4" name="TextBox 3"/>
          <p:cNvSpPr txBox="1"/>
          <p:nvPr/>
        </p:nvSpPr>
        <p:spPr>
          <a:xfrm>
            <a:off x="1112838" y="4800600"/>
            <a:ext cx="6278562" cy="1631216"/>
          </a:xfrm>
          <a:prstGeom prst="rect">
            <a:avLst/>
          </a:prstGeom>
          <a:noFill/>
        </p:spPr>
        <p:txBody>
          <a:bodyPr wrap="square">
            <a:spAutoFit/>
          </a:bodyPr>
          <a:lstStyle/>
          <a:p>
            <a:pPr>
              <a:defRPr/>
            </a:pPr>
            <a:r>
              <a:rPr lang="en-US" sz="2000" b="1" dirty="0" err="1">
                <a:solidFill>
                  <a:srgbClr val="7030A0"/>
                </a:solidFill>
              </a:rPr>
              <a:t>Akinluyi</a:t>
            </a:r>
            <a:r>
              <a:rPr lang="en-US" sz="2000" b="1" dirty="0">
                <a:solidFill>
                  <a:srgbClr val="7030A0"/>
                </a:solidFill>
              </a:rPr>
              <a:t> E.T</a:t>
            </a:r>
            <a:r>
              <a:rPr lang="en-US" sz="2000" b="1" dirty="0" smtClean="0">
                <a:solidFill>
                  <a:srgbClr val="7030A0"/>
                </a:solidFill>
              </a:rPr>
              <a:t>. (</a:t>
            </a:r>
            <a:r>
              <a:rPr lang="en-US" sz="2000" b="1" dirty="0" err="1" smtClean="0">
                <a:solidFill>
                  <a:srgbClr val="7030A0"/>
                </a:solidFill>
              </a:rPr>
              <a:t>Ph.D</a:t>
            </a:r>
            <a:r>
              <a:rPr lang="en-US" sz="2000" b="1" dirty="0" smtClean="0">
                <a:solidFill>
                  <a:srgbClr val="7030A0"/>
                </a:solidFill>
              </a:rPr>
              <a:t>)</a:t>
            </a:r>
            <a:endParaRPr lang="en-US" sz="2000" b="1" dirty="0">
              <a:solidFill>
                <a:srgbClr val="7030A0"/>
              </a:solidFill>
            </a:endParaRPr>
          </a:p>
          <a:p>
            <a:pPr>
              <a:defRPr/>
            </a:pPr>
            <a:r>
              <a:rPr lang="en-US" sz="2000" b="1" dirty="0">
                <a:solidFill>
                  <a:srgbClr val="7030A0"/>
                </a:solidFill>
              </a:rPr>
              <a:t>Department of Pharmacology and Therapeutics,</a:t>
            </a:r>
          </a:p>
          <a:p>
            <a:pPr>
              <a:defRPr/>
            </a:pPr>
            <a:r>
              <a:rPr lang="en-US" sz="2000" b="1" dirty="0" err="1">
                <a:solidFill>
                  <a:srgbClr val="7030A0"/>
                </a:solidFill>
              </a:rPr>
              <a:t>Afe</a:t>
            </a:r>
            <a:r>
              <a:rPr lang="en-US" sz="2000" b="1" dirty="0">
                <a:solidFill>
                  <a:srgbClr val="7030A0"/>
                </a:solidFill>
              </a:rPr>
              <a:t> </a:t>
            </a:r>
            <a:r>
              <a:rPr lang="en-US" sz="2000" b="1" dirty="0" err="1">
                <a:solidFill>
                  <a:srgbClr val="7030A0"/>
                </a:solidFill>
              </a:rPr>
              <a:t>Babalola</a:t>
            </a:r>
            <a:r>
              <a:rPr lang="en-US" sz="2000" b="1" dirty="0">
                <a:solidFill>
                  <a:srgbClr val="7030A0"/>
                </a:solidFill>
              </a:rPr>
              <a:t> University, Ado-</a:t>
            </a:r>
            <a:r>
              <a:rPr lang="en-US" sz="2000" b="1" dirty="0" err="1">
                <a:solidFill>
                  <a:srgbClr val="7030A0"/>
                </a:solidFill>
              </a:rPr>
              <a:t>Ekiti</a:t>
            </a:r>
            <a:endParaRPr lang="en-US" sz="2000" b="1" dirty="0">
              <a:solidFill>
                <a:srgbClr val="7030A0"/>
              </a:solidFill>
            </a:endParaRPr>
          </a:p>
          <a:p>
            <a:pPr>
              <a:defRPr/>
            </a:pPr>
            <a:r>
              <a:rPr lang="en-US" sz="2000" b="1" dirty="0" err="1">
                <a:solidFill>
                  <a:srgbClr val="7030A0"/>
                </a:solidFill>
              </a:rPr>
              <a:t>Ekiti</a:t>
            </a:r>
            <a:r>
              <a:rPr lang="en-US" sz="2000" b="1" dirty="0">
                <a:solidFill>
                  <a:srgbClr val="7030A0"/>
                </a:solidFill>
              </a:rPr>
              <a:t> State</a:t>
            </a:r>
          </a:p>
        </p:txBody>
      </p:sp>
    </p:spTree>
    <p:extLst>
      <p:ext uri="{BB962C8B-B14F-4D97-AF65-F5344CB8AC3E}">
        <p14:creationId xmlns:p14="http://schemas.microsoft.com/office/powerpoint/2010/main" val="3423021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503238"/>
          </a:xfrm>
        </p:spPr>
        <p:txBody>
          <a:bodyPr/>
          <a:lstStyle/>
          <a:p>
            <a:r>
              <a:rPr lang="en-US" sz="3200" dirty="0" smtClean="0">
                <a:effectLst/>
              </a:rPr>
              <a:t>Opioids </a:t>
            </a:r>
            <a:endParaRPr lang="en-US" sz="3200" dirty="0">
              <a:effectLst/>
            </a:endParaRPr>
          </a:p>
        </p:txBody>
      </p:sp>
      <p:sp>
        <p:nvSpPr>
          <p:cNvPr id="3" name="Content Placeholder 2"/>
          <p:cNvSpPr>
            <a:spLocks noGrp="1"/>
          </p:cNvSpPr>
          <p:nvPr>
            <p:ph idx="1"/>
          </p:nvPr>
        </p:nvSpPr>
        <p:spPr>
          <a:xfrm>
            <a:off x="304800" y="990600"/>
            <a:ext cx="8610600" cy="5410200"/>
          </a:xfrm>
        </p:spPr>
        <p:txBody>
          <a:bodyPr/>
          <a:lstStyle/>
          <a:p>
            <a:pPr eaLnBrk="1" hangingPunct="1">
              <a:buFont typeface="Arial" panose="020B0604020202020204" pitchFamily="34" charset="0"/>
              <a:buChar char="•"/>
              <a:defRPr/>
            </a:pPr>
            <a:r>
              <a:rPr lang="en-US" sz="2000" u="sng" dirty="0" smtClean="0">
                <a:effectLst/>
              </a:rPr>
              <a:t>These </a:t>
            </a:r>
            <a:r>
              <a:rPr lang="en-US" sz="2000" u="sng" dirty="0">
                <a:effectLst/>
              </a:rPr>
              <a:t>agents suppress the cough reflex by direct action on the cough center in the </a:t>
            </a:r>
            <a:r>
              <a:rPr lang="en-US" sz="2000" u="sng" dirty="0" smtClean="0">
                <a:effectLst/>
              </a:rPr>
              <a:t>medulla.</a:t>
            </a:r>
          </a:p>
          <a:p>
            <a:pPr eaLnBrk="1" hangingPunct="1">
              <a:buFont typeface="Arial" panose="020B0604020202020204" pitchFamily="34" charset="0"/>
              <a:buChar char="•"/>
              <a:defRPr/>
            </a:pPr>
            <a:endParaRPr lang="en-US" sz="1000" dirty="0">
              <a:effectLst/>
            </a:endParaRPr>
          </a:p>
          <a:p>
            <a:pPr eaLnBrk="1" hangingPunct="1">
              <a:buFont typeface="Arial" panose="020B0604020202020204" pitchFamily="34" charset="0"/>
              <a:buChar char="•"/>
              <a:defRPr/>
            </a:pPr>
            <a:r>
              <a:rPr lang="en-US" sz="2000" dirty="0" smtClean="0">
                <a:effectLst/>
              </a:rPr>
              <a:t>Examples include </a:t>
            </a:r>
            <a:r>
              <a:rPr lang="en-US" sz="2000" dirty="0">
                <a:effectLst/>
              </a:rPr>
              <a:t>Codeine, </a:t>
            </a:r>
            <a:r>
              <a:rPr lang="en-US" sz="2000" dirty="0" err="1">
                <a:effectLst/>
              </a:rPr>
              <a:t>Hydrocordone</a:t>
            </a:r>
            <a:r>
              <a:rPr lang="en-US" sz="2000" dirty="0">
                <a:effectLst/>
              </a:rPr>
              <a:t>, </a:t>
            </a:r>
            <a:r>
              <a:rPr lang="en-US" sz="2000" dirty="0" err="1">
                <a:effectLst/>
              </a:rPr>
              <a:t>Ethylmorphine</a:t>
            </a:r>
            <a:r>
              <a:rPr lang="en-US" sz="2000" dirty="0">
                <a:effectLst/>
              </a:rPr>
              <a:t>, </a:t>
            </a:r>
            <a:r>
              <a:rPr lang="en-US" sz="2000" dirty="0" err="1">
                <a:effectLst/>
              </a:rPr>
              <a:t>Pholcodeine</a:t>
            </a:r>
            <a:r>
              <a:rPr lang="en-US" sz="2000" dirty="0">
                <a:effectLst/>
              </a:rPr>
              <a:t> </a:t>
            </a:r>
            <a:endParaRPr lang="en-US" sz="2000" dirty="0" smtClean="0">
              <a:effectLst/>
            </a:endParaRPr>
          </a:p>
          <a:p>
            <a:pPr eaLnBrk="1" hangingPunct="1">
              <a:buFont typeface="Arial" panose="020B0604020202020204" pitchFamily="34" charset="0"/>
              <a:buChar char="•"/>
              <a:defRPr/>
            </a:pPr>
            <a:endParaRPr lang="en-US" sz="1000" dirty="0">
              <a:effectLst/>
            </a:endParaRPr>
          </a:p>
          <a:p>
            <a:pPr eaLnBrk="1" hangingPunct="1">
              <a:buFont typeface="Arial" panose="020B0604020202020204" pitchFamily="34" charset="0"/>
              <a:buChar char="•"/>
              <a:defRPr/>
            </a:pPr>
            <a:r>
              <a:rPr lang="en-US" sz="2000" dirty="0" smtClean="0">
                <a:effectLst/>
              </a:rPr>
              <a:t>Codeine is an opium </a:t>
            </a:r>
            <a:r>
              <a:rPr lang="en-US" sz="2000" dirty="0">
                <a:effectLst/>
              </a:rPr>
              <a:t>alkaloid, qualitatively similar to and less potent than morphine, but is more selective for cough </a:t>
            </a:r>
            <a:r>
              <a:rPr lang="en-US" sz="2000" dirty="0" err="1">
                <a:effectLst/>
              </a:rPr>
              <a:t>centre</a:t>
            </a:r>
            <a:r>
              <a:rPr lang="en-US" sz="2000" dirty="0">
                <a:effectLst/>
              </a:rPr>
              <a:t>. Codeine suppresses cough for about 6 </a:t>
            </a:r>
            <a:r>
              <a:rPr lang="en-US" sz="2000" dirty="0" smtClean="0">
                <a:effectLst/>
              </a:rPr>
              <a:t>hours.</a:t>
            </a:r>
          </a:p>
          <a:p>
            <a:pPr eaLnBrk="1" hangingPunct="1">
              <a:buFont typeface="Arial" panose="020B0604020202020204" pitchFamily="34" charset="0"/>
              <a:buChar char="•"/>
              <a:defRPr/>
            </a:pPr>
            <a:endParaRPr lang="en-US" sz="1000" dirty="0">
              <a:effectLst/>
            </a:endParaRPr>
          </a:p>
          <a:p>
            <a:pPr eaLnBrk="1" hangingPunct="1">
              <a:buFont typeface="Arial" panose="020B0604020202020204" pitchFamily="34" charset="0"/>
              <a:buChar char="•"/>
              <a:defRPr/>
            </a:pPr>
            <a:r>
              <a:rPr lang="en-US" sz="2000" dirty="0" smtClean="0">
                <a:effectLst/>
              </a:rPr>
              <a:t>Adverse effects of codeine include: abuse </a:t>
            </a:r>
            <a:r>
              <a:rPr lang="en-US" sz="2000" dirty="0">
                <a:effectLst/>
              </a:rPr>
              <a:t>liability; constipation; respiratory depression; drowsiness. </a:t>
            </a:r>
            <a:endParaRPr lang="en-US" sz="2000" dirty="0" smtClean="0">
              <a:effectLst/>
            </a:endParaRPr>
          </a:p>
          <a:p>
            <a:pPr eaLnBrk="1" hangingPunct="1">
              <a:buFont typeface="Arial" panose="020B0604020202020204" pitchFamily="34" charset="0"/>
              <a:buChar char="•"/>
              <a:defRPr/>
            </a:pPr>
            <a:endParaRPr lang="en-US" sz="1000" dirty="0">
              <a:effectLst/>
            </a:endParaRPr>
          </a:p>
        </p:txBody>
      </p:sp>
    </p:spTree>
    <p:extLst>
      <p:ext uri="{BB962C8B-B14F-4D97-AF65-F5344CB8AC3E}">
        <p14:creationId xmlns:p14="http://schemas.microsoft.com/office/powerpoint/2010/main" val="2451998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579438"/>
          </a:xfrm>
        </p:spPr>
        <p:txBody>
          <a:bodyPr/>
          <a:lstStyle/>
          <a:p>
            <a:r>
              <a:rPr lang="en-US" sz="3200" dirty="0" smtClean="0">
                <a:effectLst/>
              </a:rPr>
              <a:t>Non-opioids</a:t>
            </a:r>
            <a:r>
              <a:rPr lang="en-US" sz="3200" dirty="0" smtClean="0"/>
              <a:t> </a:t>
            </a:r>
            <a:endParaRPr lang="en-US" sz="3200" dirty="0"/>
          </a:p>
        </p:txBody>
      </p:sp>
      <p:sp>
        <p:nvSpPr>
          <p:cNvPr id="3" name="Content Placeholder 2"/>
          <p:cNvSpPr>
            <a:spLocks noGrp="1"/>
          </p:cNvSpPr>
          <p:nvPr>
            <p:ph idx="1"/>
          </p:nvPr>
        </p:nvSpPr>
        <p:spPr>
          <a:xfrm>
            <a:off x="228600" y="1219200"/>
            <a:ext cx="8686800" cy="5181600"/>
          </a:xfrm>
        </p:spPr>
        <p:txBody>
          <a:bodyPr/>
          <a:lstStyle/>
          <a:p>
            <a:pPr algn="just" eaLnBrk="1" hangingPunct="1">
              <a:buFont typeface="Arial" panose="020B0604020202020204" pitchFamily="34" charset="0"/>
              <a:buChar char="•"/>
              <a:defRPr/>
            </a:pPr>
            <a:r>
              <a:rPr lang="en-US" sz="2000" dirty="0">
                <a:effectLst/>
              </a:rPr>
              <a:t>Examples: </a:t>
            </a:r>
            <a:r>
              <a:rPr lang="en-US" sz="2000" dirty="0" err="1">
                <a:effectLst/>
              </a:rPr>
              <a:t>Benzonatate</a:t>
            </a:r>
            <a:r>
              <a:rPr lang="en-US" sz="2000" dirty="0">
                <a:effectLst/>
              </a:rPr>
              <a:t>, Dextromethorphan, </a:t>
            </a:r>
            <a:r>
              <a:rPr lang="en-US" sz="2000" dirty="0" err="1">
                <a:effectLst/>
              </a:rPr>
              <a:t>Butamirate</a:t>
            </a:r>
            <a:r>
              <a:rPr lang="en-US" sz="2000" dirty="0">
                <a:effectLst/>
              </a:rPr>
              <a:t> citrate, Noscapine, </a:t>
            </a:r>
            <a:r>
              <a:rPr lang="en-US" sz="2000" dirty="0" err="1" smtClean="0">
                <a:effectLst/>
              </a:rPr>
              <a:t>Chlophedianol</a:t>
            </a:r>
            <a:endParaRPr lang="en-US" sz="2000" dirty="0" smtClean="0">
              <a:effectLst/>
            </a:endParaRPr>
          </a:p>
          <a:p>
            <a:pPr algn="just" eaLnBrk="1" hangingPunct="1">
              <a:buFont typeface="Arial" panose="020B0604020202020204" pitchFamily="34" charset="0"/>
              <a:buChar char="•"/>
              <a:defRPr/>
            </a:pPr>
            <a:endParaRPr lang="en-US" sz="1000" b="1" dirty="0">
              <a:effectLst/>
            </a:endParaRPr>
          </a:p>
          <a:p>
            <a:pPr algn="just" eaLnBrk="1" hangingPunct="1">
              <a:buFont typeface="Arial" panose="020B0604020202020204" pitchFamily="34" charset="0"/>
              <a:buChar char="•"/>
              <a:defRPr/>
            </a:pPr>
            <a:r>
              <a:rPr lang="en-US" sz="2000" b="1" dirty="0" smtClean="0">
                <a:effectLst/>
              </a:rPr>
              <a:t>Dextromethorphan </a:t>
            </a:r>
            <a:r>
              <a:rPr lang="en-US" sz="2000" dirty="0" smtClean="0">
                <a:effectLst/>
              </a:rPr>
              <a:t>is </a:t>
            </a:r>
            <a:r>
              <a:rPr lang="en-US" sz="2000" dirty="0">
                <a:effectLst/>
              </a:rPr>
              <a:t>a central NMDA (N-methyl D-aspartate) receptor antagonist. </a:t>
            </a:r>
            <a:r>
              <a:rPr lang="en-US" sz="2000" u="sng" dirty="0">
                <a:effectLst/>
              </a:rPr>
              <a:t>It works by inhibiting the cough center in the brain, elevating the threshold for coughing</a:t>
            </a:r>
            <a:r>
              <a:rPr lang="en-US" sz="2000" dirty="0">
                <a:effectLst/>
              </a:rPr>
              <a:t>. It is a common ingredient of many antitussive </a:t>
            </a:r>
            <a:r>
              <a:rPr lang="en-US" sz="2000" dirty="0" smtClean="0">
                <a:effectLst/>
              </a:rPr>
              <a:t>combinations.</a:t>
            </a:r>
          </a:p>
          <a:p>
            <a:pPr algn="just" eaLnBrk="1" hangingPunct="1">
              <a:buFont typeface="Arial" panose="020B0604020202020204" pitchFamily="34" charset="0"/>
              <a:buChar char="•"/>
              <a:defRPr/>
            </a:pPr>
            <a:endParaRPr lang="en-US" sz="1000" dirty="0" smtClean="0">
              <a:effectLst/>
            </a:endParaRPr>
          </a:p>
          <a:p>
            <a:pPr algn="just" eaLnBrk="1" hangingPunct="1">
              <a:buFont typeface="Arial" panose="020B0604020202020204" pitchFamily="34" charset="0"/>
              <a:buChar char="•"/>
              <a:defRPr/>
            </a:pPr>
            <a:r>
              <a:rPr lang="en-US" sz="2000" dirty="0" smtClean="0">
                <a:effectLst/>
              </a:rPr>
              <a:t>Adverse effects of dextromethorphan include dizziness</a:t>
            </a:r>
            <a:r>
              <a:rPr lang="en-US" sz="2000" dirty="0">
                <a:effectLst/>
              </a:rPr>
              <a:t>, nausea, drowsiness; at high doses hallucinations and ataxia may </a:t>
            </a:r>
            <a:r>
              <a:rPr lang="en-US" sz="2000" dirty="0" smtClean="0">
                <a:effectLst/>
              </a:rPr>
              <a:t>occur.</a:t>
            </a:r>
          </a:p>
          <a:p>
            <a:pPr algn="just" eaLnBrk="1" hangingPunct="1">
              <a:buFont typeface="Arial" panose="020B0604020202020204" pitchFamily="34" charset="0"/>
              <a:buChar char="•"/>
              <a:defRPr/>
            </a:pPr>
            <a:endParaRPr lang="en-US" sz="1000" dirty="0" smtClean="0">
              <a:effectLst/>
            </a:endParaRPr>
          </a:p>
          <a:p>
            <a:pPr algn="just" eaLnBrk="1" hangingPunct="1">
              <a:buFont typeface="Arial" panose="020B0604020202020204" pitchFamily="34" charset="0"/>
              <a:buChar char="•"/>
              <a:defRPr/>
            </a:pPr>
            <a:r>
              <a:rPr lang="en-US" sz="2000" b="1" dirty="0" smtClean="0">
                <a:effectLst/>
              </a:rPr>
              <a:t>Noscapine </a:t>
            </a:r>
            <a:r>
              <a:rPr lang="en-US" sz="2000" b="1" dirty="0">
                <a:effectLst/>
              </a:rPr>
              <a:t>(</a:t>
            </a:r>
            <a:r>
              <a:rPr lang="en-US" sz="2000" b="1" dirty="0" err="1">
                <a:effectLst/>
              </a:rPr>
              <a:t>Narcotine</a:t>
            </a:r>
            <a:r>
              <a:rPr lang="en-US" sz="2000" b="1" dirty="0" smtClean="0">
                <a:effectLst/>
              </a:rPr>
              <a:t>)</a:t>
            </a:r>
            <a:r>
              <a:rPr lang="en-US" sz="2000" dirty="0" smtClean="0"/>
              <a:t> </a:t>
            </a:r>
            <a:r>
              <a:rPr lang="en-US" sz="2000" u="sng" dirty="0" smtClean="0">
                <a:effectLst/>
              </a:rPr>
              <a:t>exert </a:t>
            </a:r>
            <a:r>
              <a:rPr lang="en-US" sz="2000" u="sng" dirty="0">
                <a:effectLst/>
              </a:rPr>
              <a:t>its antitussive effects through the activation of sigma opioid receptors</a:t>
            </a:r>
            <a:r>
              <a:rPr lang="en-US" sz="2000" dirty="0">
                <a:effectLst/>
              </a:rPr>
              <a:t>. It suppresses cough but has no narcotic, analgesic or dependence inducing properties. It is especially useful in spasmodic cough.</a:t>
            </a:r>
          </a:p>
          <a:p>
            <a:pPr algn="just"/>
            <a:endParaRPr lang="en-US" sz="2000" dirty="0"/>
          </a:p>
        </p:txBody>
      </p:sp>
    </p:spTree>
    <p:extLst>
      <p:ext uri="{BB962C8B-B14F-4D97-AF65-F5344CB8AC3E}">
        <p14:creationId xmlns:p14="http://schemas.microsoft.com/office/powerpoint/2010/main" val="3416044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55638"/>
          </a:xfrm>
        </p:spPr>
        <p:txBody>
          <a:bodyPr/>
          <a:lstStyle/>
          <a:p>
            <a:r>
              <a:rPr lang="en-US" sz="3200" dirty="0">
                <a:effectLst/>
              </a:rPr>
              <a:t>Peripherally </a:t>
            </a:r>
            <a:r>
              <a:rPr lang="en-US" sz="3200" dirty="0" smtClean="0">
                <a:effectLst/>
              </a:rPr>
              <a:t>acting antitussive</a:t>
            </a:r>
            <a:endParaRPr lang="en-US" sz="3200" dirty="0"/>
          </a:p>
        </p:txBody>
      </p:sp>
      <p:sp>
        <p:nvSpPr>
          <p:cNvPr id="3" name="Content Placeholder 2"/>
          <p:cNvSpPr>
            <a:spLocks noGrp="1"/>
          </p:cNvSpPr>
          <p:nvPr>
            <p:ph idx="1"/>
          </p:nvPr>
        </p:nvSpPr>
        <p:spPr/>
        <p:txBody>
          <a:bodyPr/>
          <a:lstStyle/>
          <a:p>
            <a:pPr eaLnBrk="1" hangingPunct="1">
              <a:buFont typeface="Arial" panose="020B0604020202020204" pitchFamily="34" charset="0"/>
              <a:buChar char="•"/>
              <a:tabLst>
                <a:tab pos="1997075" algn="l"/>
              </a:tabLst>
              <a:defRPr/>
            </a:pPr>
            <a:r>
              <a:rPr lang="en-US" sz="2000" dirty="0" smtClean="0">
                <a:effectLst/>
              </a:rPr>
              <a:t>Example is </a:t>
            </a:r>
            <a:r>
              <a:rPr lang="en-US" sz="2000" dirty="0" err="1" smtClean="0">
                <a:effectLst/>
              </a:rPr>
              <a:t>Prenoxdiazine</a:t>
            </a:r>
            <a:endParaRPr lang="en-US" sz="2000" dirty="0" smtClean="0">
              <a:effectLst/>
            </a:endParaRPr>
          </a:p>
          <a:p>
            <a:pPr eaLnBrk="1" hangingPunct="1">
              <a:buFont typeface="Arial" panose="020B0604020202020204" pitchFamily="34" charset="0"/>
              <a:buChar char="•"/>
              <a:tabLst>
                <a:tab pos="1997075" algn="l"/>
              </a:tabLst>
              <a:defRPr/>
            </a:pPr>
            <a:endParaRPr lang="en-US" sz="2000" dirty="0" smtClean="0">
              <a:effectLst/>
            </a:endParaRPr>
          </a:p>
          <a:p>
            <a:pPr eaLnBrk="1" hangingPunct="1">
              <a:buFont typeface="Arial" panose="020B0604020202020204" pitchFamily="34" charset="0"/>
              <a:buChar char="•"/>
              <a:tabLst>
                <a:tab pos="1997075" algn="l"/>
              </a:tabLst>
              <a:defRPr/>
            </a:pPr>
            <a:r>
              <a:rPr lang="en-US" sz="2000" u="sng" dirty="0" smtClean="0">
                <a:effectLst/>
              </a:rPr>
              <a:t>It  acts </a:t>
            </a:r>
            <a:r>
              <a:rPr lang="en-US" sz="2000" u="sng" dirty="0">
                <a:effectLst/>
              </a:rPr>
              <a:t>by desensitizing the pulmonary stretch receptors and reducing tussle impulses originating in the lungs. </a:t>
            </a:r>
            <a:endParaRPr lang="en-US" sz="2000" u="sng" dirty="0" smtClean="0">
              <a:effectLst/>
            </a:endParaRPr>
          </a:p>
          <a:p>
            <a:pPr marL="0" indent="0" eaLnBrk="1" hangingPunct="1">
              <a:buNone/>
              <a:tabLst>
                <a:tab pos="1997075" algn="l"/>
              </a:tabLst>
              <a:defRPr/>
            </a:pPr>
            <a:endParaRPr lang="en-US" sz="2000" dirty="0">
              <a:effectLst/>
            </a:endParaRPr>
          </a:p>
          <a:p>
            <a:pPr eaLnBrk="1" hangingPunct="1">
              <a:buFont typeface="Arial" panose="020B0604020202020204" pitchFamily="34" charset="0"/>
              <a:buChar char="•"/>
              <a:tabLst>
                <a:tab pos="1997075" algn="l"/>
              </a:tabLst>
              <a:defRPr/>
            </a:pPr>
            <a:r>
              <a:rPr lang="en-US" sz="2000" dirty="0" smtClean="0">
                <a:effectLst/>
              </a:rPr>
              <a:t>Does </a:t>
            </a:r>
            <a:r>
              <a:rPr lang="en-US" sz="2000" dirty="0">
                <a:effectLst/>
              </a:rPr>
              <a:t>not cause respiratory depression. Does not cause addiction. Its efficacy is not impressive.</a:t>
            </a:r>
          </a:p>
          <a:p>
            <a:endParaRPr lang="en-US" sz="2000" dirty="0"/>
          </a:p>
        </p:txBody>
      </p:sp>
    </p:spTree>
    <p:extLst>
      <p:ext uri="{BB962C8B-B14F-4D97-AF65-F5344CB8AC3E}">
        <p14:creationId xmlns:p14="http://schemas.microsoft.com/office/powerpoint/2010/main" val="470812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5"/>
          <p:cNvSpPr>
            <a:spLocks noGrp="1" noChangeArrowheads="1"/>
          </p:cNvSpPr>
          <p:nvPr>
            <p:ph idx="1"/>
          </p:nvPr>
        </p:nvSpPr>
        <p:spPr>
          <a:xfrm>
            <a:off x="152400" y="914400"/>
            <a:ext cx="8839200" cy="5410200"/>
          </a:xfrm>
        </p:spPr>
        <p:txBody>
          <a:bodyPr/>
          <a:lstStyle/>
          <a:p>
            <a:pPr algn="just" rtl="0" eaLnBrk="1" hangingPunct="1">
              <a:buFont typeface="Arial" panose="020B0604020202020204" pitchFamily="34" charset="0"/>
              <a:buChar char="•"/>
            </a:pPr>
            <a:r>
              <a:rPr lang="en-US" sz="2000" dirty="0" smtClean="0">
                <a:effectLst/>
              </a:rPr>
              <a:t>They are also called </a:t>
            </a:r>
            <a:r>
              <a:rPr lang="en-US" sz="2000" dirty="0" err="1" smtClean="0">
                <a:effectLst/>
              </a:rPr>
              <a:t>mucokinetics</a:t>
            </a:r>
            <a:r>
              <a:rPr lang="en-US" sz="2000" dirty="0" smtClean="0">
                <a:effectLst/>
              </a:rPr>
              <a:t>. These are drugs that increase bronchial secretions or reduce its viscosity, facilitating its removal by coughing.</a:t>
            </a:r>
          </a:p>
          <a:p>
            <a:pPr algn="just" rtl="0" eaLnBrk="1" hangingPunct="1">
              <a:buFont typeface="Wingdings" pitchFamily="2" charset="2"/>
              <a:buChar char="Ø"/>
            </a:pPr>
            <a:endParaRPr lang="en-US" sz="1000" dirty="0" smtClean="0">
              <a:effectLst/>
            </a:endParaRPr>
          </a:p>
          <a:p>
            <a:pPr algn="just" rtl="0" eaLnBrk="1" hangingPunct="1">
              <a:buFont typeface="Wingdings" pitchFamily="2" charset="2"/>
              <a:buChar char="Ø"/>
            </a:pPr>
            <a:r>
              <a:rPr lang="en-US" sz="2000" dirty="0" smtClean="0">
                <a:effectLst/>
              </a:rPr>
              <a:t>Expectorants can be:</a:t>
            </a:r>
          </a:p>
          <a:p>
            <a:pPr algn="just" rtl="0" eaLnBrk="1" hangingPunct="1">
              <a:buFont typeface="Wingdings" pitchFamily="2" charset="2"/>
              <a:buChar char="Ø"/>
            </a:pPr>
            <a:endParaRPr lang="en-US" sz="1000" dirty="0" smtClean="0">
              <a:effectLst/>
            </a:endParaRPr>
          </a:p>
          <a:p>
            <a:pPr algn="just" rtl="0" eaLnBrk="1" hangingPunct="1">
              <a:buFont typeface="Trebuchet MS" pitchFamily="34" charset="0"/>
              <a:buAutoNum type="alphaLcParenR"/>
            </a:pPr>
            <a:r>
              <a:rPr lang="en-US" sz="2000" dirty="0" smtClean="0">
                <a:effectLst/>
              </a:rPr>
              <a:t>Bronchial secretion enhancers: Drugs that are considered to increase bronchial secretion by salt action. E.g. </a:t>
            </a:r>
            <a:r>
              <a:rPr lang="en-US" sz="2000" dirty="0" err="1" smtClean="0">
                <a:effectLst/>
              </a:rPr>
              <a:t>Guaifenesin</a:t>
            </a:r>
            <a:r>
              <a:rPr lang="en-US" sz="2000" dirty="0" smtClean="0">
                <a:effectLst/>
              </a:rPr>
              <a:t>, sodium citrate, potassium citrate, potassium iodide, ammonium chloride, etc.</a:t>
            </a:r>
          </a:p>
          <a:p>
            <a:pPr algn="just" rtl="0" eaLnBrk="1" hangingPunct="1">
              <a:buFont typeface="Trebuchet MS" pitchFamily="34" charset="0"/>
              <a:buAutoNum type="alphaLcParenR"/>
            </a:pPr>
            <a:endParaRPr lang="en-US" sz="1000" dirty="0" smtClean="0">
              <a:effectLst/>
            </a:endParaRPr>
          </a:p>
          <a:p>
            <a:pPr algn="just" eaLnBrk="1" hangingPunct="1">
              <a:buFont typeface="Trebuchet MS" pitchFamily="34" charset="0"/>
              <a:buAutoNum type="alphaLcParenR"/>
            </a:pPr>
            <a:r>
              <a:rPr lang="en-US" sz="2000" dirty="0" err="1" smtClean="0">
                <a:effectLst/>
              </a:rPr>
              <a:t>Mucolytics</a:t>
            </a:r>
            <a:r>
              <a:rPr lang="en-US" sz="2000" dirty="0" smtClean="0">
                <a:effectLst/>
              </a:rPr>
              <a:t>: These are agents that breakdown mucous in order to help respiratory patients in coughing up thick, tenacious secretions. E.g. </a:t>
            </a:r>
            <a:r>
              <a:rPr lang="en-US" sz="2000" dirty="0" err="1">
                <a:effectLst/>
              </a:rPr>
              <a:t>B</a:t>
            </a:r>
            <a:r>
              <a:rPr lang="en-US" sz="2000" dirty="0" err="1" smtClean="0">
                <a:effectLst/>
              </a:rPr>
              <a:t>romhexine</a:t>
            </a:r>
            <a:r>
              <a:rPr lang="en-US" sz="2000" dirty="0" smtClean="0">
                <a:effectLst/>
              </a:rPr>
              <a:t>, </a:t>
            </a:r>
            <a:r>
              <a:rPr lang="en-US" sz="2000" dirty="0" err="1" smtClean="0">
                <a:effectLst/>
              </a:rPr>
              <a:t>acetylcysteine</a:t>
            </a:r>
            <a:r>
              <a:rPr lang="en-US" sz="2000" dirty="0">
                <a:effectLst/>
              </a:rPr>
              <a:t>, </a:t>
            </a:r>
            <a:r>
              <a:rPr lang="en-US" sz="2000" dirty="0" err="1">
                <a:effectLst/>
              </a:rPr>
              <a:t>carbocysteine</a:t>
            </a:r>
            <a:r>
              <a:rPr lang="en-US" sz="2000" dirty="0">
                <a:effectLst/>
              </a:rPr>
              <a:t>, </a:t>
            </a:r>
            <a:r>
              <a:rPr lang="en-US" sz="2000" dirty="0" err="1">
                <a:effectLst/>
              </a:rPr>
              <a:t>ambroxol</a:t>
            </a:r>
            <a:r>
              <a:rPr lang="en-US" sz="2000" dirty="0" smtClean="0">
                <a:effectLst/>
              </a:rPr>
              <a:t>, etc. </a:t>
            </a:r>
          </a:p>
        </p:txBody>
      </p:sp>
      <p:sp>
        <p:nvSpPr>
          <p:cNvPr id="5" name="Rectangle 4"/>
          <p:cNvSpPr>
            <a:spLocks noGrp="1" noChangeArrowheads="1"/>
          </p:cNvSpPr>
          <p:nvPr>
            <p:ph type="title"/>
          </p:nvPr>
        </p:nvSpPr>
        <p:spPr>
          <a:xfrm>
            <a:off x="533400" y="152400"/>
            <a:ext cx="8153400" cy="546100"/>
          </a:xfrm>
        </p:spPr>
        <p:txBody>
          <a:bodyPr/>
          <a:lstStyle/>
          <a:p>
            <a:pPr eaLnBrk="1" hangingPunct="1"/>
            <a:r>
              <a:rPr lang="en-US" sz="3200" b="1" dirty="0" smtClean="0">
                <a:effectLst/>
              </a:rPr>
              <a:t>Expectorants</a:t>
            </a:r>
          </a:p>
        </p:txBody>
      </p:sp>
    </p:spTree>
    <p:extLst>
      <p:ext uri="{BB962C8B-B14F-4D97-AF65-F5344CB8AC3E}">
        <p14:creationId xmlns:p14="http://schemas.microsoft.com/office/powerpoint/2010/main" val="1303777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79438"/>
          </a:xfrm>
        </p:spPr>
        <p:txBody>
          <a:bodyPr/>
          <a:lstStyle/>
          <a:p>
            <a:r>
              <a:rPr lang="en-US" sz="2800" dirty="0" err="1" smtClean="0">
                <a:effectLst/>
              </a:rPr>
              <a:t>Mucolytics</a:t>
            </a:r>
            <a:r>
              <a:rPr lang="en-US" dirty="0" smtClean="0"/>
              <a:t> </a:t>
            </a:r>
            <a:endParaRPr lang="en-US" dirty="0"/>
          </a:p>
        </p:txBody>
      </p:sp>
      <p:sp>
        <p:nvSpPr>
          <p:cNvPr id="4" name="Content Placeholder 2"/>
          <p:cNvSpPr>
            <a:spLocks noGrp="1"/>
          </p:cNvSpPr>
          <p:nvPr>
            <p:ph idx="1"/>
          </p:nvPr>
        </p:nvSpPr>
        <p:spPr>
          <a:xfrm>
            <a:off x="228600" y="838200"/>
            <a:ext cx="8763000" cy="5867400"/>
          </a:xfrm>
        </p:spPr>
        <p:txBody>
          <a:bodyPr/>
          <a:lstStyle/>
          <a:p>
            <a:pPr marL="0" indent="0" algn="just">
              <a:buNone/>
            </a:pPr>
            <a:r>
              <a:rPr lang="en-US" sz="1800" b="1" dirty="0" smtClean="0">
                <a:effectLst/>
              </a:rPr>
              <a:t>Mucolytic </a:t>
            </a:r>
            <a:r>
              <a:rPr lang="en-US" sz="1800" b="1" dirty="0" err="1" smtClean="0">
                <a:effectLst/>
              </a:rPr>
              <a:t>bromhexine</a:t>
            </a:r>
            <a:r>
              <a:rPr lang="en-US" sz="1800" dirty="0">
                <a:effectLst/>
              </a:rPr>
              <a:t> </a:t>
            </a:r>
            <a:r>
              <a:rPr lang="en-US" sz="1800" dirty="0" smtClean="0">
                <a:effectLst/>
              </a:rPr>
              <a:t>is </a:t>
            </a:r>
            <a:r>
              <a:rPr lang="en-US" sz="1800" dirty="0">
                <a:effectLst/>
              </a:rPr>
              <a:t>a potent mucolytic and </a:t>
            </a:r>
            <a:r>
              <a:rPr lang="en-US" sz="1800" dirty="0" err="1">
                <a:effectLst/>
              </a:rPr>
              <a:t>mucokinetic</a:t>
            </a:r>
            <a:r>
              <a:rPr lang="en-US" sz="1800" dirty="0">
                <a:effectLst/>
              </a:rPr>
              <a:t>, capable of inducing thin copious bronchial secretion. </a:t>
            </a:r>
            <a:endParaRPr lang="en-US" sz="1800" dirty="0" smtClean="0">
              <a:effectLst/>
            </a:endParaRPr>
          </a:p>
          <a:p>
            <a:pPr algn="just">
              <a:buFont typeface="Arial" panose="020B0604020202020204" pitchFamily="34" charset="0"/>
              <a:buChar char="•"/>
            </a:pPr>
            <a:r>
              <a:rPr lang="en-US" sz="1800" dirty="0" smtClean="0">
                <a:effectLst/>
              </a:rPr>
              <a:t>It depolymerizes </a:t>
            </a:r>
            <a:r>
              <a:rPr lang="en-US" sz="1800" dirty="0" err="1">
                <a:effectLst/>
              </a:rPr>
              <a:t>mucopolysaccharides</a:t>
            </a:r>
            <a:r>
              <a:rPr lang="en-US" sz="1800" dirty="0">
                <a:effectLst/>
              </a:rPr>
              <a:t> directly as well as by liberating lysosomal </a:t>
            </a:r>
            <a:r>
              <a:rPr lang="en-US" sz="1800" dirty="0" smtClean="0">
                <a:effectLst/>
              </a:rPr>
              <a:t>enzymes. This breaks the network </a:t>
            </a:r>
            <a:r>
              <a:rPr lang="en-US" sz="1800" dirty="0">
                <a:effectLst/>
              </a:rPr>
              <a:t>of </a:t>
            </a:r>
            <a:r>
              <a:rPr lang="en-US" sz="1800" dirty="0" smtClean="0">
                <a:effectLst/>
              </a:rPr>
              <a:t>fibers </a:t>
            </a:r>
            <a:r>
              <a:rPr lang="en-US" sz="1800" dirty="0">
                <a:effectLst/>
              </a:rPr>
              <a:t>in tenacious </a:t>
            </a:r>
            <a:r>
              <a:rPr lang="en-US" sz="1800" dirty="0" smtClean="0">
                <a:effectLst/>
              </a:rPr>
              <a:t>sputum. </a:t>
            </a:r>
            <a:endParaRPr lang="en-US" sz="1800" dirty="0">
              <a:effectLst/>
            </a:endParaRPr>
          </a:p>
          <a:p>
            <a:pPr algn="just">
              <a:buFont typeface="Arial" panose="020B0604020202020204" pitchFamily="34" charset="0"/>
              <a:buChar char="•"/>
            </a:pPr>
            <a:r>
              <a:rPr lang="en-US" sz="1800" dirty="0" smtClean="0">
                <a:effectLst/>
              </a:rPr>
              <a:t>Side effects include </a:t>
            </a:r>
            <a:r>
              <a:rPr lang="en-US" sz="1800" dirty="0" err="1">
                <a:effectLst/>
              </a:rPr>
              <a:t>r</a:t>
            </a:r>
            <a:r>
              <a:rPr lang="en-US" sz="1800" dirty="0" err="1" smtClean="0">
                <a:effectLst/>
              </a:rPr>
              <a:t>hinorrhoea</a:t>
            </a:r>
            <a:r>
              <a:rPr lang="en-US" sz="1800" dirty="0" smtClean="0">
                <a:effectLst/>
              </a:rPr>
              <a:t> </a:t>
            </a:r>
            <a:r>
              <a:rPr lang="en-US" sz="1800" dirty="0">
                <a:effectLst/>
              </a:rPr>
              <a:t>and lacrimation, nausea, gastric irritation, hypersensitivity</a:t>
            </a:r>
            <a:r>
              <a:rPr lang="en-US" sz="1800" dirty="0" smtClean="0">
                <a:effectLst/>
              </a:rPr>
              <a:t>.</a:t>
            </a:r>
          </a:p>
          <a:p>
            <a:pPr algn="just">
              <a:buFont typeface="Arial" panose="020B0604020202020204" pitchFamily="34" charset="0"/>
              <a:buChar char="•"/>
            </a:pPr>
            <a:endParaRPr lang="en-US" sz="1000" dirty="0">
              <a:effectLst/>
            </a:endParaRPr>
          </a:p>
          <a:p>
            <a:pPr marL="0" indent="0" algn="just">
              <a:buNone/>
            </a:pPr>
            <a:r>
              <a:rPr lang="en-US" sz="1800" b="1" dirty="0" err="1">
                <a:effectLst/>
              </a:rPr>
              <a:t>Ambroxol</a:t>
            </a:r>
            <a:r>
              <a:rPr lang="en-US" sz="1800" dirty="0">
                <a:effectLst/>
              </a:rPr>
              <a:t> is a metabolite of </a:t>
            </a:r>
            <a:r>
              <a:rPr lang="en-US" sz="1800" dirty="0" err="1">
                <a:effectLst/>
              </a:rPr>
              <a:t>bromhexine</a:t>
            </a:r>
            <a:r>
              <a:rPr lang="en-US" sz="1800" dirty="0">
                <a:effectLst/>
              </a:rPr>
              <a:t> having similar mucolytic action, uses and side effect</a:t>
            </a:r>
            <a:r>
              <a:rPr lang="en-US" sz="1800" dirty="0" smtClean="0">
                <a:effectLst/>
              </a:rPr>
              <a:t>.</a:t>
            </a:r>
          </a:p>
          <a:p>
            <a:pPr marL="0" indent="0" algn="just">
              <a:buNone/>
            </a:pPr>
            <a:endParaRPr lang="en-US" sz="1000" dirty="0">
              <a:effectLst/>
            </a:endParaRPr>
          </a:p>
          <a:p>
            <a:pPr marL="0" indent="0" algn="just">
              <a:buNone/>
            </a:pPr>
            <a:r>
              <a:rPr lang="en-US" sz="1800" b="1" dirty="0" smtClean="0">
                <a:effectLst/>
              </a:rPr>
              <a:t>Acetylcysteine</a:t>
            </a:r>
            <a:r>
              <a:rPr lang="en-US" sz="1800" dirty="0">
                <a:effectLst/>
              </a:rPr>
              <a:t> </a:t>
            </a:r>
            <a:r>
              <a:rPr lang="en-US" sz="1800" dirty="0" smtClean="0">
                <a:effectLst/>
              </a:rPr>
              <a:t>acts by opening the </a:t>
            </a:r>
            <a:r>
              <a:rPr lang="en-US" sz="1800" dirty="0">
                <a:effectLst/>
              </a:rPr>
              <a:t>disulfide bonds in </a:t>
            </a:r>
            <a:r>
              <a:rPr lang="en-US" sz="1800" dirty="0" err="1">
                <a:effectLst/>
              </a:rPr>
              <a:t>mucoproteins</a:t>
            </a:r>
            <a:r>
              <a:rPr lang="en-US" sz="1800" dirty="0">
                <a:effectLst/>
              </a:rPr>
              <a:t> present in </a:t>
            </a:r>
            <a:r>
              <a:rPr lang="en-US" sz="1800" dirty="0" smtClean="0">
                <a:effectLst/>
              </a:rPr>
              <a:t>sputum, making </a:t>
            </a:r>
            <a:r>
              <a:rPr lang="en-US" sz="1800" dirty="0">
                <a:effectLst/>
              </a:rPr>
              <a:t>it less viscous. It has to be administered directly into the respiratory tract.</a:t>
            </a:r>
          </a:p>
          <a:p>
            <a:pPr marL="0" indent="0" algn="just">
              <a:buNone/>
            </a:pPr>
            <a:endParaRPr lang="en-US" sz="1000" b="1" dirty="0" smtClean="0">
              <a:effectLst/>
            </a:endParaRPr>
          </a:p>
          <a:p>
            <a:pPr marL="0" indent="0" algn="just">
              <a:buNone/>
            </a:pPr>
            <a:r>
              <a:rPr lang="en-US" sz="1800" b="1" dirty="0" err="1" smtClean="0">
                <a:effectLst/>
              </a:rPr>
              <a:t>Carbocisteine</a:t>
            </a:r>
            <a:r>
              <a:rPr lang="en-US" sz="1800" dirty="0">
                <a:effectLst/>
              </a:rPr>
              <a:t> </a:t>
            </a:r>
            <a:r>
              <a:rPr lang="en-US" sz="1800" dirty="0" smtClean="0">
                <a:effectLst/>
              </a:rPr>
              <a:t>liquefies viscous sputum </a:t>
            </a:r>
            <a:r>
              <a:rPr lang="en-US" sz="1800" dirty="0">
                <a:effectLst/>
              </a:rPr>
              <a:t>in the same way </a:t>
            </a:r>
            <a:r>
              <a:rPr lang="en-US" sz="1800" dirty="0" smtClean="0">
                <a:effectLst/>
              </a:rPr>
              <a:t>as acetylcysteine. It </a:t>
            </a:r>
            <a:r>
              <a:rPr lang="en-US" sz="1800" dirty="0">
                <a:effectLst/>
              </a:rPr>
              <a:t>is administered </a:t>
            </a:r>
            <a:r>
              <a:rPr lang="en-US" sz="1800" dirty="0" smtClean="0">
                <a:effectLst/>
              </a:rPr>
              <a:t>orally. It </a:t>
            </a:r>
            <a:r>
              <a:rPr lang="en-US" sz="1800" dirty="0">
                <a:effectLst/>
              </a:rPr>
              <a:t>may break gastric mucosal </a:t>
            </a:r>
            <a:r>
              <a:rPr lang="en-US" sz="1800" dirty="0" smtClean="0">
                <a:effectLst/>
              </a:rPr>
              <a:t>barrier, and so </a:t>
            </a:r>
            <a:r>
              <a:rPr lang="en-US" sz="1800" dirty="0">
                <a:effectLst/>
              </a:rPr>
              <a:t>is contraindicated in peptic ulcer patients</a:t>
            </a:r>
            <a:r>
              <a:rPr lang="en-US" sz="1800" dirty="0" smtClean="0">
                <a:effectLst/>
              </a:rPr>
              <a:t>.</a:t>
            </a:r>
            <a:endParaRPr lang="en-US" sz="1800" u="sng" dirty="0" smtClean="0">
              <a:effectLst/>
            </a:endParaRPr>
          </a:p>
          <a:p>
            <a:pPr algn="just">
              <a:buFont typeface="Arial" panose="020B0604020202020204" pitchFamily="34" charset="0"/>
              <a:buChar char="•"/>
            </a:pPr>
            <a:r>
              <a:rPr lang="en-US" sz="1800" dirty="0" smtClean="0">
                <a:effectLst/>
              </a:rPr>
              <a:t>Side effects</a:t>
            </a:r>
            <a:r>
              <a:rPr lang="en-US" sz="1800" dirty="0">
                <a:effectLst/>
              </a:rPr>
              <a:t> </a:t>
            </a:r>
            <a:r>
              <a:rPr lang="en-US" sz="1800" dirty="0" smtClean="0">
                <a:effectLst/>
              </a:rPr>
              <a:t>include gastric </a:t>
            </a:r>
            <a:r>
              <a:rPr lang="en-US" sz="1800" dirty="0">
                <a:effectLst/>
              </a:rPr>
              <a:t>discomfort and rashes</a:t>
            </a:r>
            <a:endParaRPr lang="en-US" sz="1800" dirty="0"/>
          </a:p>
          <a:p>
            <a:pPr algn="just"/>
            <a:endParaRPr lang="en-US" sz="2000" b="1" dirty="0" smtClean="0">
              <a:effectLst/>
            </a:endParaRPr>
          </a:p>
          <a:p>
            <a:pPr algn="just"/>
            <a:endParaRPr lang="en-US" sz="2000" b="1" dirty="0">
              <a:effectLst/>
            </a:endParaRPr>
          </a:p>
        </p:txBody>
      </p:sp>
    </p:spTree>
    <p:extLst>
      <p:ext uri="{BB962C8B-B14F-4D97-AF65-F5344CB8AC3E}">
        <p14:creationId xmlns:p14="http://schemas.microsoft.com/office/powerpoint/2010/main" val="3776235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a:xfrm>
            <a:off x="685800" y="152400"/>
            <a:ext cx="8077200" cy="609600"/>
          </a:xfrm>
        </p:spPr>
        <p:txBody>
          <a:bodyPr/>
          <a:lstStyle/>
          <a:p>
            <a:pPr marL="457200" indent="-457200"/>
            <a:r>
              <a:rPr lang="en-US" sz="3200" b="1" dirty="0">
                <a:effectLst/>
              </a:rPr>
              <a:t>Pharyngeal demulcents</a:t>
            </a:r>
          </a:p>
        </p:txBody>
      </p:sp>
      <p:sp>
        <p:nvSpPr>
          <p:cNvPr id="2" name="Content Placeholder 1"/>
          <p:cNvSpPr>
            <a:spLocks noGrp="1"/>
          </p:cNvSpPr>
          <p:nvPr>
            <p:ph idx="1"/>
          </p:nvPr>
        </p:nvSpPr>
        <p:spPr>
          <a:xfrm>
            <a:off x="152400" y="1219200"/>
            <a:ext cx="8763000" cy="5257800"/>
          </a:xfrm>
        </p:spPr>
        <p:txBody>
          <a:bodyPr/>
          <a:lstStyle/>
          <a:p>
            <a:pPr>
              <a:buFont typeface="Wingdings" pitchFamily="2" charset="2"/>
              <a:buChar char="Ø"/>
            </a:pPr>
            <a:r>
              <a:rPr lang="en-US" sz="2000" dirty="0" smtClean="0">
                <a:effectLst/>
              </a:rPr>
              <a:t>Pharyngeal </a:t>
            </a:r>
            <a:r>
              <a:rPr lang="en-US" sz="2000" dirty="0">
                <a:effectLst/>
              </a:rPr>
              <a:t>demulcents </a:t>
            </a:r>
            <a:r>
              <a:rPr lang="en-US" sz="2000" dirty="0" smtClean="0">
                <a:effectLst/>
              </a:rPr>
              <a:t>soothe </a:t>
            </a:r>
            <a:r>
              <a:rPr lang="en-US" sz="2000" dirty="0">
                <a:effectLst/>
              </a:rPr>
              <a:t>the throat and reduce afferent impulses from the inflamed/irritated pharyngeal mucosa, thus provide symptomatic relief in dry cough arising from throat</a:t>
            </a:r>
            <a:r>
              <a:rPr lang="en-US" sz="2000" dirty="0" smtClean="0">
                <a:effectLst/>
              </a:rPr>
              <a:t>.</a:t>
            </a:r>
          </a:p>
          <a:p>
            <a:pPr>
              <a:buFont typeface="Wingdings" pitchFamily="2" charset="2"/>
              <a:buChar char="Ø"/>
            </a:pPr>
            <a:endParaRPr lang="en-US" sz="2000" dirty="0" smtClean="0">
              <a:effectLst/>
            </a:endParaRPr>
          </a:p>
          <a:p>
            <a:pPr>
              <a:buFont typeface="Wingdings" pitchFamily="2" charset="2"/>
              <a:buChar char="Ø"/>
            </a:pPr>
            <a:endParaRPr lang="en-US" sz="400" dirty="0">
              <a:effectLst/>
            </a:endParaRPr>
          </a:p>
          <a:p>
            <a:pPr>
              <a:buFont typeface="Wingdings" pitchFamily="2" charset="2"/>
              <a:buChar char="Ø"/>
            </a:pPr>
            <a:r>
              <a:rPr lang="en-US" sz="2000" dirty="0" smtClean="0">
                <a:effectLst/>
              </a:rPr>
              <a:t>Examples include Lozenges, cough drops, </a:t>
            </a:r>
            <a:r>
              <a:rPr lang="en-US" sz="2000" dirty="0" err="1" smtClean="0">
                <a:effectLst/>
              </a:rPr>
              <a:t>linctuses</a:t>
            </a:r>
            <a:r>
              <a:rPr lang="en-US" sz="2000" dirty="0">
                <a:effectLst/>
              </a:rPr>
              <a:t> </a:t>
            </a:r>
            <a:r>
              <a:rPr lang="en-US" sz="2000" dirty="0" err="1" smtClean="0">
                <a:effectLst/>
              </a:rPr>
              <a:t>glycerine</a:t>
            </a:r>
            <a:r>
              <a:rPr lang="en-US" sz="2000" dirty="0" smtClean="0">
                <a:effectLst/>
              </a:rPr>
              <a:t> and </a:t>
            </a:r>
            <a:r>
              <a:rPr lang="en-US" sz="2000" dirty="0" err="1" smtClean="0">
                <a:effectLst/>
              </a:rPr>
              <a:t>liquorice</a:t>
            </a:r>
            <a:r>
              <a:rPr lang="en-US" sz="2000" dirty="0" smtClean="0">
                <a:effectLst/>
              </a:rPr>
              <a:t>.</a:t>
            </a:r>
          </a:p>
          <a:p>
            <a:pPr>
              <a:buFont typeface="Wingdings" pitchFamily="2" charset="2"/>
              <a:buChar char="Ø"/>
            </a:pPr>
            <a:endParaRPr lang="en-US" sz="800" dirty="0">
              <a:effectLst/>
            </a:endParaRPr>
          </a:p>
          <a:p>
            <a:pPr marL="0" indent="0">
              <a:buNone/>
            </a:pPr>
            <a:endParaRPr lang="en-US" sz="2000" dirty="0" smtClean="0">
              <a:effectLst/>
            </a:endParaRPr>
          </a:p>
        </p:txBody>
      </p:sp>
    </p:spTree>
    <p:extLst>
      <p:ext uri="{BB962C8B-B14F-4D97-AF65-F5344CB8AC3E}">
        <p14:creationId xmlns:p14="http://schemas.microsoft.com/office/powerpoint/2010/main" val="36612388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9438"/>
          </a:xfrm>
        </p:spPr>
        <p:txBody>
          <a:bodyPr/>
          <a:lstStyle/>
          <a:p>
            <a:r>
              <a:rPr lang="en-US" sz="3600" b="1" dirty="0" smtClean="0">
                <a:effectLst/>
              </a:rPr>
              <a:t>Bronchodilators </a:t>
            </a:r>
            <a:endParaRPr lang="en-US" sz="3600" b="1" dirty="0">
              <a:effectLst/>
            </a:endParaRPr>
          </a:p>
        </p:txBody>
      </p:sp>
      <p:sp>
        <p:nvSpPr>
          <p:cNvPr id="3" name="Content Placeholder 2"/>
          <p:cNvSpPr>
            <a:spLocks noGrp="1"/>
          </p:cNvSpPr>
          <p:nvPr>
            <p:ph idx="1"/>
          </p:nvPr>
        </p:nvSpPr>
        <p:spPr>
          <a:xfrm>
            <a:off x="457200" y="1371600"/>
            <a:ext cx="8229600" cy="4530725"/>
          </a:xfrm>
        </p:spPr>
        <p:txBody>
          <a:bodyPr/>
          <a:lstStyle/>
          <a:p>
            <a:pPr>
              <a:buFont typeface="Wingdings" pitchFamily="2" charset="2"/>
              <a:buChar char="Ø"/>
            </a:pPr>
            <a:r>
              <a:rPr lang="en-US" sz="2000" dirty="0" smtClean="0">
                <a:effectLst/>
              </a:rPr>
              <a:t>Bronchospasm </a:t>
            </a:r>
            <a:r>
              <a:rPr lang="en-US" sz="2000" dirty="0">
                <a:effectLst/>
              </a:rPr>
              <a:t>can induce/aggravate cough, especially in individuals with bronchial </a:t>
            </a:r>
            <a:r>
              <a:rPr lang="en-US" sz="2000" dirty="0" smtClean="0">
                <a:effectLst/>
              </a:rPr>
              <a:t>hyper-reactivity</a:t>
            </a:r>
            <a:r>
              <a:rPr lang="en-US" sz="2000" dirty="0">
                <a:effectLst/>
              </a:rPr>
              <a:t>. </a:t>
            </a:r>
            <a:endParaRPr lang="en-US" sz="2000" dirty="0" smtClean="0">
              <a:effectLst/>
            </a:endParaRPr>
          </a:p>
          <a:p>
            <a:pPr>
              <a:buFont typeface="Wingdings" pitchFamily="2" charset="2"/>
              <a:buChar char="Ø"/>
            </a:pPr>
            <a:endParaRPr lang="en-US" sz="2000" dirty="0">
              <a:effectLst/>
            </a:endParaRPr>
          </a:p>
          <a:p>
            <a:pPr>
              <a:buFont typeface="Wingdings" pitchFamily="2" charset="2"/>
              <a:buChar char="Ø"/>
            </a:pPr>
            <a:r>
              <a:rPr lang="en-US" sz="2000" dirty="0" smtClean="0">
                <a:effectLst/>
              </a:rPr>
              <a:t>Bronchodilators </a:t>
            </a:r>
            <a:r>
              <a:rPr lang="en-US" sz="2000" dirty="0">
                <a:effectLst/>
              </a:rPr>
              <a:t>relieve cough in such individuals </a:t>
            </a:r>
            <a:endParaRPr lang="en-US" sz="2000" dirty="0" smtClean="0">
              <a:effectLst/>
            </a:endParaRPr>
          </a:p>
          <a:p>
            <a:pPr>
              <a:buFont typeface="Wingdings" pitchFamily="2" charset="2"/>
              <a:buChar char="Ø"/>
            </a:pPr>
            <a:endParaRPr lang="en-US" sz="2000" dirty="0">
              <a:effectLst/>
            </a:endParaRPr>
          </a:p>
          <a:p>
            <a:pPr>
              <a:buFont typeface="Wingdings" pitchFamily="2" charset="2"/>
              <a:buChar char="Ø"/>
            </a:pPr>
            <a:r>
              <a:rPr lang="en-US" sz="2000" dirty="0">
                <a:effectLst/>
              </a:rPr>
              <a:t>They improve the effectiveness of cough in clearing secretions by increasing the surface velocity of airflow during </a:t>
            </a:r>
            <a:r>
              <a:rPr lang="en-US" sz="2000" dirty="0" smtClean="0">
                <a:effectLst/>
              </a:rPr>
              <a:t>cough</a:t>
            </a:r>
          </a:p>
          <a:p>
            <a:pPr>
              <a:buFont typeface="Wingdings" pitchFamily="2" charset="2"/>
              <a:buChar char="Ø"/>
            </a:pPr>
            <a:endParaRPr lang="en-US" sz="2000" b="1" dirty="0">
              <a:effectLst/>
            </a:endParaRPr>
          </a:p>
          <a:p>
            <a:pPr>
              <a:buFont typeface="Wingdings" pitchFamily="2" charset="2"/>
              <a:buChar char="Ø"/>
            </a:pPr>
            <a:r>
              <a:rPr lang="en-US" sz="2000" dirty="0" smtClean="0">
                <a:effectLst/>
              </a:rPr>
              <a:t>Examples include Salbutamol and Terbutaline</a:t>
            </a:r>
            <a:endParaRPr lang="en-US" sz="2000" dirty="0">
              <a:effectLst/>
            </a:endParaRPr>
          </a:p>
          <a:p>
            <a:pPr marL="0" indent="0">
              <a:buNone/>
            </a:pPr>
            <a:endParaRPr lang="en-US" sz="2000" dirty="0"/>
          </a:p>
        </p:txBody>
      </p:sp>
    </p:spTree>
    <p:extLst>
      <p:ext uri="{BB962C8B-B14F-4D97-AF65-F5344CB8AC3E}">
        <p14:creationId xmlns:p14="http://schemas.microsoft.com/office/powerpoint/2010/main" val="927032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1143000" y="152400"/>
            <a:ext cx="6348413" cy="533400"/>
          </a:xfrm>
        </p:spPr>
        <p:txBody>
          <a:bodyPr/>
          <a:lstStyle/>
          <a:p>
            <a:pPr eaLnBrk="1" hangingPunct="1"/>
            <a:r>
              <a:rPr lang="en-US" sz="3600" b="1" dirty="0" smtClean="0">
                <a:effectLst/>
              </a:rPr>
              <a:t>Antihistamines</a:t>
            </a:r>
          </a:p>
        </p:txBody>
      </p:sp>
      <p:sp>
        <p:nvSpPr>
          <p:cNvPr id="11267" name="Rectangle 5"/>
          <p:cNvSpPr>
            <a:spLocks noGrp="1" noChangeArrowheads="1"/>
          </p:cNvSpPr>
          <p:nvPr>
            <p:ph idx="1"/>
          </p:nvPr>
        </p:nvSpPr>
        <p:spPr>
          <a:xfrm>
            <a:off x="152400" y="762000"/>
            <a:ext cx="8839200" cy="5791200"/>
          </a:xfrm>
        </p:spPr>
        <p:txBody>
          <a:bodyPr/>
          <a:lstStyle/>
          <a:p>
            <a:pPr algn="just">
              <a:buFont typeface="Wingdings" pitchFamily="2" charset="2"/>
              <a:buChar char="Ø"/>
            </a:pPr>
            <a:r>
              <a:rPr lang="en-US" sz="2000" dirty="0" smtClean="0">
                <a:effectLst/>
              </a:rPr>
              <a:t>This </a:t>
            </a:r>
            <a:r>
              <a:rPr lang="en-US" sz="2000" dirty="0">
                <a:effectLst/>
              </a:rPr>
              <a:t>class of drugs are used to block the release or action of histamine- a chemical mediator of inflammation that increases secretions and constricts the air passageway</a:t>
            </a:r>
          </a:p>
          <a:p>
            <a:pPr algn="just" rtl="0" eaLnBrk="1" hangingPunct="1">
              <a:buFont typeface="Wingdings" pitchFamily="2" charset="2"/>
              <a:buChar char="Ø"/>
              <a:defRPr/>
            </a:pPr>
            <a:endParaRPr lang="en-US" sz="1000" dirty="0" smtClean="0">
              <a:effectLst/>
            </a:endParaRPr>
          </a:p>
          <a:p>
            <a:pPr algn="just" rtl="0" eaLnBrk="1" hangingPunct="1">
              <a:buFont typeface="Wingdings" pitchFamily="2" charset="2"/>
              <a:buChar char="Ø"/>
              <a:defRPr/>
            </a:pPr>
            <a:r>
              <a:rPr lang="en-US" sz="2000" dirty="0" smtClean="0">
                <a:effectLst/>
              </a:rPr>
              <a:t>They directly compete with histamine for specific receptor sites.</a:t>
            </a:r>
          </a:p>
          <a:p>
            <a:pPr algn="just" rtl="0" eaLnBrk="1" hangingPunct="1">
              <a:buFont typeface="Wingdings" pitchFamily="2" charset="2"/>
              <a:buChar char="Ø"/>
              <a:defRPr/>
            </a:pPr>
            <a:r>
              <a:rPr lang="en-US" sz="2000" dirty="0" smtClean="0">
                <a:effectLst/>
              </a:rPr>
              <a:t>There are two histamine receptors: histamine-1 (H1) and histamine-2 (H2) </a:t>
            </a:r>
          </a:p>
          <a:p>
            <a:pPr marL="457200" lvl="1" indent="0" algn="just" rtl="0" eaLnBrk="1" hangingPunct="1">
              <a:buFont typeface="Wingdings 3" pitchFamily="18" charset="2"/>
              <a:buNone/>
              <a:defRPr/>
            </a:pPr>
            <a:r>
              <a:rPr lang="en-US" sz="1000" dirty="0">
                <a:effectLst/>
              </a:rPr>
              <a:t> </a:t>
            </a:r>
          </a:p>
          <a:p>
            <a:pPr algn="just" rtl="0" eaLnBrk="1" hangingPunct="1">
              <a:buFont typeface="Wingdings" pitchFamily="2" charset="2"/>
              <a:buChar char="Ø"/>
              <a:tabLst>
                <a:tab pos="2400300" algn="l"/>
              </a:tabLst>
              <a:defRPr/>
            </a:pPr>
            <a:r>
              <a:rPr lang="en-US" sz="2000" dirty="0" smtClean="0">
                <a:effectLst/>
              </a:rPr>
              <a:t>The H2 Blockers are used to reduce gastric acid in peptic ulcer disease, while </a:t>
            </a:r>
            <a:r>
              <a:rPr lang="en-US" sz="2000" dirty="0">
                <a:effectLst/>
              </a:rPr>
              <a:t>t</a:t>
            </a:r>
            <a:r>
              <a:rPr lang="en-US" sz="2000" dirty="0" smtClean="0">
                <a:effectLst/>
              </a:rPr>
              <a:t>he H1 blockers are agents designed to relieve respiratory symptoms and to treat allergic conditions.</a:t>
            </a:r>
          </a:p>
          <a:p>
            <a:pPr algn="just" rtl="0" eaLnBrk="1" hangingPunct="1">
              <a:buFont typeface="Wingdings" pitchFamily="2" charset="2"/>
              <a:buChar char="Ø"/>
              <a:tabLst>
                <a:tab pos="2400300" algn="l"/>
              </a:tabLst>
              <a:defRPr/>
            </a:pPr>
            <a:r>
              <a:rPr lang="en-US" sz="1000" dirty="0" smtClean="0">
                <a:effectLst/>
              </a:rPr>
              <a:t>	</a:t>
            </a:r>
          </a:p>
          <a:p>
            <a:pPr algn="just" eaLnBrk="1" hangingPunct="1">
              <a:buFont typeface="Wingdings" pitchFamily="2" charset="2"/>
              <a:buChar char="Ø"/>
              <a:tabLst>
                <a:tab pos="2400300" algn="l"/>
              </a:tabLst>
              <a:defRPr/>
            </a:pPr>
            <a:r>
              <a:rPr lang="en-US" sz="2000" dirty="0" smtClean="0">
                <a:effectLst/>
              </a:rPr>
              <a:t>The antihistamines selectively </a:t>
            </a:r>
            <a:r>
              <a:rPr lang="en-US" sz="2000" dirty="0">
                <a:effectLst/>
              </a:rPr>
              <a:t>block the effects of histamine at the </a:t>
            </a:r>
            <a:r>
              <a:rPr lang="en-US" sz="2000" dirty="0" smtClean="0">
                <a:effectLst/>
              </a:rPr>
              <a:t>H1 </a:t>
            </a:r>
            <a:r>
              <a:rPr lang="en-US" sz="2000" dirty="0">
                <a:effectLst/>
              </a:rPr>
              <a:t>receptor sites in the target tissue by competing with histamine for the receptor, decreasing the cellular responses</a:t>
            </a:r>
            <a:r>
              <a:rPr lang="en-US" sz="2000" dirty="0" smtClean="0">
                <a:effectLst/>
              </a:rPr>
              <a:t>.</a:t>
            </a:r>
          </a:p>
          <a:p>
            <a:pPr algn="just" eaLnBrk="1" hangingPunct="1">
              <a:buFont typeface="Wingdings" pitchFamily="2" charset="2"/>
              <a:buChar char="Ø"/>
              <a:tabLst>
                <a:tab pos="2400300" algn="l"/>
              </a:tabLst>
              <a:defRPr/>
            </a:pPr>
            <a:endParaRPr lang="en-US" sz="1000" dirty="0">
              <a:effectLst/>
            </a:endParaRPr>
          </a:p>
          <a:p>
            <a:pPr algn="just" eaLnBrk="1" hangingPunct="1">
              <a:buFont typeface="Wingdings" pitchFamily="2" charset="2"/>
              <a:buChar char="Ø"/>
            </a:pPr>
            <a:r>
              <a:rPr lang="en-US" sz="2000" dirty="0">
                <a:effectLst/>
              </a:rPr>
              <a:t>They are more effective in preventing the actions of histamine rather than reversing them.</a:t>
            </a:r>
          </a:p>
          <a:p>
            <a:pPr algn="just" eaLnBrk="1" hangingPunct="1">
              <a:buFont typeface="Wingdings" pitchFamily="2" charset="2"/>
              <a:buChar char="Ø"/>
            </a:pPr>
            <a:endParaRPr lang="en-US" sz="1000" dirty="0">
              <a:effectLst/>
            </a:endParaRPr>
          </a:p>
          <a:p>
            <a:pPr algn="just" eaLnBrk="1" hangingPunct="1">
              <a:buFont typeface="Wingdings" pitchFamily="2" charset="2"/>
              <a:buChar char="Ø"/>
            </a:pPr>
            <a:r>
              <a:rPr lang="en-US" sz="2000" dirty="0">
                <a:effectLst/>
              </a:rPr>
              <a:t>They also have anticholinergic </a:t>
            </a:r>
            <a:r>
              <a:rPr lang="en-US" sz="2000" dirty="0" smtClean="0">
                <a:effectLst/>
              </a:rPr>
              <a:t>properties</a:t>
            </a:r>
            <a:r>
              <a:rPr lang="en-US" sz="2000" dirty="0">
                <a:effectLst/>
              </a:rPr>
              <a:t>.</a:t>
            </a:r>
          </a:p>
          <a:p>
            <a:pPr marL="0" indent="0" algn="just" rtl="0" eaLnBrk="1" hangingPunct="1">
              <a:buNone/>
              <a:tabLst>
                <a:tab pos="2400300" algn="l"/>
              </a:tabLst>
              <a:defRPr/>
            </a:pPr>
            <a:r>
              <a:rPr lang="en-US" sz="2000" dirty="0" smtClean="0">
                <a:effectLst/>
              </a:rPr>
              <a:t>			</a:t>
            </a:r>
          </a:p>
        </p:txBody>
      </p:sp>
    </p:spTree>
    <p:extLst>
      <p:ext uri="{BB962C8B-B14F-4D97-AF65-F5344CB8AC3E}">
        <p14:creationId xmlns:p14="http://schemas.microsoft.com/office/powerpoint/2010/main" val="32828831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a:xfrm>
            <a:off x="1295400" y="76200"/>
            <a:ext cx="6897687" cy="696912"/>
          </a:xfrm>
        </p:spPr>
        <p:txBody>
          <a:bodyPr/>
          <a:lstStyle/>
          <a:p>
            <a:pPr eaLnBrk="1" hangingPunct="1"/>
            <a:r>
              <a:rPr lang="en-US" sz="3200" dirty="0" smtClean="0">
                <a:effectLst/>
              </a:rPr>
              <a:t>Histamine vs. Antihistamine Effects</a:t>
            </a:r>
          </a:p>
        </p:txBody>
      </p:sp>
      <p:sp>
        <p:nvSpPr>
          <p:cNvPr id="12291" name="Rectangle 5"/>
          <p:cNvSpPr>
            <a:spLocks noGrp="1" noChangeArrowheads="1"/>
          </p:cNvSpPr>
          <p:nvPr>
            <p:ph idx="1"/>
          </p:nvPr>
        </p:nvSpPr>
        <p:spPr>
          <a:xfrm>
            <a:off x="228600" y="1371600"/>
            <a:ext cx="8686800" cy="5181600"/>
          </a:xfrm>
        </p:spPr>
        <p:txBody>
          <a:bodyPr/>
          <a:lstStyle/>
          <a:p>
            <a:pPr marL="457200" indent="-457200" algn="l" rtl="0" eaLnBrk="1" hangingPunct="1">
              <a:buFont typeface="+mj-lt"/>
              <a:buAutoNum type="arabicPeriod"/>
            </a:pPr>
            <a:r>
              <a:rPr lang="en-US" sz="2000" dirty="0" smtClean="0">
                <a:effectLst/>
              </a:rPr>
              <a:t>Smooth Muscle (on exocrine glands)</a:t>
            </a:r>
          </a:p>
          <a:p>
            <a:pPr algn="l" rtl="0" eaLnBrk="1" hangingPunct="1"/>
            <a:endParaRPr lang="en-US" sz="1000" dirty="0" smtClean="0">
              <a:effectLst/>
            </a:endParaRPr>
          </a:p>
          <a:p>
            <a:pPr algn="l" rtl="0" eaLnBrk="1" hangingPunct="1"/>
            <a:r>
              <a:rPr lang="en-US" sz="2000" dirty="0" smtClean="0">
                <a:effectLst/>
              </a:rPr>
              <a:t>Histamine effects:</a:t>
            </a:r>
          </a:p>
          <a:p>
            <a:pPr lvl="1" algn="l" rtl="0" eaLnBrk="1" hangingPunct="1"/>
            <a:r>
              <a:rPr lang="en-US" sz="2000" dirty="0" smtClean="0">
                <a:effectLst/>
              </a:rPr>
              <a:t>Stimulate salivary, gastric, lacrimal, and bronchial secretions</a:t>
            </a:r>
            <a:endParaRPr lang="en-US" sz="1000" dirty="0" smtClean="0">
              <a:effectLst/>
            </a:endParaRPr>
          </a:p>
          <a:p>
            <a:pPr algn="l" rtl="0" eaLnBrk="1" hangingPunct="1"/>
            <a:r>
              <a:rPr lang="en-US" sz="2000" dirty="0" smtClean="0">
                <a:effectLst/>
              </a:rPr>
              <a:t>Antihistamine effects:</a:t>
            </a:r>
          </a:p>
          <a:p>
            <a:pPr lvl="1" algn="l" rtl="0" eaLnBrk="1" hangingPunct="1"/>
            <a:r>
              <a:rPr lang="en-US" sz="2000" dirty="0" smtClean="0">
                <a:effectLst/>
              </a:rPr>
              <a:t>Prevent salivary, gastric, lacrimal, and bronchial secretions</a:t>
            </a:r>
          </a:p>
          <a:p>
            <a:pPr lvl="1" algn="l" rtl="0" eaLnBrk="1" hangingPunct="1"/>
            <a:endParaRPr lang="en-US" sz="1000" dirty="0" smtClean="0">
              <a:effectLst/>
            </a:endParaRPr>
          </a:p>
          <a:p>
            <a:pPr marL="457200" indent="-457200" eaLnBrk="1" hangingPunct="1">
              <a:buFont typeface="+mj-lt"/>
              <a:buAutoNum type="arabicPeriod" startAt="2"/>
            </a:pPr>
            <a:r>
              <a:rPr lang="en-US" sz="2000" dirty="0">
                <a:effectLst/>
              </a:rPr>
              <a:t>Immune System </a:t>
            </a:r>
            <a:r>
              <a:rPr lang="en-US" sz="2000" dirty="0" smtClean="0">
                <a:effectLst/>
              </a:rPr>
              <a:t> (</a:t>
            </a:r>
            <a:r>
              <a:rPr lang="en-US" sz="2000" dirty="0">
                <a:effectLst/>
              </a:rPr>
              <a:t>Release of substances commonly associated with allergic reactions</a:t>
            </a:r>
            <a:r>
              <a:rPr lang="en-US" sz="2000" dirty="0" smtClean="0">
                <a:effectLst/>
              </a:rPr>
              <a:t>)</a:t>
            </a:r>
            <a:endParaRPr lang="en-US" sz="2000" dirty="0">
              <a:effectLst/>
            </a:endParaRPr>
          </a:p>
          <a:p>
            <a:pPr eaLnBrk="1" hangingPunct="1"/>
            <a:r>
              <a:rPr lang="en-US" sz="2000" dirty="0">
                <a:effectLst/>
              </a:rPr>
              <a:t>Histamine effects:</a:t>
            </a:r>
          </a:p>
          <a:p>
            <a:pPr lvl="1" eaLnBrk="1" hangingPunct="1"/>
            <a:r>
              <a:rPr lang="en-US" sz="2000" dirty="0">
                <a:effectLst/>
              </a:rPr>
              <a:t>Mast cells release histamine and other substances, resulting in allergic reactions</a:t>
            </a:r>
            <a:r>
              <a:rPr lang="en-US" sz="2000" dirty="0" smtClean="0">
                <a:effectLst/>
              </a:rPr>
              <a:t>.</a:t>
            </a:r>
            <a:endParaRPr lang="en-US" sz="2000" dirty="0">
              <a:effectLst/>
            </a:endParaRPr>
          </a:p>
          <a:p>
            <a:pPr eaLnBrk="1" hangingPunct="1"/>
            <a:r>
              <a:rPr lang="en-US" sz="2000" dirty="0">
                <a:effectLst/>
              </a:rPr>
              <a:t>Antihistamine effect:</a:t>
            </a:r>
          </a:p>
          <a:p>
            <a:pPr lvl="1" eaLnBrk="1" hangingPunct="1"/>
            <a:r>
              <a:rPr lang="en-US" sz="2000" dirty="0">
                <a:effectLst/>
              </a:rPr>
              <a:t>Binds to histamine receptors, thus preventing histamine from causing a response.</a:t>
            </a:r>
          </a:p>
          <a:p>
            <a:pPr marL="457200" lvl="1" indent="0" algn="l" rtl="0" eaLnBrk="1" hangingPunct="1">
              <a:buNone/>
            </a:pPr>
            <a:endParaRPr lang="en-US" sz="2000" dirty="0" smtClean="0">
              <a:effectLst/>
            </a:endParaRPr>
          </a:p>
          <a:p>
            <a:pPr marL="457200" lvl="1" indent="0" algn="l" rtl="0" eaLnBrk="1" hangingPunct="1">
              <a:buNone/>
            </a:pPr>
            <a:endParaRPr lang="en-US" sz="2000" dirty="0" smtClean="0">
              <a:effectLst/>
            </a:endParaRPr>
          </a:p>
        </p:txBody>
      </p:sp>
    </p:spTree>
    <p:extLst>
      <p:ext uri="{BB962C8B-B14F-4D97-AF65-F5344CB8AC3E}">
        <p14:creationId xmlns:p14="http://schemas.microsoft.com/office/powerpoint/2010/main" val="8579576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5"/>
          <p:cNvSpPr>
            <a:spLocks noGrp="1" noChangeArrowheads="1"/>
          </p:cNvSpPr>
          <p:nvPr>
            <p:ph idx="1"/>
          </p:nvPr>
        </p:nvSpPr>
        <p:spPr>
          <a:xfrm>
            <a:off x="228600" y="609600"/>
            <a:ext cx="8647112" cy="6019800"/>
          </a:xfrm>
        </p:spPr>
        <p:txBody>
          <a:bodyPr/>
          <a:lstStyle/>
          <a:p>
            <a:pPr marL="457200" indent="-457200" algn="l" rtl="0" eaLnBrk="1" hangingPunct="1">
              <a:buFont typeface="+mj-lt"/>
              <a:buAutoNum type="arabicPeriod" startAt="3"/>
            </a:pPr>
            <a:r>
              <a:rPr lang="en-US" sz="2000" dirty="0" smtClean="0">
                <a:effectLst/>
              </a:rPr>
              <a:t>Anticholinergic:</a:t>
            </a:r>
          </a:p>
          <a:p>
            <a:pPr algn="l" rtl="0" eaLnBrk="1" hangingPunct="1"/>
            <a:r>
              <a:rPr lang="en-US" sz="2000" dirty="0" smtClean="0">
                <a:effectLst/>
              </a:rPr>
              <a:t>Drying effect that reduces nasal, salivary, and lacrimal gland secretions (runny nose, tearing, and itching eyes)</a:t>
            </a:r>
          </a:p>
          <a:p>
            <a:pPr algn="l" rtl="0" eaLnBrk="1" hangingPunct="1">
              <a:buFontTx/>
              <a:buNone/>
            </a:pPr>
            <a:endParaRPr lang="en-US" sz="2000" dirty="0">
              <a:effectLst/>
            </a:endParaRPr>
          </a:p>
          <a:p>
            <a:pPr marL="457200" indent="-457200" algn="l" rtl="0" eaLnBrk="1" hangingPunct="1">
              <a:buFont typeface="+mj-lt"/>
              <a:buAutoNum type="arabicPeriod" startAt="4"/>
            </a:pPr>
            <a:r>
              <a:rPr lang="en-US" sz="2000" dirty="0" smtClean="0">
                <a:effectLst/>
              </a:rPr>
              <a:t>Sedative: Some antihistamines cause drowsiness</a:t>
            </a:r>
          </a:p>
          <a:p>
            <a:pPr marL="0" indent="0" algn="l" rtl="0" eaLnBrk="1" hangingPunct="1">
              <a:buNone/>
            </a:pPr>
            <a:endParaRPr lang="en-US" sz="2000" dirty="0">
              <a:effectLst/>
            </a:endParaRPr>
          </a:p>
          <a:p>
            <a:pPr eaLnBrk="1" hangingPunct="1"/>
            <a:r>
              <a:rPr lang="en-US" sz="2000" dirty="0" smtClean="0">
                <a:effectLst/>
              </a:rPr>
              <a:t>Most common side effects of antihistamines are the anticholinergic </a:t>
            </a:r>
            <a:r>
              <a:rPr lang="en-US" sz="2000" dirty="0">
                <a:effectLst/>
              </a:rPr>
              <a:t>(drying) </a:t>
            </a:r>
            <a:r>
              <a:rPr lang="en-US" sz="2000" dirty="0" smtClean="0">
                <a:effectLst/>
              </a:rPr>
              <a:t>effects. These include:</a:t>
            </a:r>
            <a:endParaRPr lang="en-US" sz="2000" dirty="0">
              <a:effectLst/>
            </a:endParaRPr>
          </a:p>
          <a:p>
            <a:pPr lvl="1" eaLnBrk="1" hangingPunct="1"/>
            <a:r>
              <a:rPr lang="en-US" sz="2000" dirty="0">
                <a:effectLst/>
              </a:rPr>
              <a:t>Dry mouth</a:t>
            </a:r>
          </a:p>
          <a:p>
            <a:pPr lvl="1" eaLnBrk="1" hangingPunct="1"/>
            <a:r>
              <a:rPr lang="en-US" sz="2000" dirty="0">
                <a:effectLst/>
              </a:rPr>
              <a:t>Difficulty urinating</a:t>
            </a:r>
          </a:p>
          <a:p>
            <a:pPr lvl="1" eaLnBrk="1" hangingPunct="1"/>
            <a:r>
              <a:rPr lang="en-US" sz="2000" dirty="0">
                <a:effectLst/>
              </a:rPr>
              <a:t>Constipation</a:t>
            </a:r>
          </a:p>
          <a:p>
            <a:pPr lvl="1" eaLnBrk="1" hangingPunct="1"/>
            <a:r>
              <a:rPr lang="en-US" sz="2000" dirty="0">
                <a:effectLst/>
              </a:rPr>
              <a:t>Changes in </a:t>
            </a:r>
            <a:r>
              <a:rPr lang="en-US" sz="2000" dirty="0" smtClean="0">
                <a:effectLst/>
              </a:rPr>
              <a:t>vision</a:t>
            </a:r>
          </a:p>
          <a:p>
            <a:pPr eaLnBrk="1" hangingPunct="1"/>
            <a:endParaRPr lang="en-US" sz="2000" dirty="0" smtClean="0">
              <a:effectLst/>
            </a:endParaRPr>
          </a:p>
          <a:p>
            <a:pPr eaLnBrk="1" hangingPunct="1"/>
            <a:r>
              <a:rPr lang="en-US" sz="2000" dirty="0" smtClean="0">
                <a:effectLst/>
              </a:rPr>
              <a:t>Antihistamines also cause drowsiness (Mild </a:t>
            </a:r>
            <a:r>
              <a:rPr lang="en-US" sz="2000" dirty="0">
                <a:effectLst/>
              </a:rPr>
              <a:t>drowsiness to deep sleep)</a:t>
            </a:r>
          </a:p>
          <a:p>
            <a:pPr marL="0" indent="0" algn="l" rtl="0" eaLnBrk="1" hangingPunct="1">
              <a:buNone/>
            </a:pPr>
            <a:endParaRPr lang="en-US" sz="2000" dirty="0" smtClean="0">
              <a:effectLst/>
            </a:endParaRPr>
          </a:p>
        </p:txBody>
      </p:sp>
    </p:spTree>
    <p:extLst>
      <p:ext uri="{BB962C8B-B14F-4D97-AF65-F5344CB8AC3E}">
        <p14:creationId xmlns:p14="http://schemas.microsoft.com/office/powerpoint/2010/main" val="2543653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503238"/>
          </a:xfrm>
        </p:spPr>
        <p:txBody>
          <a:bodyPr/>
          <a:lstStyle/>
          <a:p>
            <a:r>
              <a:rPr lang="en-US" sz="3200" b="1" dirty="0" smtClean="0">
                <a:effectLst/>
              </a:rPr>
              <a:t>The regulation of respiration</a:t>
            </a:r>
            <a:endParaRPr lang="en-US" sz="3200" b="1" dirty="0">
              <a:effectLst/>
            </a:endParaRPr>
          </a:p>
        </p:txBody>
      </p:sp>
      <p:sp>
        <p:nvSpPr>
          <p:cNvPr id="3" name="Content Placeholder 2"/>
          <p:cNvSpPr>
            <a:spLocks noGrp="1"/>
          </p:cNvSpPr>
          <p:nvPr>
            <p:ph idx="1"/>
          </p:nvPr>
        </p:nvSpPr>
        <p:spPr>
          <a:xfrm>
            <a:off x="304800" y="1066800"/>
            <a:ext cx="8610600" cy="5410200"/>
          </a:xfrm>
        </p:spPr>
        <p:txBody>
          <a:bodyPr/>
          <a:lstStyle/>
          <a:p>
            <a:pPr algn="just"/>
            <a:r>
              <a:rPr lang="en-US" sz="2000" dirty="0" smtClean="0">
                <a:effectLst/>
              </a:rPr>
              <a:t>Two pathways are involved in the regulation of respiration</a:t>
            </a:r>
          </a:p>
          <a:p>
            <a:pPr marL="457200" indent="-457200" algn="just">
              <a:buFont typeface="+mj-lt"/>
              <a:buAutoNum type="arabicPeriod"/>
            </a:pPr>
            <a:r>
              <a:rPr lang="en-US" sz="2000" dirty="0" smtClean="0">
                <a:effectLst/>
              </a:rPr>
              <a:t>Sensory receptors and afferent pathways</a:t>
            </a:r>
          </a:p>
          <a:p>
            <a:pPr marL="457200" indent="-457200" algn="just">
              <a:buFont typeface="+mj-lt"/>
              <a:buAutoNum type="arabicPeriod"/>
            </a:pPr>
            <a:r>
              <a:rPr lang="en-US" sz="2000" dirty="0" smtClean="0">
                <a:effectLst/>
              </a:rPr>
              <a:t>Efferent pathways.</a:t>
            </a:r>
          </a:p>
          <a:p>
            <a:pPr marL="0" indent="0" algn="just">
              <a:buNone/>
            </a:pPr>
            <a:endParaRPr lang="en-US" sz="2000" dirty="0">
              <a:effectLst/>
            </a:endParaRPr>
          </a:p>
          <a:p>
            <a:pPr marL="457200" indent="-457200" algn="just">
              <a:buFont typeface="+mj-lt"/>
              <a:buAutoNum type="arabicPeriod"/>
            </a:pPr>
            <a:r>
              <a:rPr lang="en-US" sz="2000" b="1" u="sng" dirty="0" smtClean="0">
                <a:effectLst/>
              </a:rPr>
              <a:t>The afferent pathways</a:t>
            </a:r>
            <a:endParaRPr lang="en-US" sz="2000" dirty="0">
              <a:effectLst/>
            </a:endParaRPr>
          </a:p>
          <a:p>
            <a:pPr algn="just">
              <a:buFont typeface="Arial" panose="020B0604020202020204" pitchFamily="34" charset="0"/>
              <a:buChar char="•"/>
            </a:pPr>
            <a:r>
              <a:rPr lang="en-US" sz="2000" dirty="0" smtClean="0">
                <a:effectLst/>
              </a:rPr>
              <a:t>This comprises of the </a:t>
            </a:r>
            <a:r>
              <a:rPr lang="en-US" sz="2000" u="sng" dirty="0" smtClean="0">
                <a:effectLst/>
              </a:rPr>
              <a:t>stretch receptors</a:t>
            </a:r>
            <a:r>
              <a:rPr lang="en-US" sz="2000" dirty="0" smtClean="0">
                <a:effectLst/>
              </a:rPr>
              <a:t>, the </a:t>
            </a:r>
            <a:r>
              <a:rPr lang="en-US" sz="2000" u="sng" dirty="0" smtClean="0">
                <a:effectLst/>
              </a:rPr>
              <a:t>unmyelinated C- </a:t>
            </a:r>
            <a:r>
              <a:rPr lang="en-US" sz="2000" u="sng" dirty="0" err="1" smtClean="0">
                <a:effectLst/>
              </a:rPr>
              <a:t>fibres</a:t>
            </a:r>
            <a:r>
              <a:rPr lang="en-US" sz="2000" dirty="0">
                <a:effectLst/>
              </a:rPr>
              <a:t> </a:t>
            </a:r>
            <a:r>
              <a:rPr lang="en-US" sz="2000" dirty="0" smtClean="0">
                <a:effectLst/>
              </a:rPr>
              <a:t>and the </a:t>
            </a:r>
            <a:r>
              <a:rPr lang="en-US" sz="2000" u="sng" dirty="0" smtClean="0">
                <a:effectLst/>
              </a:rPr>
              <a:t>irritant receptors</a:t>
            </a:r>
            <a:r>
              <a:rPr lang="en-US" sz="2000" dirty="0" smtClean="0">
                <a:effectLst/>
              </a:rPr>
              <a:t> associated with myelinated vagal </a:t>
            </a:r>
            <a:r>
              <a:rPr lang="en-US" sz="2000" dirty="0" err="1" smtClean="0">
                <a:effectLst/>
              </a:rPr>
              <a:t>fibres</a:t>
            </a:r>
            <a:endParaRPr lang="en-US" sz="2000" dirty="0">
              <a:effectLst/>
            </a:endParaRPr>
          </a:p>
          <a:p>
            <a:pPr algn="just">
              <a:buFont typeface="Arial" panose="020B0604020202020204" pitchFamily="34" charset="0"/>
              <a:buChar char="•"/>
            </a:pPr>
            <a:endParaRPr lang="en-US" sz="2000" dirty="0" smtClean="0">
              <a:effectLst/>
            </a:endParaRPr>
          </a:p>
          <a:p>
            <a:pPr algn="just">
              <a:buFont typeface="Arial" panose="020B0604020202020204" pitchFamily="34" charset="0"/>
              <a:buChar char="•"/>
            </a:pPr>
            <a:r>
              <a:rPr lang="en-US" sz="2000" dirty="0" smtClean="0">
                <a:effectLst/>
              </a:rPr>
              <a:t>Irritant receptors on myelinated </a:t>
            </a:r>
            <a:r>
              <a:rPr lang="en-US" sz="2000" dirty="0" err="1" smtClean="0">
                <a:effectLst/>
              </a:rPr>
              <a:t>fibres</a:t>
            </a:r>
            <a:r>
              <a:rPr lang="en-US" sz="2000" dirty="0" smtClean="0">
                <a:effectLst/>
              </a:rPr>
              <a:t> and/or C-</a:t>
            </a:r>
            <a:r>
              <a:rPr lang="en-US" sz="2000" dirty="0" err="1" smtClean="0">
                <a:effectLst/>
              </a:rPr>
              <a:t>fibre</a:t>
            </a:r>
            <a:r>
              <a:rPr lang="en-US" sz="2000" dirty="0" smtClean="0">
                <a:effectLst/>
              </a:rPr>
              <a:t> receptors respond to exogenous chemicals, inflammatory mediators and physical stimuli, causing bronchoconstriction, mucus secretion and coughing.</a:t>
            </a:r>
          </a:p>
          <a:p>
            <a:pPr marL="0" indent="0" algn="just">
              <a:buNone/>
            </a:pPr>
            <a:endParaRPr lang="en-US" sz="2000" dirty="0" smtClean="0">
              <a:effectLst/>
            </a:endParaRPr>
          </a:p>
          <a:p>
            <a:pPr marL="514350" indent="-514350" algn="just">
              <a:buFont typeface="+mj-lt"/>
              <a:buAutoNum type="romanLcPeriod"/>
            </a:pPr>
            <a:endParaRPr lang="en-US" sz="2000" dirty="0">
              <a:effectLst/>
            </a:endParaRPr>
          </a:p>
        </p:txBody>
      </p:sp>
    </p:spTree>
    <p:extLst>
      <p:ext uri="{BB962C8B-B14F-4D97-AF65-F5344CB8AC3E}">
        <p14:creationId xmlns:p14="http://schemas.microsoft.com/office/powerpoint/2010/main" val="3657794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027238" y="106362"/>
            <a:ext cx="4754562" cy="579438"/>
          </a:xfrm>
        </p:spPr>
        <p:txBody>
          <a:bodyPr/>
          <a:lstStyle/>
          <a:p>
            <a:r>
              <a:rPr lang="en-US" sz="4000" b="1" dirty="0" smtClean="0">
                <a:effectLst/>
              </a:rPr>
              <a:t>Bronchial asthma</a:t>
            </a:r>
          </a:p>
        </p:txBody>
      </p:sp>
      <p:sp>
        <p:nvSpPr>
          <p:cNvPr id="4" name="TextBox 3"/>
          <p:cNvSpPr txBox="1"/>
          <p:nvPr/>
        </p:nvSpPr>
        <p:spPr>
          <a:xfrm>
            <a:off x="152400" y="914400"/>
            <a:ext cx="8458200" cy="5632311"/>
          </a:xfrm>
          <a:prstGeom prst="rect">
            <a:avLst/>
          </a:prstGeom>
          <a:noFill/>
        </p:spPr>
        <p:txBody>
          <a:bodyPr wrap="square">
            <a:spAutoFit/>
          </a:bodyPr>
          <a:lstStyle/>
          <a:p>
            <a:pPr marL="342900" indent="-342900" algn="l">
              <a:buClr>
                <a:srgbClr val="0070C0"/>
              </a:buClr>
              <a:buFont typeface="Wingdings" pitchFamily="2" charset="2"/>
              <a:buChar char="Ø"/>
              <a:defRPr/>
            </a:pPr>
            <a:r>
              <a:rPr lang="en-US" dirty="0" smtClean="0"/>
              <a:t>Asthma is characterized </a:t>
            </a:r>
            <a:r>
              <a:rPr lang="en-US" dirty="0"/>
              <a:t>by </a:t>
            </a:r>
            <a:r>
              <a:rPr lang="en-US" dirty="0" smtClean="0"/>
              <a:t>hyper-responsiveness of the  trachea and bronchi smooth muscles to various stimuli resulting in:</a:t>
            </a:r>
          </a:p>
          <a:p>
            <a:pPr algn="l">
              <a:buClr>
                <a:srgbClr val="0070C0"/>
              </a:buClr>
              <a:defRPr/>
            </a:pPr>
            <a:endParaRPr lang="en-US" dirty="0" smtClean="0"/>
          </a:p>
          <a:p>
            <a:pPr marL="514350" indent="-514350" algn="l">
              <a:buClr>
                <a:srgbClr val="0070C0"/>
              </a:buClr>
              <a:buFont typeface="+mj-lt"/>
              <a:buAutoNum type="romanLcPeriod"/>
              <a:defRPr/>
            </a:pPr>
            <a:r>
              <a:rPr lang="en-US" dirty="0" smtClean="0"/>
              <a:t>Contraction or airway smooth muscles </a:t>
            </a:r>
          </a:p>
          <a:p>
            <a:pPr marL="514350" indent="-514350" algn="l">
              <a:buClr>
                <a:srgbClr val="0070C0"/>
              </a:buClr>
              <a:buFont typeface="+mj-lt"/>
              <a:buAutoNum type="romanLcPeriod"/>
              <a:defRPr/>
            </a:pPr>
            <a:r>
              <a:rPr lang="en-US" dirty="0"/>
              <a:t>I</a:t>
            </a:r>
            <a:r>
              <a:rPr lang="en-US" dirty="0" smtClean="0"/>
              <a:t>ncreased secretion</a:t>
            </a:r>
          </a:p>
          <a:p>
            <a:pPr marL="514350" indent="-514350" algn="l">
              <a:buClr>
                <a:srgbClr val="0070C0"/>
              </a:buClr>
              <a:buFont typeface="+mj-lt"/>
              <a:buAutoNum type="romanLcPeriod"/>
              <a:defRPr/>
            </a:pPr>
            <a:r>
              <a:rPr lang="en-US" dirty="0"/>
              <a:t>M</a:t>
            </a:r>
            <a:r>
              <a:rPr lang="en-US" dirty="0" smtClean="0"/>
              <a:t>ucosal edema</a:t>
            </a:r>
          </a:p>
          <a:p>
            <a:pPr marL="514350" indent="-514350" algn="l">
              <a:buClr>
                <a:srgbClr val="0070C0"/>
              </a:buClr>
              <a:buFont typeface="+mj-lt"/>
              <a:buAutoNum type="romanLcPeriod"/>
              <a:defRPr/>
            </a:pPr>
            <a:r>
              <a:rPr lang="en-US" dirty="0"/>
              <a:t>M</a:t>
            </a:r>
            <a:r>
              <a:rPr lang="en-US" dirty="0" smtClean="0"/>
              <a:t>ucus </a:t>
            </a:r>
            <a:r>
              <a:rPr lang="en-US" dirty="0"/>
              <a:t>plugging</a:t>
            </a:r>
            <a:r>
              <a:rPr lang="en-US" dirty="0" smtClean="0"/>
              <a:t>.</a:t>
            </a:r>
          </a:p>
          <a:p>
            <a:pPr marL="342900" indent="-342900" algn="l">
              <a:buClr>
                <a:srgbClr val="0070C0"/>
              </a:buClr>
              <a:buFont typeface="Wingdings" pitchFamily="2" charset="2"/>
              <a:buChar char="Ø"/>
              <a:defRPr/>
            </a:pPr>
            <a:endParaRPr lang="en-US" dirty="0" smtClean="0">
              <a:latin typeface="+mn-lt"/>
            </a:endParaRPr>
          </a:p>
          <a:p>
            <a:pPr marL="342900" indent="-342900" algn="l">
              <a:buClr>
                <a:srgbClr val="0070C0"/>
              </a:buClr>
              <a:buFont typeface="Wingdings" pitchFamily="2" charset="2"/>
              <a:buChar char="Ø"/>
              <a:defRPr/>
            </a:pPr>
            <a:r>
              <a:rPr lang="en-US" dirty="0" smtClean="0">
                <a:latin typeface="+mn-lt"/>
              </a:rPr>
              <a:t>Of these causes of airway obstruction, contraction of smooth muscle is most easily reversed by current therapy.</a:t>
            </a:r>
          </a:p>
          <a:p>
            <a:pPr marL="342900" indent="-342900" algn="l">
              <a:buClr>
                <a:srgbClr val="0070C0"/>
              </a:buClr>
              <a:buFont typeface="Wingdings" pitchFamily="2" charset="2"/>
              <a:buChar char="Ø"/>
              <a:defRPr/>
            </a:pPr>
            <a:endParaRPr lang="en-US" dirty="0">
              <a:latin typeface="+mn-lt"/>
            </a:endParaRPr>
          </a:p>
          <a:p>
            <a:pPr marL="342900" indent="-342900" algn="l">
              <a:buClr>
                <a:srgbClr val="0070C0"/>
              </a:buClr>
              <a:buFont typeface="Wingdings" pitchFamily="2" charset="2"/>
              <a:buChar char="Ø"/>
              <a:defRPr/>
            </a:pPr>
            <a:r>
              <a:rPr lang="en-US" dirty="0" smtClean="0">
                <a:latin typeface="+mn-lt"/>
              </a:rPr>
              <a:t>Reversal of edema and cellular infiltration  requires sustained treatment with anti-inflammatory agents</a:t>
            </a:r>
          </a:p>
          <a:p>
            <a:pPr algn="l">
              <a:buClr>
                <a:srgbClr val="0070C0"/>
              </a:buClr>
              <a:defRPr/>
            </a:pPr>
            <a:endParaRPr lang="en-US" dirty="0">
              <a:latin typeface="+mn-lt"/>
            </a:endParaRPr>
          </a:p>
          <a:p>
            <a:pPr marL="342900" indent="-342900" algn="l">
              <a:buClr>
                <a:srgbClr val="0070C0"/>
              </a:buClr>
              <a:buFont typeface="Wingdings" pitchFamily="2" charset="2"/>
              <a:buChar char="Ø"/>
              <a:defRPr/>
            </a:pPr>
            <a:r>
              <a:rPr lang="en-US" dirty="0" smtClean="0">
                <a:latin typeface="+mn-lt"/>
              </a:rPr>
              <a:t>Symptoms of asthma include:</a:t>
            </a:r>
          </a:p>
          <a:p>
            <a:pPr algn="l">
              <a:buClr>
                <a:srgbClr val="0070C0"/>
              </a:buClr>
              <a:defRPr/>
            </a:pPr>
            <a:endParaRPr lang="en-US" dirty="0" smtClean="0">
              <a:latin typeface="+mn-lt"/>
            </a:endParaRPr>
          </a:p>
          <a:p>
            <a:pPr marL="514350" indent="-514350" algn="l">
              <a:buClr>
                <a:srgbClr val="0070C0"/>
              </a:buClr>
              <a:buFont typeface="+mj-lt"/>
              <a:buAutoNum type="romanLcPeriod"/>
              <a:defRPr/>
            </a:pPr>
            <a:r>
              <a:rPr lang="en-US" dirty="0" smtClean="0"/>
              <a:t>Dyspnea</a:t>
            </a:r>
          </a:p>
          <a:p>
            <a:pPr marL="514350" indent="-514350" algn="l">
              <a:buClr>
                <a:srgbClr val="0070C0"/>
              </a:buClr>
              <a:buFont typeface="+mj-lt"/>
              <a:buAutoNum type="romanLcPeriod"/>
              <a:defRPr/>
            </a:pPr>
            <a:r>
              <a:rPr lang="en-US" dirty="0" smtClean="0"/>
              <a:t>Wheezing</a:t>
            </a:r>
          </a:p>
          <a:p>
            <a:pPr marL="514350" indent="-514350" algn="l">
              <a:buClr>
                <a:srgbClr val="0070C0"/>
              </a:buClr>
              <a:buFont typeface="+mj-lt"/>
              <a:buAutoNum type="romanLcPeriod"/>
              <a:defRPr/>
            </a:pPr>
            <a:r>
              <a:rPr lang="en-US" dirty="0" smtClean="0"/>
              <a:t>Cough</a:t>
            </a:r>
          </a:p>
          <a:p>
            <a:pPr marL="514350" indent="-514350" algn="l">
              <a:buClr>
                <a:srgbClr val="0070C0"/>
              </a:buClr>
              <a:buFont typeface="+mj-lt"/>
              <a:buAutoNum type="romanLcPeriod"/>
              <a:defRPr/>
            </a:pPr>
            <a:r>
              <a:rPr lang="en-US" dirty="0" smtClean="0"/>
              <a:t>Chest tightness</a:t>
            </a:r>
          </a:p>
        </p:txBody>
      </p:sp>
    </p:spTree>
    <p:extLst>
      <p:ext uri="{BB962C8B-B14F-4D97-AF65-F5344CB8AC3E}">
        <p14:creationId xmlns:p14="http://schemas.microsoft.com/office/powerpoint/2010/main" val="36021158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tunalis.org/documentation/tunali_clinical_CVRS/animation_movie/lungs/13-asthma-2.jpg"/>
          <p:cNvPicPr>
            <a:picLocks noGrp="1" noChangeAspect="1" noChangeArrowheads="1"/>
          </p:cNvPicPr>
          <p:nvPr>
            <p:ph idx="1"/>
          </p:nvPr>
        </p:nvPicPr>
        <p:blipFill>
          <a:blip r:embed="rId2"/>
          <a:srcRect/>
          <a:stretch>
            <a:fillRect/>
          </a:stretch>
        </p:blipFill>
        <p:spPr bwMode="auto">
          <a:xfrm>
            <a:off x="152400" y="304800"/>
            <a:ext cx="8763000" cy="6172200"/>
          </a:xfrm>
          <a:prstGeom prst="rect">
            <a:avLst/>
          </a:prstGeom>
          <a:noFill/>
        </p:spPr>
      </p:pic>
    </p:spTree>
    <p:extLst>
      <p:ext uri="{BB962C8B-B14F-4D97-AF65-F5344CB8AC3E}">
        <p14:creationId xmlns:p14="http://schemas.microsoft.com/office/powerpoint/2010/main" val="2461093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5113" y="1173163"/>
            <a:ext cx="7415212" cy="4401205"/>
          </a:xfrm>
          <a:prstGeom prst="rect">
            <a:avLst/>
          </a:prstGeom>
          <a:noFill/>
        </p:spPr>
        <p:txBody>
          <a:bodyPr>
            <a:spAutoFit/>
          </a:bodyPr>
          <a:lstStyle/>
          <a:p>
            <a:pPr algn="l">
              <a:defRPr/>
            </a:pPr>
            <a:r>
              <a:rPr lang="en-US" sz="2000" dirty="0">
                <a:latin typeface="Trebuchet MS" pitchFamily="34" charset="0"/>
              </a:rPr>
              <a:t>Asthma maybe categorized into two:</a:t>
            </a:r>
          </a:p>
          <a:p>
            <a:pPr algn="l">
              <a:defRPr/>
            </a:pPr>
            <a:r>
              <a:rPr lang="en-US" sz="2000" dirty="0">
                <a:latin typeface="Trebuchet MS" pitchFamily="34" charset="0"/>
              </a:rPr>
              <a:t>      ▪ Allergic or atopic asthma</a:t>
            </a:r>
          </a:p>
          <a:p>
            <a:pPr algn="l">
              <a:defRPr/>
            </a:pPr>
            <a:r>
              <a:rPr lang="en-US" sz="2000" dirty="0">
                <a:latin typeface="Trebuchet MS" pitchFamily="34" charset="0"/>
              </a:rPr>
              <a:t>      ▪ Non-allergic or non-atopic asthma</a:t>
            </a:r>
          </a:p>
          <a:p>
            <a:pPr algn="l">
              <a:defRPr/>
            </a:pPr>
            <a:r>
              <a:rPr lang="en-US" sz="2000" dirty="0">
                <a:latin typeface="Trebuchet MS" pitchFamily="34" charset="0"/>
              </a:rPr>
              <a:t> </a:t>
            </a:r>
          </a:p>
          <a:p>
            <a:pPr marL="457200" indent="-457200" algn="l">
              <a:buFont typeface="+mj-lt"/>
              <a:buAutoNum type="arabicPeriod"/>
              <a:defRPr/>
            </a:pPr>
            <a:r>
              <a:rPr lang="en-US" sz="2000" b="1" u="sng" dirty="0">
                <a:latin typeface="Trebuchet MS" pitchFamily="34" charset="0"/>
              </a:rPr>
              <a:t>ALLERGIC </a:t>
            </a:r>
            <a:r>
              <a:rPr lang="en-US" sz="2000" b="1" u="sng" dirty="0" smtClean="0">
                <a:latin typeface="Trebuchet MS" pitchFamily="34" charset="0"/>
              </a:rPr>
              <a:t>ASTHMA</a:t>
            </a:r>
          </a:p>
          <a:p>
            <a:pPr algn="l">
              <a:defRPr/>
            </a:pPr>
            <a:endParaRPr lang="en-US" sz="2000" b="1" dirty="0">
              <a:latin typeface="Trebuchet MS" pitchFamily="34" charset="0"/>
            </a:endParaRPr>
          </a:p>
          <a:p>
            <a:pPr marL="342900" indent="-342900" algn="l">
              <a:buFont typeface="Arial" pitchFamily="34" charset="0"/>
              <a:buChar char="•"/>
              <a:defRPr/>
            </a:pPr>
            <a:r>
              <a:rPr lang="en-US" sz="2000" dirty="0">
                <a:latin typeface="+mn-lt"/>
              </a:rPr>
              <a:t>There is evidence of allergen sensitization</a:t>
            </a:r>
          </a:p>
          <a:p>
            <a:pPr marL="342900" indent="-342900" algn="l">
              <a:buFont typeface="Arial" pitchFamily="34" charset="0"/>
              <a:buChar char="•"/>
              <a:defRPr/>
            </a:pPr>
            <a:r>
              <a:rPr lang="en-US" sz="2000" dirty="0">
                <a:latin typeface="+mn-lt"/>
              </a:rPr>
              <a:t>It usually begins in childhood and is triggered by environmental allergens such as </a:t>
            </a:r>
            <a:r>
              <a:rPr lang="en-US" sz="2000" dirty="0" smtClean="0">
                <a:latin typeface="+mn-lt"/>
              </a:rPr>
              <a:t>dust mites, </a:t>
            </a:r>
            <a:r>
              <a:rPr lang="en-US" sz="2000" dirty="0">
                <a:latin typeface="+mn-lt"/>
              </a:rPr>
              <a:t>pollens, </a:t>
            </a:r>
            <a:r>
              <a:rPr lang="en-US" sz="2000" dirty="0" smtClean="0">
                <a:latin typeface="+mn-lt"/>
              </a:rPr>
              <a:t>cockroaches, molds, animal dander or foods.</a:t>
            </a:r>
            <a:endParaRPr lang="en-US" sz="2000" dirty="0">
              <a:latin typeface="+mn-lt"/>
            </a:endParaRPr>
          </a:p>
          <a:p>
            <a:pPr marL="342900" indent="-342900" algn="l">
              <a:buFont typeface="Arial" pitchFamily="34" charset="0"/>
              <a:buChar char="•"/>
              <a:defRPr/>
            </a:pPr>
            <a:r>
              <a:rPr lang="en-US" sz="2000" dirty="0">
                <a:latin typeface="+mn-lt"/>
              </a:rPr>
              <a:t>Positive family history and positive skin test resulting  from the offending antigen.</a:t>
            </a:r>
          </a:p>
          <a:p>
            <a:pPr marL="342900" indent="-342900" algn="l">
              <a:buFont typeface="Arial" pitchFamily="34" charset="0"/>
              <a:buChar char="•"/>
              <a:defRPr/>
            </a:pPr>
            <a:r>
              <a:rPr lang="en-US" sz="2000" dirty="0">
                <a:latin typeface="+mn-lt"/>
              </a:rPr>
              <a:t>There is hay fever </a:t>
            </a:r>
          </a:p>
          <a:p>
            <a:pPr marL="342900" indent="-342900" algn="l">
              <a:buFont typeface="Arial" pitchFamily="34" charset="0"/>
              <a:buChar char="•"/>
              <a:defRPr/>
            </a:pPr>
            <a:r>
              <a:rPr lang="en-US" sz="2000" dirty="0">
                <a:latin typeface="+mn-lt"/>
              </a:rPr>
              <a:t>Elevated </a:t>
            </a:r>
            <a:r>
              <a:rPr lang="en-US" sz="2000" dirty="0" smtClean="0">
                <a:latin typeface="+mn-lt"/>
              </a:rPr>
              <a:t>antibodies </a:t>
            </a:r>
            <a:r>
              <a:rPr lang="en-US" sz="2000" dirty="0">
                <a:latin typeface="+mn-lt"/>
              </a:rPr>
              <a:t>immunoglobulin E (</a:t>
            </a:r>
            <a:r>
              <a:rPr lang="en-US" sz="2000" dirty="0" err="1">
                <a:latin typeface="+mn-lt"/>
              </a:rPr>
              <a:t>IgE</a:t>
            </a:r>
            <a:r>
              <a:rPr lang="en-US" sz="2000" dirty="0">
                <a:latin typeface="+mn-lt"/>
              </a:rPr>
              <a:t>)</a:t>
            </a:r>
          </a:p>
        </p:txBody>
      </p:sp>
      <p:sp>
        <p:nvSpPr>
          <p:cNvPr id="30723" name="Rectangle 4"/>
          <p:cNvSpPr>
            <a:spLocks noGrp="1" noChangeArrowheads="1"/>
          </p:cNvSpPr>
          <p:nvPr>
            <p:ph type="title"/>
          </p:nvPr>
        </p:nvSpPr>
        <p:spPr>
          <a:xfrm>
            <a:off x="1447800" y="34636"/>
            <a:ext cx="6667500" cy="762000"/>
          </a:xfrm>
        </p:spPr>
        <p:txBody>
          <a:bodyPr/>
          <a:lstStyle/>
          <a:p>
            <a:pPr algn="l" eaLnBrk="1" hangingPunct="1"/>
            <a:r>
              <a:rPr lang="en-US" sz="3200" dirty="0" smtClean="0"/>
              <a:t>	Pathogenesis of Asthma</a:t>
            </a:r>
          </a:p>
        </p:txBody>
      </p:sp>
    </p:spTree>
    <p:extLst>
      <p:ext uri="{BB962C8B-B14F-4D97-AF65-F5344CB8AC3E}">
        <p14:creationId xmlns:p14="http://schemas.microsoft.com/office/powerpoint/2010/main" val="30488234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4988" y="609600"/>
            <a:ext cx="8075612" cy="4401205"/>
          </a:xfrm>
          <a:prstGeom prst="rect">
            <a:avLst/>
          </a:prstGeom>
          <a:noFill/>
        </p:spPr>
        <p:txBody>
          <a:bodyPr wrap="square">
            <a:spAutoFit/>
          </a:bodyPr>
          <a:lstStyle/>
          <a:p>
            <a:pPr algn="l">
              <a:defRPr/>
            </a:pPr>
            <a:r>
              <a:rPr lang="en-US" sz="2000" b="1" dirty="0">
                <a:latin typeface="+mn-lt"/>
              </a:rPr>
              <a:t>2. </a:t>
            </a:r>
            <a:r>
              <a:rPr lang="en-US" sz="2000" b="1" u="sng" dirty="0">
                <a:latin typeface="+mn-lt"/>
              </a:rPr>
              <a:t>Non-allergic asthma</a:t>
            </a:r>
          </a:p>
          <a:p>
            <a:pPr algn="l">
              <a:defRPr/>
            </a:pPr>
            <a:endParaRPr lang="en-US" sz="2000" b="1" u="sng" dirty="0">
              <a:latin typeface="+mn-lt"/>
            </a:endParaRPr>
          </a:p>
          <a:p>
            <a:pPr marL="342900" indent="-342900" algn="l">
              <a:buFont typeface="Arial" pitchFamily="34" charset="0"/>
              <a:buChar char="•"/>
              <a:defRPr/>
            </a:pPr>
            <a:r>
              <a:rPr lang="en-US" sz="2000" dirty="0">
                <a:latin typeface="+mn-lt"/>
              </a:rPr>
              <a:t>No evidence of allergen sensitization</a:t>
            </a:r>
          </a:p>
          <a:p>
            <a:pPr marL="342900" indent="-342900" algn="l">
              <a:buFont typeface="Arial" pitchFamily="34" charset="0"/>
              <a:buChar char="•"/>
              <a:defRPr/>
            </a:pPr>
            <a:r>
              <a:rPr lang="en-US" sz="2000" dirty="0">
                <a:latin typeface="+mn-lt"/>
              </a:rPr>
              <a:t>There is negative skin test result</a:t>
            </a:r>
          </a:p>
          <a:p>
            <a:pPr marL="342900" indent="-342900" algn="l">
              <a:buFont typeface="Arial" pitchFamily="34" charset="0"/>
              <a:buChar char="•"/>
              <a:defRPr/>
            </a:pPr>
            <a:r>
              <a:rPr lang="en-US" sz="2000" dirty="0">
                <a:latin typeface="+mn-lt"/>
              </a:rPr>
              <a:t>No positive family history</a:t>
            </a:r>
          </a:p>
          <a:p>
            <a:pPr marL="342900" indent="-342900" algn="l">
              <a:buFont typeface="Arial" pitchFamily="34" charset="0"/>
              <a:buChar char="•"/>
              <a:defRPr/>
            </a:pPr>
            <a:r>
              <a:rPr lang="en-US" sz="2000" dirty="0">
                <a:latin typeface="+mn-lt"/>
              </a:rPr>
              <a:t>Normal serum </a:t>
            </a:r>
            <a:r>
              <a:rPr lang="en-US" sz="2000" dirty="0" err="1" smtClean="0">
                <a:latin typeface="+mn-lt"/>
              </a:rPr>
              <a:t>IgE</a:t>
            </a:r>
            <a:endParaRPr lang="en-US" sz="2000" dirty="0">
              <a:latin typeface="+mn-lt"/>
            </a:endParaRPr>
          </a:p>
          <a:p>
            <a:pPr marL="342900" indent="-342900" algn="l">
              <a:buFont typeface="Arial" pitchFamily="34" charset="0"/>
              <a:buChar char="•"/>
              <a:defRPr/>
            </a:pPr>
            <a:r>
              <a:rPr lang="en-US" sz="2000" dirty="0">
                <a:latin typeface="+mn-lt"/>
              </a:rPr>
              <a:t>Occurs in middle aged subjects</a:t>
            </a:r>
          </a:p>
          <a:p>
            <a:pPr marL="342900" indent="-342900" algn="l">
              <a:buFont typeface="Arial" pitchFamily="34" charset="0"/>
              <a:buChar char="•"/>
              <a:defRPr/>
            </a:pPr>
            <a:r>
              <a:rPr lang="en-US" sz="2000" dirty="0">
                <a:latin typeface="+mn-lt"/>
              </a:rPr>
              <a:t>Common triggers are viruses (rhinovirus, </a:t>
            </a:r>
            <a:r>
              <a:rPr lang="en-US" sz="2000" dirty="0" err="1">
                <a:latin typeface="+mn-lt"/>
              </a:rPr>
              <a:t>parainfluenza</a:t>
            </a:r>
            <a:r>
              <a:rPr lang="en-US" sz="2000" dirty="0">
                <a:latin typeface="+mn-lt"/>
              </a:rPr>
              <a:t> virus) which causes respiratory infections. </a:t>
            </a:r>
          </a:p>
          <a:p>
            <a:pPr marL="342900" indent="-342900" algn="l">
              <a:buFont typeface="Arial" pitchFamily="34" charset="0"/>
              <a:buChar char="•"/>
              <a:defRPr/>
            </a:pPr>
            <a:r>
              <a:rPr lang="en-US" sz="2000" dirty="0">
                <a:latin typeface="+mn-lt"/>
              </a:rPr>
              <a:t>Inhaled air, pollutants such as </a:t>
            </a:r>
            <a:r>
              <a:rPr lang="en-US" sz="2000" dirty="0" err="1">
                <a:latin typeface="+mn-lt"/>
              </a:rPr>
              <a:t>sulfurdioxide</a:t>
            </a:r>
            <a:r>
              <a:rPr lang="en-US" sz="2000" dirty="0">
                <a:latin typeface="+mn-lt"/>
              </a:rPr>
              <a:t>, ozone and nitrogen dioxide may also contribute to chronic inflammation</a:t>
            </a:r>
          </a:p>
          <a:p>
            <a:pPr marL="342900" indent="-342900" algn="l">
              <a:buFont typeface="Arial" pitchFamily="34" charset="0"/>
              <a:buChar char="•"/>
              <a:defRPr/>
            </a:pPr>
            <a:r>
              <a:rPr lang="en-US" sz="2000" dirty="0">
                <a:latin typeface="+mn-lt"/>
              </a:rPr>
              <a:t>In these patients, there is hyperirritability of the bronchial tree </a:t>
            </a:r>
          </a:p>
        </p:txBody>
      </p:sp>
    </p:spTree>
    <p:extLst>
      <p:ext uri="{BB962C8B-B14F-4D97-AF65-F5344CB8AC3E}">
        <p14:creationId xmlns:p14="http://schemas.microsoft.com/office/powerpoint/2010/main" val="5347067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029200"/>
          </a:xfrm>
        </p:spPr>
        <p:txBody>
          <a:bodyPr/>
          <a:lstStyle/>
          <a:p>
            <a:pPr algn="just"/>
            <a:r>
              <a:rPr lang="en-US" sz="2000" dirty="0">
                <a:effectLst/>
              </a:rPr>
              <a:t>In allergic asthma, the immediate phase (i.e. the initial response to allergen provocation) occurs abruptly and is mainly caused by spasm of the bronchial smooth </a:t>
            </a:r>
            <a:r>
              <a:rPr lang="en-US" sz="2000" dirty="0" smtClean="0">
                <a:effectLst/>
              </a:rPr>
              <a:t>muscle.</a:t>
            </a:r>
          </a:p>
          <a:p>
            <a:pPr algn="just"/>
            <a:endParaRPr lang="en-US" sz="2000" dirty="0">
              <a:effectLst/>
            </a:endParaRPr>
          </a:p>
          <a:p>
            <a:pPr algn="just"/>
            <a:r>
              <a:rPr lang="en-US" sz="2000" dirty="0" smtClean="0">
                <a:effectLst/>
              </a:rPr>
              <a:t>Allergen </a:t>
            </a:r>
            <a:r>
              <a:rPr lang="en-US" sz="2000" dirty="0">
                <a:effectLst/>
              </a:rPr>
              <a:t>interaction with mast cell-fixed </a:t>
            </a:r>
            <a:r>
              <a:rPr lang="en-US" sz="2000" dirty="0" err="1">
                <a:effectLst/>
              </a:rPr>
              <a:t>IgE</a:t>
            </a:r>
            <a:r>
              <a:rPr lang="en-US" sz="2000" dirty="0">
                <a:effectLst/>
              </a:rPr>
              <a:t> causes release </a:t>
            </a:r>
            <a:r>
              <a:rPr lang="en-US" sz="2000" dirty="0" smtClean="0">
                <a:effectLst/>
              </a:rPr>
              <a:t>of </a:t>
            </a:r>
            <a:r>
              <a:rPr lang="en-US" sz="2000" dirty="0">
                <a:effectLst/>
              </a:rPr>
              <a:t>histamine, leukotriene </a:t>
            </a:r>
            <a:r>
              <a:rPr lang="en-US" sz="2000" dirty="0" smtClean="0">
                <a:effectLst/>
              </a:rPr>
              <a:t>B</a:t>
            </a:r>
            <a:r>
              <a:rPr lang="en-US" sz="2000" baseline="-25000" dirty="0" smtClean="0">
                <a:effectLst/>
              </a:rPr>
              <a:t>4</a:t>
            </a:r>
            <a:r>
              <a:rPr lang="en-US" sz="2000" dirty="0" smtClean="0">
                <a:effectLst/>
              </a:rPr>
              <a:t> </a:t>
            </a:r>
            <a:r>
              <a:rPr lang="en-US" sz="2000" dirty="0">
                <a:effectLst/>
              </a:rPr>
              <a:t>and prostaglandin (PG) D</a:t>
            </a:r>
            <a:r>
              <a:rPr lang="en-US" sz="2000" baseline="-25000" dirty="0">
                <a:effectLst/>
              </a:rPr>
              <a:t>2</a:t>
            </a:r>
            <a:r>
              <a:rPr lang="en-US" sz="2000" dirty="0" smtClean="0">
                <a:effectLst/>
              </a:rPr>
              <a:t>.</a:t>
            </a:r>
          </a:p>
          <a:p>
            <a:pPr algn="just"/>
            <a:endParaRPr lang="en-US" sz="2000" dirty="0">
              <a:effectLst/>
            </a:endParaRPr>
          </a:p>
          <a:p>
            <a:pPr algn="just"/>
            <a:r>
              <a:rPr lang="en-US" sz="2000" dirty="0">
                <a:effectLst/>
              </a:rPr>
              <a:t>Other mediators released include IL-4, IL-5, IL-13, macrophage inflammatory protein-1</a:t>
            </a:r>
            <a:r>
              <a:rPr lang="el-GR" sz="2000" dirty="0">
                <a:effectLst/>
              </a:rPr>
              <a:t>α </a:t>
            </a:r>
            <a:r>
              <a:rPr lang="en-US" sz="2000" dirty="0">
                <a:effectLst/>
              </a:rPr>
              <a:t>and </a:t>
            </a:r>
            <a:r>
              <a:rPr lang="en-US" sz="2000" dirty="0" err="1">
                <a:effectLst/>
              </a:rPr>
              <a:t>tumour</a:t>
            </a:r>
            <a:r>
              <a:rPr lang="en-US" sz="2000" dirty="0">
                <a:effectLst/>
              </a:rPr>
              <a:t> necrosis factor (TNF)-</a:t>
            </a:r>
            <a:r>
              <a:rPr lang="el-GR" sz="2000" dirty="0">
                <a:effectLst/>
              </a:rPr>
              <a:t>α</a:t>
            </a:r>
            <a:r>
              <a:rPr lang="el-GR" sz="2000" dirty="0" smtClean="0">
                <a:effectLst/>
              </a:rPr>
              <a:t>.</a:t>
            </a:r>
            <a:endParaRPr lang="en-US" sz="2000" dirty="0" smtClean="0">
              <a:effectLst/>
            </a:endParaRPr>
          </a:p>
          <a:p>
            <a:pPr algn="just"/>
            <a:endParaRPr lang="en-US" sz="2000" dirty="0">
              <a:effectLst/>
            </a:endParaRPr>
          </a:p>
          <a:p>
            <a:pPr algn="just"/>
            <a:r>
              <a:rPr lang="en-US" sz="2000" dirty="0">
                <a:effectLst/>
              </a:rPr>
              <a:t>Various </a:t>
            </a:r>
            <a:r>
              <a:rPr lang="en-US" sz="2000" dirty="0" err="1">
                <a:effectLst/>
              </a:rPr>
              <a:t>chemotaxins</a:t>
            </a:r>
            <a:r>
              <a:rPr lang="en-US" sz="2000" dirty="0">
                <a:effectLst/>
              </a:rPr>
              <a:t> and </a:t>
            </a:r>
            <a:r>
              <a:rPr lang="en-US" sz="2000" dirty="0" smtClean="0">
                <a:effectLst/>
              </a:rPr>
              <a:t>chemokines </a:t>
            </a:r>
            <a:r>
              <a:rPr lang="en-US" sz="2000" dirty="0">
                <a:effectLst/>
              </a:rPr>
              <a:t>attract leucocytes-particularly eosinophils and mononuclear cells-into the area, setting the stage for the delayed phase</a:t>
            </a:r>
            <a:endParaRPr lang="en-US" sz="2000" dirty="0"/>
          </a:p>
        </p:txBody>
      </p:sp>
      <p:sp>
        <p:nvSpPr>
          <p:cNvPr id="5" name="Title 1"/>
          <p:cNvSpPr>
            <a:spLocks noGrp="1"/>
          </p:cNvSpPr>
          <p:nvPr>
            <p:ph type="title"/>
          </p:nvPr>
        </p:nvSpPr>
        <p:spPr>
          <a:xfrm>
            <a:off x="457200" y="304800"/>
            <a:ext cx="8229600" cy="579438"/>
          </a:xfrm>
        </p:spPr>
        <p:txBody>
          <a:bodyPr/>
          <a:lstStyle/>
          <a:p>
            <a:r>
              <a:rPr lang="en-US" sz="3200" b="1" dirty="0" smtClean="0">
                <a:effectLst/>
              </a:rPr>
              <a:t>Immediate phase of asthma attack</a:t>
            </a:r>
            <a:endParaRPr lang="en-US" sz="3200" b="1" dirty="0">
              <a:effectLst/>
            </a:endParaRPr>
          </a:p>
        </p:txBody>
      </p:sp>
    </p:spTree>
    <p:extLst>
      <p:ext uri="{BB962C8B-B14F-4D97-AF65-F5344CB8AC3E}">
        <p14:creationId xmlns:p14="http://schemas.microsoft.com/office/powerpoint/2010/main" val="3202706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579438"/>
          </a:xfrm>
        </p:spPr>
        <p:txBody>
          <a:bodyPr/>
          <a:lstStyle/>
          <a:p>
            <a:r>
              <a:rPr lang="en-US" sz="3200" b="1" dirty="0" smtClean="0">
                <a:effectLst/>
              </a:rPr>
              <a:t>The late phase</a:t>
            </a:r>
            <a:endParaRPr lang="en-US" sz="3200" b="1" dirty="0">
              <a:effectLst/>
            </a:endParaRPr>
          </a:p>
        </p:txBody>
      </p:sp>
      <p:sp>
        <p:nvSpPr>
          <p:cNvPr id="3" name="Content Placeholder 2"/>
          <p:cNvSpPr>
            <a:spLocks noGrp="1"/>
          </p:cNvSpPr>
          <p:nvPr>
            <p:ph idx="1"/>
          </p:nvPr>
        </p:nvSpPr>
        <p:spPr>
          <a:xfrm>
            <a:off x="228600" y="990600"/>
            <a:ext cx="8686800" cy="5562600"/>
          </a:xfrm>
        </p:spPr>
        <p:txBody>
          <a:bodyPr/>
          <a:lstStyle/>
          <a:p>
            <a:pPr algn="just"/>
            <a:r>
              <a:rPr lang="en-US" sz="2000" dirty="0" smtClean="0">
                <a:effectLst/>
              </a:rPr>
              <a:t>The late phase involves a progression of the inflammatory reaction which was initiated in the early phase.</a:t>
            </a:r>
          </a:p>
          <a:p>
            <a:pPr algn="just"/>
            <a:endParaRPr lang="en-US" sz="500" dirty="0" smtClean="0">
              <a:effectLst/>
            </a:endParaRPr>
          </a:p>
          <a:p>
            <a:pPr algn="just"/>
            <a:r>
              <a:rPr lang="en-US" sz="2000" dirty="0" smtClean="0">
                <a:effectLst/>
              </a:rPr>
              <a:t>The most important of these is the influx </a:t>
            </a:r>
            <a:r>
              <a:rPr lang="en-US" sz="2000" dirty="0">
                <a:effectLst/>
              </a:rPr>
              <a:t>of Th2 </a:t>
            </a:r>
            <a:r>
              <a:rPr lang="en-US" sz="2000" dirty="0" smtClean="0">
                <a:effectLst/>
              </a:rPr>
              <a:t>lymphocytes</a:t>
            </a:r>
          </a:p>
          <a:p>
            <a:pPr algn="just"/>
            <a:endParaRPr lang="en-US" sz="500" dirty="0" smtClean="0">
              <a:effectLst/>
            </a:endParaRPr>
          </a:p>
          <a:p>
            <a:pPr algn="just"/>
            <a:r>
              <a:rPr lang="en-US" sz="2000" dirty="0" smtClean="0">
                <a:effectLst/>
              </a:rPr>
              <a:t>Synthesis </a:t>
            </a:r>
            <a:r>
              <a:rPr lang="en-US" sz="2000" dirty="0">
                <a:effectLst/>
              </a:rPr>
              <a:t>and release of a variety of cytokines: interleukins </a:t>
            </a:r>
            <a:r>
              <a:rPr lang="en-US" sz="2000" dirty="0" smtClean="0">
                <a:effectLst/>
              </a:rPr>
              <a:t>3 </a:t>
            </a:r>
            <a:r>
              <a:rPr lang="en-US" sz="2000" dirty="0">
                <a:effectLst/>
              </a:rPr>
              <a:t>and 5, granulocyte-macrophage colony-stimulating factor (GM-CSF), </a:t>
            </a:r>
            <a:r>
              <a:rPr lang="en-US" sz="2000" dirty="0" smtClean="0">
                <a:effectLst/>
              </a:rPr>
              <a:t>and </a:t>
            </a:r>
            <a:r>
              <a:rPr lang="en-US" sz="2000" dirty="0">
                <a:effectLst/>
              </a:rPr>
              <a:t>tissue growth factor (TGF) from T cells and mast cells. </a:t>
            </a:r>
            <a:endParaRPr lang="en-US" sz="2000" dirty="0" smtClean="0">
              <a:effectLst/>
            </a:endParaRPr>
          </a:p>
          <a:p>
            <a:pPr algn="just"/>
            <a:endParaRPr lang="en-US" sz="500" dirty="0">
              <a:effectLst/>
            </a:endParaRPr>
          </a:p>
          <a:p>
            <a:pPr algn="just"/>
            <a:r>
              <a:rPr lang="en-US" sz="2000" dirty="0">
                <a:effectLst/>
              </a:rPr>
              <a:t>These cytokines in turn attract and activate eosinophils and neutrophils, whose products include eosinophil cationic protein (ECP), major basic protein (MBP), proteases, and platelet-activating factor</a:t>
            </a:r>
            <a:r>
              <a:rPr lang="en-US" sz="2000" dirty="0" smtClean="0">
                <a:effectLst/>
              </a:rPr>
              <a:t>.</a:t>
            </a:r>
          </a:p>
          <a:p>
            <a:pPr algn="just"/>
            <a:endParaRPr lang="en-US" sz="500" u="sng" dirty="0" smtClean="0">
              <a:effectLst/>
            </a:endParaRPr>
          </a:p>
          <a:p>
            <a:pPr algn="just"/>
            <a:r>
              <a:rPr lang="en-US" sz="2000" u="sng" dirty="0" smtClean="0">
                <a:effectLst/>
              </a:rPr>
              <a:t>These </a:t>
            </a:r>
            <a:r>
              <a:rPr lang="en-US" sz="2000" u="sng" dirty="0">
                <a:effectLst/>
              </a:rPr>
              <a:t>mediators cause the edema, mucus hypersecretion, smooth muscle contraction, and increase in bronchial reactivity associated with the late asthmatic response.</a:t>
            </a:r>
          </a:p>
          <a:p>
            <a:pPr algn="just"/>
            <a:endParaRPr lang="en-US" sz="2000" dirty="0">
              <a:effectLst/>
            </a:endParaRPr>
          </a:p>
        </p:txBody>
      </p:sp>
    </p:spTree>
    <p:extLst>
      <p:ext uri="{BB962C8B-B14F-4D97-AF65-F5344CB8AC3E}">
        <p14:creationId xmlns:p14="http://schemas.microsoft.com/office/powerpoint/2010/main" val="27720254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31838"/>
          </a:xfrm>
        </p:spPr>
        <p:txBody>
          <a:bodyPr/>
          <a:lstStyle/>
          <a:p>
            <a:r>
              <a:rPr lang="en-US" sz="3200" dirty="0" smtClean="0"/>
              <a:t>BASIS FOR PHARMACOTHERAPY</a:t>
            </a:r>
            <a:endParaRPr lang="en-US" sz="3200" dirty="0"/>
          </a:p>
        </p:txBody>
      </p:sp>
      <p:sp>
        <p:nvSpPr>
          <p:cNvPr id="3" name="Content Placeholder 2"/>
          <p:cNvSpPr>
            <a:spLocks noGrp="1"/>
          </p:cNvSpPr>
          <p:nvPr>
            <p:ph idx="1"/>
          </p:nvPr>
        </p:nvSpPr>
        <p:spPr/>
        <p:txBody>
          <a:bodyPr/>
          <a:lstStyle/>
          <a:p>
            <a:pPr>
              <a:buNone/>
            </a:pPr>
            <a:r>
              <a:rPr lang="en-US" sz="2000" dirty="0" smtClean="0">
                <a:effectLst/>
              </a:rPr>
              <a:t>1.) To reverse bronchoconstriction</a:t>
            </a:r>
            <a:r>
              <a:rPr lang="en-US" sz="2000" dirty="0" smtClean="0">
                <a:effectLst/>
              </a:rPr>
              <a:t>: Bronchodilators</a:t>
            </a:r>
            <a:endParaRPr lang="en-US" sz="2000" dirty="0" smtClean="0">
              <a:effectLst/>
            </a:endParaRPr>
          </a:p>
          <a:p>
            <a:pPr>
              <a:buNone/>
            </a:pPr>
            <a:r>
              <a:rPr lang="en-US" sz="2000" dirty="0" smtClean="0">
                <a:effectLst/>
              </a:rPr>
              <a:t>        ▪ </a:t>
            </a:r>
            <a:r>
              <a:rPr lang="el-GR" sz="2000" dirty="0" smtClean="0">
                <a:effectLst/>
                <a:latin typeface="Times New Roman"/>
                <a:cs typeface="Times New Roman"/>
              </a:rPr>
              <a:t>β</a:t>
            </a:r>
            <a:r>
              <a:rPr lang="en-US" sz="2000" dirty="0" smtClean="0">
                <a:effectLst/>
                <a:latin typeface="Times New Roman"/>
                <a:cs typeface="Times New Roman"/>
              </a:rPr>
              <a:t>-</a:t>
            </a:r>
            <a:r>
              <a:rPr lang="en-US" sz="2000" dirty="0" smtClean="0">
                <a:effectLst/>
              </a:rPr>
              <a:t>Adrenoceptor </a:t>
            </a:r>
            <a:r>
              <a:rPr lang="en-US" sz="2000" dirty="0" smtClean="0">
                <a:effectLst/>
              </a:rPr>
              <a:t>agonists </a:t>
            </a:r>
          </a:p>
          <a:p>
            <a:pPr>
              <a:buNone/>
            </a:pPr>
            <a:r>
              <a:rPr lang="en-US" sz="2000" dirty="0" smtClean="0">
                <a:effectLst/>
              </a:rPr>
              <a:t>        ▪ </a:t>
            </a:r>
            <a:r>
              <a:rPr lang="en-US" sz="2000" dirty="0" smtClean="0">
                <a:effectLst/>
              </a:rPr>
              <a:t>Anticholinergics</a:t>
            </a:r>
            <a:endParaRPr lang="en-US" sz="2000" dirty="0" smtClean="0">
              <a:effectLst/>
            </a:endParaRPr>
          </a:p>
          <a:p>
            <a:pPr>
              <a:buNone/>
            </a:pPr>
            <a:r>
              <a:rPr lang="en-US" sz="2000" dirty="0" smtClean="0">
                <a:effectLst/>
              </a:rPr>
              <a:t>        ▪ Xanthine derivatives</a:t>
            </a:r>
          </a:p>
          <a:p>
            <a:pPr>
              <a:buNone/>
            </a:pPr>
            <a:endParaRPr lang="en-US" sz="2000" dirty="0" smtClean="0">
              <a:effectLst/>
            </a:endParaRPr>
          </a:p>
          <a:p>
            <a:pPr>
              <a:buNone/>
            </a:pPr>
            <a:r>
              <a:rPr lang="en-US" sz="2000" dirty="0" smtClean="0">
                <a:effectLst/>
              </a:rPr>
              <a:t>2.) To control or prevent inflammation:</a:t>
            </a:r>
          </a:p>
          <a:p>
            <a:pPr>
              <a:buNone/>
            </a:pPr>
            <a:r>
              <a:rPr lang="en-US" sz="2000" dirty="0" smtClean="0">
                <a:effectLst/>
              </a:rPr>
              <a:t>        ▪ </a:t>
            </a:r>
            <a:r>
              <a:rPr lang="en-US" sz="2000" dirty="0" smtClean="0">
                <a:effectLst/>
              </a:rPr>
              <a:t>C</a:t>
            </a:r>
            <a:r>
              <a:rPr lang="en-US" sz="2000" dirty="0" smtClean="0">
                <a:effectLst/>
              </a:rPr>
              <a:t>orticosteroids</a:t>
            </a:r>
            <a:endParaRPr lang="en-US" sz="2000" dirty="0" smtClean="0">
              <a:effectLst/>
            </a:endParaRPr>
          </a:p>
          <a:p>
            <a:pPr>
              <a:buNone/>
            </a:pPr>
            <a:r>
              <a:rPr lang="en-US" sz="2000" dirty="0" smtClean="0"/>
              <a:t>	    </a:t>
            </a:r>
            <a:r>
              <a:rPr lang="en-US" sz="2000" dirty="0" smtClean="0">
                <a:effectLst/>
              </a:rPr>
              <a:t>▪ </a:t>
            </a:r>
            <a:r>
              <a:rPr lang="en-US" sz="2000" dirty="0" smtClean="0">
                <a:effectLst/>
              </a:rPr>
              <a:t>Leukotriene antagonists</a:t>
            </a:r>
            <a:endParaRPr lang="en-US" sz="2000" dirty="0">
              <a:effectLst/>
            </a:endParaRPr>
          </a:p>
          <a:p>
            <a:pPr>
              <a:buNone/>
            </a:pPr>
            <a:r>
              <a:rPr lang="en-US" sz="2000" dirty="0">
                <a:effectLst/>
              </a:rPr>
              <a:t>       </a:t>
            </a:r>
            <a:r>
              <a:rPr lang="en-US" sz="2000" dirty="0" smtClean="0">
                <a:effectLst/>
              </a:rPr>
              <a:t> ▪ </a:t>
            </a:r>
            <a:r>
              <a:rPr lang="en-US" sz="2000" dirty="0" smtClean="0">
                <a:effectLst/>
              </a:rPr>
              <a:t>Mast cell stabilizers</a:t>
            </a:r>
            <a:endParaRPr lang="en-US" sz="2000" dirty="0">
              <a:effectLst/>
            </a:endParaRPr>
          </a:p>
          <a:p>
            <a:pPr>
              <a:buNone/>
            </a:pPr>
            <a:r>
              <a:rPr lang="en-US" sz="2000" dirty="0">
                <a:effectLst/>
              </a:rPr>
              <a:t>       </a:t>
            </a:r>
            <a:r>
              <a:rPr lang="en-US" sz="2000" dirty="0" smtClean="0">
                <a:effectLst/>
              </a:rPr>
              <a:t> ▪ </a:t>
            </a:r>
            <a:r>
              <a:rPr lang="en-US" sz="2000" dirty="0">
                <a:effectLst/>
              </a:rPr>
              <a:t>Anti-</a:t>
            </a:r>
            <a:r>
              <a:rPr lang="en-US" sz="2000" dirty="0" err="1">
                <a:effectLst/>
              </a:rPr>
              <a:t>IgE</a:t>
            </a:r>
            <a:r>
              <a:rPr lang="en-US" sz="2000" dirty="0">
                <a:effectLst/>
              </a:rPr>
              <a:t> antibody</a:t>
            </a:r>
          </a:p>
          <a:p>
            <a:pPr>
              <a:buNone/>
            </a:pPr>
            <a:endParaRPr lang="en-US" sz="2000" dirty="0">
              <a:effectLst/>
            </a:endParaRPr>
          </a:p>
        </p:txBody>
      </p:sp>
    </p:spTree>
    <p:extLst>
      <p:ext uri="{BB962C8B-B14F-4D97-AF65-F5344CB8AC3E}">
        <p14:creationId xmlns:p14="http://schemas.microsoft.com/office/powerpoint/2010/main" val="24163768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76400"/>
            <a:ext cx="8229600" cy="2209800"/>
          </a:xfrm>
        </p:spPr>
        <p:txBody>
          <a:bodyPr/>
          <a:lstStyle/>
          <a:p>
            <a:r>
              <a:rPr lang="en-US" dirty="0" smtClean="0"/>
              <a:t>BRONCHODILATORS</a:t>
            </a:r>
            <a:endParaRPr lang="en-US" dirty="0"/>
          </a:p>
        </p:txBody>
      </p:sp>
    </p:spTree>
    <p:extLst>
      <p:ext uri="{BB962C8B-B14F-4D97-AF65-F5344CB8AC3E}">
        <p14:creationId xmlns:p14="http://schemas.microsoft.com/office/powerpoint/2010/main" val="24845526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503238"/>
          </a:xfrm>
        </p:spPr>
        <p:txBody>
          <a:bodyPr>
            <a:noAutofit/>
          </a:bodyPr>
          <a:lstStyle/>
          <a:p>
            <a:pPr marL="514350" indent="-514350"/>
            <a:r>
              <a:rPr lang="el-GR" sz="2800" b="1" dirty="0" smtClean="0">
                <a:effectLst/>
                <a:latin typeface="Times New Roman"/>
                <a:cs typeface="Times New Roman"/>
              </a:rPr>
              <a:t>β</a:t>
            </a:r>
            <a:r>
              <a:rPr lang="en-US" sz="2800" b="1" dirty="0" smtClean="0">
                <a:effectLst/>
                <a:latin typeface="Times New Roman"/>
                <a:cs typeface="Times New Roman"/>
              </a:rPr>
              <a:t>-</a:t>
            </a:r>
            <a:r>
              <a:rPr lang="en-US" sz="2800" b="1" dirty="0" smtClean="0">
                <a:effectLst/>
              </a:rPr>
              <a:t>Adrenergic receptor </a:t>
            </a:r>
            <a:r>
              <a:rPr lang="en-US" sz="2800" b="1" dirty="0">
                <a:effectLst/>
              </a:rPr>
              <a:t>agonists</a:t>
            </a:r>
          </a:p>
        </p:txBody>
      </p:sp>
      <p:sp>
        <p:nvSpPr>
          <p:cNvPr id="3" name="Content Placeholder 2"/>
          <p:cNvSpPr>
            <a:spLocks noGrp="1"/>
          </p:cNvSpPr>
          <p:nvPr>
            <p:ph idx="1"/>
          </p:nvPr>
        </p:nvSpPr>
        <p:spPr>
          <a:xfrm>
            <a:off x="228600" y="990600"/>
            <a:ext cx="8686800" cy="5715000"/>
          </a:xfrm>
        </p:spPr>
        <p:txBody>
          <a:bodyPr>
            <a:normAutofit fontScale="85000" lnSpcReduction="20000"/>
          </a:bodyPr>
          <a:lstStyle/>
          <a:p>
            <a:pPr algn="just">
              <a:buFont typeface="Wingdings" panose="05000000000000000000" pitchFamily="2" charset="2"/>
              <a:buChar char="Ø"/>
            </a:pPr>
            <a:r>
              <a:rPr lang="en-US" sz="2400" dirty="0" smtClean="0">
                <a:effectLst/>
              </a:rPr>
              <a:t>Activation of </a:t>
            </a:r>
            <a:r>
              <a:rPr lang="el-GR" sz="2400" dirty="0">
                <a:effectLst/>
                <a:cs typeface="Times New Roman"/>
              </a:rPr>
              <a:t>β</a:t>
            </a:r>
            <a:r>
              <a:rPr lang="en-US" sz="2400" dirty="0" smtClean="0">
                <a:effectLst/>
                <a:cs typeface="Times New Roman"/>
              </a:rPr>
              <a:t>2-</a:t>
            </a:r>
            <a:r>
              <a:rPr lang="en-US" sz="2400" dirty="0" smtClean="0">
                <a:effectLst/>
              </a:rPr>
              <a:t>receptors located on the bronchiolar smooth muscle stimulates adenylyl cyclase and increase in cyclic adenosine monophosphate (</a:t>
            </a:r>
            <a:r>
              <a:rPr lang="en-US" sz="2400" dirty="0" err="1" smtClean="0">
                <a:effectLst/>
              </a:rPr>
              <a:t>cAMP</a:t>
            </a:r>
            <a:r>
              <a:rPr lang="en-US" sz="2400" dirty="0" smtClean="0">
                <a:effectLst/>
              </a:rPr>
              <a:t>) to cause bronchodilation</a:t>
            </a:r>
            <a:endParaRPr lang="en-US" sz="2400" dirty="0" smtClean="0">
              <a:effectLst/>
            </a:endParaRPr>
          </a:p>
          <a:p>
            <a:pPr marL="0" indent="0" algn="just">
              <a:buNone/>
            </a:pPr>
            <a:endParaRPr lang="en-US" sz="1200" dirty="0">
              <a:effectLst/>
            </a:endParaRPr>
          </a:p>
          <a:p>
            <a:pPr algn="just">
              <a:buFont typeface="Wingdings" pitchFamily="2" charset="2"/>
              <a:buChar char="Ø"/>
            </a:pPr>
            <a:r>
              <a:rPr lang="en-US" sz="2400" dirty="0" smtClean="0">
                <a:effectLst/>
              </a:rPr>
              <a:t> </a:t>
            </a:r>
            <a:r>
              <a:rPr lang="el-GR" sz="2400" dirty="0">
                <a:effectLst/>
                <a:cs typeface="Times New Roman"/>
              </a:rPr>
              <a:t>β</a:t>
            </a:r>
            <a:r>
              <a:rPr lang="en-US" sz="2400" dirty="0" smtClean="0">
                <a:effectLst/>
                <a:cs typeface="Times New Roman"/>
              </a:rPr>
              <a:t>2-</a:t>
            </a:r>
            <a:r>
              <a:rPr lang="en-US" sz="2400" dirty="0" smtClean="0">
                <a:effectLst/>
              </a:rPr>
              <a:t>receptor agonists dilate </a:t>
            </a:r>
            <a:r>
              <a:rPr lang="en-US" sz="2400" dirty="0" smtClean="0">
                <a:effectLst/>
              </a:rPr>
              <a:t>the bronchi by a direct action on the </a:t>
            </a:r>
            <a:r>
              <a:rPr lang="el-GR" sz="2400" dirty="0" smtClean="0">
                <a:effectLst/>
                <a:cs typeface="Times New Roman"/>
              </a:rPr>
              <a:t>β</a:t>
            </a:r>
            <a:r>
              <a:rPr lang="en-US" sz="2400" dirty="0" smtClean="0">
                <a:effectLst/>
                <a:cs typeface="Times New Roman"/>
              </a:rPr>
              <a:t>2-</a:t>
            </a:r>
            <a:r>
              <a:rPr lang="en-US" sz="2400" dirty="0" smtClean="0">
                <a:effectLst/>
              </a:rPr>
              <a:t>re</a:t>
            </a:r>
            <a:r>
              <a:rPr lang="en-US" sz="2400" dirty="0" smtClean="0">
                <a:effectLst/>
              </a:rPr>
              <a:t>ceptors of smooth muscles. They cause rapid dilation of the airways</a:t>
            </a:r>
          </a:p>
          <a:p>
            <a:pPr algn="just">
              <a:buFont typeface="Wingdings" pitchFamily="2" charset="2"/>
              <a:buChar char="Ø"/>
            </a:pPr>
            <a:endParaRPr lang="en-US" sz="2400" dirty="0">
              <a:effectLst/>
            </a:endParaRPr>
          </a:p>
          <a:p>
            <a:pPr algn="just">
              <a:buFont typeface="Wingdings" pitchFamily="2" charset="2"/>
              <a:buChar char="Ø"/>
            </a:pPr>
            <a:r>
              <a:rPr lang="en-US" sz="2400" dirty="0" smtClean="0">
                <a:effectLst/>
              </a:rPr>
              <a:t>They also inhibit the mediators of bronchoconstriction</a:t>
            </a:r>
            <a:endParaRPr lang="en-US" sz="1600" dirty="0" smtClean="0">
              <a:effectLst/>
            </a:endParaRPr>
          </a:p>
          <a:p>
            <a:pPr algn="just">
              <a:buFont typeface="Wingdings" pitchFamily="2" charset="2"/>
              <a:buChar char="Ø"/>
            </a:pPr>
            <a:endParaRPr lang="en-US" sz="1900" dirty="0" smtClean="0">
              <a:effectLst/>
            </a:endParaRPr>
          </a:p>
          <a:p>
            <a:pPr algn="just">
              <a:buFont typeface="Wingdings" pitchFamily="2" charset="2"/>
              <a:buChar char="Ø"/>
            </a:pPr>
            <a:r>
              <a:rPr lang="en-US" sz="2400" dirty="0" smtClean="0">
                <a:effectLst/>
              </a:rPr>
              <a:t>They inhibit mediator release from mast cells and TNF-</a:t>
            </a:r>
            <a:r>
              <a:rPr lang="el-GR" sz="2400" dirty="0">
                <a:effectLst/>
                <a:latin typeface="Times New Roman"/>
                <a:cs typeface="Times New Roman"/>
              </a:rPr>
              <a:t>α</a:t>
            </a:r>
            <a:r>
              <a:rPr lang="en-US" sz="2400" dirty="0" smtClean="0">
                <a:effectLst/>
              </a:rPr>
              <a:t> release from </a:t>
            </a:r>
            <a:r>
              <a:rPr lang="en-US" sz="2400" dirty="0" smtClean="0">
                <a:effectLst/>
              </a:rPr>
              <a:t>monocytes. They </a:t>
            </a:r>
            <a:r>
              <a:rPr lang="en-US" sz="2400" dirty="0" smtClean="0">
                <a:effectLst/>
              </a:rPr>
              <a:t>also increase mucus clearance by an action on the cilia</a:t>
            </a:r>
            <a:r>
              <a:rPr lang="en-US" sz="2400" dirty="0" smtClean="0">
                <a:effectLst/>
              </a:rPr>
              <a:t>.</a:t>
            </a:r>
          </a:p>
          <a:p>
            <a:pPr algn="just">
              <a:buFont typeface="Wingdings" pitchFamily="2" charset="2"/>
              <a:buChar char="Ø"/>
            </a:pPr>
            <a:endParaRPr lang="en-US" sz="2400" dirty="0">
              <a:effectLst/>
            </a:endParaRPr>
          </a:p>
          <a:p>
            <a:pPr algn="just">
              <a:buFont typeface="Wingdings" pitchFamily="2" charset="2"/>
              <a:buChar char="Ø"/>
            </a:pPr>
            <a:r>
              <a:rPr lang="en-US" sz="2400" dirty="0">
                <a:effectLst/>
              </a:rPr>
              <a:t>They are the first-line drugs for the acute treatment of asthma </a:t>
            </a:r>
            <a:r>
              <a:rPr lang="en-US" sz="2400" dirty="0" smtClean="0">
                <a:effectLst/>
              </a:rPr>
              <a:t>attacks, but can also be used for the chronic treatment.</a:t>
            </a:r>
            <a:endParaRPr lang="en-US" sz="2400" dirty="0" smtClean="0">
              <a:effectLst/>
            </a:endParaRPr>
          </a:p>
          <a:p>
            <a:pPr algn="just">
              <a:buFont typeface="Wingdings" pitchFamily="2" charset="2"/>
              <a:buChar char="Ø"/>
            </a:pPr>
            <a:endParaRPr lang="en-US" sz="1600" dirty="0" smtClean="0">
              <a:effectLst/>
            </a:endParaRPr>
          </a:p>
          <a:p>
            <a:pPr algn="just">
              <a:buFont typeface="Wingdings" pitchFamily="2" charset="2"/>
              <a:buChar char="Ø"/>
            </a:pPr>
            <a:r>
              <a:rPr lang="en-US" sz="2400" dirty="0" smtClean="0">
                <a:effectLst/>
              </a:rPr>
              <a:t>They are usually given by </a:t>
            </a:r>
            <a:r>
              <a:rPr lang="en-US" sz="2400" dirty="0" smtClean="0">
                <a:effectLst/>
              </a:rPr>
              <a:t>inhalation</a:t>
            </a:r>
          </a:p>
          <a:p>
            <a:pPr algn="just">
              <a:buFont typeface="Wingdings" pitchFamily="2" charset="2"/>
              <a:buChar char="Ø"/>
            </a:pPr>
            <a:endParaRPr lang="en-US" sz="2400" dirty="0" smtClean="0">
              <a:effectLst/>
            </a:endParaRPr>
          </a:p>
          <a:p>
            <a:pPr algn="just">
              <a:buFont typeface="Wingdings" pitchFamily="2" charset="2"/>
              <a:buChar char="Ø"/>
            </a:pPr>
            <a:r>
              <a:rPr lang="en-US" sz="2400" dirty="0" smtClean="0">
                <a:effectLst/>
              </a:rPr>
              <a:t>Prolonged use may lead to desensitization and receptor downregulation</a:t>
            </a:r>
            <a:endParaRPr lang="en-US" sz="2000" dirty="0">
              <a:effectLst/>
            </a:endParaRPr>
          </a:p>
        </p:txBody>
      </p:sp>
    </p:spTree>
    <p:extLst>
      <p:ext uri="{BB962C8B-B14F-4D97-AF65-F5344CB8AC3E}">
        <p14:creationId xmlns:p14="http://schemas.microsoft.com/office/powerpoint/2010/main" val="30188427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579438"/>
          </a:xfrm>
        </p:spPr>
        <p:txBody>
          <a:bodyPr/>
          <a:lstStyle/>
          <a:p>
            <a:r>
              <a:rPr lang="en-US" sz="2400" b="1" dirty="0" smtClean="0">
                <a:effectLst/>
                <a:cs typeface="Times New Roman"/>
              </a:rPr>
              <a:t>Categories of </a:t>
            </a:r>
            <a:r>
              <a:rPr lang="el-GR" sz="2400" b="1" dirty="0" smtClean="0">
                <a:effectLst/>
                <a:cs typeface="Times New Roman"/>
              </a:rPr>
              <a:t>β</a:t>
            </a:r>
            <a:r>
              <a:rPr lang="en-US" sz="2400" b="1" dirty="0">
                <a:effectLst/>
                <a:cs typeface="Times New Roman"/>
              </a:rPr>
              <a:t>2-</a:t>
            </a:r>
            <a:r>
              <a:rPr lang="en-US" sz="2400" b="1" dirty="0">
                <a:effectLst/>
              </a:rPr>
              <a:t>Adrenergic receptor agonists</a:t>
            </a:r>
            <a:endParaRPr lang="en-US" sz="2400" dirty="0"/>
          </a:p>
        </p:txBody>
      </p:sp>
      <p:sp>
        <p:nvSpPr>
          <p:cNvPr id="3" name="Content Placeholder 2"/>
          <p:cNvSpPr>
            <a:spLocks noGrp="1"/>
          </p:cNvSpPr>
          <p:nvPr>
            <p:ph idx="1"/>
          </p:nvPr>
        </p:nvSpPr>
        <p:spPr>
          <a:xfrm>
            <a:off x="228600" y="914400"/>
            <a:ext cx="8686800" cy="5486400"/>
          </a:xfrm>
        </p:spPr>
        <p:txBody>
          <a:bodyPr/>
          <a:lstStyle/>
          <a:p>
            <a:pPr marL="457200" indent="-457200" algn="just">
              <a:buFont typeface="+mj-lt"/>
              <a:buAutoNum type="arabicPeriod"/>
            </a:pPr>
            <a:r>
              <a:rPr lang="en-US" sz="2000" dirty="0">
                <a:effectLst/>
              </a:rPr>
              <a:t>N</a:t>
            </a:r>
            <a:r>
              <a:rPr lang="en-US" sz="2000" dirty="0" smtClean="0">
                <a:effectLst/>
              </a:rPr>
              <a:t>on-selective </a:t>
            </a:r>
            <a:r>
              <a:rPr lang="el-GR" sz="2000" dirty="0" smtClean="0">
                <a:effectLst/>
                <a:cs typeface="Times New Roman"/>
              </a:rPr>
              <a:t>β</a:t>
            </a:r>
            <a:r>
              <a:rPr lang="en-US" sz="2000" dirty="0" smtClean="0">
                <a:effectLst/>
                <a:cs typeface="Times New Roman"/>
              </a:rPr>
              <a:t>-</a:t>
            </a:r>
            <a:r>
              <a:rPr lang="en-US" sz="2000" dirty="0" smtClean="0">
                <a:effectLst/>
              </a:rPr>
              <a:t>adrenergic agonists: Epinephrine</a:t>
            </a:r>
          </a:p>
          <a:p>
            <a:pPr marL="457200" indent="-457200" algn="just">
              <a:buFont typeface="+mj-lt"/>
              <a:buAutoNum type="arabicPeriod"/>
            </a:pPr>
            <a:endParaRPr lang="en-US" sz="2000" dirty="0">
              <a:effectLst/>
            </a:endParaRPr>
          </a:p>
          <a:p>
            <a:pPr marL="457200" indent="-457200" algn="just">
              <a:buFont typeface="+mj-lt"/>
              <a:buAutoNum type="arabicPeriod"/>
            </a:pPr>
            <a:r>
              <a:rPr lang="el-GR" sz="2000" dirty="0" smtClean="0">
                <a:effectLst/>
                <a:cs typeface="Times New Roman"/>
              </a:rPr>
              <a:t>β</a:t>
            </a:r>
            <a:r>
              <a:rPr lang="en-US" sz="2000" dirty="0" smtClean="0">
                <a:effectLst/>
                <a:cs typeface="Times New Roman"/>
              </a:rPr>
              <a:t>2- selective </a:t>
            </a:r>
            <a:r>
              <a:rPr lang="en-US" sz="2000" dirty="0" smtClean="0">
                <a:effectLst/>
              </a:rPr>
              <a:t>adrenergic agonists</a:t>
            </a:r>
          </a:p>
          <a:p>
            <a:pPr marL="457200" indent="-457200" algn="just">
              <a:buFont typeface="+mj-lt"/>
              <a:buAutoNum type="arabicPeriod"/>
            </a:pPr>
            <a:endParaRPr lang="en-US" sz="1000" dirty="0" smtClean="0">
              <a:effectLst/>
            </a:endParaRPr>
          </a:p>
          <a:p>
            <a:pPr marL="514350" indent="-514350" algn="just">
              <a:buAutoNum type="romanLcParenR"/>
            </a:pPr>
            <a:r>
              <a:rPr lang="en-US" sz="2000" dirty="0" smtClean="0">
                <a:effectLst/>
              </a:rPr>
              <a:t>Short </a:t>
            </a:r>
            <a:r>
              <a:rPr lang="en-US" sz="2000" dirty="0">
                <a:effectLst/>
              </a:rPr>
              <a:t>acting agents: </a:t>
            </a:r>
            <a:r>
              <a:rPr lang="en-US" sz="2000" dirty="0" smtClean="0">
                <a:solidFill>
                  <a:srgbClr val="FF0000"/>
                </a:solidFill>
                <a:effectLst/>
              </a:rPr>
              <a:t>Albuterol</a:t>
            </a:r>
            <a:r>
              <a:rPr lang="en-US" sz="2000" dirty="0" smtClean="0">
                <a:effectLst/>
              </a:rPr>
              <a:t> </a:t>
            </a:r>
            <a:r>
              <a:rPr lang="en-US" sz="2000" dirty="0" smtClean="0">
                <a:solidFill>
                  <a:srgbClr val="FF0000"/>
                </a:solidFill>
                <a:effectLst/>
              </a:rPr>
              <a:t>(Salbutamol), terbutaline, </a:t>
            </a:r>
            <a:r>
              <a:rPr lang="en-US" sz="2000" dirty="0" err="1" smtClean="0">
                <a:solidFill>
                  <a:srgbClr val="FF0000"/>
                </a:solidFill>
                <a:effectLst/>
              </a:rPr>
              <a:t>bambuterol</a:t>
            </a:r>
            <a:r>
              <a:rPr lang="en-US" sz="2000" dirty="0" smtClean="0">
                <a:solidFill>
                  <a:srgbClr val="FF0000"/>
                </a:solidFill>
                <a:effectLst/>
              </a:rPr>
              <a:t>.</a:t>
            </a:r>
          </a:p>
          <a:p>
            <a:pPr algn="just">
              <a:buFont typeface="Wingdings" pitchFamily="2" charset="2"/>
              <a:buChar char="Ø"/>
            </a:pPr>
            <a:endParaRPr lang="en-US" sz="1000" dirty="0" smtClean="0">
              <a:effectLst/>
            </a:endParaRPr>
          </a:p>
          <a:p>
            <a:pPr algn="just">
              <a:buFont typeface="Wingdings" pitchFamily="2" charset="2"/>
              <a:buChar char="Ø"/>
            </a:pPr>
            <a:r>
              <a:rPr lang="en-US" sz="2000" dirty="0" smtClean="0">
                <a:effectLst/>
              </a:rPr>
              <a:t>These agents </a:t>
            </a:r>
            <a:r>
              <a:rPr lang="en-US" sz="2000" dirty="0">
                <a:effectLst/>
              </a:rPr>
              <a:t>are usually used for the </a:t>
            </a:r>
            <a:r>
              <a:rPr lang="en-US" sz="2000" dirty="0" smtClean="0">
                <a:effectLst/>
              </a:rPr>
              <a:t>treatment of acute asthma attacks.</a:t>
            </a:r>
          </a:p>
          <a:p>
            <a:pPr algn="just">
              <a:buFont typeface="Wingdings" pitchFamily="2" charset="2"/>
              <a:buChar char="Ø"/>
            </a:pPr>
            <a:endParaRPr lang="en-US" sz="1000" dirty="0" smtClean="0">
              <a:effectLst/>
            </a:endParaRPr>
          </a:p>
          <a:p>
            <a:pPr algn="just">
              <a:buFont typeface="Wingdings" pitchFamily="2" charset="2"/>
              <a:buChar char="Ø"/>
            </a:pPr>
            <a:r>
              <a:rPr lang="en-US" sz="2000" dirty="0" smtClean="0">
                <a:effectLst/>
              </a:rPr>
              <a:t>They have rapid onset of action, causes quick relief.</a:t>
            </a:r>
            <a:endParaRPr lang="en-US" sz="2000" dirty="0">
              <a:effectLst/>
            </a:endParaRPr>
          </a:p>
          <a:p>
            <a:pPr marL="0" indent="0" algn="just">
              <a:buNone/>
            </a:pPr>
            <a:endParaRPr lang="en-US" sz="1000" dirty="0" smtClean="0">
              <a:effectLst/>
            </a:endParaRPr>
          </a:p>
          <a:p>
            <a:pPr algn="just">
              <a:buFont typeface="Wingdings" pitchFamily="2" charset="2"/>
              <a:buChar char="Ø"/>
            </a:pPr>
            <a:r>
              <a:rPr lang="en-US" sz="2000" dirty="0" smtClean="0">
                <a:effectLst/>
              </a:rPr>
              <a:t>They are </a:t>
            </a:r>
            <a:r>
              <a:rPr lang="en-US" sz="2000" dirty="0">
                <a:effectLst/>
              </a:rPr>
              <a:t>given by inhalation; the maximum effects occurs within 30 min and the duration of action is 3-5 h</a:t>
            </a:r>
            <a:r>
              <a:rPr lang="en-US" sz="2000" dirty="0" smtClean="0">
                <a:effectLst/>
              </a:rPr>
              <a:t>.</a:t>
            </a:r>
          </a:p>
          <a:p>
            <a:pPr algn="just">
              <a:buFont typeface="Wingdings" pitchFamily="2" charset="2"/>
              <a:buChar char="Ø"/>
            </a:pPr>
            <a:endParaRPr lang="en-US" sz="1000" dirty="0">
              <a:effectLst/>
            </a:endParaRPr>
          </a:p>
          <a:p>
            <a:pPr algn="just">
              <a:buFont typeface="Wingdings" pitchFamily="2" charset="2"/>
              <a:buChar char="Ø"/>
            </a:pPr>
            <a:r>
              <a:rPr lang="en-US" sz="2000" dirty="0" smtClean="0">
                <a:effectLst/>
              </a:rPr>
              <a:t>They can be combined with </a:t>
            </a:r>
            <a:r>
              <a:rPr lang="en-US" sz="2000" dirty="0" smtClean="0">
                <a:solidFill>
                  <a:srgbClr val="FF0000"/>
                </a:solidFill>
                <a:effectLst/>
              </a:rPr>
              <a:t>ipratropium bromide</a:t>
            </a:r>
            <a:endParaRPr lang="en-US" sz="2000" dirty="0">
              <a:solidFill>
                <a:srgbClr val="FF0000"/>
              </a:solidFill>
              <a:effectLst/>
            </a:endParaRPr>
          </a:p>
          <a:p>
            <a:pPr marL="0" indent="0" algn="just">
              <a:buNone/>
            </a:pPr>
            <a:endParaRPr lang="en-US" sz="2000" dirty="0">
              <a:effectLst/>
            </a:endParaRPr>
          </a:p>
        </p:txBody>
      </p:sp>
    </p:spTree>
    <p:extLst>
      <p:ext uri="{BB962C8B-B14F-4D97-AF65-F5344CB8AC3E}">
        <p14:creationId xmlns:p14="http://schemas.microsoft.com/office/powerpoint/2010/main" val="1771765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248400"/>
          </a:xfrm>
        </p:spPr>
        <p:txBody>
          <a:bodyPr/>
          <a:lstStyle/>
          <a:p>
            <a:pPr marL="514350" indent="-514350" algn="just">
              <a:buFont typeface="+mj-lt"/>
              <a:buAutoNum type="arabicPeriod" startAt="2"/>
            </a:pPr>
            <a:r>
              <a:rPr lang="en-US" sz="2000" b="1" u="sng" dirty="0">
                <a:effectLst/>
              </a:rPr>
              <a:t>Efferent </a:t>
            </a:r>
            <a:r>
              <a:rPr lang="en-US" sz="2000" b="1" u="sng" dirty="0" smtClean="0">
                <a:effectLst/>
              </a:rPr>
              <a:t>pathways</a:t>
            </a:r>
            <a:endParaRPr lang="en-US" sz="2000" b="1" dirty="0" smtClean="0">
              <a:effectLst/>
            </a:endParaRPr>
          </a:p>
          <a:p>
            <a:pPr algn="just">
              <a:buFont typeface="Arial" panose="020B0604020202020204" pitchFamily="34" charset="0"/>
              <a:buChar char="•"/>
            </a:pPr>
            <a:endParaRPr lang="en-US" sz="1000" dirty="0" smtClean="0">
              <a:effectLst/>
            </a:endParaRPr>
          </a:p>
          <a:p>
            <a:pPr algn="just">
              <a:buFont typeface="Arial" panose="020B0604020202020204" pitchFamily="34" charset="0"/>
              <a:buChar char="•"/>
            </a:pPr>
            <a:r>
              <a:rPr lang="en-US" sz="2000" dirty="0" smtClean="0">
                <a:effectLst/>
              </a:rPr>
              <a:t>The </a:t>
            </a:r>
            <a:r>
              <a:rPr lang="en-US" sz="2000" dirty="0">
                <a:effectLst/>
              </a:rPr>
              <a:t>efferent pathways </a:t>
            </a:r>
            <a:r>
              <a:rPr lang="en-US" sz="2000" dirty="0" smtClean="0">
                <a:effectLst/>
              </a:rPr>
              <a:t>comprises of:</a:t>
            </a:r>
            <a:endParaRPr lang="en-US" sz="2000" dirty="0">
              <a:effectLst/>
            </a:endParaRPr>
          </a:p>
          <a:p>
            <a:pPr marL="514350" indent="-514350" algn="just">
              <a:buFont typeface="+mj-lt"/>
              <a:buAutoNum type="romanLcPeriod"/>
            </a:pPr>
            <a:endParaRPr lang="en-US" sz="1000" dirty="0" smtClean="0">
              <a:effectLst/>
            </a:endParaRPr>
          </a:p>
          <a:p>
            <a:pPr marL="514350" indent="-514350" algn="just">
              <a:buFont typeface="+mj-lt"/>
              <a:buAutoNum type="romanLcPeriod"/>
            </a:pPr>
            <a:r>
              <a:rPr lang="en-US" sz="2000" dirty="0" smtClean="0">
                <a:effectLst/>
              </a:rPr>
              <a:t>Parasympathetic nerves </a:t>
            </a:r>
            <a:r>
              <a:rPr lang="en-US" sz="2000" dirty="0">
                <a:effectLst/>
              </a:rPr>
              <a:t>which causes bronchoconstriction and mucus secretion through M3 </a:t>
            </a:r>
            <a:r>
              <a:rPr lang="en-US" sz="2000" dirty="0" smtClean="0">
                <a:effectLst/>
              </a:rPr>
              <a:t>receptors.</a:t>
            </a:r>
          </a:p>
          <a:p>
            <a:pPr marL="514350" indent="-514350" algn="just">
              <a:buFont typeface="+mj-lt"/>
              <a:buAutoNum type="romanLcPeriod" startAt="2"/>
            </a:pPr>
            <a:endParaRPr lang="en-US" sz="1000" dirty="0" smtClean="0">
              <a:effectLst/>
            </a:endParaRPr>
          </a:p>
          <a:p>
            <a:pPr marL="514350" indent="-514350" algn="just">
              <a:buFont typeface="+mj-lt"/>
              <a:buAutoNum type="romanLcPeriod" startAt="2"/>
            </a:pPr>
            <a:r>
              <a:rPr lang="en-US" sz="2000" dirty="0" smtClean="0">
                <a:effectLst/>
              </a:rPr>
              <a:t>Sympathetic nerves which innervates tracheobronchial blood vessels and glands only, and the </a:t>
            </a:r>
            <a:r>
              <a:rPr lang="el-GR" sz="2000" dirty="0" smtClean="0">
                <a:effectLst/>
              </a:rPr>
              <a:t>β</a:t>
            </a:r>
            <a:r>
              <a:rPr lang="en-US" sz="2000" dirty="0" smtClean="0">
                <a:effectLst/>
              </a:rPr>
              <a:t> adrenoceptors expressed on human airway smooth muscle (and mast cells, epithelium, glands and alveoli). </a:t>
            </a:r>
            <a:r>
              <a:rPr lang="el-GR" sz="2000" dirty="0" smtClean="0">
                <a:effectLst/>
              </a:rPr>
              <a:t>β</a:t>
            </a:r>
            <a:r>
              <a:rPr lang="en-US" sz="2000" dirty="0" smtClean="0">
                <a:effectLst/>
              </a:rPr>
              <a:t> agonists causes relaxation of bronchial smooth muscle, inhibition of mediators release from mast cells and increase in mucus clearance.</a:t>
            </a:r>
          </a:p>
          <a:p>
            <a:pPr marL="514350" indent="-514350" algn="just">
              <a:buFont typeface="+mj-lt"/>
              <a:buAutoNum type="romanLcPeriod" startAt="2"/>
            </a:pPr>
            <a:endParaRPr lang="en-US" sz="1000" dirty="0" smtClean="0">
              <a:effectLst/>
            </a:endParaRPr>
          </a:p>
          <a:p>
            <a:pPr marL="514350" indent="-514350" algn="just">
              <a:buFont typeface="+mj-lt"/>
              <a:buAutoNum type="romanLcPeriod" startAt="2"/>
            </a:pPr>
            <a:r>
              <a:rPr lang="en-US" sz="2000" dirty="0" smtClean="0">
                <a:effectLst/>
              </a:rPr>
              <a:t>Non-adrenergic non-cholinergic (NANC) nerves: Inhibitory NANC nerves, relaxes smooth muscle by releasing nitric oxide and vasoactive intestinal peptide. Excitatory NANC nerves cause </a:t>
            </a:r>
            <a:r>
              <a:rPr lang="en-US" sz="2000" dirty="0" err="1" smtClean="0">
                <a:effectLst/>
              </a:rPr>
              <a:t>neuroinflammation</a:t>
            </a:r>
            <a:r>
              <a:rPr lang="en-US" sz="2000" dirty="0" smtClean="0">
                <a:effectLst/>
              </a:rPr>
              <a:t> by releasing substance P and neurokinin A.</a:t>
            </a:r>
          </a:p>
          <a:p>
            <a:pPr marL="0" indent="0" algn="just">
              <a:buNone/>
            </a:pPr>
            <a:endParaRPr lang="en-US" sz="2000" dirty="0">
              <a:effectLst/>
            </a:endParaRPr>
          </a:p>
          <a:p>
            <a:pPr algn="just"/>
            <a:endParaRPr lang="en-US" sz="2000" dirty="0"/>
          </a:p>
        </p:txBody>
      </p:sp>
    </p:spTree>
    <p:extLst>
      <p:ext uri="{BB962C8B-B14F-4D97-AF65-F5344CB8AC3E}">
        <p14:creationId xmlns:p14="http://schemas.microsoft.com/office/powerpoint/2010/main" val="31143434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
            <a:ext cx="8763000" cy="6705600"/>
          </a:xfrm>
        </p:spPr>
        <p:txBody>
          <a:bodyPr>
            <a:noAutofit/>
          </a:bodyPr>
          <a:lstStyle/>
          <a:p>
            <a:pPr>
              <a:buNone/>
            </a:pPr>
            <a:r>
              <a:rPr lang="en-US" sz="2000" dirty="0" smtClean="0">
                <a:effectLst/>
              </a:rPr>
              <a:t>ii)</a:t>
            </a:r>
            <a:r>
              <a:rPr lang="en-US" sz="800" dirty="0">
                <a:effectLst/>
              </a:rPr>
              <a:t> </a:t>
            </a:r>
            <a:r>
              <a:rPr lang="en-US" sz="2000" dirty="0">
                <a:effectLst/>
              </a:rPr>
              <a:t>Long acting agents: </a:t>
            </a:r>
            <a:r>
              <a:rPr lang="en-US" sz="2000" dirty="0">
                <a:solidFill>
                  <a:srgbClr val="FF0000"/>
                </a:solidFill>
                <a:effectLst/>
              </a:rPr>
              <a:t>Salmeterol</a:t>
            </a:r>
            <a:r>
              <a:rPr lang="en-US" sz="2000" dirty="0">
                <a:effectLst/>
              </a:rPr>
              <a:t> and </a:t>
            </a:r>
            <a:r>
              <a:rPr lang="en-US" sz="2000" dirty="0">
                <a:solidFill>
                  <a:srgbClr val="FF0000"/>
                </a:solidFill>
                <a:effectLst/>
              </a:rPr>
              <a:t>formoterol</a:t>
            </a:r>
            <a:r>
              <a:rPr lang="en-US" sz="2000" dirty="0" smtClean="0">
                <a:effectLst/>
              </a:rPr>
              <a:t>.</a:t>
            </a:r>
          </a:p>
          <a:p>
            <a:pPr>
              <a:buFont typeface="Wingdings" pitchFamily="2" charset="2"/>
              <a:buChar char="Ø"/>
            </a:pPr>
            <a:endParaRPr lang="en-US" sz="500" dirty="0" smtClean="0">
              <a:effectLst/>
            </a:endParaRPr>
          </a:p>
          <a:p>
            <a:pPr>
              <a:buFont typeface="Wingdings" pitchFamily="2" charset="2"/>
              <a:buChar char="Ø"/>
            </a:pPr>
            <a:r>
              <a:rPr lang="en-US" sz="1800" dirty="0" smtClean="0">
                <a:effectLst/>
              </a:rPr>
              <a:t>They are used for the prevention of asthma attacks and for chronic management of asthma.</a:t>
            </a:r>
          </a:p>
          <a:p>
            <a:pPr>
              <a:buFont typeface="Wingdings" pitchFamily="2" charset="2"/>
              <a:buChar char="Ø"/>
            </a:pPr>
            <a:endParaRPr lang="en-US" sz="1000" dirty="0" smtClean="0">
              <a:effectLst/>
            </a:endParaRPr>
          </a:p>
          <a:p>
            <a:pPr>
              <a:buFont typeface="Wingdings" pitchFamily="2" charset="2"/>
              <a:buChar char="Ø"/>
            </a:pPr>
            <a:r>
              <a:rPr lang="en-US" sz="1800" dirty="0" smtClean="0">
                <a:effectLst/>
              </a:rPr>
              <a:t>They have a long duration of action (between </a:t>
            </a:r>
            <a:r>
              <a:rPr lang="en-US" sz="1800" dirty="0">
                <a:effectLst/>
              </a:rPr>
              <a:t>8-12 </a:t>
            </a:r>
            <a:r>
              <a:rPr lang="en-US" sz="1800" dirty="0" smtClean="0">
                <a:effectLst/>
              </a:rPr>
              <a:t>h), but slower onset of action. Therefore, they are not to be used for the quick relief of an acute asthma attack.</a:t>
            </a:r>
          </a:p>
          <a:p>
            <a:pPr>
              <a:buFont typeface="Wingdings" pitchFamily="2" charset="2"/>
              <a:buChar char="Ø"/>
            </a:pPr>
            <a:endParaRPr lang="en-US" sz="1000" dirty="0" smtClean="0">
              <a:effectLst/>
            </a:endParaRPr>
          </a:p>
          <a:p>
            <a:pPr>
              <a:buFont typeface="Wingdings" pitchFamily="2" charset="2"/>
              <a:buChar char="Ø"/>
            </a:pPr>
            <a:r>
              <a:rPr lang="en-US" sz="1800" dirty="0" smtClean="0">
                <a:effectLst/>
              </a:rPr>
              <a:t>These </a:t>
            </a:r>
            <a:r>
              <a:rPr lang="en-US" sz="1800" dirty="0">
                <a:effectLst/>
              </a:rPr>
              <a:t>agents are </a:t>
            </a:r>
            <a:r>
              <a:rPr lang="en-US" sz="1800" dirty="0" smtClean="0">
                <a:effectLst/>
              </a:rPr>
              <a:t>only </a:t>
            </a:r>
            <a:r>
              <a:rPr lang="en-US" sz="1800" dirty="0">
                <a:effectLst/>
              </a:rPr>
              <a:t>given by </a:t>
            </a:r>
            <a:r>
              <a:rPr lang="en-US" sz="1800" dirty="0" smtClean="0">
                <a:effectLst/>
              </a:rPr>
              <a:t>inhalation</a:t>
            </a:r>
          </a:p>
          <a:p>
            <a:pPr>
              <a:buFont typeface="Wingdings" pitchFamily="2" charset="2"/>
              <a:buChar char="Ø"/>
            </a:pPr>
            <a:endParaRPr lang="en-US" sz="1000" dirty="0" smtClean="0">
              <a:effectLst/>
            </a:endParaRPr>
          </a:p>
          <a:p>
            <a:pPr>
              <a:buFont typeface="Wingdings" pitchFamily="2" charset="2"/>
              <a:buChar char="Ø"/>
            </a:pPr>
            <a:r>
              <a:rPr lang="en-US" sz="1800" dirty="0" smtClean="0">
                <a:effectLst/>
              </a:rPr>
              <a:t>These </a:t>
            </a:r>
            <a:r>
              <a:rPr lang="en-US" sz="1800" dirty="0">
                <a:effectLst/>
              </a:rPr>
              <a:t>drugs appear to interact with inhaled corticosteroids to improve asthma control</a:t>
            </a:r>
            <a:r>
              <a:rPr lang="en-US" sz="1800" dirty="0" smtClean="0">
                <a:effectLst/>
              </a:rPr>
              <a:t>. </a:t>
            </a:r>
            <a:r>
              <a:rPr lang="en-US" sz="1800" dirty="0">
                <a:effectLst/>
              </a:rPr>
              <a:t>They are given regularly (2x daily) as an adjunctive therapy in patients whose asthma is inadequately controlled by corticosteroids</a:t>
            </a:r>
            <a:r>
              <a:rPr lang="en-US" sz="1800" dirty="0" smtClean="0">
                <a:effectLst/>
              </a:rPr>
              <a:t>.</a:t>
            </a:r>
          </a:p>
          <a:p>
            <a:pPr>
              <a:buFont typeface="Wingdings" pitchFamily="2" charset="2"/>
              <a:buChar char="Ø"/>
            </a:pPr>
            <a:endParaRPr lang="en-US" sz="1000" dirty="0">
              <a:effectLst/>
            </a:endParaRPr>
          </a:p>
          <a:p>
            <a:pPr>
              <a:buFont typeface="Wingdings" pitchFamily="2" charset="2"/>
              <a:buChar char="Ø"/>
            </a:pPr>
            <a:r>
              <a:rPr lang="en-US" sz="1800" dirty="0">
                <a:effectLst/>
              </a:rPr>
              <a:t>They are not recommended for the sole therapy for </a:t>
            </a:r>
            <a:r>
              <a:rPr lang="en-US" sz="1800" dirty="0" smtClean="0">
                <a:effectLst/>
              </a:rPr>
              <a:t>asthma</a:t>
            </a:r>
          </a:p>
          <a:p>
            <a:pPr>
              <a:buFont typeface="Wingdings" pitchFamily="2" charset="2"/>
              <a:buChar char="Ø"/>
            </a:pPr>
            <a:endParaRPr lang="en-US" sz="1800" dirty="0">
              <a:effectLst/>
            </a:endParaRPr>
          </a:p>
          <a:p>
            <a:pPr>
              <a:buFont typeface="Wingdings" pitchFamily="2" charset="2"/>
              <a:buChar char="Ø"/>
            </a:pPr>
            <a:r>
              <a:rPr lang="en-US" sz="1800" dirty="0" smtClean="0">
                <a:effectLst/>
              </a:rPr>
              <a:t>Salmeterol has 10-12 h of bronchodilator effect. It is generally combined with a corticosteroid (</a:t>
            </a:r>
            <a:r>
              <a:rPr lang="en-US" sz="1800" dirty="0" smtClean="0">
                <a:solidFill>
                  <a:srgbClr val="FF0000"/>
                </a:solidFill>
                <a:effectLst/>
              </a:rPr>
              <a:t>fluticasone propionate</a:t>
            </a:r>
            <a:r>
              <a:rPr lang="en-US" sz="1800" dirty="0" smtClean="0">
                <a:effectLst/>
              </a:rPr>
              <a:t>)</a:t>
            </a:r>
          </a:p>
          <a:p>
            <a:pPr>
              <a:buFont typeface="Wingdings" pitchFamily="2" charset="2"/>
              <a:buChar char="Ø"/>
            </a:pPr>
            <a:endParaRPr lang="en-US" sz="1800" dirty="0">
              <a:effectLst/>
            </a:endParaRPr>
          </a:p>
          <a:p>
            <a:pPr>
              <a:buFont typeface="Wingdings" pitchFamily="2" charset="2"/>
              <a:buChar char="Ø"/>
            </a:pPr>
            <a:r>
              <a:rPr lang="en-US" sz="1800" dirty="0" smtClean="0">
                <a:effectLst/>
              </a:rPr>
              <a:t>Formoterol’s bronchodilator effect last for about 12 hours. It can be combined with the corticosteroids </a:t>
            </a:r>
            <a:r>
              <a:rPr lang="en-US" sz="1800" dirty="0" smtClean="0">
                <a:solidFill>
                  <a:srgbClr val="FF0000"/>
                </a:solidFill>
                <a:effectLst/>
              </a:rPr>
              <a:t>budesonide</a:t>
            </a:r>
            <a:r>
              <a:rPr lang="en-US" sz="1800" dirty="0" smtClean="0">
                <a:effectLst/>
              </a:rPr>
              <a:t> or </a:t>
            </a:r>
            <a:r>
              <a:rPr lang="en-US" sz="1800" dirty="0" smtClean="0">
                <a:solidFill>
                  <a:srgbClr val="FF0000"/>
                </a:solidFill>
                <a:effectLst/>
              </a:rPr>
              <a:t>beclomethasone </a:t>
            </a:r>
            <a:r>
              <a:rPr lang="en-US" sz="1800" dirty="0" err="1" smtClean="0">
                <a:solidFill>
                  <a:srgbClr val="FF0000"/>
                </a:solidFill>
                <a:effectLst/>
              </a:rPr>
              <a:t>dipropionate</a:t>
            </a:r>
            <a:r>
              <a:rPr lang="en-US" sz="1800" dirty="0" smtClean="0">
                <a:solidFill>
                  <a:srgbClr val="FF0000"/>
                </a:solidFill>
                <a:effectLst/>
              </a:rPr>
              <a:t>.</a:t>
            </a:r>
            <a:endParaRPr lang="en-US" sz="1800" dirty="0">
              <a:solidFill>
                <a:srgbClr val="FF0000"/>
              </a:solidFill>
              <a:effectLst/>
            </a:endParaRPr>
          </a:p>
          <a:p>
            <a:pPr marL="0" indent="0">
              <a:buNone/>
            </a:pPr>
            <a:endParaRPr lang="en-US" sz="2000" dirty="0">
              <a:effectLst/>
            </a:endParaRPr>
          </a:p>
          <a:p>
            <a:pPr>
              <a:buNone/>
            </a:pPr>
            <a:endParaRPr lang="en-US" sz="2000" dirty="0" smtClean="0">
              <a:effectLst/>
            </a:endParaRPr>
          </a:p>
          <a:p>
            <a:pPr>
              <a:buNone/>
            </a:pPr>
            <a:r>
              <a:rPr lang="en-US" sz="2000" dirty="0" smtClean="0">
                <a:effectLst/>
              </a:rPr>
              <a:t>            </a:t>
            </a:r>
          </a:p>
          <a:p>
            <a:pPr>
              <a:buNone/>
            </a:pPr>
            <a:r>
              <a:rPr lang="en-US" sz="2000" dirty="0" smtClean="0">
                <a:effectLst/>
              </a:rPr>
              <a:t>       </a:t>
            </a:r>
            <a:endParaRPr lang="en-US" sz="2000" dirty="0">
              <a:effectLst/>
            </a:endParaRPr>
          </a:p>
        </p:txBody>
      </p:sp>
    </p:spTree>
    <p:extLst>
      <p:ext uri="{BB962C8B-B14F-4D97-AF65-F5344CB8AC3E}">
        <p14:creationId xmlns:p14="http://schemas.microsoft.com/office/powerpoint/2010/main" val="14741591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27038"/>
          </a:xfrm>
        </p:spPr>
        <p:txBody>
          <a:bodyPr/>
          <a:lstStyle/>
          <a:p>
            <a:r>
              <a:rPr lang="en-US" sz="2800" dirty="0" smtClean="0">
                <a:effectLst/>
              </a:rPr>
              <a:t>Unwanted effects of </a:t>
            </a:r>
            <a:r>
              <a:rPr lang="el-GR" sz="2800" dirty="0">
                <a:effectLst/>
                <a:cs typeface="Times New Roman"/>
              </a:rPr>
              <a:t>β</a:t>
            </a:r>
            <a:r>
              <a:rPr lang="en-US" sz="2800" dirty="0">
                <a:effectLst/>
                <a:cs typeface="Times New Roman"/>
              </a:rPr>
              <a:t>-</a:t>
            </a:r>
            <a:r>
              <a:rPr lang="en-US" sz="2800" dirty="0">
                <a:effectLst/>
              </a:rPr>
              <a:t>adrenergic agonists</a:t>
            </a:r>
            <a:r>
              <a:rPr lang="en-US" sz="2800" dirty="0" smtClean="0"/>
              <a:t> </a:t>
            </a:r>
            <a:endParaRPr lang="en-US" sz="2800" dirty="0"/>
          </a:p>
        </p:txBody>
      </p:sp>
      <p:sp>
        <p:nvSpPr>
          <p:cNvPr id="3" name="Content Placeholder 2"/>
          <p:cNvSpPr>
            <a:spLocks noGrp="1"/>
          </p:cNvSpPr>
          <p:nvPr>
            <p:ph idx="1"/>
          </p:nvPr>
        </p:nvSpPr>
        <p:spPr>
          <a:xfrm>
            <a:off x="457200" y="914400"/>
            <a:ext cx="8229600" cy="5216525"/>
          </a:xfrm>
        </p:spPr>
        <p:txBody>
          <a:bodyPr/>
          <a:lstStyle/>
          <a:p>
            <a:pPr marL="0" indent="0">
              <a:buNone/>
            </a:pPr>
            <a:r>
              <a:rPr lang="en-US" sz="2000" dirty="0" smtClean="0">
                <a:effectLst/>
              </a:rPr>
              <a:t>In </a:t>
            </a:r>
            <a:r>
              <a:rPr lang="en-US" sz="2000" dirty="0">
                <a:effectLst/>
              </a:rPr>
              <a:t>the context of asthma, the commonest adverse effect is </a:t>
            </a:r>
            <a:r>
              <a:rPr lang="en-US" sz="2000" u="sng" dirty="0">
                <a:effectLst/>
              </a:rPr>
              <a:t>tremor</a:t>
            </a:r>
            <a:r>
              <a:rPr lang="en-US" sz="2000" dirty="0">
                <a:effectLst/>
              </a:rPr>
              <a:t>. Other unwanted effects </a:t>
            </a:r>
            <a:r>
              <a:rPr lang="en-US" sz="2000" dirty="0" smtClean="0">
                <a:effectLst/>
              </a:rPr>
              <a:t>include:</a:t>
            </a:r>
          </a:p>
          <a:p>
            <a:pPr>
              <a:buFont typeface="Arial" panose="020B0604020202020204" pitchFamily="34" charset="0"/>
              <a:buChar char="•"/>
            </a:pPr>
            <a:r>
              <a:rPr lang="en-US" sz="2000" dirty="0">
                <a:effectLst/>
              </a:rPr>
              <a:t>T</a:t>
            </a:r>
            <a:r>
              <a:rPr lang="en-US" sz="2000" dirty="0" smtClean="0">
                <a:effectLst/>
              </a:rPr>
              <a:t>achycardia </a:t>
            </a:r>
            <a:endParaRPr lang="en-US" sz="2000" dirty="0">
              <a:effectLst/>
            </a:endParaRPr>
          </a:p>
          <a:p>
            <a:pPr>
              <a:buFont typeface="Arial" panose="020B0604020202020204" pitchFamily="34" charset="0"/>
              <a:buChar char="•"/>
            </a:pPr>
            <a:r>
              <a:rPr lang="en-US" sz="2000" dirty="0">
                <a:effectLst/>
              </a:rPr>
              <a:t>C</a:t>
            </a:r>
            <a:r>
              <a:rPr lang="en-US" sz="2000" dirty="0" smtClean="0">
                <a:effectLst/>
              </a:rPr>
              <a:t>ardiac </a:t>
            </a:r>
            <a:r>
              <a:rPr lang="en-US" sz="2000" dirty="0">
                <a:effectLst/>
              </a:rPr>
              <a:t>dysrhythmia.</a:t>
            </a:r>
          </a:p>
          <a:p>
            <a:pPr marL="0" indent="0">
              <a:buNone/>
            </a:pPr>
            <a:endParaRPr lang="en-US" sz="2000" dirty="0">
              <a:effectLst/>
            </a:endParaRPr>
          </a:p>
        </p:txBody>
      </p:sp>
      <p:pic>
        <p:nvPicPr>
          <p:cNvPr id="4" name="Picture 2"/>
          <p:cNvPicPr>
            <a:picLocks noChangeAspect="1" noChangeArrowheads="1"/>
          </p:cNvPicPr>
          <p:nvPr/>
        </p:nvPicPr>
        <p:blipFill>
          <a:blip r:embed="rId2"/>
          <a:srcRect/>
          <a:stretch>
            <a:fillRect/>
          </a:stretch>
        </p:blipFill>
        <p:spPr bwMode="auto">
          <a:xfrm>
            <a:off x="1905000" y="2874818"/>
            <a:ext cx="5638800" cy="3602182"/>
          </a:xfrm>
          <a:prstGeom prst="rect">
            <a:avLst/>
          </a:prstGeom>
          <a:noFill/>
          <a:ln w="9525">
            <a:noFill/>
            <a:miter lim="800000"/>
            <a:headEnd/>
            <a:tailEnd/>
          </a:ln>
          <a:effectLst/>
        </p:spPr>
      </p:pic>
    </p:spTree>
    <p:extLst>
      <p:ext uri="{BB962C8B-B14F-4D97-AF65-F5344CB8AC3E}">
        <p14:creationId xmlns:p14="http://schemas.microsoft.com/office/powerpoint/2010/main" val="19732051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03238"/>
          </a:xfrm>
        </p:spPr>
        <p:txBody>
          <a:bodyPr/>
          <a:lstStyle/>
          <a:p>
            <a:r>
              <a:rPr lang="en-US" sz="3200" b="1" dirty="0">
                <a:effectLst/>
              </a:rPr>
              <a:t>Anticholinergics</a:t>
            </a:r>
            <a:endParaRPr lang="en-US" sz="3200" dirty="0"/>
          </a:p>
        </p:txBody>
      </p:sp>
      <p:sp>
        <p:nvSpPr>
          <p:cNvPr id="3" name="Content Placeholder 2"/>
          <p:cNvSpPr>
            <a:spLocks noGrp="1"/>
          </p:cNvSpPr>
          <p:nvPr>
            <p:ph idx="1"/>
          </p:nvPr>
        </p:nvSpPr>
        <p:spPr>
          <a:xfrm>
            <a:off x="304800" y="914400"/>
            <a:ext cx="8686800" cy="5638800"/>
          </a:xfrm>
        </p:spPr>
        <p:txBody>
          <a:bodyPr/>
          <a:lstStyle/>
          <a:p>
            <a:pPr algn="just"/>
            <a:r>
              <a:rPr lang="en-US" sz="2000" dirty="0">
                <a:effectLst/>
              </a:rPr>
              <a:t>Examples:</a:t>
            </a:r>
            <a:r>
              <a:rPr lang="en-US" sz="2000" dirty="0">
                <a:solidFill>
                  <a:srgbClr val="FF0000"/>
                </a:solidFill>
                <a:effectLst/>
              </a:rPr>
              <a:t> Ipratropium bromide </a:t>
            </a:r>
            <a:r>
              <a:rPr lang="en-US" sz="2000" dirty="0">
                <a:effectLst/>
              </a:rPr>
              <a:t>and</a:t>
            </a:r>
            <a:r>
              <a:rPr lang="en-US" sz="2000" dirty="0">
                <a:solidFill>
                  <a:srgbClr val="FF0000"/>
                </a:solidFill>
                <a:effectLst/>
              </a:rPr>
              <a:t> tiotropium </a:t>
            </a:r>
          </a:p>
          <a:p>
            <a:pPr algn="just"/>
            <a:endParaRPr lang="en-US" sz="1000" dirty="0">
              <a:solidFill>
                <a:srgbClr val="FF0000"/>
              </a:solidFill>
              <a:effectLst/>
            </a:endParaRPr>
          </a:p>
          <a:p>
            <a:pPr algn="just"/>
            <a:r>
              <a:rPr lang="en-US" sz="2000" dirty="0">
                <a:effectLst/>
              </a:rPr>
              <a:t>They block the muscarinic type-cholinergic receptors on bronchiolar smooth muscles and mast cells, leading to bronchodilation.</a:t>
            </a:r>
          </a:p>
          <a:p>
            <a:pPr algn="just"/>
            <a:endParaRPr lang="en-US" sz="1050" dirty="0">
              <a:effectLst/>
            </a:endParaRPr>
          </a:p>
          <a:p>
            <a:pPr algn="just"/>
            <a:r>
              <a:rPr lang="en-US" sz="2000" dirty="0">
                <a:effectLst/>
              </a:rPr>
              <a:t>Ipratropium blocks bronchoconstriction mainly in the larger airways while β2 agonists mainly relaxes bronchiolar smooth muscles, but </a:t>
            </a:r>
            <a:r>
              <a:rPr lang="en-US" sz="2000" dirty="0" smtClean="0">
                <a:effectLst/>
              </a:rPr>
              <a:t>they do </a:t>
            </a:r>
            <a:r>
              <a:rPr lang="en-US" sz="2000" dirty="0">
                <a:effectLst/>
              </a:rPr>
              <a:t>not have any superiority to β2 agonists. </a:t>
            </a:r>
          </a:p>
          <a:p>
            <a:pPr algn="just"/>
            <a:endParaRPr lang="en-US" sz="1000" dirty="0">
              <a:effectLst/>
            </a:endParaRPr>
          </a:p>
          <a:p>
            <a:pPr algn="just"/>
            <a:r>
              <a:rPr lang="en-US" sz="2000" dirty="0">
                <a:effectLst/>
              </a:rPr>
              <a:t>It can be used alone or combined with β2 agonists </a:t>
            </a:r>
            <a:endParaRPr lang="en-US" sz="2000" i="1" dirty="0">
              <a:effectLst/>
            </a:endParaRPr>
          </a:p>
          <a:p>
            <a:pPr algn="just"/>
            <a:endParaRPr lang="en-US" sz="900" i="1" dirty="0">
              <a:effectLst/>
            </a:endParaRPr>
          </a:p>
          <a:p>
            <a:pPr algn="just"/>
            <a:r>
              <a:rPr lang="en-US" sz="2000" i="1" dirty="0">
                <a:effectLst/>
              </a:rPr>
              <a:t>Ipratropium bromide- short acting (</a:t>
            </a:r>
            <a:r>
              <a:rPr lang="en-US" sz="2000" dirty="0">
                <a:effectLst/>
              </a:rPr>
              <a:t>4–6 hours) </a:t>
            </a:r>
          </a:p>
          <a:p>
            <a:pPr algn="just"/>
            <a:r>
              <a:rPr lang="en-US" sz="2000" i="1" dirty="0">
                <a:effectLst/>
              </a:rPr>
              <a:t>Tiotropium bromide- long acting (</a:t>
            </a:r>
            <a:r>
              <a:rPr lang="en-US" sz="2000" dirty="0">
                <a:effectLst/>
              </a:rPr>
              <a:t>24 hours). </a:t>
            </a:r>
          </a:p>
          <a:p>
            <a:pPr marL="0" indent="0" algn="just">
              <a:buNone/>
            </a:pPr>
            <a:endParaRPr lang="en-US" sz="1000" dirty="0">
              <a:effectLst/>
            </a:endParaRPr>
          </a:p>
          <a:p>
            <a:pPr algn="just"/>
            <a:endParaRPr lang="en-US" sz="500" dirty="0">
              <a:effectLst/>
            </a:endParaRPr>
          </a:p>
          <a:p>
            <a:pPr algn="just"/>
            <a:r>
              <a:rPr lang="en-US" sz="2000" dirty="0">
                <a:effectLst/>
              </a:rPr>
              <a:t>They are the bronchodilators of choice in COPD. </a:t>
            </a:r>
            <a:r>
              <a:rPr lang="en-US" sz="2000" u="sng" dirty="0">
                <a:effectLst/>
              </a:rPr>
              <a:t>They are not recommended in acute asthma.</a:t>
            </a:r>
            <a:endParaRPr lang="ru-RU" sz="2000" u="sng" dirty="0">
              <a:effectLst/>
            </a:endParaRPr>
          </a:p>
        </p:txBody>
      </p:sp>
    </p:spTree>
    <p:extLst>
      <p:ext uri="{BB962C8B-B14F-4D97-AF65-F5344CB8AC3E}">
        <p14:creationId xmlns:p14="http://schemas.microsoft.com/office/powerpoint/2010/main" val="11599731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579438"/>
          </a:xfrm>
        </p:spPr>
        <p:txBody>
          <a:bodyPr/>
          <a:lstStyle/>
          <a:p>
            <a:r>
              <a:rPr lang="en-US" sz="3200" b="1" dirty="0" err="1" smtClean="0">
                <a:effectLst/>
              </a:rPr>
              <a:t>Methylxanthines</a:t>
            </a:r>
            <a:endParaRPr lang="en-US" sz="3200" b="1" dirty="0">
              <a:effectLst/>
            </a:endParaRPr>
          </a:p>
        </p:txBody>
      </p:sp>
      <p:sp>
        <p:nvSpPr>
          <p:cNvPr id="3" name="Content Placeholder 2"/>
          <p:cNvSpPr>
            <a:spLocks noGrp="1"/>
          </p:cNvSpPr>
          <p:nvPr>
            <p:ph idx="1"/>
          </p:nvPr>
        </p:nvSpPr>
        <p:spPr>
          <a:xfrm>
            <a:off x="228600" y="914400"/>
            <a:ext cx="8763000" cy="5486400"/>
          </a:xfrm>
        </p:spPr>
        <p:txBody>
          <a:bodyPr/>
          <a:lstStyle/>
          <a:p>
            <a:pPr>
              <a:buFont typeface="Wingdings" pitchFamily="2" charset="2"/>
              <a:buChar char="Ø"/>
            </a:pPr>
            <a:r>
              <a:rPr lang="en-US" sz="2000" dirty="0" smtClean="0">
                <a:effectLst/>
              </a:rPr>
              <a:t>Examples include </a:t>
            </a:r>
            <a:r>
              <a:rPr lang="en-US" sz="2000" dirty="0">
                <a:solidFill>
                  <a:srgbClr val="FF0000"/>
                </a:solidFill>
                <a:effectLst/>
              </a:rPr>
              <a:t>Theophylline, theobromine, caffeine</a:t>
            </a:r>
            <a:r>
              <a:rPr lang="en-US" sz="2000" dirty="0">
                <a:effectLst/>
              </a:rPr>
              <a:t>.</a:t>
            </a:r>
          </a:p>
          <a:p>
            <a:pPr>
              <a:buFont typeface="Wingdings" pitchFamily="2" charset="2"/>
              <a:buChar char="Ø"/>
            </a:pPr>
            <a:endParaRPr lang="en-US" sz="500" dirty="0">
              <a:effectLst/>
            </a:endParaRPr>
          </a:p>
          <a:p>
            <a:pPr>
              <a:buFont typeface="Wingdings" pitchFamily="2" charset="2"/>
              <a:buChar char="Ø"/>
            </a:pPr>
            <a:endParaRPr lang="en-US" sz="1000" dirty="0">
              <a:effectLst/>
            </a:endParaRPr>
          </a:p>
          <a:p>
            <a:pPr>
              <a:buFont typeface="Wingdings" pitchFamily="2" charset="2"/>
              <a:buChar char="Ø"/>
            </a:pPr>
            <a:r>
              <a:rPr lang="en-US" sz="2000" dirty="0" smtClean="0">
                <a:effectLst/>
              </a:rPr>
              <a:t> </a:t>
            </a:r>
            <a:r>
              <a:rPr lang="en-US" sz="2000" dirty="0">
                <a:effectLst/>
              </a:rPr>
              <a:t>They </a:t>
            </a:r>
            <a:r>
              <a:rPr lang="en-US" sz="2000" dirty="0" smtClean="0">
                <a:effectLst/>
              </a:rPr>
              <a:t>act as competitive inhibitors of </a:t>
            </a:r>
            <a:r>
              <a:rPr lang="en-US" sz="2000" dirty="0">
                <a:effectLst/>
              </a:rPr>
              <a:t>phosphodiesterase enzyme (PDE; the enzyme that hydrolyses cyclic nucleotides), leading to increased intracellular </a:t>
            </a:r>
            <a:r>
              <a:rPr lang="en-US" sz="2000" dirty="0" err="1">
                <a:effectLst/>
              </a:rPr>
              <a:t>cAMP</a:t>
            </a:r>
            <a:r>
              <a:rPr lang="en-US" sz="2000" dirty="0">
                <a:effectLst/>
              </a:rPr>
              <a:t> and cGMP levels. </a:t>
            </a:r>
            <a:endParaRPr lang="en-US" sz="2000" dirty="0" smtClean="0">
              <a:effectLst/>
            </a:endParaRPr>
          </a:p>
          <a:p>
            <a:pPr>
              <a:buFont typeface="Wingdings" pitchFamily="2" charset="2"/>
              <a:buChar char="Ø"/>
            </a:pPr>
            <a:endParaRPr lang="en-US" sz="1000" dirty="0" smtClean="0">
              <a:effectLst/>
            </a:endParaRPr>
          </a:p>
          <a:p>
            <a:pPr>
              <a:buFont typeface="Wingdings" pitchFamily="2" charset="2"/>
              <a:buChar char="Ø"/>
            </a:pPr>
            <a:r>
              <a:rPr lang="en-US" sz="2000" dirty="0" smtClean="0">
                <a:effectLst/>
              </a:rPr>
              <a:t>The </a:t>
            </a:r>
            <a:r>
              <a:rPr lang="en-US" sz="2000" dirty="0">
                <a:effectLst/>
              </a:rPr>
              <a:t>levels of </a:t>
            </a:r>
            <a:r>
              <a:rPr lang="en-US" sz="2000" dirty="0" err="1">
                <a:effectLst/>
              </a:rPr>
              <a:t>cAMP</a:t>
            </a:r>
            <a:r>
              <a:rPr lang="en-US" sz="2000" dirty="0">
                <a:effectLst/>
              </a:rPr>
              <a:t> determine the degree of bronchodilation, and when the levels are increased, there is an increased relaxation of smooth muscle.</a:t>
            </a:r>
          </a:p>
          <a:p>
            <a:pPr>
              <a:buFont typeface="Wingdings" pitchFamily="2" charset="2"/>
              <a:buChar char="Ø"/>
            </a:pPr>
            <a:endParaRPr lang="en-US" sz="600" dirty="0">
              <a:effectLst/>
            </a:endParaRPr>
          </a:p>
          <a:p>
            <a:pPr>
              <a:buFont typeface="Wingdings" pitchFamily="2" charset="2"/>
              <a:buChar char="Ø"/>
            </a:pPr>
            <a:r>
              <a:rPr lang="en-US" sz="2000" dirty="0">
                <a:effectLst/>
              </a:rPr>
              <a:t>These agents have also been proposed </a:t>
            </a:r>
            <a:r>
              <a:rPr lang="en-US" sz="2000" dirty="0" smtClean="0">
                <a:effectLst/>
              </a:rPr>
              <a:t>to inhibit the action of adenosine at its receptor (A1 and A2) sites. When adenosine binds to its receptors, it provokes </a:t>
            </a:r>
            <a:r>
              <a:rPr lang="en-US" sz="2000" dirty="0">
                <a:effectLst/>
              </a:rPr>
              <a:t>contraction of isolated airway smooth muscle and histamine release from airway mast </a:t>
            </a:r>
            <a:r>
              <a:rPr lang="en-US" sz="2000" dirty="0" smtClean="0">
                <a:effectLst/>
              </a:rPr>
              <a:t>cells.</a:t>
            </a:r>
            <a:endParaRPr lang="en-US" sz="2000" dirty="0">
              <a:effectLst/>
            </a:endParaRPr>
          </a:p>
          <a:p>
            <a:pPr>
              <a:buFont typeface="Wingdings" pitchFamily="2" charset="2"/>
              <a:buChar char="Ø"/>
            </a:pPr>
            <a:endParaRPr lang="en-US" sz="600" dirty="0">
              <a:effectLst/>
            </a:endParaRPr>
          </a:p>
          <a:p>
            <a:pPr>
              <a:buFont typeface="Wingdings" pitchFamily="2" charset="2"/>
              <a:buChar char="Ø"/>
            </a:pPr>
            <a:endParaRPr lang="en-US" sz="600" dirty="0">
              <a:effectLst/>
            </a:endParaRPr>
          </a:p>
          <a:p>
            <a:endParaRPr lang="en-US" sz="2000" dirty="0">
              <a:effectLst/>
            </a:endParaRPr>
          </a:p>
        </p:txBody>
      </p:sp>
    </p:spTree>
    <p:extLst>
      <p:ext uri="{BB962C8B-B14F-4D97-AF65-F5344CB8AC3E}">
        <p14:creationId xmlns:p14="http://schemas.microsoft.com/office/powerpoint/2010/main" val="20207624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lstStyle/>
          <a:p>
            <a:pPr algn="just">
              <a:buNone/>
            </a:pPr>
            <a:r>
              <a:rPr lang="en-US" sz="2000" b="1" dirty="0" smtClean="0">
                <a:effectLst/>
              </a:rPr>
              <a:t>Indications for use</a:t>
            </a:r>
          </a:p>
          <a:p>
            <a:pPr algn="just">
              <a:buFont typeface="Wingdings" pitchFamily="2" charset="2"/>
              <a:buChar char="Ø"/>
            </a:pPr>
            <a:r>
              <a:rPr lang="en-US" sz="2000" dirty="0" smtClean="0">
                <a:effectLst/>
              </a:rPr>
              <a:t>used </a:t>
            </a:r>
            <a:r>
              <a:rPr lang="en-US" sz="2000" dirty="0">
                <a:effectLst/>
              </a:rPr>
              <a:t>as a bronchodilator for the treatment of asthma although its not a first line drug </a:t>
            </a:r>
            <a:r>
              <a:rPr lang="en-US" sz="2000" dirty="0" smtClean="0">
                <a:effectLst/>
              </a:rPr>
              <a:t>due </a:t>
            </a:r>
            <a:r>
              <a:rPr lang="en-US" sz="2000" dirty="0">
                <a:effectLst/>
              </a:rPr>
              <a:t>to its </a:t>
            </a:r>
            <a:r>
              <a:rPr lang="en-US" sz="2000" dirty="0" smtClean="0">
                <a:effectLst/>
              </a:rPr>
              <a:t>varying </a:t>
            </a:r>
            <a:r>
              <a:rPr lang="en-US" sz="2000" dirty="0">
                <a:effectLst/>
              </a:rPr>
              <a:t>side </a:t>
            </a:r>
            <a:r>
              <a:rPr lang="en-US" sz="2000" dirty="0" smtClean="0">
                <a:effectLst/>
              </a:rPr>
              <a:t>effects.</a:t>
            </a:r>
          </a:p>
          <a:p>
            <a:pPr algn="just">
              <a:buFont typeface="Wingdings" pitchFamily="2" charset="2"/>
              <a:buChar char="Ø"/>
            </a:pPr>
            <a:r>
              <a:rPr lang="en-US" sz="2000" dirty="0" smtClean="0">
                <a:effectLst/>
              </a:rPr>
              <a:t>used </a:t>
            </a:r>
            <a:r>
              <a:rPr lang="en-US" sz="2000" dirty="0">
                <a:effectLst/>
              </a:rPr>
              <a:t>more for chronic obstructive pulmonary disorder (COPD</a:t>
            </a:r>
            <a:r>
              <a:rPr lang="en-US" sz="2000" dirty="0" smtClean="0">
                <a:effectLst/>
              </a:rPr>
              <a:t>)</a:t>
            </a:r>
          </a:p>
          <a:p>
            <a:pPr algn="just">
              <a:buFont typeface="Wingdings" pitchFamily="2" charset="2"/>
              <a:buChar char="Ø"/>
            </a:pPr>
            <a:endParaRPr lang="en-US" sz="2000" dirty="0">
              <a:effectLst/>
            </a:endParaRPr>
          </a:p>
          <a:p>
            <a:pPr marL="0" indent="0" algn="just">
              <a:buNone/>
            </a:pPr>
            <a:r>
              <a:rPr lang="en-US" sz="2000" b="1" dirty="0">
                <a:effectLst/>
              </a:rPr>
              <a:t>Adverse </a:t>
            </a:r>
            <a:r>
              <a:rPr lang="en-US" sz="2000" b="1" dirty="0" smtClean="0">
                <a:effectLst/>
              </a:rPr>
              <a:t>reactions</a:t>
            </a:r>
          </a:p>
          <a:p>
            <a:pPr algn="just">
              <a:buFont typeface="Wingdings" pitchFamily="2" charset="2"/>
              <a:buChar char="Ø"/>
            </a:pPr>
            <a:r>
              <a:rPr lang="en-US" sz="2000" dirty="0" smtClean="0">
                <a:effectLst/>
              </a:rPr>
              <a:t> </a:t>
            </a:r>
            <a:r>
              <a:rPr lang="en-US" sz="2000" dirty="0">
                <a:effectLst/>
              </a:rPr>
              <a:t>N</a:t>
            </a:r>
            <a:r>
              <a:rPr lang="en-US" sz="2000" dirty="0" smtClean="0">
                <a:effectLst/>
              </a:rPr>
              <a:t>ausea and vomiting-most often seen adverse effect.</a:t>
            </a:r>
          </a:p>
          <a:p>
            <a:pPr algn="just">
              <a:buFont typeface="Wingdings" pitchFamily="2" charset="2"/>
              <a:buChar char="Ø"/>
            </a:pPr>
            <a:r>
              <a:rPr lang="en-US" sz="2000" dirty="0" smtClean="0">
                <a:effectLst/>
              </a:rPr>
              <a:t>Agitation, insomnia and convulsions-CNS stimulant effect</a:t>
            </a:r>
          </a:p>
          <a:p>
            <a:pPr algn="just">
              <a:buFont typeface="Wingdings" pitchFamily="2" charset="2"/>
              <a:buChar char="Ø"/>
            </a:pPr>
            <a:r>
              <a:rPr lang="en-US" sz="2000" dirty="0" smtClean="0">
                <a:effectLst/>
              </a:rPr>
              <a:t>Cardiac arrhythmia- cardiac stimulant</a:t>
            </a:r>
          </a:p>
          <a:p>
            <a:pPr algn="just">
              <a:buFont typeface="Wingdings" pitchFamily="2" charset="2"/>
              <a:buChar char="Ø"/>
            </a:pPr>
            <a:r>
              <a:rPr lang="en-US" sz="2000" dirty="0" smtClean="0">
                <a:effectLst/>
              </a:rPr>
              <a:t>Gastric disorders- increase gastric acid secretion (contraindicated in peptic ulcer)</a:t>
            </a:r>
            <a:endParaRPr lang="en-US" sz="2000" dirty="0">
              <a:effectLst/>
            </a:endParaRPr>
          </a:p>
          <a:p>
            <a:pPr algn="just">
              <a:buFont typeface="Wingdings" pitchFamily="2" charset="2"/>
              <a:buChar char="Ø"/>
            </a:pPr>
            <a:endParaRPr lang="en-US" sz="2000" dirty="0">
              <a:effectLst/>
            </a:endParaRPr>
          </a:p>
          <a:p>
            <a:pPr marL="0" indent="0" algn="just">
              <a:buNone/>
            </a:pPr>
            <a:r>
              <a:rPr lang="en-US" sz="2000" dirty="0" smtClean="0">
                <a:effectLst/>
              </a:rPr>
              <a:t>Note: theophylline has a very narrow therapeutic window, and so plasma levels are closely monitored</a:t>
            </a:r>
            <a:endParaRPr lang="en-US" sz="2000" dirty="0">
              <a:effectLst/>
            </a:endParaRPr>
          </a:p>
        </p:txBody>
      </p:sp>
    </p:spTree>
    <p:extLst>
      <p:ext uri="{BB962C8B-B14F-4D97-AF65-F5344CB8AC3E}">
        <p14:creationId xmlns:p14="http://schemas.microsoft.com/office/powerpoint/2010/main" val="41438112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8229600" cy="2133600"/>
          </a:xfrm>
        </p:spPr>
        <p:txBody>
          <a:bodyPr/>
          <a:lstStyle/>
          <a:p>
            <a:r>
              <a:rPr lang="en-US" dirty="0" smtClean="0"/>
              <a:t>INHIBITORS OF INFLAMMATION</a:t>
            </a:r>
            <a:endParaRPr lang="en-US" dirty="0"/>
          </a:p>
        </p:txBody>
      </p:sp>
    </p:spTree>
    <p:extLst>
      <p:ext uri="{BB962C8B-B14F-4D97-AF65-F5344CB8AC3E}">
        <p14:creationId xmlns:p14="http://schemas.microsoft.com/office/powerpoint/2010/main" val="12025208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362"/>
            <a:ext cx="8229600" cy="579438"/>
          </a:xfrm>
        </p:spPr>
        <p:txBody>
          <a:bodyPr/>
          <a:lstStyle/>
          <a:p>
            <a:r>
              <a:rPr lang="en-US" sz="3200" b="1" dirty="0" smtClean="0">
                <a:effectLst/>
              </a:rPr>
              <a:t>Corticosteroids </a:t>
            </a:r>
            <a:endParaRPr lang="en-US" sz="3200" b="1" dirty="0">
              <a:effectLst/>
            </a:endParaRPr>
          </a:p>
        </p:txBody>
      </p:sp>
      <p:sp>
        <p:nvSpPr>
          <p:cNvPr id="3" name="Content Placeholder 2"/>
          <p:cNvSpPr>
            <a:spLocks noGrp="1"/>
          </p:cNvSpPr>
          <p:nvPr>
            <p:ph idx="1"/>
          </p:nvPr>
        </p:nvSpPr>
        <p:spPr>
          <a:xfrm>
            <a:off x="152400" y="914400"/>
            <a:ext cx="8839200" cy="5486400"/>
          </a:xfrm>
        </p:spPr>
        <p:txBody>
          <a:bodyPr/>
          <a:lstStyle/>
          <a:p>
            <a:pPr algn="just"/>
            <a:r>
              <a:rPr lang="en-US" sz="2000" dirty="0" smtClean="0">
                <a:effectLst/>
              </a:rPr>
              <a:t>Corticosteroids suppress the mucosal inflammation (anti-inflammatory effect) and decrease the mucosal edema. They have no bronchodilator effects.</a:t>
            </a:r>
          </a:p>
          <a:p>
            <a:pPr algn="just"/>
            <a:endParaRPr lang="en-US" sz="800" dirty="0" smtClean="0">
              <a:effectLst/>
            </a:endParaRPr>
          </a:p>
          <a:p>
            <a:pPr algn="just"/>
            <a:r>
              <a:rPr lang="en-US" sz="2000" dirty="0" smtClean="0">
                <a:effectLst/>
              </a:rPr>
              <a:t>They are </a:t>
            </a:r>
            <a:r>
              <a:rPr lang="en-US" sz="2000" dirty="0">
                <a:effectLst/>
              </a:rPr>
              <a:t>used for the prophylaxis of asthma attacks.</a:t>
            </a:r>
            <a:endParaRPr lang="en-US" sz="2000" dirty="0" smtClean="0">
              <a:effectLst/>
            </a:endParaRPr>
          </a:p>
          <a:p>
            <a:pPr algn="just"/>
            <a:endParaRPr lang="en-US" sz="1000" dirty="0" smtClean="0">
              <a:effectLst/>
            </a:endParaRPr>
          </a:p>
          <a:p>
            <a:pPr algn="just"/>
            <a:r>
              <a:rPr lang="en-US" sz="2000" dirty="0" smtClean="0">
                <a:effectLst/>
              </a:rPr>
              <a:t>They have anti-inflammatory actions by inhibiting cytokine synthesis, reducing prostaglandins, leukotrienes, and thromboxane A2 levels. They also decrease vascular permeability</a:t>
            </a:r>
          </a:p>
          <a:p>
            <a:pPr algn="just"/>
            <a:endParaRPr lang="en-US" sz="1000" dirty="0">
              <a:effectLst/>
            </a:endParaRPr>
          </a:p>
          <a:p>
            <a:pPr algn="just"/>
            <a:r>
              <a:rPr lang="en-US" sz="2000" dirty="0" smtClean="0">
                <a:effectLst/>
              </a:rPr>
              <a:t>They increase the susceptibility of </a:t>
            </a:r>
            <a:r>
              <a:rPr lang="el-GR" sz="2000" dirty="0" smtClean="0">
                <a:effectLst/>
              </a:rPr>
              <a:t>β</a:t>
            </a:r>
            <a:r>
              <a:rPr lang="en-US" sz="2000" dirty="0" smtClean="0">
                <a:effectLst/>
              </a:rPr>
              <a:t>-adrenergic receptors to endogenous ligands.</a:t>
            </a:r>
          </a:p>
          <a:p>
            <a:pPr algn="just"/>
            <a:endParaRPr lang="en-US" sz="1000" dirty="0" smtClean="0">
              <a:effectLst/>
            </a:endParaRPr>
          </a:p>
          <a:p>
            <a:pPr algn="just"/>
            <a:r>
              <a:rPr lang="en-US" sz="2000" dirty="0" smtClean="0">
                <a:effectLst/>
              </a:rPr>
              <a:t>They also play a role in preventing the development of tolerance to </a:t>
            </a:r>
            <a:r>
              <a:rPr lang="el-GR" sz="2000" dirty="0">
                <a:effectLst/>
              </a:rPr>
              <a:t>β</a:t>
            </a:r>
            <a:r>
              <a:rPr lang="en-US" sz="2000" dirty="0" smtClean="0">
                <a:effectLst/>
              </a:rPr>
              <a:t>-agonist drugs</a:t>
            </a:r>
          </a:p>
          <a:p>
            <a:pPr algn="just"/>
            <a:endParaRPr lang="en-US" sz="1000" dirty="0" smtClean="0">
              <a:effectLst/>
            </a:endParaRPr>
          </a:p>
          <a:p>
            <a:pPr algn="just"/>
            <a:r>
              <a:rPr lang="en-US" sz="2000" dirty="0" smtClean="0">
                <a:effectLst/>
              </a:rPr>
              <a:t>They have late onset of action (3–7 days)</a:t>
            </a:r>
          </a:p>
          <a:p>
            <a:pPr marL="0" indent="0" algn="just">
              <a:buNone/>
            </a:pPr>
            <a:endParaRPr lang="en-US" sz="800" dirty="0" smtClean="0">
              <a:effectLst/>
            </a:endParaRPr>
          </a:p>
          <a:p>
            <a:pPr algn="just"/>
            <a:r>
              <a:rPr lang="en-US" sz="2000" dirty="0" smtClean="0">
                <a:effectLst/>
              </a:rPr>
              <a:t>There are 2 categories: inhaled and systemic corticosteroids</a:t>
            </a:r>
          </a:p>
          <a:p>
            <a:pPr algn="just"/>
            <a:endParaRPr lang="en-US" sz="2000" dirty="0" smtClean="0">
              <a:effectLst/>
            </a:endParaRPr>
          </a:p>
          <a:p>
            <a:pPr algn="just"/>
            <a:endParaRPr lang="en-US" sz="2000" dirty="0">
              <a:effectLst/>
            </a:endParaRPr>
          </a:p>
        </p:txBody>
      </p:sp>
    </p:spTree>
    <p:extLst>
      <p:ext uri="{BB962C8B-B14F-4D97-AF65-F5344CB8AC3E}">
        <p14:creationId xmlns:p14="http://schemas.microsoft.com/office/powerpoint/2010/main" val="11443027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pPr>
              <a:buNone/>
            </a:pPr>
            <a:endParaRPr lang="en-US" sz="2000" dirty="0" smtClean="0">
              <a:effectLst/>
            </a:endParaRPr>
          </a:p>
          <a:p>
            <a:pPr>
              <a:buNone/>
            </a:pPr>
            <a:r>
              <a:rPr lang="en-US" sz="2000" dirty="0" err="1" smtClean="0">
                <a:effectLst/>
              </a:rPr>
              <a:t>i</a:t>
            </a:r>
            <a:r>
              <a:rPr lang="en-US" sz="2000" dirty="0" smtClean="0">
                <a:effectLst/>
              </a:rPr>
              <a:t>) </a:t>
            </a:r>
            <a:r>
              <a:rPr lang="en-US" sz="2000" b="1" dirty="0" smtClean="0">
                <a:effectLst/>
              </a:rPr>
              <a:t>Inhaled corticosteroids</a:t>
            </a:r>
            <a:endParaRPr lang="en-US" sz="2000" b="1" dirty="0">
              <a:effectLst/>
            </a:endParaRPr>
          </a:p>
          <a:p>
            <a:pPr>
              <a:buFont typeface="Wingdings" pitchFamily="2" charset="2"/>
              <a:buChar char="Ø"/>
            </a:pPr>
            <a:endParaRPr lang="en-US" sz="2000" dirty="0" smtClean="0">
              <a:effectLst/>
            </a:endParaRPr>
          </a:p>
          <a:p>
            <a:pPr>
              <a:buFont typeface="Wingdings" pitchFamily="2" charset="2"/>
              <a:buChar char="Ø"/>
            </a:pPr>
            <a:r>
              <a:rPr lang="en-US" sz="2000" dirty="0" smtClean="0">
                <a:effectLst/>
              </a:rPr>
              <a:t>Examples: </a:t>
            </a:r>
            <a:r>
              <a:rPr lang="en-US" sz="2000" dirty="0" err="1" smtClean="0">
                <a:solidFill>
                  <a:srgbClr val="FF0000"/>
                </a:solidFill>
                <a:effectLst/>
              </a:rPr>
              <a:t>bedomethasone</a:t>
            </a:r>
            <a:r>
              <a:rPr lang="en-US" sz="2000" dirty="0" smtClean="0">
                <a:solidFill>
                  <a:srgbClr val="FF0000"/>
                </a:solidFill>
                <a:effectLst/>
              </a:rPr>
              <a:t> </a:t>
            </a:r>
            <a:r>
              <a:rPr lang="en-US" sz="2000" dirty="0" err="1" smtClean="0">
                <a:solidFill>
                  <a:srgbClr val="FF0000"/>
                </a:solidFill>
                <a:effectLst/>
              </a:rPr>
              <a:t>dipropionate</a:t>
            </a:r>
            <a:r>
              <a:rPr lang="en-US" sz="2000" dirty="0" smtClean="0">
                <a:solidFill>
                  <a:srgbClr val="FF0000"/>
                </a:solidFill>
                <a:effectLst/>
              </a:rPr>
              <a:t>, budesonide, fluticasone </a:t>
            </a:r>
            <a:r>
              <a:rPr lang="en-US" sz="2000" dirty="0" smtClean="0">
                <a:solidFill>
                  <a:srgbClr val="FF0000"/>
                </a:solidFill>
                <a:effectLst/>
              </a:rPr>
              <a:t>propionate</a:t>
            </a:r>
            <a:endParaRPr lang="en-US" sz="2000" dirty="0" smtClean="0">
              <a:solidFill>
                <a:srgbClr val="FF0000"/>
              </a:solidFill>
              <a:effectLst/>
            </a:endParaRPr>
          </a:p>
          <a:p>
            <a:pPr>
              <a:buFont typeface="Wingdings" pitchFamily="2" charset="2"/>
              <a:buChar char="Ø"/>
            </a:pPr>
            <a:endParaRPr lang="en-US" sz="500" dirty="0" smtClean="0">
              <a:effectLst/>
            </a:endParaRPr>
          </a:p>
          <a:p>
            <a:pPr>
              <a:buFont typeface="Wingdings" pitchFamily="2" charset="2"/>
              <a:buChar char="Ø"/>
            </a:pPr>
            <a:r>
              <a:rPr lang="en-US" sz="2000" dirty="0" smtClean="0">
                <a:effectLst/>
              </a:rPr>
              <a:t>They are not used alone for acute asthma attacks but in combination with </a:t>
            </a:r>
            <a:r>
              <a:rPr lang="en-US" sz="2000" dirty="0" smtClean="0">
                <a:solidFill>
                  <a:srgbClr val="FF0000"/>
                </a:solidFill>
                <a:effectLst/>
              </a:rPr>
              <a:t>salmeterol</a:t>
            </a:r>
            <a:r>
              <a:rPr lang="en-US" sz="2000" dirty="0" smtClean="0">
                <a:effectLst/>
              </a:rPr>
              <a:t> or </a:t>
            </a:r>
            <a:r>
              <a:rPr lang="en-US" sz="2000" dirty="0" smtClean="0">
                <a:solidFill>
                  <a:srgbClr val="FF0000"/>
                </a:solidFill>
                <a:effectLst/>
              </a:rPr>
              <a:t>salbutamol</a:t>
            </a:r>
            <a:r>
              <a:rPr lang="en-US" sz="2000" dirty="0" smtClean="0">
                <a:effectLst/>
              </a:rPr>
              <a:t>.</a:t>
            </a:r>
          </a:p>
          <a:p>
            <a:pPr>
              <a:buFont typeface="Wingdings" pitchFamily="2" charset="2"/>
              <a:buChar char="Ø"/>
            </a:pPr>
            <a:endParaRPr lang="en-US" sz="2000" dirty="0" smtClean="0">
              <a:effectLst/>
            </a:endParaRPr>
          </a:p>
          <a:p>
            <a:pPr>
              <a:buFont typeface="Wingdings" pitchFamily="2" charset="2"/>
              <a:buChar char="Ø"/>
            </a:pPr>
            <a:r>
              <a:rPr lang="en-US" sz="2000" dirty="0" smtClean="0">
                <a:effectLst/>
              </a:rPr>
              <a:t>They have high </a:t>
            </a:r>
            <a:r>
              <a:rPr lang="en-US" sz="2000" dirty="0" smtClean="0">
                <a:effectLst/>
              </a:rPr>
              <a:t>topical and low systemic activity (due to poor absorption/ or marked first pass metabolism</a:t>
            </a:r>
            <a:r>
              <a:rPr lang="en-US" sz="2000" dirty="0" smtClean="0">
                <a:effectLst/>
              </a:rPr>
              <a:t>). Thus, systemic adverse effects are rarely seen compared to parenteral and oral forms</a:t>
            </a:r>
            <a:endParaRPr lang="en-US" sz="2000" dirty="0" smtClean="0">
              <a:effectLst/>
            </a:endParaRPr>
          </a:p>
          <a:p>
            <a:pPr>
              <a:buFont typeface="Wingdings" pitchFamily="2" charset="2"/>
              <a:buChar char="Ø"/>
            </a:pPr>
            <a:endParaRPr lang="en-US" sz="500" dirty="0" smtClean="0">
              <a:effectLst/>
            </a:endParaRPr>
          </a:p>
          <a:p>
            <a:pPr marL="0" indent="0">
              <a:buNone/>
            </a:pPr>
            <a:endParaRPr lang="en-US" sz="500" dirty="0" smtClean="0">
              <a:effectLst/>
            </a:endParaRPr>
          </a:p>
          <a:p>
            <a:pPr>
              <a:buFont typeface="Wingdings" pitchFamily="2" charset="2"/>
              <a:buChar char="Ø"/>
            </a:pPr>
            <a:r>
              <a:rPr lang="en-US" sz="2000" dirty="0" smtClean="0">
                <a:effectLst/>
              </a:rPr>
              <a:t>They </a:t>
            </a:r>
            <a:r>
              <a:rPr lang="en-US" sz="2000" dirty="0">
                <a:effectLst/>
              </a:rPr>
              <a:t>can be used in patients who have been started with oral steroids or who have no history at </a:t>
            </a:r>
            <a:r>
              <a:rPr lang="en-US" sz="2000" dirty="0" smtClean="0">
                <a:effectLst/>
              </a:rPr>
              <a:t>all</a:t>
            </a:r>
            <a:r>
              <a:rPr lang="en-US" sz="2000" dirty="0" smtClean="0">
                <a:effectLst/>
              </a:rPr>
              <a:t>.</a:t>
            </a:r>
          </a:p>
          <a:p>
            <a:pPr>
              <a:buFont typeface="Wingdings" pitchFamily="2" charset="2"/>
              <a:buChar char="Ø"/>
            </a:pPr>
            <a:endParaRPr lang="en-US" sz="2000" dirty="0" smtClean="0">
              <a:effectLst/>
            </a:endParaRPr>
          </a:p>
          <a:p>
            <a:pPr>
              <a:buFont typeface="Wingdings" pitchFamily="2" charset="2"/>
              <a:buChar char="Ø"/>
            </a:pPr>
            <a:r>
              <a:rPr lang="en-US" sz="2000" dirty="0" smtClean="0">
                <a:effectLst/>
              </a:rPr>
              <a:t>Adverse effects include: dysphonia, cough, oral candidiasis, adrenal cortex suppression and atrophy (caused by long-term use of high doses), risk of osteoporosis and retardation of vertical bone growth</a:t>
            </a:r>
            <a:endParaRPr lang="en-US" sz="2000" dirty="0" smtClean="0">
              <a:effectLst/>
            </a:endParaRPr>
          </a:p>
        </p:txBody>
      </p:sp>
    </p:spTree>
    <p:extLst>
      <p:ext uri="{BB962C8B-B14F-4D97-AF65-F5344CB8AC3E}">
        <p14:creationId xmlns:p14="http://schemas.microsoft.com/office/powerpoint/2010/main" val="4265728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6019800"/>
          </a:xfrm>
        </p:spPr>
        <p:txBody>
          <a:bodyPr>
            <a:noAutofit/>
          </a:bodyPr>
          <a:lstStyle/>
          <a:p>
            <a:pPr>
              <a:buNone/>
            </a:pPr>
            <a:r>
              <a:rPr lang="en-US" sz="1950" dirty="0" smtClean="0">
                <a:effectLst/>
              </a:rPr>
              <a:t>ii) </a:t>
            </a:r>
            <a:r>
              <a:rPr lang="en-US" sz="2000" b="1" dirty="0" smtClean="0">
                <a:effectLst/>
              </a:rPr>
              <a:t>Systemic </a:t>
            </a:r>
            <a:r>
              <a:rPr lang="en-US" sz="2000" b="1" dirty="0" smtClean="0">
                <a:effectLst/>
              </a:rPr>
              <a:t>steroids (oral and parenteral forms)</a:t>
            </a:r>
            <a:endParaRPr lang="en-US" sz="1950" b="1" dirty="0">
              <a:effectLst/>
            </a:endParaRPr>
          </a:p>
          <a:p>
            <a:pPr>
              <a:buFont typeface="Wingdings" pitchFamily="2" charset="2"/>
              <a:buChar char="Ø"/>
            </a:pPr>
            <a:endParaRPr lang="en-US" sz="1950" dirty="0" smtClean="0">
              <a:effectLst/>
            </a:endParaRPr>
          </a:p>
          <a:p>
            <a:pPr>
              <a:buFont typeface="Wingdings" pitchFamily="2" charset="2"/>
              <a:buChar char="Ø"/>
            </a:pPr>
            <a:r>
              <a:rPr lang="en-US" sz="1950" dirty="0" smtClean="0">
                <a:effectLst/>
              </a:rPr>
              <a:t>Examples: </a:t>
            </a:r>
            <a:r>
              <a:rPr lang="en-US" sz="1950" dirty="0" err="1" smtClean="0">
                <a:solidFill>
                  <a:srgbClr val="FF0000"/>
                </a:solidFill>
                <a:effectLst/>
              </a:rPr>
              <a:t>i.v.</a:t>
            </a:r>
            <a:r>
              <a:rPr lang="en-US" sz="1950" dirty="0" smtClean="0">
                <a:effectLst/>
              </a:rPr>
              <a:t> </a:t>
            </a:r>
            <a:r>
              <a:rPr lang="en-US" sz="1950" dirty="0" smtClean="0">
                <a:solidFill>
                  <a:srgbClr val="FF0000"/>
                </a:solidFill>
                <a:effectLst/>
              </a:rPr>
              <a:t>hydrocortisone</a:t>
            </a:r>
            <a:r>
              <a:rPr lang="en-US" sz="1950" dirty="0" smtClean="0">
                <a:solidFill>
                  <a:srgbClr val="FF0000"/>
                </a:solidFill>
                <a:effectLst/>
              </a:rPr>
              <a:t>, </a:t>
            </a:r>
            <a:r>
              <a:rPr lang="en-US" sz="1950" dirty="0" smtClean="0">
                <a:solidFill>
                  <a:srgbClr val="FF0000"/>
                </a:solidFill>
                <a:effectLst/>
              </a:rPr>
              <a:t>oral prednisolone and methylprednisolone</a:t>
            </a:r>
            <a:r>
              <a:rPr lang="en-US" sz="1950" dirty="0" smtClean="0">
                <a:effectLst/>
              </a:rPr>
              <a:t>.</a:t>
            </a:r>
          </a:p>
          <a:p>
            <a:pPr>
              <a:buFont typeface="Wingdings" pitchFamily="2" charset="2"/>
              <a:buChar char="Ø"/>
            </a:pPr>
            <a:endParaRPr lang="en-US" sz="1950" dirty="0" smtClean="0">
              <a:effectLst/>
            </a:endParaRPr>
          </a:p>
          <a:p>
            <a:pPr>
              <a:buFont typeface="Wingdings" pitchFamily="2" charset="2"/>
              <a:buChar char="Ø"/>
            </a:pPr>
            <a:r>
              <a:rPr lang="en-US" sz="1950" dirty="0" smtClean="0">
                <a:effectLst/>
              </a:rPr>
              <a:t>Systemic steroid therapy is resorted to in asthma in the following situations:</a:t>
            </a:r>
          </a:p>
          <a:p>
            <a:pPr marL="0" indent="0">
              <a:buNone/>
            </a:pPr>
            <a:endParaRPr lang="en-US" sz="700" dirty="0" smtClean="0">
              <a:effectLst/>
            </a:endParaRPr>
          </a:p>
          <a:p>
            <a:pPr marL="457200" indent="-457200">
              <a:buFont typeface="+mj-lt"/>
              <a:buAutoNum type="alphaLcParenR"/>
            </a:pPr>
            <a:r>
              <a:rPr lang="en-US" sz="1950" dirty="0" smtClean="0">
                <a:effectLst/>
              </a:rPr>
              <a:t>Severe attacks that is not controlled by bronchodilators and inhaled steroids or when there are frequent recurrences of increasing severity.</a:t>
            </a:r>
          </a:p>
          <a:p>
            <a:pPr>
              <a:buFontTx/>
              <a:buChar char="-"/>
            </a:pPr>
            <a:endParaRPr lang="en-US" sz="800" dirty="0" smtClean="0">
              <a:effectLst/>
            </a:endParaRPr>
          </a:p>
          <a:p>
            <a:pPr marL="457200" indent="-457200">
              <a:buFont typeface="+mj-lt"/>
              <a:buAutoNum type="alphaLcParenR" startAt="2"/>
            </a:pPr>
            <a:r>
              <a:rPr lang="en-US" sz="1950" dirty="0" smtClean="0">
                <a:effectLst/>
              </a:rPr>
              <a:t>Patients with status </a:t>
            </a:r>
            <a:r>
              <a:rPr lang="en-US" sz="1950" dirty="0" err="1" smtClean="0">
                <a:effectLst/>
              </a:rPr>
              <a:t>asthmaticus</a:t>
            </a:r>
            <a:r>
              <a:rPr lang="en-US" sz="1950" dirty="0" smtClean="0">
                <a:effectLst/>
              </a:rPr>
              <a:t> or acute asthma exacerbation: This is asthma attack not responding to intensive bronchodilator therapy.</a:t>
            </a:r>
          </a:p>
          <a:p>
            <a:pPr marL="0" indent="0">
              <a:buNone/>
            </a:pPr>
            <a:endParaRPr lang="en-US" sz="1950" dirty="0" smtClean="0">
              <a:effectLst/>
            </a:endParaRPr>
          </a:p>
          <a:p>
            <a:pPr marL="457200" indent="-457200">
              <a:buFont typeface="+mj-lt"/>
              <a:buAutoNum type="alphaLcParenR" startAt="2"/>
            </a:pPr>
            <a:endParaRPr lang="en-US" sz="1950" dirty="0" smtClean="0">
              <a:effectLst/>
            </a:endParaRPr>
          </a:p>
          <a:p>
            <a:pPr>
              <a:buNone/>
            </a:pPr>
            <a:endParaRPr lang="en-US" sz="1900" dirty="0"/>
          </a:p>
        </p:txBody>
      </p:sp>
    </p:spTree>
    <p:extLst>
      <p:ext uri="{BB962C8B-B14F-4D97-AF65-F5344CB8AC3E}">
        <p14:creationId xmlns:p14="http://schemas.microsoft.com/office/powerpoint/2010/main" val="18757725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03238"/>
          </a:xfrm>
        </p:spPr>
        <p:txBody>
          <a:bodyPr/>
          <a:lstStyle/>
          <a:p>
            <a:r>
              <a:rPr lang="en-US" sz="3200" b="1" dirty="0" smtClean="0">
                <a:effectLst/>
              </a:rPr>
              <a:t>Leukotriene antagonists</a:t>
            </a:r>
            <a:endParaRPr lang="en-US" sz="3200" b="1" dirty="0">
              <a:effectLst/>
            </a:endParaRPr>
          </a:p>
        </p:txBody>
      </p:sp>
      <p:sp>
        <p:nvSpPr>
          <p:cNvPr id="3" name="Content Placeholder 2"/>
          <p:cNvSpPr>
            <a:spLocks noGrp="1"/>
          </p:cNvSpPr>
          <p:nvPr>
            <p:ph idx="1"/>
          </p:nvPr>
        </p:nvSpPr>
        <p:spPr>
          <a:xfrm>
            <a:off x="152400" y="762000"/>
            <a:ext cx="8839200" cy="5943600"/>
          </a:xfrm>
        </p:spPr>
        <p:txBody>
          <a:bodyPr/>
          <a:lstStyle/>
          <a:p>
            <a:pPr algn="just"/>
            <a:r>
              <a:rPr lang="en-US" sz="2000" dirty="0" smtClean="0">
                <a:effectLst/>
              </a:rPr>
              <a:t>Examples include  </a:t>
            </a:r>
            <a:r>
              <a:rPr lang="en-US" sz="2000" dirty="0" err="1">
                <a:solidFill>
                  <a:srgbClr val="FF0000"/>
                </a:solidFill>
                <a:effectLst/>
              </a:rPr>
              <a:t>Zafirlukast</a:t>
            </a:r>
            <a:r>
              <a:rPr lang="en-US" sz="2000" dirty="0">
                <a:effectLst/>
              </a:rPr>
              <a:t> and </a:t>
            </a:r>
            <a:r>
              <a:rPr lang="en-US" sz="2000" dirty="0" err="1" smtClean="0">
                <a:solidFill>
                  <a:srgbClr val="FF0000"/>
                </a:solidFill>
                <a:effectLst/>
              </a:rPr>
              <a:t>montelukast</a:t>
            </a:r>
            <a:endParaRPr lang="en-US" sz="2000" dirty="0" smtClean="0">
              <a:solidFill>
                <a:srgbClr val="FF0000"/>
              </a:solidFill>
              <a:effectLst/>
            </a:endParaRPr>
          </a:p>
          <a:p>
            <a:pPr algn="just"/>
            <a:endParaRPr lang="en-US" sz="800" dirty="0">
              <a:solidFill>
                <a:srgbClr val="FF0000"/>
              </a:solidFill>
              <a:effectLst/>
            </a:endParaRPr>
          </a:p>
          <a:p>
            <a:pPr algn="just"/>
            <a:r>
              <a:rPr lang="en-US" sz="2000" dirty="0">
                <a:effectLst/>
              </a:rPr>
              <a:t>They act as competitive antagonists of leukotriene receptors. These drugs bind to </a:t>
            </a:r>
            <a:r>
              <a:rPr lang="en-US" sz="2000" dirty="0" smtClean="0">
                <a:effectLst/>
              </a:rPr>
              <a:t>Cys-LT1 </a:t>
            </a:r>
            <a:r>
              <a:rPr lang="en-US" sz="2000" dirty="0">
                <a:effectLst/>
              </a:rPr>
              <a:t>receptor; </a:t>
            </a:r>
            <a:r>
              <a:rPr lang="en-US" sz="2000" dirty="0" smtClean="0">
                <a:effectLst/>
              </a:rPr>
              <a:t>expressed in the respiratory mucosa and infiltrating inflammatory cells.</a:t>
            </a:r>
          </a:p>
          <a:p>
            <a:pPr algn="just"/>
            <a:endParaRPr lang="en-US" sz="800" dirty="0" smtClean="0">
              <a:effectLst/>
            </a:endParaRPr>
          </a:p>
          <a:p>
            <a:pPr algn="just"/>
            <a:r>
              <a:rPr lang="en-US" sz="2000" dirty="0" smtClean="0">
                <a:effectLst/>
              </a:rPr>
              <a:t>Stimulation of this receptor by leukotrienes results in bronchoconstriction</a:t>
            </a:r>
          </a:p>
          <a:p>
            <a:pPr algn="just"/>
            <a:endParaRPr lang="en-US" sz="800" dirty="0" smtClean="0">
              <a:effectLst/>
            </a:endParaRPr>
          </a:p>
          <a:p>
            <a:pPr algn="just"/>
            <a:r>
              <a:rPr lang="en-US" sz="2000" dirty="0" err="1" smtClean="0">
                <a:effectLst/>
              </a:rPr>
              <a:t>Zafirlukast</a:t>
            </a:r>
            <a:r>
              <a:rPr lang="en-US" sz="2000" dirty="0" smtClean="0">
                <a:effectLst/>
              </a:rPr>
              <a:t> and </a:t>
            </a:r>
            <a:r>
              <a:rPr lang="en-US" sz="2000" dirty="0" err="1" smtClean="0">
                <a:effectLst/>
              </a:rPr>
              <a:t>montelukast</a:t>
            </a:r>
            <a:r>
              <a:rPr lang="en-US" sz="2000" dirty="0" smtClean="0">
                <a:effectLst/>
              </a:rPr>
              <a:t> competitively </a:t>
            </a:r>
            <a:r>
              <a:rPr lang="en-US" sz="2000" dirty="0">
                <a:effectLst/>
              </a:rPr>
              <a:t>inhibit </a:t>
            </a:r>
            <a:r>
              <a:rPr lang="en-US" sz="2000" dirty="0" smtClean="0">
                <a:effectLst/>
              </a:rPr>
              <a:t>the effects of leukotrienes on their receptor, </a:t>
            </a:r>
            <a:r>
              <a:rPr lang="en-US" sz="2000" dirty="0">
                <a:effectLst/>
              </a:rPr>
              <a:t>thereby inhibiting bronchial smooth muscle contraction.</a:t>
            </a:r>
          </a:p>
          <a:p>
            <a:pPr algn="just"/>
            <a:endParaRPr lang="en-US" sz="900" dirty="0">
              <a:effectLst/>
            </a:endParaRPr>
          </a:p>
          <a:p>
            <a:pPr algn="just"/>
            <a:r>
              <a:rPr lang="en-US" sz="2000" dirty="0" smtClean="0">
                <a:effectLst/>
              </a:rPr>
              <a:t>They also </a:t>
            </a:r>
            <a:r>
              <a:rPr lang="en-US" sz="2000" dirty="0">
                <a:effectLst/>
              </a:rPr>
              <a:t>inhibit </a:t>
            </a:r>
            <a:r>
              <a:rPr lang="en-US" sz="2000" dirty="0" smtClean="0">
                <a:effectLst/>
              </a:rPr>
              <a:t>increased </a:t>
            </a:r>
            <a:r>
              <a:rPr lang="en-US" sz="2000" dirty="0">
                <a:effectLst/>
              </a:rPr>
              <a:t>vascular permeability and recruitment of eosinophils, basophils. They inhibit the increase in mucus </a:t>
            </a:r>
            <a:r>
              <a:rPr lang="en-US" sz="2000" dirty="0" smtClean="0">
                <a:effectLst/>
              </a:rPr>
              <a:t>production.</a:t>
            </a:r>
          </a:p>
          <a:p>
            <a:pPr algn="just"/>
            <a:endParaRPr lang="en-US" sz="800" dirty="0" smtClean="0">
              <a:effectLst/>
            </a:endParaRPr>
          </a:p>
          <a:p>
            <a:pPr algn="just"/>
            <a:r>
              <a:rPr lang="en-US" sz="2000" dirty="0" err="1" smtClean="0">
                <a:solidFill>
                  <a:srgbClr val="FF0000"/>
                </a:solidFill>
                <a:effectLst/>
              </a:rPr>
              <a:t>Zileuton</a:t>
            </a:r>
            <a:r>
              <a:rPr lang="en-US" sz="2000" dirty="0">
                <a:effectLst/>
              </a:rPr>
              <a:t> </a:t>
            </a:r>
            <a:r>
              <a:rPr lang="en-US" sz="2000" dirty="0" smtClean="0">
                <a:effectLst/>
              </a:rPr>
              <a:t>is </a:t>
            </a:r>
            <a:r>
              <a:rPr lang="en-US" sz="2000" dirty="0">
                <a:effectLst/>
              </a:rPr>
              <a:t>a potent selective inhibitor of 5-lipoxygenase activity, therefore it inhibits the formation of all the products of 5-lipoxygenase; this now result in the inhibition of the formation of the leukotrienes. </a:t>
            </a:r>
          </a:p>
          <a:p>
            <a:pPr algn="just"/>
            <a:endParaRPr lang="en-US" sz="2000" dirty="0">
              <a:effectLst/>
            </a:endParaRPr>
          </a:p>
          <a:p>
            <a:pPr algn="just"/>
            <a:endParaRPr lang="en-US" sz="2000" dirty="0">
              <a:effectLst/>
            </a:endParaRPr>
          </a:p>
        </p:txBody>
      </p:sp>
    </p:spTree>
    <p:extLst>
      <p:ext uri="{BB962C8B-B14F-4D97-AF65-F5344CB8AC3E}">
        <p14:creationId xmlns:p14="http://schemas.microsoft.com/office/powerpoint/2010/main" val="3714141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1143000" y="153987"/>
            <a:ext cx="6348412" cy="608013"/>
          </a:xfrm>
        </p:spPr>
        <p:txBody>
          <a:bodyPr/>
          <a:lstStyle/>
          <a:p>
            <a:pPr eaLnBrk="1" hangingPunct="1"/>
            <a:r>
              <a:rPr lang="en-US" sz="3200" dirty="0" smtClean="0"/>
              <a:t>      Cough Physiology</a:t>
            </a:r>
          </a:p>
        </p:txBody>
      </p:sp>
      <p:sp>
        <p:nvSpPr>
          <p:cNvPr id="18435" name="Rectangle 5"/>
          <p:cNvSpPr>
            <a:spLocks noGrp="1" noChangeArrowheads="1"/>
          </p:cNvSpPr>
          <p:nvPr>
            <p:ph idx="1"/>
          </p:nvPr>
        </p:nvSpPr>
        <p:spPr>
          <a:xfrm>
            <a:off x="227013" y="1047750"/>
            <a:ext cx="8688387" cy="5429250"/>
          </a:xfrm>
        </p:spPr>
        <p:txBody>
          <a:bodyPr/>
          <a:lstStyle/>
          <a:p>
            <a:pPr algn="just" rtl="0" eaLnBrk="1" hangingPunct="1">
              <a:buFont typeface="Wingdings" pitchFamily="2" charset="2"/>
              <a:buChar char="Ø"/>
            </a:pPr>
            <a:r>
              <a:rPr lang="en-US" sz="2000" dirty="0" smtClean="0">
                <a:effectLst/>
              </a:rPr>
              <a:t>A Cough is a sudden and often repetitively occurring, protective reflex, which is initiated by infection, noxious fumes, dust, or other types of foreign bodies. </a:t>
            </a:r>
          </a:p>
          <a:p>
            <a:pPr algn="just" rtl="0" eaLnBrk="1" hangingPunct="1">
              <a:buFont typeface="Wingdings" pitchFamily="2" charset="2"/>
              <a:buChar char="Ø"/>
            </a:pPr>
            <a:endParaRPr lang="en-US" sz="2000" dirty="0">
              <a:effectLst/>
            </a:endParaRPr>
          </a:p>
          <a:p>
            <a:pPr algn="just" rtl="0" eaLnBrk="1" hangingPunct="1">
              <a:buFont typeface="Wingdings" pitchFamily="2" charset="2"/>
              <a:buChar char="Ø"/>
            </a:pPr>
            <a:r>
              <a:rPr lang="en-US" sz="2000" dirty="0" smtClean="0">
                <a:effectLst/>
              </a:rPr>
              <a:t>The reflex results in a sudden expulsion of air to clear the respiratory tract of respiratory secretions or foreign particles. </a:t>
            </a:r>
          </a:p>
          <a:p>
            <a:pPr algn="just" rtl="0" eaLnBrk="1" hangingPunct="1">
              <a:buFont typeface="Wingdings" pitchFamily="2" charset="2"/>
              <a:buChar char="Ø"/>
            </a:pPr>
            <a:endParaRPr lang="en-US" sz="2000" dirty="0">
              <a:effectLst/>
            </a:endParaRPr>
          </a:p>
          <a:p>
            <a:pPr algn="just" rtl="0" eaLnBrk="1" hangingPunct="1">
              <a:buFont typeface="Wingdings" pitchFamily="2" charset="2"/>
              <a:buChar char="Ø"/>
            </a:pPr>
            <a:r>
              <a:rPr lang="en-US" sz="2000" dirty="0" smtClean="0">
                <a:effectLst/>
              </a:rPr>
              <a:t>It is a physiologic mechanism or protective reflex (due to stimulation of </a:t>
            </a:r>
            <a:r>
              <a:rPr lang="en-US" sz="2000" dirty="0" err="1" smtClean="0">
                <a:effectLst/>
              </a:rPr>
              <a:t>mechano</a:t>
            </a:r>
            <a:r>
              <a:rPr lang="en-US" sz="2000" dirty="0" smtClean="0">
                <a:effectLst/>
              </a:rPr>
              <a:t> or chemoreceptors in the throat), and  </a:t>
            </a:r>
            <a:r>
              <a:rPr lang="en-US" sz="2000" dirty="0">
                <a:effectLst/>
              </a:rPr>
              <a:t>is one way in which the lungs and airways are protected from inhaled particles. </a:t>
            </a:r>
            <a:endParaRPr lang="en-US" sz="2000" dirty="0" smtClean="0">
              <a:effectLst/>
            </a:endParaRPr>
          </a:p>
          <a:p>
            <a:pPr algn="just" rtl="0" eaLnBrk="1" hangingPunct="1">
              <a:buFont typeface="Wingdings" pitchFamily="2" charset="2"/>
              <a:buChar char="Ø"/>
            </a:pPr>
            <a:endParaRPr lang="en-US" sz="2000" dirty="0">
              <a:effectLst/>
            </a:endParaRPr>
          </a:p>
          <a:p>
            <a:pPr algn="just" rtl="0" eaLnBrk="1" hangingPunct="1">
              <a:buFont typeface="Wingdings" pitchFamily="2" charset="2"/>
              <a:buChar char="Ø"/>
            </a:pPr>
            <a:r>
              <a:rPr lang="en-US" sz="2000" dirty="0" smtClean="0">
                <a:effectLst/>
              </a:rPr>
              <a:t>Coughing </a:t>
            </a:r>
            <a:r>
              <a:rPr lang="en-US" sz="2000" dirty="0">
                <a:effectLst/>
              </a:rPr>
              <a:t>sometimes brings up sputum (also called phlegm), a mixture of mucus, debris, and cells expelled from the lungs. </a:t>
            </a:r>
            <a:r>
              <a:rPr lang="en-US" sz="2000" dirty="0" smtClean="0">
                <a:effectLst/>
              </a:rPr>
              <a:t>Respiratory </a:t>
            </a:r>
            <a:r>
              <a:rPr lang="en-US" sz="2000" dirty="0">
                <a:effectLst/>
              </a:rPr>
              <a:t>secretions and foreign objects are naturally removed by the cough </a:t>
            </a:r>
            <a:r>
              <a:rPr lang="en-US" sz="2000" dirty="0" smtClean="0">
                <a:effectLst/>
              </a:rPr>
              <a:t>reflex.</a:t>
            </a:r>
          </a:p>
          <a:p>
            <a:pPr algn="just" eaLnBrk="1" hangingPunct="1">
              <a:buFont typeface="Wingdings" pitchFamily="2" charset="2"/>
              <a:buChar char="Ø"/>
            </a:pPr>
            <a:endParaRPr lang="en-US" sz="2000" dirty="0">
              <a:effectLst/>
            </a:endParaRPr>
          </a:p>
          <a:p>
            <a:pPr algn="just" rtl="0" eaLnBrk="1" hangingPunct="1">
              <a:buFont typeface="Wingdings" pitchFamily="2" charset="2"/>
              <a:buChar char="Ø"/>
            </a:pPr>
            <a:endParaRPr lang="en-US" dirty="0" smtClean="0"/>
          </a:p>
        </p:txBody>
      </p:sp>
    </p:spTree>
    <p:extLst>
      <p:ext uri="{BB962C8B-B14F-4D97-AF65-F5344CB8AC3E}">
        <p14:creationId xmlns:p14="http://schemas.microsoft.com/office/powerpoint/2010/main" val="24577953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79438"/>
          </a:xfrm>
        </p:spPr>
        <p:txBody>
          <a:bodyPr/>
          <a:lstStyle/>
          <a:p>
            <a:r>
              <a:rPr lang="en-US" sz="3200" b="1" dirty="0" smtClean="0">
                <a:effectLst/>
              </a:rPr>
              <a:t>Mast cell stabilizers</a:t>
            </a:r>
            <a:endParaRPr lang="en-US" sz="3200" b="1" dirty="0">
              <a:effectLst/>
            </a:endParaRPr>
          </a:p>
        </p:txBody>
      </p:sp>
      <p:sp>
        <p:nvSpPr>
          <p:cNvPr id="3" name="Content Placeholder 2"/>
          <p:cNvSpPr>
            <a:spLocks noGrp="1"/>
          </p:cNvSpPr>
          <p:nvPr>
            <p:ph idx="1"/>
          </p:nvPr>
        </p:nvSpPr>
        <p:spPr>
          <a:xfrm>
            <a:off x="152400" y="838200"/>
            <a:ext cx="8839200" cy="5867400"/>
          </a:xfrm>
        </p:spPr>
        <p:txBody>
          <a:bodyPr/>
          <a:lstStyle/>
          <a:p>
            <a:pPr>
              <a:buFont typeface="Wingdings" pitchFamily="2" charset="2"/>
              <a:buChar char="Ø"/>
            </a:pPr>
            <a:r>
              <a:rPr lang="en-US" sz="1800" dirty="0" smtClean="0">
                <a:effectLst/>
              </a:rPr>
              <a:t>Examples are: </a:t>
            </a:r>
            <a:r>
              <a:rPr lang="en-US" sz="1800" dirty="0" err="1" smtClean="0">
                <a:solidFill>
                  <a:srgbClr val="FF0000"/>
                </a:solidFill>
                <a:effectLst/>
              </a:rPr>
              <a:t>Cromolyn</a:t>
            </a:r>
            <a:r>
              <a:rPr lang="en-US" sz="1800" dirty="0">
                <a:solidFill>
                  <a:srgbClr val="FF0000"/>
                </a:solidFill>
                <a:effectLst/>
              </a:rPr>
              <a:t> </a:t>
            </a:r>
            <a:r>
              <a:rPr lang="en-US" sz="1800" dirty="0" smtClean="0">
                <a:solidFill>
                  <a:srgbClr val="FF0000"/>
                </a:solidFill>
                <a:effectLst/>
              </a:rPr>
              <a:t>sodium</a:t>
            </a:r>
            <a:r>
              <a:rPr lang="en-US" sz="1800" dirty="0">
                <a:solidFill>
                  <a:srgbClr val="FF0000"/>
                </a:solidFill>
                <a:effectLst/>
              </a:rPr>
              <a:t>, </a:t>
            </a:r>
            <a:r>
              <a:rPr lang="en-US" sz="1800" dirty="0" err="1">
                <a:solidFill>
                  <a:srgbClr val="FF0000"/>
                </a:solidFill>
                <a:effectLst/>
              </a:rPr>
              <a:t>nedocromil</a:t>
            </a:r>
            <a:r>
              <a:rPr lang="en-US" sz="1800" dirty="0">
                <a:solidFill>
                  <a:srgbClr val="FF0000"/>
                </a:solidFill>
                <a:effectLst/>
              </a:rPr>
              <a:t> </a:t>
            </a:r>
            <a:r>
              <a:rPr lang="en-US" sz="1800" dirty="0" smtClean="0">
                <a:solidFill>
                  <a:srgbClr val="FF0000"/>
                </a:solidFill>
                <a:effectLst/>
              </a:rPr>
              <a:t>sodium</a:t>
            </a:r>
          </a:p>
          <a:p>
            <a:pPr>
              <a:buFont typeface="Wingdings" pitchFamily="2" charset="2"/>
              <a:buChar char="Ø"/>
            </a:pPr>
            <a:endParaRPr lang="en-US" sz="400" dirty="0">
              <a:solidFill>
                <a:srgbClr val="FF0000"/>
              </a:solidFill>
              <a:effectLst/>
            </a:endParaRPr>
          </a:p>
          <a:p>
            <a:pPr>
              <a:buFont typeface="Wingdings" pitchFamily="2" charset="2"/>
              <a:buChar char="Ø"/>
            </a:pPr>
            <a:r>
              <a:rPr lang="en-US" sz="1800" dirty="0" smtClean="0">
                <a:effectLst/>
              </a:rPr>
              <a:t>These drugs inhibit mast cell degranulation via stabilizing the mast cell membrane. However, they do not have bronchodilator action and do </a:t>
            </a:r>
            <a:r>
              <a:rPr lang="en-US" sz="1800" dirty="0">
                <a:effectLst/>
              </a:rPr>
              <a:t>not antagonize constrictor action of histamine</a:t>
            </a:r>
          </a:p>
          <a:p>
            <a:pPr>
              <a:buFont typeface="Wingdings" pitchFamily="2" charset="2"/>
              <a:buChar char="Ø"/>
            </a:pPr>
            <a:endParaRPr lang="en-US" sz="400" dirty="0" smtClean="0">
              <a:effectLst/>
            </a:endParaRPr>
          </a:p>
          <a:p>
            <a:pPr>
              <a:buFont typeface="Wingdings" pitchFamily="2" charset="2"/>
              <a:buChar char="Ø"/>
            </a:pPr>
            <a:r>
              <a:rPr lang="en-US" sz="1800" dirty="0" smtClean="0">
                <a:effectLst/>
              </a:rPr>
              <a:t>They are used </a:t>
            </a:r>
            <a:r>
              <a:rPr lang="en-US" sz="1800" dirty="0">
                <a:effectLst/>
              </a:rPr>
              <a:t>to prevent an asthma attack, but is not useful during the attack, when the mediators have already been released. </a:t>
            </a:r>
            <a:endParaRPr lang="en-US" sz="1800" dirty="0" smtClean="0">
              <a:effectLst/>
            </a:endParaRPr>
          </a:p>
          <a:p>
            <a:pPr>
              <a:buFont typeface="Wingdings" pitchFamily="2" charset="2"/>
              <a:buChar char="Ø"/>
            </a:pPr>
            <a:endParaRPr lang="en-US" sz="400" dirty="0" smtClean="0">
              <a:effectLst/>
            </a:endParaRPr>
          </a:p>
          <a:p>
            <a:pPr>
              <a:buFont typeface="Wingdings" pitchFamily="2" charset="2"/>
              <a:buChar char="Ø"/>
            </a:pPr>
            <a:r>
              <a:rPr lang="en-US" sz="1800" dirty="0" smtClean="0">
                <a:effectLst/>
              </a:rPr>
              <a:t>They are used for the chronic management of asthma (prophylaxis) only via inhalation. They are not used for severe asthma attacks.</a:t>
            </a:r>
          </a:p>
          <a:p>
            <a:pPr>
              <a:buFont typeface="Wingdings" pitchFamily="2" charset="2"/>
              <a:buChar char="Ø"/>
            </a:pPr>
            <a:endParaRPr lang="en-US" sz="400" dirty="0" smtClean="0">
              <a:effectLst/>
            </a:endParaRPr>
          </a:p>
          <a:p>
            <a:pPr>
              <a:buFont typeface="Wingdings" pitchFamily="2" charset="2"/>
              <a:buChar char="Ø"/>
            </a:pPr>
            <a:r>
              <a:rPr lang="en-US" sz="1800" dirty="0" err="1" smtClean="0">
                <a:effectLst/>
              </a:rPr>
              <a:t>Cromolyn</a:t>
            </a:r>
            <a:r>
              <a:rPr lang="en-US" sz="1800" dirty="0" smtClean="0">
                <a:effectLst/>
              </a:rPr>
              <a:t> sodium possess low efficacy in asthma prophylaxis, but also low toxicity and adverse effect profile.</a:t>
            </a:r>
          </a:p>
          <a:p>
            <a:pPr>
              <a:buFont typeface="Wingdings" pitchFamily="2" charset="2"/>
              <a:buChar char="Ø"/>
            </a:pPr>
            <a:endParaRPr lang="en-US" sz="400" dirty="0" smtClean="0">
              <a:effectLst/>
            </a:endParaRPr>
          </a:p>
          <a:p>
            <a:pPr>
              <a:buFont typeface="Wingdings" pitchFamily="2" charset="2"/>
              <a:buChar char="Ø"/>
            </a:pPr>
            <a:r>
              <a:rPr lang="en-US" sz="1800" dirty="0" smtClean="0">
                <a:effectLst/>
              </a:rPr>
              <a:t>It is generally used as an adjuvant drug to </a:t>
            </a:r>
            <a:r>
              <a:rPr lang="el-GR" sz="1800" dirty="0" smtClean="0">
                <a:effectLst/>
              </a:rPr>
              <a:t>β</a:t>
            </a:r>
            <a:r>
              <a:rPr lang="en-US" sz="1800" dirty="0" smtClean="0">
                <a:effectLst/>
              </a:rPr>
              <a:t> agonists and inhaled corticosteroids in asthma prophylaxis.</a:t>
            </a:r>
          </a:p>
          <a:p>
            <a:pPr>
              <a:buFont typeface="Wingdings" pitchFamily="2" charset="2"/>
              <a:buChar char="Ø"/>
            </a:pPr>
            <a:endParaRPr lang="en-US" sz="400" dirty="0" smtClean="0">
              <a:effectLst/>
            </a:endParaRPr>
          </a:p>
          <a:p>
            <a:pPr>
              <a:buFont typeface="Wingdings" pitchFamily="2" charset="2"/>
              <a:buChar char="Ø"/>
            </a:pPr>
            <a:r>
              <a:rPr lang="en-US" sz="1800" dirty="0" smtClean="0">
                <a:effectLst/>
              </a:rPr>
              <a:t>It is used in exercise-induced asthma, allergic rhinitis and allergic </a:t>
            </a:r>
            <a:r>
              <a:rPr lang="en-US" sz="1800" dirty="0" err="1" smtClean="0">
                <a:effectLst/>
              </a:rPr>
              <a:t>conjuctivitis</a:t>
            </a:r>
            <a:endParaRPr lang="en-US" sz="1800" dirty="0" smtClean="0">
              <a:effectLst/>
            </a:endParaRPr>
          </a:p>
          <a:p>
            <a:pPr>
              <a:buFont typeface="Wingdings" pitchFamily="2" charset="2"/>
              <a:buChar char="Ø"/>
            </a:pPr>
            <a:r>
              <a:rPr lang="en-US" sz="1800" dirty="0" err="1">
                <a:effectLst/>
              </a:rPr>
              <a:t>Nedocromil</a:t>
            </a:r>
            <a:r>
              <a:rPr lang="en-US" sz="1800" dirty="0">
                <a:effectLst/>
              </a:rPr>
              <a:t> is more effective in the elderly and used locally also in allergic rhinitis and allergic </a:t>
            </a:r>
            <a:r>
              <a:rPr lang="en-US" sz="1800" dirty="0" err="1">
                <a:effectLst/>
              </a:rPr>
              <a:t>conjuctivitis</a:t>
            </a:r>
            <a:r>
              <a:rPr lang="en-US" sz="1800" dirty="0">
                <a:effectLst/>
              </a:rPr>
              <a:t>.</a:t>
            </a:r>
          </a:p>
          <a:p>
            <a:pPr>
              <a:buFont typeface="Wingdings" pitchFamily="2" charset="2"/>
              <a:buChar char="Ø"/>
            </a:pPr>
            <a:endParaRPr lang="en-US" sz="1800" dirty="0" smtClean="0">
              <a:effectLst/>
            </a:endParaRPr>
          </a:p>
          <a:p>
            <a:pPr>
              <a:buFont typeface="Wingdings" pitchFamily="2" charset="2"/>
              <a:buChar char="Ø"/>
            </a:pPr>
            <a:endParaRPr lang="en-US" sz="1800" dirty="0" smtClean="0">
              <a:effectLst/>
            </a:endParaRPr>
          </a:p>
          <a:p>
            <a:pPr>
              <a:buFont typeface="Wingdings" pitchFamily="2" charset="2"/>
              <a:buChar char="Ø"/>
            </a:pPr>
            <a:endParaRPr lang="en-US" sz="1800" dirty="0">
              <a:effectLst/>
            </a:endParaRPr>
          </a:p>
          <a:p>
            <a:pPr marL="0" indent="0">
              <a:buNone/>
            </a:pPr>
            <a:endParaRPr lang="en-US" sz="1800" b="1" dirty="0">
              <a:effectLst/>
            </a:endParaRPr>
          </a:p>
          <a:p>
            <a:endParaRPr lang="en-US" sz="1800" dirty="0">
              <a:effectLst/>
            </a:endParaRPr>
          </a:p>
        </p:txBody>
      </p:sp>
    </p:spTree>
    <p:extLst>
      <p:ext uri="{BB962C8B-B14F-4D97-AF65-F5344CB8AC3E}">
        <p14:creationId xmlns:p14="http://schemas.microsoft.com/office/powerpoint/2010/main" val="22891685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655638"/>
          </a:xfrm>
        </p:spPr>
        <p:txBody>
          <a:bodyPr/>
          <a:lstStyle/>
          <a:p>
            <a:r>
              <a:rPr lang="en-US" sz="3200" b="1" dirty="0">
                <a:effectLst/>
              </a:rPr>
              <a:t>Anti-</a:t>
            </a:r>
            <a:r>
              <a:rPr lang="en-US" sz="3200" b="1" dirty="0" err="1">
                <a:effectLst/>
              </a:rPr>
              <a:t>IgE</a:t>
            </a:r>
            <a:r>
              <a:rPr lang="en-US" sz="3200" b="1" dirty="0">
                <a:effectLst/>
              </a:rPr>
              <a:t> </a:t>
            </a:r>
            <a:r>
              <a:rPr lang="en-US" sz="3200" b="1" dirty="0" smtClean="0">
                <a:effectLst/>
              </a:rPr>
              <a:t>Antibody</a:t>
            </a:r>
            <a:endParaRPr lang="en-US" sz="3200" dirty="0"/>
          </a:p>
        </p:txBody>
      </p:sp>
      <p:sp>
        <p:nvSpPr>
          <p:cNvPr id="3" name="Content Placeholder 2"/>
          <p:cNvSpPr>
            <a:spLocks noGrp="1"/>
          </p:cNvSpPr>
          <p:nvPr>
            <p:ph idx="1"/>
          </p:nvPr>
        </p:nvSpPr>
        <p:spPr>
          <a:xfrm>
            <a:off x="152400" y="914400"/>
            <a:ext cx="8839200" cy="5791200"/>
          </a:xfrm>
        </p:spPr>
        <p:txBody>
          <a:bodyPr/>
          <a:lstStyle/>
          <a:p>
            <a:pPr algn="just"/>
            <a:r>
              <a:rPr lang="en-US" sz="2000" dirty="0" smtClean="0">
                <a:effectLst/>
              </a:rPr>
              <a:t>Example is </a:t>
            </a:r>
            <a:r>
              <a:rPr lang="en-US" sz="2000" dirty="0" err="1" smtClean="0">
                <a:solidFill>
                  <a:srgbClr val="FF0000"/>
                </a:solidFill>
                <a:effectLst/>
              </a:rPr>
              <a:t>Omalizumab</a:t>
            </a:r>
            <a:endParaRPr lang="en-US" sz="2000" dirty="0">
              <a:solidFill>
                <a:srgbClr val="FF0000"/>
              </a:solidFill>
              <a:effectLst/>
            </a:endParaRPr>
          </a:p>
          <a:p>
            <a:pPr algn="just"/>
            <a:endParaRPr lang="en-US" sz="800" i="1" dirty="0" smtClean="0">
              <a:solidFill>
                <a:srgbClr val="FF0000"/>
              </a:solidFill>
              <a:effectLst/>
            </a:endParaRPr>
          </a:p>
          <a:p>
            <a:pPr algn="just"/>
            <a:r>
              <a:rPr lang="en-US" sz="2000" dirty="0" smtClean="0">
                <a:effectLst/>
              </a:rPr>
              <a:t>It </a:t>
            </a:r>
            <a:r>
              <a:rPr lang="en-US" sz="2000" dirty="0">
                <a:effectLst/>
              </a:rPr>
              <a:t>is a humanized monoclonal antibody</a:t>
            </a:r>
            <a:r>
              <a:rPr lang="en-US" sz="2000" b="1" dirty="0">
                <a:effectLst/>
              </a:rPr>
              <a:t> </a:t>
            </a:r>
            <a:r>
              <a:rPr lang="en-US" sz="2000" dirty="0">
                <a:effectLst/>
              </a:rPr>
              <a:t>against </a:t>
            </a:r>
            <a:r>
              <a:rPr lang="en-US" sz="2000" dirty="0" err="1" smtClean="0">
                <a:effectLst/>
              </a:rPr>
              <a:t>IgE</a:t>
            </a:r>
            <a:r>
              <a:rPr lang="en-US" sz="2000" dirty="0" smtClean="0">
                <a:effectLst/>
              </a:rPr>
              <a:t> </a:t>
            </a:r>
            <a:r>
              <a:rPr lang="en-US" sz="2000" dirty="0">
                <a:effectLst/>
              </a:rPr>
              <a:t>(anti-</a:t>
            </a:r>
            <a:r>
              <a:rPr lang="en-US" sz="2000" dirty="0" err="1">
                <a:effectLst/>
              </a:rPr>
              <a:t>IgE</a:t>
            </a:r>
            <a:r>
              <a:rPr lang="en-US" sz="2000" dirty="0">
                <a:effectLst/>
              </a:rPr>
              <a:t> Mab</a:t>
            </a:r>
            <a:r>
              <a:rPr lang="en-US" sz="2000" dirty="0" smtClean="0">
                <a:effectLst/>
              </a:rPr>
              <a:t>). </a:t>
            </a:r>
          </a:p>
          <a:p>
            <a:pPr algn="just"/>
            <a:endParaRPr lang="en-US" sz="800" dirty="0">
              <a:effectLst/>
            </a:endParaRPr>
          </a:p>
          <a:p>
            <a:pPr algn="just"/>
            <a:r>
              <a:rPr lang="en-US" sz="2000" dirty="0" smtClean="0">
                <a:effectLst/>
              </a:rPr>
              <a:t>It inhibits </a:t>
            </a:r>
            <a:r>
              <a:rPr lang="en-US" sz="2000" dirty="0">
                <a:effectLst/>
              </a:rPr>
              <a:t>the binding if </a:t>
            </a:r>
            <a:r>
              <a:rPr lang="en-US" sz="2000" dirty="0" err="1">
                <a:effectLst/>
              </a:rPr>
              <a:t>IgE</a:t>
            </a:r>
            <a:r>
              <a:rPr lang="en-US" sz="2000" dirty="0">
                <a:effectLst/>
              </a:rPr>
              <a:t> to mast cells but does not</a:t>
            </a:r>
            <a:r>
              <a:rPr lang="en-US" sz="2000" i="1" dirty="0">
                <a:effectLst/>
              </a:rPr>
              <a:t> </a:t>
            </a:r>
            <a:r>
              <a:rPr lang="en-US" sz="2000" dirty="0">
                <a:effectLst/>
              </a:rPr>
              <a:t>activate </a:t>
            </a:r>
            <a:r>
              <a:rPr lang="en-US" sz="2000" dirty="0" err="1">
                <a:effectLst/>
              </a:rPr>
              <a:t>IgE</a:t>
            </a:r>
            <a:r>
              <a:rPr lang="en-US" sz="2000" dirty="0">
                <a:effectLst/>
              </a:rPr>
              <a:t> already bound to these cells and thus does not provoke mast cell degranulation.</a:t>
            </a:r>
          </a:p>
          <a:p>
            <a:pPr algn="just">
              <a:buFont typeface="Wingdings" pitchFamily="2" charset="2"/>
              <a:buChar char="Ø"/>
            </a:pPr>
            <a:endParaRPr lang="en-US" sz="1050" i="1" dirty="0">
              <a:effectLst/>
            </a:endParaRPr>
          </a:p>
          <a:p>
            <a:pPr algn="just">
              <a:buFont typeface="Wingdings" pitchFamily="2" charset="2"/>
              <a:buChar char="Ø"/>
            </a:pPr>
            <a:r>
              <a:rPr lang="en-US" sz="2000" dirty="0" smtClean="0">
                <a:effectLst/>
              </a:rPr>
              <a:t>It is administered </a:t>
            </a:r>
            <a:r>
              <a:rPr lang="en-US" sz="2000" dirty="0" err="1">
                <a:effectLst/>
              </a:rPr>
              <a:t>s.c</a:t>
            </a:r>
            <a:r>
              <a:rPr lang="en-US" sz="2000" i="1" dirty="0" err="1" smtClean="0">
                <a:effectLst/>
              </a:rPr>
              <a:t>.</a:t>
            </a:r>
            <a:r>
              <a:rPr lang="en-US" sz="2000" i="1" dirty="0" smtClean="0">
                <a:effectLst/>
              </a:rPr>
              <a:t> </a:t>
            </a:r>
            <a:r>
              <a:rPr lang="en-US" sz="2000" dirty="0" smtClean="0">
                <a:effectLst/>
              </a:rPr>
              <a:t>and used </a:t>
            </a:r>
            <a:r>
              <a:rPr lang="en-US" sz="2000" dirty="0">
                <a:effectLst/>
              </a:rPr>
              <a:t>in adults and adolescents older than 12 years of age with allergies and moderate to severe persistent asthma</a:t>
            </a:r>
            <a:r>
              <a:rPr lang="en-US" sz="2000" dirty="0" smtClean="0">
                <a:effectLst/>
              </a:rPr>
              <a:t>.</a:t>
            </a:r>
            <a:endParaRPr lang="en-US" sz="2000" i="1" dirty="0">
              <a:effectLst/>
            </a:endParaRPr>
          </a:p>
          <a:p>
            <a:pPr algn="just">
              <a:buFont typeface="Wingdings" pitchFamily="2" charset="2"/>
              <a:buChar char="Ø"/>
            </a:pPr>
            <a:endParaRPr lang="en-US" sz="800" i="1" dirty="0">
              <a:effectLst/>
            </a:endParaRPr>
          </a:p>
          <a:p>
            <a:pPr algn="just">
              <a:buFont typeface="Wingdings" pitchFamily="2" charset="2"/>
              <a:buChar char="Ø"/>
            </a:pPr>
            <a:r>
              <a:rPr lang="en-US" sz="2000" dirty="0">
                <a:effectLst/>
              </a:rPr>
              <a:t>In severe extrinsic asthma, </a:t>
            </a:r>
            <a:r>
              <a:rPr lang="en-US" sz="2000" dirty="0" err="1">
                <a:effectLst/>
              </a:rPr>
              <a:t>omalizumab</a:t>
            </a:r>
            <a:r>
              <a:rPr lang="en-US" sz="2000" dirty="0">
                <a:effectLst/>
              </a:rPr>
              <a:t> has been found to reduce exacerbations and </a:t>
            </a:r>
            <a:r>
              <a:rPr lang="en-US" sz="2000" dirty="0" smtClean="0">
                <a:effectLst/>
              </a:rPr>
              <a:t>is </a:t>
            </a:r>
            <a:r>
              <a:rPr lang="en-US" sz="2000" dirty="0">
                <a:effectLst/>
              </a:rPr>
              <a:t>proven to be effective in reducing the dependency on inhaled and oral corticosteroids</a:t>
            </a:r>
            <a:r>
              <a:rPr lang="en-US" sz="2000" dirty="0" smtClean="0">
                <a:effectLst/>
              </a:rPr>
              <a:t>.</a:t>
            </a:r>
          </a:p>
          <a:p>
            <a:pPr algn="just">
              <a:buFont typeface="Wingdings" pitchFamily="2" charset="2"/>
              <a:buChar char="Ø"/>
            </a:pPr>
            <a:r>
              <a:rPr lang="en-US" sz="2000" dirty="0" smtClean="0">
                <a:effectLst/>
              </a:rPr>
              <a:t>Adverse effects include increase in serum hepatic enzymes, headache</a:t>
            </a:r>
            <a:r>
              <a:rPr lang="en-US" sz="2000" dirty="0">
                <a:effectLst/>
              </a:rPr>
              <a:t> </a:t>
            </a:r>
            <a:r>
              <a:rPr lang="en-US" sz="2000" dirty="0" smtClean="0">
                <a:effectLst/>
              </a:rPr>
              <a:t>and dyspepsia</a:t>
            </a:r>
          </a:p>
          <a:p>
            <a:pPr algn="just">
              <a:buFont typeface="Wingdings" pitchFamily="2" charset="2"/>
              <a:buChar char="Ø"/>
            </a:pPr>
            <a:r>
              <a:rPr lang="en-US" sz="2000" dirty="0" smtClean="0">
                <a:effectLst/>
              </a:rPr>
              <a:t>Drug interactions may be dangerous especially with theophylline and warfarin.</a:t>
            </a:r>
            <a:endParaRPr lang="en-US" sz="2000" dirty="0">
              <a:effectLst/>
            </a:endParaRPr>
          </a:p>
          <a:p>
            <a:pPr algn="just">
              <a:buFont typeface="Wingdings" pitchFamily="2" charset="2"/>
              <a:buChar char="Ø"/>
            </a:pPr>
            <a:endParaRPr lang="en-US" sz="2000" dirty="0">
              <a:effectLst/>
            </a:endParaRPr>
          </a:p>
          <a:p>
            <a:pPr algn="just">
              <a:buFont typeface="Wingdings" pitchFamily="2" charset="2"/>
              <a:buChar char="Ø"/>
            </a:pPr>
            <a:endParaRPr lang="en-US" sz="1200" dirty="0">
              <a:effectLst/>
            </a:endParaRPr>
          </a:p>
          <a:p>
            <a:pPr algn="just">
              <a:buFont typeface="Wingdings" pitchFamily="2" charset="2"/>
              <a:buChar char="Ø"/>
            </a:pPr>
            <a:endParaRPr lang="en-US" sz="2000" dirty="0" smtClean="0">
              <a:solidFill>
                <a:srgbClr val="FF0000"/>
              </a:solidFill>
              <a:effectLst/>
            </a:endParaRPr>
          </a:p>
          <a:p>
            <a:pPr algn="just"/>
            <a:endParaRPr lang="en-US" sz="2000" dirty="0">
              <a:solidFill>
                <a:srgbClr val="FF0000"/>
              </a:solidFill>
              <a:effectLst/>
            </a:endParaRPr>
          </a:p>
        </p:txBody>
      </p:sp>
    </p:spTree>
    <p:extLst>
      <p:ext uri="{BB962C8B-B14F-4D97-AF65-F5344CB8AC3E}">
        <p14:creationId xmlns:p14="http://schemas.microsoft.com/office/powerpoint/2010/main" val="22409644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effectLst/>
              </a:rPr>
              <a:t>Chronic obstructive pulmonary disease (COPD)</a:t>
            </a:r>
            <a:endParaRPr lang="en-US" sz="3600" b="1" dirty="0">
              <a:effectLst/>
            </a:endParaRPr>
          </a:p>
        </p:txBody>
      </p:sp>
      <p:sp>
        <p:nvSpPr>
          <p:cNvPr id="3" name="Content Placeholder 2"/>
          <p:cNvSpPr>
            <a:spLocks noGrp="1"/>
          </p:cNvSpPr>
          <p:nvPr>
            <p:ph idx="1"/>
          </p:nvPr>
        </p:nvSpPr>
        <p:spPr>
          <a:xfrm>
            <a:off x="304800" y="1600200"/>
            <a:ext cx="8610600" cy="4953000"/>
          </a:xfrm>
        </p:spPr>
        <p:txBody>
          <a:bodyPr/>
          <a:lstStyle/>
          <a:p>
            <a:r>
              <a:rPr lang="en-US" sz="2000" dirty="0">
                <a:effectLst/>
              </a:rPr>
              <a:t>COPD  is also an inflammatory disease of the lungs characterized by:</a:t>
            </a:r>
          </a:p>
          <a:p>
            <a:pPr marL="457200" indent="-457200">
              <a:buFont typeface="+mj-lt"/>
              <a:buAutoNum type="arabicPeriod"/>
            </a:pPr>
            <a:r>
              <a:rPr lang="en-US" sz="2000" dirty="0">
                <a:effectLst/>
              </a:rPr>
              <a:t>Obstruction and/or destruction of alveoli</a:t>
            </a:r>
          </a:p>
          <a:p>
            <a:pPr marL="457200" indent="-457200">
              <a:buFont typeface="+mj-lt"/>
              <a:buAutoNum type="arabicPeriod"/>
            </a:pPr>
            <a:r>
              <a:rPr lang="en-US" sz="2000" dirty="0">
                <a:effectLst/>
              </a:rPr>
              <a:t>Bronchiolar fibrosis / chronic bronchitis</a:t>
            </a:r>
          </a:p>
          <a:p>
            <a:pPr marL="457200" indent="-457200">
              <a:buFont typeface="+mj-lt"/>
              <a:buAutoNum type="arabicPeriod"/>
            </a:pPr>
            <a:r>
              <a:rPr lang="en-US" sz="2000" dirty="0">
                <a:effectLst/>
              </a:rPr>
              <a:t>Loss of bronchiolar elasticity leading to closure of smaller air tubes during expiration.</a:t>
            </a:r>
          </a:p>
          <a:p>
            <a:pPr>
              <a:buFont typeface="Arial" pitchFamily="34" charset="0"/>
              <a:buChar char="•"/>
            </a:pPr>
            <a:r>
              <a:rPr lang="en-US" sz="2000" dirty="0">
                <a:effectLst/>
              </a:rPr>
              <a:t>Major cause of COPD is cigarette smoking. Air pollution is also </a:t>
            </a:r>
            <a:r>
              <a:rPr lang="en-US" sz="2000" dirty="0" err="1">
                <a:effectLst/>
              </a:rPr>
              <a:t>aetiologically</a:t>
            </a:r>
            <a:r>
              <a:rPr lang="en-US" sz="2000" dirty="0">
                <a:effectLst/>
              </a:rPr>
              <a:t> important</a:t>
            </a:r>
          </a:p>
          <a:p>
            <a:pPr>
              <a:buFont typeface="Arial" pitchFamily="34" charset="0"/>
              <a:buChar char="•"/>
            </a:pPr>
            <a:r>
              <a:rPr lang="en-US" sz="2000" dirty="0">
                <a:effectLst/>
              </a:rPr>
              <a:t>The airway obstruction is accentuated during exercise causing shortness of breath. </a:t>
            </a:r>
          </a:p>
          <a:p>
            <a:pPr>
              <a:buFont typeface="Arial" pitchFamily="34" charset="0"/>
              <a:buChar char="•"/>
            </a:pPr>
            <a:r>
              <a:rPr lang="en-US" sz="2000" dirty="0">
                <a:effectLst/>
              </a:rPr>
              <a:t>Bronchodilators prevent closure of peripheral air tubes during expiration and afford symptomatic relief in COPD patients, but improvement is generally &lt;15%.</a:t>
            </a:r>
          </a:p>
          <a:p>
            <a:pPr>
              <a:buFont typeface="Arial" pitchFamily="34" charset="0"/>
              <a:buChar char="•"/>
            </a:pPr>
            <a:r>
              <a:rPr lang="en-US" sz="2000" dirty="0">
                <a:effectLst/>
              </a:rPr>
              <a:t>An increasing part of airway obstruction is irreversible.</a:t>
            </a:r>
            <a:endParaRPr lang="en-US" sz="2000" dirty="0"/>
          </a:p>
          <a:p>
            <a:endParaRPr lang="en-US" sz="2000" dirty="0"/>
          </a:p>
        </p:txBody>
      </p:sp>
    </p:spTree>
    <p:extLst>
      <p:ext uri="{BB962C8B-B14F-4D97-AF65-F5344CB8AC3E}">
        <p14:creationId xmlns:p14="http://schemas.microsoft.com/office/powerpoint/2010/main" val="24622569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79438"/>
          </a:xfrm>
        </p:spPr>
        <p:txBody>
          <a:bodyPr/>
          <a:lstStyle/>
          <a:p>
            <a:r>
              <a:rPr lang="en-US" sz="3200" b="1" dirty="0" smtClean="0">
                <a:effectLst/>
              </a:rPr>
              <a:t>Pharmacotherapy of COPD</a:t>
            </a:r>
            <a:endParaRPr lang="en-US" sz="3200" b="1" dirty="0">
              <a:effectLst/>
            </a:endParaRPr>
          </a:p>
        </p:txBody>
      </p:sp>
      <p:sp>
        <p:nvSpPr>
          <p:cNvPr id="3" name="Content Placeholder 2"/>
          <p:cNvSpPr>
            <a:spLocks noGrp="1"/>
          </p:cNvSpPr>
          <p:nvPr>
            <p:ph idx="1"/>
          </p:nvPr>
        </p:nvSpPr>
        <p:spPr>
          <a:xfrm>
            <a:off x="228600" y="1143000"/>
            <a:ext cx="8763000" cy="5486400"/>
          </a:xfrm>
        </p:spPr>
        <p:txBody>
          <a:bodyPr/>
          <a:lstStyle/>
          <a:p>
            <a:r>
              <a:rPr lang="en-US" sz="2000" dirty="0" smtClean="0">
                <a:effectLst/>
              </a:rPr>
              <a:t>Inhaled bronchodilators</a:t>
            </a:r>
          </a:p>
          <a:p>
            <a:endParaRPr lang="en-US" sz="2000" dirty="0">
              <a:effectLst/>
            </a:endParaRPr>
          </a:p>
          <a:p>
            <a:pPr marL="457200" indent="-457200">
              <a:buFont typeface="+mj-lt"/>
              <a:buAutoNum type="arabicPeriod"/>
            </a:pPr>
            <a:r>
              <a:rPr lang="en-US" sz="2000" dirty="0">
                <a:effectLst/>
              </a:rPr>
              <a:t>Anticholinergic agents : ipratropium, tiotropium</a:t>
            </a:r>
          </a:p>
          <a:p>
            <a:pPr marL="457200" indent="-457200">
              <a:buFont typeface="+mj-lt"/>
              <a:buAutoNum type="arabicPeriod"/>
            </a:pPr>
            <a:r>
              <a:rPr lang="el-GR" sz="2000" dirty="0">
                <a:effectLst/>
              </a:rPr>
              <a:t>β</a:t>
            </a:r>
            <a:r>
              <a:rPr lang="en-US" sz="2000" dirty="0">
                <a:effectLst/>
              </a:rPr>
              <a:t>2-adrenergic agonists</a:t>
            </a:r>
          </a:p>
          <a:p>
            <a:pPr marL="457200" indent="-457200">
              <a:buFont typeface="+mj-lt"/>
              <a:buAutoNum type="arabicPeriod"/>
            </a:pPr>
            <a:r>
              <a:rPr lang="en-US" sz="2000" dirty="0">
                <a:effectLst/>
              </a:rPr>
              <a:t>Anticholinergic agents +  </a:t>
            </a:r>
            <a:r>
              <a:rPr lang="el-GR" sz="2000" dirty="0">
                <a:effectLst/>
              </a:rPr>
              <a:t>β</a:t>
            </a:r>
            <a:r>
              <a:rPr lang="en-US" sz="2000" dirty="0">
                <a:effectLst/>
              </a:rPr>
              <a:t>2-adrenergic agonists: </a:t>
            </a:r>
            <a:r>
              <a:rPr lang="en-US" sz="2000" dirty="0" err="1">
                <a:effectLst/>
              </a:rPr>
              <a:t>Albuteron</a:t>
            </a:r>
            <a:r>
              <a:rPr lang="en-US" sz="2000" dirty="0">
                <a:effectLst/>
              </a:rPr>
              <a:t> + ipratropium, salmeterol + tiotropium</a:t>
            </a:r>
          </a:p>
          <a:p>
            <a:pPr marL="0" indent="0">
              <a:buNone/>
            </a:pPr>
            <a:endParaRPr lang="en-US" sz="2000" dirty="0" smtClean="0">
              <a:effectLst/>
            </a:endParaRPr>
          </a:p>
          <a:p>
            <a:r>
              <a:rPr lang="en-US" sz="2000" dirty="0" smtClean="0">
                <a:effectLst/>
              </a:rPr>
              <a:t>Inhaled corticosteroids</a:t>
            </a:r>
          </a:p>
          <a:p>
            <a:endParaRPr lang="en-US" sz="2000" dirty="0" smtClean="0">
              <a:effectLst/>
            </a:endParaRPr>
          </a:p>
          <a:p>
            <a:r>
              <a:rPr lang="en-US" sz="2000" dirty="0" err="1" smtClean="0">
                <a:effectLst/>
              </a:rPr>
              <a:t>Roflumilast</a:t>
            </a:r>
            <a:r>
              <a:rPr lang="en-US" sz="2000" dirty="0" smtClean="0">
                <a:effectLst/>
              </a:rPr>
              <a:t> : </a:t>
            </a:r>
            <a:r>
              <a:rPr lang="en-US" sz="2000" dirty="0" err="1" smtClean="0">
                <a:effectLst/>
              </a:rPr>
              <a:t>Roflumilast</a:t>
            </a:r>
            <a:r>
              <a:rPr lang="en-US" sz="2000" dirty="0" smtClean="0">
                <a:effectLst/>
              </a:rPr>
              <a:t> is a phosphodiesterase type 4 (PDE4) inhibitor. It elevates </a:t>
            </a:r>
            <a:r>
              <a:rPr lang="en-US" sz="2000" dirty="0" err="1" smtClean="0">
                <a:effectLst/>
              </a:rPr>
              <a:t>cAMP</a:t>
            </a:r>
            <a:r>
              <a:rPr lang="en-US" sz="2000" dirty="0" smtClean="0">
                <a:effectLst/>
              </a:rPr>
              <a:t> levels in inflammatory cells, causing inhibition of inflammatory mediator release.</a:t>
            </a:r>
          </a:p>
          <a:p>
            <a:pPr marL="0" indent="0">
              <a:buNone/>
            </a:pPr>
            <a:endParaRPr lang="en-US" sz="2000" dirty="0">
              <a:effectLst/>
            </a:endParaRPr>
          </a:p>
          <a:p>
            <a:pPr marL="0" indent="0">
              <a:buNone/>
            </a:pPr>
            <a:endParaRPr lang="en-US" sz="2000" dirty="0">
              <a:effectLst/>
            </a:endParaRPr>
          </a:p>
        </p:txBody>
      </p:sp>
    </p:spTree>
    <p:extLst>
      <p:ext uri="{BB962C8B-B14F-4D97-AF65-F5344CB8AC3E}">
        <p14:creationId xmlns:p14="http://schemas.microsoft.com/office/powerpoint/2010/main" val="1757653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55638"/>
          </a:xfrm>
        </p:spPr>
        <p:txBody>
          <a:bodyPr/>
          <a:lstStyle/>
          <a:p>
            <a:r>
              <a:rPr lang="en-US" sz="3600" dirty="0" smtClean="0"/>
              <a:t>The cough reflex</a:t>
            </a:r>
            <a:endParaRPr lang="en-US" sz="3600" dirty="0"/>
          </a:p>
        </p:txBody>
      </p:sp>
      <p:sp>
        <p:nvSpPr>
          <p:cNvPr id="3" name="Content Placeholder 2"/>
          <p:cNvSpPr>
            <a:spLocks noGrp="1"/>
          </p:cNvSpPr>
          <p:nvPr>
            <p:ph idx="1"/>
          </p:nvPr>
        </p:nvSpPr>
        <p:spPr>
          <a:xfrm>
            <a:off x="152400" y="838200"/>
            <a:ext cx="8915400" cy="5867400"/>
          </a:xfrm>
        </p:spPr>
        <p:txBody>
          <a:bodyPr/>
          <a:lstStyle/>
          <a:p>
            <a:pPr algn="just" eaLnBrk="1" hangingPunct="1">
              <a:buFont typeface="Wingdings" pitchFamily="2" charset="2"/>
              <a:buChar char="Ø"/>
            </a:pPr>
            <a:r>
              <a:rPr lang="en-US" sz="2000" dirty="0" smtClean="0">
                <a:effectLst/>
              </a:rPr>
              <a:t>The cough reflex has both sensory (afferent) mainly via the </a:t>
            </a:r>
            <a:r>
              <a:rPr lang="en-US" sz="2000" dirty="0" err="1" smtClean="0">
                <a:effectLst/>
              </a:rPr>
              <a:t>vagus</a:t>
            </a:r>
            <a:r>
              <a:rPr lang="en-US" sz="2000" dirty="0" smtClean="0">
                <a:effectLst/>
              </a:rPr>
              <a:t> nerve and efferent components.</a:t>
            </a:r>
          </a:p>
          <a:p>
            <a:pPr algn="just" eaLnBrk="1" hangingPunct="1">
              <a:buFont typeface="Wingdings" pitchFamily="2" charset="2"/>
              <a:buChar char="Ø"/>
            </a:pPr>
            <a:endParaRPr lang="en-US" sz="800" dirty="0" smtClean="0">
              <a:effectLst/>
            </a:endParaRPr>
          </a:p>
          <a:p>
            <a:pPr algn="just" eaLnBrk="1" hangingPunct="1">
              <a:buFont typeface="Wingdings" pitchFamily="2" charset="2"/>
              <a:buChar char="Ø"/>
            </a:pPr>
            <a:r>
              <a:rPr lang="en-US" sz="2000" dirty="0" smtClean="0">
                <a:effectLst/>
              </a:rPr>
              <a:t>Pulmonary irritant receptors in the epithelium of the respiratory tract are sensitive to both mechanical and chemical stimuli.</a:t>
            </a:r>
          </a:p>
          <a:p>
            <a:pPr algn="just" eaLnBrk="1" hangingPunct="1">
              <a:buFont typeface="Wingdings" pitchFamily="2" charset="2"/>
              <a:buChar char="Ø"/>
            </a:pPr>
            <a:endParaRPr lang="en-US" sz="800" dirty="0" smtClean="0">
              <a:effectLst/>
            </a:endParaRPr>
          </a:p>
          <a:p>
            <a:pPr algn="just" eaLnBrk="1" hangingPunct="1">
              <a:buFont typeface="Wingdings" pitchFamily="2" charset="2"/>
              <a:buChar char="Ø"/>
            </a:pPr>
            <a:r>
              <a:rPr lang="en-US" sz="2000" dirty="0" smtClean="0">
                <a:effectLst/>
              </a:rPr>
              <a:t>Chemical or mechanical irritation of the epithelium within the bronchial mucosa causes bronchoconstriction, which in turn stimulates the stretch receptors located within the tracheobronchial tree.</a:t>
            </a:r>
            <a:endParaRPr lang="en-US" sz="2000" dirty="0">
              <a:effectLst/>
            </a:endParaRPr>
          </a:p>
          <a:p>
            <a:pPr algn="just" eaLnBrk="1" hangingPunct="1">
              <a:buFont typeface="Wingdings" pitchFamily="2" charset="2"/>
              <a:buChar char="Ø"/>
            </a:pPr>
            <a:endParaRPr lang="en-US" sz="800" b="1" dirty="0">
              <a:effectLst/>
            </a:endParaRPr>
          </a:p>
          <a:p>
            <a:pPr algn="just" eaLnBrk="1" hangingPunct="1">
              <a:buFont typeface="Wingdings" pitchFamily="2" charset="2"/>
              <a:buChar char="Ø"/>
            </a:pPr>
            <a:r>
              <a:rPr lang="en-US" sz="2000" dirty="0">
                <a:effectLst/>
              </a:rPr>
              <a:t>The internal laryngeal nerve carries the sensory </a:t>
            </a:r>
            <a:r>
              <a:rPr lang="en-US" sz="2000" dirty="0" smtClean="0">
                <a:effectLst/>
              </a:rPr>
              <a:t>information via the </a:t>
            </a:r>
            <a:r>
              <a:rPr lang="en-US" sz="2000" dirty="0" err="1" smtClean="0">
                <a:effectLst/>
              </a:rPr>
              <a:t>vagus</a:t>
            </a:r>
            <a:r>
              <a:rPr lang="en-US" sz="2000" dirty="0" smtClean="0">
                <a:effectLst/>
              </a:rPr>
              <a:t> nerve to </a:t>
            </a:r>
            <a:r>
              <a:rPr lang="en-US" sz="2000" dirty="0">
                <a:effectLst/>
              </a:rPr>
              <a:t>the cough center located in the medulla </a:t>
            </a:r>
            <a:r>
              <a:rPr lang="en-US" sz="2000" dirty="0" smtClean="0">
                <a:effectLst/>
              </a:rPr>
              <a:t>oblongata. </a:t>
            </a:r>
            <a:endParaRPr lang="en-US" sz="2000" dirty="0">
              <a:effectLst/>
            </a:endParaRPr>
          </a:p>
          <a:p>
            <a:pPr algn="just" eaLnBrk="1" hangingPunct="1">
              <a:buFont typeface="Wingdings" pitchFamily="2" charset="2"/>
              <a:buChar char="Ø"/>
            </a:pPr>
            <a:endParaRPr lang="en-US" sz="800" dirty="0">
              <a:effectLst/>
            </a:endParaRPr>
          </a:p>
          <a:p>
            <a:pPr algn="just" eaLnBrk="1" hangingPunct="1">
              <a:buFont typeface="Wingdings" pitchFamily="2" charset="2"/>
              <a:buChar char="Ø"/>
            </a:pPr>
            <a:r>
              <a:rPr lang="en-US" sz="2000" dirty="0">
                <a:effectLst/>
              </a:rPr>
              <a:t>Stimulation of this area produces a cough to remove the foreign material from the respiratory tract before it reaches the lungs. </a:t>
            </a:r>
          </a:p>
          <a:p>
            <a:pPr algn="just" eaLnBrk="1" hangingPunct="1">
              <a:buFont typeface="Wingdings" pitchFamily="2" charset="2"/>
              <a:buChar char="Ø"/>
            </a:pPr>
            <a:endParaRPr lang="en-US" sz="800" dirty="0">
              <a:effectLst/>
            </a:endParaRPr>
          </a:p>
          <a:p>
            <a:pPr algn="just" eaLnBrk="1" hangingPunct="1">
              <a:buFont typeface="Wingdings" pitchFamily="2" charset="2"/>
              <a:buChar char="Ø"/>
            </a:pPr>
            <a:r>
              <a:rPr lang="en-US" sz="2000" dirty="0">
                <a:effectLst/>
              </a:rPr>
              <a:t>Mucus production in the bronchi is an airway defense mechanism, and it increases with inflammation and infection.</a:t>
            </a:r>
            <a:r>
              <a:rPr lang="en-US" sz="1900" dirty="0">
                <a:effectLst/>
              </a:rPr>
              <a:t> </a:t>
            </a:r>
          </a:p>
          <a:p>
            <a:pPr algn="just"/>
            <a:endParaRPr lang="en-US" sz="1900" dirty="0"/>
          </a:p>
        </p:txBody>
      </p:sp>
    </p:spTree>
    <p:extLst>
      <p:ext uri="{BB962C8B-B14F-4D97-AF65-F5344CB8AC3E}">
        <p14:creationId xmlns:p14="http://schemas.microsoft.com/office/powerpoint/2010/main" val="1202699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394744" y="152400"/>
            <a:ext cx="4354512" cy="474662"/>
          </a:xfrm>
        </p:spPr>
        <p:txBody>
          <a:bodyPr/>
          <a:lstStyle/>
          <a:p>
            <a:pPr algn="l"/>
            <a:r>
              <a:rPr lang="en-US" sz="3200" dirty="0" smtClean="0"/>
              <a:t>The cough reflex</a:t>
            </a:r>
          </a:p>
        </p:txBody>
      </p:sp>
      <p:pic>
        <p:nvPicPr>
          <p:cNvPr id="19459" name="Picture 2"/>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6058" t="37001" r="4543" b="3780"/>
          <a:stretch>
            <a:fillRect/>
          </a:stretch>
        </p:blipFill>
        <p:spPr bwMode="auto">
          <a:xfrm>
            <a:off x="609600" y="1295400"/>
            <a:ext cx="7924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7627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990600" y="152400"/>
            <a:ext cx="6348413" cy="642938"/>
          </a:xfrm>
        </p:spPr>
        <p:txBody>
          <a:bodyPr/>
          <a:lstStyle/>
          <a:p>
            <a:pPr eaLnBrk="1" hangingPunct="1"/>
            <a:r>
              <a:rPr lang="en-US" sz="3200" dirty="0"/>
              <a:t>T</a:t>
            </a:r>
            <a:r>
              <a:rPr lang="en-US" sz="3200" dirty="0" smtClean="0"/>
              <a:t>ypes of cough</a:t>
            </a:r>
          </a:p>
        </p:txBody>
      </p:sp>
      <p:sp>
        <p:nvSpPr>
          <p:cNvPr id="21507" name="Content Placeholder 2"/>
          <p:cNvSpPr>
            <a:spLocks noGrp="1"/>
          </p:cNvSpPr>
          <p:nvPr>
            <p:ph idx="1"/>
          </p:nvPr>
        </p:nvSpPr>
        <p:spPr>
          <a:xfrm>
            <a:off x="261938" y="1279525"/>
            <a:ext cx="8653462" cy="5068888"/>
          </a:xfrm>
        </p:spPr>
        <p:txBody>
          <a:bodyPr/>
          <a:lstStyle/>
          <a:p>
            <a:pPr algn="just" rtl="0" eaLnBrk="1" hangingPunct="1">
              <a:buFont typeface="Trebuchet MS" pitchFamily="34" charset="0"/>
              <a:buAutoNum type="arabicPeriod"/>
            </a:pPr>
            <a:r>
              <a:rPr lang="en-US" sz="2000" dirty="0" smtClean="0">
                <a:effectLst/>
              </a:rPr>
              <a:t>Productive cough</a:t>
            </a:r>
          </a:p>
          <a:p>
            <a:pPr algn="just" rtl="0" eaLnBrk="1" hangingPunct="1">
              <a:buFont typeface="Trebuchet MS" pitchFamily="34" charset="0"/>
              <a:buAutoNum type="arabicPeriod"/>
            </a:pPr>
            <a:r>
              <a:rPr lang="en-US" sz="2000" dirty="0" smtClean="0">
                <a:effectLst/>
              </a:rPr>
              <a:t>Non productive cough</a:t>
            </a:r>
          </a:p>
          <a:p>
            <a:pPr algn="just" rtl="0" eaLnBrk="1" hangingPunct="1">
              <a:buFont typeface="Trebuchet MS" pitchFamily="34" charset="0"/>
              <a:buAutoNum type="arabicPeriod"/>
            </a:pPr>
            <a:endParaRPr lang="en-US" sz="2000" u="sng" dirty="0" smtClean="0">
              <a:effectLst/>
            </a:endParaRPr>
          </a:p>
          <a:p>
            <a:pPr algn="just" rtl="0" eaLnBrk="1" hangingPunct="1">
              <a:buFont typeface="Trebuchet MS" pitchFamily="34" charset="0"/>
              <a:buAutoNum type="arabicParenR"/>
            </a:pPr>
            <a:r>
              <a:rPr lang="en-US" sz="2000" u="sng" dirty="0" smtClean="0">
                <a:effectLst/>
              </a:rPr>
              <a:t>Productive cough</a:t>
            </a:r>
            <a:r>
              <a:rPr lang="en-US" sz="2000" dirty="0" smtClean="0">
                <a:effectLst/>
              </a:rPr>
              <a:t>: This type of cough is beneficial as it effectively drains the airway and expels excessive secretions and exudates. It helps remove harmful foreign substances from the airway. Its suppression is not desirable, may even be harmful.</a:t>
            </a:r>
          </a:p>
          <a:p>
            <a:pPr algn="just" rtl="0" eaLnBrk="1" hangingPunct="1">
              <a:buFont typeface="Trebuchet MS" pitchFamily="34" charset="0"/>
              <a:buAutoNum type="arabicParenR"/>
            </a:pPr>
            <a:endParaRPr lang="en-US" sz="2000" dirty="0" smtClean="0">
              <a:effectLst/>
            </a:endParaRPr>
          </a:p>
          <a:p>
            <a:pPr algn="just" rtl="0" eaLnBrk="1" hangingPunct="1">
              <a:buFont typeface="Trebuchet MS" pitchFamily="34" charset="0"/>
              <a:buAutoNum type="arabicParenR"/>
            </a:pPr>
            <a:r>
              <a:rPr lang="en-US" sz="2000" u="sng" dirty="0" smtClean="0">
                <a:effectLst/>
              </a:rPr>
              <a:t>Non productive cough</a:t>
            </a:r>
            <a:r>
              <a:rPr lang="en-US" sz="2000" dirty="0" smtClean="0">
                <a:effectLst/>
              </a:rPr>
              <a:t>: It is a dry cough. It is non- productive chronic cough and is due to smoking and local irritants.</a:t>
            </a:r>
          </a:p>
          <a:p>
            <a:pPr marL="0" indent="0" algn="just" rtl="0" eaLnBrk="1" hangingPunct="1">
              <a:buNone/>
            </a:pPr>
            <a:endParaRPr lang="en-US" sz="2000" dirty="0" smtClean="0">
              <a:effectLst/>
            </a:endParaRPr>
          </a:p>
          <a:p>
            <a:pPr algn="just" rtl="0" eaLnBrk="1" hangingPunct="1">
              <a:buFont typeface="Wingdings" pitchFamily="2" charset="2"/>
              <a:buChar char="Ø"/>
            </a:pPr>
            <a:r>
              <a:rPr lang="en-US" sz="2000" dirty="0" smtClean="0">
                <a:effectLst/>
              </a:rPr>
              <a:t>Apart from specific remedies (antibiotics), cough may be treated as a symptom</a:t>
            </a:r>
          </a:p>
          <a:p>
            <a:pPr algn="just" eaLnBrk="1" hangingPunct="1"/>
            <a:endParaRPr lang="en-US" dirty="0" smtClean="0"/>
          </a:p>
        </p:txBody>
      </p:sp>
    </p:spTree>
    <p:extLst>
      <p:ext uri="{BB962C8B-B14F-4D97-AF65-F5344CB8AC3E}">
        <p14:creationId xmlns:p14="http://schemas.microsoft.com/office/powerpoint/2010/main" val="2767424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0"/>
            <a:ext cx="8229600" cy="1258888"/>
          </a:xfrm>
        </p:spPr>
        <p:txBody>
          <a:bodyPr/>
          <a:lstStyle/>
          <a:p>
            <a:r>
              <a:rPr lang="en-US" dirty="0"/>
              <a:t>Symptomatic (nonspecific</a:t>
            </a:r>
            <a:r>
              <a:rPr lang="en-US" dirty="0" smtClean="0"/>
              <a:t>) cough therapies</a:t>
            </a:r>
            <a:endParaRPr lang="en-US" dirty="0"/>
          </a:p>
        </p:txBody>
      </p:sp>
    </p:spTree>
    <p:extLst>
      <p:ext uri="{BB962C8B-B14F-4D97-AF65-F5344CB8AC3E}">
        <p14:creationId xmlns:p14="http://schemas.microsoft.com/office/powerpoint/2010/main" val="1965125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a:xfrm>
            <a:off x="533400" y="76200"/>
            <a:ext cx="8458200" cy="609600"/>
          </a:xfrm>
        </p:spPr>
        <p:txBody>
          <a:bodyPr/>
          <a:lstStyle/>
          <a:p>
            <a:pPr eaLnBrk="1" hangingPunct="1"/>
            <a:r>
              <a:rPr lang="en-US" sz="3200" b="1" dirty="0" smtClean="0">
                <a:effectLst/>
              </a:rPr>
              <a:t>Antitussives</a:t>
            </a:r>
            <a:endParaRPr lang="en-US" sz="3200" dirty="0" smtClean="0"/>
          </a:p>
        </p:txBody>
      </p:sp>
      <p:sp>
        <p:nvSpPr>
          <p:cNvPr id="46083" name="Rectangle 5"/>
          <p:cNvSpPr>
            <a:spLocks noGrp="1" noChangeArrowheads="1"/>
          </p:cNvSpPr>
          <p:nvPr>
            <p:ph idx="1"/>
          </p:nvPr>
        </p:nvSpPr>
        <p:spPr>
          <a:xfrm>
            <a:off x="152399" y="838200"/>
            <a:ext cx="8769927" cy="5867400"/>
          </a:xfrm>
        </p:spPr>
        <p:txBody>
          <a:bodyPr/>
          <a:lstStyle/>
          <a:p>
            <a:pPr algn="l" rtl="0" eaLnBrk="1" hangingPunct="1">
              <a:buFont typeface="Wingdings" pitchFamily="2" charset="2"/>
              <a:buChar char="Ø"/>
              <a:defRPr/>
            </a:pPr>
            <a:endParaRPr lang="en-US" sz="1000" dirty="0" smtClean="0">
              <a:effectLst/>
            </a:endParaRPr>
          </a:p>
          <a:p>
            <a:pPr eaLnBrk="1" hangingPunct="1">
              <a:buFont typeface="Wingdings" pitchFamily="2" charset="2"/>
              <a:buChar char="Ø"/>
              <a:defRPr/>
            </a:pPr>
            <a:r>
              <a:rPr lang="en-US" sz="2000" dirty="0">
                <a:effectLst/>
              </a:rPr>
              <a:t>They are also called </a:t>
            </a:r>
            <a:r>
              <a:rPr lang="en-US" sz="2000" b="1" dirty="0" smtClean="0">
                <a:effectLst/>
              </a:rPr>
              <a:t>cough </a:t>
            </a:r>
            <a:r>
              <a:rPr lang="en-US" sz="2000" b="1" dirty="0" err="1" smtClean="0">
                <a:effectLst/>
              </a:rPr>
              <a:t>centre</a:t>
            </a:r>
            <a:r>
              <a:rPr lang="en-US" sz="2000" b="1" dirty="0" smtClean="0">
                <a:effectLst/>
              </a:rPr>
              <a:t> </a:t>
            </a:r>
            <a:r>
              <a:rPr lang="en-US" sz="2000" b="1" dirty="0">
                <a:effectLst/>
              </a:rPr>
              <a:t>suppressants</a:t>
            </a:r>
            <a:r>
              <a:rPr lang="en-US" sz="2000" dirty="0">
                <a:effectLst/>
              </a:rPr>
              <a:t>.</a:t>
            </a:r>
          </a:p>
          <a:p>
            <a:pPr algn="l" rtl="0" eaLnBrk="1" hangingPunct="1">
              <a:buFont typeface="Wingdings" pitchFamily="2" charset="2"/>
              <a:buChar char="Ø"/>
              <a:defRPr/>
            </a:pPr>
            <a:endParaRPr lang="en-US" sz="1000" dirty="0" smtClean="0">
              <a:effectLst/>
            </a:endParaRPr>
          </a:p>
          <a:p>
            <a:pPr algn="l" rtl="0" eaLnBrk="1" hangingPunct="1">
              <a:buFont typeface="Wingdings" pitchFamily="2" charset="2"/>
              <a:buChar char="Ø"/>
              <a:defRPr/>
            </a:pPr>
            <a:r>
              <a:rPr lang="en-US" sz="2000" dirty="0" smtClean="0">
                <a:effectLst/>
              </a:rPr>
              <a:t>These </a:t>
            </a:r>
            <a:r>
              <a:rPr lang="en-US" sz="2000" dirty="0">
                <a:effectLst/>
              </a:rPr>
              <a:t>are </a:t>
            </a:r>
            <a:r>
              <a:rPr lang="en-US" sz="2000" dirty="0" smtClean="0">
                <a:effectLst/>
              </a:rPr>
              <a:t>agents that </a:t>
            </a:r>
            <a:r>
              <a:rPr lang="en-US" sz="2000" dirty="0">
                <a:effectLst/>
              </a:rPr>
              <a:t>suppress the cough reflex on the </a:t>
            </a:r>
            <a:r>
              <a:rPr lang="en-US" sz="2000" dirty="0" smtClean="0">
                <a:effectLst/>
              </a:rPr>
              <a:t>medulla </a:t>
            </a:r>
            <a:r>
              <a:rPr lang="en-US" sz="2000" dirty="0">
                <a:effectLst/>
              </a:rPr>
              <a:t>oblongata to suppress cough of many respiratory </a:t>
            </a:r>
            <a:r>
              <a:rPr lang="en-US" sz="2000" dirty="0" smtClean="0">
                <a:effectLst/>
              </a:rPr>
              <a:t>conditions.</a:t>
            </a:r>
          </a:p>
          <a:p>
            <a:pPr marL="0" indent="0" algn="l" rtl="0" eaLnBrk="1" hangingPunct="1">
              <a:buNone/>
              <a:defRPr/>
            </a:pPr>
            <a:endParaRPr lang="en-US" sz="1050" dirty="0" smtClean="0">
              <a:effectLst/>
            </a:endParaRPr>
          </a:p>
          <a:p>
            <a:pPr algn="l" rtl="0" eaLnBrk="1" hangingPunct="1">
              <a:buFont typeface="Wingdings" pitchFamily="2" charset="2"/>
              <a:buChar char="Ø"/>
              <a:defRPr/>
            </a:pPr>
            <a:r>
              <a:rPr lang="en-US" sz="2000" dirty="0" smtClean="0">
                <a:effectLst/>
              </a:rPr>
              <a:t>They are broadly classified into:</a:t>
            </a:r>
          </a:p>
          <a:p>
            <a:pPr algn="l" rtl="0" eaLnBrk="1" hangingPunct="1">
              <a:buFont typeface="Wingdings" pitchFamily="2" charset="2"/>
              <a:buChar char="Ø"/>
              <a:defRPr/>
            </a:pPr>
            <a:endParaRPr lang="en-US" sz="2000" dirty="0" smtClean="0">
              <a:effectLst/>
            </a:endParaRPr>
          </a:p>
          <a:p>
            <a:pPr marL="457200" indent="-457200" eaLnBrk="1" hangingPunct="1">
              <a:buFont typeface="+mj-lt"/>
              <a:buAutoNum type="arabicParenR"/>
              <a:defRPr/>
            </a:pPr>
            <a:r>
              <a:rPr lang="en-US" sz="2000" dirty="0" smtClean="0">
                <a:effectLst/>
              </a:rPr>
              <a:t>Central (CNS) acting: </a:t>
            </a:r>
          </a:p>
          <a:p>
            <a:pPr eaLnBrk="1" hangingPunct="1">
              <a:buFont typeface="Arial" panose="020B0604020202020204" pitchFamily="34" charset="0"/>
              <a:buChar char="•"/>
              <a:defRPr/>
            </a:pPr>
            <a:r>
              <a:rPr lang="en-US" sz="2000" dirty="0" smtClean="0">
                <a:effectLst/>
              </a:rPr>
              <a:t>Opioids </a:t>
            </a:r>
            <a:r>
              <a:rPr lang="en-US" sz="2000" dirty="0">
                <a:effectLst/>
              </a:rPr>
              <a:t>e.g. Codeine, </a:t>
            </a:r>
            <a:r>
              <a:rPr lang="en-US" sz="2000" dirty="0" err="1" smtClean="0">
                <a:effectLst/>
              </a:rPr>
              <a:t>Hydrocordone</a:t>
            </a:r>
            <a:endParaRPr lang="en-US" sz="2000" dirty="0" smtClean="0">
              <a:effectLst/>
            </a:endParaRPr>
          </a:p>
          <a:p>
            <a:pPr eaLnBrk="1" hangingPunct="1">
              <a:buFont typeface="Arial" panose="020B0604020202020204" pitchFamily="34" charset="0"/>
              <a:buChar char="•"/>
              <a:defRPr/>
            </a:pPr>
            <a:r>
              <a:rPr lang="en-US" sz="2000" dirty="0" smtClean="0">
                <a:effectLst/>
              </a:rPr>
              <a:t>Non-opioids e.g. </a:t>
            </a:r>
            <a:r>
              <a:rPr lang="en-US" sz="2000" dirty="0" err="1">
                <a:effectLst/>
              </a:rPr>
              <a:t>Benzonatate</a:t>
            </a:r>
            <a:r>
              <a:rPr lang="en-US" sz="2000" dirty="0">
                <a:effectLst/>
              </a:rPr>
              <a:t>, </a:t>
            </a:r>
            <a:r>
              <a:rPr lang="en-US" sz="2000" dirty="0" smtClean="0">
                <a:effectLst/>
              </a:rPr>
              <a:t>Dextromethorphan</a:t>
            </a:r>
          </a:p>
          <a:p>
            <a:pPr marL="0" indent="0" eaLnBrk="1" hangingPunct="1">
              <a:buNone/>
              <a:defRPr/>
            </a:pPr>
            <a:endParaRPr lang="en-US" sz="2000" dirty="0">
              <a:effectLst/>
            </a:endParaRPr>
          </a:p>
          <a:p>
            <a:pPr marL="457200" indent="-457200" eaLnBrk="1" hangingPunct="1">
              <a:buFont typeface="+mj-lt"/>
              <a:buAutoNum type="arabicParenR" startAt="2"/>
              <a:defRPr/>
            </a:pPr>
            <a:r>
              <a:rPr lang="en-US" sz="2000" dirty="0" smtClean="0">
                <a:effectLst/>
              </a:rPr>
              <a:t>Peripherally acting: </a:t>
            </a:r>
            <a:r>
              <a:rPr lang="en-US" sz="2000" dirty="0" err="1">
                <a:effectLst/>
              </a:rPr>
              <a:t>Prenoxdiazine</a:t>
            </a:r>
            <a:endParaRPr lang="en-US" sz="2000" dirty="0">
              <a:effectLst/>
            </a:endParaRPr>
          </a:p>
          <a:p>
            <a:pPr marL="0" indent="0" eaLnBrk="1" hangingPunct="1">
              <a:buNone/>
              <a:defRPr/>
            </a:pPr>
            <a:endParaRPr lang="en-US" sz="2000" dirty="0" smtClean="0">
              <a:effectLst/>
            </a:endParaRPr>
          </a:p>
          <a:p>
            <a:pPr marL="457200" indent="-457200" eaLnBrk="1" hangingPunct="1">
              <a:buFont typeface="+mj-lt"/>
              <a:buAutoNum type="arabicParenR" startAt="2"/>
              <a:defRPr/>
            </a:pPr>
            <a:endParaRPr lang="en-US" sz="2000" dirty="0">
              <a:effectLst/>
            </a:endParaRPr>
          </a:p>
          <a:p>
            <a:pPr marL="457200" indent="-457200" eaLnBrk="1" hangingPunct="1">
              <a:buFont typeface="+mj-lt"/>
              <a:buAutoNum type="arabicParenR" startAt="2"/>
              <a:defRPr/>
            </a:pPr>
            <a:endParaRPr lang="en-US" sz="2000" dirty="0" smtClean="0">
              <a:effectLst/>
            </a:endParaRPr>
          </a:p>
          <a:p>
            <a:pPr marL="514350" indent="-514350" eaLnBrk="1" hangingPunct="1">
              <a:buFont typeface="+mj-lt"/>
              <a:buAutoNum type="arabicParenR" startAt="2"/>
              <a:defRPr/>
            </a:pPr>
            <a:endParaRPr lang="en-US" sz="2000" dirty="0" smtClean="0">
              <a:effectLst/>
            </a:endParaRPr>
          </a:p>
          <a:p>
            <a:pPr marL="514350" indent="-514350" eaLnBrk="1" hangingPunct="1">
              <a:buFont typeface="+mj-lt"/>
              <a:buAutoNum type="arabicParenR" startAt="2"/>
              <a:defRPr/>
            </a:pPr>
            <a:endParaRPr lang="en-US" sz="2000" dirty="0" smtClean="0">
              <a:effectLst/>
            </a:endParaRPr>
          </a:p>
        </p:txBody>
      </p:sp>
    </p:spTree>
    <p:extLst>
      <p:ext uri="{BB962C8B-B14F-4D97-AF65-F5344CB8AC3E}">
        <p14:creationId xmlns:p14="http://schemas.microsoft.com/office/powerpoint/2010/main" val="4217583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etitio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mpetition">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13387</TotalTime>
  <Words>3300</Words>
  <Application>Microsoft Office PowerPoint</Application>
  <PresentationFormat>On-screen Show (4:3)</PresentationFormat>
  <Paragraphs>428</Paragraphs>
  <Slides>43</Slides>
  <Notes>7</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Competition</vt:lpstr>
      <vt:lpstr>Respiratory System Pharmacology</vt:lpstr>
      <vt:lpstr>The regulation of respiration</vt:lpstr>
      <vt:lpstr>PowerPoint Presentation</vt:lpstr>
      <vt:lpstr>      Cough Physiology</vt:lpstr>
      <vt:lpstr>The cough reflex</vt:lpstr>
      <vt:lpstr>The cough reflex</vt:lpstr>
      <vt:lpstr>Types of cough</vt:lpstr>
      <vt:lpstr>Symptomatic (nonspecific) cough therapies</vt:lpstr>
      <vt:lpstr>Antitussives</vt:lpstr>
      <vt:lpstr>Opioids </vt:lpstr>
      <vt:lpstr>Non-opioids </vt:lpstr>
      <vt:lpstr>Peripherally acting antitussive</vt:lpstr>
      <vt:lpstr>Expectorants</vt:lpstr>
      <vt:lpstr>Mucolytics </vt:lpstr>
      <vt:lpstr>Pharyngeal demulcents</vt:lpstr>
      <vt:lpstr>Bronchodilators </vt:lpstr>
      <vt:lpstr>Antihistamines</vt:lpstr>
      <vt:lpstr>Histamine vs. Antihistamine Effects</vt:lpstr>
      <vt:lpstr>PowerPoint Presentation</vt:lpstr>
      <vt:lpstr>Bronchial asthma</vt:lpstr>
      <vt:lpstr>PowerPoint Presentation</vt:lpstr>
      <vt:lpstr> Pathogenesis of Asthma</vt:lpstr>
      <vt:lpstr>PowerPoint Presentation</vt:lpstr>
      <vt:lpstr>Immediate phase of asthma attack</vt:lpstr>
      <vt:lpstr>The late phase</vt:lpstr>
      <vt:lpstr>BASIS FOR PHARMACOTHERAPY</vt:lpstr>
      <vt:lpstr>BRONCHODILATORS</vt:lpstr>
      <vt:lpstr>β-Adrenergic receptor agonists</vt:lpstr>
      <vt:lpstr>Categories of β2-Adrenergic receptor agonists</vt:lpstr>
      <vt:lpstr>PowerPoint Presentation</vt:lpstr>
      <vt:lpstr>Unwanted effects of β-adrenergic agonists </vt:lpstr>
      <vt:lpstr>Anticholinergics</vt:lpstr>
      <vt:lpstr>Methylxanthines</vt:lpstr>
      <vt:lpstr>PowerPoint Presentation</vt:lpstr>
      <vt:lpstr>INHIBITORS OF INFLAMMATION</vt:lpstr>
      <vt:lpstr>Corticosteroids </vt:lpstr>
      <vt:lpstr>PowerPoint Presentation</vt:lpstr>
      <vt:lpstr>PowerPoint Presentation</vt:lpstr>
      <vt:lpstr>Leukotriene antagonists</vt:lpstr>
      <vt:lpstr>Mast cell stabilizers</vt:lpstr>
      <vt:lpstr>Anti-IgE Antibody</vt:lpstr>
      <vt:lpstr>Chronic obstructive pulmonary disease (COPD)</vt:lpstr>
      <vt:lpstr>Pharmacotherapy of COPD</vt:lpstr>
    </vt:vector>
  </TitlesOfParts>
  <Company>EcoLogic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 Pharmacology</dc:title>
  <dc:creator>Preferred Customer</dc:creator>
  <cp:lastModifiedBy>user</cp:lastModifiedBy>
  <cp:revision>393</cp:revision>
  <cp:lastPrinted>2019-02-11T15:24:33Z</cp:lastPrinted>
  <dcterms:created xsi:type="dcterms:W3CDTF">2006-03-18T20:15:57Z</dcterms:created>
  <dcterms:modified xsi:type="dcterms:W3CDTF">2020-03-09T13:21:05Z</dcterms:modified>
</cp:coreProperties>
</file>