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7" r:id="rId2"/>
    <p:sldId id="258" r:id="rId3"/>
    <p:sldId id="259" r:id="rId4"/>
    <p:sldId id="260" r:id="rId5"/>
    <p:sldId id="261" r:id="rId6"/>
    <p:sldId id="263" r:id="rId7"/>
    <p:sldId id="264" r:id="rId8"/>
    <p:sldId id="265" r:id="rId9"/>
    <p:sldId id="351" r:id="rId10"/>
    <p:sldId id="267" r:id="rId11"/>
    <p:sldId id="337" r:id="rId12"/>
    <p:sldId id="291" r:id="rId13"/>
    <p:sldId id="341" r:id="rId14"/>
    <p:sldId id="340" r:id="rId15"/>
    <p:sldId id="343" r:id="rId16"/>
    <p:sldId id="342" r:id="rId17"/>
    <p:sldId id="344" r:id="rId18"/>
    <p:sldId id="345" r:id="rId19"/>
    <p:sldId id="347" r:id="rId20"/>
    <p:sldId id="346" r:id="rId21"/>
    <p:sldId id="273" r:id="rId22"/>
    <p:sldId id="292" r:id="rId23"/>
    <p:sldId id="272" r:id="rId24"/>
    <p:sldId id="293" r:id="rId25"/>
    <p:sldId id="274" r:id="rId26"/>
    <p:sldId id="339" r:id="rId27"/>
    <p:sldId id="338" r:id="rId28"/>
    <p:sldId id="294" r:id="rId29"/>
    <p:sldId id="295" r:id="rId30"/>
    <p:sldId id="277" r:id="rId31"/>
    <p:sldId id="348" r:id="rId32"/>
    <p:sldId id="296" r:id="rId33"/>
    <p:sldId id="297" r:id="rId34"/>
    <p:sldId id="280" r:id="rId35"/>
    <p:sldId id="349" r:id="rId36"/>
    <p:sldId id="298" r:id="rId37"/>
    <p:sldId id="281" r:id="rId38"/>
    <p:sldId id="303" r:id="rId39"/>
    <p:sldId id="282" r:id="rId40"/>
    <p:sldId id="299" r:id="rId41"/>
    <p:sldId id="300" r:id="rId42"/>
    <p:sldId id="287" r:id="rId43"/>
    <p:sldId id="288" r:id="rId44"/>
    <p:sldId id="350" r:id="rId45"/>
    <p:sldId id="289" r:id="rId46"/>
    <p:sldId id="302" r:id="rId47"/>
    <p:sldId id="290" r:id="rId48"/>
  </p:sldIdLst>
  <p:sldSz cx="9144000" cy="6858000" type="screen4x3"/>
  <p:notesSz cx="9309100" cy="7053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315" cy="35242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691" y="0"/>
            <a:ext cx="4033314" cy="352423"/>
          </a:xfrm>
          <a:prstGeom prst="rect">
            <a:avLst/>
          </a:prstGeom>
        </p:spPr>
        <p:txBody>
          <a:bodyPr vert="horz" lIns="91440" tIns="45720" rIns="91440" bIns="45720" rtlCol="0"/>
          <a:lstStyle>
            <a:lvl1pPr algn="r">
              <a:defRPr sz="1200"/>
            </a:lvl1pPr>
          </a:lstStyle>
          <a:p>
            <a:fld id="{DA5DE2E6-6417-4B3A-89F8-6BB624291C2B}" type="datetimeFigureOut">
              <a:rPr lang="en-US" smtClean="0"/>
              <a:t>4/5/2020</a:t>
            </a:fld>
            <a:endParaRPr lang="en-US"/>
          </a:p>
        </p:txBody>
      </p:sp>
      <p:sp>
        <p:nvSpPr>
          <p:cNvPr id="4" name="Footer Placeholder 3"/>
          <p:cNvSpPr>
            <a:spLocks noGrp="1"/>
          </p:cNvSpPr>
          <p:nvPr>
            <p:ph type="ftr" sz="quarter" idx="2"/>
          </p:nvPr>
        </p:nvSpPr>
        <p:spPr>
          <a:xfrm>
            <a:off x="0" y="6699638"/>
            <a:ext cx="4033315" cy="35242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691" y="6699638"/>
            <a:ext cx="4033314" cy="352423"/>
          </a:xfrm>
          <a:prstGeom prst="rect">
            <a:avLst/>
          </a:prstGeom>
        </p:spPr>
        <p:txBody>
          <a:bodyPr vert="horz" lIns="91440" tIns="45720" rIns="91440" bIns="45720" rtlCol="0" anchor="b"/>
          <a:lstStyle>
            <a:lvl1pPr algn="r">
              <a:defRPr sz="1200"/>
            </a:lvl1pPr>
          </a:lstStyle>
          <a:p>
            <a:fld id="{F2856EC1-D30C-4527-9C9C-23C0D61F0A0E}" type="slidenum">
              <a:rPr lang="en-US" smtClean="0"/>
              <a:t>‹#›</a:t>
            </a:fld>
            <a:endParaRPr lang="en-US"/>
          </a:p>
        </p:txBody>
      </p:sp>
    </p:spTree>
    <p:extLst>
      <p:ext uri="{BB962C8B-B14F-4D97-AF65-F5344CB8AC3E}">
        <p14:creationId xmlns:p14="http://schemas.microsoft.com/office/powerpoint/2010/main" val="286986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5273003" y="0"/>
            <a:ext cx="4033943" cy="352663"/>
          </a:xfrm>
          <a:prstGeom prst="rect">
            <a:avLst/>
          </a:prstGeom>
        </p:spPr>
        <p:txBody>
          <a:bodyPr vert="horz" lIns="93497" tIns="46749" rIns="93497" bIns="46749" rtlCol="0"/>
          <a:lstStyle>
            <a:lvl1pPr algn="r">
              <a:defRPr sz="1200"/>
            </a:lvl1pPr>
          </a:lstStyle>
          <a:p>
            <a:fld id="{6FDD23A8-B694-402C-9A73-AFC0F15D4666}" type="datetimeFigureOut">
              <a:rPr lang="en-US" smtClean="0"/>
              <a:t>4/5/2020</a:t>
            </a:fld>
            <a:endParaRPr lang="en-US"/>
          </a:p>
        </p:txBody>
      </p:sp>
      <p:sp>
        <p:nvSpPr>
          <p:cNvPr id="4" name="Slide Image Placeholder 3"/>
          <p:cNvSpPr>
            <a:spLocks noGrp="1" noRot="1" noChangeAspect="1"/>
          </p:cNvSpPr>
          <p:nvPr>
            <p:ph type="sldImg" idx="2"/>
          </p:nvPr>
        </p:nvSpPr>
        <p:spPr>
          <a:xfrm>
            <a:off x="2892425" y="528638"/>
            <a:ext cx="3527425" cy="26463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930911" y="3350301"/>
            <a:ext cx="7447279" cy="317396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99376"/>
            <a:ext cx="4033943" cy="352663"/>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99376"/>
            <a:ext cx="4033943" cy="352663"/>
          </a:xfrm>
          <a:prstGeom prst="rect">
            <a:avLst/>
          </a:prstGeom>
        </p:spPr>
        <p:txBody>
          <a:bodyPr vert="horz" lIns="93497" tIns="46749" rIns="93497" bIns="46749" rtlCol="0" anchor="b"/>
          <a:lstStyle>
            <a:lvl1pPr algn="r">
              <a:defRPr sz="1200"/>
            </a:lvl1pPr>
          </a:lstStyle>
          <a:p>
            <a:fld id="{510F6908-0D91-42E0-963A-E15A335CFA23}" type="slidenum">
              <a:rPr lang="en-US" smtClean="0"/>
              <a:t>‹#›</a:t>
            </a:fld>
            <a:endParaRPr lang="en-US"/>
          </a:p>
        </p:txBody>
      </p:sp>
    </p:spTree>
    <p:extLst>
      <p:ext uri="{BB962C8B-B14F-4D97-AF65-F5344CB8AC3E}">
        <p14:creationId xmlns:p14="http://schemas.microsoft.com/office/powerpoint/2010/main" val="2875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EB42B-00CC-4AC3-AA9B-A0C00536E9EC}"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Metabolic alkalosis is a primary increase in serum</a:t>
            </a:r>
            <a:r>
              <a:rPr lang="en-US" baseline="0" dirty="0" smtClean="0"/>
              <a:t> bicarbonate concentration. This occurs as a consequence of a loss of hydrogen ion from the body or a gain of bicarbonate. It is a metabolic condition in which the pH of tissue is elevated beyond normal range (7.35-7.45)</a:t>
            </a:r>
            <a:endParaRPr lang="en-US" dirty="0"/>
          </a:p>
        </p:txBody>
      </p:sp>
      <p:sp>
        <p:nvSpPr>
          <p:cNvPr id="4" name="Slide Number Placeholder 3"/>
          <p:cNvSpPr>
            <a:spLocks noGrp="1"/>
          </p:cNvSpPr>
          <p:nvPr>
            <p:ph type="sldNum" sz="quarter" idx="10"/>
          </p:nvPr>
        </p:nvSpPr>
        <p:spPr/>
        <p:txBody>
          <a:bodyPr/>
          <a:lstStyle/>
          <a:p>
            <a:fld id="{510F6908-0D91-42E0-963A-E15A335CFA23}" type="slidenum">
              <a:rPr lang="en-US" smtClean="0"/>
              <a:t>24</a:t>
            </a:fld>
            <a:endParaRPr lang="en-US"/>
          </a:p>
        </p:txBody>
      </p:sp>
    </p:spTree>
    <p:extLst>
      <p:ext uri="{BB962C8B-B14F-4D97-AF65-F5344CB8AC3E}">
        <p14:creationId xmlns:p14="http://schemas.microsoft.com/office/powerpoint/2010/main" val="21081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FA041F1-8419-4F01-80CB-817287BCAC8A}" type="slidenum">
              <a:rPr lang="en-US" smtClean="0"/>
              <a:pPr>
                <a:defRPr/>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994EFAB-0F0D-4C7B-AC84-DE3D87D62FB4}" type="datetimeFigureOut">
              <a:rPr lang="en-US" smtClean="0"/>
              <a:t>4/5/2020</a:t>
            </a:fld>
            <a:endParaRPr lang="en-US"/>
          </a:p>
        </p:txBody>
      </p:sp>
      <p:sp>
        <p:nvSpPr>
          <p:cNvPr id="8" name="Slide Number Placeholder 7"/>
          <p:cNvSpPr>
            <a:spLocks noGrp="1"/>
          </p:cNvSpPr>
          <p:nvPr>
            <p:ph type="sldNum" sz="quarter" idx="11"/>
          </p:nvPr>
        </p:nvSpPr>
        <p:spPr/>
        <p:txBody>
          <a:bodyPr/>
          <a:lstStyle/>
          <a:p>
            <a:fld id="{023F9942-6E9D-4D87-B461-BA1B159B21F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4EFAB-0F0D-4C7B-AC84-DE3D87D62FB4}"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9942-6E9D-4D87-B461-BA1B159B21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4EFAB-0F0D-4C7B-AC84-DE3D87D62FB4}"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9942-6E9D-4D87-B461-BA1B159B21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994EFAB-0F0D-4C7B-AC84-DE3D87D62FB4}"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9942-6E9D-4D87-B461-BA1B159B21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94EFAB-0F0D-4C7B-AC84-DE3D87D62FB4}"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9942-6E9D-4D87-B461-BA1B159B21F0}"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994EFAB-0F0D-4C7B-AC84-DE3D87D62FB4}"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9942-6E9D-4D87-B461-BA1B159B21F0}"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994EFAB-0F0D-4C7B-AC84-DE3D87D62FB4}" type="datetimeFigureOut">
              <a:rPr lang="en-US" smtClean="0"/>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F9942-6E9D-4D87-B461-BA1B159B21F0}"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94EFAB-0F0D-4C7B-AC84-DE3D87D62FB4}" type="datetimeFigureOut">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F9942-6E9D-4D87-B461-BA1B159B21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4EFAB-0F0D-4C7B-AC84-DE3D87D62FB4}" type="datetimeFigureOut">
              <a:rPr lang="en-US" smtClean="0"/>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F9942-6E9D-4D87-B461-BA1B159B21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4EFAB-0F0D-4C7B-AC84-DE3D87D62FB4}"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9942-6E9D-4D87-B461-BA1B159B21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4EFAB-0F0D-4C7B-AC84-DE3D87D62FB4}"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9942-6E9D-4D87-B461-BA1B159B21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994EFAB-0F0D-4C7B-AC84-DE3D87D62FB4}" type="datetimeFigureOut">
              <a:rPr lang="en-US" smtClean="0"/>
              <a:t>4/5/2020</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23F9942-6E9D-4D87-B461-BA1B159B21F0}"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460" y="76200"/>
            <a:ext cx="8458200" cy="685800"/>
          </a:xfrm>
        </p:spPr>
        <p:txBody>
          <a:bodyPr>
            <a:normAutofit fontScale="90000"/>
          </a:bodyPr>
          <a:lstStyle/>
          <a:p>
            <a:pPr eaLnBrk="1" hangingPunct="1"/>
            <a:r>
              <a:rPr lang="en-US" sz="4000" dirty="0"/>
              <a:t> </a:t>
            </a:r>
            <a:r>
              <a:rPr lang="en-US" sz="4000" dirty="0" smtClean="0"/>
              <a:t> 	</a:t>
            </a:r>
            <a:r>
              <a:rPr lang="en-US" sz="4000" b="1" dirty="0" smtClean="0">
                <a:solidFill>
                  <a:srgbClr val="002060"/>
                </a:solidFill>
              </a:rPr>
              <a:t>RENAL PHARMACOLOGY</a:t>
            </a:r>
          </a:p>
        </p:txBody>
      </p:sp>
      <p:sp>
        <p:nvSpPr>
          <p:cNvPr id="4" name="Rectangle 3"/>
          <p:cNvSpPr txBox="1">
            <a:spLocks noChangeArrowheads="1"/>
          </p:cNvSpPr>
          <p:nvPr/>
        </p:nvSpPr>
        <p:spPr bwMode="auto">
          <a:xfrm>
            <a:off x="1828800" y="5251269"/>
            <a:ext cx="60960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65000"/>
              <a:buFont typeface="Wingdings" pitchFamily="2" charset="2"/>
              <a:buNone/>
              <a:defRPr sz="28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algn="ctr" eaLnBrk="1" hangingPunct="1"/>
            <a:r>
              <a:rPr lang="en-US" sz="2000" b="1" dirty="0" smtClean="0">
                <a:solidFill>
                  <a:srgbClr val="002060"/>
                </a:solidFill>
              </a:rPr>
              <a:t>AKINLUYI  E.T. (</a:t>
            </a:r>
            <a:r>
              <a:rPr lang="en-US" sz="2000" b="1" dirty="0" err="1" smtClean="0">
                <a:solidFill>
                  <a:srgbClr val="002060"/>
                </a:solidFill>
              </a:rPr>
              <a:t>Ph.D</a:t>
            </a:r>
            <a:r>
              <a:rPr lang="en-US" sz="2000" b="1" dirty="0" smtClean="0">
                <a:solidFill>
                  <a:srgbClr val="002060"/>
                </a:solidFill>
              </a:rPr>
              <a:t>)</a:t>
            </a:r>
          </a:p>
          <a:p>
            <a:pPr algn="ctr" eaLnBrk="1" hangingPunct="1"/>
            <a:r>
              <a:rPr lang="en-US" sz="2000" b="1" dirty="0" smtClean="0">
                <a:solidFill>
                  <a:srgbClr val="002060"/>
                </a:solidFill>
              </a:rPr>
              <a:t>Department of Pharmacology and Therapeutics, </a:t>
            </a:r>
          </a:p>
          <a:p>
            <a:pPr algn="ctr" eaLnBrk="1" hangingPunct="1"/>
            <a:r>
              <a:rPr lang="en-US" sz="2000" b="1" dirty="0" err="1" smtClean="0">
                <a:solidFill>
                  <a:srgbClr val="002060"/>
                </a:solidFill>
              </a:rPr>
              <a:t>Afe</a:t>
            </a:r>
            <a:r>
              <a:rPr lang="en-US" sz="2000" b="1" dirty="0" smtClean="0">
                <a:solidFill>
                  <a:srgbClr val="002060"/>
                </a:solidFill>
              </a:rPr>
              <a:t> </a:t>
            </a:r>
            <a:r>
              <a:rPr lang="en-US" sz="2000" b="1" dirty="0" err="1" smtClean="0">
                <a:solidFill>
                  <a:srgbClr val="002060"/>
                </a:solidFill>
              </a:rPr>
              <a:t>Babalola</a:t>
            </a:r>
            <a:r>
              <a:rPr lang="en-US" sz="2000" b="1" dirty="0" smtClean="0">
                <a:solidFill>
                  <a:srgbClr val="002060"/>
                </a:solidFill>
              </a:rPr>
              <a:t> University,</a:t>
            </a:r>
          </a:p>
          <a:p>
            <a:pPr algn="ctr" eaLnBrk="1" hangingPunct="1"/>
            <a:r>
              <a:rPr lang="en-US" sz="2000" b="1" dirty="0" smtClean="0">
                <a:solidFill>
                  <a:srgbClr val="002060"/>
                </a:solidFill>
              </a:rPr>
              <a:t>Ado-</a:t>
            </a:r>
            <a:r>
              <a:rPr lang="en-US" sz="2000" b="1" dirty="0" err="1" smtClean="0">
                <a:solidFill>
                  <a:srgbClr val="002060"/>
                </a:solidFill>
              </a:rPr>
              <a:t>Ekiti</a:t>
            </a:r>
            <a:r>
              <a:rPr lang="en-US" sz="2000" b="1" dirty="0" smtClean="0">
                <a:solidFill>
                  <a:srgbClr val="002060"/>
                </a:solidFill>
              </a:rPr>
              <a:t>, </a:t>
            </a:r>
            <a:r>
              <a:rPr lang="en-US" sz="2000" b="1" dirty="0" err="1" smtClean="0">
                <a:solidFill>
                  <a:srgbClr val="002060"/>
                </a:solidFill>
              </a:rPr>
              <a:t>Ekiti</a:t>
            </a:r>
            <a:r>
              <a:rPr lang="en-US" sz="2000" b="1" dirty="0" smtClean="0">
                <a:solidFill>
                  <a:srgbClr val="002060"/>
                </a:solidFill>
              </a:rPr>
              <a:t> state.</a:t>
            </a: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465"/>
          <a:stretch/>
        </p:blipFill>
        <p:spPr bwMode="auto">
          <a:xfrm>
            <a:off x="2751909" y="990600"/>
            <a:ext cx="334409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062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77" y="0"/>
            <a:ext cx="8229600" cy="762000"/>
          </a:xfrm>
        </p:spPr>
        <p:txBody>
          <a:bodyPr>
            <a:noAutofit/>
          </a:bodyPr>
          <a:lstStyle/>
          <a:p>
            <a:r>
              <a:rPr lang="en-US" sz="2400" dirty="0" smtClean="0"/>
              <a:t>	</a:t>
            </a:r>
            <a:r>
              <a:rPr lang="en-US" sz="2400" b="1" dirty="0" smtClean="0">
                <a:effectLst/>
              </a:rPr>
              <a:t>Background </a:t>
            </a:r>
            <a:r>
              <a:rPr lang="en-US" sz="2400" b="1" dirty="0">
                <a:effectLst/>
              </a:rPr>
              <a:t>to Mechanisms of Action of Diuretics</a:t>
            </a:r>
          </a:p>
        </p:txBody>
      </p:sp>
      <p:pic>
        <p:nvPicPr>
          <p:cNvPr id="5" name="Content Placeholder 4" descr="M32869-013-f002"/>
          <p:cNvPicPr>
            <a:picLocks noGrp="1" noChangeAspect="1" noChangeArrowheads="1"/>
          </p:cNvPicPr>
          <p:nvPr>
            <p:ph sz="quarter" idx="13"/>
          </p:nvPr>
        </p:nvPicPr>
        <p:blipFill>
          <a:blip r:embed="rId2" cstate="print"/>
          <a:stretch>
            <a:fillRect/>
          </a:stretch>
        </p:blipFill>
        <p:spPr>
          <a:xfrm>
            <a:off x="1143000" y="1066800"/>
            <a:ext cx="6477000" cy="5105400"/>
          </a:xfrm>
          <a:noFill/>
          <a:ln>
            <a:solidFill>
              <a:schemeClr val="tx1"/>
            </a:solidFill>
          </a:ln>
        </p:spPr>
      </p:pic>
      <p:sp>
        <p:nvSpPr>
          <p:cNvPr id="6" name="Text Box 5"/>
          <p:cNvSpPr txBox="1">
            <a:spLocks noChangeArrowheads="1"/>
          </p:cNvSpPr>
          <p:nvPr/>
        </p:nvSpPr>
        <p:spPr bwMode="auto">
          <a:xfrm>
            <a:off x="914400" y="1371600"/>
            <a:ext cx="1257380" cy="276999"/>
          </a:xfrm>
          <a:prstGeom prst="rect">
            <a:avLst/>
          </a:prstGeom>
          <a:noFill/>
          <a:ln w="9525">
            <a:noFill/>
            <a:miter lim="800000"/>
            <a:headEnd/>
            <a:tailEnd/>
          </a:ln>
        </p:spPr>
        <p:txBody>
          <a:bodyPr wrap="square">
            <a:spAutoFit/>
          </a:bodyPr>
          <a:lstStyle/>
          <a:p>
            <a:pPr>
              <a:spcBef>
                <a:spcPct val="50000"/>
              </a:spcBef>
            </a:pPr>
            <a:r>
              <a:rPr lang="en-US" sz="1200" dirty="0">
                <a:solidFill>
                  <a:srgbClr val="FF0000"/>
                </a:solidFill>
              </a:rPr>
              <a:t>Channel</a:t>
            </a:r>
          </a:p>
        </p:txBody>
      </p:sp>
      <p:sp>
        <p:nvSpPr>
          <p:cNvPr id="7" name="Text Box 7"/>
          <p:cNvSpPr txBox="1">
            <a:spLocks noChangeArrowheads="1"/>
          </p:cNvSpPr>
          <p:nvPr/>
        </p:nvSpPr>
        <p:spPr bwMode="auto">
          <a:xfrm>
            <a:off x="479784" y="2553287"/>
            <a:ext cx="2113595" cy="276999"/>
          </a:xfrm>
          <a:prstGeom prst="rect">
            <a:avLst/>
          </a:prstGeom>
          <a:noFill/>
          <a:ln w="9525">
            <a:noFill/>
            <a:miter lim="800000"/>
            <a:headEnd/>
            <a:tailEnd/>
          </a:ln>
        </p:spPr>
        <p:txBody>
          <a:bodyPr wrap="square">
            <a:spAutoFit/>
          </a:bodyPr>
          <a:lstStyle/>
          <a:p>
            <a:pPr>
              <a:spcBef>
                <a:spcPct val="50000"/>
              </a:spcBef>
            </a:pPr>
            <a:r>
              <a:rPr lang="en-US" sz="1200" dirty="0" smtClean="0">
                <a:solidFill>
                  <a:srgbClr val="FF0000"/>
                </a:solidFill>
              </a:rPr>
              <a:t>Counter-transport</a:t>
            </a:r>
            <a:endParaRPr lang="en-US" sz="1200" dirty="0">
              <a:solidFill>
                <a:srgbClr val="FF0000"/>
              </a:solidFill>
            </a:endParaRPr>
          </a:p>
        </p:txBody>
      </p:sp>
      <p:sp>
        <p:nvSpPr>
          <p:cNvPr id="8" name="Text Box 5"/>
          <p:cNvSpPr txBox="1">
            <a:spLocks noChangeArrowheads="1"/>
          </p:cNvSpPr>
          <p:nvPr/>
        </p:nvSpPr>
        <p:spPr bwMode="auto">
          <a:xfrm>
            <a:off x="613550" y="1875607"/>
            <a:ext cx="2010309" cy="276999"/>
          </a:xfrm>
          <a:prstGeom prst="rect">
            <a:avLst/>
          </a:prstGeom>
          <a:noFill/>
          <a:ln w="9525">
            <a:noFill/>
            <a:miter lim="800000"/>
            <a:headEnd/>
            <a:tailEnd/>
          </a:ln>
        </p:spPr>
        <p:txBody>
          <a:bodyPr wrap="square">
            <a:spAutoFit/>
          </a:bodyPr>
          <a:lstStyle/>
          <a:p>
            <a:pPr>
              <a:spcBef>
                <a:spcPct val="50000"/>
              </a:spcBef>
            </a:pPr>
            <a:r>
              <a:rPr lang="en-US" sz="1200" dirty="0" smtClean="0">
                <a:solidFill>
                  <a:srgbClr val="FF0000"/>
                </a:solidFill>
              </a:rPr>
              <a:t>Co-transport</a:t>
            </a:r>
            <a:endParaRPr lang="en-US" sz="1200" dirty="0">
              <a:solidFill>
                <a:srgbClr val="FF0000"/>
              </a:solidFill>
            </a:endParaRPr>
          </a:p>
        </p:txBody>
      </p:sp>
      <p:sp>
        <p:nvSpPr>
          <p:cNvPr id="9" name="Text Box 8"/>
          <p:cNvSpPr txBox="1">
            <a:spLocks noChangeArrowheads="1"/>
          </p:cNvSpPr>
          <p:nvPr/>
        </p:nvSpPr>
        <p:spPr bwMode="auto">
          <a:xfrm>
            <a:off x="5847346" y="1401492"/>
            <a:ext cx="1571724" cy="276999"/>
          </a:xfrm>
          <a:prstGeom prst="rect">
            <a:avLst/>
          </a:prstGeom>
          <a:noFill/>
          <a:ln w="9525">
            <a:noFill/>
            <a:miter lim="800000"/>
            <a:headEnd/>
            <a:tailEnd/>
          </a:ln>
        </p:spPr>
        <p:txBody>
          <a:bodyPr wrap="square">
            <a:spAutoFit/>
          </a:bodyPr>
          <a:lstStyle/>
          <a:p>
            <a:pPr>
              <a:spcBef>
                <a:spcPct val="50000"/>
              </a:spcBef>
            </a:pPr>
            <a:r>
              <a:rPr lang="en-US" sz="1200" dirty="0"/>
              <a:t>Na+/K+ pump</a:t>
            </a:r>
          </a:p>
        </p:txBody>
      </p:sp>
      <p:cxnSp>
        <p:nvCxnSpPr>
          <p:cNvPr id="11" name="Straight Arrow Connector 10"/>
          <p:cNvCxnSpPr/>
          <p:nvPr/>
        </p:nvCxnSpPr>
        <p:spPr>
          <a:xfrm>
            <a:off x="6324600" y="1648599"/>
            <a:ext cx="282482" cy="7898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2367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4294967295"/>
          </p:nvPr>
        </p:nvSpPr>
        <p:spPr>
          <a:xfrm>
            <a:off x="457200" y="583474"/>
            <a:ext cx="8382000" cy="5893526"/>
          </a:xfrm>
          <a:prstGeom prst="rect">
            <a:avLst/>
          </a:prstGeom>
        </p:spPr>
        <p:txBody>
          <a:bodyPr>
            <a:noAutofit/>
          </a:bodyPr>
          <a:lstStyle/>
          <a:p>
            <a:pPr marL="533400" indent="-533400">
              <a:lnSpc>
                <a:spcPct val="80000"/>
              </a:lnSpc>
            </a:pPr>
            <a:r>
              <a:rPr lang="en-US" sz="2000" dirty="0">
                <a:solidFill>
                  <a:schemeClr val="tx1"/>
                </a:solidFill>
                <a:effectLst/>
                <a:latin typeface="Arial Narrow" pitchFamily="34" charset="0"/>
              </a:rPr>
              <a:t>Reabsorption and secretion </a:t>
            </a:r>
            <a:r>
              <a:rPr lang="en-US" sz="2000" dirty="0" smtClean="0">
                <a:solidFill>
                  <a:schemeClr val="tx1"/>
                </a:solidFill>
                <a:effectLst/>
                <a:latin typeface="Arial Narrow" pitchFamily="34" charset="0"/>
              </a:rPr>
              <a:t>occur along </a:t>
            </a:r>
            <a:r>
              <a:rPr lang="en-US" sz="2000" dirty="0">
                <a:solidFill>
                  <a:schemeClr val="tx1"/>
                </a:solidFill>
                <a:effectLst/>
                <a:latin typeface="Arial Narrow" pitchFamily="34" charset="0"/>
              </a:rPr>
              <a:t>renal </a:t>
            </a:r>
            <a:r>
              <a:rPr lang="en-US" sz="2000" dirty="0" smtClean="0">
                <a:solidFill>
                  <a:schemeClr val="tx1"/>
                </a:solidFill>
                <a:effectLst/>
                <a:latin typeface="Arial Narrow" pitchFamily="34" charset="0"/>
              </a:rPr>
              <a:t>tubule</a:t>
            </a:r>
          </a:p>
          <a:p>
            <a:pPr marL="533400" indent="-533400">
              <a:lnSpc>
                <a:spcPct val="80000"/>
              </a:lnSpc>
            </a:pPr>
            <a:r>
              <a:rPr lang="en-US" sz="2000" dirty="0">
                <a:solidFill>
                  <a:schemeClr val="tx1"/>
                </a:solidFill>
                <a:latin typeface="Arial Narrow" pitchFamily="34" charset="0"/>
              </a:rPr>
              <a:t>M</a:t>
            </a:r>
            <a:r>
              <a:rPr lang="en-US" sz="2000" dirty="0" smtClean="0">
                <a:solidFill>
                  <a:schemeClr val="tx1"/>
                </a:solidFill>
                <a:effectLst/>
                <a:latin typeface="Arial Narrow" pitchFamily="34" charset="0"/>
              </a:rPr>
              <a:t>ovement of tubular fluid </a:t>
            </a:r>
            <a:r>
              <a:rPr lang="en-US" sz="2000" dirty="0">
                <a:solidFill>
                  <a:schemeClr val="tx1"/>
                </a:solidFill>
                <a:effectLst/>
                <a:latin typeface="Arial Narrow" pitchFamily="34" charset="0"/>
              </a:rPr>
              <a:t>through renal epithelial cells </a:t>
            </a:r>
            <a:r>
              <a:rPr lang="en-US" sz="2000" dirty="0" smtClean="0">
                <a:solidFill>
                  <a:schemeClr val="tx1"/>
                </a:solidFill>
                <a:effectLst/>
                <a:latin typeface="Arial Narrow" pitchFamily="34" charset="0"/>
              </a:rPr>
              <a:t>into </a:t>
            </a:r>
            <a:r>
              <a:rPr lang="en-US" sz="2000" dirty="0">
                <a:solidFill>
                  <a:schemeClr val="tx1"/>
                </a:solidFill>
                <a:effectLst/>
                <a:latin typeface="Arial Narrow" pitchFamily="34" charset="0"/>
              </a:rPr>
              <a:t>peritubular capillaries is accomplished by three transport mechanisms after cell interior is polarized by Na+/K+ </a:t>
            </a:r>
            <a:r>
              <a:rPr lang="en-US" sz="2000" dirty="0" smtClean="0">
                <a:solidFill>
                  <a:schemeClr val="tx1"/>
                </a:solidFill>
                <a:effectLst/>
                <a:latin typeface="Arial Narrow" pitchFamily="34" charset="0"/>
              </a:rPr>
              <a:t>pump:</a:t>
            </a:r>
          </a:p>
          <a:p>
            <a:pPr marL="533400" indent="-533400">
              <a:lnSpc>
                <a:spcPct val="80000"/>
              </a:lnSpc>
            </a:pPr>
            <a:endParaRPr lang="en-US" sz="1000" dirty="0" smtClean="0">
              <a:solidFill>
                <a:schemeClr val="tx1"/>
              </a:solidFill>
              <a:effectLst/>
              <a:latin typeface="Arial Narrow" pitchFamily="34" charset="0"/>
            </a:endParaRPr>
          </a:p>
          <a:p>
            <a:pPr marL="914400" lvl="1" indent="-569913">
              <a:lnSpc>
                <a:spcPct val="80000"/>
              </a:lnSpc>
              <a:buSzTx/>
              <a:buFontTx/>
              <a:buAutoNum type="arabicPeriod"/>
            </a:pPr>
            <a:r>
              <a:rPr lang="en-US" sz="2000" dirty="0">
                <a:solidFill>
                  <a:schemeClr val="tx1"/>
                </a:solidFill>
                <a:effectLst/>
                <a:latin typeface="Arial Narrow" pitchFamily="34" charset="0"/>
              </a:rPr>
              <a:t>Channels</a:t>
            </a:r>
          </a:p>
          <a:p>
            <a:pPr marL="1295400" lvl="2" indent="-623888">
              <a:lnSpc>
                <a:spcPct val="80000"/>
              </a:lnSpc>
              <a:buSzTx/>
            </a:pPr>
            <a:r>
              <a:rPr lang="en-US" sz="2000" dirty="0">
                <a:solidFill>
                  <a:schemeClr val="tx1"/>
                </a:solidFill>
                <a:latin typeface="Arial Narrow" pitchFamily="34" charset="0"/>
                <a:sym typeface="Wingdings" pitchFamily="2" charset="2"/>
              </a:rPr>
              <a:t>F</a:t>
            </a:r>
            <a:r>
              <a:rPr lang="en-US" sz="2000" dirty="0" smtClean="0">
                <a:solidFill>
                  <a:schemeClr val="tx1"/>
                </a:solidFill>
                <a:effectLst/>
                <a:latin typeface="Arial Narrow" pitchFamily="34" charset="0"/>
                <a:sym typeface="Wingdings" pitchFamily="2" charset="2"/>
              </a:rPr>
              <a:t>ormed </a:t>
            </a:r>
            <a:r>
              <a:rPr lang="en-US" sz="2000" dirty="0">
                <a:solidFill>
                  <a:schemeClr val="tx1"/>
                </a:solidFill>
                <a:effectLst/>
                <a:latin typeface="Arial Narrow" pitchFamily="34" charset="0"/>
                <a:sym typeface="Wingdings" pitchFamily="2" charset="2"/>
              </a:rPr>
              <a:t>by membrane proteins</a:t>
            </a:r>
          </a:p>
          <a:p>
            <a:pPr marL="1295400" lvl="2" indent="-623888">
              <a:lnSpc>
                <a:spcPct val="80000"/>
              </a:lnSpc>
              <a:buSzTx/>
            </a:pPr>
            <a:r>
              <a:rPr lang="en-US" sz="2000" dirty="0">
                <a:solidFill>
                  <a:schemeClr val="tx1"/>
                </a:solidFill>
                <a:effectLst/>
                <a:latin typeface="Arial Narrow" pitchFamily="34" charset="0"/>
                <a:sym typeface="Wingdings" pitchFamily="2" charset="2"/>
              </a:rPr>
              <a:t>Allows only sodium to pass through</a:t>
            </a:r>
          </a:p>
          <a:p>
            <a:pPr marL="1295400" lvl="2" indent="-623888">
              <a:lnSpc>
                <a:spcPct val="80000"/>
              </a:lnSpc>
              <a:buSzTx/>
            </a:pPr>
            <a:endParaRPr lang="en-US" sz="1000" dirty="0">
              <a:solidFill>
                <a:schemeClr val="tx1"/>
              </a:solidFill>
              <a:effectLst/>
              <a:latin typeface="Arial Narrow" pitchFamily="34" charset="0"/>
              <a:sym typeface="Wingdings" pitchFamily="2" charset="2"/>
            </a:endParaRPr>
          </a:p>
          <a:p>
            <a:pPr marL="914400" lvl="1" indent="-569913">
              <a:lnSpc>
                <a:spcPct val="80000"/>
              </a:lnSpc>
              <a:buSzTx/>
              <a:buFontTx/>
              <a:buAutoNum type="arabicPeriod"/>
            </a:pPr>
            <a:r>
              <a:rPr lang="en-US" sz="2000" dirty="0" smtClean="0">
                <a:solidFill>
                  <a:schemeClr val="tx1"/>
                </a:solidFill>
                <a:effectLst/>
                <a:latin typeface="Arial Narrow" pitchFamily="34" charset="0"/>
                <a:sym typeface="Wingdings" pitchFamily="2" charset="2"/>
              </a:rPr>
              <a:t>Co-transport (symporter)</a:t>
            </a:r>
            <a:endParaRPr lang="en-US" sz="2000" dirty="0">
              <a:solidFill>
                <a:schemeClr val="tx1"/>
              </a:solidFill>
              <a:effectLst/>
              <a:latin typeface="Arial Narrow" pitchFamily="34" charset="0"/>
              <a:sym typeface="Wingdings" pitchFamily="2" charset="2"/>
            </a:endParaRPr>
          </a:p>
          <a:p>
            <a:pPr marL="1295400" lvl="2" indent="-623888">
              <a:lnSpc>
                <a:spcPct val="80000"/>
              </a:lnSpc>
              <a:buSzTx/>
            </a:pPr>
            <a:r>
              <a:rPr lang="en-US" sz="2000" dirty="0">
                <a:solidFill>
                  <a:schemeClr val="tx1"/>
                </a:solidFill>
                <a:effectLst/>
                <a:latin typeface="Arial Narrow" pitchFamily="34" charset="0"/>
                <a:sym typeface="Wingdings" pitchFamily="2" charset="2"/>
              </a:rPr>
              <a:t>Carrier mediated</a:t>
            </a:r>
          </a:p>
          <a:p>
            <a:pPr marL="1295400" lvl="2" indent="-623888">
              <a:lnSpc>
                <a:spcPct val="80000"/>
              </a:lnSpc>
              <a:buSzTx/>
            </a:pPr>
            <a:r>
              <a:rPr lang="en-US" sz="2000" dirty="0">
                <a:solidFill>
                  <a:schemeClr val="tx1"/>
                </a:solidFill>
                <a:effectLst/>
                <a:latin typeface="Arial Narrow" pitchFamily="34" charset="0"/>
                <a:sym typeface="Wingdings" pitchFamily="2" charset="2"/>
              </a:rPr>
              <a:t>Simultaneously transports both Na</a:t>
            </a:r>
            <a:r>
              <a:rPr lang="en-US" sz="2000" baseline="30000" dirty="0">
                <a:solidFill>
                  <a:schemeClr val="tx1"/>
                </a:solidFill>
                <a:effectLst/>
                <a:latin typeface="Arial Narrow" pitchFamily="34" charset="0"/>
                <a:sym typeface="Wingdings" pitchFamily="2" charset="2"/>
              </a:rPr>
              <a:t>+</a:t>
            </a:r>
            <a:r>
              <a:rPr lang="en-US" sz="2000" dirty="0">
                <a:solidFill>
                  <a:schemeClr val="tx1"/>
                </a:solidFill>
                <a:effectLst/>
                <a:latin typeface="Arial Narrow" pitchFamily="34" charset="0"/>
                <a:sym typeface="Wingdings" pitchFamily="2" charset="2"/>
              </a:rPr>
              <a:t> and other solute (</a:t>
            </a:r>
            <a:r>
              <a:rPr lang="en-US" sz="2000" dirty="0" err="1">
                <a:solidFill>
                  <a:schemeClr val="tx1"/>
                </a:solidFill>
                <a:effectLst/>
                <a:latin typeface="Arial Narrow" pitchFamily="34" charset="0"/>
                <a:sym typeface="Wingdings" pitchFamily="2" charset="2"/>
              </a:rPr>
              <a:t>Cl</a:t>
            </a:r>
            <a:r>
              <a:rPr lang="en-US" sz="2000" baseline="30000" dirty="0">
                <a:solidFill>
                  <a:schemeClr val="tx1"/>
                </a:solidFill>
                <a:effectLst/>
                <a:latin typeface="Arial Narrow" pitchFamily="34" charset="0"/>
                <a:sym typeface="Wingdings" pitchFamily="2" charset="2"/>
              </a:rPr>
              <a:t>-</a:t>
            </a:r>
            <a:r>
              <a:rPr lang="en-US" sz="2000" dirty="0">
                <a:solidFill>
                  <a:schemeClr val="tx1"/>
                </a:solidFill>
                <a:effectLst/>
                <a:latin typeface="Arial Narrow" pitchFamily="34" charset="0"/>
                <a:sym typeface="Wingdings" pitchFamily="2" charset="2"/>
              </a:rPr>
              <a:t>, glucose, </a:t>
            </a:r>
            <a:r>
              <a:rPr lang="en-US" sz="2000" dirty="0" err="1">
                <a:solidFill>
                  <a:schemeClr val="tx1"/>
                </a:solidFill>
                <a:effectLst/>
                <a:latin typeface="Arial Narrow" pitchFamily="34" charset="0"/>
                <a:sym typeface="Wingdings" pitchFamily="2" charset="2"/>
              </a:rPr>
              <a:t>etc</a:t>
            </a:r>
            <a:r>
              <a:rPr lang="en-US" sz="2000" dirty="0">
                <a:solidFill>
                  <a:schemeClr val="tx1"/>
                </a:solidFill>
                <a:effectLst/>
                <a:latin typeface="Arial Narrow" pitchFamily="34" charset="0"/>
                <a:sym typeface="Wingdings" pitchFamily="2" charset="2"/>
              </a:rPr>
              <a:t>) from tubular lumen into renal epithelial cell</a:t>
            </a:r>
          </a:p>
          <a:p>
            <a:pPr marL="1295400" lvl="2" indent="-623888">
              <a:lnSpc>
                <a:spcPct val="80000"/>
              </a:lnSpc>
              <a:buSzTx/>
            </a:pPr>
            <a:endParaRPr lang="en-US" sz="1000" dirty="0">
              <a:solidFill>
                <a:schemeClr val="tx1"/>
              </a:solidFill>
              <a:effectLst/>
              <a:latin typeface="Arial Narrow" pitchFamily="34" charset="0"/>
              <a:sym typeface="Wingdings" pitchFamily="2" charset="2"/>
            </a:endParaRPr>
          </a:p>
          <a:p>
            <a:pPr marL="914400" lvl="1" indent="-569913">
              <a:lnSpc>
                <a:spcPct val="80000"/>
              </a:lnSpc>
              <a:buSzTx/>
              <a:buFontTx/>
              <a:buAutoNum type="arabicPeriod"/>
            </a:pPr>
            <a:r>
              <a:rPr lang="en-US" sz="2000" dirty="0" smtClean="0">
                <a:solidFill>
                  <a:schemeClr val="tx1"/>
                </a:solidFill>
                <a:effectLst/>
                <a:latin typeface="Arial Narrow" pitchFamily="34" charset="0"/>
                <a:sym typeface="Wingdings" pitchFamily="2" charset="2"/>
              </a:rPr>
              <a:t>Counter-transport (antiporter/exchanger)</a:t>
            </a:r>
            <a:endParaRPr lang="en-US" sz="2000" dirty="0">
              <a:solidFill>
                <a:schemeClr val="tx1"/>
              </a:solidFill>
              <a:effectLst/>
              <a:latin typeface="Arial Narrow" pitchFamily="34" charset="0"/>
              <a:sym typeface="Wingdings" pitchFamily="2" charset="2"/>
            </a:endParaRPr>
          </a:p>
          <a:p>
            <a:pPr marL="1295400" lvl="2" indent="-623888">
              <a:lnSpc>
                <a:spcPct val="80000"/>
              </a:lnSpc>
              <a:buSzTx/>
            </a:pPr>
            <a:r>
              <a:rPr lang="en-US" sz="2000" dirty="0">
                <a:solidFill>
                  <a:schemeClr val="tx1"/>
                </a:solidFill>
                <a:effectLst/>
                <a:latin typeface="Arial Narrow" pitchFamily="34" charset="0"/>
                <a:sym typeface="Wingdings" pitchFamily="2" charset="2"/>
              </a:rPr>
              <a:t>Carrier mediated</a:t>
            </a:r>
          </a:p>
          <a:p>
            <a:pPr marL="1295400" lvl="2" indent="-623888">
              <a:lnSpc>
                <a:spcPct val="80000"/>
              </a:lnSpc>
              <a:buSzTx/>
            </a:pPr>
            <a:r>
              <a:rPr lang="en-US" sz="2000" dirty="0">
                <a:solidFill>
                  <a:schemeClr val="tx1"/>
                </a:solidFill>
                <a:effectLst/>
                <a:latin typeface="Arial Narrow" pitchFamily="34" charset="0"/>
                <a:sym typeface="Wingdings" pitchFamily="2" charset="2"/>
              </a:rPr>
              <a:t>Transports </a:t>
            </a:r>
            <a:r>
              <a:rPr lang="en-US" sz="2000" dirty="0" smtClean="0">
                <a:solidFill>
                  <a:schemeClr val="tx1"/>
                </a:solidFill>
                <a:effectLst/>
                <a:latin typeface="Arial Narrow" pitchFamily="34" charset="0"/>
                <a:sym typeface="Wingdings" pitchFamily="2" charset="2"/>
              </a:rPr>
              <a:t>Na</a:t>
            </a:r>
            <a:r>
              <a:rPr lang="en-US" sz="2000" baseline="30000" dirty="0" smtClean="0">
                <a:solidFill>
                  <a:schemeClr val="tx1"/>
                </a:solidFill>
                <a:effectLst/>
                <a:latin typeface="Arial Narrow" pitchFamily="34" charset="0"/>
                <a:sym typeface="Wingdings" pitchFamily="2" charset="2"/>
              </a:rPr>
              <a:t>+</a:t>
            </a:r>
            <a:r>
              <a:rPr lang="en-US" sz="2000" dirty="0" smtClean="0">
                <a:solidFill>
                  <a:schemeClr val="tx1"/>
                </a:solidFill>
                <a:effectLst/>
                <a:latin typeface="Arial Narrow" pitchFamily="34" charset="0"/>
                <a:sym typeface="Wingdings" pitchFamily="2" charset="2"/>
              </a:rPr>
              <a:t> </a:t>
            </a:r>
            <a:r>
              <a:rPr lang="en-US" sz="2000" dirty="0">
                <a:solidFill>
                  <a:schemeClr val="tx1"/>
                </a:solidFill>
                <a:effectLst/>
                <a:latin typeface="Arial Narrow" pitchFamily="34" charset="0"/>
                <a:sym typeface="Wingdings" pitchFamily="2" charset="2"/>
              </a:rPr>
              <a:t>in, another solute (H</a:t>
            </a:r>
            <a:r>
              <a:rPr lang="en-US" sz="2000" baseline="30000" dirty="0">
                <a:solidFill>
                  <a:schemeClr val="tx1"/>
                </a:solidFill>
                <a:effectLst/>
                <a:latin typeface="Arial Narrow" pitchFamily="34" charset="0"/>
                <a:sym typeface="Wingdings" pitchFamily="2" charset="2"/>
              </a:rPr>
              <a:t>+</a:t>
            </a:r>
            <a:r>
              <a:rPr lang="en-US" sz="2000" dirty="0">
                <a:solidFill>
                  <a:schemeClr val="tx1"/>
                </a:solidFill>
                <a:effectLst/>
                <a:latin typeface="Arial Narrow" pitchFamily="34" charset="0"/>
                <a:sym typeface="Wingdings" pitchFamily="2" charset="2"/>
              </a:rPr>
              <a:t>) out of renal epithelial cell</a:t>
            </a:r>
          </a:p>
          <a:p>
            <a:pPr marL="1295400" lvl="2" indent="-623888">
              <a:lnSpc>
                <a:spcPct val="80000"/>
              </a:lnSpc>
              <a:buSzTx/>
            </a:pPr>
            <a:endParaRPr lang="en-US" sz="1000" dirty="0">
              <a:solidFill>
                <a:schemeClr val="tx1"/>
              </a:solidFill>
              <a:effectLst/>
              <a:latin typeface="Arial Narrow" pitchFamily="34" charset="0"/>
              <a:sym typeface="Wingdings" pitchFamily="2" charset="2"/>
            </a:endParaRPr>
          </a:p>
          <a:p>
            <a:pPr marL="533400" indent="-533400">
              <a:lnSpc>
                <a:spcPct val="80000"/>
              </a:lnSpc>
            </a:pPr>
            <a:r>
              <a:rPr lang="en-US" sz="2000" dirty="0">
                <a:solidFill>
                  <a:schemeClr val="tx1"/>
                </a:solidFill>
                <a:effectLst/>
                <a:latin typeface="Arial Narrow" pitchFamily="34" charset="0"/>
                <a:sym typeface="Wingdings" pitchFamily="2" charset="2"/>
              </a:rPr>
              <a:t>Water moves </a:t>
            </a:r>
            <a:r>
              <a:rPr lang="en-US" sz="2000" dirty="0" err="1">
                <a:solidFill>
                  <a:schemeClr val="tx1"/>
                </a:solidFill>
                <a:effectLst/>
                <a:latin typeface="Arial Narrow" pitchFamily="34" charset="0"/>
                <a:sym typeface="Wingdings" pitchFamily="2" charset="2"/>
              </a:rPr>
              <a:t>transcellularly</a:t>
            </a:r>
            <a:r>
              <a:rPr lang="en-US" sz="2000" dirty="0">
                <a:solidFill>
                  <a:schemeClr val="tx1"/>
                </a:solidFill>
                <a:effectLst/>
                <a:latin typeface="Arial Narrow" pitchFamily="34" charset="0"/>
                <a:sym typeface="Wingdings" pitchFamily="2" charset="2"/>
              </a:rPr>
              <a:t> in permeable segments or via tight junctions between renal epithelial cells</a:t>
            </a:r>
            <a:endParaRPr lang="en-US" sz="2000" dirty="0">
              <a:solidFill>
                <a:schemeClr val="tx1"/>
              </a:solidFill>
              <a:effectLst/>
              <a:latin typeface="Arial Narrow" pitchFamily="34" charset="0"/>
            </a:endParaRPr>
          </a:p>
          <a:p>
            <a:endParaRPr lang="en-US" sz="1800" dirty="0">
              <a:solidFill>
                <a:schemeClr val="tx1"/>
              </a:solidFill>
              <a:effectLst/>
            </a:endParaRPr>
          </a:p>
        </p:txBody>
      </p:sp>
    </p:spTree>
    <p:extLst>
      <p:ext uri="{BB962C8B-B14F-4D97-AF65-F5344CB8AC3E}">
        <p14:creationId xmlns:p14="http://schemas.microsoft.com/office/powerpoint/2010/main" val="3405732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133600"/>
            <a:ext cx="8229600" cy="251460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b="1" dirty="0" smtClean="0"/>
              <a:t>	</a:t>
            </a:r>
            <a:r>
              <a:rPr lang="en-US" sz="4400" b="1" dirty="0" smtClean="0">
                <a:effectLst/>
              </a:rPr>
              <a:t>Renal tubule transport mechanisms</a:t>
            </a:r>
            <a:endParaRPr lang="en-US" sz="4400" dirty="0">
              <a:effectLst/>
            </a:endParaRPr>
          </a:p>
        </p:txBody>
      </p:sp>
    </p:spTree>
    <p:extLst>
      <p:ext uri="{BB962C8B-B14F-4D97-AF65-F5344CB8AC3E}">
        <p14:creationId xmlns:p14="http://schemas.microsoft.com/office/powerpoint/2010/main" val="1718716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410200"/>
          </a:xfrm>
        </p:spPr>
        <p:txBody>
          <a:bodyPr>
            <a:noAutofit/>
          </a:bodyPr>
          <a:lstStyle/>
          <a:p>
            <a:r>
              <a:rPr lang="en-US" sz="1600" dirty="0">
                <a:solidFill>
                  <a:schemeClr val="tx1"/>
                </a:solidFill>
              </a:rPr>
              <a:t>Sodium bicarbonate (NaHCO</a:t>
            </a:r>
            <a:r>
              <a:rPr lang="en-US" sz="1600" baseline="-25000" dirty="0">
                <a:solidFill>
                  <a:schemeClr val="tx1"/>
                </a:solidFill>
              </a:rPr>
              <a:t>3</a:t>
            </a:r>
            <a:r>
              <a:rPr lang="en-US" sz="1600" dirty="0">
                <a:solidFill>
                  <a:schemeClr val="tx1"/>
                </a:solidFill>
              </a:rPr>
              <a:t>), sodium chloride (</a:t>
            </a:r>
            <a:r>
              <a:rPr lang="en-US" sz="1600" dirty="0" err="1">
                <a:solidFill>
                  <a:schemeClr val="tx1"/>
                </a:solidFill>
              </a:rPr>
              <a:t>NaCl</a:t>
            </a:r>
            <a:r>
              <a:rPr lang="en-US" sz="1600" dirty="0">
                <a:solidFill>
                  <a:schemeClr val="tx1"/>
                </a:solidFill>
              </a:rPr>
              <a:t>), glucose, amino acids, and other organic solutes are reabsorbed via specific transport systems in </a:t>
            </a:r>
            <a:r>
              <a:rPr lang="en-US" sz="1600" dirty="0" smtClean="0">
                <a:solidFill>
                  <a:schemeClr val="tx1"/>
                </a:solidFill>
              </a:rPr>
              <a:t>the </a:t>
            </a:r>
            <a:r>
              <a:rPr lang="en-US" sz="1600" dirty="0">
                <a:solidFill>
                  <a:schemeClr val="tx1"/>
                </a:solidFill>
              </a:rPr>
              <a:t>proximal convoluted </a:t>
            </a:r>
            <a:r>
              <a:rPr lang="en-US" sz="1600" dirty="0" smtClean="0">
                <a:solidFill>
                  <a:schemeClr val="tx1"/>
                </a:solidFill>
              </a:rPr>
              <a:t>tubule. </a:t>
            </a:r>
            <a:endParaRPr lang="en-US" sz="1600" u="sng" dirty="0">
              <a:solidFill>
                <a:schemeClr val="tx1"/>
              </a:solidFill>
            </a:endParaRPr>
          </a:p>
          <a:p>
            <a:endParaRPr lang="en-US" sz="600" u="sng" dirty="0">
              <a:solidFill>
                <a:schemeClr val="tx1"/>
              </a:solidFill>
            </a:endParaRPr>
          </a:p>
          <a:p>
            <a:r>
              <a:rPr lang="en-US" sz="1600" dirty="0">
                <a:solidFill>
                  <a:schemeClr val="tx1"/>
                </a:solidFill>
              </a:rPr>
              <a:t>Of the various solutes reabsorbed, NaHCO</a:t>
            </a:r>
            <a:r>
              <a:rPr lang="en-US" sz="1600" baseline="-25000" dirty="0">
                <a:solidFill>
                  <a:schemeClr val="tx1"/>
                </a:solidFill>
              </a:rPr>
              <a:t>3</a:t>
            </a:r>
            <a:r>
              <a:rPr lang="en-US" sz="1600" dirty="0">
                <a:solidFill>
                  <a:schemeClr val="tx1"/>
                </a:solidFill>
              </a:rPr>
              <a:t> and </a:t>
            </a:r>
            <a:r>
              <a:rPr lang="en-US" sz="1600" dirty="0" err="1">
                <a:solidFill>
                  <a:schemeClr val="tx1"/>
                </a:solidFill>
              </a:rPr>
              <a:t>NaCl</a:t>
            </a:r>
            <a:r>
              <a:rPr lang="en-US" sz="1600" dirty="0">
                <a:solidFill>
                  <a:schemeClr val="tx1"/>
                </a:solidFill>
              </a:rPr>
              <a:t> are the most relevant to diuretic action.</a:t>
            </a:r>
          </a:p>
          <a:p>
            <a:endParaRPr lang="en-US" sz="600" u="sng" dirty="0">
              <a:solidFill>
                <a:schemeClr val="tx1"/>
              </a:solidFill>
            </a:endParaRPr>
          </a:p>
          <a:p>
            <a:r>
              <a:rPr lang="en-US" sz="1600" b="1" u="sng" dirty="0">
                <a:solidFill>
                  <a:schemeClr val="tx1"/>
                </a:solidFill>
              </a:rPr>
              <a:t>Approximately 60-70% of Na</a:t>
            </a:r>
            <a:r>
              <a:rPr lang="en-US" sz="1600" b="1" u="sng" baseline="30000" dirty="0">
                <a:solidFill>
                  <a:schemeClr val="tx1"/>
                </a:solidFill>
              </a:rPr>
              <a:t>+</a:t>
            </a:r>
            <a:r>
              <a:rPr lang="en-US" sz="1600" b="1" u="sng" dirty="0">
                <a:solidFill>
                  <a:schemeClr val="tx1"/>
                </a:solidFill>
              </a:rPr>
              <a:t> reabsorption occurs in the proximal tubule</a:t>
            </a:r>
            <a:r>
              <a:rPr lang="en-US" sz="1600" b="1" dirty="0">
                <a:solidFill>
                  <a:schemeClr val="tx1"/>
                </a:solidFill>
              </a:rPr>
              <a:t>, majority coming from NaHCO</a:t>
            </a:r>
            <a:r>
              <a:rPr lang="en-US" sz="1600" b="1" baseline="-25000" dirty="0">
                <a:solidFill>
                  <a:schemeClr val="tx1"/>
                </a:solidFill>
              </a:rPr>
              <a:t>3</a:t>
            </a:r>
            <a:r>
              <a:rPr lang="en-US" sz="1600" b="1" dirty="0">
                <a:solidFill>
                  <a:schemeClr val="tx1"/>
                </a:solidFill>
              </a:rPr>
              <a:t>.</a:t>
            </a:r>
            <a:endParaRPr lang="en-US" sz="500" b="1" dirty="0">
              <a:solidFill>
                <a:schemeClr val="tx1"/>
              </a:solidFill>
            </a:endParaRPr>
          </a:p>
          <a:p>
            <a:endParaRPr lang="en-US" sz="600" dirty="0">
              <a:solidFill>
                <a:schemeClr val="tx1"/>
              </a:solidFill>
            </a:endParaRPr>
          </a:p>
          <a:p>
            <a:r>
              <a:rPr lang="en-US" sz="1600" dirty="0">
                <a:solidFill>
                  <a:schemeClr val="tx1"/>
                </a:solidFill>
              </a:rPr>
              <a:t>NaHCO</a:t>
            </a:r>
            <a:r>
              <a:rPr lang="en-US" sz="1600" baseline="-25000" dirty="0">
                <a:solidFill>
                  <a:schemeClr val="tx1"/>
                </a:solidFill>
              </a:rPr>
              <a:t>3  </a:t>
            </a:r>
            <a:r>
              <a:rPr lang="en-US" sz="1600" dirty="0">
                <a:solidFill>
                  <a:schemeClr val="tx1"/>
                </a:solidFill>
              </a:rPr>
              <a:t>reabsorption by the </a:t>
            </a:r>
            <a:r>
              <a:rPr lang="en-US" sz="1600" dirty="0" smtClean="0">
                <a:solidFill>
                  <a:schemeClr val="tx1"/>
                </a:solidFill>
              </a:rPr>
              <a:t>Proximal tubule </a:t>
            </a:r>
            <a:r>
              <a:rPr lang="en-US" sz="1600" dirty="0">
                <a:solidFill>
                  <a:schemeClr val="tx1"/>
                </a:solidFill>
              </a:rPr>
              <a:t>is initiated by the action of a </a:t>
            </a:r>
            <a:r>
              <a:rPr lang="en-US" sz="1600" b="1" dirty="0">
                <a:solidFill>
                  <a:schemeClr val="tx1"/>
                </a:solidFill>
              </a:rPr>
              <a:t>Na</a:t>
            </a:r>
            <a:r>
              <a:rPr lang="en-US" sz="1600" b="1" baseline="30000" dirty="0">
                <a:solidFill>
                  <a:schemeClr val="tx1"/>
                </a:solidFill>
              </a:rPr>
              <a:t>+</a:t>
            </a:r>
            <a:r>
              <a:rPr lang="en-US" sz="1600" b="1" dirty="0">
                <a:solidFill>
                  <a:schemeClr val="tx1"/>
                </a:solidFill>
              </a:rPr>
              <a:t>/H</a:t>
            </a:r>
            <a:r>
              <a:rPr lang="en-US" sz="1600" b="1" baseline="30000" dirty="0">
                <a:solidFill>
                  <a:schemeClr val="tx1"/>
                </a:solidFill>
              </a:rPr>
              <a:t>+</a:t>
            </a:r>
            <a:r>
              <a:rPr lang="en-US" sz="1600" b="1" dirty="0">
                <a:solidFill>
                  <a:schemeClr val="tx1"/>
                </a:solidFill>
              </a:rPr>
              <a:t> exchanger (NHE3) </a:t>
            </a:r>
            <a:r>
              <a:rPr lang="en-US" sz="1600" dirty="0">
                <a:solidFill>
                  <a:schemeClr val="tx1"/>
                </a:solidFill>
              </a:rPr>
              <a:t>located in the luminal membrane of the proximal tubule epithelial cell.</a:t>
            </a:r>
          </a:p>
          <a:p>
            <a:endParaRPr lang="en-US" sz="600" dirty="0">
              <a:solidFill>
                <a:schemeClr val="tx1"/>
              </a:solidFill>
            </a:endParaRPr>
          </a:p>
          <a:p>
            <a:r>
              <a:rPr lang="en-US" sz="1600" dirty="0">
                <a:solidFill>
                  <a:schemeClr val="tx1"/>
                </a:solidFill>
              </a:rPr>
              <a:t>Carbonic anhydrase (</a:t>
            </a:r>
            <a:r>
              <a:rPr lang="en-US" sz="1600" dirty="0" err="1">
                <a:solidFill>
                  <a:schemeClr val="tx1"/>
                </a:solidFill>
              </a:rPr>
              <a:t>CAse</a:t>
            </a:r>
            <a:r>
              <a:rPr lang="en-US" sz="1600" dirty="0">
                <a:solidFill>
                  <a:schemeClr val="tx1"/>
                </a:solidFill>
              </a:rPr>
              <a:t>) is an enzyme </a:t>
            </a:r>
            <a:r>
              <a:rPr lang="en-US" sz="1600" dirty="0" smtClean="0">
                <a:solidFill>
                  <a:schemeClr val="tx1"/>
                </a:solidFill>
              </a:rPr>
              <a:t>which </a:t>
            </a:r>
            <a:r>
              <a:rPr lang="en-US" sz="1600" dirty="0" err="1" smtClean="0">
                <a:solidFill>
                  <a:schemeClr val="tx1"/>
                </a:solidFill>
              </a:rPr>
              <a:t>catalyses</a:t>
            </a:r>
            <a:r>
              <a:rPr lang="en-US" sz="1600" dirty="0" smtClean="0">
                <a:solidFill>
                  <a:schemeClr val="tx1"/>
                </a:solidFill>
              </a:rPr>
              <a:t> </a:t>
            </a:r>
            <a:r>
              <a:rPr lang="en-US" sz="1600" dirty="0">
                <a:solidFill>
                  <a:schemeClr val="tx1"/>
                </a:solidFill>
              </a:rPr>
              <a:t>the reversible </a:t>
            </a:r>
            <a:r>
              <a:rPr lang="en-US" sz="1600" dirty="0" smtClean="0">
                <a:solidFill>
                  <a:schemeClr val="tx1"/>
                </a:solidFill>
              </a:rPr>
              <a:t>reaction: </a:t>
            </a:r>
          </a:p>
          <a:p>
            <a:pPr marL="0" indent="0">
              <a:buNone/>
            </a:pPr>
            <a:r>
              <a:rPr lang="en-US" sz="1600" dirty="0">
                <a:solidFill>
                  <a:schemeClr val="tx1"/>
                </a:solidFill>
              </a:rPr>
              <a:t>	</a:t>
            </a:r>
            <a:endParaRPr lang="en-US" sz="1600" dirty="0" smtClean="0">
              <a:solidFill>
                <a:schemeClr val="tx1"/>
              </a:solidFill>
            </a:endParaRPr>
          </a:p>
          <a:p>
            <a:pPr marL="0" indent="0">
              <a:buNone/>
            </a:pPr>
            <a:r>
              <a:rPr lang="en-US" sz="1600" dirty="0">
                <a:solidFill>
                  <a:schemeClr val="tx1"/>
                </a:solidFill>
              </a:rPr>
              <a:t>	</a:t>
            </a:r>
            <a:endParaRPr lang="en-US" sz="1600" dirty="0" smtClean="0">
              <a:solidFill>
                <a:schemeClr val="tx1"/>
              </a:solidFill>
            </a:endParaRPr>
          </a:p>
          <a:p>
            <a:r>
              <a:rPr lang="en-US" sz="1600" dirty="0" smtClean="0">
                <a:solidFill>
                  <a:schemeClr val="tx1"/>
                </a:solidFill>
              </a:rPr>
              <a:t>Carbonic </a:t>
            </a:r>
            <a:r>
              <a:rPr lang="en-US" sz="1600" dirty="0">
                <a:solidFill>
                  <a:schemeClr val="tx1"/>
                </a:solidFill>
              </a:rPr>
              <a:t>acid spontaneously </a:t>
            </a:r>
            <a:r>
              <a:rPr lang="en-US" sz="1600" dirty="0" smtClean="0">
                <a:solidFill>
                  <a:schemeClr val="tx1"/>
                </a:solidFill>
              </a:rPr>
              <a:t>ionizes: </a:t>
            </a:r>
          </a:p>
          <a:p>
            <a:pPr marL="0" indent="0">
              <a:buNone/>
            </a:pPr>
            <a:endParaRPr lang="en-US" sz="1600" dirty="0" smtClean="0">
              <a:solidFill>
                <a:schemeClr val="tx1"/>
              </a:solidFill>
            </a:endParaRPr>
          </a:p>
          <a:p>
            <a:endParaRPr lang="en-US" sz="1600" dirty="0"/>
          </a:p>
          <a:p>
            <a:r>
              <a:rPr lang="en-US" sz="1600" dirty="0" smtClean="0">
                <a:solidFill>
                  <a:schemeClr val="tx1"/>
                </a:solidFill>
              </a:rPr>
              <a:t>Intracellular </a:t>
            </a:r>
            <a:r>
              <a:rPr lang="en-US" sz="1600" dirty="0">
                <a:solidFill>
                  <a:schemeClr val="tx1"/>
                </a:solidFill>
              </a:rPr>
              <a:t>carbonic anhydrase (CA) is essential for production of H</a:t>
            </a:r>
            <a:r>
              <a:rPr lang="en-US" sz="1600" baseline="30000" dirty="0">
                <a:solidFill>
                  <a:schemeClr val="tx1"/>
                </a:solidFill>
              </a:rPr>
              <a:t>+</a:t>
            </a:r>
            <a:r>
              <a:rPr lang="en-US" sz="1600" dirty="0">
                <a:solidFill>
                  <a:schemeClr val="tx1"/>
                </a:solidFill>
              </a:rPr>
              <a:t> for secretion into the lumen. Thus, Bicarbonate reabsorption by the proximal tubule is dependent on carbonic anhydrase</a:t>
            </a:r>
          </a:p>
          <a:p>
            <a:endParaRPr lang="en-US" sz="1600" dirty="0"/>
          </a:p>
        </p:txBody>
      </p:sp>
      <p:sp>
        <p:nvSpPr>
          <p:cNvPr id="4" name="Title 1"/>
          <p:cNvSpPr>
            <a:spLocks noGrp="1"/>
          </p:cNvSpPr>
          <p:nvPr>
            <p:ph type="title"/>
          </p:nvPr>
        </p:nvSpPr>
        <p:spPr>
          <a:xfrm>
            <a:off x="381000" y="152400"/>
            <a:ext cx="8229600" cy="762000"/>
          </a:xfrm>
        </p:spPr>
        <p:txBody>
          <a:bodyPr/>
          <a:lstStyle/>
          <a:p>
            <a:r>
              <a:rPr lang="en-US" sz="4000" b="1" dirty="0" smtClean="0">
                <a:effectLst/>
              </a:rPr>
              <a:t>The proximal tubule</a:t>
            </a:r>
            <a:endParaRPr lang="en-US" sz="4000" b="1" dirty="0">
              <a:effectLst/>
            </a:endParaRPr>
          </a:p>
        </p:txBody>
      </p:sp>
      <p:cxnSp>
        <p:nvCxnSpPr>
          <p:cNvPr id="6" name="Straight Arrow Connector 5"/>
          <p:cNvCxnSpPr/>
          <p:nvPr/>
        </p:nvCxnSpPr>
        <p:spPr>
          <a:xfrm>
            <a:off x="914400" y="67056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994" y="5297397"/>
            <a:ext cx="1981200" cy="49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2076994" y="4419600"/>
            <a:ext cx="2418806" cy="457200"/>
            <a:chOff x="2076994" y="4419600"/>
            <a:chExt cx="2418806" cy="45720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994" y="4495800"/>
              <a:ext cx="2418806"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4343400" y="4419600"/>
              <a:ext cx="152400" cy="12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9133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4000" b="1" dirty="0" smtClean="0">
                <a:effectLst/>
              </a:rPr>
              <a:t>The proximal tubule</a:t>
            </a:r>
            <a:endParaRPr lang="en-US" sz="4000" b="1" dirty="0">
              <a:effectLst/>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447800"/>
            <a:ext cx="5943599" cy="474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859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sz="4000" b="1" dirty="0" smtClean="0">
                <a:effectLst/>
              </a:rPr>
              <a:t>Loop of Henle</a:t>
            </a:r>
            <a:endParaRPr lang="en-US" sz="4000" b="1" dirty="0">
              <a:effectLst/>
            </a:endParaRPr>
          </a:p>
        </p:txBody>
      </p:sp>
      <p:sp>
        <p:nvSpPr>
          <p:cNvPr id="3" name="Content Placeholder 2"/>
          <p:cNvSpPr>
            <a:spLocks noGrp="1"/>
          </p:cNvSpPr>
          <p:nvPr>
            <p:ph idx="1"/>
          </p:nvPr>
        </p:nvSpPr>
        <p:spPr>
          <a:xfrm>
            <a:off x="304800" y="1066800"/>
            <a:ext cx="8458200" cy="5334000"/>
          </a:xfrm>
        </p:spPr>
        <p:txBody>
          <a:bodyPr>
            <a:noAutofit/>
          </a:bodyPr>
          <a:lstStyle/>
          <a:p>
            <a:pPr algn="just"/>
            <a:r>
              <a:rPr lang="en-US" sz="1800" dirty="0">
                <a:solidFill>
                  <a:schemeClr val="tx1"/>
                </a:solidFill>
              </a:rPr>
              <a:t>The proximal tubule empties into the thin descending limb of Henle's loop where water is extracted by osmotic forces found in the hypertonic medullary </a:t>
            </a:r>
            <a:r>
              <a:rPr lang="en-US" sz="1800" dirty="0" err="1">
                <a:solidFill>
                  <a:schemeClr val="tx1"/>
                </a:solidFill>
              </a:rPr>
              <a:t>interstitium</a:t>
            </a:r>
            <a:r>
              <a:rPr lang="en-US" sz="1800" dirty="0">
                <a:solidFill>
                  <a:schemeClr val="tx1"/>
                </a:solidFill>
              </a:rPr>
              <a:t>.</a:t>
            </a:r>
          </a:p>
          <a:p>
            <a:pPr marL="0" indent="0" algn="just">
              <a:buNone/>
            </a:pPr>
            <a:endParaRPr lang="en-US" sz="1100" dirty="0">
              <a:solidFill>
                <a:schemeClr val="tx1"/>
              </a:solidFill>
            </a:endParaRPr>
          </a:p>
          <a:p>
            <a:pPr algn="just"/>
            <a:r>
              <a:rPr lang="en-US" sz="1800" b="1" u="sng" dirty="0">
                <a:solidFill>
                  <a:schemeClr val="tx1"/>
                </a:solidFill>
              </a:rPr>
              <a:t>In the thick ascending </a:t>
            </a:r>
            <a:r>
              <a:rPr lang="en-US" sz="1800" b="1" u="sng" dirty="0" smtClean="0">
                <a:solidFill>
                  <a:schemeClr val="tx1"/>
                </a:solidFill>
              </a:rPr>
              <a:t>limb </a:t>
            </a:r>
            <a:r>
              <a:rPr lang="en-US" sz="1800" b="1" u="sng" dirty="0">
                <a:solidFill>
                  <a:schemeClr val="tx1"/>
                </a:solidFill>
              </a:rPr>
              <a:t>of the loop, about 25% of the filtered Na</a:t>
            </a:r>
            <a:r>
              <a:rPr lang="en-US" sz="1800" b="1" u="sng" baseline="30000" dirty="0">
                <a:solidFill>
                  <a:schemeClr val="tx1"/>
                </a:solidFill>
              </a:rPr>
              <a:t>+</a:t>
            </a:r>
            <a:r>
              <a:rPr lang="en-US" sz="1800" b="1" u="sng" dirty="0">
                <a:solidFill>
                  <a:schemeClr val="tx1"/>
                </a:solidFill>
              </a:rPr>
              <a:t> is reabsorbed. </a:t>
            </a:r>
            <a:r>
              <a:rPr lang="en-US" sz="1800" b="1" dirty="0">
                <a:solidFill>
                  <a:schemeClr val="tx1"/>
                </a:solidFill>
              </a:rPr>
              <a:t>But  unlike the proximal </a:t>
            </a:r>
            <a:r>
              <a:rPr lang="en-US" sz="1800" b="1" dirty="0" smtClean="0">
                <a:solidFill>
                  <a:schemeClr val="tx1"/>
                </a:solidFill>
              </a:rPr>
              <a:t>tubule, </a:t>
            </a:r>
            <a:r>
              <a:rPr lang="en-US" sz="1800" b="1" dirty="0">
                <a:solidFill>
                  <a:schemeClr val="tx1"/>
                </a:solidFill>
              </a:rPr>
              <a:t>it is nearly impermeable to water. </a:t>
            </a:r>
          </a:p>
          <a:p>
            <a:pPr algn="just"/>
            <a:endParaRPr lang="en-US" sz="900" dirty="0">
              <a:solidFill>
                <a:schemeClr val="tx1"/>
              </a:solidFill>
            </a:endParaRPr>
          </a:p>
          <a:p>
            <a:pPr algn="just"/>
            <a:r>
              <a:rPr lang="en-US" sz="1800" dirty="0" smtClean="0">
                <a:solidFill>
                  <a:schemeClr val="tx1"/>
                </a:solidFill>
              </a:rPr>
              <a:t>This segment </a:t>
            </a:r>
            <a:r>
              <a:rPr lang="en-US" sz="1800" dirty="0">
                <a:solidFill>
                  <a:schemeClr val="tx1"/>
                </a:solidFill>
              </a:rPr>
              <a:t>is called a </a:t>
            </a:r>
            <a:r>
              <a:rPr lang="en-US" sz="1800" b="1" dirty="0">
                <a:solidFill>
                  <a:schemeClr val="tx1"/>
                </a:solidFill>
              </a:rPr>
              <a:t>diluting segment</a:t>
            </a:r>
            <a:r>
              <a:rPr lang="en-US" sz="1800" dirty="0">
                <a:solidFill>
                  <a:schemeClr val="tx1"/>
                </a:solidFill>
              </a:rPr>
              <a:t>  because salt reabsorption  which occurs dilutes the tubular fluid.</a:t>
            </a:r>
          </a:p>
          <a:p>
            <a:pPr algn="just"/>
            <a:endParaRPr lang="en-US" sz="900" dirty="0">
              <a:solidFill>
                <a:schemeClr val="tx1"/>
              </a:solidFill>
            </a:endParaRPr>
          </a:p>
          <a:p>
            <a:pPr algn="just"/>
            <a:r>
              <a:rPr lang="en-US" sz="1800" dirty="0">
                <a:solidFill>
                  <a:schemeClr val="tx1"/>
                </a:solidFill>
              </a:rPr>
              <a:t>The </a:t>
            </a:r>
            <a:r>
              <a:rPr lang="en-US" sz="1800" dirty="0" smtClean="0">
                <a:solidFill>
                  <a:schemeClr val="tx1"/>
                </a:solidFill>
              </a:rPr>
              <a:t>Na</a:t>
            </a:r>
            <a:r>
              <a:rPr lang="en-US" sz="1800" baseline="30000" dirty="0" smtClean="0">
                <a:solidFill>
                  <a:schemeClr val="tx1"/>
                </a:solidFill>
              </a:rPr>
              <a:t>+</a:t>
            </a:r>
            <a:r>
              <a:rPr lang="en-US" sz="1800" dirty="0" smtClean="0">
                <a:solidFill>
                  <a:schemeClr val="tx1"/>
                </a:solidFill>
              </a:rPr>
              <a:t> and Cl</a:t>
            </a:r>
            <a:r>
              <a:rPr lang="en-US" sz="1800" baseline="30000" dirty="0" smtClean="0">
                <a:solidFill>
                  <a:schemeClr val="tx1"/>
                </a:solidFill>
              </a:rPr>
              <a:t>- </a:t>
            </a:r>
            <a:r>
              <a:rPr lang="en-US" sz="1800" dirty="0" smtClean="0">
                <a:solidFill>
                  <a:schemeClr val="tx1"/>
                </a:solidFill>
              </a:rPr>
              <a:t>transport </a:t>
            </a:r>
            <a:r>
              <a:rPr lang="en-US" sz="1800" dirty="0">
                <a:solidFill>
                  <a:schemeClr val="tx1"/>
                </a:solidFill>
              </a:rPr>
              <a:t>system in the luminal membrane of the </a:t>
            </a:r>
            <a:r>
              <a:rPr lang="en-US" sz="1800" dirty="0" smtClean="0">
                <a:solidFill>
                  <a:schemeClr val="tx1"/>
                </a:solidFill>
              </a:rPr>
              <a:t>thick ascending limb </a:t>
            </a:r>
            <a:r>
              <a:rPr lang="en-US" sz="1800" dirty="0">
                <a:solidFill>
                  <a:schemeClr val="tx1"/>
                </a:solidFill>
              </a:rPr>
              <a:t>is a </a:t>
            </a:r>
            <a:r>
              <a:rPr lang="en-US" sz="1800" b="1" dirty="0">
                <a:solidFill>
                  <a:schemeClr val="tx1"/>
                </a:solidFill>
              </a:rPr>
              <a:t>Na</a:t>
            </a:r>
            <a:r>
              <a:rPr lang="en-US" sz="1800" b="1" baseline="30000" dirty="0">
                <a:solidFill>
                  <a:schemeClr val="tx1"/>
                </a:solidFill>
              </a:rPr>
              <a:t>+</a:t>
            </a:r>
            <a:r>
              <a:rPr lang="en-US" sz="1800" b="1" dirty="0">
                <a:solidFill>
                  <a:schemeClr val="tx1"/>
                </a:solidFill>
              </a:rPr>
              <a:t>/K</a:t>
            </a:r>
            <a:r>
              <a:rPr lang="en-US" sz="1800" b="1" baseline="30000" dirty="0">
                <a:solidFill>
                  <a:schemeClr val="tx1"/>
                </a:solidFill>
              </a:rPr>
              <a:t>+</a:t>
            </a:r>
            <a:r>
              <a:rPr lang="en-US" sz="1800" b="1" dirty="0">
                <a:solidFill>
                  <a:schemeClr val="tx1"/>
                </a:solidFill>
              </a:rPr>
              <a:t>/2Cl</a:t>
            </a:r>
            <a:r>
              <a:rPr lang="en-US" sz="1800" b="1" baseline="30000" dirty="0">
                <a:solidFill>
                  <a:schemeClr val="tx1"/>
                </a:solidFill>
              </a:rPr>
              <a:t>–</a:t>
            </a:r>
            <a:r>
              <a:rPr lang="en-US" sz="1800" b="1" dirty="0">
                <a:solidFill>
                  <a:schemeClr val="tx1"/>
                </a:solidFill>
              </a:rPr>
              <a:t> co-transporter (NKCC2 or NK2CL)</a:t>
            </a:r>
          </a:p>
          <a:p>
            <a:pPr algn="just"/>
            <a:endParaRPr lang="en-US" sz="900" dirty="0">
              <a:solidFill>
                <a:schemeClr val="tx1"/>
              </a:solidFill>
            </a:endParaRPr>
          </a:p>
          <a:p>
            <a:pPr algn="just"/>
            <a:r>
              <a:rPr lang="en-US" sz="1800" dirty="0">
                <a:solidFill>
                  <a:schemeClr val="tx1"/>
                </a:solidFill>
              </a:rPr>
              <a:t>Although the Na</a:t>
            </a:r>
            <a:r>
              <a:rPr lang="en-US" sz="1800" baseline="30000" dirty="0">
                <a:solidFill>
                  <a:schemeClr val="tx1"/>
                </a:solidFill>
              </a:rPr>
              <a:t>+</a:t>
            </a:r>
            <a:r>
              <a:rPr lang="en-US" sz="1800" dirty="0">
                <a:solidFill>
                  <a:schemeClr val="tx1"/>
                </a:solidFill>
              </a:rPr>
              <a:t>/K</a:t>
            </a:r>
            <a:r>
              <a:rPr lang="en-US" sz="1800" baseline="30000" dirty="0">
                <a:solidFill>
                  <a:schemeClr val="tx1"/>
                </a:solidFill>
              </a:rPr>
              <a:t>+</a:t>
            </a:r>
            <a:r>
              <a:rPr lang="en-US" sz="1800" dirty="0">
                <a:solidFill>
                  <a:schemeClr val="tx1"/>
                </a:solidFill>
              </a:rPr>
              <a:t>/2Cl</a:t>
            </a:r>
            <a:r>
              <a:rPr lang="en-US" sz="1800" baseline="30000" dirty="0">
                <a:solidFill>
                  <a:schemeClr val="tx1"/>
                </a:solidFill>
              </a:rPr>
              <a:t>–</a:t>
            </a:r>
            <a:r>
              <a:rPr lang="en-US" sz="1800" dirty="0">
                <a:solidFill>
                  <a:schemeClr val="tx1"/>
                </a:solidFill>
              </a:rPr>
              <a:t> co-transporter is itself electrically neutral, its action contributes to excess K</a:t>
            </a:r>
            <a:r>
              <a:rPr lang="en-US" sz="1800" baseline="30000" dirty="0">
                <a:solidFill>
                  <a:schemeClr val="tx1"/>
                </a:solidFill>
              </a:rPr>
              <a:t>+</a:t>
            </a:r>
            <a:r>
              <a:rPr lang="en-US" sz="1800" dirty="0">
                <a:solidFill>
                  <a:schemeClr val="tx1"/>
                </a:solidFill>
              </a:rPr>
              <a:t> accumulation within the cell resulting in back diffusion of  K</a:t>
            </a:r>
            <a:r>
              <a:rPr lang="en-US" sz="1800" baseline="30000" dirty="0">
                <a:solidFill>
                  <a:schemeClr val="tx1"/>
                </a:solidFill>
              </a:rPr>
              <a:t>+</a:t>
            </a:r>
            <a:r>
              <a:rPr lang="en-US" sz="1800" dirty="0">
                <a:solidFill>
                  <a:schemeClr val="tx1"/>
                </a:solidFill>
              </a:rPr>
              <a:t> into the tubular lumen.</a:t>
            </a:r>
          </a:p>
          <a:p>
            <a:pPr algn="just"/>
            <a:endParaRPr lang="en-US" sz="900" dirty="0">
              <a:solidFill>
                <a:schemeClr val="tx1"/>
              </a:solidFill>
            </a:endParaRPr>
          </a:p>
          <a:p>
            <a:pPr algn="just"/>
            <a:r>
              <a:rPr lang="en-US" sz="1800" dirty="0">
                <a:solidFill>
                  <a:schemeClr val="tx1"/>
                </a:solidFill>
              </a:rPr>
              <a:t> This causes a lumen-positive electrical potential that drives divalent (and monovalent) cation reabsorption via the </a:t>
            </a:r>
            <a:r>
              <a:rPr lang="en-US" sz="1800" dirty="0" err="1">
                <a:solidFill>
                  <a:schemeClr val="tx1"/>
                </a:solidFill>
              </a:rPr>
              <a:t>paracellular</a:t>
            </a:r>
            <a:r>
              <a:rPr lang="en-US" sz="1800" dirty="0">
                <a:solidFill>
                  <a:schemeClr val="tx1"/>
                </a:solidFill>
              </a:rPr>
              <a:t> pathway</a:t>
            </a:r>
          </a:p>
          <a:p>
            <a:pPr algn="just"/>
            <a:endParaRPr lang="en-US" sz="1800" b="1" dirty="0">
              <a:solidFill>
                <a:schemeClr val="tx1"/>
              </a:solidFill>
            </a:endParaRPr>
          </a:p>
          <a:p>
            <a:pPr algn="just"/>
            <a:endParaRPr lang="en-US" sz="1800" dirty="0"/>
          </a:p>
        </p:txBody>
      </p:sp>
    </p:spTree>
    <p:extLst>
      <p:ext uri="{BB962C8B-B14F-4D97-AF65-F5344CB8AC3E}">
        <p14:creationId xmlns:p14="http://schemas.microsoft.com/office/powerpoint/2010/main" val="197873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657" r="2724"/>
          <a:stretch/>
        </p:blipFill>
        <p:spPr bwMode="auto">
          <a:xfrm>
            <a:off x="1371600" y="1219200"/>
            <a:ext cx="6248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152400"/>
            <a:ext cx="8229600" cy="685800"/>
          </a:xfrm>
        </p:spPr>
        <p:txBody>
          <a:bodyPr/>
          <a:lstStyle/>
          <a:p>
            <a:r>
              <a:rPr lang="en-US" sz="4000" b="1" dirty="0" smtClean="0">
                <a:effectLst/>
              </a:rPr>
              <a:t>Loop of Henle</a:t>
            </a:r>
            <a:endParaRPr lang="en-US" sz="4000" b="1" dirty="0">
              <a:effectLst/>
            </a:endParaRPr>
          </a:p>
        </p:txBody>
      </p:sp>
    </p:spTree>
    <p:extLst>
      <p:ext uri="{BB962C8B-B14F-4D97-AF65-F5344CB8AC3E}">
        <p14:creationId xmlns:p14="http://schemas.microsoft.com/office/powerpoint/2010/main" val="2013141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85800"/>
          </a:xfrm>
        </p:spPr>
        <p:txBody>
          <a:bodyPr/>
          <a:lstStyle/>
          <a:p>
            <a:r>
              <a:rPr lang="en-US" sz="4000" b="1" dirty="0" smtClean="0">
                <a:effectLst/>
              </a:rPr>
              <a:t>Distal convoluted tubule</a:t>
            </a:r>
            <a:endParaRPr lang="en-US" sz="4000" b="1" dirty="0">
              <a:effectLst/>
            </a:endParaRPr>
          </a:p>
        </p:txBody>
      </p:sp>
      <p:sp>
        <p:nvSpPr>
          <p:cNvPr id="3" name="Content Placeholder 2"/>
          <p:cNvSpPr>
            <a:spLocks noGrp="1"/>
          </p:cNvSpPr>
          <p:nvPr>
            <p:ph idx="1"/>
          </p:nvPr>
        </p:nvSpPr>
        <p:spPr>
          <a:xfrm>
            <a:off x="457200" y="1066800"/>
            <a:ext cx="8458200" cy="5638800"/>
          </a:xfrm>
        </p:spPr>
        <p:txBody>
          <a:bodyPr>
            <a:noAutofit/>
          </a:bodyPr>
          <a:lstStyle/>
          <a:p>
            <a:pPr algn="just"/>
            <a:r>
              <a:rPr lang="en-US" sz="1800" dirty="0">
                <a:solidFill>
                  <a:schemeClr val="tx1"/>
                </a:solidFill>
              </a:rPr>
              <a:t>Only about 10% of the filtered </a:t>
            </a:r>
            <a:r>
              <a:rPr lang="en-US" sz="1800" dirty="0" err="1">
                <a:solidFill>
                  <a:schemeClr val="tx1"/>
                </a:solidFill>
              </a:rPr>
              <a:t>NaCl</a:t>
            </a:r>
            <a:r>
              <a:rPr lang="en-US" sz="1800" dirty="0">
                <a:solidFill>
                  <a:schemeClr val="tx1"/>
                </a:solidFill>
              </a:rPr>
              <a:t> is reabsorbed in the distal convoluted tubule </a:t>
            </a:r>
            <a:r>
              <a:rPr lang="en-US" sz="1800" dirty="0" smtClean="0">
                <a:solidFill>
                  <a:schemeClr val="tx1"/>
                </a:solidFill>
              </a:rPr>
              <a:t>. </a:t>
            </a:r>
            <a:endParaRPr lang="en-US" sz="1800" dirty="0">
              <a:solidFill>
                <a:schemeClr val="tx1"/>
              </a:solidFill>
            </a:endParaRPr>
          </a:p>
          <a:p>
            <a:pPr algn="just"/>
            <a:endParaRPr lang="en-US" sz="1000" dirty="0">
              <a:solidFill>
                <a:schemeClr val="tx1"/>
              </a:solidFill>
            </a:endParaRPr>
          </a:p>
          <a:p>
            <a:pPr algn="just"/>
            <a:r>
              <a:rPr lang="en-US" sz="1800" dirty="0">
                <a:solidFill>
                  <a:schemeClr val="tx1"/>
                </a:solidFill>
              </a:rPr>
              <a:t>Like the </a:t>
            </a:r>
            <a:r>
              <a:rPr lang="en-US" sz="1800" dirty="0" smtClean="0">
                <a:solidFill>
                  <a:schemeClr val="tx1"/>
                </a:solidFill>
              </a:rPr>
              <a:t>Thick ascending limb </a:t>
            </a:r>
            <a:r>
              <a:rPr lang="en-US" sz="1800" dirty="0">
                <a:solidFill>
                  <a:schemeClr val="tx1"/>
                </a:solidFill>
              </a:rPr>
              <a:t>of Henle's loop, this segment is relatively impermeable to water.</a:t>
            </a:r>
          </a:p>
          <a:p>
            <a:pPr algn="just"/>
            <a:endParaRPr lang="en-US" sz="1000" dirty="0">
              <a:solidFill>
                <a:schemeClr val="tx1"/>
              </a:solidFill>
            </a:endParaRPr>
          </a:p>
          <a:p>
            <a:pPr algn="just"/>
            <a:r>
              <a:rPr lang="en-US" sz="1800" b="1" dirty="0" smtClean="0">
                <a:solidFill>
                  <a:schemeClr val="tx1"/>
                </a:solidFill>
              </a:rPr>
              <a:t>The sodium and chloride co-transporter </a:t>
            </a:r>
            <a:r>
              <a:rPr lang="en-US" sz="1800" b="1" dirty="0">
                <a:solidFill>
                  <a:schemeClr val="tx1"/>
                </a:solidFill>
              </a:rPr>
              <a:t>(NCC) is the primary Na</a:t>
            </a:r>
            <a:r>
              <a:rPr lang="en-US" sz="1800" b="1" baseline="30000" dirty="0">
                <a:solidFill>
                  <a:schemeClr val="tx1"/>
                </a:solidFill>
              </a:rPr>
              <a:t>+</a:t>
            </a:r>
            <a:r>
              <a:rPr lang="en-US" sz="1800" b="1" dirty="0">
                <a:solidFill>
                  <a:schemeClr val="tx1"/>
                </a:solidFill>
              </a:rPr>
              <a:t> and Cl</a:t>
            </a:r>
            <a:r>
              <a:rPr lang="en-US" sz="1800" b="1" baseline="30000" dirty="0">
                <a:solidFill>
                  <a:schemeClr val="tx1"/>
                </a:solidFill>
              </a:rPr>
              <a:t>–</a:t>
            </a:r>
            <a:r>
              <a:rPr lang="en-US" sz="1800" b="1" dirty="0">
                <a:solidFill>
                  <a:schemeClr val="tx1"/>
                </a:solidFill>
              </a:rPr>
              <a:t> </a:t>
            </a:r>
            <a:r>
              <a:rPr lang="en-US" sz="1800" b="1" dirty="0" smtClean="0">
                <a:solidFill>
                  <a:schemeClr val="tx1"/>
                </a:solidFill>
              </a:rPr>
              <a:t>transporter </a:t>
            </a:r>
            <a:r>
              <a:rPr lang="en-US" sz="1800" b="1" dirty="0">
                <a:solidFill>
                  <a:schemeClr val="tx1"/>
                </a:solidFill>
              </a:rPr>
              <a:t>in the luminal membrane.</a:t>
            </a:r>
          </a:p>
          <a:p>
            <a:pPr algn="just"/>
            <a:endParaRPr lang="en-US" sz="1000" dirty="0">
              <a:solidFill>
                <a:schemeClr val="tx1"/>
              </a:solidFill>
            </a:endParaRPr>
          </a:p>
          <a:p>
            <a:pPr algn="just"/>
            <a:r>
              <a:rPr lang="en-US" sz="1800" dirty="0">
                <a:solidFill>
                  <a:schemeClr val="tx1"/>
                </a:solidFill>
              </a:rPr>
              <a:t>This co-transporter can be selectively blocked by thiazides.</a:t>
            </a:r>
          </a:p>
          <a:p>
            <a:pPr algn="just"/>
            <a:endParaRPr lang="en-US" sz="1000" dirty="0">
              <a:solidFill>
                <a:schemeClr val="tx1"/>
              </a:solidFill>
            </a:endParaRPr>
          </a:p>
          <a:p>
            <a:pPr algn="just"/>
            <a:r>
              <a:rPr lang="en-US" sz="1800" dirty="0" err="1">
                <a:solidFill>
                  <a:schemeClr val="tx1"/>
                </a:solidFill>
              </a:rPr>
              <a:t>NaCl</a:t>
            </a:r>
            <a:r>
              <a:rPr lang="en-US" sz="1800" dirty="0">
                <a:solidFill>
                  <a:schemeClr val="tx1"/>
                </a:solidFill>
              </a:rPr>
              <a:t> reabsorption further dilutes the tubular fluid. </a:t>
            </a:r>
          </a:p>
          <a:p>
            <a:pPr algn="just"/>
            <a:endParaRPr lang="en-US" sz="1000" dirty="0">
              <a:solidFill>
                <a:schemeClr val="tx1"/>
              </a:solidFill>
            </a:endParaRPr>
          </a:p>
          <a:p>
            <a:pPr algn="just"/>
            <a:endParaRPr lang="en-US" sz="1000" dirty="0">
              <a:solidFill>
                <a:schemeClr val="tx1"/>
              </a:solidFill>
            </a:endParaRPr>
          </a:p>
          <a:p>
            <a:pPr algn="just"/>
            <a:r>
              <a:rPr lang="en-US" sz="1800" dirty="0" smtClean="0">
                <a:solidFill>
                  <a:schemeClr val="tx1"/>
                </a:solidFill>
              </a:rPr>
              <a:t>Ca</a:t>
            </a:r>
            <a:r>
              <a:rPr lang="en-US" sz="1800" baseline="30000" dirty="0" smtClean="0">
                <a:solidFill>
                  <a:schemeClr val="tx1"/>
                </a:solidFill>
              </a:rPr>
              <a:t>2</a:t>
            </a:r>
            <a:r>
              <a:rPr lang="en-US" sz="1800" baseline="30000" dirty="0">
                <a:solidFill>
                  <a:schemeClr val="tx1"/>
                </a:solidFill>
              </a:rPr>
              <a:t>+</a:t>
            </a:r>
            <a:r>
              <a:rPr lang="en-US" sz="1800" dirty="0">
                <a:solidFill>
                  <a:schemeClr val="tx1"/>
                </a:solidFill>
              </a:rPr>
              <a:t> is actively reabsorbed by </a:t>
            </a:r>
            <a:r>
              <a:rPr lang="en-US" sz="1800" dirty="0" smtClean="0">
                <a:solidFill>
                  <a:schemeClr val="tx1"/>
                </a:solidFill>
              </a:rPr>
              <a:t>the epithelial cell of the distal convoluted tubule </a:t>
            </a:r>
            <a:r>
              <a:rPr lang="en-US" sz="1800" dirty="0">
                <a:solidFill>
                  <a:schemeClr val="tx1"/>
                </a:solidFill>
              </a:rPr>
              <a:t>via an apical Ca</a:t>
            </a:r>
            <a:r>
              <a:rPr lang="en-US" sz="1800" baseline="30000" dirty="0">
                <a:solidFill>
                  <a:schemeClr val="tx1"/>
                </a:solidFill>
              </a:rPr>
              <a:t>2+</a:t>
            </a:r>
            <a:r>
              <a:rPr lang="en-US" sz="1800" dirty="0">
                <a:solidFill>
                  <a:schemeClr val="tx1"/>
                </a:solidFill>
              </a:rPr>
              <a:t> channel and basolateral Na</a:t>
            </a:r>
            <a:r>
              <a:rPr lang="en-US" sz="1800" baseline="30000" dirty="0">
                <a:solidFill>
                  <a:schemeClr val="tx1"/>
                </a:solidFill>
              </a:rPr>
              <a:t>+</a:t>
            </a:r>
            <a:r>
              <a:rPr lang="en-US" sz="1800" dirty="0">
                <a:solidFill>
                  <a:schemeClr val="tx1"/>
                </a:solidFill>
              </a:rPr>
              <a:t>/Ca</a:t>
            </a:r>
            <a:r>
              <a:rPr lang="en-US" sz="1800" baseline="30000" dirty="0">
                <a:solidFill>
                  <a:schemeClr val="tx1"/>
                </a:solidFill>
              </a:rPr>
              <a:t>2+</a:t>
            </a:r>
            <a:r>
              <a:rPr lang="en-US" sz="1800" dirty="0">
                <a:solidFill>
                  <a:schemeClr val="tx1"/>
                </a:solidFill>
              </a:rPr>
              <a:t> exchanger. This process is regulated by parathyroid hormone</a:t>
            </a:r>
            <a:endParaRPr lang="en-US" sz="1800" dirty="0"/>
          </a:p>
        </p:txBody>
      </p:sp>
    </p:spTree>
    <p:extLst>
      <p:ext uri="{BB962C8B-B14F-4D97-AF65-F5344CB8AC3E}">
        <p14:creationId xmlns:p14="http://schemas.microsoft.com/office/powerpoint/2010/main" val="1358902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19200"/>
            <a:ext cx="6553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304800" y="152400"/>
            <a:ext cx="8229600" cy="685800"/>
          </a:xfrm>
        </p:spPr>
        <p:txBody>
          <a:bodyPr/>
          <a:lstStyle/>
          <a:p>
            <a:r>
              <a:rPr lang="en-US" sz="4000" b="1" dirty="0" smtClean="0">
                <a:effectLst/>
              </a:rPr>
              <a:t>Distal convoluted tubule</a:t>
            </a:r>
            <a:endParaRPr lang="en-US" sz="4000" b="1" dirty="0">
              <a:effectLst/>
            </a:endParaRPr>
          </a:p>
        </p:txBody>
      </p:sp>
    </p:spTree>
    <p:extLst>
      <p:ext uri="{BB962C8B-B14F-4D97-AF65-F5344CB8AC3E}">
        <p14:creationId xmlns:p14="http://schemas.microsoft.com/office/powerpoint/2010/main" val="612135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sz="4000" b="1" dirty="0" smtClean="0">
                <a:effectLst/>
              </a:rPr>
              <a:t>Collecting tubule</a:t>
            </a:r>
            <a:endParaRPr lang="en-US" sz="4000" b="1" dirty="0">
              <a:effectLst/>
            </a:endParaRPr>
          </a:p>
        </p:txBody>
      </p:sp>
      <p:sp>
        <p:nvSpPr>
          <p:cNvPr id="3" name="Content Placeholder 2"/>
          <p:cNvSpPr>
            <a:spLocks noGrp="1"/>
          </p:cNvSpPr>
          <p:nvPr>
            <p:ph idx="1"/>
          </p:nvPr>
        </p:nvSpPr>
        <p:spPr>
          <a:xfrm>
            <a:off x="152400" y="685800"/>
            <a:ext cx="8915400" cy="5638800"/>
          </a:xfrm>
        </p:spPr>
        <p:txBody>
          <a:bodyPr>
            <a:noAutofit/>
          </a:bodyPr>
          <a:lstStyle/>
          <a:p>
            <a:pPr algn="just"/>
            <a:r>
              <a:rPr lang="en-US" sz="1600" dirty="0">
                <a:solidFill>
                  <a:schemeClr val="tx1"/>
                </a:solidFill>
              </a:rPr>
              <a:t>The cortical collecting </a:t>
            </a:r>
            <a:r>
              <a:rPr lang="en-US" sz="1600" dirty="0" smtClean="0">
                <a:solidFill>
                  <a:schemeClr val="tx1"/>
                </a:solidFill>
              </a:rPr>
              <a:t>tubule </a:t>
            </a:r>
            <a:r>
              <a:rPr lang="en-US" sz="1600" dirty="0">
                <a:solidFill>
                  <a:schemeClr val="tx1"/>
                </a:solidFill>
              </a:rPr>
              <a:t>is responsible for only 2–5% of </a:t>
            </a:r>
            <a:r>
              <a:rPr lang="en-US" sz="1600" dirty="0" err="1">
                <a:solidFill>
                  <a:schemeClr val="tx1"/>
                </a:solidFill>
              </a:rPr>
              <a:t>NaCl</a:t>
            </a:r>
            <a:r>
              <a:rPr lang="en-US" sz="1600" dirty="0">
                <a:solidFill>
                  <a:schemeClr val="tx1"/>
                </a:solidFill>
              </a:rPr>
              <a:t> reabsorption by the kidney and plays an important role in volume regulation.</a:t>
            </a:r>
          </a:p>
          <a:p>
            <a:pPr algn="just"/>
            <a:endParaRPr lang="en-US" sz="500" dirty="0">
              <a:solidFill>
                <a:schemeClr val="tx1"/>
              </a:solidFill>
            </a:endParaRPr>
          </a:p>
          <a:p>
            <a:pPr algn="just"/>
            <a:r>
              <a:rPr lang="en-US" sz="1600" dirty="0">
                <a:solidFill>
                  <a:schemeClr val="tx1"/>
                </a:solidFill>
              </a:rPr>
              <a:t>As the final site of </a:t>
            </a:r>
            <a:r>
              <a:rPr lang="en-US" sz="1600" dirty="0" err="1">
                <a:solidFill>
                  <a:schemeClr val="tx1"/>
                </a:solidFill>
              </a:rPr>
              <a:t>NaCl</a:t>
            </a:r>
            <a:r>
              <a:rPr lang="en-US" sz="1600" dirty="0">
                <a:solidFill>
                  <a:schemeClr val="tx1"/>
                </a:solidFill>
              </a:rPr>
              <a:t> reabsorption, the collecting tubule is responsible for tight regulation of body fluid volume and for determining the final Na</a:t>
            </a:r>
            <a:r>
              <a:rPr lang="en-US" sz="1600" baseline="30000" dirty="0">
                <a:solidFill>
                  <a:schemeClr val="tx1"/>
                </a:solidFill>
              </a:rPr>
              <a:t>+</a:t>
            </a:r>
            <a:r>
              <a:rPr lang="en-US" sz="1600" dirty="0">
                <a:solidFill>
                  <a:schemeClr val="tx1"/>
                </a:solidFill>
              </a:rPr>
              <a:t> concentration of the urine.</a:t>
            </a:r>
          </a:p>
          <a:p>
            <a:pPr algn="just"/>
            <a:endParaRPr lang="en-US" sz="500" dirty="0">
              <a:solidFill>
                <a:schemeClr val="tx1"/>
              </a:solidFill>
            </a:endParaRPr>
          </a:p>
          <a:p>
            <a:pPr algn="just"/>
            <a:r>
              <a:rPr lang="en-US" sz="1600" u="sng" dirty="0">
                <a:solidFill>
                  <a:schemeClr val="tx1"/>
                </a:solidFill>
              </a:rPr>
              <a:t>It is the major site of K</a:t>
            </a:r>
            <a:r>
              <a:rPr lang="en-US" sz="1600" u="sng" baseline="30000" dirty="0">
                <a:solidFill>
                  <a:schemeClr val="tx1"/>
                </a:solidFill>
              </a:rPr>
              <a:t>+</a:t>
            </a:r>
            <a:r>
              <a:rPr lang="en-US" sz="1600" u="sng" dirty="0">
                <a:solidFill>
                  <a:schemeClr val="tx1"/>
                </a:solidFill>
              </a:rPr>
              <a:t> secretion by the kidney and thus the site at which all diuretic-induced changes in K</a:t>
            </a:r>
            <a:r>
              <a:rPr lang="en-US" sz="1600" u="sng" baseline="30000" dirty="0">
                <a:solidFill>
                  <a:schemeClr val="tx1"/>
                </a:solidFill>
              </a:rPr>
              <a:t>+</a:t>
            </a:r>
            <a:r>
              <a:rPr lang="en-US" sz="1600" u="sng" dirty="0">
                <a:solidFill>
                  <a:schemeClr val="tx1"/>
                </a:solidFill>
              </a:rPr>
              <a:t> metabolism occur</a:t>
            </a:r>
            <a:r>
              <a:rPr lang="en-US" sz="1600" u="sng" dirty="0" smtClean="0">
                <a:solidFill>
                  <a:schemeClr val="tx1"/>
                </a:solidFill>
              </a:rPr>
              <a:t>.</a:t>
            </a:r>
          </a:p>
          <a:p>
            <a:pPr algn="just"/>
            <a:endParaRPr lang="en-US" sz="500" dirty="0">
              <a:solidFill>
                <a:schemeClr val="tx1"/>
              </a:solidFill>
            </a:endParaRPr>
          </a:p>
          <a:p>
            <a:pPr algn="just"/>
            <a:r>
              <a:rPr lang="en-US" sz="1600" u="sng" dirty="0">
                <a:solidFill>
                  <a:schemeClr val="tx1"/>
                </a:solidFill>
              </a:rPr>
              <a:t>The principal cells </a:t>
            </a:r>
            <a:r>
              <a:rPr lang="en-US" sz="1600" dirty="0">
                <a:solidFill>
                  <a:schemeClr val="tx1"/>
                </a:solidFill>
              </a:rPr>
              <a:t>are the major sites of Na</a:t>
            </a:r>
            <a:r>
              <a:rPr lang="en-US" sz="1600" baseline="30000" dirty="0">
                <a:solidFill>
                  <a:schemeClr val="tx1"/>
                </a:solidFill>
              </a:rPr>
              <a:t>+</a:t>
            </a:r>
            <a:r>
              <a:rPr lang="en-US" sz="1600" dirty="0">
                <a:solidFill>
                  <a:schemeClr val="tx1"/>
                </a:solidFill>
              </a:rPr>
              <a:t>, K</a:t>
            </a:r>
            <a:r>
              <a:rPr lang="en-US" sz="1600" baseline="30000" dirty="0">
                <a:solidFill>
                  <a:schemeClr val="tx1"/>
                </a:solidFill>
              </a:rPr>
              <a:t>+</a:t>
            </a:r>
            <a:r>
              <a:rPr lang="en-US" sz="1600" dirty="0">
                <a:solidFill>
                  <a:schemeClr val="tx1"/>
                </a:solidFill>
              </a:rPr>
              <a:t>, and water transport , and the </a:t>
            </a:r>
            <a:r>
              <a:rPr lang="en-US" sz="1600" u="sng" dirty="0">
                <a:solidFill>
                  <a:schemeClr val="tx1"/>
                </a:solidFill>
              </a:rPr>
              <a:t>intercalated cells</a:t>
            </a:r>
            <a:r>
              <a:rPr lang="en-US" sz="1600" dirty="0">
                <a:solidFill>
                  <a:schemeClr val="tx1"/>
                </a:solidFill>
              </a:rPr>
              <a:t> are the primary sites of H</a:t>
            </a:r>
            <a:r>
              <a:rPr lang="en-US" sz="1600" baseline="30000" dirty="0">
                <a:solidFill>
                  <a:schemeClr val="tx1"/>
                </a:solidFill>
              </a:rPr>
              <a:t>+</a:t>
            </a:r>
            <a:r>
              <a:rPr lang="en-US" sz="1600" dirty="0">
                <a:solidFill>
                  <a:schemeClr val="tx1"/>
                </a:solidFill>
              </a:rPr>
              <a:t> secretion.</a:t>
            </a:r>
          </a:p>
          <a:p>
            <a:pPr algn="just"/>
            <a:endParaRPr lang="en-US" sz="500" dirty="0">
              <a:solidFill>
                <a:schemeClr val="tx1"/>
              </a:solidFill>
            </a:endParaRPr>
          </a:p>
          <a:p>
            <a:pPr algn="just"/>
            <a:r>
              <a:rPr lang="en-US" sz="1600" b="1" u="sng" dirty="0">
                <a:solidFill>
                  <a:schemeClr val="tx1"/>
                </a:solidFill>
              </a:rPr>
              <a:t>The mechanism of </a:t>
            </a:r>
            <a:r>
              <a:rPr lang="en-US" sz="1600" b="1" u="sng" dirty="0" err="1">
                <a:solidFill>
                  <a:schemeClr val="tx1"/>
                </a:solidFill>
              </a:rPr>
              <a:t>NaCl</a:t>
            </a:r>
            <a:r>
              <a:rPr lang="en-US" sz="1600" b="1" u="sng" dirty="0">
                <a:solidFill>
                  <a:schemeClr val="tx1"/>
                </a:solidFill>
              </a:rPr>
              <a:t> reabsorption in the </a:t>
            </a:r>
            <a:r>
              <a:rPr lang="en-US" sz="1600" b="1" u="sng" dirty="0" smtClean="0">
                <a:solidFill>
                  <a:schemeClr val="tx1"/>
                </a:solidFill>
              </a:rPr>
              <a:t>collecting tubule </a:t>
            </a:r>
            <a:r>
              <a:rPr lang="en-US" sz="1600" b="1" u="sng" dirty="0">
                <a:solidFill>
                  <a:schemeClr val="tx1"/>
                </a:solidFill>
              </a:rPr>
              <a:t>is distinct from that found in other tubule segments as the principal cells do not contain co-transport systems  but separate ion channels for Na</a:t>
            </a:r>
            <a:r>
              <a:rPr lang="en-US" sz="1600" b="1" u="sng" baseline="30000" dirty="0">
                <a:solidFill>
                  <a:schemeClr val="tx1"/>
                </a:solidFill>
              </a:rPr>
              <a:t>+</a:t>
            </a:r>
            <a:r>
              <a:rPr lang="en-US" sz="1600" b="1" u="sng" dirty="0">
                <a:solidFill>
                  <a:schemeClr val="tx1"/>
                </a:solidFill>
              </a:rPr>
              <a:t> and other ions.</a:t>
            </a:r>
          </a:p>
          <a:p>
            <a:pPr algn="just"/>
            <a:endParaRPr lang="en-US" sz="500" dirty="0">
              <a:solidFill>
                <a:schemeClr val="tx1"/>
              </a:solidFill>
            </a:endParaRPr>
          </a:p>
          <a:p>
            <a:pPr algn="just"/>
            <a:r>
              <a:rPr lang="en-US" sz="1600" dirty="0">
                <a:solidFill>
                  <a:schemeClr val="tx1"/>
                </a:solidFill>
              </a:rPr>
              <a:t>There is a net movement of charge across the membrane (3 Na</a:t>
            </a:r>
            <a:r>
              <a:rPr lang="en-US" sz="1600" baseline="30000" dirty="0">
                <a:solidFill>
                  <a:schemeClr val="tx1"/>
                </a:solidFill>
              </a:rPr>
              <a:t>+</a:t>
            </a:r>
            <a:r>
              <a:rPr lang="en-US" sz="1600" dirty="0">
                <a:solidFill>
                  <a:schemeClr val="tx1"/>
                </a:solidFill>
              </a:rPr>
              <a:t>, 2K</a:t>
            </a:r>
            <a:r>
              <a:rPr lang="en-US" sz="1600" baseline="30000" dirty="0">
                <a:solidFill>
                  <a:schemeClr val="tx1"/>
                </a:solidFill>
              </a:rPr>
              <a:t>+</a:t>
            </a:r>
            <a:r>
              <a:rPr lang="en-US" sz="1600" dirty="0">
                <a:solidFill>
                  <a:schemeClr val="tx1"/>
                </a:solidFill>
              </a:rPr>
              <a:t>), this makes the lumen “more negative” relative to the cell (</a:t>
            </a:r>
            <a:r>
              <a:rPr lang="en-US" sz="1600" dirty="0" err="1">
                <a:solidFill>
                  <a:schemeClr val="tx1"/>
                </a:solidFill>
              </a:rPr>
              <a:t>i.e</a:t>
            </a:r>
            <a:r>
              <a:rPr lang="en-US" sz="1600" dirty="0">
                <a:solidFill>
                  <a:schemeClr val="tx1"/>
                </a:solidFill>
              </a:rPr>
              <a:t> negative electrical potential develops).</a:t>
            </a:r>
          </a:p>
          <a:p>
            <a:pPr algn="just"/>
            <a:endParaRPr lang="en-US" sz="500" dirty="0">
              <a:solidFill>
                <a:schemeClr val="tx1"/>
              </a:solidFill>
            </a:endParaRPr>
          </a:p>
          <a:p>
            <a:pPr algn="just"/>
            <a:r>
              <a:rPr lang="en-US" sz="1600" dirty="0" smtClean="0">
                <a:solidFill>
                  <a:schemeClr val="tx1"/>
                </a:solidFill>
              </a:rPr>
              <a:t>The lumen negative potential drives the transport of Cl</a:t>
            </a:r>
            <a:r>
              <a:rPr lang="en-US" sz="1600" baseline="30000" dirty="0" smtClean="0">
                <a:solidFill>
                  <a:schemeClr val="tx1"/>
                </a:solidFill>
              </a:rPr>
              <a:t>-</a:t>
            </a:r>
            <a:r>
              <a:rPr lang="en-US" sz="1600" dirty="0" smtClean="0">
                <a:solidFill>
                  <a:schemeClr val="tx1"/>
                </a:solidFill>
              </a:rPr>
              <a:t> back to the blood via the </a:t>
            </a:r>
            <a:r>
              <a:rPr lang="en-US" sz="1600" dirty="0" err="1" smtClean="0">
                <a:solidFill>
                  <a:schemeClr val="tx1"/>
                </a:solidFill>
              </a:rPr>
              <a:t>paracellular</a:t>
            </a:r>
            <a:r>
              <a:rPr lang="en-US" sz="1600" dirty="0" smtClean="0">
                <a:solidFill>
                  <a:schemeClr val="tx1"/>
                </a:solidFill>
              </a:rPr>
              <a:t> pathway, and also drives K</a:t>
            </a:r>
            <a:r>
              <a:rPr lang="en-US" sz="1600" baseline="30000" dirty="0" smtClean="0">
                <a:solidFill>
                  <a:schemeClr val="tx1"/>
                </a:solidFill>
              </a:rPr>
              <a:t>+ </a:t>
            </a:r>
            <a:r>
              <a:rPr lang="en-US" sz="1600" dirty="0" smtClean="0">
                <a:solidFill>
                  <a:schemeClr val="tx1"/>
                </a:solidFill>
              </a:rPr>
              <a:t>out of the cell through the apical membrane K</a:t>
            </a:r>
            <a:r>
              <a:rPr lang="en-US" sz="1600" baseline="30000" dirty="0" smtClean="0">
                <a:solidFill>
                  <a:schemeClr val="tx1"/>
                </a:solidFill>
              </a:rPr>
              <a:t>+ </a:t>
            </a:r>
            <a:r>
              <a:rPr lang="en-US" sz="1600" dirty="0" smtClean="0">
                <a:solidFill>
                  <a:schemeClr val="tx1"/>
                </a:solidFill>
              </a:rPr>
              <a:t>channel.</a:t>
            </a:r>
          </a:p>
          <a:p>
            <a:pPr algn="just"/>
            <a:endParaRPr lang="en-US" sz="500" dirty="0" smtClean="0">
              <a:solidFill>
                <a:schemeClr val="tx1"/>
              </a:solidFill>
            </a:endParaRPr>
          </a:p>
          <a:p>
            <a:pPr algn="just"/>
            <a:r>
              <a:rPr lang="en-US" sz="1600" dirty="0" smtClean="0">
                <a:solidFill>
                  <a:schemeClr val="tx1"/>
                </a:solidFill>
              </a:rPr>
              <a:t>Reabsorption </a:t>
            </a:r>
            <a:r>
              <a:rPr lang="en-US" sz="1600" dirty="0">
                <a:solidFill>
                  <a:schemeClr val="tx1"/>
                </a:solidFill>
              </a:rPr>
              <a:t>of Na+ and its coupled </a:t>
            </a:r>
            <a:r>
              <a:rPr lang="en-US" sz="1600" dirty="0" smtClean="0">
                <a:solidFill>
                  <a:schemeClr val="tx1"/>
                </a:solidFill>
              </a:rPr>
              <a:t>secretion </a:t>
            </a:r>
            <a:r>
              <a:rPr lang="en-US" sz="1600" dirty="0">
                <a:solidFill>
                  <a:schemeClr val="tx1"/>
                </a:solidFill>
              </a:rPr>
              <a:t>of K</a:t>
            </a:r>
            <a:r>
              <a:rPr lang="en-US" sz="1600" baseline="30000" dirty="0">
                <a:solidFill>
                  <a:schemeClr val="tx1"/>
                </a:solidFill>
              </a:rPr>
              <a:t>+</a:t>
            </a:r>
            <a:r>
              <a:rPr lang="en-US" sz="1600" dirty="0">
                <a:solidFill>
                  <a:schemeClr val="tx1"/>
                </a:solidFill>
              </a:rPr>
              <a:t> is regulated by </a:t>
            </a:r>
            <a:r>
              <a:rPr lang="en-US" sz="1600" u="sng" dirty="0">
                <a:solidFill>
                  <a:schemeClr val="tx1"/>
                </a:solidFill>
              </a:rPr>
              <a:t>aldosterone</a:t>
            </a:r>
            <a:r>
              <a:rPr lang="en-US" sz="1600" dirty="0">
                <a:solidFill>
                  <a:schemeClr val="tx1"/>
                </a:solidFill>
              </a:rPr>
              <a:t> which increases the activity of both the channels and Na+/K+ ATPase, resulting in an increase in both Na</a:t>
            </a:r>
            <a:r>
              <a:rPr lang="en-US" sz="1600" baseline="30000" dirty="0">
                <a:solidFill>
                  <a:schemeClr val="tx1"/>
                </a:solidFill>
              </a:rPr>
              <a:t>+</a:t>
            </a:r>
            <a:r>
              <a:rPr lang="en-US" sz="1600" dirty="0">
                <a:solidFill>
                  <a:schemeClr val="tx1"/>
                </a:solidFill>
              </a:rPr>
              <a:t> reabsorption and K</a:t>
            </a:r>
            <a:r>
              <a:rPr lang="en-US" sz="1600" baseline="30000" dirty="0">
                <a:solidFill>
                  <a:schemeClr val="tx1"/>
                </a:solidFill>
              </a:rPr>
              <a:t>+</a:t>
            </a:r>
            <a:r>
              <a:rPr lang="en-US" sz="1600" dirty="0">
                <a:solidFill>
                  <a:schemeClr val="tx1"/>
                </a:solidFill>
              </a:rPr>
              <a:t> secretion.</a:t>
            </a:r>
          </a:p>
          <a:p>
            <a:pPr algn="just"/>
            <a:endParaRPr lang="en-US" sz="1400" dirty="0">
              <a:solidFill>
                <a:schemeClr val="tx1"/>
              </a:solidFill>
            </a:endParaRPr>
          </a:p>
          <a:p>
            <a:pPr algn="just"/>
            <a:endParaRPr lang="en-US" sz="1400" dirty="0"/>
          </a:p>
        </p:txBody>
      </p:sp>
    </p:spTree>
    <p:extLst>
      <p:ext uri="{BB962C8B-B14F-4D97-AF65-F5344CB8AC3E}">
        <p14:creationId xmlns:p14="http://schemas.microsoft.com/office/powerpoint/2010/main" val="3980278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rmAutofit fontScale="90000"/>
          </a:bodyPr>
          <a:lstStyle/>
          <a:p>
            <a:pPr algn="ctr"/>
            <a:r>
              <a:rPr lang="en-US" sz="3200" b="1" dirty="0" smtClean="0">
                <a:effectLst/>
              </a:rPr>
              <a:t>Overview of renal functions</a:t>
            </a:r>
            <a:endParaRPr lang="en-US" sz="3200" b="1" dirty="0">
              <a:effectLst/>
            </a:endParaRPr>
          </a:p>
        </p:txBody>
      </p:sp>
      <p:sp>
        <p:nvSpPr>
          <p:cNvPr id="3" name="Content Placeholder 2"/>
          <p:cNvSpPr>
            <a:spLocks noGrp="1"/>
          </p:cNvSpPr>
          <p:nvPr>
            <p:ph idx="1"/>
          </p:nvPr>
        </p:nvSpPr>
        <p:spPr>
          <a:xfrm>
            <a:off x="152400" y="1143000"/>
            <a:ext cx="8839200" cy="5181600"/>
          </a:xfrm>
        </p:spPr>
        <p:txBody>
          <a:bodyPr>
            <a:normAutofit lnSpcReduction="10000"/>
          </a:bodyPr>
          <a:lstStyle/>
          <a:p>
            <a:pPr marL="457200" indent="-457200">
              <a:buFont typeface="+mj-lt"/>
              <a:buAutoNum type="arabicPeriod"/>
            </a:pPr>
            <a:r>
              <a:rPr lang="en-US" sz="2000" b="1" dirty="0">
                <a:solidFill>
                  <a:schemeClr val="tx1"/>
                </a:solidFill>
                <a:effectLst/>
              </a:rPr>
              <a:t>R</a:t>
            </a:r>
            <a:r>
              <a:rPr lang="en-US" sz="2000" b="1" dirty="0" smtClean="0">
                <a:solidFill>
                  <a:schemeClr val="tx1"/>
                </a:solidFill>
                <a:effectLst/>
              </a:rPr>
              <a:t>egulation </a:t>
            </a:r>
            <a:r>
              <a:rPr lang="en-US" sz="2000" b="1" dirty="0">
                <a:solidFill>
                  <a:schemeClr val="tx1"/>
                </a:solidFill>
                <a:effectLst/>
              </a:rPr>
              <a:t>of water and electrolyte balances </a:t>
            </a:r>
            <a:r>
              <a:rPr lang="en-US" sz="2000" b="1" dirty="0" smtClean="0">
                <a:solidFill>
                  <a:schemeClr val="tx1"/>
                </a:solidFill>
                <a:effectLst/>
              </a:rPr>
              <a:t> </a:t>
            </a:r>
          </a:p>
          <a:p>
            <a:r>
              <a:rPr lang="en-US" sz="2000" dirty="0">
                <a:solidFill>
                  <a:schemeClr val="tx1"/>
                </a:solidFill>
                <a:effectLst/>
              </a:rPr>
              <a:t>A</a:t>
            </a:r>
            <a:r>
              <a:rPr lang="en-US" sz="2000" dirty="0" smtClean="0">
                <a:solidFill>
                  <a:schemeClr val="tx1"/>
                </a:solidFill>
                <a:effectLst/>
              </a:rPr>
              <a:t>bility </a:t>
            </a:r>
            <a:r>
              <a:rPr lang="en-US" sz="2000" dirty="0">
                <a:solidFill>
                  <a:schemeClr val="tx1"/>
                </a:solidFill>
                <a:effectLst/>
              </a:rPr>
              <a:t>to match the excretion to the intake </a:t>
            </a:r>
            <a:endParaRPr lang="en-US" sz="2000" dirty="0" smtClean="0">
              <a:solidFill>
                <a:schemeClr val="tx1"/>
              </a:solidFill>
              <a:effectLst/>
            </a:endParaRPr>
          </a:p>
          <a:p>
            <a:r>
              <a:rPr lang="en-US" sz="2000" dirty="0">
                <a:solidFill>
                  <a:schemeClr val="tx1"/>
                </a:solidFill>
                <a:effectLst/>
              </a:rPr>
              <a:t>E</a:t>
            </a:r>
            <a:r>
              <a:rPr lang="en-US" sz="2000" dirty="0" smtClean="0">
                <a:solidFill>
                  <a:schemeClr val="tx1"/>
                </a:solidFill>
                <a:effectLst/>
              </a:rPr>
              <a:t>normous </a:t>
            </a:r>
            <a:r>
              <a:rPr lang="en-US" sz="2000" dirty="0">
                <a:solidFill>
                  <a:schemeClr val="tx1"/>
                </a:solidFill>
                <a:effectLst/>
              </a:rPr>
              <a:t>capacity (for sodium from 1/10 to 10 times normal) </a:t>
            </a:r>
            <a:endParaRPr lang="en-US" sz="2000" dirty="0" smtClean="0">
              <a:solidFill>
                <a:schemeClr val="tx1"/>
              </a:solidFill>
              <a:effectLst/>
            </a:endParaRPr>
          </a:p>
          <a:p>
            <a:pPr marL="457200" indent="-457200">
              <a:buFont typeface="+mj-lt"/>
              <a:buAutoNum type="arabicPeriod" startAt="2"/>
            </a:pPr>
            <a:endParaRPr lang="en-US" sz="2000" dirty="0" smtClean="0">
              <a:solidFill>
                <a:schemeClr val="tx1"/>
              </a:solidFill>
              <a:effectLst/>
            </a:endParaRPr>
          </a:p>
          <a:p>
            <a:pPr marL="457200" indent="-457200">
              <a:buFont typeface="+mj-lt"/>
              <a:buAutoNum type="arabicPeriod" startAt="2"/>
            </a:pPr>
            <a:r>
              <a:rPr lang="en-US" sz="2000" b="1" dirty="0" smtClean="0">
                <a:solidFill>
                  <a:schemeClr val="tx1"/>
                </a:solidFill>
                <a:effectLst/>
              </a:rPr>
              <a:t>Regulation </a:t>
            </a:r>
            <a:r>
              <a:rPr lang="en-US" sz="2000" b="1" dirty="0">
                <a:solidFill>
                  <a:schemeClr val="tx1"/>
                </a:solidFill>
                <a:effectLst/>
              </a:rPr>
              <a:t>of acid-base balance </a:t>
            </a:r>
          </a:p>
          <a:p>
            <a:r>
              <a:rPr lang="en-US" sz="2000" dirty="0">
                <a:solidFill>
                  <a:schemeClr val="tx1"/>
                </a:solidFill>
                <a:effectLst/>
              </a:rPr>
              <a:t>E</a:t>
            </a:r>
            <a:r>
              <a:rPr lang="en-US" sz="2000" dirty="0" smtClean="0">
                <a:solidFill>
                  <a:schemeClr val="tx1"/>
                </a:solidFill>
                <a:effectLst/>
              </a:rPr>
              <a:t>xcreting </a:t>
            </a:r>
            <a:r>
              <a:rPr lang="en-US" sz="2000" dirty="0">
                <a:solidFill>
                  <a:schemeClr val="tx1"/>
                </a:solidFill>
                <a:effectLst/>
              </a:rPr>
              <a:t>acids and regulation of body fluid buffer stores </a:t>
            </a:r>
            <a:endParaRPr lang="en-US" sz="2000" dirty="0" smtClean="0">
              <a:solidFill>
                <a:schemeClr val="tx1"/>
              </a:solidFill>
              <a:effectLst/>
            </a:endParaRPr>
          </a:p>
          <a:p>
            <a:r>
              <a:rPr lang="en-US" sz="2000" dirty="0">
                <a:solidFill>
                  <a:schemeClr val="tx1"/>
                </a:solidFill>
                <a:effectLst/>
              </a:rPr>
              <a:t>T</a:t>
            </a:r>
            <a:r>
              <a:rPr lang="en-US" sz="2000" dirty="0" smtClean="0">
                <a:solidFill>
                  <a:schemeClr val="tx1"/>
                </a:solidFill>
                <a:effectLst/>
              </a:rPr>
              <a:t>he </a:t>
            </a:r>
            <a:r>
              <a:rPr lang="en-US" sz="2000" dirty="0">
                <a:solidFill>
                  <a:schemeClr val="tx1"/>
                </a:solidFill>
                <a:effectLst/>
              </a:rPr>
              <a:t>only means for elimination of certain acids (sulfuric, phosphoric acid</a:t>
            </a:r>
            <a:r>
              <a:rPr lang="en-US" sz="2000" dirty="0" smtClean="0">
                <a:solidFill>
                  <a:schemeClr val="tx1"/>
                </a:solidFill>
                <a:effectLst/>
              </a:rPr>
              <a:t>)</a:t>
            </a:r>
          </a:p>
          <a:p>
            <a:pPr marL="457200" indent="-457200">
              <a:buFont typeface="+mj-lt"/>
              <a:buAutoNum type="arabicPeriod" startAt="3"/>
            </a:pPr>
            <a:endParaRPr lang="en-US" sz="2000" dirty="0" smtClean="0">
              <a:solidFill>
                <a:schemeClr val="tx1"/>
              </a:solidFill>
              <a:effectLst/>
            </a:endParaRPr>
          </a:p>
          <a:p>
            <a:pPr marL="457200" indent="-457200">
              <a:buFont typeface="+mj-lt"/>
              <a:buAutoNum type="arabicPeriod" startAt="3"/>
            </a:pPr>
            <a:r>
              <a:rPr lang="en-US" sz="2000" b="1" dirty="0" smtClean="0">
                <a:solidFill>
                  <a:schemeClr val="tx1"/>
                </a:solidFill>
                <a:effectLst/>
              </a:rPr>
              <a:t>Excretion </a:t>
            </a:r>
            <a:r>
              <a:rPr lang="en-US" sz="2000" b="1" dirty="0">
                <a:solidFill>
                  <a:schemeClr val="tx1"/>
                </a:solidFill>
                <a:effectLst/>
              </a:rPr>
              <a:t>of metabolic waste products </a:t>
            </a:r>
          </a:p>
          <a:p>
            <a:r>
              <a:rPr lang="en-US" sz="2000" dirty="0">
                <a:solidFill>
                  <a:schemeClr val="tx1"/>
                </a:solidFill>
                <a:effectLst/>
              </a:rPr>
              <a:t>U</a:t>
            </a:r>
            <a:r>
              <a:rPr lang="en-US" sz="2000" dirty="0" smtClean="0">
                <a:solidFill>
                  <a:schemeClr val="tx1"/>
                </a:solidFill>
                <a:effectLst/>
              </a:rPr>
              <a:t>rea </a:t>
            </a:r>
            <a:r>
              <a:rPr lang="en-US" sz="2000" dirty="0">
                <a:solidFill>
                  <a:schemeClr val="tx1"/>
                </a:solidFill>
                <a:effectLst/>
              </a:rPr>
              <a:t>(metabolism of amino acids) </a:t>
            </a:r>
          </a:p>
          <a:p>
            <a:r>
              <a:rPr lang="en-US" sz="2000" dirty="0" err="1" smtClean="0">
                <a:solidFill>
                  <a:schemeClr val="tx1"/>
                </a:solidFill>
                <a:effectLst/>
              </a:rPr>
              <a:t>Creatinine</a:t>
            </a:r>
            <a:r>
              <a:rPr lang="en-US" sz="2000" dirty="0" smtClean="0">
                <a:solidFill>
                  <a:schemeClr val="tx1"/>
                </a:solidFill>
                <a:effectLst/>
              </a:rPr>
              <a:t> </a:t>
            </a:r>
            <a:r>
              <a:rPr lang="en-US" sz="2000" dirty="0">
                <a:solidFill>
                  <a:schemeClr val="tx1"/>
                </a:solidFill>
                <a:effectLst/>
              </a:rPr>
              <a:t>(muscle </a:t>
            </a:r>
            <a:r>
              <a:rPr lang="en-US" sz="2000" dirty="0" err="1">
                <a:solidFill>
                  <a:schemeClr val="tx1"/>
                </a:solidFill>
                <a:effectLst/>
              </a:rPr>
              <a:t>creatine</a:t>
            </a:r>
            <a:r>
              <a:rPr lang="en-US" sz="2000" dirty="0">
                <a:solidFill>
                  <a:schemeClr val="tx1"/>
                </a:solidFill>
                <a:effectLst/>
              </a:rPr>
              <a:t>) </a:t>
            </a:r>
          </a:p>
          <a:p>
            <a:r>
              <a:rPr lang="en-US" sz="2000" dirty="0" smtClean="0">
                <a:solidFill>
                  <a:schemeClr val="tx1"/>
                </a:solidFill>
                <a:effectLst/>
              </a:rPr>
              <a:t>Uric acid (nucleic acids) </a:t>
            </a:r>
            <a:endParaRPr lang="en-US" sz="2000" dirty="0">
              <a:solidFill>
                <a:schemeClr val="tx1"/>
              </a:solidFill>
              <a:effectLst/>
            </a:endParaRPr>
          </a:p>
          <a:p>
            <a:r>
              <a:rPr lang="en-US" sz="2000" dirty="0" smtClean="0">
                <a:solidFill>
                  <a:schemeClr val="tx1"/>
                </a:solidFill>
                <a:effectLst/>
              </a:rPr>
              <a:t>End </a:t>
            </a:r>
            <a:r>
              <a:rPr lang="en-US" sz="2000" dirty="0">
                <a:solidFill>
                  <a:schemeClr val="tx1"/>
                </a:solidFill>
                <a:effectLst/>
              </a:rPr>
              <a:t>products of hemoglobin breakdown (bilirubin) </a:t>
            </a:r>
          </a:p>
          <a:p>
            <a:r>
              <a:rPr lang="en-US" sz="2000" dirty="0" smtClean="0">
                <a:solidFill>
                  <a:schemeClr val="tx1"/>
                </a:solidFill>
                <a:effectLst/>
              </a:rPr>
              <a:t>Metabolites </a:t>
            </a:r>
            <a:r>
              <a:rPr lang="en-US" sz="2000" dirty="0">
                <a:solidFill>
                  <a:schemeClr val="tx1"/>
                </a:solidFill>
                <a:effectLst/>
              </a:rPr>
              <a:t>of </a:t>
            </a:r>
            <a:r>
              <a:rPr lang="en-US" sz="2000" dirty="0" smtClean="0">
                <a:solidFill>
                  <a:schemeClr val="tx1"/>
                </a:solidFill>
                <a:effectLst/>
              </a:rPr>
              <a:t>hormones</a:t>
            </a:r>
            <a:endParaRPr lang="en-US" sz="2000" dirty="0">
              <a:solidFill>
                <a:schemeClr val="tx1"/>
              </a:solidFill>
              <a:effectLst/>
            </a:endParaRPr>
          </a:p>
        </p:txBody>
      </p:sp>
    </p:spTree>
    <p:extLst>
      <p:ext uri="{BB962C8B-B14F-4D97-AF65-F5344CB8AC3E}">
        <p14:creationId xmlns:p14="http://schemas.microsoft.com/office/powerpoint/2010/main" val="878945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010"/>
            <a:ext cx="8229600" cy="801189"/>
          </a:xfrm>
        </p:spPr>
        <p:txBody>
          <a:bodyPr/>
          <a:lstStyle/>
          <a:p>
            <a:r>
              <a:rPr lang="en-US" sz="4000" dirty="0" smtClean="0"/>
              <a:t>Collecting tubule</a:t>
            </a:r>
            <a:endParaRPr lang="en-US" sz="40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066800"/>
            <a:ext cx="6858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571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67400"/>
            <a:ext cx="8229600" cy="762000"/>
          </a:xfrm>
        </p:spPr>
        <p:txBody>
          <a:bodyPr>
            <a:noAutofit/>
          </a:bodyPr>
          <a:lstStyle/>
          <a:p>
            <a:r>
              <a:rPr lang="en-US" sz="1800" dirty="0">
                <a:solidFill>
                  <a:schemeClr val="tx1"/>
                </a:solidFill>
              </a:rPr>
              <a:t>P</a:t>
            </a:r>
            <a:r>
              <a:rPr lang="en-US" sz="1800" dirty="0" smtClean="0">
                <a:solidFill>
                  <a:schemeClr val="tx1"/>
                </a:solidFill>
              </a:rPr>
              <a:t>roximal </a:t>
            </a:r>
            <a:r>
              <a:rPr lang="en-US" sz="1800" dirty="0">
                <a:solidFill>
                  <a:schemeClr val="tx1"/>
                </a:solidFill>
              </a:rPr>
              <a:t>convoluted tubule (PCT), thick ascending limb of the loop of </a:t>
            </a:r>
            <a:r>
              <a:rPr lang="en-US" sz="1800" dirty="0" err="1">
                <a:solidFill>
                  <a:schemeClr val="tx1"/>
                </a:solidFill>
              </a:rPr>
              <a:t>Henle</a:t>
            </a:r>
            <a:r>
              <a:rPr lang="en-US" sz="1800" dirty="0">
                <a:solidFill>
                  <a:schemeClr val="tx1"/>
                </a:solidFill>
              </a:rPr>
              <a:t> (TAL), distal convoluted tubule (DCT), and cortical collecting tubule (CCT)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43" y="4572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381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1600200"/>
          </a:xfrm>
        </p:spPr>
        <p:txBody>
          <a:bodyPr/>
          <a:lstStyle/>
          <a:p>
            <a:r>
              <a:rPr lang="en-US" sz="4800" b="1" dirty="0" smtClean="0">
                <a:effectLst/>
              </a:rPr>
              <a:t>Basic pharmacology of diuretic agents</a:t>
            </a:r>
            <a:endParaRPr lang="en-US" sz="4800" b="1" dirty="0">
              <a:effectLst/>
            </a:endParaRPr>
          </a:p>
        </p:txBody>
      </p:sp>
    </p:spTree>
    <p:extLst>
      <p:ext uri="{BB962C8B-B14F-4D97-AF65-F5344CB8AC3E}">
        <p14:creationId xmlns:p14="http://schemas.microsoft.com/office/powerpoint/2010/main" val="116060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762000"/>
          </a:xfrm>
        </p:spPr>
        <p:txBody>
          <a:bodyPr>
            <a:noAutofit/>
          </a:bodyPr>
          <a:lstStyle/>
          <a:p>
            <a:r>
              <a:rPr lang="en-US" sz="4000" b="1" dirty="0" smtClean="0">
                <a:effectLst/>
              </a:rPr>
              <a:t>Carbonic anhydrase inhibitors</a:t>
            </a:r>
            <a:endParaRPr lang="en-US" sz="4000" b="1" dirty="0">
              <a:effectLst/>
            </a:endParaRPr>
          </a:p>
        </p:txBody>
      </p:sp>
      <p:sp>
        <p:nvSpPr>
          <p:cNvPr id="3" name="Content Placeholder 2"/>
          <p:cNvSpPr>
            <a:spLocks noGrp="1"/>
          </p:cNvSpPr>
          <p:nvPr>
            <p:ph idx="1"/>
          </p:nvPr>
        </p:nvSpPr>
        <p:spPr>
          <a:xfrm>
            <a:off x="152400" y="1295400"/>
            <a:ext cx="8382000" cy="5257800"/>
          </a:xfrm>
        </p:spPr>
        <p:txBody>
          <a:bodyPr>
            <a:normAutofit/>
          </a:bodyPr>
          <a:lstStyle/>
          <a:p>
            <a:pPr algn="just">
              <a:buFont typeface="Wingdings" pitchFamily="2" charset="2"/>
              <a:buChar char="Ø"/>
            </a:pPr>
            <a:r>
              <a:rPr lang="en-US" sz="1800" dirty="0" smtClean="0">
                <a:solidFill>
                  <a:schemeClr val="tx1"/>
                </a:solidFill>
              </a:rPr>
              <a:t>The prototype drug is </a:t>
            </a:r>
            <a:r>
              <a:rPr lang="en-US" sz="1800" dirty="0" smtClean="0">
                <a:solidFill>
                  <a:srgbClr val="FF0000"/>
                </a:solidFill>
              </a:rPr>
              <a:t>Acetazolamide</a:t>
            </a:r>
          </a:p>
          <a:p>
            <a:pPr algn="just">
              <a:buFont typeface="Wingdings" pitchFamily="2" charset="2"/>
              <a:buChar char="Ø"/>
            </a:pPr>
            <a:endParaRPr lang="en-US" sz="1800" dirty="0">
              <a:solidFill>
                <a:srgbClr val="FF0000"/>
              </a:solidFill>
            </a:endParaRPr>
          </a:p>
          <a:p>
            <a:r>
              <a:rPr lang="en-US" sz="1800" dirty="0">
                <a:solidFill>
                  <a:schemeClr val="tx1"/>
                </a:solidFill>
              </a:rPr>
              <a:t>It is a sulfonamide derivative which </a:t>
            </a:r>
            <a:r>
              <a:rPr lang="en-US" sz="1800" dirty="0" smtClean="0">
                <a:solidFill>
                  <a:schemeClr val="tx1"/>
                </a:solidFill>
              </a:rPr>
              <a:t>noncompetitively but </a:t>
            </a:r>
            <a:r>
              <a:rPr lang="en-US" sz="1800" dirty="0">
                <a:solidFill>
                  <a:schemeClr val="tx1"/>
                </a:solidFill>
              </a:rPr>
              <a:t>reversibly inhibits </a:t>
            </a:r>
            <a:r>
              <a:rPr lang="en-US" sz="1800" dirty="0" smtClean="0">
                <a:solidFill>
                  <a:schemeClr val="tx1"/>
                </a:solidFill>
              </a:rPr>
              <a:t>Carbonic anhydrase </a:t>
            </a:r>
            <a:r>
              <a:rPr lang="en-US" sz="1800" dirty="0">
                <a:solidFill>
                  <a:schemeClr val="tx1"/>
                </a:solidFill>
              </a:rPr>
              <a:t>(type II) in </a:t>
            </a:r>
            <a:r>
              <a:rPr lang="en-US" sz="1800" dirty="0" smtClean="0">
                <a:solidFill>
                  <a:schemeClr val="tx1"/>
                </a:solidFill>
              </a:rPr>
              <a:t>the proximal tubule</a:t>
            </a:r>
            <a:r>
              <a:rPr lang="en-US" sz="1800" dirty="0">
                <a:solidFill>
                  <a:schemeClr val="tx1"/>
                </a:solidFill>
              </a:rPr>
              <a:t> </a:t>
            </a:r>
            <a:r>
              <a:rPr lang="en-US" sz="1800" dirty="0" smtClean="0">
                <a:solidFill>
                  <a:schemeClr val="tx1"/>
                </a:solidFill>
              </a:rPr>
              <a:t>cells </a:t>
            </a:r>
            <a:r>
              <a:rPr lang="en-US" sz="1800" dirty="0">
                <a:solidFill>
                  <a:schemeClr val="tx1"/>
                </a:solidFill>
              </a:rPr>
              <a:t>resulting in slowing of hydration of </a:t>
            </a:r>
            <a:r>
              <a:rPr lang="en-US" sz="1800" dirty="0" smtClean="0">
                <a:solidFill>
                  <a:schemeClr val="tx1"/>
                </a:solidFill>
              </a:rPr>
              <a:t>CO2, resulting in</a:t>
            </a:r>
            <a:r>
              <a:rPr lang="en-US" sz="1800" dirty="0">
                <a:solidFill>
                  <a:schemeClr val="tx1"/>
                </a:solidFill>
              </a:rPr>
              <a:t> </a:t>
            </a:r>
            <a:r>
              <a:rPr lang="en-US" sz="1800" dirty="0" smtClean="0">
                <a:solidFill>
                  <a:schemeClr val="tx1"/>
                </a:solidFill>
              </a:rPr>
              <a:t>decreased </a:t>
            </a:r>
            <a:r>
              <a:rPr lang="en-US" sz="1800" dirty="0">
                <a:solidFill>
                  <a:schemeClr val="tx1"/>
                </a:solidFill>
              </a:rPr>
              <a:t>availability of H</a:t>
            </a:r>
            <a:r>
              <a:rPr lang="en-US" sz="1800" baseline="30000" dirty="0">
                <a:solidFill>
                  <a:schemeClr val="tx1"/>
                </a:solidFill>
              </a:rPr>
              <a:t>+</a:t>
            </a:r>
            <a:r>
              <a:rPr lang="en-US" sz="1800" dirty="0">
                <a:solidFill>
                  <a:schemeClr val="tx1"/>
                </a:solidFill>
              </a:rPr>
              <a:t> to exchange </a:t>
            </a:r>
            <a:r>
              <a:rPr lang="en-US" sz="1800" dirty="0" smtClean="0">
                <a:solidFill>
                  <a:schemeClr val="tx1"/>
                </a:solidFill>
              </a:rPr>
              <a:t>with luminal </a:t>
            </a:r>
            <a:r>
              <a:rPr lang="en-US" sz="1800" dirty="0">
                <a:solidFill>
                  <a:schemeClr val="tx1"/>
                </a:solidFill>
              </a:rPr>
              <a:t>Na</a:t>
            </a:r>
            <a:r>
              <a:rPr lang="en-US" sz="1800" baseline="30000" dirty="0">
                <a:solidFill>
                  <a:schemeClr val="tx1"/>
                </a:solidFill>
              </a:rPr>
              <a:t>+</a:t>
            </a:r>
            <a:r>
              <a:rPr lang="en-US" sz="1800" dirty="0">
                <a:solidFill>
                  <a:schemeClr val="tx1"/>
                </a:solidFill>
              </a:rPr>
              <a:t> through the </a:t>
            </a:r>
            <a:r>
              <a:rPr lang="en-US" sz="1800" dirty="0" smtClean="0">
                <a:solidFill>
                  <a:schemeClr val="tx1"/>
                </a:solidFill>
              </a:rPr>
              <a:t>Na</a:t>
            </a:r>
            <a:r>
              <a:rPr lang="en-US" sz="1800" baseline="30000" dirty="0" smtClean="0">
                <a:solidFill>
                  <a:schemeClr val="tx1"/>
                </a:solidFill>
              </a:rPr>
              <a:t>+</a:t>
            </a:r>
            <a:r>
              <a:rPr lang="en-US" sz="1800" dirty="0" smtClean="0">
                <a:solidFill>
                  <a:schemeClr val="tx1"/>
                </a:solidFill>
              </a:rPr>
              <a:t>/H</a:t>
            </a:r>
            <a:r>
              <a:rPr lang="en-US" sz="1800" baseline="30000" dirty="0">
                <a:solidFill>
                  <a:schemeClr val="tx1"/>
                </a:solidFill>
              </a:rPr>
              <a:t>+</a:t>
            </a:r>
            <a:r>
              <a:rPr lang="en-US" sz="1800" dirty="0">
                <a:solidFill>
                  <a:schemeClr val="tx1"/>
                </a:solidFill>
              </a:rPr>
              <a:t> antiporter</a:t>
            </a:r>
            <a:r>
              <a:rPr lang="en-US" sz="1800" dirty="0" smtClean="0">
                <a:solidFill>
                  <a:schemeClr val="tx1"/>
                </a:solidFill>
              </a:rPr>
              <a:t>.</a:t>
            </a:r>
          </a:p>
          <a:p>
            <a:endParaRPr lang="en-US" sz="1800" dirty="0" smtClean="0">
              <a:solidFill>
                <a:schemeClr val="tx1"/>
              </a:solidFill>
            </a:endParaRPr>
          </a:p>
          <a:p>
            <a:pPr algn="just">
              <a:buFont typeface="Wingdings" pitchFamily="2" charset="2"/>
              <a:buChar char="Ø"/>
            </a:pPr>
            <a:r>
              <a:rPr lang="en-US" sz="1800" dirty="0" smtClean="0">
                <a:solidFill>
                  <a:schemeClr val="tx1"/>
                </a:solidFill>
                <a:sym typeface="Cooper Black" pitchFamily="16" charset="0"/>
              </a:rPr>
              <a:t>They act by Inhibiting </a:t>
            </a:r>
            <a:r>
              <a:rPr lang="en-US" sz="1800" dirty="0">
                <a:solidFill>
                  <a:schemeClr val="tx1"/>
                </a:solidFill>
                <a:sym typeface="Cooper Black" pitchFamily="16" charset="0"/>
              </a:rPr>
              <a:t>carbonic </a:t>
            </a:r>
            <a:r>
              <a:rPr lang="en-US" sz="1800" dirty="0" smtClean="0">
                <a:solidFill>
                  <a:schemeClr val="tx1"/>
                </a:solidFill>
                <a:sym typeface="Cooper Black" pitchFamily="16" charset="0"/>
              </a:rPr>
              <a:t>anhydrase which </a:t>
            </a:r>
            <a:r>
              <a:rPr lang="en-US" sz="1800" dirty="0">
                <a:solidFill>
                  <a:schemeClr val="tx1"/>
                </a:solidFill>
                <a:sym typeface="Cooper Black" pitchFamily="16" charset="0"/>
              </a:rPr>
              <a:t>catalyzes formation of HCO</a:t>
            </a:r>
            <a:r>
              <a:rPr lang="en-US" sz="1800" baseline="-25000" dirty="0">
                <a:solidFill>
                  <a:schemeClr val="tx1"/>
                </a:solidFill>
                <a:sym typeface="Cooper Black" pitchFamily="16" charset="0"/>
              </a:rPr>
              <a:t>3</a:t>
            </a:r>
            <a:r>
              <a:rPr lang="en-US" sz="1800" baseline="30000" dirty="0">
                <a:solidFill>
                  <a:schemeClr val="tx1"/>
                </a:solidFill>
                <a:sym typeface="Cooper Black" pitchFamily="16" charset="0"/>
              </a:rPr>
              <a:t>-</a:t>
            </a:r>
            <a:r>
              <a:rPr lang="en-US" sz="1800" dirty="0">
                <a:solidFill>
                  <a:schemeClr val="tx1"/>
                </a:solidFill>
                <a:sym typeface="Cooper Black" pitchFamily="16" charset="0"/>
              </a:rPr>
              <a:t> and H</a:t>
            </a:r>
            <a:r>
              <a:rPr lang="en-US" sz="1800" baseline="30000" dirty="0">
                <a:solidFill>
                  <a:schemeClr val="tx1"/>
                </a:solidFill>
                <a:sym typeface="Cooper Black" pitchFamily="16" charset="0"/>
              </a:rPr>
              <a:t>+</a:t>
            </a:r>
            <a:r>
              <a:rPr lang="en-US" sz="1800" dirty="0">
                <a:solidFill>
                  <a:schemeClr val="tx1"/>
                </a:solidFill>
                <a:sym typeface="Cooper Black" pitchFamily="16" charset="0"/>
              </a:rPr>
              <a:t> from H</a:t>
            </a:r>
            <a:r>
              <a:rPr lang="en-US" sz="1800" baseline="-25000" dirty="0">
                <a:solidFill>
                  <a:schemeClr val="tx1"/>
                </a:solidFill>
                <a:sym typeface="Cooper Black" pitchFamily="16" charset="0"/>
              </a:rPr>
              <a:t>2</a:t>
            </a:r>
            <a:r>
              <a:rPr lang="en-US" sz="1800" dirty="0">
                <a:solidFill>
                  <a:schemeClr val="tx1"/>
                </a:solidFill>
                <a:sym typeface="Cooper Black" pitchFamily="16" charset="0"/>
              </a:rPr>
              <a:t>O and </a:t>
            </a:r>
            <a:r>
              <a:rPr lang="en-US" sz="1800" dirty="0" smtClean="0">
                <a:solidFill>
                  <a:schemeClr val="tx1"/>
                </a:solidFill>
                <a:sym typeface="Cooper Black" pitchFamily="16" charset="0"/>
              </a:rPr>
              <a:t>CO</a:t>
            </a:r>
            <a:r>
              <a:rPr lang="en-US" sz="1800" baseline="-25000" dirty="0" smtClean="0">
                <a:solidFill>
                  <a:schemeClr val="tx1"/>
                </a:solidFill>
                <a:sym typeface="Cooper Black" pitchFamily="16" charset="0"/>
              </a:rPr>
              <a:t>2</a:t>
            </a:r>
            <a:r>
              <a:rPr lang="en-US" sz="1800" dirty="0" smtClean="0">
                <a:solidFill>
                  <a:schemeClr val="tx1"/>
                </a:solidFill>
                <a:sym typeface="Cooper Black" pitchFamily="16" charset="0"/>
              </a:rPr>
              <a:t> in </a:t>
            </a:r>
            <a:r>
              <a:rPr lang="en-US" sz="1800" dirty="0">
                <a:solidFill>
                  <a:schemeClr val="tx1"/>
                </a:solidFill>
                <a:sym typeface="Cooper Black" pitchFamily="16" charset="0"/>
              </a:rPr>
              <a:t>renal proximal tubule </a:t>
            </a:r>
            <a:r>
              <a:rPr lang="en-US" sz="1800" dirty="0" smtClean="0">
                <a:solidFill>
                  <a:schemeClr val="tx1"/>
                </a:solidFill>
                <a:sym typeface="Cooper Black" pitchFamily="16" charset="0"/>
              </a:rPr>
              <a:t>cells.</a:t>
            </a:r>
          </a:p>
          <a:p>
            <a:pPr algn="just">
              <a:buFont typeface="Wingdings" pitchFamily="2" charset="2"/>
              <a:buChar char="Ø"/>
            </a:pPr>
            <a:endParaRPr lang="en-US" sz="1800" dirty="0">
              <a:solidFill>
                <a:schemeClr val="tx1"/>
              </a:solidFill>
              <a:sym typeface="Cooper Black" pitchFamily="16" charset="0"/>
            </a:endParaRPr>
          </a:p>
          <a:p>
            <a:pPr algn="just">
              <a:buFont typeface="Wingdings" pitchFamily="2" charset="2"/>
              <a:buChar char="Ø"/>
            </a:pPr>
            <a:r>
              <a:rPr lang="en-US" sz="1800" dirty="0" smtClean="0">
                <a:solidFill>
                  <a:schemeClr val="tx1"/>
                </a:solidFill>
                <a:sym typeface="Cooper Black" pitchFamily="16" charset="0"/>
              </a:rPr>
              <a:t>They increase excretion of bicarbonate with accompanying Na</a:t>
            </a:r>
            <a:r>
              <a:rPr lang="en-US" sz="1800" baseline="30000" dirty="0" smtClean="0">
                <a:solidFill>
                  <a:schemeClr val="tx1"/>
                </a:solidFill>
                <a:sym typeface="Cooper Black" pitchFamily="16" charset="0"/>
              </a:rPr>
              <a:t>+</a:t>
            </a:r>
            <a:r>
              <a:rPr lang="en-US" sz="1800" dirty="0" smtClean="0">
                <a:solidFill>
                  <a:schemeClr val="tx1"/>
                </a:solidFill>
                <a:sym typeface="Cooper Black" pitchFamily="16" charset="0"/>
              </a:rPr>
              <a:t>, K</a:t>
            </a:r>
            <a:r>
              <a:rPr lang="en-US" sz="1800" baseline="30000" dirty="0" smtClean="0">
                <a:solidFill>
                  <a:schemeClr val="tx1"/>
                </a:solidFill>
                <a:sym typeface="Cooper Black" pitchFamily="16" charset="0"/>
              </a:rPr>
              <a:t>+</a:t>
            </a:r>
            <a:r>
              <a:rPr lang="en-US" sz="1800" dirty="0" smtClean="0">
                <a:solidFill>
                  <a:schemeClr val="tx1"/>
                </a:solidFill>
                <a:sym typeface="Cooper Black" pitchFamily="16" charset="0"/>
              </a:rPr>
              <a:t> and H</a:t>
            </a:r>
            <a:r>
              <a:rPr lang="en-US" sz="1800" baseline="-25000" dirty="0" smtClean="0">
                <a:solidFill>
                  <a:schemeClr val="tx1"/>
                </a:solidFill>
                <a:sym typeface="Cooper Black" pitchFamily="16" charset="0"/>
              </a:rPr>
              <a:t>2</a:t>
            </a:r>
            <a:r>
              <a:rPr lang="en-US" sz="1800" dirty="0" smtClean="0">
                <a:solidFill>
                  <a:schemeClr val="tx1"/>
                </a:solidFill>
                <a:sym typeface="Cooper Black" pitchFamily="16" charset="0"/>
              </a:rPr>
              <a:t>O, resulting in an increased flow of an alkaline urine and metabolic acidosis.</a:t>
            </a:r>
          </a:p>
          <a:p>
            <a:pPr marL="0" indent="0" algn="just">
              <a:buNone/>
            </a:pPr>
            <a:endParaRPr lang="en-US" sz="1800" dirty="0">
              <a:solidFill>
                <a:schemeClr val="tx1"/>
              </a:solidFill>
              <a:sym typeface="Cooper Black" pitchFamily="16" charset="0"/>
            </a:endParaRPr>
          </a:p>
          <a:p>
            <a:pPr algn="just">
              <a:buFont typeface="Wingdings" pitchFamily="2" charset="2"/>
              <a:buChar char="Ø"/>
            </a:pPr>
            <a:r>
              <a:rPr lang="en-US" sz="1800" dirty="0">
                <a:solidFill>
                  <a:schemeClr val="tx1"/>
                </a:solidFill>
                <a:sym typeface="Cooper Black" pitchFamily="16" charset="0"/>
              </a:rPr>
              <a:t>I</a:t>
            </a:r>
            <a:r>
              <a:rPr lang="en-US" sz="1800" dirty="0" smtClean="0">
                <a:solidFill>
                  <a:schemeClr val="tx1"/>
                </a:solidFill>
                <a:sym typeface="Cooper Black" pitchFamily="16" charset="0"/>
              </a:rPr>
              <a:t>nhibition </a:t>
            </a:r>
            <a:r>
              <a:rPr lang="en-US" sz="1800" dirty="0">
                <a:solidFill>
                  <a:schemeClr val="tx1"/>
                </a:solidFill>
                <a:sym typeface="Cooper Black" pitchFamily="16" charset="0"/>
              </a:rPr>
              <a:t>of carbonic anhydrase </a:t>
            </a:r>
            <a:r>
              <a:rPr lang="en-US" sz="1800" dirty="0" smtClean="0">
                <a:solidFill>
                  <a:schemeClr val="tx1"/>
                </a:solidFill>
              </a:rPr>
              <a:t>blunts NaHCO</a:t>
            </a:r>
            <a:r>
              <a:rPr lang="en-US" sz="1800" baseline="-25000" dirty="0" smtClean="0">
                <a:solidFill>
                  <a:schemeClr val="tx1"/>
                </a:solidFill>
              </a:rPr>
              <a:t>3</a:t>
            </a:r>
            <a:r>
              <a:rPr lang="en-US" sz="1800" dirty="0" smtClean="0">
                <a:solidFill>
                  <a:schemeClr val="tx1"/>
                </a:solidFill>
              </a:rPr>
              <a:t> </a:t>
            </a:r>
            <a:r>
              <a:rPr lang="en-US" sz="1800" dirty="0">
                <a:solidFill>
                  <a:schemeClr val="tx1"/>
                </a:solidFill>
              </a:rPr>
              <a:t>reabsorption </a:t>
            </a:r>
            <a:r>
              <a:rPr lang="en-US" sz="1800" dirty="0" smtClean="0">
                <a:solidFill>
                  <a:schemeClr val="tx1"/>
                </a:solidFill>
              </a:rPr>
              <a:t>and cause </a:t>
            </a:r>
            <a:r>
              <a:rPr lang="en-US" sz="1800" dirty="0">
                <a:solidFill>
                  <a:schemeClr val="tx1"/>
                </a:solidFill>
              </a:rPr>
              <a:t>diuresis</a:t>
            </a:r>
            <a:r>
              <a:rPr lang="en-US" sz="1800" dirty="0" smtClean="0">
                <a:solidFill>
                  <a:schemeClr val="tx1"/>
                </a:solidFill>
              </a:rPr>
              <a:t>.</a:t>
            </a:r>
            <a:endParaRPr lang="en-US" sz="1800" dirty="0">
              <a:solidFill>
                <a:schemeClr val="tx1"/>
              </a:solidFill>
              <a:sym typeface="Cooper Black" pitchFamily="16" charset="0"/>
            </a:endParaRPr>
          </a:p>
        </p:txBody>
      </p:sp>
    </p:spTree>
    <p:extLst>
      <p:ext uri="{BB962C8B-B14F-4D97-AF65-F5344CB8AC3E}">
        <p14:creationId xmlns:p14="http://schemas.microsoft.com/office/powerpoint/2010/main" val="599789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33400"/>
          </a:xfrm>
        </p:spPr>
        <p:txBody>
          <a:bodyPr/>
          <a:lstStyle/>
          <a:p>
            <a:r>
              <a:rPr lang="en-US" sz="3200" b="1" dirty="0" smtClean="0">
                <a:effectLst/>
              </a:rPr>
              <a:t>Pharmacokinetics</a:t>
            </a:r>
            <a:endParaRPr lang="en-US" sz="3200" b="1" dirty="0">
              <a:effectLst/>
            </a:endParaRPr>
          </a:p>
        </p:txBody>
      </p:sp>
      <p:sp>
        <p:nvSpPr>
          <p:cNvPr id="3" name="Content Placeholder 2"/>
          <p:cNvSpPr>
            <a:spLocks noGrp="1"/>
          </p:cNvSpPr>
          <p:nvPr>
            <p:ph idx="1"/>
          </p:nvPr>
        </p:nvSpPr>
        <p:spPr>
          <a:xfrm>
            <a:off x="381000" y="914400"/>
            <a:ext cx="8458200" cy="5715000"/>
          </a:xfrm>
        </p:spPr>
        <p:txBody>
          <a:bodyPr>
            <a:noAutofit/>
          </a:bodyPr>
          <a:lstStyle/>
          <a:p>
            <a:pPr algn="just"/>
            <a:r>
              <a:rPr lang="en-GB" sz="1800" dirty="0" smtClean="0">
                <a:solidFill>
                  <a:schemeClr val="tx1"/>
                </a:solidFill>
              </a:rPr>
              <a:t>Carbonic anhydrase inhibitors </a:t>
            </a:r>
            <a:r>
              <a:rPr lang="en-GB" sz="1800" dirty="0">
                <a:solidFill>
                  <a:schemeClr val="tx1"/>
                </a:solidFill>
              </a:rPr>
              <a:t>are well absorbed after </a:t>
            </a:r>
            <a:r>
              <a:rPr lang="en-GB" sz="1800" dirty="0" smtClean="0">
                <a:solidFill>
                  <a:schemeClr val="tx1"/>
                </a:solidFill>
              </a:rPr>
              <a:t>oral administration</a:t>
            </a:r>
            <a:r>
              <a:rPr lang="en-GB" sz="1800" dirty="0">
                <a:solidFill>
                  <a:schemeClr val="tx1"/>
                </a:solidFill>
              </a:rPr>
              <a:t>. </a:t>
            </a:r>
          </a:p>
          <a:p>
            <a:pPr algn="just"/>
            <a:endParaRPr lang="en-GB" sz="400" dirty="0">
              <a:solidFill>
                <a:schemeClr val="tx1"/>
              </a:solidFill>
            </a:endParaRPr>
          </a:p>
          <a:p>
            <a:pPr algn="just"/>
            <a:r>
              <a:rPr lang="en-GB" sz="1800" dirty="0">
                <a:solidFill>
                  <a:schemeClr val="tx1"/>
                </a:solidFill>
              </a:rPr>
              <a:t>An increase in urine pH from the HCO</a:t>
            </a:r>
            <a:r>
              <a:rPr lang="en-GB" sz="1800" baseline="-25000" dirty="0">
                <a:solidFill>
                  <a:schemeClr val="tx1"/>
                </a:solidFill>
              </a:rPr>
              <a:t>3</a:t>
            </a:r>
            <a:r>
              <a:rPr lang="en-GB" sz="1800" baseline="30000" dirty="0">
                <a:solidFill>
                  <a:schemeClr val="tx1"/>
                </a:solidFill>
              </a:rPr>
              <a:t>−</a:t>
            </a:r>
            <a:r>
              <a:rPr lang="en-GB" sz="1800" dirty="0">
                <a:solidFill>
                  <a:schemeClr val="tx1"/>
                </a:solidFill>
              </a:rPr>
              <a:t> diuresis is apparent within 30 minutes,  maximal at 2 hours, and persists for 12 hours after a single dose.</a:t>
            </a:r>
          </a:p>
          <a:p>
            <a:pPr algn="just"/>
            <a:endParaRPr lang="en-GB" sz="400" dirty="0">
              <a:solidFill>
                <a:schemeClr val="tx1"/>
              </a:solidFill>
            </a:endParaRPr>
          </a:p>
          <a:p>
            <a:pPr algn="just"/>
            <a:r>
              <a:rPr lang="en-GB" sz="1800" dirty="0" smtClean="0">
                <a:solidFill>
                  <a:schemeClr val="tx1"/>
                </a:solidFill>
              </a:rPr>
              <a:t>Excretion </a:t>
            </a:r>
            <a:r>
              <a:rPr lang="en-GB" sz="1800" dirty="0">
                <a:solidFill>
                  <a:schemeClr val="tx1"/>
                </a:solidFill>
              </a:rPr>
              <a:t>of the drug is by secretion in the proximal tubule S2 segment</a:t>
            </a:r>
            <a:r>
              <a:rPr lang="en-GB" sz="1800" b="1" dirty="0" smtClean="0">
                <a:solidFill>
                  <a:schemeClr val="tx1"/>
                </a:solidFill>
              </a:rPr>
              <a:t>.</a:t>
            </a:r>
          </a:p>
          <a:p>
            <a:pPr algn="just"/>
            <a:endParaRPr lang="en-GB" sz="2000" b="1" dirty="0">
              <a:solidFill>
                <a:schemeClr val="tx1"/>
              </a:solidFill>
            </a:endParaRPr>
          </a:p>
          <a:p>
            <a:pPr marL="0" indent="0" algn="just">
              <a:buNone/>
            </a:pPr>
            <a:r>
              <a:rPr lang="en-US" sz="2000" b="1" dirty="0" smtClean="0"/>
              <a:t>			</a:t>
            </a:r>
            <a:r>
              <a:rPr lang="en-US" sz="2800" b="1" dirty="0" smtClean="0"/>
              <a:t>Therapeutic uses</a:t>
            </a:r>
          </a:p>
          <a:p>
            <a:pPr marL="285750" indent="-285750" algn="just"/>
            <a:endParaRPr lang="en-US" sz="1800" b="1" dirty="0" smtClean="0">
              <a:solidFill>
                <a:schemeClr val="tx1"/>
              </a:solidFill>
            </a:endParaRPr>
          </a:p>
          <a:p>
            <a:pPr marL="285750" indent="-285750" algn="just"/>
            <a:r>
              <a:rPr lang="en-US" sz="1800" dirty="0" smtClean="0">
                <a:solidFill>
                  <a:schemeClr val="tx1"/>
                </a:solidFill>
              </a:rPr>
              <a:t>Treatment </a:t>
            </a:r>
            <a:r>
              <a:rPr lang="en-US" sz="1800" dirty="0">
                <a:solidFill>
                  <a:schemeClr val="tx1"/>
                </a:solidFill>
              </a:rPr>
              <a:t>of glaucoma to reduce the formation of aqueous </a:t>
            </a:r>
            <a:r>
              <a:rPr lang="en-US" sz="1800" dirty="0" err="1" smtClean="0">
                <a:solidFill>
                  <a:schemeClr val="tx1"/>
                </a:solidFill>
              </a:rPr>
              <a:t>homor</a:t>
            </a:r>
            <a:r>
              <a:rPr lang="en-US" sz="1800" dirty="0" smtClean="0">
                <a:solidFill>
                  <a:schemeClr val="tx1"/>
                </a:solidFill>
              </a:rPr>
              <a:t>.</a:t>
            </a:r>
          </a:p>
          <a:p>
            <a:pPr marL="285750" indent="-285750" algn="just"/>
            <a:endParaRPr lang="en-US" sz="500" dirty="0">
              <a:solidFill>
                <a:schemeClr val="tx1"/>
              </a:solidFill>
            </a:endParaRPr>
          </a:p>
          <a:p>
            <a:pPr marL="285750" indent="-285750" algn="just"/>
            <a:r>
              <a:rPr lang="en-US" sz="1800" dirty="0">
                <a:solidFill>
                  <a:schemeClr val="tx1"/>
                </a:solidFill>
              </a:rPr>
              <a:t>Treatment of acute mountain sickness</a:t>
            </a:r>
            <a:r>
              <a:rPr lang="en-US" sz="1800" dirty="0" smtClean="0">
                <a:solidFill>
                  <a:schemeClr val="tx1"/>
                </a:solidFill>
              </a:rPr>
              <a:t>.</a:t>
            </a:r>
          </a:p>
          <a:p>
            <a:pPr marL="285750" indent="-285750" algn="just"/>
            <a:endParaRPr lang="en-US" sz="400" dirty="0">
              <a:solidFill>
                <a:schemeClr val="tx1"/>
              </a:solidFill>
            </a:endParaRPr>
          </a:p>
          <a:p>
            <a:pPr marL="285750" indent="-285750" algn="just"/>
            <a:r>
              <a:rPr lang="en-US" sz="1800" dirty="0">
                <a:solidFill>
                  <a:schemeClr val="tx1"/>
                </a:solidFill>
              </a:rPr>
              <a:t>Used in some unusual types of infantile epilepsy</a:t>
            </a:r>
            <a:r>
              <a:rPr lang="en-US" sz="1800" dirty="0" smtClean="0">
                <a:solidFill>
                  <a:schemeClr val="tx1"/>
                </a:solidFill>
              </a:rPr>
              <a:t>.</a:t>
            </a:r>
          </a:p>
          <a:p>
            <a:pPr marL="285750" indent="-285750" algn="just"/>
            <a:endParaRPr lang="en-US" sz="400" dirty="0">
              <a:solidFill>
                <a:schemeClr val="tx1"/>
              </a:solidFill>
              <a:sym typeface="Cooper Black" pitchFamily="16" charset="0"/>
            </a:endParaRPr>
          </a:p>
          <a:p>
            <a:pPr marL="285750" indent="-285750" algn="just"/>
            <a:r>
              <a:rPr lang="en-US" sz="1800" dirty="0">
                <a:solidFill>
                  <a:schemeClr val="tx1"/>
                </a:solidFill>
                <a:sym typeface="Cooper Black" pitchFamily="16" charset="0"/>
              </a:rPr>
              <a:t>Used in the Prevention and treatment of metabolic </a:t>
            </a:r>
            <a:r>
              <a:rPr lang="en-US" sz="1800" dirty="0" smtClean="0">
                <a:solidFill>
                  <a:schemeClr val="tx1"/>
                </a:solidFill>
                <a:sym typeface="Cooper Black" pitchFamily="16" charset="0"/>
              </a:rPr>
              <a:t>alkalosis</a:t>
            </a:r>
          </a:p>
          <a:p>
            <a:pPr marL="285750" indent="-285750" algn="just"/>
            <a:endParaRPr lang="en-US" sz="400" dirty="0">
              <a:solidFill>
                <a:schemeClr val="tx1"/>
              </a:solidFill>
            </a:endParaRPr>
          </a:p>
          <a:p>
            <a:pPr marL="285750" indent="-285750" algn="just"/>
            <a:r>
              <a:rPr lang="en-US" sz="1800" dirty="0">
                <a:solidFill>
                  <a:schemeClr val="tx1"/>
                </a:solidFill>
                <a:sym typeface="Cooper Black" pitchFamily="16" charset="0"/>
              </a:rPr>
              <a:t>Mostly used in combination with other diuretics in </a:t>
            </a:r>
            <a:r>
              <a:rPr lang="en-US" sz="1800" dirty="0" smtClean="0">
                <a:solidFill>
                  <a:schemeClr val="tx1"/>
                </a:solidFill>
                <a:sym typeface="Cooper Black" pitchFamily="16" charset="0"/>
              </a:rPr>
              <a:t>resistant patients</a:t>
            </a:r>
            <a:endParaRPr lang="en-US" sz="2000" dirty="0">
              <a:solidFill>
                <a:schemeClr val="tx1"/>
              </a:solidFill>
            </a:endParaRPr>
          </a:p>
          <a:p>
            <a:pPr marL="0" indent="0" algn="just">
              <a:buNone/>
            </a:pPr>
            <a:endParaRPr lang="en-US" sz="2000" b="1" dirty="0"/>
          </a:p>
          <a:p>
            <a:pPr algn="just"/>
            <a:endParaRPr lang="en-US" sz="2000" dirty="0">
              <a:solidFill>
                <a:schemeClr val="tx1"/>
              </a:solidFill>
            </a:endParaRPr>
          </a:p>
        </p:txBody>
      </p:sp>
    </p:spTree>
    <p:extLst>
      <p:ext uri="{BB962C8B-B14F-4D97-AF65-F5344CB8AC3E}">
        <p14:creationId xmlns:p14="http://schemas.microsoft.com/office/powerpoint/2010/main" val="2785957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181600"/>
          </a:xfrm>
        </p:spPr>
        <p:txBody>
          <a:bodyPr>
            <a:normAutofit/>
          </a:bodyPr>
          <a:lstStyle/>
          <a:p>
            <a:pPr marL="0" indent="0" algn="just">
              <a:buNone/>
            </a:pPr>
            <a:r>
              <a:rPr lang="en-US" b="1" dirty="0" smtClean="0"/>
              <a:t>			Adverse </a:t>
            </a:r>
            <a:r>
              <a:rPr lang="en-US" b="1" dirty="0"/>
              <a:t>effects</a:t>
            </a:r>
          </a:p>
          <a:p>
            <a:pPr marL="0" indent="0" algn="just">
              <a:buNone/>
            </a:pPr>
            <a:endParaRPr lang="en-US" b="1" dirty="0">
              <a:sym typeface="Cooper Black" pitchFamily="16" charset="0"/>
            </a:endParaRPr>
          </a:p>
          <a:p>
            <a:pPr marL="285750" indent="-285750" algn="just"/>
            <a:r>
              <a:rPr lang="en-US" sz="2000" dirty="0" smtClean="0">
                <a:solidFill>
                  <a:schemeClr val="tx1"/>
                </a:solidFill>
                <a:sym typeface="Cooper Black" pitchFamily="16" charset="0"/>
              </a:rPr>
              <a:t>Rapid </a:t>
            </a:r>
            <a:r>
              <a:rPr lang="en-US" sz="2000" dirty="0">
                <a:solidFill>
                  <a:schemeClr val="tx1"/>
                </a:solidFill>
                <a:sym typeface="Cooper Black" pitchFamily="16" charset="0"/>
              </a:rPr>
              <a:t>tolerance</a:t>
            </a:r>
          </a:p>
          <a:p>
            <a:pPr marL="285750" indent="-285750" algn="just"/>
            <a:r>
              <a:rPr lang="en-US" sz="2000" dirty="0">
                <a:solidFill>
                  <a:schemeClr val="tx1"/>
                </a:solidFill>
                <a:sym typeface="Cooper Black" pitchFamily="16" charset="0"/>
              </a:rPr>
              <a:t>Increased HCO</a:t>
            </a:r>
            <a:r>
              <a:rPr lang="en-US" sz="2000" baseline="-25000" dirty="0">
                <a:solidFill>
                  <a:schemeClr val="tx1"/>
                </a:solidFill>
                <a:sym typeface="Cooper Black" pitchFamily="16" charset="0"/>
              </a:rPr>
              <a:t>3</a:t>
            </a:r>
            <a:r>
              <a:rPr lang="en-US" sz="2000" baseline="30000" dirty="0">
                <a:solidFill>
                  <a:schemeClr val="tx1"/>
                </a:solidFill>
                <a:sym typeface="Cooper Black" pitchFamily="16" charset="0"/>
              </a:rPr>
              <a:t>-</a:t>
            </a:r>
            <a:r>
              <a:rPr lang="en-US" sz="2000" dirty="0">
                <a:solidFill>
                  <a:schemeClr val="tx1"/>
                </a:solidFill>
                <a:sym typeface="Cooper Black" pitchFamily="16" charset="0"/>
              </a:rPr>
              <a:t> excretion causes metabolic acidosis</a:t>
            </a:r>
          </a:p>
          <a:p>
            <a:pPr marL="285750" indent="-285750" algn="just"/>
            <a:r>
              <a:rPr lang="en-US" sz="2000" dirty="0">
                <a:solidFill>
                  <a:schemeClr val="tx1"/>
                </a:solidFill>
                <a:sym typeface="Cooper Black" pitchFamily="16" charset="0"/>
              </a:rPr>
              <a:t>Drowsiness and fatigue.</a:t>
            </a:r>
          </a:p>
          <a:p>
            <a:pPr marL="285750" indent="-285750" algn="just"/>
            <a:r>
              <a:rPr lang="en-US" sz="2000" dirty="0">
                <a:solidFill>
                  <a:schemeClr val="tx1"/>
                </a:solidFill>
                <a:sym typeface="Cooper Black" pitchFamily="16" charset="0"/>
              </a:rPr>
              <a:t>CNS depression</a:t>
            </a:r>
          </a:p>
          <a:p>
            <a:pPr marL="285750" indent="-285750" algn="just"/>
            <a:r>
              <a:rPr lang="en-US" sz="2000" dirty="0" err="1">
                <a:solidFill>
                  <a:schemeClr val="tx1"/>
                </a:solidFill>
                <a:sym typeface="Cooper Black" pitchFamily="16" charset="0"/>
              </a:rPr>
              <a:t>Paresthesia</a:t>
            </a:r>
            <a:r>
              <a:rPr lang="en-US" sz="2000" dirty="0">
                <a:solidFill>
                  <a:schemeClr val="tx1"/>
                </a:solidFill>
                <a:sym typeface="Cooper Black" pitchFamily="16" charset="0"/>
              </a:rPr>
              <a:t> (pins and needles under skin)</a:t>
            </a:r>
          </a:p>
          <a:p>
            <a:pPr marL="285750" indent="-285750" algn="just"/>
            <a:r>
              <a:rPr lang="en-US" sz="2000" dirty="0">
                <a:solidFill>
                  <a:schemeClr val="tx1"/>
                </a:solidFill>
                <a:sym typeface="Cooper Black" pitchFamily="16" charset="0"/>
              </a:rPr>
              <a:t>Nephrolithiasis (renal stones)</a:t>
            </a:r>
          </a:p>
          <a:p>
            <a:pPr marL="285750" indent="-285750" algn="just"/>
            <a:r>
              <a:rPr lang="en-US" sz="2000" dirty="0">
                <a:solidFill>
                  <a:schemeClr val="tx1"/>
                </a:solidFill>
                <a:sym typeface="Cooper Black" pitchFamily="16" charset="0"/>
              </a:rPr>
              <a:t>K</a:t>
            </a:r>
            <a:r>
              <a:rPr lang="en-US" sz="2000" baseline="30000" dirty="0">
                <a:solidFill>
                  <a:schemeClr val="tx1"/>
                </a:solidFill>
                <a:sym typeface="Cooper Black" pitchFamily="16" charset="0"/>
              </a:rPr>
              <a:t>+</a:t>
            </a:r>
            <a:r>
              <a:rPr lang="en-US" sz="2000" dirty="0">
                <a:solidFill>
                  <a:schemeClr val="tx1"/>
                </a:solidFill>
                <a:sym typeface="Cooper Black" pitchFamily="16" charset="0"/>
              </a:rPr>
              <a:t> wasting </a:t>
            </a:r>
          </a:p>
          <a:p>
            <a:pPr marL="0" indent="0" algn="just">
              <a:buNone/>
            </a:pPr>
            <a:endParaRPr lang="en-US" b="1" dirty="0"/>
          </a:p>
        </p:txBody>
      </p:sp>
    </p:spTree>
    <p:extLst>
      <p:ext uri="{BB962C8B-B14F-4D97-AF65-F5344CB8AC3E}">
        <p14:creationId xmlns:p14="http://schemas.microsoft.com/office/powerpoint/2010/main" val="2003770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lstStyle/>
          <a:p>
            <a:r>
              <a:rPr lang="en-US" sz="4000" dirty="0"/>
              <a:t>High ceiling (loop) diuretics</a:t>
            </a:r>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pPr algn="just">
              <a:buFont typeface="Wingdings" panose="05000000000000000000" pitchFamily="2" charset="2"/>
              <a:buChar char="Ø"/>
            </a:pPr>
            <a:r>
              <a:rPr lang="en-US" dirty="0" smtClean="0">
                <a:solidFill>
                  <a:schemeClr val="tx1"/>
                </a:solidFill>
              </a:rPr>
              <a:t>The prototype drug is </a:t>
            </a:r>
            <a:r>
              <a:rPr lang="en-US" dirty="0" smtClean="0">
                <a:solidFill>
                  <a:srgbClr val="FF0000"/>
                </a:solidFill>
              </a:rPr>
              <a:t>Furosemide</a:t>
            </a:r>
            <a:r>
              <a:rPr lang="en-US" dirty="0" smtClean="0">
                <a:solidFill>
                  <a:schemeClr val="tx1"/>
                </a:solidFill>
              </a:rPr>
              <a:t>. </a:t>
            </a:r>
          </a:p>
          <a:p>
            <a:pPr algn="just">
              <a:buFont typeface="Wingdings" panose="05000000000000000000" pitchFamily="2" charset="2"/>
              <a:buChar char="Ø"/>
            </a:pPr>
            <a:endParaRPr lang="en-US" dirty="0">
              <a:solidFill>
                <a:schemeClr val="tx1"/>
              </a:solidFill>
            </a:endParaRPr>
          </a:p>
          <a:p>
            <a:pPr algn="just">
              <a:buFont typeface="Wingdings" panose="05000000000000000000" pitchFamily="2" charset="2"/>
              <a:buChar char="Ø"/>
            </a:pPr>
            <a:r>
              <a:rPr lang="en-US" dirty="0" smtClean="0">
                <a:solidFill>
                  <a:schemeClr val="tx1"/>
                </a:solidFill>
              </a:rPr>
              <a:t>Others are: </a:t>
            </a:r>
            <a:r>
              <a:rPr lang="en-US" dirty="0" smtClean="0">
                <a:solidFill>
                  <a:srgbClr val="FF0000"/>
                </a:solidFill>
              </a:rPr>
              <a:t>Ethacrynic </a:t>
            </a:r>
            <a:r>
              <a:rPr lang="en-US" dirty="0">
                <a:solidFill>
                  <a:srgbClr val="FF0000"/>
                </a:solidFill>
              </a:rPr>
              <a:t>acid, Bumetanide and </a:t>
            </a:r>
            <a:r>
              <a:rPr lang="en-US" dirty="0" err="1" smtClean="0">
                <a:solidFill>
                  <a:srgbClr val="FF0000"/>
                </a:solidFill>
              </a:rPr>
              <a:t>Torsemide</a:t>
            </a:r>
            <a:endParaRPr lang="en-US" dirty="0" smtClean="0">
              <a:solidFill>
                <a:srgbClr val="FF0000"/>
              </a:solidFill>
            </a:endParaRPr>
          </a:p>
          <a:p>
            <a:pPr algn="just">
              <a:buFont typeface="Wingdings" panose="05000000000000000000" pitchFamily="2" charset="2"/>
              <a:buChar char="Ø"/>
            </a:pPr>
            <a:endParaRPr lang="en-US" dirty="0">
              <a:solidFill>
                <a:srgbClr val="FF0000"/>
              </a:solidFill>
            </a:endParaRPr>
          </a:p>
          <a:p>
            <a:pPr algn="just">
              <a:lnSpc>
                <a:spcPct val="120000"/>
              </a:lnSpc>
              <a:buFont typeface="Wingdings" pitchFamily="2" charset="2"/>
              <a:buChar char="Ø"/>
            </a:pPr>
            <a:r>
              <a:rPr lang="en-US" dirty="0" smtClean="0">
                <a:solidFill>
                  <a:schemeClr val="tx1"/>
                </a:solidFill>
              </a:rPr>
              <a:t>They are the </a:t>
            </a:r>
            <a:r>
              <a:rPr lang="en-US" dirty="0">
                <a:solidFill>
                  <a:schemeClr val="tx1"/>
                </a:solidFill>
              </a:rPr>
              <a:t>m</a:t>
            </a:r>
            <a:r>
              <a:rPr lang="en-US" dirty="0" smtClean="0">
                <a:solidFill>
                  <a:schemeClr val="tx1"/>
                </a:solidFill>
              </a:rPr>
              <a:t>ost </a:t>
            </a:r>
            <a:r>
              <a:rPr lang="en-US" dirty="0">
                <a:solidFill>
                  <a:schemeClr val="tx1"/>
                </a:solidFill>
              </a:rPr>
              <a:t>powerful diuretics, capable of causing excretion of 15-25 % of filtered Na</a:t>
            </a:r>
            <a:r>
              <a:rPr lang="en-US" baseline="30000" dirty="0">
                <a:solidFill>
                  <a:schemeClr val="tx1"/>
                </a:solidFill>
              </a:rPr>
              <a:t>+</a:t>
            </a:r>
            <a:endParaRPr lang="en-US" sz="1050" dirty="0">
              <a:solidFill>
                <a:schemeClr val="tx1"/>
              </a:solidFill>
            </a:endParaRPr>
          </a:p>
          <a:p>
            <a:pPr algn="just">
              <a:lnSpc>
                <a:spcPct val="120000"/>
              </a:lnSpc>
              <a:buFont typeface="Wingdings" pitchFamily="2" charset="2"/>
              <a:buChar char="Ø"/>
            </a:pPr>
            <a:endParaRPr lang="en-US" sz="1050" dirty="0">
              <a:solidFill>
                <a:schemeClr val="tx1"/>
              </a:solidFill>
            </a:endParaRPr>
          </a:p>
          <a:p>
            <a:pPr algn="just">
              <a:lnSpc>
                <a:spcPct val="120000"/>
              </a:lnSpc>
              <a:buFont typeface="Wingdings" pitchFamily="2" charset="2"/>
              <a:buChar char="Ø"/>
            </a:pPr>
            <a:r>
              <a:rPr lang="en-US" dirty="0">
                <a:solidFill>
                  <a:schemeClr val="tx1"/>
                </a:solidFill>
              </a:rPr>
              <a:t>They act on the </a:t>
            </a:r>
            <a:r>
              <a:rPr lang="en-US" dirty="0" smtClean="0">
                <a:solidFill>
                  <a:schemeClr val="tx1"/>
                </a:solidFill>
              </a:rPr>
              <a:t>thick ascending loop, </a:t>
            </a:r>
            <a:r>
              <a:rPr lang="en-US" dirty="0">
                <a:solidFill>
                  <a:schemeClr val="tx1"/>
                </a:solidFill>
              </a:rPr>
              <a:t>inhibiting Na</a:t>
            </a:r>
            <a:r>
              <a:rPr lang="en-US" baseline="30000" dirty="0">
                <a:solidFill>
                  <a:schemeClr val="tx1"/>
                </a:solidFill>
              </a:rPr>
              <a:t>+</a:t>
            </a:r>
            <a:r>
              <a:rPr lang="en-US" dirty="0">
                <a:solidFill>
                  <a:schemeClr val="tx1"/>
                </a:solidFill>
              </a:rPr>
              <a:t>/K</a:t>
            </a:r>
            <a:r>
              <a:rPr lang="en-US" baseline="30000" dirty="0">
                <a:solidFill>
                  <a:schemeClr val="tx1"/>
                </a:solidFill>
              </a:rPr>
              <a:t>+</a:t>
            </a:r>
            <a:r>
              <a:rPr lang="en-US" dirty="0">
                <a:solidFill>
                  <a:schemeClr val="tx1"/>
                </a:solidFill>
              </a:rPr>
              <a:t>/2Cl</a:t>
            </a:r>
            <a:r>
              <a:rPr lang="en-US" baseline="30000" dirty="0">
                <a:solidFill>
                  <a:schemeClr val="tx1"/>
                </a:solidFill>
              </a:rPr>
              <a:t>-</a:t>
            </a:r>
            <a:r>
              <a:rPr lang="en-US" dirty="0">
                <a:solidFill>
                  <a:schemeClr val="tx1"/>
                </a:solidFill>
              </a:rPr>
              <a:t> co-transporter in the luminal membrane by combining with its Cl</a:t>
            </a:r>
            <a:r>
              <a:rPr lang="en-US" baseline="30000" dirty="0">
                <a:solidFill>
                  <a:schemeClr val="tx1"/>
                </a:solidFill>
              </a:rPr>
              <a:t>-</a:t>
            </a:r>
            <a:r>
              <a:rPr lang="en-US" dirty="0">
                <a:solidFill>
                  <a:schemeClr val="tx1"/>
                </a:solidFill>
              </a:rPr>
              <a:t> binding site.</a:t>
            </a:r>
          </a:p>
          <a:p>
            <a:pPr algn="just">
              <a:lnSpc>
                <a:spcPct val="120000"/>
              </a:lnSpc>
              <a:buFont typeface="Wingdings" pitchFamily="2" charset="2"/>
              <a:buChar char="Ø"/>
            </a:pPr>
            <a:endParaRPr lang="en-US" sz="1100" dirty="0">
              <a:solidFill>
                <a:schemeClr val="tx1"/>
              </a:solidFill>
            </a:endParaRPr>
          </a:p>
          <a:p>
            <a:pPr algn="just">
              <a:lnSpc>
                <a:spcPct val="120000"/>
              </a:lnSpc>
              <a:buFont typeface="Wingdings" pitchFamily="2" charset="2"/>
              <a:buChar char="Ø"/>
            </a:pPr>
            <a:r>
              <a:rPr lang="en-US" dirty="0">
                <a:solidFill>
                  <a:schemeClr val="tx1"/>
                </a:solidFill>
              </a:rPr>
              <a:t>By inhibiting this transporter, the loop diuretics reduce the reabsorption of </a:t>
            </a:r>
            <a:r>
              <a:rPr lang="en-US" dirty="0" err="1">
                <a:solidFill>
                  <a:schemeClr val="tx1"/>
                </a:solidFill>
              </a:rPr>
              <a:t>NaCl</a:t>
            </a:r>
            <a:r>
              <a:rPr lang="en-US" dirty="0">
                <a:solidFill>
                  <a:schemeClr val="tx1"/>
                </a:solidFill>
              </a:rPr>
              <a:t> and also diminish the lumen-positive potential that comes from K</a:t>
            </a:r>
            <a:r>
              <a:rPr lang="en-US" baseline="30000" dirty="0">
                <a:solidFill>
                  <a:schemeClr val="tx1"/>
                </a:solidFill>
              </a:rPr>
              <a:t>+</a:t>
            </a:r>
            <a:r>
              <a:rPr lang="en-US" dirty="0">
                <a:solidFill>
                  <a:schemeClr val="tx1"/>
                </a:solidFill>
              </a:rPr>
              <a:t> back-diffusion.</a:t>
            </a:r>
          </a:p>
          <a:p>
            <a:pPr algn="just">
              <a:lnSpc>
                <a:spcPct val="120000"/>
              </a:lnSpc>
              <a:buFont typeface="Wingdings" pitchFamily="2" charset="2"/>
              <a:buChar char="Ø"/>
            </a:pPr>
            <a:endParaRPr lang="en-US" sz="1050" dirty="0">
              <a:solidFill>
                <a:schemeClr val="tx1"/>
              </a:solidFill>
            </a:endParaRPr>
          </a:p>
          <a:p>
            <a:pPr algn="just">
              <a:lnSpc>
                <a:spcPct val="120000"/>
              </a:lnSpc>
              <a:buFont typeface="Wingdings" pitchFamily="2" charset="2"/>
              <a:buChar char="Ø"/>
            </a:pPr>
            <a:r>
              <a:rPr lang="en-US" dirty="0">
                <a:solidFill>
                  <a:schemeClr val="tx1"/>
                </a:solidFill>
              </a:rPr>
              <a:t>By reducing this potential which normally drives divalent cation reabsorption in the </a:t>
            </a:r>
            <a:r>
              <a:rPr lang="en-US" dirty="0" smtClean="0">
                <a:solidFill>
                  <a:schemeClr val="tx1"/>
                </a:solidFill>
              </a:rPr>
              <a:t>thick ascending loop, </a:t>
            </a:r>
            <a:r>
              <a:rPr lang="en-US" dirty="0">
                <a:solidFill>
                  <a:schemeClr val="tx1"/>
                </a:solidFill>
              </a:rPr>
              <a:t>loop diuretics cause an increase in Mg</a:t>
            </a:r>
            <a:r>
              <a:rPr lang="en-US" baseline="30000" dirty="0">
                <a:solidFill>
                  <a:schemeClr val="tx1"/>
                </a:solidFill>
              </a:rPr>
              <a:t>2+ </a:t>
            </a:r>
            <a:r>
              <a:rPr lang="en-US" dirty="0">
                <a:solidFill>
                  <a:schemeClr val="tx1"/>
                </a:solidFill>
              </a:rPr>
              <a:t>and Ca</a:t>
            </a:r>
            <a:r>
              <a:rPr lang="en-US" baseline="30000" dirty="0">
                <a:solidFill>
                  <a:schemeClr val="tx1"/>
                </a:solidFill>
              </a:rPr>
              <a:t>2+ </a:t>
            </a:r>
            <a:r>
              <a:rPr lang="en-US" dirty="0">
                <a:solidFill>
                  <a:schemeClr val="tx1"/>
                </a:solidFill>
              </a:rPr>
              <a:t>excretion</a:t>
            </a:r>
            <a:endParaRPr lang="en-US" dirty="0">
              <a:solidFill>
                <a:srgbClr val="FF0000"/>
              </a:solidFill>
            </a:endParaRPr>
          </a:p>
        </p:txBody>
      </p:sp>
    </p:spTree>
    <p:extLst>
      <p:ext uri="{BB962C8B-B14F-4D97-AF65-F5344CB8AC3E}">
        <p14:creationId xmlns:p14="http://schemas.microsoft.com/office/powerpoint/2010/main" val="41132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sz="4000" dirty="0" smtClean="0"/>
              <a:t>High ceiling (loop) diuretics</a:t>
            </a:r>
            <a:endParaRPr lang="en-US"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50292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Lst>
          </a:blip>
          <a:srcRect l="14999" r="15576" b="5861"/>
          <a:stretch>
            <a:fillRect/>
          </a:stretch>
        </p:blipFill>
        <p:spPr bwMode="auto">
          <a:xfrm>
            <a:off x="5486400" y="1524000"/>
            <a:ext cx="3581400" cy="4800600"/>
          </a:xfrm>
          <a:prstGeom prst="rect">
            <a:avLst/>
          </a:prstGeom>
          <a:noFill/>
          <a:ln w="38100">
            <a:noFill/>
            <a:miter lim="800000"/>
            <a:headEnd/>
            <a:tailEnd/>
          </a:ln>
        </p:spPr>
      </p:pic>
    </p:spTree>
    <p:extLst>
      <p:ext uri="{BB962C8B-B14F-4D97-AF65-F5344CB8AC3E}">
        <p14:creationId xmlns:p14="http://schemas.microsoft.com/office/powerpoint/2010/main" val="2724144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33400"/>
          </a:xfrm>
        </p:spPr>
        <p:txBody>
          <a:bodyPr/>
          <a:lstStyle/>
          <a:p>
            <a:r>
              <a:rPr lang="en-US" sz="2000" b="1" dirty="0" smtClean="0">
                <a:effectLst/>
              </a:rPr>
              <a:t>Pharmacokinetics</a:t>
            </a:r>
            <a:r>
              <a:rPr lang="en-US" sz="3200" b="1" dirty="0" smtClean="0">
                <a:effectLst/>
              </a:rPr>
              <a:t> </a:t>
            </a:r>
            <a:endParaRPr lang="en-US" sz="3200" b="1" dirty="0">
              <a:effectLst/>
            </a:endParaRPr>
          </a:p>
        </p:txBody>
      </p:sp>
      <p:sp>
        <p:nvSpPr>
          <p:cNvPr id="3" name="Content Placeholder 2"/>
          <p:cNvSpPr>
            <a:spLocks noGrp="1"/>
          </p:cNvSpPr>
          <p:nvPr>
            <p:ph idx="1"/>
          </p:nvPr>
        </p:nvSpPr>
        <p:spPr>
          <a:xfrm>
            <a:off x="457200" y="762000"/>
            <a:ext cx="8229600" cy="5562600"/>
          </a:xfrm>
        </p:spPr>
        <p:txBody>
          <a:bodyPr>
            <a:normAutofit fontScale="92500" lnSpcReduction="10000"/>
          </a:bodyPr>
          <a:lstStyle/>
          <a:p>
            <a:pPr marL="285750" indent="-285750"/>
            <a:r>
              <a:rPr lang="en-US" sz="1900" dirty="0">
                <a:solidFill>
                  <a:schemeClr val="tx1"/>
                </a:solidFill>
              </a:rPr>
              <a:t>Orally administered, readily absorbed from the GI tract</a:t>
            </a:r>
            <a:r>
              <a:rPr lang="en-US" sz="1900" dirty="0" smtClean="0">
                <a:solidFill>
                  <a:schemeClr val="tx1"/>
                </a:solidFill>
              </a:rPr>
              <a:t>.</a:t>
            </a:r>
            <a:endParaRPr lang="en-US" sz="1900" dirty="0">
              <a:solidFill>
                <a:schemeClr val="tx1"/>
              </a:solidFill>
              <a:sym typeface="Cooper Black" pitchFamily="16" charset="0"/>
            </a:endParaRPr>
          </a:p>
          <a:p>
            <a:pPr marL="285750" indent="-285750"/>
            <a:endParaRPr lang="en-US" sz="600" dirty="0" smtClean="0">
              <a:solidFill>
                <a:schemeClr val="tx1"/>
              </a:solidFill>
              <a:sym typeface="Cooper Black" pitchFamily="16" charset="0"/>
            </a:endParaRPr>
          </a:p>
          <a:p>
            <a:pPr marL="285750" indent="-285750"/>
            <a:r>
              <a:rPr lang="en-US" sz="1900" dirty="0" smtClean="0">
                <a:solidFill>
                  <a:schemeClr val="tx1"/>
                </a:solidFill>
                <a:sym typeface="Cooper Black" pitchFamily="16" charset="0"/>
              </a:rPr>
              <a:t>Have </a:t>
            </a:r>
            <a:r>
              <a:rPr lang="en-US" sz="1900" dirty="0">
                <a:solidFill>
                  <a:schemeClr val="tx1"/>
                </a:solidFill>
                <a:sym typeface="Cooper Black" pitchFamily="16" charset="0"/>
              </a:rPr>
              <a:t>rapid onset of action</a:t>
            </a:r>
            <a:r>
              <a:rPr lang="en-US" sz="1900" dirty="0" smtClean="0">
                <a:solidFill>
                  <a:schemeClr val="tx1"/>
                </a:solidFill>
                <a:sym typeface="Cooper Black" pitchFamily="16" charset="0"/>
              </a:rPr>
              <a:t>.</a:t>
            </a:r>
            <a:endParaRPr lang="en-US" sz="1900" dirty="0">
              <a:solidFill>
                <a:schemeClr val="tx1"/>
              </a:solidFill>
              <a:sym typeface="Cooper Black" pitchFamily="16" charset="0"/>
            </a:endParaRPr>
          </a:p>
          <a:p>
            <a:pPr marL="285750" indent="-285750"/>
            <a:endParaRPr lang="en-US" sz="600" dirty="0" smtClean="0">
              <a:solidFill>
                <a:schemeClr val="tx1"/>
              </a:solidFill>
              <a:sym typeface="Cooper Black" pitchFamily="16" charset="0"/>
            </a:endParaRPr>
          </a:p>
          <a:p>
            <a:pPr marL="285750" indent="-285750"/>
            <a:r>
              <a:rPr lang="en-US" sz="1900" dirty="0" smtClean="0">
                <a:solidFill>
                  <a:schemeClr val="tx1"/>
                </a:solidFill>
                <a:sym typeface="Cooper Black" pitchFamily="16" charset="0"/>
              </a:rPr>
              <a:t>Bound </a:t>
            </a:r>
            <a:r>
              <a:rPr lang="en-US" sz="1900" dirty="0">
                <a:solidFill>
                  <a:schemeClr val="tx1"/>
                </a:solidFill>
                <a:sym typeface="Cooper Black" pitchFamily="16" charset="0"/>
              </a:rPr>
              <a:t>to plasma proteins: displaced by warfarin, and </a:t>
            </a:r>
            <a:r>
              <a:rPr lang="en-US" sz="1900" dirty="0" err="1">
                <a:solidFill>
                  <a:schemeClr val="tx1"/>
                </a:solidFill>
                <a:sym typeface="Cooper Black" pitchFamily="16" charset="0"/>
              </a:rPr>
              <a:t>clofibrate</a:t>
            </a:r>
            <a:r>
              <a:rPr lang="en-US" sz="1900" dirty="0" smtClean="0">
                <a:solidFill>
                  <a:schemeClr val="tx1"/>
                </a:solidFill>
                <a:sym typeface="Cooper Black" pitchFamily="16" charset="0"/>
              </a:rPr>
              <a:t>.</a:t>
            </a:r>
            <a:endParaRPr lang="en-US" sz="1900" dirty="0">
              <a:solidFill>
                <a:schemeClr val="tx1"/>
              </a:solidFill>
              <a:sym typeface="Cooper Black" pitchFamily="16" charset="0"/>
            </a:endParaRPr>
          </a:p>
          <a:p>
            <a:pPr marL="285750" indent="-285750"/>
            <a:endParaRPr lang="en-US" sz="600" dirty="0" smtClean="0">
              <a:solidFill>
                <a:schemeClr val="tx1"/>
              </a:solidFill>
              <a:sym typeface="Cooper Black" pitchFamily="16" charset="0"/>
            </a:endParaRPr>
          </a:p>
          <a:p>
            <a:pPr marL="285750" indent="-285750"/>
            <a:r>
              <a:rPr lang="en-US" sz="1900" dirty="0" smtClean="0">
                <a:solidFill>
                  <a:schemeClr val="tx1"/>
                </a:solidFill>
                <a:sym typeface="Cooper Black" pitchFamily="16" charset="0"/>
              </a:rPr>
              <a:t>Increase </a:t>
            </a:r>
            <a:r>
              <a:rPr lang="en-US" sz="1900" dirty="0">
                <a:solidFill>
                  <a:schemeClr val="tx1"/>
                </a:solidFill>
                <a:sym typeface="Cooper Black" pitchFamily="16" charset="0"/>
              </a:rPr>
              <a:t>toxicity of cephalosporin antibiotics and lithium</a:t>
            </a:r>
            <a:r>
              <a:rPr lang="en-US" sz="1900" dirty="0" smtClean="0">
                <a:solidFill>
                  <a:schemeClr val="tx1"/>
                </a:solidFill>
                <a:sym typeface="Cooper Black" pitchFamily="16" charset="0"/>
              </a:rPr>
              <a:t>.</a:t>
            </a:r>
            <a:endParaRPr lang="en-US" sz="1900" dirty="0">
              <a:solidFill>
                <a:schemeClr val="tx1"/>
              </a:solidFill>
              <a:sym typeface="Cooper Black" pitchFamily="16" charset="0"/>
            </a:endParaRPr>
          </a:p>
          <a:p>
            <a:pPr marL="285750" indent="-285750"/>
            <a:endParaRPr lang="en-US" sz="600" dirty="0" smtClean="0">
              <a:solidFill>
                <a:schemeClr val="tx1"/>
              </a:solidFill>
              <a:sym typeface="Cooper Black" pitchFamily="16" charset="0"/>
            </a:endParaRPr>
          </a:p>
          <a:p>
            <a:pPr marL="285750" indent="-285750"/>
            <a:r>
              <a:rPr lang="en-US" sz="1900" dirty="0" smtClean="0">
                <a:solidFill>
                  <a:schemeClr val="tx1"/>
                </a:solidFill>
                <a:sym typeface="Cooper Black" pitchFamily="16" charset="0"/>
              </a:rPr>
              <a:t>Additive </a:t>
            </a:r>
            <a:r>
              <a:rPr lang="en-US" sz="1900" dirty="0">
                <a:solidFill>
                  <a:schemeClr val="tx1"/>
                </a:solidFill>
                <a:sym typeface="Cooper Black" pitchFamily="16" charset="0"/>
              </a:rPr>
              <a:t>toxicity with other ototoxic drugs</a:t>
            </a:r>
            <a:r>
              <a:rPr lang="en-US" sz="1900" dirty="0" smtClean="0">
                <a:solidFill>
                  <a:schemeClr val="tx1"/>
                </a:solidFill>
                <a:sym typeface="Cooper Black" pitchFamily="16" charset="0"/>
              </a:rPr>
              <a:t>.</a:t>
            </a:r>
          </a:p>
          <a:p>
            <a:pPr marL="285750" indent="-285750"/>
            <a:endParaRPr lang="en-US" sz="1900" b="1" dirty="0">
              <a:solidFill>
                <a:schemeClr val="tx1"/>
              </a:solidFill>
              <a:sym typeface="Cooper Black" pitchFamily="16" charset="0"/>
            </a:endParaRPr>
          </a:p>
          <a:p>
            <a:pPr marL="0" indent="0">
              <a:buNone/>
            </a:pPr>
            <a:r>
              <a:rPr lang="en-US" sz="1900" b="1" dirty="0" smtClean="0"/>
              <a:t>			</a:t>
            </a:r>
          </a:p>
          <a:p>
            <a:pPr marL="0" indent="0">
              <a:buNone/>
            </a:pPr>
            <a:r>
              <a:rPr lang="en-US" sz="1900" b="1" dirty="0" smtClean="0"/>
              <a:t>			</a:t>
            </a:r>
            <a:r>
              <a:rPr lang="en-US" sz="2200" b="1" dirty="0" smtClean="0"/>
              <a:t>Therapeutic </a:t>
            </a:r>
            <a:r>
              <a:rPr lang="en-US" sz="2200" b="1" dirty="0"/>
              <a:t>uses</a:t>
            </a:r>
          </a:p>
          <a:p>
            <a:pPr marL="285750" indent="-285750"/>
            <a:endParaRPr lang="en-US" sz="1900" b="1" dirty="0" smtClean="0">
              <a:solidFill>
                <a:schemeClr val="tx1"/>
              </a:solidFill>
            </a:endParaRPr>
          </a:p>
          <a:p>
            <a:pPr marL="285750" indent="-285750"/>
            <a:r>
              <a:rPr lang="en-US" sz="1900" dirty="0" smtClean="0">
                <a:solidFill>
                  <a:schemeClr val="tx1"/>
                </a:solidFill>
              </a:rPr>
              <a:t>Edema</a:t>
            </a:r>
            <a:r>
              <a:rPr lang="en-US" sz="1900" dirty="0">
                <a:solidFill>
                  <a:schemeClr val="tx1"/>
                </a:solidFill>
              </a:rPr>
              <a:t>: cardiac, pulmonary or renal.</a:t>
            </a:r>
          </a:p>
          <a:p>
            <a:pPr marL="0" indent="0">
              <a:buNone/>
            </a:pPr>
            <a:endParaRPr lang="en-US" sz="600" dirty="0">
              <a:solidFill>
                <a:schemeClr val="tx1"/>
              </a:solidFill>
            </a:endParaRPr>
          </a:p>
          <a:p>
            <a:pPr marL="285750" indent="-285750"/>
            <a:r>
              <a:rPr lang="en-US" sz="1900" dirty="0">
                <a:solidFill>
                  <a:schemeClr val="tx1"/>
                </a:solidFill>
              </a:rPr>
              <a:t>Chronic renal failure or </a:t>
            </a:r>
            <a:r>
              <a:rPr lang="en-US" sz="1900" dirty="0" err="1">
                <a:solidFill>
                  <a:schemeClr val="tx1"/>
                </a:solidFill>
              </a:rPr>
              <a:t>nephrosis</a:t>
            </a:r>
            <a:endParaRPr lang="en-US" sz="1900" dirty="0">
              <a:solidFill>
                <a:schemeClr val="tx1"/>
              </a:solidFill>
            </a:endParaRPr>
          </a:p>
          <a:p>
            <a:pPr marL="285750" indent="-285750"/>
            <a:endParaRPr lang="en-US" sz="600" dirty="0">
              <a:solidFill>
                <a:schemeClr val="tx1"/>
              </a:solidFill>
            </a:endParaRPr>
          </a:p>
          <a:p>
            <a:pPr marL="285750" indent="-285750"/>
            <a:r>
              <a:rPr lang="en-US" sz="1900" dirty="0">
                <a:solidFill>
                  <a:schemeClr val="tx1"/>
                </a:solidFill>
              </a:rPr>
              <a:t>Cirrhosis of the liver complicated by ascites.</a:t>
            </a:r>
          </a:p>
          <a:p>
            <a:pPr marL="285750" indent="-285750"/>
            <a:endParaRPr lang="en-US" sz="500" dirty="0">
              <a:solidFill>
                <a:schemeClr val="tx1"/>
              </a:solidFill>
            </a:endParaRPr>
          </a:p>
          <a:p>
            <a:pPr marL="285750" indent="-285750"/>
            <a:r>
              <a:rPr lang="en-US" sz="1900" dirty="0">
                <a:solidFill>
                  <a:schemeClr val="tx1"/>
                </a:solidFill>
              </a:rPr>
              <a:t>Hypertension</a:t>
            </a:r>
          </a:p>
          <a:p>
            <a:pPr marL="285750" indent="-285750"/>
            <a:endParaRPr lang="en-US" sz="500" dirty="0">
              <a:solidFill>
                <a:schemeClr val="tx1"/>
              </a:solidFill>
            </a:endParaRPr>
          </a:p>
          <a:p>
            <a:pPr marL="285750" indent="-285750"/>
            <a:r>
              <a:rPr lang="en-US" sz="1900" dirty="0" err="1">
                <a:solidFill>
                  <a:schemeClr val="tx1"/>
                </a:solidFill>
              </a:rPr>
              <a:t>Hypercalcemia</a:t>
            </a:r>
            <a:endParaRPr lang="en-US" sz="1900" dirty="0">
              <a:solidFill>
                <a:schemeClr val="tx1"/>
              </a:solidFill>
            </a:endParaRPr>
          </a:p>
          <a:p>
            <a:pPr marL="285750" indent="-285750"/>
            <a:endParaRPr lang="en-US" sz="500" dirty="0">
              <a:solidFill>
                <a:schemeClr val="tx1"/>
              </a:solidFill>
            </a:endParaRPr>
          </a:p>
          <a:p>
            <a:pPr marL="285750" indent="-285750"/>
            <a:r>
              <a:rPr lang="en-US" sz="1900" dirty="0">
                <a:solidFill>
                  <a:schemeClr val="tx1"/>
                </a:solidFill>
              </a:rPr>
              <a:t>Acute and chronic hyperkalemia.</a:t>
            </a:r>
          </a:p>
          <a:p>
            <a:pPr marL="285750" indent="-285750"/>
            <a:endParaRPr lang="en-US" sz="2000" b="1" dirty="0">
              <a:solidFill>
                <a:schemeClr val="tx1"/>
              </a:solidFill>
              <a:sym typeface="Cooper Black" pitchFamily="16" charset="0"/>
            </a:endParaRPr>
          </a:p>
          <a:p>
            <a:endParaRPr lang="en-US" dirty="0"/>
          </a:p>
        </p:txBody>
      </p:sp>
    </p:spTree>
    <p:extLst>
      <p:ext uri="{BB962C8B-B14F-4D97-AF65-F5344CB8AC3E}">
        <p14:creationId xmlns:p14="http://schemas.microsoft.com/office/powerpoint/2010/main" val="727878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09600"/>
          </a:xfrm>
        </p:spPr>
        <p:txBody>
          <a:bodyPr/>
          <a:lstStyle/>
          <a:p>
            <a:r>
              <a:rPr lang="en-US" sz="2000" b="1" dirty="0" smtClean="0">
                <a:effectLst/>
              </a:rPr>
              <a:t>Adverse effects</a:t>
            </a:r>
            <a:endParaRPr lang="en-US" sz="2000" b="1" dirty="0">
              <a:effectLst/>
            </a:endParaRPr>
          </a:p>
        </p:txBody>
      </p:sp>
      <p:sp>
        <p:nvSpPr>
          <p:cNvPr id="3" name="Content Placeholder 2"/>
          <p:cNvSpPr>
            <a:spLocks noGrp="1"/>
          </p:cNvSpPr>
          <p:nvPr>
            <p:ph idx="1"/>
          </p:nvPr>
        </p:nvSpPr>
        <p:spPr>
          <a:xfrm>
            <a:off x="457200" y="1143000"/>
            <a:ext cx="8229600" cy="4525963"/>
          </a:xfrm>
        </p:spPr>
        <p:txBody>
          <a:bodyPr/>
          <a:lstStyle/>
          <a:p>
            <a:pPr marL="285750" indent="-285750"/>
            <a:r>
              <a:rPr lang="en-US" sz="1800" dirty="0">
                <a:solidFill>
                  <a:schemeClr val="tx1"/>
                </a:solidFill>
              </a:rPr>
              <a:t>Hypokalemia</a:t>
            </a:r>
          </a:p>
          <a:p>
            <a:pPr marL="285750" indent="-285750"/>
            <a:r>
              <a:rPr lang="en-US" sz="1800" dirty="0" err="1">
                <a:solidFill>
                  <a:schemeClr val="tx1"/>
                </a:solidFill>
              </a:rPr>
              <a:t>Hyperuricaemia</a:t>
            </a:r>
            <a:r>
              <a:rPr lang="en-US" sz="1800" dirty="0">
                <a:solidFill>
                  <a:schemeClr val="tx1"/>
                </a:solidFill>
              </a:rPr>
              <a:t> which can precipitate acute gout</a:t>
            </a:r>
          </a:p>
          <a:p>
            <a:pPr marL="285750" indent="-285750"/>
            <a:r>
              <a:rPr lang="en-US" sz="1800" dirty="0">
                <a:solidFill>
                  <a:schemeClr val="tx1"/>
                </a:solidFill>
              </a:rPr>
              <a:t>Metabolic alkalosis</a:t>
            </a:r>
          </a:p>
          <a:p>
            <a:pPr marL="285750" indent="-285750"/>
            <a:r>
              <a:rPr lang="en-US" sz="1800" dirty="0" err="1">
                <a:solidFill>
                  <a:schemeClr val="tx1"/>
                </a:solidFill>
              </a:rPr>
              <a:t>Hyponatremia</a:t>
            </a:r>
            <a:endParaRPr lang="en-US" sz="1800" dirty="0">
              <a:solidFill>
                <a:schemeClr val="tx1"/>
              </a:solidFill>
            </a:endParaRPr>
          </a:p>
          <a:p>
            <a:pPr marL="285750" indent="-285750"/>
            <a:r>
              <a:rPr lang="en-US" sz="1800" dirty="0">
                <a:solidFill>
                  <a:schemeClr val="tx1"/>
                </a:solidFill>
              </a:rPr>
              <a:t>Ototoxicity</a:t>
            </a:r>
          </a:p>
          <a:p>
            <a:pPr marL="285750" indent="-285750"/>
            <a:r>
              <a:rPr lang="en-US" sz="1800" dirty="0">
                <a:solidFill>
                  <a:schemeClr val="tx1"/>
                </a:solidFill>
              </a:rPr>
              <a:t>Hypomagnesemia </a:t>
            </a:r>
            <a:r>
              <a:rPr lang="en-US" sz="1800" dirty="0" smtClean="0">
                <a:solidFill>
                  <a:schemeClr val="tx1"/>
                </a:solidFill>
              </a:rPr>
              <a:t>(</a:t>
            </a:r>
            <a:r>
              <a:rPr lang="en-US" sz="1800" dirty="0" smtClean="0">
                <a:solidFill>
                  <a:schemeClr val="tx1"/>
                </a:solidFill>
                <a:sym typeface="Cooper Black" pitchFamily="16" charset="0"/>
              </a:rPr>
              <a:t>Mg</a:t>
            </a:r>
            <a:r>
              <a:rPr lang="en-US" sz="1800" baseline="30000" dirty="0" smtClean="0">
                <a:solidFill>
                  <a:schemeClr val="tx1"/>
                </a:solidFill>
                <a:sym typeface="Cooper Black" pitchFamily="16" charset="0"/>
              </a:rPr>
              <a:t>2</a:t>
            </a:r>
            <a:r>
              <a:rPr lang="en-US" sz="1800" baseline="30000" dirty="0">
                <a:solidFill>
                  <a:schemeClr val="tx1"/>
                </a:solidFill>
                <a:sym typeface="Cooper Black" pitchFamily="16" charset="0"/>
              </a:rPr>
              <a:t>+ </a:t>
            </a:r>
            <a:r>
              <a:rPr lang="en-US" sz="1800" dirty="0" smtClean="0">
                <a:solidFill>
                  <a:schemeClr val="tx1"/>
                </a:solidFill>
                <a:sym typeface="Cooper Black" pitchFamily="16" charset="0"/>
              </a:rPr>
              <a:t>depletion)</a:t>
            </a:r>
          </a:p>
          <a:p>
            <a:pPr marL="285750" indent="-285750"/>
            <a:r>
              <a:rPr lang="en-US" sz="1800" dirty="0" smtClean="0">
                <a:solidFill>
                  <a:schemeClr val="tx1"/>
                </a:solidFill>
                <a:sym typeface="Cooper Black" pitchFamily="16" charset="0"/>
              </a:rPr>
              <a:t>Osteoporosis in elderly patients</a:t>
            </a:r>
            <a:endParaRPr lang="en-US" sz="1800" dirty="0">
              <a:solidFill>
                <a:schemeClr val="tx1"/>
              </a:solidFill>
            </a:endParaRPr>
          </a:p>
          <a:p>
            <a:endParaRPr lang="en-US" dirty="0"/>
          </a:p>
        </p:txBody>
      </p:sp>
    </p:spTree>
    <p:extLst>
      <p:ext uri="{BB962C8B-B14F-4D97-AF65-F5344CB8AC3E}">
        <p14:creationId xmlns:p14="http://schemas.microsoft.com/office/powerpoint/2010/main" val="3501040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5562600"/>
          </a:xfrm>
        </p:spPr>
        <p:txBody>
          <a:bodyPr>
            <a:normAutofit fontScale="92500" lnSpcReduction="10000"/>
          </a:bodyPr>
          <a:lstStyle/>
          <a:p>
            <a:pPr marL="457200" indent="-457200">
              <a:buFont typeface="+mj-lt"/>
              <a:buAutoNum type="arabicPeriod" startAt="4"/>
            </a:pPr>
            <a:r>
              <a:rPr lang="en-US" sz="2200" b="1" dirty="0">
                <a:solidFill>
                  <a:schemeClr val="tx1"/>
                </a:solidFill>
                <a:effectLst/>
              </a:rPr>
              <a:t>R</a:t>
            </a:r>
            <a:r>
              <a:rPr lang="en-US" sz="2200" b="1" dirty="0" smtClean="0">
                <a:solidFill>
                  <a:schemeClr val="tx1"/>
                </a:solidFill>
                <a:effectLst/>
              </a:rPr>
              <a:t>emoval </a:t>
            </a:r>
            <a:r>
              <a:rPr lang="en-US" sz="2200" b="1" dirty="0">
                <a:solidFill>
                  <a:schemeClr val="tx1"/>
                </a:solidFill>
                <a:effectLst/>
              </a:rPr>
              <a:t>of foreign chemicals </a:t>
            </a:r>
          </a:p>
          <a:p>
            <a:r>
              <a:rPr lang="en-US" sz="2200" dirty="0">
                <a:solidFill>
                  <a:schemeClr val="tx1"/>
                </a:solidFill>
                <a:effectLst/>
              </a:rPr>
              <a:t>T</a:t>
            </a:r>
            <a:r>
              <a:rPr lang="en-US" sz="2200" dirty="0" smtClean="0">
                <a:solidFill>
                  <a:schemeClr val="tx1"/>
                </a:solidFill>
                <a:effectLst/>
              </a:rPr>
              <a:t>oxins </a:t>
            </a:r>
          </a:p>
          <a:p>
            <a:r>
              <a:rPr lang="en-US" sz="2200" dirty="0">
                <a:solidFill>
                  <a:schemeClr val="tx1"/>
                </a:solidFill>
                <a:effectLst/>
              </a:rPr>
              <a:t>P</a:t>
            </a:r>
            <a:r>
              <a:rPr lang="en-US" sz="2200" dirty="0" smtClean="0">
                <a:solidFill>
                  <a:schemeClr val="tx1"/>
                </a:solidFill>
                <a:effectLst/>
              </a:rPr>
              <a:t>esticides </a:t>
            </a:r>
          </a:p>
          <a:p>
            <a:r>
              <a:rPr lang="en-US" sz="2200" dirty="0">
                <a:solidFill>
                  <a:schemeClr val="tx1"/>
                </a:solidFill>
                <a:effectLst/>
              </a:rPr>
              <a:t>D</a:t>
            </a:r>
            <a:r>
              <a:rPr lang="en-US" sz="2200" dirty="0" smtClean="0">
                <a:solidFill>
                  <a:schemeClr val="tx1"/>
                </a:solidFill>
                <a:effectLst/>
              </a:rPr>
              <a:t>rugs </a:t>
            </a:r>
          </a:p>
          <a:p>
            <a:r>
              <a:rPr lang="en-US" sz="2200" dirty="0">
                <a:solidFill>
                  <a:schemeClr val="tx1"/>
                </a:solidFill>
                <a:effectLst/>
              </a:rPr>
              <a:t>F</a:t>
            </a:r>
            <a:r>
              <a:rPr lang="en-US" sz="2200" dirty="0" smtClean="0">
                <a:solidFill>
                  <a:schemeClr val="tx1"/>
                </a:solidFill>
                <a:effectLst/>
              </a:rPr>
              <a:t>ood additives</a:t>
            </a:r>
          </a:p>
          <a:p>
            <a:endParaRPr lang="en-US" sz="2200" dirty="0" smtClean="0">
              <a:solidFill>
                <a:schemeClr val="tx1"/>
              </a:solidFill>
              <a:effectLst/>
            </a:endParaRPr>
          </a:p>
          <a:p>
            <a:pPr marL="457200" indent="-457200">
              <a:buFont typeface="+mj-lt"/>
              <a:buAutoNum type="arabicPeriod" startAt="5"/>
            </a:pPr>
            <a:r>
              <a:rPr lang="en-US" sz="2200" b="1" dirty="0" smtClean="0">
                <a:solidFill>
                  <a:schemeClr val="tx1"/>
                </a:solidFill>
                <a:effectLst/>
              </a:rPr>
              <a:t>Regulation </a:t>
            </a:r>
            <a:r>
              <a:rPr lang="en-US" sz="2200" b="1" dirty="0">
                <a:solidFill>
                  <a:schemeClr val="tx1"/>
                </a:solidFill>
                <a:effectLst/>
              </a:rPr>
              <a:t>of arterial pressure </a:t>
            </a:r>
            <a:endParaRPr lang="en-US" sz="2200" dirty="0">
              <a:solidFill>
                <a:schemeClr val="tx1"/>
              </a:solidFill>
              <a:effectLst/>
            </a:endParaRPr>
          </a:p>
          <a:p>
            <a:r>
              <a:rPr lang="en-US" sz="2200" dirty="0" smtClean="0">
                <a:solidFill>
                  <a:schemeClr val="tx1"/>
                </a:solidFill>
                <a:effectLst/>
              </a:rPr>
              <a:t>Excretion </a:t>
            </a:r>
            <a:r>
              <a:rPr lang="en-US" sz="2200" dirty="0">
                <a:solidFill>
                  <a:schemeClr val="tx1"/>
                </a:solidFill>
                <a:effectLst/>
              </a:rPr>
              <a:t>of variable amounts of water and </a:t>
            </a:r>
            <a:r>
              <a:rPr lang="en-US" sz="2200" dirty="0" smtClean="0">
                <a:solidFill>
                  <a:schemeClr val="tx1"/>
                </a:solidFill>
                <a:effectLst/>
              </a:rPr>
              <a:t>electrolytes</a:t>
            </a:r>
          </a:p>
          <a:p>
            <a:r>
              <a:rPr lang="en-US" sz="2200" dirty="0">
                <a:solidFill>
                  <a:schemeClr val="tx1"/>
                </a:solidFill>
                <a:effectLst/>
              </a:rPr>
              <a:t>S</a:t>
            </a:r>
            <a:r>
              <a:rPr lang="en-US" sz="2200" dirty="0" smtClean="0">
                <a:solidFill>
                  <a:schemeClr val="tx1"/>
                </a:solidFill>
                <a:effectLst/>
              </a:rPr>
              <a:t>ecretion </a:t>
            </a:r>
            <a:r>
              <a:rPr lang="en-US" sz="2200" dirty="0">
                <a:solidFill>
                  <a:schemeClr val="tx1"/>
                </a:solidFill>
                <a:effectLst/>
              </a:rPr>
              <a:t>of vasoactive factors (renin) </a:t>
            </a:r>
          </a:p>
          <a:p>
            <a:endParaRPr lang="en-US" sz="2200" dirty="0" smtClean="0">
              <a:solidFill>
                <a:schemeClr val="tx1"/>
              </a:solidFill>
              <a:effectLst/>
            </a:endParaRPr>
          </a:p>
          <a:p>
            <a:pPr marL="457200" indent="-457200">
              <a:buFont typeface="+mj-lt"/>
              <a:buAutoNum type="arabicPeriod" startAt="6"/>
            </a:pPr>
            <a:r>
              <a:rPr lang="en-US" sz="2200" b="1" dirty="0">
                <a:solidFill>
                  <a:schemeClr val="tx1"/>
                </a:solidFill>
                <a:effectLst/>
              </a:rPr>
              <a:t>S</a:t>
            </a:r>
            <a:r>
              <a:rPr lang="en-US" sz="2200" b="1" dirty="0" smtClean="0">
                <a:solidFill>
                  <a:schemeClr val="tx1"/>
                </a:solidFill>
                <a:effectLst/>
              </a:rPr>
              <a:t>ecretion </a:t>
            </a:r>
            <a:r>
              <a:rPr lang="en-US" sz="2200" b="1" dirty="0">
                <a:solidFill>
                  <a:schemeClr val="tx1"/>
                </a:solidFill>
                <a:effectLst/>
              </a:rPr>
              <a:t>of hormones </a:t>
            </a:r>
          </a:p>
          <a:p>
            <a:r>
              <a:rPr lang="en-US" sz="2200" dirty="0" smtClean="0">
                <a:solidFill>
                  <a:schemeClr val="tx1"/>
                </a:solidFill>
                <a:effectLst/>
              </a:rPr>
              <a:t>Erythropoietin - production </a:t>
            </a:r>
            <a:r>
              <a:rPr lang="en-US" sz="2200" dirty="0">
                <a:solidFill>
                  <a:schemeClr val="tx1"/>
                </a:solidFill>
                <a:effectLst/>
              </a:rPr>
              <a:t>of red blood </a:t>
            </a:r>
            <a:r>
              <a:rPr lang="en-US" sz="2200" dirty="0" smtClean="0">
                <a:solidFill>
                  <a:schemeClr val="tx1"/>
                </a:solidFill>
                <a:effectLst/>
              </a:rPr>
              <a:t>cells, hypoxia </a:t>
            </a:r>
          </a:p>
          <a:p>
            <a:r>
              <a:rPr lang="en-US" sz="2200" dirty="0" smtClean="0">
                <a:solidFill>
                  <a:schemeClr val="tx1"/>
                </a:solidFill>
                <a:effectLst/>
              </a:rPr>
              <a:t>Renin -  </a:t>
            </a:r>
            <a:r>
              <a:rPr lang="en-US" sz="2200" dirty="0">
                <a:solidFill>
                  <a:schemeClr val="tx1"/>
                </a:solidFill>
                <a:effectLst/>
              </a:rPr>
              <a:t>regulation of arterial pressure </a:t>
            </a:r>
          </a:p>
          <a:p>
            <a:endParaRPr lang="en-US" sz="2200" dirty="0" smtClean="0">
              <a:solidFill>
                <a:schemeClr val="tx1"/>
              </a:solidFill>
              <a:effectLst/>
            </a:endParaRPr>
          </a:p>
          <a:p>
            <a:pPr marL="457200" indent="-457200">
              <a:buFont typeface="+mj-lt"/>
              <a:buAutoNum type="arabicPeriod" startAt="7"/>
            </a:pPr>
            <a:r>
              <a:rPr lang="en-US" sz="2200" b="1" dirty="0" smtClean="0">
                <a:solidFill>
                  <a:schemeClr val="tx1"/>
                </a:solidFill>
                <a:effectLst/>
              </a:rPr>
              <a:t>Gluconeogenesis</a:t>
            </a:r>
            <a:r>
              <a:rPr lang="en-US" sz="2200" dirty="0" smtClean="0">
                <a:solidFill>
                  <a:schemeClr val="tx1"/>
                </a:solidFill>
                <a:effectLst/>
              </a:rPr>
              <a:t> </a:t>
            </a:r>
          </a:p>
          <a:p>
            <a:r>
              <a:rPr lang="en-US" sz="2200" dirty="0">
                <a:solidFill>
                  <a:schemeClr val="tx1"/>
                </a:solidFill>
                <a:effectLst/>
              </a:rPr>
              <a:t>I</a:t>
            </a:r>
            <a:r>
              <a:rPr lang="en-US" sz="2200" dirty="0" smtClean="0">
                <a:solidFill>
                  <a:schemeClr val="tx1"/>
                </a:solidFill>
                <a:effectLst/>
              </a:rPr>
              <a:t>n </a:t>
            </a:r>
            <a:r>
              <a:rPr lang="en-US" sz="2200" dirty="0">
                <a:solidFill>
                  <a:schemeClr val="tx1"/>
                </a:solidFill>
                <a:effectLst/>
              </a:rPr>
              <a:t>prolonged fasting </a:t>
            </a:r>
          </a:p>
          <a:p>
            <a:pPr marL="457200" indent="-457200">
              <a:buFont typeface="+mj-lt"/>
              <a:buAutoNum type="arabicPeriod" startAt="4"/>
            </a:pPr>
            <a:endParaRPr lang="en-US" dirty="0">
              <a:solidFill>
                <a:schemeClr val="tx1"/>
              </a:solidFill>
            </a:endParaRPr>
          </a:p>
        </p:txBody>
      </p:sp>
    </p:spTree>
    <p:extLst>
      <p:ext uri="{BB962C8B-B14F-4D97-AF65-F5344CB8AC3E}">
        <p14:creationId xmlns:p14="http://schemas.microsoft.com/office/powerpoint/2010/main" val="3891839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r>
              <a:rPr lang="en-GB" sz="3600" b="1" dirty="0" smtClean="0">
                <a:effectLst/>
              </a:rPr>
              <a:t>Thiazides</a:t>
            </a:r>
            <a:endParaRPr lang="en-GB" sz="3600" b="1" dirty="0">
              <a:effectLst/>
            </a:endParaRPr>
          </a:p>
        </p:txBody>
      </p:sp>
      <p:sp>
        <p:nvSpPr>
          <p:cNvPr id="4" name="Content Placeholder 2"/>
          <p:cNvSpPr>
            <a:spLocks noGrp="1"/>
          </p:cNvSpPr>
          <p:nvPr>
            <p:ph idx="1"/>
          </p:nvPr>
        </p:nvSpPr>
        <p:spPr>
          <a:xfrm>
            <a:off x="457200" y="914400"/>
            <a:ext cx="8382000" cy="5791200"/>
          </a:xfrm>
        </p:spPr>
        <p:txBody>
          <a:bodyPr>
            <a:normAutofit/>
          </a:bodyPr>
          <a:lstStyle/>
          <a:p>
            <a:pPr algn="just">
              <a:buFont typeface="Wingdings" pitchFamily="2" charset="2"/>
              <a:buChar char="Ø"/>
            </a:pPr>
            <a:r>
              <a:rPr lang="en-US" sz="1800" dirty="0" smtClean="0">
                <a:solidFill>
                  <a:schemeClr val="tx1"/>
                </a:solidFill>
              </a:rPr>
              <a:t>The prototype drug is  </a:t>
            </a:r>
            <a:r>
              <a:rPr lang="en-GB" sz="1600" b="1" dirty="0">
                <a:solidFill>
                  <a:srgbClr val="FF0000"/>
                </a:solidFill>
              </a:rPr>
              <a:t>H</a:t>
            </a:r>
            <a:r>
              <a:rPr lang="en-GB" sz="1600" b="1" dirty="0" smtClean="0">
                <a:solidFill>
                  <a:srgbClr val="FF0000"/>
                </a:solidFill>
              </a:rPr>
              <a:t>ydrochlorothiazide.</a:t>
            </a:r>
          </a:p>
          <a:p>
            <a:pPr algn="just">
              <a:buFont typeface="Wingdings" pitchFamily="2" charset="2"/>
              <a:buChar char="Ø"/>
            </a:pPr>
            <a:endParaRPr lang="en-GB" sz="900" dirty="0" smtClean="0">
              <a:solidFill>
                <a:schemeClr val="tx1"/>
              </a:solidFill>
            </a:endParaRPr>
          </a:p>
          <a:p>
            <a:pPr algn="just">
              <a:buFont typeface="Wingdings" pitchFamily="2" charset="2"/>
              <a:buChar char="Ø"/>
            </a:pPr>
            <a:r>
              <a:rPr lang="en-GB" sz="1600" dirty="0" smtClean="0">
                <a:solidFill>
                  <a:schemeClr val="tx1"/>
                </a:solidFill>
              </a:rPr>
              <a:t>Thiazides inhibit </a:t>
            </a:r>
            <a:r>
              <a:rPr lang="en-GB" sz="1600" dirty="0" err="1" smtClean="0">
                <a:solidFill>
                  <a:schemeClr val="tx1"/>
                </a:solidFill>
              </a:rPr>
              <a:t>NaCl</a:t>
            </a:r>
            <a:r>
              <a:rPr lang="en-GB" sz="1600" dirty="0" smtClean="0">
                <a:solidFill>
                  <a:schemeClr val="tx1"/>
                </a:solidFill>
              </a:rPr>
              <a:t> reabsorption from the luminal side of epithelial cells in the distal convoluted tubule by blocking the Na</a:t>
            </a:r>
            <a:r>
              <a:rPr lang="en-GB" sz="1600" baseline="30000" dirty="0" smtClean="0">
                <a:solidFill>
                  <a:schemeClr val="tx1"/>
                </a:solidFill>
              </a:rPr>
              <a:t>+</a:t>
            </a:r>
            <a:r>
              <a:rPr lang="en-GB" sz="1600" dirty="0" smtClean="0">
                <a:solidFill>
                  <a:schemeClr val="tx1"/>
                </a:solidFill>
              </a:rPr>
              <a:t> /Cl</a:t>
            </a:r>
            <a:r>
              <a:rPr lang="en-GB" sz="1600" baseline="30000" dirty="0" smtClean="0">
                <a:solidFill>
                  <a:schemeClr val="tx1"/>
                </a:solidFill>
              </a:rPr>
              <a:t>−</a:t>
            </a:r>
            <a:r>
              <a:rPr lang="en-GB" sz="1600" dirty="0" smtClean="0">
                <a:solidFill>
                  <a:schemeClr val="tx1"/>
                </a:solidFill>
              </a:rPr>
              <a:t> co-transporter (NCC).</a:t>
            </a:r>
            <a:endParaRPr lang="en-US" sz="1600" dirty="0" smtClean="0">
              <a:solidFill>
                <a:schemeClr val="tx1"/>
              </a:solidFill>
            </a:endParaRPr>
          </a:p>
          <a:p>
            <a:pPr algn="just">
              <a:buNone/>
            </a:pPr>
            <a:endParaRPr lang="en-US" sz="900" dirty="0" smtClean="0">
              <a:solidFill>
                <a:schemeClr val="tx1"/>
              </a:solidFill>
            </a:endParaRPr>
          </a:p>
          <a:p>
            <a:pPr algn="just">
              <a:buFont typeface="Wingdings" pitchFamily="2" charset="2"/>
              <a:buChar char="Ø"/>
            </a:pPr>
            <a:r>
              <a:rPr lang="en-US" sz="1600" dirty="0" smtClean="0">
                <a:solidFill>
                  <a:schemeClr val="tx1"/>
                </a:solidFill>
              </a:rPr>
              <a:t>They cause increase excretion of  Na</a:t>
            </a:r>
            <a:r>
              <a:rPr lang="en-US" sz="1600" baseline="30000" dirty="0" smtClean="0">
                <a:solidFill>
                  <a:schemeClr val="tx1"/>
                </a:solidFill>
              </a:rPr>
              <a:t>+</a:t>
            </a:r>
            <a:r>
              <a:rPr lang="en-US" sz="1600" dirty="0" smtClean="0">
                <a:solidFill>
                  <a:schemeClr val="tx1"/>
                </a:solidFill>
              </a:rPr>
              <a:t>, K</a:t>
            </a:r>
            <a:r>
              <a:rPr lang="en-US" sz="1600" baseline="30000" dirty="0" smtClean="0">
                <a:solidFill>
                  <a:schemeClr val="tx1"/>
                </a:solidFill>
              </a:rPr>
              <a:t>+</a:t>
            </a:r>
            <a:r>
              <a:rPr lang="en-US" sz="1600" dirty="0" smtClean="0">
                <a:solidFill>
                  <a:schemeClr val="tx1"/>
                </a:solidFill>
              </a:rPr>
              <a:t>, and </a:t>
            </a:r>
            <a:r>
              <a:rPr lang="en-US" sz="1600" dirty="0" err="1" smtClean="0">
                <a:solidFill>
                  <a:schemeClr val="tx1"/>
                </a:solidFill>
              </a:rPr>
              <a:t>Cl</a:t>
            </a:r>
            <a:r>
              <a:rPr lang="en-US" sz="1600" baseline="30000" dirty="0" smtClean="0">
                <a:solidFill>
                  <a:schemeClr val="tx1"/>
                </a:solidFill>
              </a:rPr>
              <a:t>-</a:t>
            </a:r>
            <a:r>
              <a:rPr lang="en-US" sz="1600" dirty="0" smtClean="0">
                <a:solidFill>
                  <a:schemeClr val="tx1"/>
                </a:solidFill>
              </a:rPr>
              <a:t> ions but increase reabsorption of Ca</a:t>
            </a:r>
            <a:r>
              <a:rPr lang="en-US" sz="1600" baseline="30000" dirty="0" smtClean="0">
                <a:solidFill>
                  <a:schemeClr val="tx1"/>
                </a:solidFill>
              </a:rPr>
              <a:t>2+ </a:t>
            </a:r>
            <a:r>
              <a:rPr lang="en-US" sz="1600" dirty="0" smtClean="0">
                <a:solidFill>
                  <a:schemeClr val="tx1"/>
                </a:solidFill>
              </a:rPr>
              <a:t>in contrast to loop diuretics.</a:t>
            </a:r>
          </a:p>
          <a:p>
            <a:pPr algn="just">
              <a:buFont typeface="Wingdings" pitchFamily="2" charset="2"/>
              <a:buChar char="Ø"/>
            </a:pPr>
            <a:endParaRPr lang="en-US" sz="900" dirty="0" smtClean="0">
              <a:solidFill>
                <a:schemeClr val="tx1"/>
              </a:solidFill>
            </a:endParaRPr>
          </a:p>
          <a:p>
            <a:pPr algn="just">
              <a:buFont typeface="Wingdings" pitchFamily="2" charset="2"/>
              <a:buChar char="Ø"/>
            </a:pPr>
            <a:endParaRPr lang="en-US" sz="900" dirty="0">
              <a:solidFill>
                <a:schemeClr val="tx1"/>
              </a:solidFill>
            </a:endParaRPr>
          </a:p>
          <a:p>
            <a:pPr algn="just">
              <a:buFont typeface="Wingdings" pitchFamily="2" charset="2"/>
              <a:buChar char="Ø"/>
            </a:pPr>
            <a:r>
              <a:rPr lang="en-US" sz="1600" dirty="0" smtClean="0">
                <a:solidFill>
                  <a:schemeClr val="tx1"/>
                </a:solidFill>
              </a:rPr>
              <a:t>In the distal convoluted tubule, blockade of Na</a:t>
            </a:r>
            <a:r>
              <a:rPr lang="en-US" sz="1600" baseline="30000" dirty="0" smtClean="0">
                <a:solidFill>
                  <a:schemeClr val="tx1"/>
                </a:solidFill>
              </a:rPr>
              <a:t>+</a:t>
            </a:r>
            <a:r>
              <a:rPr lang="en-US" sz="1600" dirty="0" smtClean="0">
                <a:solidFill>
                  <a:schemeClr val="tx1"/>
                </a:solidFill>
              </a:rPr>
              <a:t> entry by thiazides causes a lowering in </a:t>
            </a:r>
            <a:r>
              <a:rPr lang="en-US" sz="1600" dirty="0">
                <a:solidFill>
                  <a:schemeClr val="tx1"/>
                </a:solidFill>
              </a:rPr>
              <a:t>intracellular Na</a:t>
            </a:r>
            <a:r>
              <a:rPr lang="en-US" sz="1600" baseline="30000" dirty="0" smtClean="0">
                <a:solidFill>
                  <a:schemeClr val="tx1"/>
                </a:solidFill>
              </a:rPr>
              <a:t>+</a:t>
            </a:r>
            <a:r>
              <a:rPr lang="en-US" sz="1600" dirty="0" smtClean="0">
                <a:solidFill>
                  <a:schemeClr val="tx1"/>
                </a:solidFill>
              </a:rPr>
              <a:t> which enhances Na</a:t>
            </a:r>
            <a:r>
              <a:rPr lang="en-US" sz="1600" baseline="30000" dirty="0" smtClean="0">
                <a:solidFill>
                  <a:schemeClr val="tx1"/>
                </a:solidFill>
              </a:rPr>
              <a:t>+</a:t>
            </a:r>
            <a:r>
              <a:rPr lang="en-US" sz="1600" dirty="0" smtClean="0">
                <a:solidFill>
                  <a:schemeClr val="tx1"/>
                </a:solidFill>
              </a:rPr>
              <a:t> </a:t>
            </a:r>
            <a:r>
              <a:rPr lang="en-US" sz="1600" dirty="0">
                <a:solidFill>
                  <a:schemeClr val="tx1"/>
                </a:solidFill>
              </a:rPr>
              <a:t>/</a:t>
            </a:r>
            <a:r>
              <a:rPr lang="en-US" sz="1600" dirty="0" smtClean="0">
                <a:solidFill>
                  <a:schemeClr val="tx1"/>
                </a:solidFill>
              </a:rPr>
              <a:t>Ca</a:t>
            </a:r>
            <a:r>
              <a:rPr lang="en-US" sz="1600" baseline="30000" dirty="0" smtClean="0">
                <a:solidFill>
                  <a:schemeClr val="tx1"/>
                </a:solidFill>
              </a:rPr>
              <a:t>2</a:t>
            </a:r>
            <a:r>
              <a:rPr lang="en-US" sz="1600" baseline="30000" dirty="0">
                <a:solidFill>
                  <a:schemeClr val="tx1"/>
                </a:solidFill>
              </a:rPr>
              <a:t>+</a:t>
            </a:r>
            <a:r>
              <a:rPr lang="en-US" sz="1600" dirty="0">
                <a:solidFill>
                  <a:schemeClr val="tx1"/>
                </a:solidFill>
              </a:rPr>
              <a:t> exchange in the basolateral </a:t>
            </a:r>
            <a:r>
              <a:rPr lang="en-US" sz="1600" dirty="0" smtClean="0">
                <a:solidFill>
                  <a:schemeClr val="tx1"/>
                </a:solidFill>
              </a:rPr>
              <a:t>membrane </a:t>
            </a:r>
            <a:r>
              <a:rPr lang="en-US" sz="1600" dirty="0">
                <a:solidFill>
                  <a:schemeClr val="tx1"/>
                </a:solidFill>
              </a:rPr>
              <a:t>and increases overall reabsorption of </a:t>
            </a:r>
            <a:r>
              <a:rPr lang="en-US" sz="1600" dirty="0" smtClean="0">
                <a:solidFill>
                  <a:schemeClr val="tx1"/>
                </a:solidFill>
              </a:rPr>
              <a:t>Ca</a:t>
            </a:r>
            <a:r>
              <a:rPr lang="en-US" sz="1600" baseline="30000" dirty="0" smtClean="0">
                <a:solidFill>
                  <a:schemeClr val="tx1"/>
                </a:solidFill>
              </a:rPr>
              <a:t>2</a:t>
            </a:r>
            <a:r>
              <a:rPr lang="en-US" sz="1600" baseline="30000" dirty="0">
                <a:solidFill>
                  <a:schemeClr val="tx1"/>
                </a:solidFill>
              </a:rPr>
              <a:t>+</a:t>
            </a:r>
            <a:r>
              <a:rPr lang="en-US" sz="1600" dirty="0">
                <a:solidFill>
                  <a:schemeClr val="tx1"/>
                </a:solidFill>
              </a:rPr>
              <a:t> .</a:t>
            </a:r>
            <a:endParaRPr lang="en-US" sz="1600" dirty="0" smtClean="0">
              <a:solidFill>
                <a:schemeClr val="tx1"/>
              </a:solidFill>
            </a:endParaRPr>
          </a:p>
          <a:p>
            <a:pPr algn="just">
              <a:buFont typeface="Wingdings" pitchFamily="2" charset="2"/>
              <a:buChar char="Ø"/>
            </a:pPr>
            <a:endParaRPr lang="en-US" sz="900" dirty="0" smtClean="0">
              <a:solidFill>
                <a:schemeClr val="tx1"/>
              </a:solidFill>
            </a:endParaRPr>
          </a:p>
          <a:p>
            <a:pPr algn="just">
              <a:buFont typeface="Wingdings" pitchFamily="2" charset="2"/>
              <a:buChar char="Ø"/>
            </a:pPr>
            <a:r>
              <a:rPr lang="en-US" sz="1600" dirty="0">
                <a:solidFill>
                  <a:schemeClr val="tx1"/>
                </a:solidFill>
              </a:rPr>
              <a:t>I</a:t>
            </a:r>
            <a:r>
              <a:rPr lang="en-US" sz="1600" dirty="0" smtClean="0">
                <a:solidFill>
                  <a:schemeClr val="tx1"/>
                </a:solidFill>
              </a:rPr>
              <a:t>ncreased activity of the Ca</a:t>
            </a:r>
            <a:r>
              <a:rPr lang="en-US" sz="1600" baseline="30000" dirty="0" smtClean="0">
                <a:solidFill>
                  <a:schemeClr val="tx1"/>
                </a:solidFill>
              </a:rPr>
              <a:t>2+</a:t>
            </a:r>
            <a:r>
              <a:rPr lang="en-US" sz="1600" dirty="0" smtClean="0">
                <a:solidFill>
                  <a:schemeClr val="tx1"/>
                </a:solidFill>
              </a:rPr>
              <a:t>/Na+ antiporter  leads to increased reabsorption of  Ca</a:t>
            </a:r>
            <a:r>
              <a:rPr lang="en-US" sz="1600" baseline="30000" dirty="0" smtClean="0">
                <a:solidFill>
                  <a:schemeClr val="tx1"/>
                </a:solidFill>
              </a:rPr>
              <a:t>2+ </a:t>
            </a:r>
            <a:r>
              <a:rPr lang="en-US" sz="1600" dirty="0" smtClean="0">
                <a:solidFill>
                  <a:schemeClr val="tx1"/>
                </a:solidFill>
                <a:sym typeface="Wingdings" pitchFamily="2" charset="2"/>
              </a:rPr>
              <a:t> resulting in hypercalcemia  which reduces osteoporosis. </a:t>
            </a:r>
            <a:r>
              <a:rPr lang="en-US" sz="1600" dirty="0" smtClean="0">
                <a:solidFill>
                  <a:schemeClr val="tx1"/>
                </a:solidFill>
              </a:rPr>
              <a:t>This could </a:t>
            </a:r>
            <a:r>
              <a:rPr lang="en-US" sz="1600" dirty="0" err="1" smtClean="0">
                <a:solidFill>
                  <a:schemeClr val="tx1"/>
                </a:solidFill>
              </a:rPr>
              <a:t>favour</a:t>
            </a:r>
            <a:r>
              <a:rPr lang="en-US" sz="1600" dirty="0" smtClean="0">
                <a:solidFill>
                  <a:schemeClr val="tx1"/>
                </a:solidFill>
              </a:rPr>
              <a:t> thiazides over loop diuretics in terms of bone metabolism during long-term use in older patients. </a:t>
            </a:r>
          </a:p>
          <a:p>
            <a:pPr marL="0" indent="0" algn="just">
              <a:buNone/>
            </a:pPr>
            <a:endParaRPr lang="en-US" sz="1600" baseline="30000" dirty="0" smtClean="0">
              <a:solidFill>
                <a:schemeClr val="tx1"/>
              </a:solidFill>
            </a:endParaRPr>
          </a:p>
          <a:p>
            <a:pPr algn="just">
              <a:buFont typeface="Wingdings" pitchFamily="2" charset="2"/>
              <a:buChar char="Ø"/>
            </a:pPr>
            <a:r>
              <a:rPr lang="en-US" sz="1600" dirty="0" smtClean="0">
                <a:solidFill>
                  <a:schemeClr val="tx1"/>
                </a:solidFill>
              </a:rPr>
              <a:t>Magnitude of their effect is lower because they work on distal convoluted tubule which only receives 15% of filtrate.</a:t>
            </a:r>
          </a:p>
          <a:p>
            <a:pPr algn="just">
              <a:buFont typeface="Wingdings" pitchFamily="2" charset="2"/>
              <a:buChar char="Ø"/>
            </a:pPr>
            <a:endParaRPr lang="en-US" sz="1700" dirty="0" smtClean="0"/>
          </a:p>
          <a:p>
            <a:pPr marL="0" indent="0" algn="just">
              <a:buNone/>
            </a:pPr>
            <a:endParaRPr lang="en-US" dirty="0" smtClean="0"/>
          </a:p>
          <a:p>
            <a:pPr algn="just">
              <a:buFont typeface="Wingdings" pitchFamily="2" charset="2"/>
              <a:buChar char="Ø"/>
            </a:pPr>
            <a:endParaRPr lang="en-US" u="sng" dirty="0">
              <a:solidFill>
                <a:srgbClr val="FF0000"/>
              </a:solidFill>
            </a:endParaRPr>
          </a:p>
        </p:txBody>
      </p:sp>
    </p:spTree>
    <p:extLst>
      <p:ext uri="{BB962C8B-B14F-4D97-AF65-F5344CB8AC3E}">
        <p14:creationId xmlns:p14="http://schemas.microsoft.com/office/powerpoint/2010/main" val="3650595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sz="4000" dirty="0"/>
              <a:t>T</a:t>
            </a:r>
            <a:r>
              <a:rPr lang="en-US" sz="4000" dirty="0" smtClean="0"/>
              <a:t>hiazide</a:t>
            </a:r>
            <a:endParaRPr lang="en-US" sz="4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5029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srcRect l="15192" r="15768" b="5516"/>
          <a:stretch>
            <a:fillRect/>
          </a:stretch>
        </p:blipFill>
        <p:spPr bwMode="auto">
          <a:xfrm>
            <a:off x="5562599" y="1295400"/>
            <a:ext cx="3496491" cy="4419600"/>
          </a:xfrm>
          <a:prstGeom prst="rect">
            <a:avLst/>
          </a:prstGeom>
          <a:noFill/>
          <a:ln w="38100">
            <a:noFill/>
            <a:miter lim="800000"/>
            <a:headEnd/>
            <a:tailEnd/>
          </a:ln>
        </p:spPr>
      </p:pic>
    </p:spTree>
    <p:extLst>
      <p:ext uri="{BB962C8B-B14F-4D97-AF65-F5344CB8AC3E}">
        <p14:creationId xmlns:p14="http://schemas.microsoft.com/office/powerpoint/2010/main" val="1599285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sz="2000" b="1" dirty="0" smtClean="0">
                <a:effectLst/>
              </a:rPr>
              <a:t>Pharmacokinetics </a:t>
            </a:r>
            <a:endParaRPr lang="en-US" sz="2000" b="1" dirty="0">
              <a:effectLst/>
            </a:endParaRPr>
          </a:p>
        </p:txBody>
      </p:sp>
      <p:sp>
        <p:nvSpPr>
          <p:cNvPr id="3" name="Content Placeholder 2"/>
          <p:cNvSpPr>
            <a:spLocks noGrp="1"/>
          </p:cNvSpPr>
          <p:nvPr>
            <p:ph idx="1"/>
          </p:nvPr>
        </p:nvSpPr>
        <p:spPr>
          <a:xfrm>
            <a:off x="457200" y="914400"/>
            <a:ext cx="8229600" cy="5562600"/>
          </a:xfrm>
        </p:spPr>
        <p:txBody>
          <a:bodyPr>
            <a:noAutofit/>
          </a:bodyPr>
          <a:lstStyle/>
          <a:p>
            <a:pPr marL="285750" indent="-285750"/>
            <a:r>
              <a:rPr lang="en-US" sz="1600" dirty="0">
                <a:solidFill>
                  <a:schemeClr val="tx1"/>
                </a:solidFill>
              </a:rPr>
              <a:t>Given orally and well absorbed in the GIT. </a:t>
            </a:r>
          </a:p>
          <a:p>
            <a:pPr marL="285750" indent="-285750"/>
            <a:endParaRPr lang="en-US" sz="800" dirty="0">
              <a:solidFill>
                <a:schemeClr val="tx1"/>
              </a:solidFill>
            </a:endParaRPr>
          </a:p>
          <a:p>
            <a:pPr marL="285750" indent="-285750"/>
            <a:r>
              <a:rPr lang="en-US" sz="1600" dirty="0">
                <a:solidFill>
                  <a:schemeClr val="tx1"/>
                </a:solidFill>
              </a:rPr>
              <a:t>All are excreted in the urine, mainly by tubular secretion  for which they compete with uric acid.</a:t>
            </a:r>
          </a:p>
          <a:p>
            <a:pPr marL="285750" indent="-285750"/>
            <a:endParaRPr lang="en-US" sz="800" dirty="0">
              <a:solidFill>
                <a:schemeClr val="tx1"/>
              </a:solidFill>
            </a:endParaRPr>
          </a:p>
          <a:p>
            <a:pPr marL="285750" indent="-285750"/>
            <a:r>
              <a:rPr lang="en-US" sz="1600" dirty="0">
                <a:solidFill>
                  <a:schemeClr val="tx1"/>
                </a:solidFill>
                <a:sym typeface="Cooper Black" pitchFamily="16" charset="0"/>
              </a:rPr>
              <a:t>Onset of action in ~ 1 </a:t>
            </a:r>
            <a:r>
              <a:rPr lang="en-US" sz="1600" dirty="0" smtClean="0">
                <a:solidFill>
                  <a:schemeClr val="tx1"/>
                </a:solidFill>
                <a:sym typeface="Cooper Black" pitchFamily="16" charset="0"/>
              </a:rPr>
              <a:t>hour</a:t>
            </a:r>
          </a:p>
          <a:p>
            <a:pPr marL="285750" indent="-285750"/>
            <a:endParaRPr lang="en-US" sz="1800" dirty="0">
              <a:solidFill>
                <a:schemeClr val="tx1"/>
              </a:solidFill>
              <a:sym typeface="Cooper Black" pitchFamily="16" charset="0"/>
            </a:endParaRPr>
          </a:p>
          <a:p>
            <a:pPr marL="0" indent="0">
              <a:buNone/>
            </a:pPr>
            <a:r>
              <a:rPr lang="en-US" sz="1800" dirty="0" smtClean="0"/>
              <a:t>			</a:t>
            </a:r>
            <a:r>
              <a:rPr lang="en-US" sz="2000" b="1" dirty="0" smtClean="0"/>
              <a:t>Therapeutic uses</a:t>
            </a:r>
            <a:endParaRPr lang="en-US" b="1" dirty="0" smtClean="0"/>
          </a:p>
          <a:p>
            <a:pPr marL="0" indent="0">
              <a:buNone/>
            </a:pPr>
            <a:endParaRPr lang="en-US" sz="1000" dirty="0" smtClean="0"/>
          </a:p>
          <a:p>
            <a:r>
              <a:rPr lang="en-US" sz="1600" dirty="0" smtClean="0">
                <a:solidFill>
                  <a:schemeClr val="tx1"/>
                </a:solidFill>
              </a:rPr>
              <a:t>Hypertension </a:t>
            </a:r>
            <a:r>
              <a:rPr lang="en-US" sz="1600" dirty="0">
                <a:solidFill>
                  <a:schemeClr val="tx1"/>
                </a:solidFill>
              </a:rPr>
              <a:t>: When used in the treatment of hypertension, the initial fall in blood pressure results from the decreased blood volume caused by diuresis, but the later phase is also related to an action on vascular smooth </a:t>
            </a:r>
            <a:r>
              <a:rPr lang="en-US" sz="1600" dirty="0" smtClean="0">
                <a:solidFill>
                  <a:schemeClr val="tx1"/>
                </a:solidFill>
              </a:rPr>
              <a:t>muscle.</a:t>
            </a:r>
          </a:p>
          <a:p>
            <a:endParaRPr lang="en-US" sz="500" dirty="0" smtClean="0">
              <a:solidFill>
                <a:schemeClr val="tx1"/>
              </a:solidFill>
            </a:endParaRPr>
          </a:p>
          <a:p>
            <a:r>
              <a:rPr lang="en-US" sz="1600" dirty="0" smtClean="0">
                <a:solidFill>
                  <a:schemeClr val="tx1"/>
                </a:solidFill>
              </a:rPr>
              <a:t>Congestive </a:t>
            </a:r>
            <a:r>
              <a:rPr lang="en-US" sz="1600" dirty="0">
                <a:solidFill>
                  <a:schemeClr val="tx1"/>
                </a:solidFill>
              </a:rPr>
              <a:t>heart failure (mild</a:t>
            </a:r>
            <a:r>
              <a:rPr lang="en-US" sz="1600" dirty="0" smtClean="0">
                <a:solidFill>
                  <a:schemeClr val="tx1"/>
                </a:solidFill>
              </a:rPr>
              <a:t>).</a:t>
            </a:r>
          </a:p>
          <a:p>
            <a:endParaRPr lang="en-US" sz="500" dirty="0" smtClean="0">
              <a:solidFill>
                <a:schemeClr val="tx1"/>
              </a:solidFill>
            </a:endParaRPr>
          </a:p>
          <a:p>
            <a:r>
              <a:rPr lang="en-US" sz="1600" dirty="0" smtClean="0">
                <a:solidFill>
                  <a:schemeClr val="tx1"/>
                </a:solidFill>
              </a:rPr>
              <a:t>Renal </a:t>
            </a:r>
            <a:r>
              <a:rPr lang="en-US" sz="1600" dirty="0">
                <a:solidFill>
                  <a:schemeClr val="tx1"/>
                </a:solidFill>
              </a:rPr>
              <a:t>calculi </a:t>
            </a:r>
            <a:endParaRPr lang="en-US" sz="1600" dirty="0" smtClean="0">
              <a:solidFill>
                <a:schemeClr val="tx1"/>
              </a:solidFill>
            </a:endParaRPr>
          </a:p>
          <a:p>
            <a:endParaRPr lang="en-US" sz="500" dirty="0" smtClean="0">
              <a:solidFill>
                <a:schemeClr val="tx1"/>
              </a:solidFill>
            </a:endParaRPr>
          </a:p>
          <a:p>
            <a:r>
              <a:rPr lang="en-US" sz="1600" dirty="0" err="1" smtClean="0">
                <a:solidFill>
                  <a:schemeClr val="tx1"/>
                </a:solidFill>
              </a:rPr>
              <a:t>Nephrogenic</a:t>
            </a:r>
            <a:r>
              <a:rPr lang="en-US" sz="1600" dirty="0" smtClean="0">
                <a:solidFill>
                  <a:schemeClr val="tx1"/>
                </a:solidFill>
              </a:rPr>
              <a:t> </a:t>
            </a:r>
            <a:r>
              <a:rPr lang="en-US" sz="1600" dirty="0">
                <a:solidFill>
                  <a:schemeClr val="tx1"/>
                </a:solidFill>
              </a:rPr>
              <a:t>diabetes </a:t>
            </a:r>
            <a:r>
              <a:rPr lang="en-US" sz="1600" dirty="0" err="1">
                <a:solidFill>
                  <a:schemeClr val="tx1"/>
                </a:solidFill>
              </a:rPr>
              <a:t>insipidus</a:t>
            </a:r>
            <a:r>
              <a:rPr lang="en-US" sz="1600" dirty="0">
                <a:solidFill>
                  <a:schemeClr val="tx1"/>
                </a:solidFill>
              </a:rPr>
              <a:t>: They reduce the volume of urine by interfering with the production of hypotonic fluid in the distal tubule, and hence reduce the ability of the kidney to secrete hypotonic </a:t>
            </a:r>
            <a:r>
              <a:rPr lang="en-US" sz="1600" dirty="0" smtClean="0">
                <a:solidFill>
                  <a:schemeClr val="tx1"/>
                </a:solidFill>
              </a:rPr>
              <a:t>urine.</a:t>
            </a:r>
          </a:p>
          <a:p>
            <a:endParaRPr lang="en-US" sz="500" dirty="0" smtClean="0">
              <a:solidFill>
                <a:schemeClr val="tx1"/>
              </a:solidFill>
            </a:endParaRPr>
          </a:p>
          <a:p>
            <a:r>
              <a:rPr lang="en-US" sz="1600" dirty="0" smtClean="0">
                <a:solidFill>
                  <a:schemeClr val="tx1"/>
                </a:solidFill>
              </a:rPr>
              <a:t>Chronic </a:t>
            </a:r>
            <a:r>
              <a:rPr lang="en-US" sz="1600" dirty="0">
                <a:solidFill>
                  <a:schemeClr val="tx1"/>
                </a:solidFill>
              </a:rPr>
              <a:t>renal failure (as an adjunct to loop diuretic</a:t>
            </a:r>
            <a:r>
              <a:rPr lang="en-US" sz="1600" dirty="0" smtClean="0">
                <a:solidFill>
                  <a:schemeClr val="tx1"/>
                </a:solidFill>
              </a:rPr>
              <a:t>).</a:t>
            </a:r>
          </a:p>
          <a:p>
            <a:r>
              <a:rPr lang="en-US" sz="1600" dirty="0" smtClean="0">
                <a:solidFill>
                  <a:schemeClr val="tx1"/>
                </a:solidFill>
              </a:rPr>
              <a:t>Osteoporosis</a:t>
            </a:r>
            <a:r>
              <a:rPr lang="en-US" sz="1600" b="1" dirty="0" smtClean="0">
                <a:solidFill>
                  <a:schemeClr val="tx1"/>
                </a:solidFill>
              </a:rPr>
              <a:t>  </a:t>
            </a:r>
            <a:endParaRPr lang="en-US" sz="1600" b="1" dirty="0">
              <a:solidFill>
                <a:schemeClr val="tx1"/>
              </a:solidFill>
            </a:endParaRPr>
          </a:p>
          <a:p>
            <a:pPr marL="285750" indent="-285750"/>
            <a:endParaRPr lang="en-US" sz="1800" b="1" dirty="0">
              <a:solidFill>
                <a:schemeClr val="tx1"/>
              </a:solidFill>
              <a:sym typeface="Cooper Black" pitchFamily="16" charset="0"/>
            </a:endParaRPr>
          </a:p>
          <a:p>
            <a:endParaRPr lang="en-US" sz="1800" dirty="0"/>
          </a:p>
        </p:txBody>
      </p:sp>
    </p:spTree>
    <p:extLst>
      <p:ext uri="{BB962C8B-B14F-4D97-AF65-F5344CB8AC3E}">
        <p14:creationId xmlns:p14="http://schemas.microsoft.com/office/powerpoint/2010/main" val="3477947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lstStyle/>
          <a:p>
            <a:r>
              <a:rPr lang="en-US" sz="3200" b="1" dirty="0" smtClean="0">
                <a:effectLst/>
              </a:rPr>
              <a:t>Adverse effects</a:t>
            </a:r>
            <a:endParaRPr lang="en-US" sz="3200" b="1" dirty="0">
              <a:effectLst/>
            </a:endParaRPr>
          </a:p>
        </p:txBody>
      </p:sp>
      <p:sp>
        <p:nvSpPr>
          <p:cNvPr id="3" name="Content Placeholder 2"/>
          <p:cNvSpPr>
            <a:spLocks noGrp="1"/>
          </p:cNvSpPr>
          <p:nvPr>
            <p:ph idx="1"/>
          </p:nvPr>
        </p:nvSpPr>
        <p:spPr>
          <a:xfrm>
            <a:off x="457200" y="914400"/>
            <a:ext cx="8229600" cy="4525963"/>
          </a:xfrm>
        </p:spPr>
        <p:txBody>
          <a:bodyPr/>
          <a:lstStyle/>
          <a:p>
            <a:pPr marL="285750" indent="-285750"/>
            <a:r>
              <a:rPr lang="en-US" sz="2000" dirty="0">
                <a:solidFill>
                  <a:schemeClr val="tx1"/>
                </a:solidFill>
              </a:rPr>
              <a:t>Allergies</a:t>
            </a:r>
          </a:p>
          <a:p>
            <a:pPr marL="285750" indent="-285750"/>
            <a:r>
              <a:rPr lang="en-US" sz="2000" dirty="0">
                <a:solidFill>
                  <a:schemeClr val="tx1"/>
                </a:solidFill>
              </a:rPr>
              <a:t>Alkalosis</a:t>
            </a:r>
          </a:p>
          <a:p>
            <a:pPr marL="285750" indent="-285750"/>
            <a:r>
              <a:rPr lang="en-US" sz="2000" dirty="0">
                <a:solidFill>
                  <a:schemeClr val="tx1"/>
                </a:solidFill>
              </a:rPr>
              <a:t>Hypokalemia</a:t>
            </a:r>
          </a:p>
          <a:p>
            <a:pPr marL="285750" indent="-285750"/>
            <a:r>
              <a:rPr lang="en-US" sz="2000" dirty="0" err="1">
                <a:solidFill>
                  <a:schemeClr val="tx1"/>
                </a:solidFill>
              </a:rPr>
              <a:t>Hypercalcemia</a:t>
            </a:r>
            <a:endParaRPr lang="en-US" sz="2000" dirty="0">
              <a:solidFill>
                <a:schemeClr val="tx1"/>
              </a:solidFill>
            </a:endParaRPr>
          </a:p>
          <a:p>
            <a:pPr marL="285750" indent="-285750"/>
            <a:r>
              <a:rPr lang="en-US" sz="2000" dirty="0" err="1">
                <a:solidFill>
                  <a:schemeClr val="tx1"/>
                </a:solidFill>
              </a:rPr>
              <a:t>Hypovolemia</a:t>
            </a:r>
            <a:endParaRPr lang="en-US" sz="2000" dirty="0">
              <a:solidFill>
                <a:schemeClr val="tx1"/>
              </a:solidFill>
            </a:endParaRPr>
          </a:p>
          <a:p>
            <a:pPr marL="285750" indent="-285750"/>
            <a:r>
              <a:rPr lang="en-US" sz="2000" dirty="0">
                <a:solidFill>
                  <a:schemeClr val="tx1"/>
                </a:solidFill>
              </a:rPr>
              <a:t>Hyperglycemia</a:t>
            </a:r>
          </a:p>
          <a:p>
            <a:pPr marL="285750" indent="-285750"/>
            <a:r>
              <a:rPr lang="en-US" sz="2000" dirty="0">
                <a:solidFill>
                  <a:schemeClr val="tx1"/>
                </a:solidFill>
              </a:rPr>
              <a:t>Hyperlipidemia</a:t>
            </a:r>
          </a:p>
          <a:p>
            <a:pPr marL="285750" indent="-285750"/>
            <a:r>
              <a:rPr lang="en-US" sz="2000" dirty="0">
                <a:solidFill>
                  <a:schemeClr val="tx1"/>
                </a:solidFill>
              </a:rPr>
              <a:t>Erectile dysfunction</a:t>
            </a:r>
          </a:p>
          <a:p>
            <a:endParaRPr lang="en-US" dirty="0"/>
          </a:p>
        </p:txBody>
      </p:sp>
    </p:spTree>
    <p:extLst>
      <p:ext uri="{BB962C8B-B14F-4D97-AF65-F5344CB8AC3E}">
        <p14:creationId xmlns:p14="http://schemas.microsoft.com/office/powerpoint/2010/main" val="3020417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533400"/>
          </a:xfrm>
        </p:spPr>
        <p:txBody>
          <a:bodyPr>
            <a:noAutofit/>
          </a:bodyPr>
          <a:lstStyle/>
          <a:p>
            <a:r>
              <a:rPr lang="en-GB" sz="3600" b="1" dirty="0" smtClean="0">
                <a:effectLst/>
              </a:rPr>
              <a:t>Potassium sparing diuretics</a:t>
            </a:r>
            <a:endParaRPr lang="en-GB" sz="3600" b="1" dirty="0">
              <a:effectLst/>
            </a:endParaRPr>
          </a:p>
        </p:txBody>
      </p:sp>
      <p:sp>
        <p:nvSpPr>
          <p:cNvPr id="5" name="Rectangle 4"/>
          <p:cNvSpPr/>
          <p:nvPr/>
        </p:nvSpPr>
        <p:spPr>
          <a:xfrm>
            <a:off x="152400" y="1143000"/>
            <a:ext cx="8686800" cy="4539704"/>
          </a:xfrm>
          <a:prstGeom prst="rect">
            <a:avLst/>
          </a:prstGeom>
        </p:spPr>
        <p:txBody>
          <a:bodyPr wrap="square">
            <a:spAutoFit/>
          </a:bodyPr>
          <a:lstStyle/>
          <a:p>
            <a:pPr algn="just">
              <a:buFont typeface="Wingdings" pitchFamily="2" charset="2"/>
              <a:buChar char="Ø"/>
            </a:pPr>
            <a:r>
              <a:rPr lang="en-US" b="1" dirty="0" smtClean="0"/>
              <a:t>They act on the </a:t>
            </a:r>
            <a:r>
              <a:rPr lang="en-US" b="1" u="sng" dirty="0" smtClean="0"/>
              <a:t>collecting tubules </a:t>
            </a:r>
            <a:r>
              <a:rPr lang="en-US" b="1" dirty="0" smtClean="0"/>
              <a:t>and </a:t>
            </a:r>
            <a:r>
              <a:rPr lang="en-US" b="1" u="sng" dirty="0" smtClean="0"/>
              <a:t>collecting ducts</a:t>
            </a:r>
            <a:r>
              <a:rPr lang="en-US" b="1" dirty="0" smtClean="0"/>
              <a:t>, inhibiting Na</a:t>
            </a:r>
            <a:r>
              <a:rPr lang="en-US" b="1" baseline="30000" dirty="0" smtClean="0"/>
              <a:t>+</a:t>
            </a:r>
            <a:r>
              <a:rPr lang="en-US" b="1" dirty="0" smtClean="0"/>
              <a:t> reabsorption and decreasing K</a:t>
            </a:r>
            <a:r>
              <a:rPr lang="en-US" b="1" baseline="30000" dirty="0" smtClean="0"/>
              <a:t>+</a:t>
            </a:r>
            <a:r>
              <a:rPr lang="en-US" b="1" dirty="0" smtClean="0"/>
              <a:t> excretion.</a:t>
            </a:r>
            <a:endParaRPr lang="en-GB" b="1" dirty="0" smtClean="0"/>
          </a:p>
          <a:p>
            <a:pPr algn="just">
              <a:buFont typeface="Wingdings" pitchFamily="2" charset="2"/>
              <a:buChar char="Ø"/>
            </a:pPr>
            <a:endParaRPr lang="en-GB" sz="900" b="1" dirty="0" smtClean="0"/>
          </a:p>
          <a:p>
            <a:pPr algn="just">
              <a:buFont typeface="Wingdings" pitchFamily="2" charset="2"/>
              <a:buChar char="Ø"/>
            </a:pPr>
            <a:r>
              <a:rPr lang="en-GB" b="1" dirty="0" smtClean="0">
                <a:solidFill>
                  <a:srgbClr val="FF0000"/>
                </a:solidFill>
              </a:rPr>
              <a:t>Spironolactone</a:t>
            </a:r>
            <a:r>
              <a:rPr lang="en-GB" b="1" dirty="0" smtClean="0"/>
              <a:t> and </a:t>
            </a:r>
            <a:r>
              <a:rPr lang="en-GB" b="1" dirty="0" err="1">
                <a:solidFill>
                  <a:srgbClr val="FF0000"/>
                </a:solidFill>
              </a:rPr>
              <a:t>eplerenone</a:t>
            </a:r>
            <a:r>
              <a:rPr lang="en-GB" b="1" dirty="0"/>
              <a:t> </a:t>
            </a:r>
            <a:r>
              <a:rPr lang="en-GB" b="1" dirty="0" smtClean="0"/>
              <a:t> act by antagonizing  </a:t>
            </a:r>
            <a:r>
              <a:rPr lang="en-US" b="1" dirty="0" smtClean="0"/>
              <a:t>aldosterone</a:t>
            </a:r>
            <a:r>
              <a:rPr lang="en-GB" b="1" dirty="0" smtClean="0"/>
              <a:t> receptors </a:t>
            </a:r>
          </a:p>
          <a:p>
            <a:pPr algn="just">
              <a:buFont typeface="Wingdings" pitchFamily="2" charset="2"/>
              <a:buChar char="Ø"/>
            </a:pPr>
            <a:endParaRPr lang="en-GB" sz="900" b="1" dirty="0">
              <a:solidFill>
                <a:srgbClr val="FF0000"/>
              </a:solidFill>
            </a:endParaRPr>
          </a:p>
          <a:p>
            <a:pPr algn="just">
              <a:buFont typeface="Wingdings" pitchFamily="2" charset="2"/>
              <a:buChar char="Ø"/>
            </a:pPr>
            <a:endParaRPr lang="en-GB" b="1" dirty="0" smtClean="0">
              <a:solidFill>
                <a:srgbClr val="FF0000"/>
              </a:solidFill>
            </a:endParaRPr>
          </a:p>
          <a:p>
            <a:pPr algn="just">
              <a:buFont typeface="Wingdings" pitchFamily="2" charset="2"/>
              <a:buChar char="Ø"/>
            </a:pPr>
            <a:r>
              <a:rPr lang="en-GB" b="1" dirty="0" err="1" smtClean="0">
                <a:solidFill>
                  <a:srgbClr val="FF0000"/>
                </a:solidFill>
              </a:rPr>
              <a:t>Amiloride</a:t>
            </a:r>
            <a:r>
              <a:rPr lang="en-GB" b="1" dirty="0" smtClean="0"/>
              <a:t> and </a:t>
            </a:r>
            <a:r>
              <a:rPr lang="en-GB" b="1" dirty="0" smtClean="0">
                <a:solidFill>
                  <a:srgbClr val="FF0000"/>
                </a:solidFill>
              </a:rPr>
              <a:t>triamterene </a:t>
            </a:r>
            <a:r>
              <a:rPr lang="en-GB" b="1" dirty="0" smtClean="0"/>
              <a:t>act by </a:t>
            </a:r>
            <a:r>
              <a:rPr lang="en-GB" b="1" dirty="0"/>
              <a:t>inhibition of Na</a:t>
            </a:r>
            <a:r>
              <a:rPr lang="en-GB" b="1" baseline="30000" dirty="0"/>
              <a:t>+ </a:t>
            </a:r>
            <a:r>
              <a:rPr lang="en-GB" b="1" dirty="0"/>
              <a:t>influx through ion channels in the luminal </a:t>
            </a:r>
            <a:r>
              <a:rPr lang="en-GB" b="1" dirty="0" smtClean="0"/>
              <a:t>membrane.</a:t>
            </a:r>
            <a:endParaRPr lang="en-GB" sz="900" b="1" dirty="0"/>
          </a:p>
          <a:p>
            <a:pPr algn="just">
              <a:buFont typeface="Wingdings" pitchFamily="2" charset="2"/>
              <a:buChar char="Ø"/>
            </a:pPr>
            <a:endParaRPr lang="en-GB" sz="900" b="1" dirty="0" smtClean="0">
              <a:solidFill>
                <a:srgbClr val="FF0000"/>
              </a:solidFill>
            </a:endParaRPr>
          </a:p>
          <a:p>
            <a:pPr algn="just"/>
            <a:endParaRPr lang="en-GB" dirty="0" smtClean="0"/>
          </a:p>
          <a:p>
            <a:pPr algn="just">
              <a:buFont typeface="Wingdings" pitchFamily="2" charset="2"/>
              <a:buChar char="Ø"/>
            </a:pPr>
            <a:r>
              <a:rPr lang="en-US" b="1" dirty="0" smtClean="0"/>
              <a:t>They have very limited diuretic action when used singly, because distal Na</a:t>
            </a:r>
            <a:r>
              <a:rPr lang="en-US" b="1" baseline="30000" dirty="0" smtClean="0"/>
              <a:t>+</a:t>
            </a:r>
            <a:r>
              <a:rPr lang="en-US" b="1" dirty="0" smtClean="0"/>
              <a:t>/K</a:t>
            </a:r>
            <a:r>
              <a:rPr lang="en-US" b="1" baseline="30000" dirty="0" smtClean="0"/>
              <a:t>+</a:t>
            </a:r>
            <a:r>
              <a:rPr lang="en-US" b="1" dirty="0" smtClean="0"/>
              <a:t> exchange (the site on which they act) accounts for reabsorption of only 2% of filtered Na</a:t>
            </a:r>
            <a:r>
              <a:rPr lang="en-US" b="1" baseline="30000" dirty="0" smtClean="0"/>
              <a:t>+</a:t>
            </a:r>
            <a:r>
              <a:rPr lang="en-US" b="1" dirty="0" smtClean="0"/>
              <a:t>.</a:t>
            </a:r>
          </a:p>
          <a:p>
            <a:pPr algn="just">
              <a:buFont typeface="Wingdings" pitchFamily="2" charset="2"/>
              <a:buChar char="Ø"/>
            </a:pPr>
            <a:endParaRPr lang="en-US" b="1" dirty="0" smtClean="0">
              <a:sym typeface="Cooper Black" pitchFamily="16" charset="0"/>
            </a:endParaRPr>
          </a:p>
          <a:p>
            <a:pPr algn="just" eaLnBrk="1" hangingPunct="1">
              <a:buFont typeface="Wingdings" pitchFamily="2" charset="2"/>
              <a:buChar char="Ø"/>
            </a:pPr>
            <a:r>
              <a:rPr lang="en-US" dirty="0" smtClean="0"/>
              <a:t> </a:t>
            </a:r>
            <a:r>
              <a:rPr lang="en-US" b="1" dirty="0" smtClean="0"/>
              <a:t>Often used in combination with thiazide diuretics to restrict K</a:t>
            </a:r>
            <a:r>
              <a:rPr lang="en-US" b="1" baseline="30000" dirty="0" smtClean="0"/>
              <a:t>+</a:t>
            </a:r>
            <a:r>
              <a:rPr lang="en-US" b="1" dirty="0" smtClean="0"/>
              <a:t> loss</a:t>
            </a:r>
          </a:p>
          <a:p>
            <a:pPr algn="just" eaLnBrk="1" hangingPunct="1">
              <a:buFont typeface="Wingdings" pitchFamily="2" charset="2"/>
              <a:buChar char="Ø"/>
            </a:pPr>
            <a:endParaRPr lang="en-US" sz="1000" b="1" dirty="0"/>
          </a:p>
          <a:p>
            <a:pPr algn="just" eaLnBrk="1" hangingPunct="1">
              <a:buFont typeface="Wingdings" pitchFamily="2" charset="2"/>
              <a:buChar char="Ø"/>
            </a:pPr>
            <a:r>
              <a:rPr lang="en-US" b="1" dirty="0" smtClean="0"/>
              <a:t>Note: AIP = Aldosterone-induced proteins. Aldosterone stimulates the reabsorption of sodium across epithelial cells of target tissues.</a:t>
            </a:r>
          </a:p>
        </p:txBody>
      </p:sp>
    </p:spTree>
    <p:extLst>
      <p:ext uri="{BB962C8B-B14F-4D97-AF65-F5344CB8AC3E}">
        <p14:creationId xmlns:p14="http://schemas.microsoft.com/office/powerpoint/2010/main" val="198802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sz="4000" b="1" dirty="0" smtClean="0">
                <a:effectLst/>
              </a:rPr>
              <a:t>Potassium sparing diuretics</a:t>
            </a:r>
            <a:endParaRPr lang="en-US" sz="4000" b="1" dirty="0">
              <a:effectLst/>
            </a:endParaRPr>
          </a:p>
        </p:txBody>
      </p:sp>
      <p:pic>
        <p:nvPicPr>
          <p:cNvPr id="4" name="Picture 4"/>
          <p:cNvPicPr>
            <a:picLocks noGrp="1" noChangeAspect="1" noChangeArrowheads="1"/>
          </p:cNvPicPr>
          <p:nvPr>
            <p:ph idx="1"/>
          </p:nvPr>
        </p:nvPicPr>
        <p:blipFill>
          <a:blip r:embed="rId2" cstate="print">
            <a:grayscl/>
          </a:blip>
          <a:srcRect/>
          <a:stretch>
            <a:fillRect/>
          </a:stretch>
        </p:blipFill>
        <p:spPr bwMode="auto">
          <a:xfrm>
            <a:off x="1447800" y="1219200"/>
            <a:ext cx="6248400" cy="5334000"/>
          </a:xfrm>
          <a:prstGeom prst="rect">
            <a:avLst/>
          </a:prstGeom>
          <a:noFill/>
          <a:ln w="38100">
            <a:noFill/>
            <a:miter lim="800000"/>
            <a:headEnd/>
            <a:tailEnd/>
          </a:ln>
        </p:spPr>
      </p:pic>
    </p:spTree>
    <p:extLst>
      <p:ext uri="{BB962C8B-B14F-4D97-AF65-F5344CB8AC3E}">
        <p14:creationId xmlns:p14="http://schemas.microsoft.com/office/powerpoint/2010/main" val="740302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lstStyle/>
          <a:p>
            <a:r>
              <a:rPr lang="en-US" sz="2400" b="1" dirty="0" smtClean="0">
                <a:effectLst/>
              </a:rPr>
              <a:t>Pharmacokinetics </a:t>
            </a:r>
            <a:endParaRPr lang="en-US" sz="2400" b="1" dirty="0">
              <a:effectLst/>
            </a:endParaRPr>
          </a:p>
        </p:txBody>
      </p:sp>
      <p:sp>
        <p:nvSpPr>
          <p:cNvPr id="3" name="Content Placeholder 2"/>
          <p:cNvSpPr>
            <a:spLocks noGrp="1"/>
          </p:cNvSpPr>
          <p:nvPr>
            <p:ph idx="1"/>
          </p:nvPr>
        </p:nvSpPr>
        <p:spPr>
          <a:xfrm>
            <a:off x="304800" y="838200"/>
            <a:ext cx="8534400" cy="5791200"/>
          </a:xfrm>
        </p:spPr>
        <p:txBody>
          <a:bodyPr>
            <a:normAutofit fontScale="77500" lnSpcReduction="20000"/>
          </a:bodyPr>
          <a:lstStyle/>
          <a:p>
            <a:pPr marL="0" indent="0" algn="just">
              <a:buNone/>
            </a:pPr>
            <a:r>
              <a:rPr lang="en-GB" dirty="0">
                <a:solidFill>
                  <a:srgbClr val="FF0000"/>
                </a:solidFill>
              </a:rPr>
              <a:t>Spironolactone</a:t>
            </a:r>
            <a:r>
              <a:rPr lang="en-GB" dirty="0">
                <a:solidFill>
                  <a:schemeClr val="tx1"/>
                </a:solidFill>
              </a:rPr>
              <a:t>: Onset and duration of  action determined by the kinetics of the aldosterone response in the </a:t>
            </a:r>
            <a:r>
              <a:rPr lang="en-GB" dirty="0" smtClean="0">
                <a:solidFill>
                  <a:schemeClr val="tx1"/>
                </a:solidFill>
              </a:rPr>
              <a:t>target tissue</a:t>
            </a:r>
            <a:r>
              <a:rPr lang="en-GB" dirty="0">
                <a:solidFill>
                  <a:schemeClr val="tx1"/>
                </a:solidFill>
              </a:rPr>
              <a:t>. </a:t>
            </a:r>
          </a:p>
          <a:p>
            <a:pPr algn="just"/>
            <a:endParaRPr lang="en-GB" dirty="0">
              <a:solidFill>
                <a:schemeClr val="tx1"/>
              </a:solidFill>
            </a:endParaRPr>
          </a:p>
          <a:p>
            <a:pPr algn="just">
              <a:buFont typeface="Wingdings" pitchFamily="2" charset="2"/>
              <a:buChar char="Ø"/>
            </a:pPr>
            <a:r>
              <a:rPr lang="en-GB" dirty="0">
                <a:solidFill>
                  <a:schemeClr val="tx1"/>
                </a:solidFill>
              </a:rPr>
              <a:t> Substantial inactivation occurs in the liver. </a:t>
            </a:r>
          </a:p>
          <a:p>
            <a:pPr algn="just">
              <a:buFont typeface="Wingdings" pitchFamily="2" charset="2"/>
              <a:buChar char="Ø"/>
            </a:pPr>
            <a:endParaRPr lang="en-GB" dirty="0">
              <a:solidFill>
                <a:schemeClr val="tx1"/>
              </a:solidFill>
            </a:endParaRPr>
          </a:p>
          <a:p>
            <a:pPr algn="just">
              <a:buFont typeface="Wingdings" pitchFamily="2" charset="2"/>
              <a:buChar char="Ø"/>
            </a:pPr>
            <a:r>
              <a:rPr lang="en-GB" dirty="0">
                <a:solidFill>
                  <a:schemeClr val="tx1"/>
                </a:solidFill>
              </a:rPr>
              <a:t> Overall, has a rather slow onset of action, requiring several days before full therapeutic effect is achieved.</a:t>
            </a:r>
          </a:p>
          <a:p>
            <a:pPr algn="just">
              <a:buFont typeface="Wingdings" pitchFamily="2" charset="2"/>
              <a:buChar char="Ø"/>
            </a:pPr>
            <a:endParaRPr lang="en-GB" dirty="0">
              <a:solidFill>
                <a:schemeClr val="tx1"/>
              </a:solidFill>
            </a:endParaRPr>
          </a:p>
          <a:p>
            <a:pPr marL="0" indent="0" algn="just">
              <a:buNone/>
            </a:pPr>
            <a:r>
              <a:rPr lang="en-GB" dirty="0" err="1" smtClean="0">
                <a:solidFill>
                  <a:srgbClr val="FF0000"/>
                </a:solidFill>
              </a:rPr>
              <a:t>Eplerenone</a:t>
            </a:r>
            <a:r>
              <a:rPr lang="en-GB" dirty="0">
                <a:solidFill>
                  <a:schemeClr val="tx1"/>
                </a:solidFill>
              </a:rPr>
              <a:t>: A spironolactone </a:t>
            </a:r>
            <a:r>
              <a:rPr lang="en-GB" dirty="0" err="1">
                <a:solidFill>
                  <a:schemeClr val="tx1"/>
                </a:solidFill>
              </a:rPr>
              <a:t>analog</a:t>
            </a:r>
            <a:r>
              <a:rPr lang="en-GB" dirty="0">
                <a:solidFill>
                  <a:schemeClr val="tx1"/>
                </a:solidFill>
              </a:rPr>
              <a:t> with much greater selectivity for the mineralocorticoid receptor. </a:t>
            </a:r>
          </a:p>
          <a:p>
            <a:pPr algn="just">
              <a:buFont typeface="Wingdings" pitchFamily="2" charset="2"/>
              <a:buChar char="Ø"/>
            </a:pPr>
            <a:endParaRPr lang="en-GB" dirty="0">
              <a:solidFill>
                <a:schemeClr val="tx1"/>
              </a:solidFill>
            </a:endParaRPr>
          </a:p>
          <a:p>
            <a:pPr algn="just">
              <a:buFont typeface="Wingdings" pitchFamily="2" charset="2"/>
              <a:buChar char="Ø"/>
            </a:pPr>
            <a:r>
              <a:rPr lang="en-GB" dirty="0">
                <a:solidFill>
                  <a:schemeClr val="tx1"/>
                </a:solidFill>
              </a:rPr>
              <a:t> It is several hundredfold less active on androgen and progesterone receptors than spironolactone, and so has considerably fewer </a:t>
            </a:r>
            <a:r>
              <a:rPr lang="en-GB" dirty="0" smtClean="0">
                <a:solidFill>
                  <a:schemeClr val="tx1"/>
                </a:solidFill>
              </a:rPr>
              <a:t>adverse effects</a:t>
            </a:r>
            <a:r>
              <a:rPr lang="en-GB" dirty="0">
                <a:solidFill>
                  <a:schemeClr val="tx1"/>
                </a:solidFill>
              </a:rPr>
              <a:t>.</a:t>
            </a:r>
          </a:p>
          <a:p>
            <a:pPr marL="0" indent="0" algn="just">
              <a:buNone/>
            </a:pPr>
            <a:endParaRPr lang="en-GB" dirty="0" smtClean="0">
              <a:solidFill>
                <a:schemeClr val="tx1"/>
              </a:solidFill>
            </a:endParaRPr>
          </a:p>
          <a:p>
            <a:pPr marL="0" indent="0" algn="just">
              <a:buNone/>
            </a:pPr>
            <a:r>
              <a:rPr lang="en-GB" dirty="0" smtClean="0">
                <a:solidFill>
                  <a:srgbClr val="FF0000"/>
                </a:solidFill>
              </a:rPr>
              <a:t>Triamterene</a:t>
            </a:r>
            <a:r>
              <a:rPr lang="en-GB" dirty="0">
                <a:solidFill>
                  <a:schemeClr val="tx1"/>
                </a:solidFill>
              </a:rPr>
              <a:t>: Is metabolized in the liver, but renal excretion is a major route of elimination </a:t>
            </a:r>
            <a:r>
              <a:rPr lang="en-GB" dirty="0" smtClean="0">
                <a:solidFill>
                  <a:schemeClr val="tx1"/>
                </a:solidFill>
              </a:rPr>
              <a:t>for the </a:t>
            </a:r>
            <a:r>
              <a:rPr lang="en-GB" dirty="0">
                <a:solidFill>
                  <a:schemeClr val="tx1"/>
                </a:solidFill>
              </a:rPr>
              <a:t>active form and the metabolites. </a:t>
            </a:r>
            <a:endParaRPr lang="en-GB" dirty="0" smtClean="0">
              <a:solidFill>
                <a:schemeClr val="tx1"/>
              </a:solidFill>
            </a:endParaRPr>
          </a:p>
          <a:p>
            <a:pPr marL="0" indent="0" algn="just">
              <a:buNone/>
            </a:pPr>
            <a:endParaRPr lang="en-GB" dirty="0">
              <a:solidFill>
                <a:schemeClr val="tx1"/>
              </a:solidFill>
            </a:endParaRPr>
          </a:p>
          <a:p>
            <a:pPr algn="just">
              <a:buFont typeface="Wingdings" pitchFamily="2" charset="2"/>
              <a:buChar char="Ø"/>
            </a:pPr>
            <a:r>
              <a:rPr lang="en-GB" dirty="0" smtClean="0">
                <a:solidFill>
                  <a:schemeClr val="tx1"/>
                </a:solidFill>
              </a:rPr>
              <a:t>Because </a:t>
            </a:r>
            <a:r>
              <a:rPr lang="en-GB" dirty="0">
                <a:solidFill>
                  <a:schemeClr val="tx1"/>
                </a:solidFill>
              </a:rPr>
              <a:t>it is </a:t>
            </a:r>
            <a:r>
              <a:rPr lang="en-GB" dirty="0" smtClean="0">
                <a:solidFill>
                  <a:schemeClr val="tx1"/>
                </a:solidFill>
              </a:rPr>
              <a:t>extensively metabolized</a:t>
            </a:r>
            <a:r>
              <a:rPr lang="en-GB" dirty="0">
                <a:solidFill>
                  <a:schemeClr val="tx1"/>
                </a:solidFill>
              </a:rPr>
              <a:t>, it has a shorter half-life and must be given more frequently than </a:t>
            </a:r>
            <a:r>
              <a:rPr lang="en-GB" dirty="0" err="1">
                <a:solidFill>
                  <a:schemeClr val="tx1"/>
                </a:solidFill>
              </a:rPr>
              <a:t>amiloride</a:t>
            </a:r>
            <a:r>
              <a:rPr lang="en-GB" dirty="0">
                <a:solidFill>
                  <a:schemeClr val="tx1"/>
                </a:solidFill>
              </a:rPr>
              <a:t> (which is not metabolized)</a:t>
            </a:r>
            <a:endParaRPr lang="en-US" u="sng" dirty="0">
              <a:solidFill>
                <a:schemeClr val="tx1"/>
              </a:solidFill>
            </a:endParaRPr>
          </a:p>
          <a:p>
            <a:pPr algn="just"/>
            <a:endParaRPr lang="en-US" dirty="0"/>
          </a:p>
        </p:txBody>
      </p:sp>
    </p:spTree>
    <p:extLst>
      <p:ext uri="{BB962C8B-B14F-4D97-AF65-F5344CB8AC3E}">
        <p14:creationId xmlns:p14="http://schemas.microsoft.com/office/powerpoint/2010/main" val="1553035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1936" y="150167"/>
            <a:ext cx="2566728" cy="461665"/>
          </a:xfrm>
          <a:prstGeom prst="rect">
            <a:avLst/>
          </a:prstGeom>
          <a:noFill/>
        </p:spPr>
        <p:txBody>
          <a:bodyPr wrap="none" rtlCol="0">
            <a:spAutoFit/>
          </a:bodyPr>
          <a:lstStyle/>
          <a:p>
            <a:pPr algn="ctr"/>
            <a:r>
              <a:rPr lang="en-GB" sz="2400" b="1" dirty="0" smtClean="0">
                <a:solidFill>
                  <a:schemeClr val="tx2">
                    <a:lumMod val="75000"/>
                  </a:schemeClr>
                </a:solidFill>
              </a:rPr>
              <a:t>Therapeutic uses</a:t>
            </a:r>
            <a:endParaRPr lang="en-GB" sz="2400" b="1" dirty="0">
              <a:solidFill>
                <a:schemeClr val="tx2">
                  <a:lumMod val="75000"/>
                </a:schemeClr>
              </a:solidFill>
            </a:endParaRPr>
          </a:p>
        </p:txBody>
      </p:sp>
      <p:sp>
        <p:nvSpPr>
          <p:cNvPr id="10" name="Rectangle 9"/>
          <p:cNvSpPr/>
          <p:nvPr/>
        </p:nvSpPr>
        <p:spPr>
          <a:xfrm>
            <a:off x="457200" y="990600"/>
            <a:ext cx="8458200" cy="4708981"/>
          </a:xfrm>
          <a:prstGeom prst="rect">
            <a:avLst/>
          </a:prstGeom>
        </p:spPr>
        <p:txBody>
          <a:bodyPr wrap="square">
            <a:spAutoFit/>
          </a:bodyPr>
          <a:lstStyle/>
          <a:p>
            <a:pPr marL="342900" indent="-342900">
              <a:buFont typeface="Arial" panose="020B0604020202020204" pitchFamily="34" charset="0"/>
              <a:buChar char="•"/>
            </a:pPr>
            <a:r>
              <a:rPr lang="en-US" sz="2000" dirty="0"/>
              <a:t>Spironolactone is a weak diuretic in </a:t>
            </a:r>
            <a:r>
              <a:rPr lang="en-US" sz="2000" dirty="0" smtClean="0"/>
              <a:t>its own </a:t>
            </a:r>
            <a:r>
              <a:rPr lang="en-US" sz="2000" dirty="0"/>
              <a:t>right and is used only in combination </a:t>
            </a:r>
            <a:r>
              <a:rPr lang="en-US" sz="2000" dirty="0" smtClean="0"/>
              <a:t>with other more efficacious diuretics</a:t>
            </a:r>
          </a:p>
          <a:p>
            <a:pPr marL="342900" indent="-342900">
              <a:buFont typeface="Arial" panose="020B0604020202020204" pitchFamily="34" charset="0"/>
              <a:buChar char="•"/>
            </a:pPr>
            <a:endParaRPr lang="en-US" sz="2000" dirty="0" smtClean="0"/>
          </a:p>
          <a:p>
            <a:pPr marL="457200" indent="-457200">
              <a:buAutoNum type="arabicPeriod"/>
            </a:pPr>
            <a:r>
              <a:rPr lang="en-US" sz="2000" dirty="0" smtClean="0"/>
              <a:t>To </a:t>
            </a:r>
            <a:r>
              <a:rPr lang="en-US" sz="2000" dirty="0"/>
              <a:t>counteract </a:t>
            </a:r>
            <a:r>
              <a:rPr lang="en-US" sz="2000" dirty="0" smtClean="0"/>
              <a:t>K</a:t>
            </a:r>
            <a:r>
              <a:rPr lang="en-US" sz="2000" baseline="30000" dirty="0" smtClean="0"/>
              <a:t>+</a:t>
            </a:r>
            <a:r>
              <a:rPr lang="en-US" sz="2000" dirty="0" smtClean="0"/>
              <a:t> </a:t>
            </a:r>
            <a:r>
              <a:rPr lang="en-US" sz="2000" dirty="0"/>
              <a:t>loss due to thiazide and </a:t>
            </a:r>
            <a:r>
              <a:rPr lang="en-US" sz="2000" dirty="0" smtClean="0"/>
              <a:t>loop diuretics.</a:t>
            </a:r>
          </a:p>
          <a:p>
            <a:pPr marL="457200" indent="-457200">
              <a:buAutoNum type="arabicPeriod"/>
            </a:pPr>
            <a:endParaRPr lang="en-US" sz="2000" dirty="0"/>
          </a:p>
          <a:p>
            <a:r>
              <a:rPr lang="en-US" sz="2000" dirty="0"/>
              <a:t>2. Edema: It is more useful in cirrhotic </a:t>
            </a:r>
            <a:r>
              <a:rPr lang="en-US" sz="2000" dirty="0" smtClean="0"/>
              <a:t>and nephrotic </a:t>
            </a:r>
            <a:r>
              <a:rPr lang="en-US" sz="2000" dirty="0"/>
              <a:t>edema in which aldosterone levels </a:t>
            </a:r>
            <a:r>
              <a:rPr lang="en-US" sz="2000" dirty="0" smtClean="0"/>
              <a:t>are generally </a:t>
            </a:r>
            <a:r>
              <a:rPr lang="en-US" sz="2000" dirty="0"/>
              <a:t>high. Spironolactone is frequently </a:t>
            </a:r>
            <a:r>
              <a:rPr lang="en-US" sz="2000" dirty="0" smtClean="0"/>
              <a:t>added to </a:t>
            </a:r>
            <a:r>
              <a:rPr lang="en-US" sz="2000" dirty="0"/>
              <a:t>a thiazide/loop diuretic in the treatment of </a:t>
            </a:r>
            <a:r>
              <a:rPr lang="en-US" sz="2000" dirty="0" err="1" smtClean="0"/>
              <a:t>ascitis</a:t>
            </a:r>
            <a:r>
              <a:rPr lang="en-US" sz="2000" dirty="0" smtClean="0"/>
              <a:t> (abnormal buildup of fluid in the abdomen)</a:t>
            </a:r>
            <a:r>
              <a:rPr lang="en-US" sz="2000" dirty="0"/>
              <a:t> </a:t>
            </a:r>
            <a:r>
              <a:rPr lang="en-US" sz="2000" dirty="0" smtClean="0"/>
              <a:t>due </a:t>
            </a:r>
            <a:r>
              <a:rPr lang="en-US" sz="2000" dirty="0"/>
              <a:t>to cirrhosis of liver. </a:t>
            </a:r>
          </a:p>
          <a:p>
            <a:endParaRPr lang="en-US" sz="2000" dirty="0" smtClean="0"/>
          </a:p>
          <a:p>
            <a:r>
              <a:rPr lang="en-US" sz="2000" dirty="0" smtClean="0"/>
              <a:t>3. Hypertension</a:t>
            </a:r>
            <a:r>
              <a:rPr lang="en-US" sz="2000" dirty="0"/>
              <a:t>: Used as adjuvant to thiazide </a:t>
            </a:r>
            <a:r>
              <a:rPr lang="en-US" sz="2000" dirty="0" smtClean="0"/>
              <a:t>to prevent </a:t>
            </a:r>
            <a:r>
              <a:rPr lang="en-US" sz="2000" dirty="0" err="1"/>
              <a:t>hypokalaemia</a:t>
            </a:r>
            <a:r>
              <a:rPr lang="en-US" sz="2000" dirty="0"/>
              <a:t>, it may slightly add to </a:t>
            </a:r>
            <a:r>
              <a:rPr lang="en-US" sz="2000" dirty="0" smtClean="0"/>
              <a:t>their antihypertensive </a:t>
            </a:r>
            <a:r>
              <a:rPr lang="en-US" sz="2000" dirty="0"/>
              <a:t>action. </a:t>
            </a:r>
            <a:endParaRPr lang="en-US" sz="2000" dirty="0" smtClean="0"/>
          </a:p>
          <a:p>
            <a:endParaRPr lang="en-US" sz="2000" dirty="0" smtClean="0"/>
          </a:p>
          <a:p>
            <a:r>
              <a:rPr lang="en-US" sz="2000" dirty="0" smtClean="0"/>
              <a:t>4</a:t>
            </a:r>
            <a:r>
              <a:rPr lang="en-US" sz="2000" dirty="0"/>
              <a:t>. CHF: As additional drug to </a:t>
            </a:r>
            <a:r>
              <a:rPr lang="en-US" sz="2000" dirty="0" smtClean="0"/>
              <a:t>conventional therapy </a:t>
            </a:r>
            <a:r>
              <a:rPr lang="en-US" sz="2000" dirty="0"/>
              <a:t>in moderate to severe CHF</a:t>
            </a:r>
            <a:r>
              <a:rPr lang="en-US" sz="2000" dirty="0" smtClean="0"/>
              <a:t>; spironolactone </a:t>
            </a:r>
            <a:r>
              <a:rPr lang="en-US" sz="2000" dirty="0"/>
              <a:t>can </a:t>
            </a:r>
            <a:r>
              <a:rPr lang="en-US" sz="2000" dirty="0" smtClean="0"/>
              <a:t>retard disease </a:t>
            </a:r>
            <a:r>
              <a:rPr lang="en-US" sz="2000" dirty="0"/>
              <a:t>progression and lower mortality</a:t>
            </a:r>
            <a:endParaRPr lang="en-GB" sz="2000" b="1" dirty="0"/>
          </a:p>
        </p:txBody>
      </p:sp>
    </p:spTree>
    <p:extLst>
      <p:ext uri="{BB962C8B-B14F-4D97-AF65-F5344CB8AC3E}">
        <p14:creationId xmlns:p14="http://schemas.microsoft.com/office/powerpoint/2010/main" val="1933134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sz="2400" b="1" dirty="0" smtClean="0">
                <a:effectLst/>
              </a:rPr>
              <a:t>Adverse effects</a:t>
            </a:r>
            <a:endParaRPr lang="en-US" sz="2400" b="1" dirty="0">
              <a:effectLst/>
            </a:endParaRPr>
          </a:p>
        </p:txBody>
      </p:sp>
      <p:sp>
        <p:nvSpPr>
          <p:cNvPr id="3" name="Content Placeholder 2"/>
          <p:cNvSpPr>
            <a:spLocks noGrp="1"/>
          </p:cNvSpPr>
          <p:nvPr>
            <p:ph idx="1"/>
          </p:nvPr>
        </p:nvSpPr>
        <p:spPr>
          <a:xfrm>
            <a:off x="533400" y="1143000"/>
            <a:ext cx="8229600" cy="5181600"/>
          </a:xfrm>
        </p:spPr>
        <p:txBody>
          <a:bodyPr>
            <a:normAutofit/>
          </a:bodyPr>
          <a:lstStyle/>
          <a:p>
            <a:pPr>
              <a:buFont typeface="Wingdings" pitchFamily="2" charset="2"/>
              <a:buChar char="Ø"/>
            </a:pPr>
            <a:r>
              <a:rPr lang="en-GB" sz="1800" dirty="0" err="1">
                <a:solidFill>
                  <a:schemeClr val="tx1"/>
                </a:solidFill>
              </a:rPr>
              <a:t>Hyperkalemia</a:t>
            </a:r>
            <a:r>
              <a:rPr lang="en-GB" sz="1800" dirty="0">
                <a:solidFill>
                  <a:schemeClr val="tx1"/>
                </a:solidFill>
              </a:rPr>
              <a:t>: K</a:t>
            </a:r>
            <a:r>
              <a:rPr lang="en-GB" sz="1800" baseline="30000" dirty="0" smtClean="0">
                <a:solidFill>
                  <a:schemeClr val="tx1"/>
                </a:solidFill>
              </a:rPr>
              <a:t>+</a:t>
            </a:r>
            <a:r>
              <a:rPr lang="en-GB" sz="1800" dirty="0" smtClean="0">
                <a:solidFill>
                  <a:schemeClr val="tx1"/>
                </a:solidFill>
              </a:rPr>
              <a:t>-</a:t>
            </a:r>
            <a:r>
              <a:rPr lang="en-GB" sz="1800" dirty="0">
                <a:solidFill>
                  <a:schemeClr val="tx1"/>
                </a:solidFill>
              </a:rPr>
              <a:t>sparing diuretics reduce </a:t>
            </a:r>
            <a:r>
              <a:rPr lang="en-GB" sz="1800" dirty="0" smtClean="0">
                <a:solidFill>
                  <a:schemeClr val="tx1"/>
                </a:solidFill>
              </a:rPr>
              <a:t>urinary excretion </a:t>
            </a:r>
            <a:r>
              <a:rPr lang="en-GB" sz="1800" dirty="0">
                <a:solidFill>
                  <a:schemeClr val="tx1"/>
                </a:solidFill>
              </a:rPr>
              <a:t>of K</a:t>
            </a:r>
            <a:r>
              <a:rPr lang="en-GB" sz="1800" baseline="30000" dirty="0">
                <a:solidFill>
                  <a:schemeClr val="tx1"/>
                </a:solidFill>
              </a:rPr>
              <a:t>+</a:t>
            </a:r>
            <a:r>
              <a:rPr lang="en-GB" sz="1800" dirty="0">
                <a:solidFill>
                  <a:schemeClr val="tx1"/>
                </a:solidFill>
              </a:rPr>
              <a:t> and can cause mild, moderate, or even life-threatening </a:t>
            </a:r>
            <a:r>
              <a:rPr lang="en-GB" sz="1800" dirty="0" err="1">
                <a:solidFill>
                  <a:schemeClr val="tx1"/>
                </a:solidFill>
              </a:rPr>
              <a:t>hyperkalemia</a:t>
            </a:r>
            <a:r>
              <a:rPr lang="en-GB" sz="1800" dirty="0">
                <a:solidFill>
                  <a:schemeClr val="tx1"/>
                </a:solidFill>
              </a:rPr>
              <a:t>. </a:t>
            </a:r>
          </a:p>
          <a:p>
            <a:endParaRPr lang="en-GB" sz="1800" dirty="0">
              <a:solidFill>
                <a:schemeClr val="tx1"/>
              </a:solidFill>
            </a:endParaRPr>
          </a:p>
          <a:p>
            <a:pPr>
              <a:buFont typeface="Wingdings" pitchFamily="2" charset="2"/>
              <a:buChar char="Ø"/>
            </a:pPr>
            <a:r>
              <a:rPr lang="en-GB" sz="1800" dirty="0">
                <a:solidFill>
                  <a:schemeClr val="tx1"/>
                </a:solidFill>
              </a:rPr>
              <a:t> </a:t>
            </a:r>
            <a:r>
              <a:rPr lang="en-GB" sz="1800" dirty="0" err="1">
                <a:solidFill>
                  <a:schemeClr val="tx1"/>
                </a:solidFill>
              </a:rPr>
              <a:t>Hyperchloremic</a:t>
            </a:r>
            <a:r>
              <a:rPr lang="en-GB" sz="1800" dirty="0">
                <a:solidFill>
                  <a:schemeClr val="tx1"/>
                </a:solidFill>
              </a:rPr>
              <a:t> Metabolic Acidosis: By inhibiting H</a:t>
            </a:r>
            <a:r>
              <a:rPr lang="en-GB" sz="1800" baseline="30000" dirty="0">
                <a:solidFill>
                  <a:schemeClr val="tx1"/>
                </a:solidFill>
              </a:rPr>
              <a:t>+</a:t>
            </a:r>
            <a:r>
              <a:rPr lang="en-GB" sz="1800" dirty="0">
                <a:solidFill>
                  <a:schemeClr val="tx1"/>
                </a:solidFill>
              </a:rPr>
              <a:t> secretion in parallel with K</a:t>
            </a:r>
            <a:r>
              <a:rPr lang="en-GB" sz="1800" baseline="30000" dirty="0">
                <a:solidFill>
                  <a:schemeClr val="tx1"/>
                </a:solidFill>
              </a:rPr>
              <a:t>+</a:t>
            </a:r>
            <a:r>
              <a:rPr lang="en-GB" sz="1800" dirty="0">
                <a:solidFill>
                  <a:schemeClr val="tx1"/>
                </a:solidFill>
              </a:rPr>
              <a:t> secretion, the K</a:t>
            </a:r>
            <a:r>
              <a:rPr lang="en-GB" sz="1800" baseline="30000" dirty="0" smtClean="0">
                <a:solidFill>
                  <a:schemeClr val="tx1"/>
                </a:solidFill>
              </a:rPr>
              <a:t>+</a:t>
            </a:r>
            <a:r>
              <a:rPr lang="en-GB" sz="1800" dirty="0" smtClean="0">
                <a:solidFill>
                  <a:schemeClr val="tx1"/>
                </a:solidFill>
              </a:rPr>
              <a:t>-sparing </a:t>
            </a:r>
            <a:r>
              <a:rPr lang="en-GB" sz="1800" dirty="0">
                <a:solidFill>
                  <a:schemeClr val="tx1"/>
                </a:solidFill>
              </a:rPr>
              <a:t>diuretics can cause acidosis similar to that seen with type IV renal tubular acidosis.</a:t>
            </a:r>
          </a:p>
          <a:p>
            <a:pPr>
              <a:buFont typeface="Wingdings" pitchFamily="2" charset="2"/>
              <a:buChar char="Ø"/>
            </a:pPr>
            <a:r>
              <a:rPr lang="en-GB" sz="1800" dirty="0">
                <a:solidFill>
                  <a:schemeClr val="tx1"/>
                </a:solidFill>
              </a:rPr>
              <a:t> </a:t>
            </a:r>
            <a:r>
              <a:rPr lang="en-GB" sz="1800" dirty="0" err="1">
                <a:solidFill>
                  <a:schemeClr val="tx1"/>
                </a:solidFill>
              </a:rPr>
              <a:t>Gynecomastia</a:t>
            </a:r>
            <a:r>
              <a:rPr lang="en-GB" sz="1800" dirty="0">
                <a:solidFill>
                  <a:schemeClr val="tx1"/>
                </a:solidFill>
              </a:rPr>
              <a:t> (endocrine abnormalities)</a:t>
            </a:r>
          </a:p>
          <a:p>
            <a:pPr>
              <a:buFont typeface="Wingdings" pitchFamily="2" charset="2"/>
              <a:buChar char="Ø"/>
            </a:pPr>
            <a:r>
              <a:rPr lang="en-GB" sz="1800" dirty="0">
                <a:solidFill>
                  <a:schemeClr val="tx1"/>
                </a:solidFill>
              </a:rPr>
              <a:t> Acute Renal Failure</a:t>
            </a:r>
          </a:p>
          <a:p>
            <a:pPr>
              <a:buFont typeface="Wingdings" pitchFamily="2" charset="2"/>
              <a:buChar char="Ø"/>
            </a:pPr>
            <a:r>
              <a:rPr lang="en-GB" sz="1800" dirty="0">
                <a:solidFill>
                  <a:schemeClr val="tx1"/>
                </a:solidFill>
              </a:rPr>
              <a:t> Kidney Stones</a:t>
            </a:r>
          </a:p>
          <a:p>
            <a:pPr marL="0" indent="0">
              <a:buNone/>
            </a:pPr>
            <a:endParaRPr lang="en-GB" sz="1800" dirty="0" smtClean="0">
              <a:solidFill>
                <a:schemeClr val="tx1"/>
              </a:solidFill>
            </a:endParaRPr>
          </a:p>
          <a:p>
            <a:pPr marL="0" indent="0">
              <a:buNone/>
            </a:pPr>
            <a:r>
              <a:rPr lang="en-GB" sz="1800" dirty="0" smtClean="0">
                <a:solidFill>
                  <a:schemeClr val="tx1"/>
                </a:solidFill>
              </a:rPr>
              <a:t>Note: K</a:t>
            </a:r>
            <a:r>
              <a:rPr lang="en-GB" sz="1800" baseline="30000" dirty="0">
                <a:solidFill>
                  <a:schemeClr val="tx1"/>
                </a:solidFill>
              </a:rPr>
              <a:t>+</a:t>
            </a:r>
            <a:r>
              <a:rPr lang="en-GB" sz="1800" dirty="0">
                <a:solidFill>
                  <a:schemeClr val="tx1"/>
                </a:solidFill>
              </a:rPr>
              <a:t> sparing diuretics is contraindicated in patients with renal insufficiency and in those receiving angiotensin antagonists such as ACE inhibitors, because it causes life-threatening </a:t>
            </a:r>
            <a:r>
              <a:rPr lang="en-GB" sz="1800" dirty="0" err="1">
                <a:solidFill>
                  <a:schemeClr val="tx1"/>
                </a:solidFill>
              </a:rPr>
              <a:t>hyperkalemia</a:t>
            </a:r>
            <a:r>
              <a:rPr lang="en-GB" sz="1800" dirty="0">
                <a:solidFill>
                  <a:schemeClr val="tx1"/>
                </a:solidFill>
              </a:rPr>
              <a:t>.</a:t>
            </a:r>
          </a:p>
          <a:p>
            <a:endParaRPr lang="en-US" sz="1800" dirty="0">
              <a:solidFill>
                <a:schemeClr val="tx1"/>
              </a:solidFill>
            </a:endParaRPr>
          </a:p>
        </p:txBody>
      </p:sp>
    </p:spTree>
    <p:extLst>
      <p:ext uri="{BB962C8B-B14F-4D97-AF65-F5344CB8AC3E}">
        <p14:creationId xmlns:p14="http://schemas.microsoft.com/office/powerpoint/2010/main" val="5768138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91" y="195943"/>
            <a:ext cx="8458200" cy="609600"/>
          </a:xfrm>
        </p:spPr>
        <p:txBody>
          <a:bodyPr>
            <a:noAutofit/>
          </a:bodyPr>
          <a:lstStyle/>
          <a:p>
            <a:r>
              <a:rPr lang="en-GB" sz="2800" b="1" dirty="0" smtClean="0">
                <a:effectLst/>
              </a:rPr>
              <a:t>Osmotic diuretics</a:t>
            </a:r>
            <a:endParaRPr lang="en-GB" sz="2400" dirty="0">
              <a:effectLst/>
            </a:endParaRPr>
          </a:p>
        </p:txBody>
      </p:sp>
      <p:sp>
        <p:nvSpPr>
          <p:cNvPr id="4" name="Rectangle 3"/>
          <p:cNvSpPr/>
          <p:nvPr/>
        </p:nvSpPr>
        <p:spPr>
          <a:xfrm>
            <a:off x="457200" y="1066800"/>
            <a:ext cx="8305800" cy="5324535"/>
          </a:xfrm>
          <a:prstGeom prst="rect">
            <a:avLst/>
          </a:prstGeom>
        </p:spPr>
        <p:txBody>
          <a:bodyPr wrap="square">
            <a:spAutoFit/>
          </a:bodyPr>
          <a:lstStyle/>
          <a:p>
            <a:pPr algn="just">
              <a:buFont typeface="Wingdings" pitchFamily="2" charset="2"/>
              <a:buChar char="Ø"/>
            </a:pPr>
            <a:r>
              <a:rPr lang="en-GB" sz="2000" dirty="0" smtClean="0"/>
              <a:t>The prototypic osmotic diuretic is </a:t>
            </a:r>
            <a:r>
              <a:rPr lang="en-GB" sz="2000" dirty="0" err="1" smtClean="0">
                <a:solidFill>
                  <a:srgbClr val="FF0000"/>
                </a:solidFill>
              </a:rPr>
              <a:t>mannitol</a:t>
            </a:r>
            <a:r>
              <a:rPr lang="en-GB" sz="2000" dirty="0" smtClean="0"/>
              <a:t>. </a:t>
            </a:r>
          </a:p>
          <a:p>
            <a:pPr algn="just">
              <a:buFont typeface="Wingdings" pitchFamily="2" charset="2"/>
              <a:buChar char="Ø"/>
            </a:pPr>
            <a:endParaRPr lang="en-GB" sz="2000" dirty="0"/>
          </a:p>
          <a:p>
            <a:pPr algn="just">
              <a:buFont typeface="Wingdings" pitchFamily="2" charset="2"/>
              <a:buChar char="Ø"/>
            </a:pPr>
            <a:r>
              <a:rPr lang="en-GB" sz="2000" dirty="0" smtClean="0"/>
              <a:t>Others are </a:t>
            </a:r>
            <a:r>
              <a:rPr lang="en-GB" sz="2000" dirty="0" smtClean="0">
                <a:solidFill>
                  <a:srgbClr val="FF0000"/>
                </a:solidFill>
              </a:rPr>
              <a:t>Urea, </a:t>
            </a:r>
            <a:r>
              <a:rPr lang="en-GB" sz="2000" dirty="0" err="1" smtClean="0">
                <a:solidFill>
                  <a:srgbClr val="FF0000"/>
                </a:solidFill>
              </a:rPr>
              <a:t>isosorbide</a:t>
            </a:r>
            <a:r>
              <a:rPr lang="en-GB" sz="2000" dirty="0" smtClean="0">
                <a:solidFill>
                  <a:srgbClr val="FF0000"/>
                </a:solidFill>
              </a:rPr>
              <a:t>, glycerol.</a:t>
            </a:r>
          </a:p>
          <a:p>
            <a:pPr algn="just">
              <a:buFont typeface="Wingdings" pitchFamily="2" charset="2"/>
              <a:buChar char="Ø"/>
            </a:pPr>
            <a:endParaRPr lang="en-GB" sz="2000" dirty="0" smtClean="0">
              <a:solidFill>
                <a:srgbClr val="FF0000"/>
              </a:solidFill>
            </a:endParaRPr>
          </a:p>
          <a:p>
            <a:pPr algn="just">
              <a:buFont typeface="Wingdings" pitchFamily="2" charset="2"/>
              <a:buChar char="Ø"/>
            </a:pPr>
            <a:r>
              <a:rPr lang="en-US" sz="2000" dirty="0" smtClean="0">
                <a:sym typeface="Cooper Black" pitchFamily="16" charset="0"/>
              </a:rPr>
              <a:t> They do not interact with receptors or directly block renal transport. </a:t>
            </a:r>
            <a:r>
              <a:rPr lang="en-US" sz="2000" dirty="0">
                <a:sym typeface="Cooper Black" pitchFamily="16" charset="0"/>
              </a:rPr>
              <a:t>T</a:t>
            </a:r>
            <a:r>
              <a:rPr lang="en-US" sz="2000" dirty="0" smtClean="0">
                <a:sym typeface="Cooper Black" pitchFamily="16" charset="0"/>
              </a:rPr>
              <a:t>heir activity depends on development of osmotic pressure.</a:t>
            </a:r>
          </a:p>
          <a:p>
            <a:pPr algn="just">
              <a:buFont typeface="Wingdings" pitchFamily="2" charset="2"/>
              <a:buChar char="Ø"/>
            </a:pPr>
            <a:endParaRPr lang="en-GB" sz="2000" dirty="0" smtClean="0">
              <a:solidFill>
                <a:srgbClr val="FF0000"/>
              </a:solidFill>
            </a:endParaRPr>
          </a:p>
          <a:p>
            <a:pPr algn="just">
              <a:buFont typeface="Wingdings" pitchFamily="2" charset="2"/>
              <a:buChar char="Ø"/>
            </a:pPr>
            <a:r>
              <a:rPr lang="en-GB" sz="2000" dirty="0" smtClean="0"/>
              <a:t>Their major effect is in the proximal tubule, descending limb of </a:t>
            </a:r>
            <a:r>
              <a:rPr lang="en-GB" sz="2000" dirty="0" err="1" smtClean="0"/>
              <a:t>Henle’s</a:t>
            </a:r>
            <a:r>
              <a:rPr lang="en-GB" sz="2000" dirty="0" smtClean="0"/>
              <a:t> loop where they increase osmotic pressure, and the collecting tubule where they oppose the action of  antidiuretic hormone (ADH).</a:t>
            </a:r>
          </a:p>
          <a:p>
            <a:pPr algn="just">
              <a:buFont typeface="Wingdings" pitchFamily="2" charset="2"/>
              <a:buChar char="Ø"/>
            </a:pPr>
            <a:endParaRPr lang="en-GB" sz="2000" dirty="0" smtClean="0"/>
          </a:p>
          <a:p>
            <a:pPr algn="just">
              <a:buFont typeface="Wingdings" pitchFamily="2" charset="2"/>
              <a:buChar char="Ø"/>
            </a:pPr>
            <a:r>
              <a:rPr lang="en-GB" sz="2000" dirty="0" smtClean="0"/>
              <a:t> Osmotic diuretics are not reabsorbed and so prevents absorption of water, promoting water </a:t>
            </a:r>
            <a:r>
              <a:rPr lang="en-GB" sz="2000" dirty="0" err="1" smtClean="0"/>
              <a:t>diuresis</a:t>
            </a:r>
            <a:r>
              <a:rPr lang="en-GB" sz="2000" dirty="0" smtClean="0"/>
              <a:t>.</a:t>
            </a:r>
          </a:p>
          <a:p>
            <a:pPr algn="just"/>
            <a:endParaRPr lang="en-GB" sz="2000" dirty="0" smtClean="0"/>
          </a:p>
          <a:p>
            <a:pPr algn="just">
              <a:buFont typeface="Wingdings" pitchFamily="2" charset="2"/>
              <a:buChar char="Ø"/>
            </a:pPr>
            <a:r>
              <a:rPr lang="en-GB" sz="2000" dirty="0" smtClean="0"/>
              <a:t>The increase in urine flow rate decreases the contact time between fluid and the tubular epithelium, thus reducing Na</a:t>
            </a:r>
            <a:r>
              <a:rPr lang="en-GB" sz="2000" baseline="30000" dirty="0" smtClean="0"/>
              <a:t>+</a:t>
            </a:r>
            <a:r>
              <a:rPr lang="en-GB" sz="2000" dirty="0" smtClean="0"/>
              <a:t> as well as water </a:t>
            </a:r>
            <a:r>
              <a:rPr lang="en-GB" sz="2000" dirty="0" err="1" smtClean="0"/>
              <a:t>reabsorption</a:t>
            </a:r>
            <a:r>
              <a:rPr lang="en-GB" sz="2000" dirty="0" smtClean="0"/>
              <a:t>.</a:t>
            </a:r>
          </a:p>
        </p:txBody>
      </p:sp>
    </p:spTree>
    <p:extLst>
      <p:ext uri="{BB962C8B-B14F-4D97-AF65-F5344CB8AC3E}">
        <p14:creationId xmlns:p14="http://schemas.microsoft.com/office/powerpoint/2010/main" val="1910989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457200"/>
            <a:ext cx="8229600" cy="533400"/>
          </a:xfrm>
        </p:spPr>
        <p:txBody>
          <a:bodyPr>
            <a:normAutofit fontScale="90000"/>
          </a:bodyPr>
          <a:lstStyle/>
          <a:p>
            <a:pPr algn="ctr"/>
            <a:r>
              <a:rPr lang="en-US" sz="3600" dirty="0"/>
              <a:t>B</a:t>
            </a:r>
            <a:r>
              <a:rPr lang="en-US" sz="3600" dirty="0" smtClean="0"/>
              <a:t>asic renal processes</a:t>
            </a:r>
            <a:endParaRPr lang="en-US" sz="3600" dirty="0"/>
          </a:p>
        </p:txBody>
      </p:sp>
      <p:sp>
        <p:nvSpPr>
          <p:cNvPr id="21507" name="Rectangle 3"/>
          <p:cNvSpPr>
            <a:spLocks noGrp="1" noChangeArrowheads="1"/>
          </p:cNvSpPr>
          <p:nvPr>
            <p:ph idx="1"/>
          </p:nvPr>
        </p:nvSpPr>
        <p:spPr/>
        <p:txBody>
          <a:bodyPr>
            <a:normAutofit/>
          </a:bodyPr>
          <a:lstStyle/>
          <a:p>
            <a:r>
              <a:rPr lang="en-US" sz="2000" dirty="0" smtClean="0">
                <a:solidFill>
                  <a:schemeClr val="tx1"/>
                </a:solidFill>
                <a:effectLst/>
              </a:rPr>
              <a:t>There are three basic renal processes:</a:t>
            </a:r>
          </a:p>
          <a:p>
            <a:pPr marL="457200" indent="-457200">
              <a:buFont typeface="+mj-lt"/>
              <a:buAutoNum type="arabicPeriod"/>
            </a:pPr>
            <a:endParaRPr lang="en-US" sz="2000" dirty="0" smtClean="0">
              <a:solidFill>
                <a:schemeClr val="tx1"/>
              </a:solidFill>
              <a:effectLst/>
            </a:endParaRPr>
          </a:p>
          <a:p>
            <a:pPr marL="457200" indent="-457200">
              <a:buFont typeface="+mj-lt"/>
              <a:buAutoNum type="arabicPeriod"/>
            </a:pPr>
            <a:r>
              <a:rPr lang="en-US" sz="2000" dirty="0" smtClean="0">
                <a:solidFill>
                  <a:schemeClr val="tx1"/>
                </a:solidFill>
                <a:effectLst/>
              </a:rPr>
              <a:t>Glomerular </a:t>
            </a:r>
            <a:r>
              <a:rPr lang="en-US" sz="2000" dirty="0">
                <a:solidFill>
                  <a:schemeClr val="tx1"/>
                </a:solidFill>
                <a:effectLst/>
              </a:rPr>
              <a:t>Filtration: Filtering of blood into tubule forming the primitive </a:t>
            </a:r>
            <a:r>
              <a:rPr lang="en-US" sz="2000" dirty="0" smtClean="0">
                <a:solidFill>
                  <a:schemeClr val="tx1"/>
                </a:solidFill>
                <a:effectLst/>
              </a:rPr>
              <a:t>urine</a:t>
            </a:r>
          </a:p>
          <a:p>
            <a:pPr marL="457200" indent="-457200">
              <a:buFont typeface="+mj-lt"/>
              <a:buAutoNum type="arabicPeriod"/>
            </a:pPr>
            <a:endParaRPr lang="en-US" sz="2000" dirty="0" smtClean="0">
              <a:solidFill>
                <a:schemeClr val="tx1"/>
              </a:solidFill>
              <a:effectLst/>
            </a:endParaRPr>
          </a:p>
          <a:p>
            <a:pPr marL="457200" indent="-457200">
              <a:buFont typeface="+mj-lt"/>
              <a:buAutoNum type="arabicPeriod"/>
            </a:pPr>
            <a:r>
              <a:rPr lang="en-US" sz="2000" dirty="0" smtClean="0">
                <a:solidFill>
                  <a:schemeClr val="tx1"/>
                </a:solidFill>
                <a:effectLst/>
              </a:rPr>
              <a:t>Tubular </a:t>
            </a:r>
            <a:r>
              <a:rPr lang="en-US" sz="2000" dirty="0">
                <a:solidFill>
                  <a:schemeClr val="tx1"/>
                </a:solidFill>
                <a:effectLst/>
              </a:rPr>
              <a:t>Reabsorption: Absorption of substances needed by body from tubule to </a:t>
            </a:r>
            <a:r>
              <a:rPr lang="en-US" sz="2000" dirty="0" smtClean="0">
                <a:solidFill>
                  <a:schemeClr val="tx1"/>
                </a:solidFill>
                <a:effectLst/>
              </a:rPr>
              <a:t>blood</a:t>
            </a:r>
          </a:p>
          <a:p>
            <a:pPr marL="457200" indent="-457200">
              <a:buFont typeface="+mj-lt"/>
              <a:buAutoNum type="arabicPeriod"/>
            </a:pPr>
            <a:endParaRPr lang="en-US" sz="2000" dirty="0" smtClean="0">
              <a:solidFill>
                <a:schemeClr val="tx1"/>
              </a:solidFill>
              <a:effectLst/>
            </a:endParaRPr>
          </a:p>
          <a:p>
            <a:pPr marL="457200" indent="-457200">
              <a:buFont typeface="+mj-lt"/>
              <a:buAutoNum type="arabicPeriod"/>
            </a:pPr>
            <a:r>
              <a:rPr lang="en-US" sz="2000" dirty="0" smtClean="0">
                <a:solidFill>
                  <a:schemeClr val="tx1"/>
                </a:solidFill>
                <a:effectLst/>
              </a:rPr>
              <a:t>Tubular </a:t>
            </a:r>
            <a:r>
              <a:rPr lang="en-US" sz="2000" dirty="0">
                <a:solidFill>
                  <a:schemeClr val="tx1"/>
                </a:solidFill>
                <a:effectLst/>
              </a:rPr>
              <a:t>Secretion: Secretion of substances to be eliminated from the body into the tubule from the blood</a:t>
            </a:r>
          </a:p>
        </p:txBody>
      </p:sp>
    </p:spTree>
    <p:extLst>
      <p:ext uri="{BB962C8B-B14F-4D97-AF65-F5344CB8AC3E}">
        <p14:creationId xmlns:p14="http://schemas.microsoft.com/office/powerpoint/2010/main" val="1074975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949"/>
            <a:ext cx="8229600" cy="609600"/>
          </a:xfrm>
        </p:spPr>
        <p:txBody>
          <a:bodyPr/>
          <a:lstStyle/>
          <a:p>
            <a:r>
              <a:rPr lang="en-US" sz="3200" b="1" dirty="0" smtClean="0">
                <a:effectLst/>
              </a:rPr>
              <a:t>Pharmacokinetics </a:t>
            </a:r>
            <a:endParaRPr lang="en-US" sz="3200" b="1" dirty="0">
              <a:effectLst/>
            </a:endParaRPr>
          </a:p>
        </p:txBody>
      </p:sp>
      <p:sp>
        <p:nvSpPr>
          <p:cNvPr id="4" name="Content Placeholder 3"/>
          <p:cNvSpPr>
            <a:spLocks noGrp="1"/>
          </p:cNvSpPr>
          <p:nvPr>
            <p:ph idx="1"/>
          </p:nvPr>
        </p:nvSpPr>
        <p:spPr>
          <a:xfrm>
            <a:off x="457200" y="685800"/>
            <a:ext cx="8229600" cy="5459956"/>
          </a:xfrm>
          <a:prstGeom prst="rect">
            <a:avLst/>
          </a:prstGeom>
        </p:spPr>
        <p:txBody>
          <a:bodyPr wrap="square">
            <a:spAutoFit/>
          </a:bodyPr>
          <a:lstStyle/>
          <a:p>
            <a:pPr algn="just">
              <a:buFont typeface="Wingdings" pitchFamily="2" charset="2"/>
              <a:buChar char="Ø"/>
            </a:pPr>
            <a:r>
              <a:rPr lang="en-GB" sz="1600" u="sng" dirty="0" err="1" smtClean="0">
                <a:solidFill>
                  <a:schemeClr val="tx1"/>
                </a:solidFill>
              </a:rPr>
              <a:t>Mannitol</a:t>
            </a:r>
            <a:r>
              <a:rPr lang="en-GB" sz="1600" u="sng" dirty="0" smtClean="0">
                <a:solidFill>
                  <a:schemeClr val="tx1"/>
                </a:solidFill>
              </a:rPr>
              <a:t> is poorly absorbed by the GI tract, and when administered orally, it causes osmotic </a:t>
            </a:r>
            <a:r>
              <a:rPr lang="en-GB" sz="1600" u="sng" dirty="0" err="1" smtClean="0">
                <a:solidFill>
                  <a:schemeClr val="tx1"/>
                </a:solidFill>
              </a:rPr>
              <a:t>diarrhea</a:t>
            </a:r>
            <a:r>
              <a:rPr lang="en-GB" sz="1600" u="sng" dirty="0" smtClean="0">
                <a:solidFill>
                  <a:schemeClr val="tx1"/>
                </a:solidFill>
              </a:rPr>
              <a:t> rather than diuresis.</a:t>
            </a:r>
          </a:p>
          <a:p>
            <a:pPr algn="just"/>
            <a:endParaRPr lang="en-GB" sz="500" u="sng" dirty="0" smtClean="0">
              <a:solidFill>
                <a:schemeClr val="tx1"/>
              </a:solidFill>
            </a:endParaRPr>
          </a:p>
          <a:p>
            <a:pPr algn="just">
              <a:buFont typeface="Wingdings" pitchFamily="2" charset="2"/>
              <a:buChar char="Ø"/>
            </a:pPr>
            <a:r>
              <a:rPr lang="en-GB" sz="1600" u="sng" dirty="0" smtClean="0">
                <a:solidFill>
                  <a:schemeClr val="tx1"/>
                </a:solidFill>
              </a:rPr>
              <a:t> For systemic effect, </a:t>
            </a:r>
            <a:r>
              <a:rPr lang="en-GB" sz="1600" u="sng" dirty="0" err="1" smtClean="0">
                <a:solidFill>
                  <a:schemeClr val="tx1"/>
                </a:solidFill>
              </a:rPr>
              <a:t>mannitol</a:t>
            </a:r>
            <a:r>
              <a:rPr lang="en-GB" sz="1600" u="sng" dirty="0" smtClean="0">
                <a:solidFill>
                  <a:schemeClr val="tx1"/>
                </a:solidFill>
              </a:rPr>
              <a:t> must be given intravenously. </a:t>
            </a:r>
          </a:p>
          <a:p>
            <a:pPr algn="just"/>
            <a:endParaRPr lang="en-GB" sz="500" dirty="0" smtClean="0">
              <a:solidFill>
                <a:schemeClr val="tx1"/>
              </a:solidFill>
            </a:endParaRPr>
          </a:p>
          <a:p>
            <a:pPr algn="just">
              <a:buFont typeface="Wingdings" pitchFamily="2" charset="2"/>
              <a:buChar char="Ø"/>
            </a:pPr>
            <a:r>
              <a:rPr lang="en-GB" sz="1600" dirty="0" smtClean="0">
                <a:solidFill>
                  <a:schemeClr val="tx1"/>
                </a:solidFill>
              </a:rPr>
              <a:t> </a:t>
            </a:r>
            <a:r>
              <a:rPr lang="en-GB" sz="1600" dirty="0" err="1" smtClean="0">
                <a:solidFill>
                  <a:schemeClr val="tx1"/>
                </a:solidFill>
              </a:rPr>
              <a:t>Mannitol</a:t>
            </a:r>
            <a:r>
              <a:rPr lang="en-GB" sz="1600" dirty="0" smtClean="0">
                <a:solidFill>
                  <a:schemeClr val="tx1"/>
                </a:solidFill>
              </a:rPr>
              <a:t> is not metabolized and is excreted by glomerular filtration within 30–60 minutes, without any important tubular reabsorption or secretion.</a:t>
            </a:r>
          </a:p>
          <a:p>
            <a:pPr algn="just"/>
            <a:endParaRPr lang="en-GB" sz="500" dirty="0" smtClean="0">
              <a:solidFill>
                <a:schemeClr val="tx1"/>
              </a:solidFill>
            </a:endParaRPr>
          </a:p>
          <a:p>
            <a:pPr algn="just">
              <a:buFont typeface="Wingdings" pitchFamily="2" charset="2"/>
              <a:buChar char="Ø"/>
            </a:pPr>
            <a:r>
              <a:rPr lang="en-GB" sz="1600" dirty="0" smtClean="0">
                <a:solidFill>
                  <a:schemeClr val="tx1"/>
                </a:solidFill>
              </a:rPr>
              <a:t> It must be used cautiously in patients with even mild renal insufficiency</a:t>
            </a:r>
          </a:p>
          <a:p>
            <a:pPr algn="just">
              <a:buFont typeface="Wingdings" pitchFamily="2" charset="2"/>
              <a:buChar char="Ø"/>
            </a:pPr>
            <a:endParaRPr lang="en-GB" sz="1600" dirty="0">
              <a:solidFill>
                <a:schemeClr val="tx1"/>
              </a:solidFill>
            </a:endParaRPr>
          </a:p>
          <a:p>
            <a:pPr marL="0" indent="0" algn="just">
              <a:buNone/>
            </a:pPr>
            <a:r>
              <a:rPr lang="en-US" dirty="0" smtClean="0"/>
              <a:t>			</a:t>
            </a:r>
            <a:r>
              <a:rPr lang="en-US" b="1" dirty="0" smtClean="0"/>
              <a:t>Therapeutic uses</a:t>
            </a:r>
          </a:p>
          <a:p>
            <a:pPr algn="just">
              <a:buFont typeface="Wingdings" pitchFamily="2" charset="2"/>
              <a:buChar char="Ø"/>
            </a:pPr>
            <a:r>
              <a:rPr lang="en-US" sz="1600" dirty="0" smtClean="0">
                <a:solidFill>
                  <a:schemeClr val="tx1"/>
                </a:solidFill>
                <a:sym typeface="Cooper Black" pitchFamily="16" charset="0"/>
              </a:rPr>
              <a:t>Drug </a:t>
            </a:r>
            <a:r>
              <a:rPr lang="en-US" sz="1600" dirty="0">
                <a:solidFill>
                  <a:schemeClr val="tx1"/>
                </a:solidFill>
                <a:sym typeface="Cooper Black" pitchFamily="16" charset="0"/>
              </a:rPr>
              <a:t>of choice: non-toxic, freely filtered, non-</a:t>
            </a:r>
            <a:r>
              <a:rPr lang="en-US" sz="1600" dirty="0" err="1">
                <a:solidFill>
                  <a:schemeClr val="tx1"/>
                </a:solidFill>
                <a:sym typeface="Cooper Black" pitchFamily="16" charset="0"/>
              </a:rPr>
              <a:t>reabsorbable</a:t>
            </a:r>
            <a:r>
              <a:rPr lang="en-US" sz="1600" dirty="0">
                <a:solidFill>
                  <a:schemeClr val="tx1"/>
                </a:solidFill>
                <a:sym typeface="Cooper Black" pitchFamily="16" charset="0"/>
              </a:rPr>
              <a:t> and </a:t>
            </a:r>
            <a:r>
              <a:rPr lang="en-US" sz="1600" dirty="0" smtClean="0">
                <a:solidFill>
                  <a:schemeClr val="tx1"/>
                </a:solidFill>
                <a:sym typeface="Cooper Black" pitchFamily="16" charset="0"/>
              </a:rPr>
              <a:t>non-metabolized</a:t>
            </a:r>
          </a:p>
          <a:p>
            <a:pPr algn="just">
              <a:buFont typeface="Wingdings" pitchFamily="2" charset="2"/>
              <a:buChar char="Ø"/>
            </a:pPr>
            <a:endParaRPr lang="en-US" sz="500" dirty="0" smtClean="0">
              <a:solidFill>
                <a:schemeClr val="tx1"/>
              </a:solidFill>
              <a:sym typeface="Cooper Black" pitchFamily="16" charset="0"/>
            </a:endParaRPr>
          </a:p>
          <a:p>
            <a:pPr algn="just">
              <a:buFont typeface="Wingdings" pitchFamily="2" charset="2"/>
              <a:buChar char="Ø"/>
            </a:pPr>
            <a:r>
              <a:rPr lang="en-US" sz="1600" dirty="0" smtClean="0">
                <a:solidFill>
                  <a:schemeClr val="tx1"/>
                </a:solidFill>
                <a:sym typeface="Cooper Black" pitchFamily="16" charset="0"/>
              </a:rPr>
              <a:t> </a:t>
            </a:r>
            <a:r>
              <a:rPr lang="en-US" sz="1600" dirty="0">
                <a:solidFill>
                  <a:schemeClr val="tx1"/>
                </a:solidFill>
                <a:sym typeface="Cooper Black" pitchFamily="16" charset="0"/>
              </a:rPr>
              <a:t>Administered </a:t>
            </a:r>
            <a:r>
              <a:rPr lang="en-US" sz="1600" dirty="0" err="1">
                <a:solidFill>
                  <a:schemeClr val="tx1"/>
                </a:solidFill>
                <a:sym typeface="Cooper Black" pitchFamily="16" charset="0"/>
              </a:rPr>
              <a:t>prophylatically</a:t>
            </a:r>
            <a:r>
              <a:rPr lang="en-US" sz="1600" dirty="0">
                <a:solidFill>
                  <a:schemeClr val="tx1"/>
                </a:solidFill>
                <a:sym typeface="Cooper Black" pitchFamily="16" charset="0"/>
              </a:rPr>
              <a:t> for acute renal failure secondary to trauma, cardiovascular disease, surgery or nephrotoxic </a:t>
            </a:r>
            <a:r>
              <a:rPr lang="en-US" sz="1600" dirty="0" smtClean="0">
                <a:solidFill>
                  <a:schemeClr val="tx1"/>
                </a:solidFill>
                <a:sym typeface="Cooper Black" pitchFamily="16" charset="0"/>
              </a:rPr>
              <a:t>drugs</a:t>
            </a:r>
          </a:p>
          <a:p>
            <a:pPr algn="just">
              <a:buFont typeface="Wingdings" pitchFamily="2" charset="2"/>
              <a:buChar char="Ø"/>
            </a:pPr>
            <a:endParaRPr lang="en-US" sz="500" dirty="0" smtClean="0">
              <a:solidFill>
                <a:schemeClr val="tx1"/>
              </a:solidFill>
              <a:sym typeface="Cooper Black" pitchFamily="16" charset="0"/>
            </a:endParaRPr>
          </a:p>
          <a:p>
            <a:pPr algn="just">
              <a:buFont typeface="Wingdings" pitchFamily="2" charset="2"/>
              <a:buChar char="Ø"/>
            </a:pPr>
            <a:r>
              <a:rPr lang="en-US" sz="1600" dirty="0" smtClean="0">
                <a:solidFill>
                  <a:schemeClr val="tx1"/>
                </a:solidFill>
                <a:sym typeface="Cooper Black" pitchFamily="16" charset="0"/>
              </a:rPr>
              <a:t> </a:t>
            </a:r>
            <a:r>
              <a:rPr lang="en-US" sz="1600" dirty="0">
                <a:solidFill>
                  <a:schemeClr val="tx1"/>
                </a:solidFill>
                <a:sym typeface="Cooper Black" pitchFamily="16" charset="0"/>
              </a:rPr>
              <a:t>Short-term treatment of acute </a:t>
            </a:r>
            <a:r>
              <a:rPr lang="en-US" sz="1600" dirty="0" smtClean="0">
                <a:solidFill>
                  <a:schemeClr val="tx1"/>
                </a:solidFill>
                <a:sym typeface="Cooper Black" pitchFamily="16" charset="0"/>
              </a:rPr>
              <a:t>glaucoma</a:t>
            </a:r>
          </a:p>
          <a:p>
            <a:pPr algn="just">
              <a:buFont typeface="Wingdings" pitchFamily="2" charset="2"/>
              <a:buChar char="Ø"/>
            </a:pPr>
            <a:endParaRPr lang="en-US" sz="500" dirty="0" smtClean="0">
              <a:solidFill>
                <a:schemeClr val="tx1"/>
              </a:solidFill>
              <a:sym typeface="Cooper Black" pitchFamily="16" charset="0"/>
            </a:endParaRPr>
          </a:p>
          <a:p>
            <a:pPr algn="just">
              <a:buFont typeface="Wingdings" pitchFamily="2" charset="2"/>
              <a:buChar char="Ø"/>
            </a:pPr>
            <a:r>
              <a:rPr lang="en-US" sz="1600" dirty="0" smtClean="0">
                <a:solidFill>
                  <a:schemeClr val="tx1"/>
                </a:solidFill>
                <a:sym typeface="Cooper Black" pitchFamily="16" charset="0"/>
              </a:rPr>
              <a:t> </a:t>
            </a:r>
            <a:r>
              <a:rPr lang="en-US" sz="1600" dirty="0">
                <a:solidFill>
                  <a:schemeClr val="tx1"/>
                </a:solidFill>
                <a:sym typeface="Cooper Black" pitchFamily="16" charset="0"/>
              </a:rPr>
              <a:t>Infused to lower intracranial pressure </a:t>
            </a:r>
            <a:endParaRPr lang="en-US" sz="1600" dirty="0" smtClean="0">
              <a:solidFill>
                <a:schemeClr val="tx1"/>
              </a:solidFill>
              <a:sym typeface="Cooper Black" pitchFamily="16" charset="0"/>
            </a:endParaRPr>
          </a:p>
          <a:p>
            <a:pPr algn="just">
              <a:buFont typeface="Wingdings" pitchFamily="2" charset="2"/>
              <a:buChar char="Ø"/>
            </a:pPr>
            <a:endParaRPr lang="en-US" sz="500" dirty="0" smtClean="0">
              <a:solidFill>
                <a:schemeClr val="tx1"/>
              </a:solidFill>
              <a:sym typeface="Cooper Black" pitchFamily="16" charset="0"/>
            </a:endParaRPr>
          </a:p>
          <a:p>
            <a:pPr algn="just">
              <a:buFont typeface="Wingdings" pitchFamily="2" charset="2"/>
              <a:buChar char="Ø"/>
            </a:pPr>
            <a:r>
              <a:rPr lang="en-US" sz="1600" dirty="0" smtClean="0">
                <a:solidFill>
                  <a:schemeClr val="tx1"/>
                </a:solidFill>
                <a:sym typeface="Cooper Black" pitchFamily="16" charset="0"/>
              </a:rPr>
              <a:t> </a:t>
            </a:r>
            <a:r>
              <a:rPr lang="en-US" sz="1600" dirty="0">
                <a:solidFill>
                  <a:schemeClr val="tx1"/>
                </a:solidFill>
                <a:sym typeface="Cooper Black" pitchFamily="16" charset="0"/>
              </a:rPr>
              <a:t>Urea, glycerol and </a:t>
            </a:r>
            <a:r>
              <a:rPr lang="en-US" sz="1600" dirty="0" err="1">
                <a:solidFill>
                  <a:schemeClr val="tx1"/>
                </a:solidFill>
                <a:sym typeface="Cooper Black" pitchFamily="16" charset="0"/>
              </a:rPr>
              <a:t>isosorbide</a:t>
            </a:r>
            <a:r>
              <a:rPr lang="en-US" sz="1600" dirty="0">
                <a:solidFill>
                  <a:schemeClr val="tx1"/>
                </a:solidFill>
                <a:sym typeface="Cooper Black" pitchFamily="16" charset="0"/>
              </a:rPr>
              <a:t> are less </a:t>
            </a:r>
            <a:r>
              <a:rPr lang="en-US" sz="1600" dirty="0" smtClean="0">
                <a:solidFill>
                  <a:schemeClr val="tx1"/>
                </a:solidFill>
                <a:sym typeface="Cooper Black" pitchFamily="16" charset="0"/>
              </a:rPr>
              <a:t>efficient </a:t>
            </a:r>
          </a:p>
          <a:p>
            <a:pPr algn="just">
              <a:buFont typeface="Wingdings" pitchFamily="2" charset="2"/>
              <a:buChar char="Ø"/>
            </a:pPr>
            <a:endParaRPr lang="en-US" sz="500" dirty="0" smtClean="0">
              <a:solidFill>
                <a:schemeClr val="tx1"/>
              </a:solidFill>
              <a:sym typeface="Cooper Black" pitchFamily="16" charset="0"/>
            </a:endParaRPr>
          </a:p>
          <a:p>
            <a:pPr algn="just">
              <a:buFont typeface="Wingdings" pitchFamily="2" charset="2"/>
              <a:buChar char="Ø"/>
            </a:pPr>
            <a:r>
              <a:rPr lang="en-US" sz="1600" dirty="0" smtClean="0">
                <a:solidFill>
                  <a:schemeClr val="tx1"/>
                </a:solidFill>
                <a:sym typeface="Cooper Black" pitchFamily="16" charset="0"/>
              </a:rPr>
              <a:t>Can </a:t>
            </a:r>
            <a:r>
              <a:rPr lang="en-US" sz="1600" dirty="0">
                <a:solidFill>
                  <a:schemeClr val="tx1"/>
                </a:solidFill>
                <a:sym typeface="Cooper Black" pitchFamily="16" charset="0"/>
              </a:rPr>
              <a:t>penetrate cell </a:t>
            </a:r>
            <a:r>
              <a:rPr lang="en-US" sz="1600" dirty="0" smtClean="0">
                <a:solidFill>
                  <a:schemeClr val="tx1"/>
                </a:solidFill>
                <a:sym typeface="Cooper Black" pitchFamily="16" charset="0"/>
              </a:rPr>
              <a:t>membranes</a:t>
            </a:r>
            <a:endParaRPr lang="en-US" sz="1600" dirty="0">
              <a:solidFill>
                <a:schemeClr val="tx1"/>
              </a:solidFill>
              <a:sym typeface="Cooper Black" pitchFamily="16" charset="0"/>
            </a:endParaRPr>
          </a:p>
        </p:txBody>
      </p:sp>
    </p:spTree>
    <p:extLst>
      <p:ext uri="{BB962C8B-B14F-4D97-AF65-F5344CB8AC3E}">
        <p14:creationId xmlns:p14="http://schemas.microsoft.com/office/powerpoint/2010/main" val="3901527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lstStyle/>
          <a:p>
            <a:r>
              <a:rPr lang="en-US" sz="3200" b="1" dirty="0" smtClean="0">
                <a:effectLst/>
              </a:rPr>
              <a:t>Adverse effects</a:t>
            </a:r>
            <a:endParaRPr lang="en-US" sz="3200" b="1" dirty="0">
              <a:effectLst/>
            </a:endParaRPr>
          </a:p>
        </p:txBody>
      </p:sp>
      <p:sp>
        <p:nvSpPr>
          <p:cNvPr id="3" name="Content Placeholder 2"/>
          <p:cNvSpPr>
            <a:spLocks noGrp="1"/>
          </p:cNvSpPr>
          <p:nvPr>
            <p:ph idx="1"/>
          </p:nvPr>
        </p:nvSpPr>
        <p:spPr/>
        <p:txBody>
          <a:bodyPr>
            <a:normAutofit/>
          </a:bodyPr>
          <a:lstStyle/>
          <a:p>
            <a:r>
              <a:rPr lang="en-US" sz="2000" dirty="0">
                <a:solidFill>
                  <a:schemeClr val="tx1"/>
                </a:solidFill>
                <a:sym typeface="Cooper Black" pitchFamily="16" charset="0"/>
              </a:rPr>
              <a:t>Increased extracellular fluid </a:t>
            </a:r>
            <a:r>
              <a:rPr lang="en-US" sz="2000" dirty="0" smtClean="0">
                <a:solidFill>
                  <a:schemeClr val="tx1"/>
                </a:solidFill>
                <a:sym typeface="Cooper Black" pitchFamily="16" charset="0"/>
              </a:rPr>
              <a:t>volume</a:t>
            </a:r>
          </a:p>
          <a:p>
            <a:r>
              <a:rPr lang="en-US" sz="2000" dirty="0">
                <a:solidFill>
                  <a:schemeClr val="tx1"/>
                </a:solidFill>
                <a:sym typeface="Cooper Black" pitchFamily="16" charset="0"/>
              </a:rPr>
              <a:t>Cardiac failure</a:t>
            </a:r>
          </a:p>
          <a:p>
            <a:r>
              <a:rPr lang="en-US" sz="2000" dirty="0">
                <a:solidFill>
                  <a:schemeClr val="tx1"/>
                </a:solidFill>
                <a:sym typeface="Cooper Black" pitchFamily="16" charset="0"/>
              </a:rPr>
              <a:t>Pulmonary </a:t>
            </a:r>
            <a:r>
              <a:rPr lang="en-US" sz="2000" dirty="0" smtClean="0">
                <a:solidFill>
                  <a:schemeClr val="tx1"/>
                </a:solidFill>
                <a:sym typeface="Cooper Black" pitchFamily="16" charset="0"/>
              </a:rPr>
              <a:t>edema</a:t>
            </a:r>
          </a:p>
          <a:p>
            <a:r>
              <a:rPr lang="en-US" sz="2000" dirty="0" smtClean="0">
                <a:solidFill>
                  <a:schemeClr val="tx1"/>
                </a:solidFill>
                <a:sym typeface="Cooper Black" pitchFamily="16" charset="0"/>
              </a:rPr>
              <a:t>Hypernatremia</a:t>
            </a:r>
          </a:p>
          <a:p>
            <a:r>
              <a:rPr lang="en-US" sz="2000" dirty="0">
                <a:solidFill>
                  <a:schemeClr val="tx1"/>
                </a:solidFill>
                <a:sym typeface="Cooper Black" pitchFamily="16" charset="0"/>
              </a:rPr>
              <a:t>Hyperkalemia secondary to diabetes or impaired renal </a:t>
            </a:r>
            <a:r>
              <a:rPr lang="en-US" sz="2000" dirty="0" smtClean="0">
                <a:solidFill>
                  <a:schemeClr val="tx1"/>
                </a:solidFill>
                <a:sym typeface="Cooper Black" pitchFamily="16" charset="0"/>
              </a:rPr>
              <a:t>function</a:t>
            </a:r>
          </a:p>
          <a:p>
            <a:r>
              <a:rPr lang="en-US" sz="2000" dirty="0">
                <a:solidFill>
                  <a:schemeClr val="tx1"/>
                </a:solidFill>
                <a:sym typeface="Cooper Black" pitchFamily="16" charset="0"/>
              </a:rPr>
              <a:t>Headache, nausea, vomiting</a:t>
            </a:r>
          </a:p>
          <a:p>
            <a:endParaRPr lang="en-US" sz="4000" dirty="0">
              <a:sym typeface="Cooper Black" pitchFamily="16" charset="0"/>
            </a:endParaRPr>
          </a:p>
          <a:p>
            <a:endParaRPr lang="en-US" sz="3200" dirty="0">
              <a:sym typeface="Cooper Black" pitchFamily="16" charset="0"/>
            </a:endParaRPr>
          </a:p>
          <a:p>
            <a:endParaRPr lang="en-US" dirty="0">
              <a:solidFill>
                <a:srgbClr val="FBFF00"/>
              </a:solidFill>
              <a:sym typeface="Cooper Black" pitchFamily="16" charset="0"/>
            </a:endParaRPr>
          </a:p>
          <a:p>
            <a:endParaRPr lang="en-US" sz="1800" dirty="0"/>
          </a:p>
        </p:txBody>
      </p:sp>
    </p:spTree>
    <p:extLst>
      <p:ext uri="{BB962C8B-B14F-4D97-AF65-F5344CB8AC3E}">
        <p14:creationId xmlns:p14="http://schemas.microsoft.com/office/powerpoint/2010/main" val="12051971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8229600" cy="762000"/>
          </a:xfrm>
        </p:spPr>
        <p:txBody>
          <a:bodyPr>
            <a:normAutofit fontScale="90000"/>
          </a:bodyPr>
          <a:lstStyle/>
          <a:p>
            <a:r>
              <a:rPr lang="en-US" sz="3200" b="1" dirty="0" smtClean="0"/>
              <a:t>Uses and side effects of diuretics</a:t>
            </a:r>
            <a:endParaRPr lang="en-US" sz="3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295400"/>
            <a:ext cx="868680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6078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Autofit/>
          </a:bodyPr>
          <a:lstStyle/>
          <a:p>
            <a:r>
              <a:rPr lang="en-US" sz="3600" dirty="0" smtClean="0"/>
              <a:t>Anti-diuretics</a:t>
            </a:r>
            <a:endParaRPr lang="en-US" sz="3600" dirty="0"/>
          </a:p>
        </p:txBody>
      </p:sp>
      <p:sp>
        <p:nvSpPr>
          <p:cNvPr id="3" name="Content Placeholder 2"/>
          <p:cNvSpPr>
            <a:spLocks noGrp="1"/>
          </p:cNvSpPr>
          <p:nvPr>
            <p:ph idx="1"/>
          </p:nvPr>
        </p:nvSpPr>
        <p:spPr>
          <a:xfrm>
            <a:off x="304800" y="1295400"/>
            <a:ext cx="8458200" cy="5105400"/>
          </a:xfrm>
        </p:spPr>
        <p:txBody>
          <a:bodyPr>
            <a:normAutofit/>
          </a:bodyPr>
          <a:lstStyle/>
          <a:p>
            <a:pPr algn="just"/>
            <a:r>
              <a:rPr lang="en-US" sz="2000" dirty="0" smtClean="0">
                <a:solidFill>
                  <a:schemeClr val="tx1"/>
                </a:solidFill>
              </a:rPr>
              <a:t>Antidiuretics essentially inhibits water excretion without </a:t>
            </a:r>
            <a:r>
              <a:rPr lang="en-US" sz="2000" dirty="0">
                <a:solidFill>
                  <a:schemeClr val="tx1"/>
                </a:solidFill>
              </a:rPr>
              <a:t>affecting salt </a:t>
            </a:r>
            <a:r>
              <a:rPr lang="en-US" sz="2000" dirty="0" smtClean="0">
                <a:solidFill>
                  <a:schemeClr val="tx1"/>
                </a:solidFill>
              </a:rPr>
              <a:t>excretion.</a:t>
            </a:r>
            <a:endParaRPr lang="en-US" sz="1200" dirty="0" smtClean="0">
              <a:solidFill>
                <a:schemeClr val="tx1"/>
              </a:solidFill>
            </a:endParaRPr>
          </a:p>
          <a:p>
            <a:pPr algn="just"/>
            <a:r>
              <a:rPr lang="en-US" sz="2000" dirty="0" smtClean="0">
                <a:solidFill>
                  <a:schemeClr val="tx1"/>
                </a:solidFill>
              </a:rPr>
              <a:t> </a:t>
            </a:r>
            <a:r>
              <a:rPr lang="en-US" sz="2000" dirty="0">
                <a:solidFill>
                  <a:schemeClr val="tx1"/>
                </a:solidFill>
              </a:rPr>
              <a:t>T</a:t>
            </a:r>
            <a:r>
              <a:rPr lang="en-US" sz="2000" dirty="0" smtClean="0">
                <a:solidFill>
                  <a:schemeClr val="tx1"/>
                </a:solidFill>
              </a:rPr>
              <a:t>hey are more </a:t>
            </a:r>
            <a:r>
              <a:rPr lang="en-US" sz="2000" dirty="0">
                <a:solidFill>
                  <a:schemeClr val="tx1"/>
                </a:solidFill>
              </a:rPr>
              <a:t>precisely </a:t>
            </a:r>
            <a:r>
              <a:rPr lang="en-US" sz="2000" dirty="0" smtClean="0">
                <a:solidFill>
                  <a:schemeClr val="tx1"/>
                </a:solidFill>
              </a:rPr>
              <a:t>called ‘anti-</a:t>
            </a:r>
            <a:r>
              <a:rPr lang="en-US" sz="2000" dirty="0" err="1" smtClean="0">
                <a:solidFill>
                  <a:schemeClr val="tx1"/>
                </a:solidFill>
              </a:rPr>
              <a:t>aquaretics</a:t>
            </a:r>
            <a:r>
              <a:rPr lang="en-US" sz="2000" dirty="0" smtClean="0">
                <a:solidFill>
                  <a:schemeClr val="tx1"/>
                </a:solidFill>
              </a:rPr>
              <a:t>’</a:t>
            </a:r>
            <a:endParaRPr lang="en-US" sz="1200" dirty="0">
              <a:solidFill>
                <a:schemeClr val="tx1"/>
              </a:solidFill>
            </a:endParaRPr>
          </a:p>
          <a:p>
            <a:pPr algn="just"/>
            <a:r>
              <a:rPr lang="en-US" sz="2000" dirty="0" smtClean="0">
                <a:solidFill>
                  <a:schemeClr val="tx1"/>
                </a:solidFill>
              </a:rPr>
              <a:t>They are </a:t>
            </a:r>
            <a:r>
              <a:rPr lang="en-US" sz="2000" dirty="0">
                <a:solidFill>
                  <a:schemeClr val="tx1"/>
                </a:solidFill>
              </a:rPr>
              <a:t>drugs that reduce </a:t>
            </a:r>
            <a:r>
              <a:rPr lang="en-US" sz="2000" dirty="0" smtClean="0">
                <a:solidFill>
                  <a:schemeClr val="tx1"/>
                </a:solidFill>
              </a:rPr>
              <a:t>urine volume</a:t>
            </a:r>
            <a:r>
              <a:rPr lang="en-US" sz="2000" dirty="0">
                <a:solidFill>
                  <a:schemeClr val="tx1"/>
                </a:solidFill>
              </a:rPr>
              <a:t>, particularly in </a:t>
            </a:r>
            <a:r>
              <a:rPr lang="en-US" sz="2000" i="1" dirty="0">
                <a:solidFill>
                  <a:schemeClr val="tx1"/>
                </a:solidFill>
              </a:rPr>
              <a:t>diabetes </a:t>
            </a:r>
            <a:r>
              <a:rPr lang="en-US" sz="2000" i="1" dirty="0" err="1">
                <a:solidFill>
                  <a:schemeClr val="tx1"/>
                </a:solidFill>
              </a:rPr>
              <a:t>insipidus</a:t>
            </a:r>
            <a:r>
              <a:rPr lang="en-US" sz="2000" i="1" dirty="0">
                <a:solidFill>
                  <a:schemeClr val="tx1"/>
                </a:solidFill>
              </a:rPr>
              <a:t> </a:t>
            </a:r>
            <a:r>
              <a:rPr lang="en-US" sz="2000" dirty="0">
                <a:solidFill>
                  <a:schemeClr val="tx1"/>
                </a:solidFill>
              </a:rPr>
              <a:t>(</a:t>
            </a:r>
            <a:r>
              <a:rPr lang="en-US" sz="2000" dirty="0" smtClean="0">
                <a:solidFill>
                  <a:schemeClr val="tx1"/>
                </a:solidFill>
              </a:rPr>
              <a:t>DI) which </a:t>
            </a:r>
            <a:r>
              <a:rPr lang="en-US" sz="2000" dirty="0">
                <a:solidFill>
                  <a:schemeClr val="tx1"/>
                </a:solidFill>
              </a:rPr>
              <a:t>is their primary indication</a:t>
            </a:r>
            <a:r>
              <a:rPr lang="en-US" sz="2000" dirty="0" smtClean="0">
                <a:solidFill>
                  <a:schemeClr val="tx1"/>
                </a:solidFill>
              </a:rPr>
              <a:t>.</a:t>
            </a:r>
          </a:p>
          <a:p>
            <a:pPr marL="0" indent="0" algn="just">
              <a:buNone/>
            </a:pPr>
            <a:endParaRPr lang="en-US" sz="2000" dirty="0" smtClean="0">
              <a:solidFill>
                <a:schemeClr val="tx1"/>
              </a:solidFill>
            </a:endParaRPr>
          </a:p>
          <a:p>
            <a:pPr marL="0" indent="0" algn="just">
              <a:buNone/>
            </a:pPr>
            <a:r>
              <a:rPr lang="en-US" sz="2000" dirty="0" smtClean="0">
                <a:solidFill>
                  <a:schemeClr val="tx1"/>
                </a:solidFill>
              </a:rPr>
              <a:t>Antidiuretic drugs </a:t>
            </a:r>
            <a:r>
              <a:rPr lang="en-US" sz="2000" dirty="0">
                <a:solidFill>
                  <a:schemeClr val="tx1"/>
                </a:solidFill>
              </a:rPr>
              <a:t>are:</a:t>
            </a:r>
          </a:p>
          <a:p>
            <a:pPr marL="457200" indent="-457200" algn="just">
              <a:buFont typeface="+mj-lt"/>
              <a:buAutoNum type="arabicPeriod"/>
            </a:pPr>
            <a:r>
              <a:rPr lang="en-US" sz="2000" dirty="0" smtClean="0">
                <a:solidFill>
                  <a:schemeClr val="tx1"/>
                </a:solidFill>
              </a:rPr>
              <a:t>Antidiuretic </a:t>
            </a:r>
            <a:r>
              <a:rPr lang="en-US" sz="2000" dirty="0">
                <a:solidFill>
                  <a:schemeClr val="tx1"/>
                </a:solidFill>
              </a:rPr>
              <a:t>hormone (</a:t>
            </a:r>
            <a:r>
              <a:rPr lang="en-US" sz="2000" dirty="0" smtClean="0">
                <a:solidFill>
                  <a:schemeClr val="tx1"/>
                </a:solidFill>
              </a:rPr>
              <a:t>ADH; </a:t>
            </a:r>
            <a:r>
              <a:rPr lang="en-US" sz="2000" dirty="0">
                <a:solidFill>
                  <a:srgbClr val="FF0000"/>
                </a:solidFill>
              </a:rPr>
              <a:t>Vasopressin</a:t>
            </a:r>
            <a:r>
              <a:rPr lang="en-US" sz="2000" dirty="0" smtClean="0">
                <a:solidFill>
                  <a:schemeClr val="tx1"/>
                </a:solidFill>
              </a:rPr>
              <a:t>), </a:t>
            </a:r>
            <a:r>
              <a:rPr lang="en-US" sz="2000" dirty="0" err="1" smtClean="0">
                <a:solidFill>
                  <a:srgbClr val="FF0000"/>
                </a:solidFill>
              </a:rPr>
              <a:t>Desmopressin</a:t>
            </a:r>
            <a:r>
              <a:rPr lang="en-US" sz="2000" dirty="0">
                <a:solidFill>
                  <a:srgbClr val="FF0000"/>
                </a:solidFill>
              </a:rPr>
              <a:t>, </a:t>
            </a:r>
            <a:r>
              <a:rPr lang="en-US" sz="2000" dirty="0" err="1">
                <a:solidFill>
                  <a:srgbClr val="FF0000"/>
                </a:solidFill>
              </a:rPr>
              <a:t>Lypressin</a:t>
            </a:r>
            <a:r>
              <a:rPr lang="en-US" sz="2000" dirty="0">
                <a:solidFill>
                  <a:srgbClr val="FF0000"/>
                </a:solidFill>
              </a:rPr>
              <a:t>, </a:t>
            </a:r>
            <a:r>
              <a:rPr lang="en-US" sz="2000" dirty="0" err="1" smtClean="0">
                <a:solidFill>
                  <a:srgbClr val="FF0000"/>
                </a:solidFill>
              </a:rPr>
              <a:t>Terlipressin</a:t>
            </a:r>
            <a:endParaRPr lang="en-US" sz="2000" dirty="0">
              <a:solidFill>
                <a:srgbClr val="FF0000"/>
              </a:solidFill>
            </a:endParaRPr>
          </a:p>
          <a:p>
            <a:pPr marL="457200" indent="-457200" algn="just">
              <a:buFont typeface="+mj-lt"/>
              <a:buAutoNum type="arabicPeriod"/>
            </a:pPr>
            <a:r>
              <a:rPr lang="en-US" sz="2000" dirty="0" smtClean="0">
                <a:solidFill>
                  <a:schemeClr val="tx1"/>
                </a:solidFill>
              </a:rPr>
              <a:t>Thiazide </a:t>
            </a:r>
            <a:r>
              <a:rPr lang="en-US" sz="2000" dirty="0">
                <a:solidFill>
                  <a:schemeClr val="tx1"/>
                </a:solidFill>
              </a:rPr>
              <a:t>diuretics, </a:t>
            </a:r>
            <a:r>
              <a:rPr lang="en-US" sz="2000" dirty="0" err="1" smtClean="0">
                <a:solidFill>
                  <a:srgbClr val="FF0000"/>
                </a:solidFill>
              </a:rPr>
              <a:t>Amiloride</a:t>
            </a:r>
            <a:r>
              <a:rPr lang="en-US" sz="2000" dirty="0" smtClean="0">
                <a:solidFill>
                  <a:schemeClr val="tx1"/>
                </a:solidFill>
              </a:rPr>
              <a:t>.</a:t>
            </a:r>
          </a:p>
          <a:p>
            <a:pPr marL="457200" indent="-457200">
              <a:buFont typeface="+mj-lt"/>
              <a:buAutoNum type="arabicPeriod"/>
            </a:pPr>
            <a:r>
              <a:rPr lang="en-US" sz="2000" dirty="0" smtClean="0">
                <a:solidFill>
                  <a:schemeClr val="tx1"/>
                </a:solidFill>
              </a:rPr>
              <a:t>Miscellaneous: </a:t>
            </a:r>
            <a:r>
              <a:rPr lang="en-US" sz="2000" dirty="0" smtClean="0">
                <a:solidFill>
                  <a:srgbClr val="FF0000"/>
                </a:solidFill>
              </a:rPr>
              <a:t>Indomethacin, </a:t>
            </a:r>
            <a:r>
              <a:rPr lang="en-US" sz="2000" dirty="0" err="1" smtClean="0">
                <a:solidFill>
                  <a:srgbClr val="FF0000"/>
                </a:solidFill>
              </a:rPr>
              <a:t>Chlorpropamide</a:t>
            </a:r>
            <a:r>
              <a:rPr lang="en-US" sz="2000" dirty="0">
                <a:solidFill>
                  <a:srgbClr val="FF0000"/>
                </a:solidFill>
              </a:rPr>
              <a:t>, Carbamazepine.</a:t>
            </a:r>
          </a:p>
        </p:txBody>
      </p:sp>
    </p:spTree>
    <p:extLst>
      <p:ext uri="{BB962C8B-B14F-4D97-AF65-F5344CB8AC3E}">
        <p14:creationId xmlns:p14="http://schemas.microsoft.com/office/powerpoint/2010/main" val="11392543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4000" b="1" dirty="0" smtClean="0">
                <a:effectLst/>
              </a:rPr>
              <a:t>Anti-diuretics</a:t>
            </a:r>
            <a:r>
              <a:rPr lang="en-US" sz="4000" dirty="0" smtClean="0">
                <a:effectLst/>
              </a:rPr>
              <a:t> </a:t>
            </a:r>
            <a:endParaRPr lang="en-US" sz="4000" dirty="0">
              <a:effectLst/>
            </a:endParaRPr>
          </a:p>
        </p:txBody>
      </p:sp>
      <p:pic>
        <p:nvPicPr>
          <p:cNvPr id="4"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133600" y="914400"/>
            <a:ext cx="5791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030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a:noAutofit/>
          </a:bodyPr>
          <a:lstStyle/>
          <a:p>
            <a:r>
              <a:rPr lang="en-US" sz="3200" b="1" dirty="0" smtClean="0">
                <a:effectLst/>
              </a:rPr>
              <a:t>Anti-diuretic hormone</a:t>
            </a:r>
            <a:endParaRPr lang="en-US" sz="3200" b="1" dirty="0">
              <a:effectLst/>
            </a:endParaRPr>
          </a:p>
        </p:txBody>
      </p:sp>
      <p:sp>
        <p:nvSpPr>
          <p:cNvPr id="5" name="Content Placeholder 2"/>
          <p:cNvSpPr>
            <a:spLocks noGrp="1"/>
          </p:cNvSpPr>
          <p:nvPr>
            <p:ph idx="1"/>
          </p:nvPr>
        </p:nvSpPr>
        <p:spPr>
          <a:xfrm>
            <a:off x="381000" y="838200"/>
            <a:ext cx="8229600" cy="5867400"/>
          </a:xfrm>
        </p:spPr>
        <p:txBody>
          <a:bodyPr>
            <a:noAutofit/>
          </a:bodyPr>
          <a:lstStyle/>
          <a:p>
            <a:r>
              <a:rPr lang="en-US" sz="1800" dirty="0" smtClean="0">
                <a:solidFill>
                  <a:schemeClr val="tx1"/>
                </a:solidFill>
              </a:rPr>
              <a:t>Also called arginine vasopressin (AVP),  anti-diuretic hormone controls the permeability of the collecting tubule by regulating the insertion of preformed water channels (aquaporin-2, AQP2) into the apical membrane via a G protein-coupled, cAMP-mediated process.</a:t>
            </a:r>
          </a:p>
          <a:p>
            <a:endParaRPr lang="en-US" sz="900" dirty="0" smtClean="0">
              <a:solidFill>
                <a:schemeClr val="tx1"/>
              </a:solidFill>
            </a:endParaRPr>
          </a:p>
          <a:p>
            <a:r>
              <a:rPr lang="en-US" sz="1800" dirty="0" smtClean="0">
                <a:solidFill>
                  <a:schemeClr val="tx1"/>
                </a:solidFill>
              </a:rPr>
              <a:t>In the absence of ADH, the collecting tubule (and duct) is impermeable to water, and dilute urine is produced. </a:t>
            </a:r>
          </a:p>
          <a:p>
            <a:endParaRPr lang="en-US" sz="900" dirty="0" smtClean="0">
              <a:solidFill>
                <a:schemeClr val="tx1"/>
              </a:solidFill>
            </a:endParaRPr>
          </a:p>
          <a:p>
            <a:r>
              <a:rPr lang="en-US" sz="1800" dirty="0" smtClean="0">
                <a:solidFill>
                  <a:schemeClr val="tx1"/>
                </a:solidFill>
              </a:rPr>
              <a:t>ADH markedly increases water permeability, and this leads to the formation of a more concentrated final urine. </a:t>
            </a:r>
          </a:p>
          <a:p>
            <a:endParaRPr lang="en-US" sz="900" dirty="0" smtClean="0">
              <a:solidFill>
                <a:schemeClr val="tx1"/>
              </a:solidFill>
            </a:endParaRPr>
          </a:p>
          <a:p>
            <a:r>
              <a:rPr lang="en-US" sz="1800" dirty="0" smtClean="0">
                <a:solidFill>
                  <a:schemeClr val="tx1"/>
                </a:solidFill>
              </a:rPr>
              <a:t>ADH also stimulates the insertion of urea transporter UT1 molecules into the apical membranes of medullary collecting tubule cells.</a:t>
            </a:r>
          </a:p>
          <a:p>
            <a:endParaRPr lang="en-US" sz="800" dirty="0" smtClean="0">
              <a:solidFill>
                <a:schemeClr val="tx1"/>
              </a:solidFill>
            </a:endParaRPr>
          </a:p>
          <a:p>
            <a:r>
              <a:rPr lang="en-US" sz="1800" dirty="0" smtClean="0">
                <a:solidFill>
                  <a:schemeClr val="tx1"/>
                </a:solidFill>
              </a:rPr>
              <a:t>Urea concentration in the medulla plays an important role maintaining the high </a:t>
            </a:r>
            <a:r>
              <a:rPr lang="en-US" sz="1800" dirty="0" err="1" smtClean="0">
                <a:solidFill>
                  <a:schemeClr val="tx1"/>
                </a:solidFill>
              </a:rPr>
              <a:t>osmolarity</a:t>
            </a:r>
            <a:r>
              <a:rPr lang="en-US" sz="1800" dirty="0" smtClean="0">
                <a:solidFill>
                  <a:schemeClr val="tx1"/>
                </a:solidFill>
              </a:rPr>
              <a:t> of the medulla and in the concentration of urine. </a:t>
            </a:r>
          </a:p>
        </p:txBody>
      </p:sp>
    </p:spTree>
    <p:extLst>
      <p:ext uri="{BB962C8B-B14F-4D97-AF65-F5344CB8AC3E}">
        <p14:creationId xmlns:p14="http://schemas.microsoft.com/office/powerpoint/2010/main" val="36761754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533400"/>
          </a:xfrm>
        </p:spPr>
        <p:txBody>
          <a:bodyPr/>
          <a:lstStyle/>
          <a:p>
            <a:r>
              <a:rPr lang="en-GB" sz="2800" dirty="0"/>
              <a:t>A</a:t>
            </a:r>
            <a:r>
              <a:rPr lang="en-GB" sz="2800" dirty="0" smtClean="0"/>
              <a:t>ntidiuretic hormone antagonists</a:t>
            </a:r>
            <a:r>
              <a:rPr lang="en-US" sz="2800" dirty="0" smtClean="0"/>
              <a:t> </a:t>
            </a:r>
            <a:endParaRPr lang="en-US" sz="2800" dirty="0"/>
          </a:p>
        </p:txBody>
      </p:sp>
      <p:sp>
        <p:nvSpPr>
          <p:cNvPr id="3" name="Content Placeholder 2"/>
          <p:cNvSpPr>
            <a:spLocks noGrp="1"/>
          </p:cNvSpPr>
          <p:nvPr>
            <p:ph idx="1"/>
          </p:nvPr>
        </p:nvSpPr>
        <p:spPr>
          <a:xfrm>
            <a:off x="457200" y="838200"/>
            <a:ext cx="8229600" cy="5029200"/>
          </a:xfrm>
        </p:spPr>
        <p:txBody>
          <a:bodyPr>
            <a:normAutofit/>
          </a:bodyPr>
          <a:lstStyle/>
          <a:p>
            <a:pPr algn="just">
              <a:buFont typeface="Wingdings" pitchFamily="2" charset="2"/>
              <a:buChar char="Ø"/>
            </a:pPr>
            <a:r>
              <a:rPr lang="en-GB" sz="1800" dirty="0">
                <a:solidFill>
                  <a:schemeClr val="tx1"/>
                </a:solidFill>
              </a:rPr>
              <a:t>They inhibit the effects of ADH in the collecting tubule.</a:t>
            </a:r>
          </a:p>
          <a:p>
            <a:pPr algn="just">
              <a:buFont typeface="Wingdings" pitchFamily="2" charset="2"/>
              <a:buChar char="Ø"/>
            </a:pPr>
            <a:endParaRPr lang="en-GB" sz="1800" dirty="0">
              <a:solidFill>
                <a:schemeClr val="tx1"/>
              </a:solidFill>
            </a:endParaRPr>
          </a:p>
          <a:p>
            <a:pPr algn="just">
              <a:buFont typeface="Wingdings" pitchFamily="2" charset="2"/>
              <a:buChar char="Ø"/>
            </a:pPr>
            <a:r>
              <a:rPr lang="en-GB" sz="1800" dirty="0">
                <a:solidFill>
                  <a:schemeClr val="tx1"/>
                </a:solidFill>
              </a:rPr>
              <a:t> Of the three known vasopressin receptors (V</a:t>
            </a:r>
            <a:r>
              <a:rPr lang="en-GB" sz="1800" baseline="-25000" dirty="0">
                <a:solidFill>
                  <a:schemeClr val="tx1"/>
                </a:solidFill>
              </a:rPr>
              <a:t>1a</a:t>
            </a:r>
            <a:r>
              <a:rPr lang="en-GB" sz="1800" dirty="0">
                <a:solidFill>
                  <a:schemeClr val="tx1"/>
                </a:solidFill>
              </a:rPr>
              <a:t> , V</a:t>
            </a:r>
            <a:r>
              <a:rPr lang="en-GB" sz="1800" baseline="-25000" dirty="0">
                <a:solidFill>
                  <a:schemeClr val="tx1"/>
                </a:solidFill>
              </a:rPr>
              <a:t>1b</a:t>
            </a:r>
            <a:r>
              <a:rPr lang="en-GB" sz="1800" dirty="0">
                <a:solidFill>
                  <a:schemeClr val="tx1"/>
                </a:solidFill>
              </a:rPr>
              <a:t> , and V</a:t>
            </a:r>
            <a:r>
              <a:rPr lang="en-GB" sz="1800" baseline="-25000" dirty="0">
                <a:solidFill>
                  <a:schemeClr val="tx1"/>
                </a:solidFill>
              </a:rPr>
              <a:t>2</a:t>
            </a:r>
            <a:r>
              <a:rPr lang="en-GB" sz="1800" dirty="0">
                <a:solidFill>
                  <a:schemeClr val="tx1"/>
                </a:solidFill>
              </a:rPr>
              <a:t>), only V</a:t>
            </a:r>
            <a:r>
              <a:rPr lang="en-GB" sz="1800" baseline="-25000" dirty="0">
                <a:solidFill>
                  <a:schemeClr val="tx1"/>
                </a:solidFill>
              </a:rPr>
              <a:t>2</a:t>
            </a:r>
            <a:r>
              <a:rPr lang="en-GB" sz="1800" dirty="0">
                <a:solidFill>
                  <a:schemeClr val="tx1"/>
                </a:solidFill>
              </a:rPr>
              <a:t> </a:t>
            </a:r>
            <a:r>
              <a:rPr lang="en-GB" sz="1800" dirty="0" smtClean="0">
                <a:solidFill>
                  <a:schemeClr val="tx1"/>
                </a:solidFill>
              </a:rPr>
              <a:t>receptors are </a:t>
            </a:r>
            <a:r>
              <a:rPr lang="en-GB" sz="1800" dirty="0">
                <a:solidFill>
                  <a:schemeClr val="tx1"/>
                </a:solidFill>
              </a:rPr>
              <a:t>expressed specifically in the kidney while V</a:t>
            </a:r>
            <a:r>
              <a:rPr lang="en-GB" sz="1800" baseline="-25000" dirty="0">
                <a:solidFill>
                  <a:schemeClr val="tx1"/>
                </a:solidFill>
              </a:rPr>
              <a:t>1</a:t>
            </a:r>
            <a:r>
              <a:rPr lang="en-GB" sz="1800" dirty="0">
                <a:solidFill>
                  <a:schemeClr val="tx1"/>
                </a:solidFill>
              </a:rPr>
              <a:t> receptors are expressed in the vasculature and CNS,.</a:t>
            </a:r>
          </a:p>
          <a:p>
            <a:pPr algn="just">
              <a:buFont typeface="Wingdings" pitchFamily="2" charset="2"/>
              <a:buChar char="Ø"/>
            </a:pPr>
            <a:endParaRPr lang="en-GB" sz="1800" dirty="0">
              <a:solidFill>
                <a:schemeClr val="tx1"/>
              </a:solidFill>
            </a:endParaRPr>
          </a:p>
          <a:p>
            <a:pPr algn="just">
              <a:buFont typeface="Wingdings" pitchFamily="2" charset="2"/>
              <a:buChar char="Ø"/>
            </a:pPr>
            <a:r>
              <a:rPr lang="en-GB" sz="1800" dirty="0">
                <a:solidFill>
                  <a:schemeClr val="tx1"/>
                </a:solidFill>
              </a:rPr>
              <a:t> ADH antagonists include: </a:t>
            </a:r>
            <a:r>
              <a:rPr lang="en-GB" sz="1800" dirty="0">
                <a:solidFill>
                  <a:srgbClr val="FF0000"/>
                </a:solidFill>
              </a:rPr>
              <a:t>lithium</a:t>
            </a:r>
            <a:r>
              <a:rPr lang="en-GB" sz="1800" dirty="0">
                <a:solidFill>
                  <a:schemeClr val="tx1"/>
                </a:solidFill>
              </a:rPr>
              <a:t> (seldom used </a:t>
            </a:r>
            <a:r>
              <a:rPr lang="en-GB" sz="1800" dirty="0" smtClean="0">
                <a:solidFill>
                  <a:schemeClr val="tx1"/>
                </a:solidFill>
              </a:rPr>
              <a:t>because </a:t>
            </a:r>
            <a:r>
              <a:rPr lang="en-GB" sz="1800" dirty="0">
                <a:solidFill>
                  <a:schemeClr val="tx1"/>
                </a:solidFill>
              </a:rPr>
              <a:t>of side effects) and </a:t>
            </a:r>
            <a:r>
              <a:rPr lang="en-GB" sz="1800" dirty="0" err="1">
                <a:solidFill>
                  <a:srgbClr val="FF0000"/>
                </a:solidFill>
              </a:rPr>
              <a:t>demeclocycline</a:t>
            </a:r>
            <a:r>
              <a:rPr lang="en-GB" sz="1800" dirty="0">
                <a:solidFill>
                  <a:schemeClr val="tx1"/>
                </a:solidFill>
              </a:rPr>
              <a:t> (</a:t>
            </a:r>
            <a:r>
              <a:rPr lang="en-GB" sz="1800" dirty="0" smtClean="0">
                <a:solidFill>
                  <a:schemeClr val="tx1"/>
                </a:solidFill>
              </a:rPr>
              <a:t>an </a:t>
            </a:r>
            <a:r>
              <a:rPr lang="en-GB" sz="1800" dirty="0">
                <a:solidFill>
                  <a:schemeClr val="tx1"/>
                </a:solidFill>
              </a:rPr>
              <a:t>antimicrobial drug</a:t>
            </a:r>
            <a:r>
              <a:rPr lang="en-GB" sz="1800" dirty="0" smtClean="0">
                <a:solidFill>
                  <a:schemeClr val="tx1"/>
                </a:solidFill>
              </a:rPr>
              <a:t>). Lithium </a:t>
            </a:r>
            <a:r>
              <a:rPr lang="en-GB" sz="1800" dirty="0">
                <a:solidFill>
                  <a:schemeClr val="tx1"/>
                </a:solidFill>
              </a:rPr>
              <a:t>and </a:t>
            </a:r>
            <a:r>
              <a:rPr lang="en-GB" sz="1800" dirty="0" err="1">
                <a:solidFill>
                  <a:schemeClr val="tx1"/>
                </a:solidFill>
              </a:rPr>
              <a:t>demeclocycline</a:t>
            </a:r>
            <a:r>
              <a:rPr lang="en-GB" sz="1800" dirty="0">
                <a:solidFill>
                  <a:schemeClr val="tx1"/>
                </a:solidFill>
              </a:rPr>
              <a:t> reduce ADH-induced cAMP by mechanisms that are not yet completely clarified.</a:t>
            </a:r>
          </a:p>
          <a:p>
            <a:pPr marL="0" indent="0" algn="just">
              <a:buNone/>
            </a:pPr>
            <a:endParaRPr lang="en-GB" sz="1800" dirty="0">
              <a:solidFill>
                <a:schemeClr val="tx1"/>
              </a:solidFill>
            </a:endParaRPr>
          </a:p>
          <a:p>
            <a:pPr algn="just">
              <a:buFont typeface="Wingdings" pitchFamily="2" charset="2"/>
              <a:buChar char="Ø"/>
            </a:pPr>
            <a:r>
              <a:rPr lang="en-GB" sz="1800" dirty="0">
                <a:solidFill>
                  <a:schemeClr val="tx1"/>
                </a:solidFill>
              </a:rPr>
              <a:t> Newer drugs are the </a:t>
            </a:r>
            <a:r>
              <a:rPr lang="en-GB" sz="1800" dirty="0" err="1" smtClean="0">
                <a:solidFill>
                  <a:schemeClr val="tx1"/>
                </a:solidFill>
              </a:rPr>
              <a:t>Vaptans</a:t>
            </a:r>
            <a:r>
              <a:rPr lang="en-GB" sz="1800" dirty="0" smtClean="0">
                <a:solidFill>
                  <a:schemeClr val="tx1"/>
                </a:solidFill>
              </a:rPr>
              <a:t>: </a:t>
            </a:r>
            <a:r>
              <a:rPr lang="en-GB" sz="1800" dirty="0" err="1">
                <a:solidFill>
                  <a:srgbClr val="FF0000"/>
                </a:solidFill>
              </a:rPr>
              <a:t>Conivaptan</a:t>
            </a:r>
            <a:r>
              <a:rPr lang="en-GB" sz="1800" dirty="0">
                <a:solidFill>
                  <a:schemeClr val="tx1"/>
                </a:solidFill>
              </a:rPr>
              <a:t> </a:t>
            </a:r>
            <a:r>
              <a:rPr lang="en-GB" sz="1800" dirty="0" smtClean="0">
                <a:solidFill>
                  <a:schemeClr val="tx1"/>
                </a:solidFill>
              </a:rPr>
              <a:t>(administered </a:t>
            </a:r>
            <a:r>
              <a:rPr lang="en-GB" sz="1800" dirty="0" err="1" smtClean="0">
                <a:solidFill>
                  <a:schemeClr val="tx1"/>
                </a:solidFill>
              </a:rPr>
              <a:t>i.v</a:t>
            </a:r>
            <a:r>
              <a:rPr lang="en-GB" sz="1800" dirty="0">
                <a:solidFill>
                  <a:schemeClr val="tx1"/>
                </a:solidFill>
              </a:rPr>
              <a:t>, inhibits V</a:t>
            </a:r>
            <a:r>
              <a:rPr lang="en-GB" sz="1800" baseline="-25000" dirty="0">
                <a:solidFill>
                  <a:schemeClr val="tx1"/>
                </a:solidFill>
              </a:rPr>
              <a:t>1a </a:t>
            </a:r>
            <a:r>
              <a:rPr lang="en-GB" sz="1800" dirty="0">
                <a:solidFill>
                  <a:schemeClr val="tx1"/>
                </a:solidFill>
              </a:rPr>
              <a:t>and V</a:t>
            </a:r>
            <a:r>
              <a:rPr lang="en-GB" sz="1800" baseline="-25000" dirty="0">
                <a:solidFill>
                  <a:schemeClr val="tx1"/>
                </a:solidFill>
              </a:rPr>
              <a:t>2</a:t>
            </a:r>
            <a:r>
              <a:rPr lang="en-GB" sz="1800" dirty="0">
                <a:solidFill>
                  <a:schemeClr val="tx1"/>
                </a:solidFill>
              </a:rPr>
              <a:t> receptors), </a:t>
            </a:r>
            <a:r>
              <a:rPr lang="en-GB" sz="1800" dirty="0" err="1">
                <a:solidFill>
                  <a:srgbClr val="FF0000"/>
                </a:solidFill>
              </a:rPr>
              <a:t>tolvaptan</a:t>
            </a:r>
            <a:r>
              <a:rPr lang="en-GB" sz="1800" dirty="0">
                <a:solidFill>
                  <a:schemeClr val="tx1"/>
                </a:solidFill>
              </a:rPr>
              <a:t>, </a:t>
            </a:r>
            <a:r>
              <a:rPr lang="en-GB" sz="1800" dirty="0" err="1">
                <a:solidFill>
                  <a:srgbClr val="FF0000"/>
                </a:solidFill>
              </a:rPr>
              <a:t>lixivaptan</a:t>
            </a:r>
            <a:r>
              <a:rPr lang="en-GB" sz="1800" dirty="0">
                <a:solidFill>
                  <a:schemeClr val="tx1"/>
                </a:solidFill>
              </a:rPr>
              <a:t>, and </a:t>
            </a:r>
            <a:r>
              <a:rPr lang="en-GB" sz="1800" dirty="0" err="1">
                <a:solidFill>
                  <a:srgbClr val="FF0000"/>
                </a:solidFill>
              </a:rPr>
              <a:t>satavaptan</a:t>
            </a:r>
            <a:r>
              <a:rPr lang="en-GB" sz="1800" dirty="0">
                <a:solidFill>
                  <a:schemeClr val="tx1"/>
                </a:solidFill>
              </a:rPr>
              <a:t> (oral agents) are selectively active against the V</a:t>
            </a:r>
            <a:r>
              <a:rPr lang="en-GB" sz="1800" baseline="-25000" dirty="0">
                <a:solidFill>
                  <a:schemeClr val="tx1"/>
                </a:solidFill>
              </a:rPr>
              <a:t>2</a:t>
            </a:r>
            <a:r>
              <a:rPr lang="en-GB" sz="1800" dirty="0">
                <a:solidFill>
                  <a:schemeClr val="tx1"/>
                </a:solidFill>
              </a:rPr>
              <a:t> receptor.</a:t>
            </a:r>
          </a:p>
          <a:p>
            <a:pPr algn="just">
              <a:buFont typeface="Wingdings" pitchFamily="2" charset="2"/>
              <a:buChar char="Ø"/>
            </a:pPr>
            <a:endParaRPr lang="en-GB" sz="1800" dirty="0">
              <a:solidFill>
                <a:schemeClr val="tx1"/>
              </a:solidFill>
            </a:endParaRPr>
          </a:p>
        </p:txBody>
      </p:sp>
    </p:spTree>
    <p:extLst>
      <p:ext uri="{BB962C8B-B14F-4D97-AF65-F5344CB8AC3E}">
        <p14:creationId xmlns:p14="http://schemas.microsoft.com/office/powerpoint/2010/main" val="14386866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GB" sz="3200" dirty="0" smtClean="0"/>
              <a:t>Pharmacokinetics </a:t>
            </a:r>
            <a:endParaRPr lang="en-GB" sz="3200" dirty="0"/>
          </a:p>
        </p:txBody>
      </p:sp>
      <p:sp>
        <p:nvSpPr>
          <p:cNvPr id="6" name="Rectangle 5"/>
          <p:cNvSpPr/>
          <p:nvPr/>
        </p:nvSpPr>
        <p:spPr>
          <a:xfrm>
            <a:off x="152400" y="990600"/>
            <a:ext cx="8610600" cy="5078313"/>
          </a:xfrm>
          <a:prstGeom prst="rect">
            <a:avLst/>
          </a:prstGeom>
        </p:spPr>
        <p:txBody>
          <a:bodyPr wrap="square">
            <a:spAutoFit/>
          </a:bodyPr>
          <a:lstStyle/>
          <a:p>
            <a:pPr>
              <a:buFont typeface="Wingdings" pitchFamily="2" charset="2"/>
              <a:buChar char="Ø"/>
            </a:pPr>
            <a:r>
              <a:rPr lang="en-GB" dirty="0" smtClean="0"/>
              <a:t>The half-life of </a:t>
            </a:r>
            <a:r>
              <a:rPr lang="en-GB" dirty="0" err="1" smtClean="0"/>
              <a:t>conivaptan</a:t>
            </a:r>
            <a:r>
              <a:rPr lang="en-GB" dirty="0" smtClean="0"/>
              <a:t> and </a:t>
            </a:r>
            <a:r>
              <a:rPr lang="en-GB" dirty="0" err="1" smtClean="0"/>
              <a:t>demeclocycline</a:t>
            </a:r>
            <a:r>
              <a:rPr lang="en-GB" dirty="0" smtClean="0"/>
              <a:t> is 5–10 hours, while that of </a:t>
            </a:r>
            <a:r>
              <a:rPr lang="en-GB" dirty="0" err="1" smtClean="0"/>
              <a:t>tolvaptan</a:t>
            </a:r>
            <a:r>
              <a:rPr lang="en-GB" dirty="0" smtClean="0"/>
              <a:t> is 12–24 hours.</a:t>
            </a:r>
          </a:p>
          <a:p>
            <a:pPr>
              <a:buFont typeface="Wingdings" pitchFamily="2" charset="2"/>
              <a:buChar char="Ø"/>
            </a:pPr>
            <a:endParaRPr lang="en-GB" dirty="0"/>
          </a:p>
          <a:p>
            <a:r>
              <a:rPr lang="en-US" dirty="0" smtClean="0"/>
              <a:t>			</a:t>
            </a:r>
            <a:r>
              <a:rPr lang="en-US" sz="2400" dirty="0" smtClean="0">
                <a:solidFill>
                  <a:schemeClr val="bg2">
                    <a:lumMod val="50000"/>
                  </a:schemeClr>
                </a:solidFill>
              </a:rPr>
              <a:t>Therapeutic uses</a:t>
            </a:r>
            <a:endParaRPr lang="en-US" sz="2800" dirty="0" smtClean="0">
              <a:solidFill>
                <a:schemeClr val="bg2">
                  <a:lumMod val="50000"/>
                </a:schemeClr>
              </a:solidFill>
            </a:endParaRPr>
          </a:p>
          <a:p>
            <a:pPr>
              <a:buFont typeface="Wingdings" pitchFamily="2" charset="2"/>
              <a:buChar char="Ø"/>
            </a:pPr>
            <a:endParaRPr lang="en-GB" sz="800" dirty="0" smtClean="0"/>
          </a:p>
          <a:p>
            <a:pPr>
              <a:buFont typeface="Wingdings" pitchFamily="2" charset="2"/>
              <a:buChar char="Ø"/>
            </a:pPr>
            <a:r>
              <a:rPr lang="en-GB" dirty="0" smtClean="0"/>
              <a:t>Syndrome </a:t>
            </a:r>
            <a:r>
              <a:rPr lang="en-GB" dirty="0"/>
              <a:t>of </a:t>
            </a:r>
            <a:r>
              <a:rPr lang="en-GB" dirty="0" smtClean="0"/>
              <a:t>inappropriate </a:t>
            </a:r>
            <a:r>
              <a:rPr lang="en-GB" dirty="0"/>
              <a:t>ADH </a:t>
            </a:r>
            <a:r>
              <a:rPr lang="en-GB" dirty="0" smtClean="0"/>
              <a:t>secretion</a:t>
            </a:r>
            <a:endParaRPr lang="en-GB" dirty="0"/>
          </a:p>
          <a:p>
            <a:pPr>
              <a:buFont typeface="Wingdings" pitchFamily="2" charset="2"/>
              <a:buChar char="Ø"/>
            </a:pPr>
            <a:endParaRPr lang="en-GB" dirty="0"/>
          </a:p>
          <a:p>
            <a:pPr>
              <a:buFont typeface="Wingdings" pitchFamily="2" charset="2"/>
              <a:buChar char="Ø"/>
            </a:pPr>
            <a:r>
              <a:rPr lang="en-GB" dirty="0"/>
              <a:t> Congestive heart </a:t>
            </a:r>
            <a:r>
              <a:rPr lang="en-GB" dirty="0" smtClean="0"/>
              <a:t>failure</a:t>
            </a:r>
          </a:p>
          <a:p>
            <a:pPr>
              <a:buFont typeface="Wingdings" pitchFamily="2" charset="2"/>
              <a:buChar char="Ø"/>
            </a:pPr>
            <a:endParaRPr lang="en-GB" dirty="0"/>
          </a:p>
          <a:p>
            <a:r>
              <a:rPr lang="en-US" dirty="0" smtClean="0"/>
              <a:t>			</a:t>
            </a:r>
            <a:r>
              <a:rPr lang="en-US" sz="2400" dirty="0" smtClean="0">
                <a:solidFill>
                  <a:schemeClr val="bg2">
                    <a:lumMod val="50000"/>
                  </a:schemeClr>
                </a:solidFill>
              </a:rPr>
              <a:t>Side effects</a:t>
            </a:r>
          </a:p>
          <a:p>
            <a:endParaRPr lang="en-US" sz="600" dirty="0" smtClean="0">
              <a:solidFill>
                <a:schemeClr val="bg2">
                  <a:lumMod val="50000"/>
                </a:schemeClr>
              </a:solidFill>
            </a:endParaRPr>
          </a:p>
          <a:p>
            <a:pPr>
              <a:buFont typeface="Wingdings" pitchFamily="2" charset="2"/>
              <a:buChar char="Ø"/>
            </a:pPr>
            <a:r>
              <a:rPr lang="en-GB" dirty="0" err="1" smtClean="0"/>
              <a:t>Nephrogenic</a:t>
            </a:r>
            <a:r>
              <a:rPr lang="en-GB" dirty="0" smtClean="0"/>
              <a:t> </a:t>
            </a:r>
            <a:r>
              <a:rPr lang="en-GB" dirty="0"/>
              <a:t>Diabetes </a:t>
            </a:r>
            <a:r>
              <a:rPr lang="en-GB" dirty="0" err="1"/>
              <a:t>Insipidus</a:t>
            </a:r>
            <a:endParaRPr lang="en-GB" dirty="0"/>
          </a:p>
          <a:p>
            <a:pPr>
              <a:buFont typeface="Wingdings" pitchFamily="2" charset="2"/>
              <a:buChar char="Ø"/>
            </a:pPr>
            <a:endParaRPr lang="en-GB" dirty="0"/>
          </a:p>
          <a:p>
            <a:pPr>
              <a:buFont typeface="Wingdings" pitchFamily="2" charset="2"/>
              <a:buChar char="Ø"/>
            </a:pPr>
            <a:r>
              <a:rPr lang="en-GB" dirty="0"/>
              <a:t> Renal failure</a:t>
            </a:r>
          </a:p>
          <a:p>
            <a:pPr>
              <a:buFont typeface="Wingdings" pitchFamily="2" charset="2"/>
              <a:buChar char="Ø"/>
            </a:pPr>
            <a:endParaRPr lang="en-GB" dirty="0"/>
          </a:p>
          <a:p>
            <a:pPr>
              <a:buFont typeface="Wingdings" pitchFamily="2" charset="2"/>
              <a:buChar char="Ø"/>
            </a:pPr>
            <a:r>
              <a:rPr lang="en-GB" dirty="0"/>
              <a:t> Dry mouth and thirst</a:t>
            </a:r>
          </a:p>
          <a:p>
            <a:pPr>
              <a:buFont typeface="Wingdings" pitchFamily="2" charset="2"/>
              <a:buChar char="Ø"/>
            </a:pPr>
            <a:endParaRPr lang="en-GB" dirty="0"/>
          </a:p>
          <a:p>
            <a:pPr>
              <a:buFont typeface="Wingdings" pitchFamily="2" charset="2"/>
              <a:buChar char="Ø"/>
            </a:pPr>
            <a:r>
              <a:rPr lang="en-GB" dirty="0" smtClean="0"/>
              <a:t>hypotension</a:t>
            </a:r>
            <a:endParaRPr lang="en-US" dirty="0">
              <a:solidFill>
                <a:schemeClr val="bg2">
                  <a:lumMod val="50000"/>
                </a:schemeClr>
              </a:solidFill>
            </a:endParaRPr>
          </a:p>
        </p:txBody>
      </p:sp>
    </p:spTree>
    <p:extLst>
      <p:ext uri="{BB962C8B-B14F-4D97-AF65-F5344CB8AC3E}">
        <p14:creationId xmlns:p14="http://schemas.microsoft.com/office/powerpoint/2010/main" val="3051719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388144" y="533400"/>
            <a:ext cx="8229600" cy="609600"/>
          </a:xfrm>
        </p:spPr>
        <p:txBody>
          <a:bodyPr>
            <a:normAutofit fontScale="90000"/>
          </a:bodyPr>
          <a:lstStyle/>
          <a:p>
            <a:pPr algn="ctr"/>
            <a:r>
              <a:rPr lang="en-US" sz="3600" dirty="0"/>
              <a:t>B</a:t>
            </a:r>
            <a:r>
              <a:rPr lang="en-US" sz="3600" dirty="0" smtClean="0"/>
              <a:t>asic renal processes</a:t>
            </a:r>
            <a:endParaRPr lang="en-US" sz="3600" dirty="0"/>
          </a:p>
        </p:txBody>
      </p:sp>
      <p:sp>
        <p:nvSpPr>
          <p:cNvPr id="25606" name="AutoShape 6"/>
          <p:cNvSpPr>
            <a:spLocks noChangeArrowheads="1"/>
          </p:cNvSpPr>
          <p:nvPr/>
        </p:nvSpPr>
        <p:spPr bwMode="auto">
          <a:xfrm rot="-10767427">
            <a:off x="3111500" y="1925638"/>
            <a:ext cx="1652588" cy="17526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5">
              <a:lumMod val="90000"/>
            </a:schemeClr>
          </a:solidFill>
          <a:ln w="9525">
            <a:solidFill>
              <a:schemeClr val="tx1"/>
            </a:solidFill>
            <a:miter lim="800000"/>
            <a:headEnd/>
            <a:tailEnd/>
          </a:ln>
          <a:effectLst/>
          <a:extLst/>
        </p:spPr>
        <p:txBody>
          <a:bodyPr wrap="none" anchor="ctr"/>
          <a:lstStyle/>
          <a:p>
            <a:endParaRPr lang="en-US"/>
          </a:p>
        </p:txBody>
      </p:sp>
      <p:sp>
        <p:nvSpPr>
          <p:cNvPr id="25607" name="Rectangle 7"/>
          <p:cNvSpPr>
            <a:spLocks noChangeArrowheads="1"/>
          </p:cNvSpPr>
          <p:nvPr/>
        </p:nvSpPr>
        <p:spPr bwMode="auto">
          <a:xfrm>
            <a:off x="3775075" y="3429000"/>
            <a:ext cx="304800" cy="2590800"/>
          </a:xfrm>
          <a:prstGeom prst="rect">
            <a:avLst/>
          </a:prstGeom>
          <a:solidFill>
            <a:schemeClr val="accent5">
              <a:lumMod val="75000"/>
            </a:schemeClr>
          </a:solidFill>
          <a:ln>
            <a:noFill/>
          </a:ln>
          <a:effectLst/>
          <a:extLst/>
        </p:spPr>
        <p:txBody>
          <a:bodyPr wrap="none" anchor="ctr"/>
          <a:lstStyle/>
          <a:p>
            <a:endParaRPr lang="en-US"/>
          </a:p>
        </p:txBody>
      </p:sp>
      <p:sp>
        <p:nvSpPr>
          <p:cNvPr id="25608" name="Oval 8"/>
          <p:cNvSpPr>
            <a:spLocks noChangeArrowheads="1"/>
          </p:cNvSpPr>
          <p:nvPr/>
        </p:nvSpPr>
        <p:spPr bwMode="auto">
          <a:xfrm>
            <a:off x="3470275" y="2057400"/>
            <a:ext cx="914400" cy="1219200"/>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9" name="Rectangle 9"/>
          <p:cNvSpPr>
            <a:spLocks noChangeArrowheads="1"/>
          </p:cNvSpPr>
          <p:nvPr/>
        </p:nvSpPr>
        <p:spPr bwMode="auto">
          <a:xfrm>
            <a:off x="1870075" y="1981200"/>
            <a:ext cx="3581400" cy="15240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0" name="Text Box 10"/>
          <p:cNvSpPr txBox="1">
            <a:spLocks noChangeArrowheads="1"/>
          </p:cNvSpPr>
          <p:nvPr/>
        </p:nvSpPr>
        <p:spPr bwMode="auto">
          <a:xfrm>
            <a:off x="3927475" y="2667000"/>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dirty="0">
                <a:latin typeface="Times New Roman"/>
              </a:rPr>
              <a:t>GF</a:t>
            </a:r>
          </a:p>
        </p:txBody>
      </p:sp>
      <p:sp>
        <p:nvSpPr>
          <p:cNvPr id="25611" name="Rectangle 11"/>
          <p:cNvSpPr>
            <a:spLocks noChangeArrowheads="1"/>
          </p:cNvSpPr>
          <p:nvPr/>
        </p:nvSpPr>
        <p:spPr bwMode="auto">
          <a:xfrm rot="5372612">
            <a:off x="3584575" y="3695700"/>
            <a:ext cx="3581400" cy="15240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2" name="Line 12"/>
          <p:cNvSpPr>
            <a:spLocks noChangeShapeType="1"/>
          </p:cNvSpPr>
          <p:nvPr/>
        </p:nvSpPr>
        <p:spPr bwMode="auto">
          <a:xfrm>
            <a:off x="3927475" y="4419600"/>
            <a:ext cx="1447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3" name="Line 13"/>
          <p:cNvSpPr>
            <a:spLocks noChangeShapeType="1"/>
          </p:cNvSpPr>
          <p:nvPr/>
        </p:nvSpPr>
        <p:spPr bwMode="auto">
          <a:xfrm>
            <a:off x="3927475" y="5257800"/>
            <a:ext cx="1447800" cy="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4" name="Text Box 14"/>
          <p:cNvSpPr txBox="1">
            <a:spLocks noChangeArrowheads="1"/>
          </p:cNvSpPr>
          <p:nvPr/>
        </p:nvSpPr>
        <p:spPr bwMode="auto">
          <a:xfrm>
            <a:off x="4216400" y="3775075"/>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atin typeface="Times New Roman"/>
              </a:rPr>
              <a:t>TR</a:t>
            </a:r>
          </a:p>
        </p:txBody>
      </p:sp>
      <p:sp>
        <p:nvSpPr>
          <p:cNvPr id="25615" name="Text Box 15"/>
          <p:cNvSpPr txBox="1">
            <a:spLocks noChangeArrowheads="1"/>
          </p:cNvSpPr>
          <p:nvPr/>
        </p:nvSpPr>
        <p:spPr bwMode="auto">
          <a:xfrm>
            <a:off x="4140200" y="4613275"/>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dirty="0" smtClean="0">
                <a:latin typeface="Times New Roman"/>
              </a:rPr>
              <a:t>TS</a:t>
            </a:r>
            <a:endParaRPr kumimoji="0" lang="en-US" dirty="0">
              <a:latin typeface="Times New Roman"/>
            </a:endParaRPr>
          </a:p>
        </p:txBody>
      </p:sp>
      <p:sp>
        <p:nvSpPr>
          <p:cNvPr id="25616" name="Line 16"/>
          <p:cNvSpPr>
            <a:spLocks noChangeShapeType="1"/>
          </p:cNvSpPr>
          <p:nvPr/>
        </p:nvSpPr>
        <p:spPr bwMode="auto">
          <a:xfrm>
            <a:off x="3927475" y="5715000"/>
            <a:ext cx="0" cy="609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7" name="Text Box 17"/>
          <p:cNvSpPr txBox="1">
            <a:spLocks noChangeArrowheads="1"/>
          </p:cNvSpPr>
          <p:nvPr/>
        </p:nvSpPr>
        <p:spPr bwMode="auto">
          <a:xfrm>
            <a:off x="4140200" y="5756275"/>
            <a:ext cx="203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atin typeface="Times New Roman"/>
              </a:rPr>
              <a:t>Urine Excreted</a:t>
            </a:r>
          </a:p>
        </p:txBody>
      </p:sp>
      <p:sp>
        <p:nvSpPr>
          <p:cNvPr id="25618" name="Line 18"/>
          <p:cNvSpPr>
            <a:spLocks noChangeShapeType="1"/>
          </p:cNvSpPr>
          <p:nvPr/>
        </p:nvSpPr>
        <p:spPr bwMode="auto">
          <a:xfrm>
            <a:off x="3927475" y="2514600"/>
            <a:ext cx="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9" name="Line 19"/>
          <p:cNvSpPr>
            <a:spLocks noChangeShapeType="1"/>
          </p:cNvSpPr>
          <p:nvPr/>
        </p:nvSpPr>
        <p:spPr bwMode="auto">
          <a:xfrm>
            <a:off x="2632075" y="1828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Line 20"/>
          <p:cNvSpPr>
            <a:spLocks noChangeShapeType="1"/>
          </p:cNvSpPr>
          <p:nvPr/>
        </p:nvSpPr>
        <p:spPr bwMode="auto">
          <a:xfrm>
            <a:off x="4460875" y="1828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1" name="Line 21"/>
          <p:cNvSpPr>
            <a:spLocks noChangeShapeType="1"/>
          </p:cNvSpPr>
          <p:nvPr/>
        </p:nvSpPr>
        <p:spPr bwMode="auto">
          <a:xfrm rot="5403549">
            <a:off x="5300662" y="3351213"/>
            <a:ext cx="760413"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2" name="Line 22"/>
          <p:cNvSpPr>
            <a:spLocks noChangeShapeType="1"/>
          </p:cNvSpPr>
          <p:nvPr/>
        </p:nvSpPr>
        <p:spPr bwMode="auto">
          <a:xfrm rot="5403549">
            <a:off x="3737769" y="2247106"/>
            <a:ext cx="2286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4" name="Line 24"/>
          <p:cNvSpPr>
            <a:spLocks noChangeShapeType="1"/>
          </p:cNvSpPr>
          <p:nvPr/>
        </p:nvSpPr>
        <p:spPr bwMode="auto">
          <a:xfrm rot="-5439392">
            <a:off x="3890169" y="2247106"/>
            <a:ext cx="2286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 name="Text Box 25"/>
          <p:cNvSpPr txBox="1">
            <a:spLocks noChangeArrowheads="1"/>
          </p:cNvSpPr>
          <p:nvPr/>
        </p:nvSpPr>
        <p:spPr bwMode="auto">
          <a:xfrm>
            <a:off x="5588000" y="1943100"/>
            <a:ext cx="1816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sz="1800">
                <a:solidFill>
                  <a:srgbClr val="CC0000"/>
                </a:solidFill>
                <a:latin typeface="Times New Roman"/>
              </a:rPr>
              <a:t>Efferent Arteriole</a:t>
            </a:r>
            <a:endParaRPr kumimoji="0" lang="en-US" sz="1800">
              <a:latin typeface="Times New Roman"/>
            </a:endParaRPr>
          </a:p>
        </p:txBody>
      </p:sp>
      <p:sp>
        <p:nvSpPr>
          <p:cNvPr id="25626" name="Text Box 26"/>
          <p:cNvSpPr txBox="1">
            <a:spLocks noChangeArrowheads="1"/>
          </p:cNvSpPr>
          <p:nvPr/>
        </p:nvSpPr>
        <p:spPr bwMode="auto">
          <a:xfrm>
            <a:off x="1108075" y="2209800"/>
            <a:ext cx="1009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sz="1800" dirty="0">
                <a:solidFill>
                  <a:srgbClr val="CC0000"/>
                </a:solidFill>
                <a:latin typeface="Times New Roman"/>
              </a:rPr>
              <a:t>Afferent</a:t>
            </a:r>
          </a:p>
          <a:p>
            <a:r>
              <a:rPr kumimoji="0" lang="en-US" sz="1800" dirty="0">
                <a:solidFill>
                  <a:srgbClr val="CC0000"/>
                </a:solidFill>
                <a:latin typeface="Times New Roman"/>
              </a:rPr>
              <a:t>Arteriole</a:t>
            </a:r>
          </a:p>
        </p:txBody>
      </p:sp>
      <p:sp>
        <p:nvSpPr>
          <p:cNvPr id="25627" name="Text Box 27"/>
          <p:cNvSpPr txBox="1">
            <a:spLocks noChangeArrowheads="1"/>
          </p:cNvSpPr>
          <p:nvPr/>
        </p:nvSpPr>
        <p:spPr bwMode="auto">
          <a:xfrm>
            <a:off x="2174875" y="2209800"/>
            <a:ext cx="138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sz="1800" dirty="0">
                <a:solidFill>
                  <a:srgbClr val="CC0000"/>
                </a:solidFill>
                <a:latin typeface="Times New Roman"/>
              </a:rPr>
              <a:t>Glomerulus</a:t>
            </a:r>
          </a:p>
        </p:txBody>
      </p:sp>
      <p:sp>
        <p:nvSpPr>
          <p:cNvPr id="25628" name="Line 28"/>
          <p:cNvSpPr>
            <a:spLocks noChangeShapeType="1"/>
          </p:cNvSpPr>
          <p:nvPr/>
        </p:nvSpPr>
        <p:spPr bwMode="auto">
          <a:xfrm>
            <a:off x="2754312" y="2584269"/>
            <a:ext cx="228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Text Box 29"/>
          <p:cNvSpPr txBox="1">
            <a:spLocks noChangeArrowheads="1"/>
          </p:cNvSpPr>
          <p:nvPr/>
        </p:nvSpPr>
        <p:spPr bwMode="auto">
          <a:xfrm>
            <a:off x="2463800" y="3848100"/>
            <a:ext cx="857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sz="1800">
                <a:latin typeface="Times New Roman"/>
              </a:rPr>
              <a:t>Kidney</a:t>
            </a:r>
          </a:p>
          <a:p>
            <a:r>
              <a:rPr kumimoji="0" lang="en-US" sz="1800">
                <a:latin typeface="Times New Roman"/>
              </a:rPr>
              <a:t>Tubule</a:t>
            </a:r>
          </a:p>
        </p:txBody>
      </p:sp>
      <p:sp>
        <p:nvSpPr>
          <p:cNvPr id="25630" name="Text Box 30"/>
          <p:cNvSpPr txBox="1">
            <a:spLocks noChangeArrowheads="1"/>
          </p:cNvSpPr>
          <p:nvPr/>
        </p:nvSpPr>
        <p:spPr bwMode="auto">
          <a:xfrm>
            <a:off x="5511800" y="4305300"/>
            <a:ext cx="210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sz="1800">
                <a:solidFill>
                  <a:srgbClr val="CC0000"/>
                </a:solidFill>
                <a:latin typeface="Times New Roman"/>
              </a:rPr>
              <a:t>Peritubular Capillary</a:t>
            </a:r>
          </a:p>
        </p:txBody>
      </p:sp>
    </p:spTree>
    <p:extLst>
      <p:ext uri="{BB962C8B-B14F-4D97-AF65-F5344CB8AC3E}">
        <p14:creationId xmlns:p14="http://schemas.microsoft.com/office/powerpoint/2010/main" val="1735051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686800" cy="762000"/>
          </a:xfrm>
        </p:spPr>
        <p:txBody>
          <a:bodyPr>
            <a:normAutofit fontScale="90000"/>
          </a:bodyPr>
          <a:lstStyle/>
          <a:p>
            <a:r>
              <a:rPr lang="en-US" sz="3200" b="1" dirty="0" smtClean="0"/>
              <a:t>The nephron</a:t>
            </a:r>
            <a:endParaRPr lang="en-US" sz="3200" b="1" dirty="0"/>
          </a:p>
        </p:txBody>
      </p:sp>
      <p:sp>
        <p:nvSpPr>
          <p:cNvPr id="3" name="Content Placeholder 2"/>
          <p:cNvSpPr>
            <a:spLocks noGrp="1"/>
          </p:cNvSpPr>
          <p:nvPr>
            <p:ph idx="1"/>
          </p:nvPr>
        </p:nvSpPr>
        <p:spPr>
          <a:xfrm>
            <a:off x="152400" y="1219200"/>
            <a:ext cx="8686800" cy="5410200"/>
          </a:xfrm>
        </p:spPr>
        <p:txBody>
          <a:bodyPr>
            <a:normAutofit/>
          </a:bodyPr>
          <a:lstStyle/>
          <a:p>
            <a:endParaRPr lang="en-US" sz="1700" b="1" dirty="0">
              <a:solidFill>
                <a:schemeClr val="tx1"/>
              </a:solidFill>
            </a:endParaRPr>
          </a:p>
          <a:p>
            <a:r>
              <a:rPr lang="en-US" sz="1800" dirty="0">
                <a:solidFill>
                  <a:schemeClr val="tx1"/>
                </a:solidFill>
                <a:effectLst/>
              </a:rPr>
              <a:t>Each kidney consists of approximately 1 million tiny structures called nephrons.</a:t>
            </a:r>
          </a:p>
          <a:p>
            <a:endParaRPr lang="en-US" sz="1800" dirty="0" smtClean="0">
              <a:solidFill>
                <a:schemeClr val="tx1"/>
              </a:solidFill>
              <a:effectLst/>
            </a:endParaRPr>
          </a:p>
          <a:p>
            <a:r>
              <a:rPr lang="en-US" sz="1800" dirty="0" smtClean="0">
                <a:solidFill>
                  <a:schemeClr val="tx1"/>
                </a:solidFill>
                <a:effectLst/>
              </a:rPr>
              <a:t>The nephron is the functional unit of the kidney and is </a:t>
            </a:r>
            <a:r>
              <a:rPr lang="en-US" sz="1800" dirty="0">
                <a:solidFill>
                  <a:schemeClr val="tx1"/>
                </a:solidFill>
                <a:effectLst/>
              </a:rPr>
              <a:t>divided structurally and functionally into several </a:t>
            </a:r>
            <a:r>
              <a:rPr lang="en-US" sz="1800" dirty="0" smtClean="0">
                <a:solidFill>
                  <a:schemeClr val="tx1"/>
                </a:solidFill>
                <a:effectLst/>
              </a:rPr>
              <a:t>segments:</a:t>
            </a:r>
          </a:p>
          <a:p>
            <a:endParaRPr lang="en-US" sz="1800" dirty="0">
              <a:solidFill>
                <a:schemeClr val="tx1"/>
              </a:solidFill>
              <a:effectLst/>
            </a:endParaRPr>
          </a:p>
          <a:p>
            <a:pPr>
              <a:buFont typeface="Wingdings" pitchFamily="2" charset="2"/>
              <a:buChar char="Ø"/>
            </a:pPr>
            <a:r>
              <a:rPr lang="en-US" sz="1800" dirty="0" smtClean="0">
                <a:solidFill>
                  <a:schemeClr val="tx1"/>
                </a:solidFill>
                <a:effectLst/>
              </a:rPr>
              <a:t>The glomerulus</a:t>
            </a:r>
          </a:p>
          <a:p>
            <a:pPr>
              <a:buFont typeface="Wingdings" pitchFamily="2" charset="2"/>
              <a:buChar char="Ø"/>
            </a:pPr>
            <a:r>
              <a:rPr lang="en-US" sz="1800" dirty="0" smtClean="0">
                <a:solidFill>
                  <a:schemeClr val="tx1"/>
                </a:solidFill>
                <a:effectLst/>
              </a:rPr>
              <a:t>The proximal tubule (convoluted  and straight segments)</a:t>
            </a:r>
          </a:p>
          <a:p>
            <a:pPr>
              <a:buFont typeface="Wingdings" pitchFamily="2" charset="2"/>
              <a:buChar char="Ø"/>
            </a:pPr>
            <a:r>
              <a:rPr lang="en-US" sz="1800" dirty="0" smtClean="0">
                <a:solidFill>
                  <a:schemeClr val="tx1"/>
                </a:solidFill>
                <a:effectLst/>
              </a:rPr>
              <a:t>The loop of </a:t>
            </a:r>
            <a:r>
              <a:rPr lang="en-US" sz="1800" dirty="0" err="1" smtClean="0">
                <a:solidFill>
                  <a:schemeClr val="tx1"/>
                </a:solidFill>
                <a:effectLst/>
              </a:rPr>
              <a:t>Henle</a:t>
            </a:r>
            <a:r>
              <a:rPr lang="en-US" sz="1800" dirty="0" smtClean="0">
                <a:solidFill>
                  <a:schemeClr val="tx1"/>
                </a:solidFill>
                <a:effectLst/>
              </a:rPr>
              <a:t> (thin and thick limbs)</a:t>
            </a:r>
          </a:p>
          <a:p>
            <a:pPr>
              <a:buFont typeface="Wingdings" pitchFamily="2" charset="2"/>
              <a:buChar char="Ø"/>
            </a:pPr>
            <a:r>
              <a:rPr lang="en-US" sz="1800" dirty="0" smtClean="0">
                <a:solidFill>
                  <a:schemeClr val="tx1"/>
                </a:solidFill>
                <a:effectLst/>
              </a:rPr>
              <a:t>The distal convoluted tubule</a:t>
            </a:r>
          </a:p>
          <a:p>
            <a:pPr>
              <a:buFont typeface="Wingdings" pitchFamily="2" charset="2"/>
              <a:buChar char="Ø"/>
            </a:pPr>
            <a:r>
              <a:rPr lang="en-US" sz="1800" dirty="0" smtClean="0">
                <a:solidFill>
                  <a:schemeClr val="tx1"/>
                </a:solidFill>
                <a:effectLst/>
              </a:rPr>
              <a:t>The collecting tubule (and collecting duct) </a:t>
            </a:r>
          </a:p>
          <a:p>
            <a:pPr marL="0" indent="0">
              <a:buNone/>
            </a:pPr>
            <a:endParaRPr lang="en-US" sz="1800" dirty="0" smtClean="0">
              <a:solidFill>
                <a:schemeClr val="tx1"/>
              </a:solidFill>
              <a:effectLst/>
            </a:endParaRPr>
          </a:p>
          <a:p>
            <a:r>
              <a:rPr lang="en-US" sz="1800" dirty="0">
                <a:solidFill>
                  <a:schemeClr val="tx1"/>
                </a:solidFill>
                <a:effectLst/>
              </a:rPr>
              <a:t>Each segment of the </a:t>
            </a:r>
            <a:r>
              <a:rPr lang="en-US" sz="1800" dirty="0" smtClean="0">
                <a:solidFill>
                  <a:schemeClr val="tx1"/>
                </a:solidFill>
                <a:effectLst/>
              </a:rPr>
              <a:t>nephron </a:t>
            </a:r>
            <a:r>
              <a:rPr lang="en-US" sz="1800" dirty="0">
                <a:solidFill>
                  <a:schemeClr val="tx1"/>
                </a:solidFill>
                <a:effectLst/>
              </a:rPr>
              <a:t>has a different mechanism for reabsorbing sodium and other ions</a:t>
            </a:r>
            <a:r>
              <a:rPr lang="en-US" sz="1800" dirty="0" smtClean="0">
                <a:solidFill>
                  <a:schemeClr val="tx1"/>
                </a:solidFill>
                <a:effectLst/>
              </a:rPr>
              <a:t>.</a:t>
            </a:r>
          </a:p>
          <a:p>
            <a:endParaRPr lang="en-US" sz="1800" dirty="0">
              <a:solidFill>
                <a:schemeClr val="tx1"/>
              </a:solidFill>
            </a:endParaRPr>
          </a:p>
          <a:p>
            <a:endParaRPr lang="en-US" sz="1600" b="1" dirty="0">
              <a:solidFill>
                <a:schemeClr val="tx1"/>
              </a:solidFill>
            </a:endParaRPr>
          </a:p>
        </p:txBody>
      </p:sp>
    </p:spTree>
    <p:extLst>
      <p:ext uri="{BB962C8B-B14F-4D97-AF65-F5344CB8AC3E}">
        <p14:creationId xmlns:p14="http://schemas.microsoft.com/office/powerpoint/2010/main" val="3673860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4" t="1975" r="2538" b="1975"/>
          <a:stretch/>
        </p:blipFill>
        <p:spPr bwMode="auto">
          <a:xfrm>
            <a:off x="914400" y="1066800"/>
            <a:ext cx="7391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266700" y="152400"/>
            <a:ext cx="8610600" cy="533400"/>
          </a:xfrm>
        </p:spPr>
        <p:txBody>
          <a:bodyPr>
            <a:normAutofit fontScale="90000"/>
          </a:bodyPr>
          <a:lstStyle/>
          <a:p>
            <a:r>
              <a:rPr lang="en-US" sz="3200" b="1" dirty="0" smtClean="0">
                <a:effectLst/>
              </a:rPr>
              <a:t>Anatomy of the nephron</a:t>
            </a:r>
            <a:endParaRPr lang="en-US" sz="3200" b="1" dirty="0">
              <a:effectLst/>
            </a:endParaRPr>
          </a:p>
        </p:txBody>
      </p:sp>
    </p:spTree>
    <p:extLst>
      <p:ext uri="{BB962C8B-B14F-4D97-AF65-F5344CB8AC3E}">
        <p14:creationId xmlns:p14="http://schemas.microsoft.com/office/powerpoint/2010/main" val="2904359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09600"/>
          </a:xfrm>
        </p:spPr>
        <p:txBody>
          <a:bodyPr/>
          <a:lstStyle/>
          <a:p>
            <a:r>
              <a:rPr lang="en-US" sz="3200" b="1" dirty="0" smtClean="0">
                <a:effectLst/>
              </a:rPr>
              <a:t>Diuretics</a:t>
            </a:r>
            <a:endParaRPr lang="en-US" sz="3200" b="1" dirty="0">
              <a:effectLst/>
            </a:endParaRPr>
          </a:p>
        </p:txBody>
      </p:sp>
      <p:sp>
        <p:nvSpPr>
          <p:cNvPr id="3" name="Content Placeholder 2"/>
          <p:cNvSpPr>
            <a:spLocks noGrp="1"/>
          </p:cNvSpPr>
          <p:nvPr>
            <p:ph idx="1"/>
          </p:nvPr>
        </p:nvSpPr>
        <p:spPr>
          <a:xfrm>
            <a:off x="228600" y="1066800"/>
            <a:ext cx="8686800" cy="5638800"/>
          </a:xfrm>
        </p:spPr>
        <p:txBody>
          <a:bodyPr>
            <a:normAutofit/>
          </a:bodyPr>
          <a:lstStyle/>
          <a:p>
            <a:r>
              <a:rPr lang="en-US" sz="2000" dirty="0">
                <a:solidFill>
                  <a:schemeClr val="tx1"/>
                </a:solidFill>
                <a:effectLst/>
              </a:rPr>
              <a:t>Drugs that act on the kidney have important applications in renal, cardiovascular, and endocrine disorders. </a:t>
            </a:r>
            <a:endParaRPr lang="en-US" sz="2000" dirty="0" smtClean="0">
              <a:solidFill>
                <a:schemeClr val="tx1"/>
              </a:solidFill>
              <a:effectLst/>
            </a:endParaRPr>
          </a:p>
          <a:p>
            <a:endParaRPr lang="en-US" sz="800" dirty="0" smtClean="0">
              <a:solidFill>
                <a:schemeClr val="tx1"/>
              </a:solidFill>
              <a:effectLst/>
            </a:endParaRPr>
          </a:p>
          <a:p>
            <a:r>
              <a:rPr lang="en-US" sz="2000" dirty="0" smtClean="0">
                <a:solidFill>
                  <a:schemeClr val="tx1"/>
                </a:solidFill>
                <a:effectLst/>
              </a:rPr>
              <a:t>These </a:t>
            </a:r>
            <a:r>
              <a:rPr lang="en-US" sz="2000" dirty="0">
                <a:solidFill>
                  <a:schemeClr val="tx1"/>
                </a:solidFill>
                <a:effectLst/>
              </a:rPr>
              <a:t>disorders mainly involve sodium and water homeostasis. </a:t>
            </a:r>
            <a:endParaRPr lang="en-US" sz="2000" dirty="0" smtClean="0">
              <a:solidFill>
                <a:schemeClr val="tx1"/>
              </a:solidFill>
              <a:effectLst/>
            </a:endParaRPr>
          </a:p>
          <a:p>
            <a:endParaRPr lang="en-US" sz="1050" dirty="0" smtClean="0">
              <a:solidFill>
                <a:schemeClr val="tx1"/>
              </a:solidFill>
              <a:effectLst/>
            </a:endParaRPr>
          </a:p>
          <a:p>
            <a:r>
              <a:rPr lang="en-US" sz="2000" dirty="0" smtClean="0">
                <a:solidFill>
                  <a:schemeClr val="tx1"/>
                </a:solidFill>
                <a:effectLst/>
              </a:rPr>
              <a:t>Diuretics are </a:t>
            </a:r>
            <a:r>
              <a:rPr lang="en-US" sz="2000" dirty="0">
                <a:solidFill>
                  <a:schemeClr val="tx1"/>
                </a:solidFill>
                <a:effectLst/>
              </a:rPr>
              <a:t>drugs which cause a net loss of Na</a:t>
            </a:r>
            <a:r>
              <a:rPr lang="en-US" sz="2000" baseline="30000" dirty="0">
                <a:solidFill>
                  <a:schemeClr val="tx1"/>
                </a:solidFill>
                <a:effectLst/>
              </a:rPr>
              <a:t>+</a:t>
            </a:r>
            <a:r>
              <a:rPr lang="en-US" sz="2000" dirty="0">
                <a:solidFill>
                  <a:schemeClr val="tx1"/>
                </a:solidFill>
                <a:effectLst/>
              </a:rPr>
              <a:t> </a:t>
            </a:r>
            <a:r>
              <a:rPr lang="en-US" sz="2000" dirty="0" smtClean="0">
                <a:solidFill>
                  <a:schemeClr val="tx1"/>
                </a:solidFill>
                <a:effectLst/>
              </a:rPr>
              <a:t>and water in the urine</a:t>
            </a:r>
          </a:p>
          <a:p>
            <a:pPr marL="0" indent="0">
              <a:buNone/>
            </a:pPr>
            <a:endParaRPr lang="en-US" sz="1050" dirty="0" smtClean="0">
              <a:solidFill>
                <a:schemeClr val="tx1"/>
              </a:solidFill>
              <a:effectLst/>
            </a:endParaRPr>
          </a:p>
          <a:p>
            <a:r>
              <a:rPr lang="en-US" sz="2000" dirty="0">
                <a:solidFill>
                  <a:schemeClr val="tx1"/>
                </a:solidFill>
                <a:effectLst/>
              </a:rPr>
              <a:t>Each diuretic agent acts upon a single anatomic segment of the nephron, and these segments have distinctive transport functions</a:t>
            </a:r>
            <a:r>
              <a:rPr lang="en-US" sz="2000" dirty="0" smtClean="0">
                <a:solidFill>
                  <a:schemeClr val="tx1"/>
                </a:solidFill>
                <a:effectLst/>
              </a:rPr>
              <a:t>.</a:t>
            </a:r>
          </a:p>
          <a:p>
            <a:endParaRPr lang="en-US" sz="1050" dirty="0" smtClean="0">
              <a:solidFill>
                <a:schemeClr val="tx1"/>
              </a:solidFill>
              <a:effectLst/>
            </a:endParaRPr>
          </a:p>
          <a:p>
            <a:r>
              <a:rPr lang="en-US" sz="2000" dirty="0" smtClean="0">
                <a:solidFill>
                  <a:schemeClr val="tx1"/>
                </a:solidFill>
                <a:effectLst/>
              </a:rPr>
              <a:t>The subgroups of the sodium-excreting diuretics are based on these sites and processes in the nephron. Several </a:t>
            </a:r>
            <a:r>
              <a:rPr lang="en-US" sz="2000" dirty="0">
                <a:solidFill>
                  <a:schemeClr val="tx1"/>
                </a:solidFill>
                <a:effectLst/>
              </a:rPr>
              <a:t>other drugs alter water excretion predominantly. </a:t>
            </a:r>
            <a:endParaRPr lang="en-US" sz="2000" dirty="0" smtClean="0">
              <a:solidFill>
                <a:schemeClr val="tx1"/>
              </a:solidFill>
              <a:effectLst/>
            </a:endParaRPr>
          </a:p>
          <a:p>
            <a:endParaRPr lang="en-US" sz="1100" dirty="0">
              <a:solidFill>
                <a:schemeClr val="tx1"/>
              </a:solidFill>
              <a:effectLst/>
            </a:endParaRPr>
          </a:p>
          <a:p>
            <a:r>
              <a:rPr lang="en-US" sz="2000" dirty="0" smtClean="0">
                <a:solidFill>
                  <a:schemeClr val="tx1"/>
                </a:solidFill>
                <a:effectLst/>
              </a:rPr>
              <a:t>The </a:t>
            </a:r>
            <a:r>
              <a:rPr lang="en-US" sz="2000" dirty="0">
                <a:solidFill>
                  <a:schemeClr val="tx1"/>
                </a:solidFill>
                <a:effectLst/>
              </a:rPr>
              <a:t>effects of the diuretic agents are predictable from knowledge of the function of the segment of the nephron in which they act.</a:t>
            </a:r>
          </a:p>
          <a:p>
            <a:endParaRPr lang="en-US" sz="2000" dirty="0">
              <a:solidFill>
                <a:schemeClr val="tx1"/>
              </a:solidFill>
            </a:endParaRPr>
          </a:p>
        </p:txBody>
      </p:sp>
    </p:spTree>
    <p:extLst>
      <p:ext uri="{BB962C8B-B14F-4D97-AF65-F5344CB8AC3E}">
        <p14:creationId xmlns:p14="http://schemas.microsoft.com/office/powerpoint/2010/main" val="2963640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85800"/>
          </a:xfrm>
        </p:spPr>
        <p:txBody>
          <a:bodyPr/>
          <a:lstStyle/>
          <a:p>
            <a:r>
              <a:rPr lang="en-US" sz="4000" dirty="0" smtClean="0"/>
              <a:t>Classification of diuretics</a:t>
            </a:r>
            <a:endParaRPr lang="en-US" sz="4000" dirty="0"/>
          </a:p>
        </p:txBody>
      </p:sp>
      <p:sp>
        <p:nvSpPr>
          <p:cNvPr id="3" name="Content Placeholder 2"/>
          <p:cNvSpPr>
            <a:spLocks noGrp="1"/>
          </p:cNvSpPr>
          <p:nvPr>
            <p:ph idx="1"/>
          </p:nvPr>
        </p:nvSpPr>
        <p:spPr>
          <a:xfrm>
            <a:off x="304800" y="1219200"/>
            <a:ext cx="8686800" cy="5334000"/>
          </a:xfrm>
        </p:spPr>
        <p:txBody>
          <a:bodyPr>
            <a:normAutofit/>
          </a:bodyPr>
          <a:lstStyle/>
          <a:p>
            <a:pPr>
              <a:buFont typeface="+mj-lt"/>
              <a:buAutoNum type="arabicPeriod"/>
            </a:pPr>
            <a:r>
              <a:rPr lang="en-US" sz="1800" b="1" i="1" dirty="0">
                <a:solidFill>
                  <a:schemeClr val="tx1"/>
                </a:solidFill>
              </a:rPr>
              <a:t>High efficacy diuretics</a:t>
            </a:r>
            <a:r>
              <a:rPr lang="en-US" sz="1800" i="1" dirty="0">
                <a:solidFill>
                  <a:schemeClr val="tx1"/>
                </a:solidFill>
              </a:rPr>
              <a:t> </a:t>
            </a:r>
            <a:r>
              <a:rPr lang="en-US" sz="1800" dirty="0">
                <a:solidFill>
                  <a:schemeClr val="tx1"/>
                </a:solidFill>
              </a:rPr>
              <a:t>(Inhibitors of </a:t>
            </a:r>
            <a:r>
              <a:rPr lang="en-US" sz="1800" dirty="0" smtClean="0">
                <a:solidFill>
                  <a:schemeClr val="tx1"/>
                </a:solidFill>
              </a:rPr>
              <a:t>Na+/K+/2Cl</a:t>
            </a:r>
            <a:r>
              <a:rPr lang="en-US" sz="1800" dirty="0">
                <a:solidFill>
                  <a:schemeClr val="tx1"/>
                </a:solidFill>
              </a:rPr>
              <a:t>¯ cotransport)</a:t>
            </a:r>
          </a:p>
          <a:p>
            <a:r>
              <a:rPr lang="en-US" sz="1800" dirty="0" err="1">
                <a:solidFill>
                  <a:schemeClr val="tx1"/>
                </a:solidFill>
              </a:rPr>
              <a:t>Sulphamoyl</a:t>
            </a:r>
            <a:r>
              <a:rPr lang="en-US" sz="1800" dirty="0">
                <a:solidFill>
                  <a:schemeClr val="tx1"/>
                </a:solidFill>
              </a:rPr>
              <a:t> </a:t>
            </a:r>
            <a:r>
              <a:rPr lang="en-US" sz="1800" dirty="0" smtClean="0">
                <a:solidFill>
                  <a:schemeClr val="tx1"/>
                </a:solidFill>
              </a:rPr>
              <a:t>derivatives: Furosemide</a:t>
            </a:r>
            <a:r>
              <a:rPr lang="en-US" sz="1800" dirty="0">
                <a:solidFill>
                  <a:schemeClr val="tx1"/>
                </a:solidFill>
              </a:rPr>
              <a:t>, Bumetanide, </a:t>
            </a:r>
            <a:r>
              <a:rPr lang="en-US" sz="1800" dirty="0" err="1">
                <a:solidFill>
                  <a:schemeClr val="tx1"/>
                </a:solidFill>
              </a:rPr>
              <a:t>Torasemide</a:t>
            </a:r>
            <a:endParaRPr lang="en-US" sz="1800" dirty="0">
              <a:solidFill>
                <a:schemeClr val="tx1"/>
              </a:solidFill>
            </a:endParaRPr>
          </a:p>
          <a:p>
            <a:pPr marL="0" indent="0">
              <a:buNone/>
            </a:pPr>
            <a:endParaRPr lang="en-US" sz="1800" dirty="0" smtClean="0">
              <a:solidFill>
                <a:schemeClr val="tx1"/>
              </a:solidFill>
            </a:endParaRPr>
          </a:p>
          <a:p>
            <a:pPr marL="0" indent="0">
              <a:buNone/>
            </a:pPr>
            <a:r>
              <a:rPr lang="en-US" sz="1800" b="1" dirty="0" smtClean="0">
                <a:solidFill>
                  <a:schemeClr val="tx1"/>
                </a:solidFill>
              </a:rPr>
              <a:t>2</a:t>
            </a:r>
            <a:r>
              <a:rPr lang="en-US" sz="1800" b="1" dirty="0">
                <a:solidFill>
                  <a:schemeClr val="tx1"/>
                </a:solidFill>
              </a:rPr>
              <a:t>. </a:t>
            </a:r>
            <a:r>
              <a:rPr lang="en-US" sz="1800" b="1" i="1" dirty="0">
                <a:solidFill>
                  <a:schemeClr val="tx1"/>
                </a:solidFill>
              </a:rPr>
              <a:t>Medium efficacy diuretics</a:t>
            </a:r>
            <a:r>
              <a:rPr lang="en-US" sz="1800" i="1" dirty="0">
                <a:solidFill>
                  <a:schemeClr val="tx1"/>
                </a:solidFill>
              </a:rPr>
              <a:t> </a:t>
            </a:r>
            <a:r>
              <a:rPr lang="en-US" sz="1800" dirty="0">
                <a:solidFill>
                  <a:schemeClr val="tx1"/>
                </a:solidFill>
              </a:rPr>
              <a:t>(Inhibitors </a:t>
            </a:r>
            <a:r>
              <a:rPr lang="en-US" sz="1800" dirty="0" smtClean="0">
                <a:solidFill>
                  <a:schemeClr val="tx1"/>
                </a:solidFill>
              </a:rPr>
              <a:t>of Na</a:t>
            </a:r>
            <a:r>
              <a:rPr lang="en-US" sz="1800" dirty="0">
                <a:solidFill>
                  <a:schemeClr val="tx1"/>
                </a:solidFill>
              </a:rPr>
              <a:t>+-Cl¯ symport)</a:t>
            </a:r>
          </a:p>
          <a:p>
            <a:pPr marL="0" indent="0">
              <a:buNone/>
            </a:pPr>
            <a:r>
              <a:rPr lang="en-US" sz="1800" dirty="0">
                <a:solidFill>
                  <a:schemeClr val="tx1"/>
                </a:solidFill>
              </a:rPr>
              <a:t>(a) </a:t>
            </a:r>
            <a:r>
              <a:rPr lang="en-US" sz="1800" dirty="0" err="1">
                <a:solidFill>
                  <a:schemeClr val="tx1"/>
                </a:solidFill>
              </a:rPr>
              <a:t>Benzothiadiazines</a:t>
            </a:r>
            <a:r>
              <a:rPr lang="en-US" sz="1800" dirty="0">
                <a:solidFill>
                  <a:schemeClr val="tx1"/>
                </a:solidFill>
              </a:rPr>
              <a:t> (</a:t>
            </a:r>
            <a:r>
              <a:rPr lang="en-US" sz="1800" dirty="0" smtClean="0">
                <a:solidFill>
                  <a:schemeClr val="tx1"/>
                </a:solidFill>
              </a:rPr>
              <a:t>thiazides): Hydrochlorothiazide</a:t>
            </a:r>
            <a:r>
              <a:rPr lang="en-US" sz="1800" dirty="0">
                <a:solidFill>
                  <a:schemeClr val="tx1"/>
                </a:solidFill>
              </a:rPr>
              <a:t>, </a:t>
            </a:r>
            <a:r>
              <a:rPr lang="en-US" sz="1800" dirty="0" err="1" smtClean="0">
                <a:solidFill>
                  <a:schemeClr val="tx1"/>
                </a:solidFill>
              </a:rPr>
              <a:t>Benzthiazide</a:t>
            </a:r>
            <a:r>
              <a:rPr lang="en-US" sz="1800" dirty="0" smtClean="0">
                <a:solidFill>
                  <a:schemeClr val="tx1"/>
                </a:solidFill>
              </a:rPr>
              <a:t>, </a:t>
            </a:r>
            <a:r>
              <a:rPr lang="en-US" sz="1800" dirty="0" err="1" smtClean="0">
                <a:solidFill>
                  <a:schemeClr val="tx1"/>
                </a:solidFill>
              </a:rPr>
              <a:t>Hydroflumethiazide</a:t>
            </a:r>
            <a:r>
              <a:rPr lang="en-US" sz="1800" dirty="0">
                <a:solidFill>
                  <a:schemeClr val="tx1"/>
                </a:solidFill>
              </a:rPr>
              <a:t>, </a:t>
            </a:r>
            <a:r>
              <a:rPr lang="en-US" sz="1800" dirty="0" err="1">
                <a:solidFill>
                  <a:schemeClr val="tx1"/>
                </a:solidFill>
              </a:rPr>
              <a:t>Bendroflumethiazide</a:t>
            </a:r>
            <a:endParaRPr lang="en-US" sz="1800" dirty="0">
              <a:solidFill>
                <a:schemeClr val="tx1"/>
              </a:solidFill>
            </a:endParaRPr>
          </a:p>
          <a:p>
            <a:pPr marL="0" indent="0">
              <a:buNone/>
            </a:pPr>
            <a:endParaRPr lang="en-US" sz="500" dirty="0" smtClean="0">
              <a:solidFill>
                <a:schemeClr val="tx1"/>
              </a:solidFill>
            </a:endParaRPr>
          </a:p>
          <a:p>
            <a:pPr marL="0" indent="0">
              <a:buNone/>
            </a:pPr>
            <a:r>
              <a:rPr lang="en-US" sz="1800" dirty="0" smtClean="0">
                <a:solidFill>
                  <a:schemeClr val="tx1"/>
                </a:solidFill>
              </a:rPr>
              <a:t>(</a:t>
            </a:r>
            <a:r>
              <a:rPr lang="en-US" sz="1800" dirty="0">
                <a:solidFill>
                  <a:schemeClr val="tx1"/>
                </a:solidFill>
              </a:rPr>
              <a:t>b) Thiazide like (related </a:t>
            </a:r>
            <a:r>
              <a:rPr lang="en-US" sz="1800" dirty="0" err="1" smtClean="0">
                <a:solidFill>
                  <a:schemeClr val="tx1"/>
                </a:solidFill>
              </a:rPr>
              <a:t>heterocyclics</a:t>
            </a:r>
            <a:r>
              <a:rPr lang="en-US" sz="1800" dirty="0" smtClean="0">
                <a:solidFill>
                  <a:schemeClr val="tx1"/>
                </a:solidFill>
              </a:rPr>
              <a:t>): </a:t>
            </a:r>
            <a:r>
              <a:rPr lang="en-US" sz="1800" dirty="0" err="1" smtClean="0">
                <a:solidFill>
                  <a:schemeClr val="tx1"/>
                </a:solidFill>
              </a:rPr>
              <a:t>Chlorthalidone</a:t>
            </a:r>
            <a:r>
              <a:rPr lang="en-US" sz="1800" dirty="0">
                <a:solidFill>
                  <a:schemeClr val="tx1"/>
                </a:solidFill>
              </a:rPr>
              <a:t>, </a:t>
            </a:r>
            <a:r>
              <a:rPr lang="en-US" sz="1800" dirty="0" err="1">
                <a:solidFill>
                  <a:schemeClr val="tx1"/>
                </a:solidFill>
              </a:rPr>
              <a:t>Metolazone</a:t>
            </a:r>
            <a:r>
              <a:rPr lang="en-US" sz="1800" dirty="0">
                <a:solidFill>
                  <a:schemeClr val="tx1"/>
                </a:solidFill>
              </a:rPr>
              <a:t>, </a:t>
            </a:r>
            <a:r>
              <a:rPr lang="en-US" sz="1800" dirty="0" err="1" smtClean="0">
                <a:solidFill>
                  <a:schemeClr val="tx1"/>
                </a:solidFill>
              </a:rPr>
              <a:t>Xipamide</a:t>
            </a:r>
            <a:r>
              <a:rPr lang="en-US" sz="1800" dirty="0" smtClean="0">
                <a:solidFill>
                  <a:schemeClr val="tx1"/>
                </a:solidFill>
              </a:rPr>
              <a:t>, </a:t>
            </a:r>
            <a:r>
              <a:rPr lang="en-US" sz="1800" dirty="0" err="1" smtClean="0">
                <a:solidFill>
                  <a:schemeClr val="tx1"/>
                </a:solidFill>
              </a:rPr>
              <a:t>Indapamide</a:t>
            </a:r>
            <a:r>
              <a:rPr lang="en-US" sz="1800" dirty="0">
                <a:solidFill>
                  <a:schemeClr val="tx1"/>
                </a:solidFill>
              </a:rPr>
              <a:t>, </a:t>
            </a:r>
            <a:r>
              <a:rPr lang="en-US" sz="1800" dirty="0" err="1" smtClean="0">
                <a:solidFill>
                  <a:schemeClr val="tx1"/>
                </a:solidFill>
              </a:rPr>
              <a:t>Clopamide</a:t>
            </a:r>
            <a:endParaRPr lang="en-US" sz="1800" dirty="0" smtClean="0">
              <a:solidFill>
                <a:schemeClr val="tx1"/>
              </a:solidFill>
            </a:endParaRPr>
          </a:p>
          <a:p>
            <a:pPr marL="0" indent="0">
              <a:buNone/>
            </a:pPr>
            <a:endParaRPr lang="en-US" sz="1800" dirty="0">
              <a:solidFill>
                <a:schemeClr val="tx1"/>
              </a:solidFill>
            </a:endParaRPr>
          </a:p>
          <a:p>
            <a:pPr marL="0" indent="0">
              <a:buNone/>
            </a:pPr>
            <a:r>
              <a:rPr lang="en-US" sz="1800" dirty="0">
                <a:solidFill>
                  <a:schemeClr val="tx1"/>
                </a:solidFill>
              </a:rPr>
              <a:t>3. </a:t>
            </a:r>
            <a:r>
              <a:rPr lang="en-US" sz="1800" b="1" i="1" dirty="0">
                <a:solidFill>
                  <a:schemeClr val="tx1"/>
                </a:solidFill>
              </a:rPr>
              <a:t>Weak or adjunctive diuretics</a:t>
            </a:r>
          </a:p>
          <a:p>
            <a:pPr>
              <a:buAutoNum type="alphaLcParenBoth"/>
            </a:pPr>
            <a:r>
              <a:rPr lang="en-US" sz="1800" dirty="0" smtClean="0">
                <a:solidFill>
                  <a:schemeClr val="tx1"/>
                </a:solidFill>
              </a:rPr>
              <a:t>Carbonic </a:t>
            </a:r>
            <a:r>
              <a:rPr lang="en-US" sz="1800" dirty="0">
                <a:solidFill>
                  <a:schemeClr val="tx1"/>
                </a:solidFill>
              </a:rPr>
              <a:t>anhydrase </a:t>
            </a:r>
            <a:r>
              <a:rPr lang="en-US" sz="1800" dirty="0" smtClean="0">
                <a:solidFill>
                  <a:schemeClr val="tx1"/>
                </a:solidFill>
              </a:rPr>
              <a:t>inhibitors: Acetazolamide</a:t>
            </a:r>
          </a:p>
          <a:p>
            <a:pPr>
              <a:buAutoNum type="alphaLcParenBoth"/>
            </a:pPr>
            <a:endParaRPr lang="en-US" sz="500" dirty="0">
              <a:solidFill>
                <a:schemeClr val="tx1"/>
              </a:solidFill>
            </a:endParaRPr>
          </a:p>
          <a:p>
            <a:pPr marL="0" indent="0">
              <a:buNone/>
            </a:pPr>
            <a:r>
              <a:rPr lang="en-US" sz="1800" dirty="0">
                <a:solidFill>
                  <a:schemeClr val="tx1"/>
                </a:solidFill>
              </a:rPr>
              <a:t>(b) Potassium sparing </a:t>
            </a:r>
            <a:r>
              <a:rPr lang="en-US" sz="1800" dirty="0" smtClean="0">
                <a:solidFill>
                  <a:schemeClr val="tx1"/>
                </a:solidFill>
              </a:rPr>
              <a:t>diuretics: </a:t>
            </a:r>
          </a:p>
          <a:p>
            <a:pPr marL="0" indent="0">
              <a:buNone/>
            </a:pPr>
            <a:r>
              <a:rPr lang="en-US" sz="1800" dirty="0" smtClean="0">
                <a:solidFill>
                  <a:schemeClr val="tx1"/>
                </a:solidFill>
              </a:rPr>
              <a:t>(</a:t>
            </a:r>
            <a:r>
              <a:rPr lang="en-US" sz="1800" dirty="0" err="1" smtClean="0">
                <a:solidFill>
                  <a:schemeClr val="tx1"/>
                </a:solidFill>
              </a:rPr>
              <a:t>i</a:t>
            </a:r>
            <a:r>
              <a:rPr lang="en-US" sz="1800" dirty="0">
                <a:solidFill>
                  <a:schemeClr val="tx1"/>
                </a:solidFill>
              </a:rPr>
              <a:t>) Aldosterone </a:t>
            </a:r>
            <a:r>
              <a:rPr lang="en-US" sz="1800" dirty="0" smtClean="0">
                <a:solidFill>
                  <a:schemeClr val="tx1"/>
                </a:solidFill>
              </a:rPr>
              <a:t>antagonist: Spironolactone</a:t>
            </a:r>
            <a:r>
              <a:rPr lang="en-US" sz="1800" dirty="0">
                <a:solidFill>
                  <a:schemeClr val="tx1"/>
                </a:solidFill>
              </a:rPr>
              <a:t>, </a:t>
            </a:r>
            <a:r>
              <a:rPr lang="en-US" sz="1800" dirty="0" err="1">
                <a:solidFill>
                  <a:schemeClr val="tx1"/>
                </a:solidFill>
              </a:rPr>
              <a:t>Eplerenone</a:t>
            </a:r>
            <a:endParaRPr lang="en-US" sz="1800" dirty="0">
              <a:solidFill>
                <a:schemeClr val="tx1"/>
              </a:solidFill>
            </a:endParaRPr>
          </a:p>
          <a:p>
            <a:pPr marL="0" indent="0">
              <a:buNone/>
            </a:pPr>
            <a:r>
              <a:rPr lang="en-US" sz="1800" dirty="0">
                <a:solidFill>
                  <a:schemeClr val="tx1"/>
                </a:solidFill>
              </a:rPr>
              <a:t>(ii) Inhibitors of renal epithelial </a:t>
            </a:r>
            <a:r>
              <a:rPr lang="en-US" sz="1800" dirty="0" smtClean="0">
                <a:solidFill>
                  <a:schemeClr val="tx1"/>
                </a:solidFill>
              </a:rPr>
              <a:t>Na+ channel</a:t>
            </a:r>
            <a:r>
              <a:rPr lang="en-US" sz="1800" dirty="0">
                <a:solidFill>
                  <a:schemeClr val="tx1"/>
                </a:solidFill>
              </a:rPr>
              <a:t>: Triamterene, </a:t>
            </a:r>
            <a:r>
              <a:rPr lang="en-US" sz="1800" dirty="0" err="1">
                <a:solidFill>
                  <a:schemeClr val="tx1"/>
                </a:solidFill>
              </a:rPr>
              <a:t>Amiloride</a:t>
            </a:r>
            <a:r>
              <a:rPr lang="en-US" sz="1800" dirty="0" smtClean="0">
                <a:solidFill>
                  <a:schemeClr val="tx1"/>
                </a:solidFill>
              </a:rPr>
              <a:t>.</a:t>
            </a:r>
          </a:p>
          <a:p>
            <a:pPr marL="0" indent="0">
              <a:buNone/>
            </a:pPr>
            <a:endParaRPr lang="en-US" sz="500" dirty="0">
              <a:solidFill>
                <a:schemeClr val="tx1"/>
              </a:solidFill>
            </a:endParaRPr>
          </a:p>
          <a:p>
            <a:pPr marL="0" indent="0">
              <a:buNone/>
            </a:pPr>
            <a:r>
              <a:rPr lang="en-US" sz="1800" dirty="0">
                <a:solidFill>
                  <a:schemeClr val="tx1"/>
                </a:solidFill>
              </a:rPr>
              <a:t>(c) Osmotic </a:t>
            </a:r>
            <a:r>
              <a:rPr lang="en-US" sz="1800" dirty="0" smtClean="0">
                <a:solidFill>
                  <a:schemeClr val="tx1"/>
                </a:solidFill>
              </a:rPr>
              <a:t>diuretics: Mannitol</a:t>
            </a:r>
            <a:r>
              <a:rPr lang="en-US" sz="1800" dirty="0">
                <a:solidFill>
                  <a:schemeClr val="tx1"/>
                </a:solidFill>
              </a:rPr>
              <a:t>, Isosorbide, Glycerol</a:t>
            </a:r>
          </a:p>
        </p:txBody>
      </p:sp>
    </p:spTree>
    <p:extLst>
      <p:ext uri="{BB962C8B-B14F-4D97-AF65-F5344CB8AC3E}">
        <p14:creationId xmlns:p14="http://schemas.microsoft.com/office/powerpoint/2010/main" val="942931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1625</TotalTime>
  <Words>2877</Words>
  <Application>Microsoft Office PowerPoint</Application>
  <PresentationFormat>On-screen Show (4:3)</PresentationFormat>
  <Paragraphs>451</Paragraphs>
  <Slides>47</Slides>
  <Notes>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Executive</vt:lpstr>
      <vt:lpstr>   RENAL PHARMACOLOGY</vt:lpstr>
      <vt:lpstr>Overview of renal functions</vt:lpstr>
      <vt:lpstr>PowerPoint Presentation</vt:lpstr>
      <vt:lpstr>Basic renal processes</vt:lpstr>
      <vt:lpstr>Basic renal processes</vt:lpstr>
      <vt:lpstr>The nephron</vt:lpstr>
      <vt:lpstr>Anatomy of the nephron</vt:lpstr>
      <vt:lpstr>Diuretics</vt:lpstr>
      <vt:lpstr>Classification of diuretics</vt:lpstr>
      <vt:lpstr> Background to Mechanisms of Action of Diuretics</vt:lpstr>
      <vt:lpstr>PowerPoint Presentation</vt:lpstr>
      <vt:lpstr>PowerPoint Presentation</vt:lpstr>
      <vt:lpstr>The proximal tubule</vt:lpstr>
      <vt:lpstr>The proximal tubule</vt:lpstr>
      <vt:lpstr>Loop of Henle</vt:lpstr>
      <vt:lpstr>Loop of Henle</vt:lpstr>
      <vt:lpstr>Distal convoluted tubule</vt:lpstr>
      <vt:lpstr>Distal convoluted tubule</vt:lpstr>
      <vt:lpstr>Collecting tubule</vt:lpstr>
      <vt:lpstr>Collecting tubule</vt:lpstr>
      <vt:lpstr>PowerPoint Presentation</vt:lpstr>
      <vt:lpstr>Basic pharmacology of diuretic agents</vt:lpstr>
      <vt:lpstr>Carbonic anhydrase inhibitors</vt:lpstr>
      <vt:lpstr>Pharmacokinetics</vt:lpstr>
      <vt:lpstr>PowerPoint Presentation</vt:lpstr>
      <vt:lpstr>High ceiling (loop) diuretics</vt:lpstr>
      <vt:lpstr>High ceiling (loop) diuretics</vt:lpstr>
      <vt:lpstr>Pharmacokinetics </vt:lpstr>
      <vt:lpstr>Adverse effects</vt:lpstr>
      <vt:lpstr>Thiazides</vt:lpstr>
      <vt:lpstr>Thiazide</vt:lpstr>
      <vt:lpstr>Pharmacokinetics </vt:lpstr>
      <vt:lpstr>Adverse effects</vt:lpstr>
      <vt:lpstr>Potassium sparing diuretics</vt:lpstr>
      <vt:lpstr>Potassium sparing diuretics</vt:lpstr>
      <vt:lpstr>Pharmacokinetics </vt:lpstr>
      <vt:lpstr>PowerPoint Presentation</vt:lpstr>
      <vt:lpstr>Adverse effects</vt:lpstr>
      <vt:lpstr>Osmotic diuretics</vt:lpstr>
      <vt:lpstr>Pharmacokinetics </vt:lpstr>
      <vt:lpstr>Adverse effects</vt:lpstr>
      <vt:lpstr>Uses and side effects of diuretics</vt:lpstr>
      <vt:lpstr>Anti-diuretics</vt:lpstr>
      <vt:lpstr>Anti-diuretics </vt:lpstr>
      <vt:lpstr>Anti-diuretic hormone</vt:lpstr>
      <vt:lpstr>Antidiuretic hormone antagonists </vt:lpstr>
      <vt:lpstr>Pharmacokinetics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RENAL PHARMACOLOGY</dc:title>
  <dc:creator>TOYIN</dc:creator>
  <cp:lastModifiedBy>user</cp:lastModifiedBy>
  <cp:revision>103</cp:revision>
  <cp:lastPrinted>2019-02-11T15:28:31Z</cp:lastPrinted>
  <dcterms:created xsi:type="dcterms:W3CDTF">2019-02-06T12:09:45Z</dcterms:created>
  <dcterms:modified xsi:type="dcterms:W3CDTF">2020-04-05T15:46:25Z</dcterms:modified>
</cp:coreProperties>
</file>