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306" r:id="rId2"/>
    <p:sldId id="307" r:id="rId3"/>
    <p:sldId id="308" r:id="rId4"/>
    <p:sldId id="309" r:id="rId5"/>
    <p:sldId id="310" r:id="rId6"/>
    <p:sldId id="311" r:id="rId7"/>
    <p:sldId id="312" r:id="rId8"/>
    <p:sldId id="313" r:id="rId9"/>
    <p:sldId id="314" r:id="rId10"/>
    <p:sldId id="315" r:id="rId11"/>
    <p:sldId id="316" r:id="rId12"/>
    <p:sldId id="319" r:id="rId13"/>
    <p:sldId id="320" r:id="rId14"/>
    <p:sldId id="321" r:id="rId15"/>
    <p:sldId id="322" r:id="rId16"/>
    <p:sldId id="323" r:id="rId17"/>
    <p:sldId id="324" r:id="rId18"/>
    <p:sldId id="325" r:id="rId19"/>
    <p:sldId id="327" r:id="rId20"/>
    <p:sldId id="328" r:id="rId21"/>
    <p:sldId id="329" r:id="rId22"/>
    <p:sldId id="330" r:id="rId23"/>
    <p:sldId id="331" r:id="rId24"/>
    <p:sldId id="333" r:id="rId25"/>
    <p:sldId id="334" r:id="rId26"/>
    <p:sldId id="335" r:id="rId27"/>
    <p:sldId id="336" r:id="rId28"/>
  </p:sldIdLst>
  <p:sldSz cx="9144000" cy="6858000" type="screen4x3"/>
  <p:notesSz cx="9309100" cy="70532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315" cy="35242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73691" y="0"/>
            <a:ext cx="4033314" cy="352423"/>
          </a:xfrm>
          <a:prstGeom prst="rect">
            <a:avLst/>
          </a:prstGeom>
        </p:spPr>
        <p:txBody>
          <a:bodyPr vert="horz" lIns="91440" tIns="45720" rIns="91440" bIns="45720" rtlCol="0"/>
          <a:lstStyle>
            <a:lvl1pPr algn="r">
              <a:defRPr sz="1200"/>
            </a:lvl1pPr>
          </a:lstStyle>
          <a:p>
            <a:fld id="{DA5DE2E6-6417-4B3A-89F8-6BB624291C2B}" type="datetimeFigureOut">
              <a:rPr lang="en-US" smtClean="0"/>
              <a:t>4/5/2020</a:t>
            </a:fld>
            <a:endParaRPr lang="en-US"/>
          </a:p>
        </p:txBody>
      </p:sp>
      <p:sp>
        <p:nvSpPr>
          <p:cNvPr id="4" name="Footer Placeholder 3"/>
          <p:cNvSpPr>
            <a:spLocks noGrp="1"/>
          </p:cNvSpPr>
          <p:nvPr>
            <p:ph type="ftr" sz="quarter" idx="2"/>
          </p:nvPr>
        </p:nvSpPr>
        <p:spPr>
          <a:xfrm>
            <a:off x="0" y="6699638"/>
            <a:ext cx="4033315" cy="35242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73691" y="6699638"/>
            <a:ext cx="4033314" cy="352423"/>
          </a:xfrm>
          <a:prstGeom prst="rect">
            <a:avLst/>
          </a:prstGeom>
        </p:spPr>
        <p:txBody>
          <a:bodyPr vert="horz" lIns="91440" tIns="45720" rIns="91440" bIns="45720" rtlCol="0" anchor="b"/>
          <a:lstStyle>
            <a:lvl1pPr algn="r">
              <a:defRPr sz="1200"/>
            </a:lvl1pPr>
          </a:lstStyle>
          <a:p>
            <a:fld id="{F2856EC1-D30C-4527-9C9C-23C0D61F0A0E}" type="slidenum">
              <a:rPr lang="en-US" smtClean="0"/>
              <a:t>‹#›</a:t>
            </a:fld>
            <a:endParaRPr lang="en-US"/>
          </a:p>
        </p:txBody>
      </p:sp>
    </p:spTree>
    <p:extLst>
      <p:ext uri="{BB962C8B-B14F-4D97-AF65-F5344CB8AC3E}">
        <p14:creationId xmlns:p14="http://schemas.microsoft.com/office/powerpoint/2010/main" val="286986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2663"/>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5273003" y="0"/>
            <a:ext cx="4033943" cy="352663"/>
          </a:xfrm>
          <a:prstGeom prst="rect">
            <a:avLst/>
          </a:prstGeom>
        </p:spPr>
        <p:txBody>
          <a:bodyPr vert="horz" lIns="93497" tIns="46749" rIns="93497" bIns="46749" rtlCol="0"/>
          <a:lstStyle>
            <a:lvl1pPr algn="r">
              <a:defRPr sz="1200"/>
            </a:lvl1pPr>
          </a:lstStyle>
          <a:p>
            <a:fld id="{6FDD23A8-B694-402C-9A73-AFC0F15D4666}" type="datetimeFigureOut">
              <a:rPr lang="en-US" smtClean="0"/>
              <a:t>4/5/2020</a:t>
            </a:fld>
            <a:endParaRPr lang="en-US"/>
          </a:p>
        </p:txBody>
      </p:sp>
      <p:sp>
        <p:nvSpPr>
          <p:cNvPr id="4" name="Slide Image Placeholder 3"/>
          <p:cNvSpPr>
            <a:spLocks noGrp="1" noRot="1" noChangeAspect="1"/>
          </p:cNvSpPr>
          <p:nvPr>
            <p:ph type="sldImg" idx="2"/>
          </p:nvPr>
        </p:nvSpPr>
        <p:spPr>
          <a:xfrm>
            <a:off x="2892425" y="528638"/>
            <a:ext cx="3527425" cy="26463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930911" y="3350301"/>
            <a:ext cx="7447279" cy="3173968"/>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99376"/>
            <a:ext cx="4033943" cy="352663"/>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5273003" y="6699376"/>
            <a:ext cx="4033943" cy="352663"/>
          </a:xfrm>
          <a:prstGeom prst="rect">
            <a:avLst/>
          </a:prstGeom>
        </p:spPr>
        <p:txBody>
          <a:bodyPr vert="horz" lIns="93497" tIns="46749" rIns="93497" bIns="46749" rtlCol="0" anchor="b"/>
          <a:lstStyle>
            <a:lvl1pPr algn="r">
              <a:defRPr sz="1200"/>
            </a:lvl1pPr>
          </a:lstStyle>
          <a:p>
            <a:fld id="{510F6908-0D91-42E0-963A-E15A335CFA23}" type="slidenum">
              <a:rPr lang="en-US" smtClean="0"/>
              <a:t>‹#›</a:t>
            </a:fld>
            <a:endParaRPr lang="en-US"/>
          </a:p>
        </p:txBody>
      </p:sp>
    </p:spTree>
    <p:extLst>
      <p:ext uri="{BB962C8B-B14F-4D97-AF65-F5344CB8AC3E}">
        <p14:creationId xmlns:p14="http://schemas.microsoft.com/office/powerpoint/2010/main" val="28756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46553A-6138-4246-9F18-B1815C94CD3C}" type="slidenum">
              <a:rPr lang="en-US" smtClean="0"/>
              <a:t>11</a:t>
            </a:fld>
            <a:endParaRPr lang="en-US"/>
          </a:p>
        </p:txBody>
      </p:sp>
    </p:spTree>
    <p:extLst>
      <p:ext uri="{BB962C8B-B14F-4D97-AF65-F5344CB8AC3E}">
        <p14:creationId xmlns:p14="http://schemas.microsoft.com/office/powerpoint/2010/main" val="435013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994EFAB-0F0D-4C7B-AC84-DE3D87D62FB4}" type="datetimeFigureOut">
              <a:rPr lang="en-US" smtClean="0"/>
              <a:t>4/5/2020</a:t>
            </a:fld>
            <a:endParaRPr lang="en-US"/>
          </a:p>
        </p:txBody>
      </p:sp>
      <p:sp>
        <p:nvSpPr>
          <p:cNvPr id="8" name="Slide Number Placeholder 7"/>
          <p:cNvSpPr>
            <a:spLocks noGrp="1"/>
          </p:cNvSpPr>
          <p:nvPr>
            <p:ph type="sldNum" sz="quarter" idx="11"/>
          </p:nvPr>
        </p:nvSpPr>
        <p:spPr/>
        <p:txBody>
          <a:bodyPr/>
          <a:lstStyle/>
          <a:p>
            <a:fld id="{023F9942-6E9D-4D87-B461-BA1B159B21F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4EFAB-0F0D-4C7B-AC84-DE3D87D62FB4}"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F9942-6E9D-4D87-B461-BA1B159B21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94EFAB-0F0D-4C7B-AC84-DE3D87D62FB4}"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F9942-6E9D-4D87-B461-BA1B159B21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994EFAB-0F0D-4C7B-AC84-DE3D87D62FB4}"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F9942-6E9D-4D87-B461-BA1B159B21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94EFAB-0F0D-4C7B-AC84-DE3D87D62FB4}"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F9942-6E9D-4D87-B461-BA1B159B21F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994EFAB-0F0D-4C7B-AC84-DE3D87D62FB4}"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F9942-6E9D-4D87-B461-BA1B159B21F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994EFAB-0F0D-4C7B-AC84-DE3D87D62FB4}" type="datetimeFigureOut">
              <a:rPr lang="en-US" smtClean="0"/>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3F9942-6E9D-4D87-B461-BA1B159B21F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94EFAB-0F0D-4C7B-AC84-DE3D87D62FB4}" type="datetimeFigureOut">
              <a:rPr lang="en-US" smtClean="0"/>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3F9942-6E9D-4D87-B461-BA1B159B21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4EFAB-0F0D-4C7B-AC84-DE3D87D62FB4}" type="datetimeFigureOut">
              <a:rPr lang="en-US" smtClean="0"/>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3F9942-6E9D-4D87-B461-BA1B159B21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4EFAB-0F0D-4C7B-AC84-DE3D87D62FB4}"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F9942-6E9D-4D87-B461-BA1B159B21F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4EFAB-0F0D-4C7B-AC84-DE3D87D62FB4}"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F9942-6E9D-4D87-B461-BA1B159B21F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994EFAB-0F0D-4C7B-AC84-DE3D87D62FB4}" type="datetimeFigureOut">
              <a:rPr lang="en-US" smtClean="0"/>
              <a:t>4/5/2020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23F9942-6E9D-4D87-B461-BA1B159B21F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7620000" cy="2057400"/>
          </a:xfrm>
        </p:spPr>
        <p:txBody>
          <a:bodyPr>
            <a:noAutofit/>
          </a:bodyPr>
          <a:lstStyle/>
          <a:p>
            <a:pPr marL="182880" indent="0">
              <a:buNone/>
            </a:pPr>
            <a:r>
              <a:rPr lang="en-US" sz="4800" dirty="0" smtClean="0">
                <a:effectLst>
                  <a:outerShdw blurRad="38100" dist="38100" dir="2700000" algn="tl">
                    <a:srgbClr val="000000">
                      <a:alpha val="43137"/>
                    </a:srgbClr>
                  </a:outerShdw>
                </a:effectLst>
              </a:rPr>
              <a:t>Drugs used in urinary tract disorders and infections</a:t>
            </a:r>
            <a:endParaRPr lang="en-US" sz="9600" dirty="0"/>
          </a:p>
        </p:txBody>
      </p:sp>
    </p:spTree>
    <p:extLst>
      <p:ext uri="{BB962C8B-B14F-4D97-AF65-F5344CB8AC3E}">
        <p14:creationId xmlns:p14="http://schemas.microsoft.com/office/powerpoint/2010/main" val="311682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429"/>
            <a:ext cx="8229600" cy="631371"/>
          </a:xfrm>
        </p:spPr>
        <p:txBody>
          <a:bodyPr/>
          <a:lstStyle/>
          <a:p>
            <a:r>
              <a:rPr lang="en-US" sz="2800" dirty="0" smtClean="0"/>
              <a:t>Sulfonamides</a:t>
            </a:r>
            <a:endParaRPr lang="en-US" sz="2800" dirty="0"/>
          </a:p>
        </p:txBody>
      </p:sp>
      <p:sp>
        <p:nvSpPr>
          <p:cNvPr id="3" name="Content Placeholder 2"/>
          <p:cNvSpPr>
            <a:spLocks noGrp="1"/>
          </p:cNvSpPr>
          <p:nvPr>
            <p:ph idx="1"/>
          </p:nvPr>
        </p:nvSpPr>
        <p:spPr>
          <a:xfrm>
            <a:off x="357051" y="1143000"/>
            <a:ext cx="8634549" cy="3581400"/>
          </a:xfrm>
        </p:spPr>
        <p:txBody>
          <a:bodyPr>
            <a:normAutofit lnSpcReduction="10000"/>
          </a:bodyPr>
          <a:lstStyle/>
          <a:p>
            <a:r>
              <a:rPr lang="en-US" sz="1800" b="1" dirty="0" smtClean="0">
                <a:solidFill>
                  <a:schemeClr val="tx1"/>
                </a:solidFill>
              </a:rPr>
              <a:t>Sulfonamides are </a:t>
            </a:r>
            <a:r>
              <a:rPr lang="en-US" sz="1800" b="1" dirty="0">
                <a:solidFill>
                  <a:schemeClr val="tx1"/>
                </a:solidFill>
              </a:rPr>
              <a:t>the first effective chemotherapeutic agents used systemically for the prevention and cure of bacterial infections in humans</a:t>
            </a:r>
            <a:r>
              <a:rPr lang="en-US" sz="1800" b="1" dirty="0" smtClean="0">
                <a:solidFill>
                  <a:schemeClr val="tx1"/>
                </a:solidFill>
              </a:rPr>
              <a:t>.</a:t>
            </a:r>
          </a:p>
          <a:p>
            <a:endParaRPr lang="en-US" sz="1800" b="1" dirty="0">
              <a:solidFill>
                <a:schemeClr val="tx1"/>
              </a:solidFill>
            </a:endParaRPr>
          </a:p>
          <a:p>
            <a:r>
              <a:rPr lang="en-US" sz="1800" b="1" dirty="0">
                <a:solidFill>
                  <a:schemeClr val="tx1"/>
                </a:solidFill>
              </a:rPr>
              <a:t>Members of this class of drugs are </a:t>
            </a:r>
            <a:r>
              <a:rPr lang="en-US" sz="1800" b="1" dirty="0">
                <a:solidFill>
                  <a:srgbClr val="FF0000"/>
                </a:solidFill>
              </a:rPr>
              <a:t>sulfanilamide</a:t>
            </a:r>
            <a:r>
              <a:rPr lang="en-US" sz="1800" b="1" dirty="0">
                <a:solidFill>
                  <a:schemeClr val="tx1"/>
                </a:solidFill>
              </a:rPr>
              <a:t>, </a:t>
            </a:r>
            <a:r>
              <a:rPr lang="en-US" sz="1800" b="1" dirty="0">
                <a:solidFill>
                  <a:srgbClr val="FF0000"/>
                </a:solidFill>
              </a:rPr>
              <a:t>sulfadiazine</a:t>
            </a:r>
            <a:r>
              <a:rPr lang="en-US" sz="1800" b="1" dirty="0">
                <a:solidFill>
                  <a:schemeClr val="tx1"/>
                </a:solidFill>
              </a:rPr>
              <a:t>, </a:t>
            </a:r>
            <a:r>
              <a:rPr lang="en-US" sz="1800" b="1" dirty="0" err="1">
                <a:solidFill>
                  <a:srgbClr val="FF0000"/>
                </a:solidFill>
              </a:rPr>
              <a:t>sulfamethoxazole</a:t>
            </a:r>
            <a:r>
              <a:rPr lang="en-US" sz="1800" b="1" dirty="0">
                <a:solidFill>
                  <a:schemeClr val="tx1"/>
                </a:solidFill>
              </a:rPr>
              <a:t>, </a:t>
            </a:r>
            <a:r>
              <a:rPr lang="en-US" sz="1800" b="1" dirty="0" err="1">
                <a:solidFill>
                  <a:srgbClr val="FF0000"/>
                </a:solidFill>
              </a:rPr>
              <a:t>sulfisoxazole</a:t>
            </a:r>
            <a:r>
              <a:rPr lang="en-US" sz="1800" b="1" dirty="0">
                <a:solidFill>
                  <a:schemeClr val="tx1"/>
                </a:solidFill>
              </a:rPr>
              <a:t>, </a:t>
            </a:r>
            <a:r>
              <a:rPr lang="en-US" sz="1800" b="1" dirty="0" err="1" smtClean="0">
                <a:solidFill>
                  <a:srgbClr val="FF0000"/>
                </a:solidFill>
              </a:rPr>
              <a:t>sulfacetamide</a:t>
            </a:r>
            <a:r>
              <a:rPr lang="en-US" sz="1800" b="1" dirty="0" smtClean="0">
                <a:solidFill>
                  <a:srgbClr val="FF0000"/>
                </a:solidFill>
              </a:rPr>
              <a:t>.</a:t>
            </a:r>
          </a:p>
          <a:p>
            <a:endParaRPr lang="en-US" sz="1800" b="1" dirty="0">
              <a:solidFill>
                <a:srgbClr val="FF0000"/>
              </a:solidFill>
            </a:endParaRPr>
          </a:p>
          <a:p>
            <a:r>
              <a:rPr lang="en-US" sz="1800" b="1" dirty="0" smtClean="0">
                <a:solidFill>
                  <a:schemeClr val="tx1"/>
                </a:solidFill>
              </a:rPr>
              <a:t>They </a:t>
            </a:r>
            <a:r>
              <a:rPr lang="en-US" sz="1800" b="1" dirty="0">
                <a:solidFill>
                  <a:schemeClr val="tx1"/>
                </a:solidFill>
              </a:rPr>
              <a:t>exert a wide range of antimicrobial activity against the </a:t>
            </a:r>
            <a:r>
              <a:rPr lang="en-US" sz="1800" b="1" dirty="0" smtClean="0">
                <a:solidFill>
                  <a:schemeClr val="tx1"/>
                </a:solidFill>
              </a:rPr>
              <a:t>gram-negative </a:t>
            </a:r>
            <a:r>
              <a:rPr lang="en-US" sz="1800" b="1" dirty="0">
                <a:solidFill>
                  <a:schemeClr val="tx1"/>
                </a:solidFill>
              </a:rPr>
              <a:t>and </a:t>
            </a:r>
            <a:r>
              <a:rPr lang="en-US" sz="1800" b="1" dirty="0" smtClean="0">
                <a:solidFill>
                  <a:schemeClr val="tx1"/>
                </a:solidFill>
              </a:rPr>
              <a:t>gram-positive bacteria.</a:t>
            </a:r>
          </a:p>
          <a:p>
            <a:endParaRPr lang="en-US" sz="1800" b="1" dirty="0">
              <a:solidFill>
                <a:schemeClr val="tx1"/>
              </a:solidFill>
            </a:endParaRPr>
          </a:p>
          <a:p>
            <a:r>
              <a:rPr lang="en-US" sz="1800" b="1" u="sng" dirty="0">
                <a:solidFill>
                  <a:schemeClr val="tx1"/>
                </a:solidFill>
              </a:rPr>
              <a:t>They exert only a </a:t>
            </a:r>
            <a:r>
              <a:rPr lang="en-US" sz="1800" b="1" u="sng" dirty="0" smtClean="0">
                <a:solidFill>
                  <a:schemeClr val="tx1"/>
                </a:solidFill>
              </a:rPr>
              <a:t>bacteriostatic effect </a:t>
            </a:r>
            <a:r>
              <a:rPr lang="en-US" sz="1800" b="1" dirty="0" smtClean="0">
                <a:solidFill>
                  <a:schemeClr val="tx1"/>
                </a:solidFill>
              </a:rPr>
              <a:t>(i.e. they inhibit bacterial proliferation while the host’s immune system does the killings).</a:t>
            </a:r>
          </a:p>
          <a:p>
            <a:endParaRPr lang="en-US" sz="1800" b="1" dirty="0">
              <a:solidFill>
                <a:schemeClr val="tx1"/>
              </a:solidFill>
            </a:endParaRPr>
          </a:p>
          <a:p>
            <a:endParaRPr lang="en-US" sz="1800" b="1" dirty="0">
              <a:solidFill>
                <a:schemeClr val="tx1"/>
              </a:solidFill>
            </a:endParaRPr>
          </a:p>
          <a:p>
            <a:endParaRPr lang="en-US" sz="1800" dirty="0"/>
          </a:p>
        </p:txBody>
      </p:sp>
    </p:spTree>
    <p:extLst>
      <p:ext uri="{BB962C8B-B14F-4D97-AF65-F5344CB8AC3E}">
        <p14:creationId xmlns:p14="http://schemas.microsoft.com/office/powerpoint/2010/main" val="1572769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609600"/>
          </a:xfrm>
        </p:spPr>
        <p:txBody>
          <a:bodyPr/>
          <a:lstStyle/>
          <a:p>
            <a:r>
              <a:rPr lang="en-US" sz="2800" dirty="0"/>
              <a:t>M</a:t>
            </a:r>
            <a:r>
              <a:rPr lang="en-US" sz="2800" dirty="0" smtClean="0"/>
              <a:t>echanism of action</a:t>
            </a:r>
            <a:endParaRPr lang="en-US" sz="2800" dirty="0"/>
          </a:p>
        </p:txBody>
      </p:sp>
      <p:sp>
        <p:nvSpPr>
          <p:cNvPr id="3" name="Content Placeholder 2"/>
          <p:cNvSpPr>
            <a:spLocks noGrp="1"/>
          </p:cNvSpPr>
          <p:nvPr>
            <p:ph sz="half" idx="2"/>
          </p:nvPr>
        </p:nvSpPr>
        <p:spPr>
          <a:xfrm>
            <a:off x="4648200" y="838200"/>
            <a:ext cx="4267200" cy="5562600"/>
          </a:xfrm>
        </p:spPr>
        <p:txBody>
          <a:bodyPr/>
          <a:lstStyle/>
          <a:p>
            <a:pPr marL="0" indent="0">
              <a:buNone/>
            </a:pPr>
            <a:r>
              <a:rPr lang="en-US" dirty="0" smtClean="0"/>
              <a:t>.</a:t>
            </a:r>
            <a:endParaRPr lang="en-US" dirty="0"/>
          </a:p>
        </p:txBody>
      </p:sp>
      <p:sp>
        <p:nvSpPr>
          <p:cNvPr id="4" name="Content Placeholder 3"/>
          <p:cNvSpPr>
            <a:spLocks noGrp="1"/>
          </p:cNvSpPr>
          <p:nvPr>
            <p:ph sz="quarter" idx="13"/>
          </p:nvPr>
        </p:nvSpPr>
        <p:spPr>
          <a:xfrm>
            <a:off x="228600" y="685800"/>
            <a:ext cx="4572000" cy="6019800"/>
          </a:xfrm>
        </p:spPr>
        <p:txBody>
          <a:bodyPr>
            <a:noAutofit/>
          </a:bodyPr>
          <a:lstStyle/>
          <a:p>
            <a:r>
              <a:rPr lang="en-US" sz="1500" b="1" dirty="0" smtClean="0">
                <a:solidFill>
                  <a:schemeClr val="tx1"/>
                </a:solidFill>
              </a:rPr>
              <a:t>Some microorganisms synthesize folic acid </a:t>
            </a:r>
            <a:r>
              <a:rPr lang="en-US" sz="1500" b="1" dirty="0">
                <a:solidFill>
                  <a:schemeClr val="tx1"/>
                </a:solidFill>
              </a:rPr>
              <a:t>from P-</a:t>
            </a:r>
            <a:r>
              <a:rPr lang="en-US" sz="1500" b="1" dirty="0" err="1">
                <a:solidFill>
                  <a:schemeClr val="tx1"/>
                </a:solidFill>
              </a:rPr>
              <a:t>aminobenzoic</a:t>
            </a:r>
            <a:r>
              <a:rPr lang="en-US" sz="1500" b="1" dirty="0">
                <a:solidFill>
                  <a:schemeClr val="tx1"/>
                </a:solidFill>
              </a:rPr>
              <a:t> acid </a:t>
            </a:r>
            <a:r>
              <a:rPr lang="en-US" sz="1500" b="1" dirty="0" smtClean="0">
                <a:solidFill>
                  <a:schemeClr val="tx1"/>
                </a:solidFill>
              </a:rPr>
              <a:t>, but mammals cannot synthesize their folic acid and so use exogenous </a:t>
            </a:r>
            <a:r>
              <a:rPr lang="en-US" sz="1500" b="1" dirty="0" err="1" smtClean="0">
                <a:solidFill>
                  <a:schemeClr val="tx1"/>
                </a:solidFill>
              </a:rPr>
              <a:t>folate</a:t>
            </a:r>
            <a:r>
              <a:rPr lang="en-US" sz="1500" b="1" dirty="0" smtClean="0">
                <a:solidFill>
                  <a:schemeClr val="tx1"/>
                </a:solidFill>
              </a:rPr>
              <a:t>. This </a:t>
            </a:r>
            <a:r>
              <a:rPr lang="en-US" sz="1500" b="1" dirty="0">
                <a:solidFill>
                  <a:schemeClr val="tx1"/>
                </a:solidFill>
              </a:rPr>
              <a:t>pathway is </a:t>
            </a:r>
            <a:r>
              <a:rPr lang="en-US" sz="1500" b="1" dirty="0" smtClean="0">
                <a:solidFill>
                  <a:schemeClr val="tx1"/>
                </a:solidFill>
              </a:rPr>
              <a:t>essential </a:t>
            </a:r>
            <a:r>
              <a:rPr lang="en-US" sz="1500" b="1" dirty="0">
                <a:solidFill>
                  <a:schemeClr val="tx1"/>
                </a:solidFill>
              </a:rPr>
              <a:t>for production of purines and nucleic acid synthesis.</a:t>
            </a:r>
          </a:p>
          <a:p>
            <a:endParaRPr lang="en-US" sz="1500" b="1" dirty="0">
              <a:solidFill>
                <a:schemeClr val="tx1"/>
              </a:solidFill>
            </a:endParaRPr>
          </a:p>
          <a:p>
            <a:r>
              <a:rPr lang="en-US" sz="1500" b="1" dirty="0">
                <a:solidFill>
                  <a:schemeClr val="tx1"/>
                </a:solidFill>
              </a:rPr>
              <a:t>Sulfonamides and </a:t>
            </a:r>
            <a:r>
              <a:rPr lang="en-US" sz="1500" b="1" i="1" dirty="0">
                <a:solidFill>
                  <a:schemeClr val="tx1"/>
                </a:solidFill>
              </a:rPr>
              <a:t>p </a:t>
            </a:r>
            <a:r>
              <a:rPr lang="en-US" sz="1500" b="1" dirty="0">
                <a:solidFill>
                  <a:schemeClr val="tx1"/>
                </a:solidFill>
              </a:rPr>
              <a:t>-</a:t>
            </a:r>
            <a:r>
              <a:rPr lang="en-US" sz="1500" b="1" dirty="0" err="1">
                <a:solidFill>
                  <a:schemeClr val="tx1"/>
                </a:solidFill>
              </a:rPr>
              <a:t>aminobenzoic</a:t>
            </a:r>
            <a:r>
              <a:rPr lang="en-US" sz="1500" b="1" dirty="0">
                <a:solidFill>
                  <a:schemeClr val="tx1"/>
                </a:solidFill>
              </a:rPr>
              <a:t> acid (PABA) are structurally  </a:t>
            </a:r>
            <a:r>
              <a:rPr lang="en-US" sz="1500" b="1" dirty="0" smtClean="0">
                <a:solidFill>
                  <a:schemeClr val="tx1"/>
                </a:solidFill>
              </a:rPr>
              <a:t>similar. As </a:t>
            </a:r>
            <a:r>
              <a:rPr lang="en-US" sz="1500" b="1" dirty="0">
                <a:solidFill>
                  <a:schemeClr val="tx1"/>
                </a:solidFill>
              </a:rPr>
              <a:t>structural analogs of PABA, sulfonamides prevent normal bacterial utilization of PABA for the synthesis of folic acid. </a:t>
            </a:r>
          </a:p>
          <a:p>
            <a:pPr marL="0" indent="0">
              <a:buNone/>
            </a:pPr>
            <a:endParaRPr lang="en-US" sz="1500" b="1" dirty="0">
              <a:solidFill>
                <a:schemeClr val="tx1"/>
              </a:solidFill>
            </a:endParaRPr>
          </a:p>
          <a:p>
            <a:r>
              <a:rPr lang="en-US" sz="1500" b="1" u="sng" dirty="0">
                <a:solidFill>
                  <a:srgbClr val="FF0000"/>
                </a:solidFill>
              </a:rPr>
              <a:t>Sulfonamides </a:t>
            </a:r>
            <a:r>
              <a:rPr lang="en-US" sz="1500" b="1" u="sng" dirty="0" smtClean="0">
                <a:solidFill>
                  <a:srgbClr val="FF0000"/>
                </a:solidFill>
              </a:rPr>
              <a:t>competes for the enzyme </a:t>
            </a:r>
            <a:r>
              <a:rPr lang="en-US" sz="1500" b="1" u="sng" dirty="0" err="1" smtClean="0">
                <a:solidFill>
                  <a:srgbClr val="FF0000"/>
                </a:solidFill>
              </a:rPr>
              <a:t>dihydropteroate</a:t>
            </a:r>
            <a:r>
              <a:rPr lang="en-US" sz="1500" b="1" u="sng" dirty="0" smtClean="0">
                <a:solidFill>
                  <a:srgbClr val="FF0000"/>
                </a:solidFill>
              </a:rPr>
              <a:t> synthase</a:t>
            </a:r>
            <a:r>
              <a:rPr lang="en-US" sz="1500" b="1" dirty="0">
                <a:solidFill>
                  <a:schemeClr val="tx1"/>
                </a:solidFill>
              </a:rPr>
              <a:t>;</a:t>
            </a:r>
            <a:r>
              <a:rPr lang="en-US" sz="1500" b="1" dirty="0" smtClean="0">
                <a:solidFill>
                  <a:schemeClr val="tx1"/>
                </a:solidFill>
              </a:rPr>
              <a:t> </a:t>
            </a:r>
            <a:r>
              <a:rPr lang="en-US" sz="1500" b="1" dirty="0">
                <a:solidFill>
                  <a:schemeClr val="tx1"/>
                </a:solidFill>
              </a:rPr>
              <a:t>the </a:t>
            </a:r>
            <a:r>
              <a:rPr lang="en-US" sz="1500" b="1" dirty="0" smtClean="0">
                <a:solidFill>
                  <a:schemeClr val="tx1"/>
                </a:solidFill>
              </a:rPr>
              <a:t>bacterial enzyme </a:t>
            </a:r>
            <a:r>
              <a:rPr lang="en-US" sz="1500" b="1" dirty="0">
                <a:solidFill>
                  <a:schemeClr val="tx1"/>
                </a:solidFill>
              </a:rPr>
              <a:t>responsible for the incorporation of PABA into </a:t>
            </a:r>
            <a:r>
              <a:rPr lang="en-US" sz="1500" b="1" dirty="0" err="1" smtClean="0">
                <a:solidFill>
                  <a:schemeClr val="tx1"/>
                </a:solidFill>
              </a:rPr>
              <a:t>dihydrofolic</a:t>
            </a:r>
            <a:r>
              <a:rPr lang="en-US" sz="1500" b="1" dirty="0" smtClean="0">
                <a:solidFill>
                  <a:schemeClr val="tx1"/>
                </a:solidFill>
              </a:rPr>
              <a:t> </a:t>
            </a:r>
            <a:r>
              <a:rPr lang="en-US" sz="1500" b="1" dirty="0">
                <a:solidFill>
                  <a:schemeClr val="tx1"/>
                </a:solidFill>
              </a:rPr>
              <a:t>acid</a:t>
            </a:r>
            <a:r>
              <a:rPr lang="en-US" sz="1500" b="1" dirty="0" smtClean="0">
                <a:solidFill>
                  <a:schemeClr val="tx1"/>
                </a:solidFill>
              </a:rPr>
              <a:t>, thereby  interfering with ability of bacteria to use folic acid to grow and stopping the metabolic process. </a:t>
            </a:r>
          </a:p>
          <a:p>
            <a:endParaRPr lang="en-US" sz="1500" b="1" dirty="0">
              <a:solidFill>
                <a:schemeClr val="tx1"/>
              </a:solidFill>
            </a:endParaRPr>
          </a:p>
          <a:p>
            <a:r>
              <a:rPr lang="en-US" sz="1500" b="1" dirty="0">
                <a:solidFill>
                  <a:schemeClr val="tx1"/>
                </a:solidFill>
              </a:rPr>
              <a:t>Sulfonamides do not affect mammalian cells. This is so because mammalian cells need exogenous folic acid and cannot synthesize their own folic acid. </a:t>
            </a:r>
          </a:p>
          <a:p>
            <a:endParaRPr lang="en-US" sz="15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990600"/>
            <a:ext cx="2057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5372100" y="2895600"/>
            <a:ext cx="3276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200" y="990600"/>
            <a:ext cx="19812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5961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lstStyle/>
          <a:p>
            <a:r>
              <a:rPr lang="en-US" sz="3000" dirty="0"/>
              <a:t>Pharmacokinetics </a:t>
            </a:r>
          </a:p>
        </p:txBody>
      </p:sp>
      <p:sp>
        <p:nvSpPr>
          <p:cNvPr id="4" name="Content Placeholder 3"/>
          <p:cNvSpPr>
            <a:spLocks noGrp="1"/>
          </p:cNvSpPr>
          <p:nvPr>
            <p:ph sz="quarter" idx="13"/>
          </p:nvPr>
        </p:nvSpPr>
        <p:spPr>
          <a:xfrm>
            <a:off x="381000" y="914400"/>
            <a:ext cx="4343400" cy="5562600"/>
          </a:xfrm>
        </p:spPr>
        <p:txBody>
          <a:bodyPr>
            <a:normAutofit fontScale="85000" lnSpcReduction="20000"/>
          </a:bodyPr>
          <a:lstStyle/>
          <a:p>
            <a:r>
              <a:rPr lang="en-US" sz="1900" b="1" dirty="0">
                <a:solidFill>
                  <a:schemeClr val="tx1"/>
                </a:solidFill>
              </a:rPr>
              <a:t>Sulfonamides can be divided into three major groups: (1) oral, absorbable; (2) oral, </a:t>
            </a:r>
            <a:r>
              <a:rPr lang="en-US" sz="1900" b="1" dirty="0" err="1">
                <a:solidFill>
                  <a:schemeClr val="tx1"/>
                </a:solidFill>
              </a:rPr>
              <a:t>nonabsorbable</a:t>
            </a:r>
            <a:r>
              <a:rPr lang="en-US" sz="1900" b="1" dirty="0">
                <a:solidFill>
                  <a:schemeClr val="tx1"/>
                </a:solidFill>
              </a:rPr>
              <a:t>; and (3) topical. </a:t>
            </a:r>
            <a:endParaRPr lang="en-US" sz="1900" b="1" dirty="0" smtClean="0">
              <a:solidFill>
                <a:schemeClr val="tx1"/>
              </a:solidFill>
            </a:endParaRPr>
          </a:p>
          <a:p>
            <a:endParaRPr lang="en-US" sz="1900" b="1" dirty="0" smtClean="0">
              <a:solidFill>
                <a:schemeClr val="tx1"/>
              </a:solidFill>
            </a:endParaRPr>
          </a:p>
          <a:p>
            <a:r>
              <a:rPr lang="en-US" sz="1900" b="1" dirty="0">
                <a:solidFill>
                  <a:schemeClr val="tx1"/>
                </a:solidFill>
              </a:rPr>
              <a:t>The oral, absorbable sulfonamides can be classified as short-, intermediate-, or long-acting on the basis of their half-lives</a:t>
            </a:r>
            <a:r>
              <a:rPr lang="en-US" sz="1900" b="1" dirty="0" smtClean="0">
                <a:solidFill>
                  <a:schemeClr val="tx1"/>
                </a:solidFill>
              </a:rPr>
              <a:t>.</a:t>
            </a:r>
          </a:p>
          <a:p>
            <a:pPr marL="0" indent="0">
              <a:buNone/>
            </a:pPr>
            <a:r>
              <a:rPr lang="en-US" sz="1900" b="1" dirty="0" smtClean="0">
                <a:solidFill>
                  <a:schemeClr val="tx1"/>
                </a:solidFill>
              </a:rPr>
              <a:t> </a:t>
            </a:r>
          </a:p>
          <a:p>
            <a:r>
              <a:rPr lang="en-US" sz="1900" b="1" dirty="0">
                <a:solidFill>
                  <a:schemeClr val="tx1"/>
                </a:solidFill>
              </a:rPr>
              <a:t>They are absorbed from the stomach and small intestine and </a:t>
            </a:r>
            <a:r>
              <a:rPr lang="en-US" sz="1900" b="1" dirty="0" smtClean="0">
                <a:solidFill>
                  <a:schemeClr val="tx1"/>
                </a:solidFill>
              </a:rPr>
              <a:t>widely</a:t>
            </a:r>
            <a:r>
              <a:rPr lang="en-US" sz="1900" b="1" dirty="0">
                <a:solidFill>
                  <a:schemeClr val="tx1"/>
                </a:solidFill>
              </a:rPr>
              <a:t> distributed</a:t>
            </a:r>
            <a:r>
              <a:rPr lang="en-US" sz="1900" b="1" dirty="0" smtClean="0">
                <a:solidFill>
                  <a:schemeClr val="tx1"/>
                </a:solidFill>
              </a:rPr>
              <a:t>  </a:t>
            </a:r>
            <a:r>
              <a:rPr lang="en-US" sz="1900" b="1" dirty="0">
                <a:solidFill>
                  <a:schemeClr val="tx1"/>
                </a:solidFill>
              </a:rPr>
              <a:t>to tissues and body fluids (including the </a:t>
            </a:r>
            <a:r>
              <a:rPr lang="en-US" sz="1900" b="1" dirty="0" smtClean="0">
                <a:solidFill>
                  <a:schemeClr val="tx1"/>
                </a:solidFill>
              </a:rPr>
              <a:t>CNS and CSF), fetus, and placenta.</a:t>
            </a:r>
          </a:p>
          <a:p>
            <a:endParaRPr lang="en-US" sz="1900" b="1" dirty="0">
              <a:solidFill>
                <a:schemeClr val="tx1"/>
              </a:solidFill>
            </a:endParaRPr>
          </a:p>
          <a:p>
            <a:r>
              <a:rPr lang="en-US" sz="1900" b="1" dirty="0" smtClean="0">
                <a:solidFill>
                  <a:schemeClr val="tx1"/>
                </a:solidFill>
              </a:rPr>
              <a:t>They bind to plasma proteins.</a:t>
            </a:r>
          </a:p>
          <a:p>
            <a:endParaRPr lang="en-US" sz="1900" b="1" dirty="0">
              <a:solidFill>
                <a:schemeClr val="tx1"/>
              </a:solidFill>
            </a:endParaRPr>
          </a:p>
          <a:p>
            <a:r>
              <a:rPr lang="en-US" sz="1900" b="1" dirty="0">
                <a:solidFill>
                  <a:schemeClr val="tx1"/>
                </a:solidFill>
              </a:rPr>
              <a:t>A portion of absorbed drug is acetylated or </a:t>
            </a:r>
            <a:r>
              <a:rPr lang="en-US" sz="1900" b="1" dirty="0" err="1">
                <a:solidFill>
                  <a:schemeClr val="tx1"/>
                </a:solidFill>
              </a:rPr>
              <a:t>glucuronidated</a:t>
            </a:r>
            <a:r>
              <a:rPr lang="en-US" sz="1900" b="1" dirty="0">
                <a:solidFill>
                  <a:schemeClr val="tx1"/>
                </a:solidFill>
              </a:rPr>
              <a:t> </a:t>
            </a:r>
            <a:r>
              <a:rPr lang="en-US" sz="1900" b="1" dirty="0" smtClean="0">
                <a:solidFill>
                  <a:schemeClr val="tx1"/>
                </a:solidFill>
              </a:rPr>
              <a:t>in the </a:t>
            </a:r>
            <a:r>
              <a:rPr lang="en-US" sz="1900" b="1" dirty="0">
                <a:solidFill>
                  <a:schemeClr val="tx1"/>
                </a:solidFill>
              </a:rPr>
              <a:t>liver. </a:t>
            </a:r>
            <a:endParaRPr lang="en-US" sz="1900" b="1" dirty="0" smtClean="0">
              <a:solidFill>
                <a:schemeClr val="tx1"/>
              </a:solidFill>
            </a:endParaRPr>
          </a:p>
          <a:p>
            <a:endParaRPr lang="en-US" sz="1900" b="1" dirty="0">
              <a:solidFill>
                <a:schemeClr val="tx1"/>
              </a:solidFill>
            </a:endParaRPr>
          </a:p>
          <a:p>
            <a:r>
              <a:rPr lang="en-US" sz="1900" b="1" dirty="0">
                <a:solidFill>
                  <a:schemeClr val="tx1"/>
                </a:solidFill>
              </a:rPr>
              <a:t>Sulfonamides and inactive metabolites are then excreted into the urine, mainly by glomerular filtration. </a:t>
            </a:r>
            <a:endParaRPr lang="en-US" sz="1900" b="1" dirty="0" smtClean="0">
              <a:solidFill>
                <a:schemeClr val="tx1"/>
              </a:solidFill>
            </a:endParaRPr>
          </a:p>
          <a:p>
            <a:endParaRPr lang="en-US" sz="1900" b="1" dirty="0">
              <a:solidFill>
                <a:schemeClr val="tx1"/>
              </a:solidFill>
            </a:endParaRPr>
          </a:p>
          <a:p>
            <a:endParaRPr lang="en-US" sz="1800" b="1" dirty="0">
              <a:solidFill>
                <a:schemeClr val="tx1"/>
              </a:solidFill>
            </a:endParaRPr>
          </a:p>
          <a:p>
            <a:endParaRPr lang="en-US" sz="1800" b="1" dirty="0">
              <a:solidFill>
                <a:schemeClr val="tx1"/>
              </a:solidFill>
            </a:endParaRPr>
          </a:p>
          <a:p>
            <a:endParaRPr lang="en-US" b="1" dirty="0">
              <a:solidFill>
                <a:schemeClr val="tx1"/>
              </a:solidFill>
            </a:endParaRP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066800"/>
            <a:ext cx="4114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4646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09600"/>
          </a:xfrm>
        </p:spPr>
        <p:txBody>
          <a:bodyPr/>
          <a:lstStyle/>
          <a:p>
            <a:r>
              <a:rPr lang="en-US" sz="3000" dirty="0" smtClean="0"/>
              <a:t>Adverse reactions</a:t>
            </a:r>
            <a:endParaRPr lang="en-US" sz="3000" dirty="0"/>
          </a:p>
        </p:txBody>
      </p:sp>
      <p:sp>
        <p:nvSpPr>
          <p:cNvPr id="3" name="Content Placeholder 2"/>
          <p:cNvSpPr>
            <a:spLocks noGrp="1"/>
          </p:cNvSpPr>
          <p:nvPr>
            <p:ph idx="1"/>
          </p:nvPr>
        </p:nvSpPr>
        <p:spPr>
          <a:xfrm>
            <a:off x="228600" y="1066800"/>
            <a:ext cx="8686800" cy="5334000"/>
          </a:xfrm>
        </p:spPr>
        <p:txBody>
          <a:bodyPr>
            <a:normAutofit/>
          </a:bodyPr>
          <a:lstStyle/>
          <a:p>
            <a:r>
              <a:rPr lang="en-US" sz="1800" b="1" dirty="0">
                <a:solidFill>
                  <a:schemeClr val="tx1"/>
                </a:solidFill>
              </a:rPr>
              <a:t>Fever, skin rashes, </a:t>
            </a:r>
            <a:r>
              <a:rPr lang="en-US" sz="1800" b="1" dirty="0" err="1">
                <a:solidFill>
                  <a:schemeClr val="tx1"/>
                </a:solidFill>
              </a:rPr>
              <a:t>exfoliative</a:t>
            </a:r>
            <a:r>
              <a:rPr lang="en-US" sz="1800" b="1" dirty="0">
                <a:solidFill>
                  <a:schemeClr val="tx1"/>
                </a:solidFill>
              </a:rPr>
              <a:t> dermatitis, photosensitivity, </a:t>
            </a:r>
            <a:r>
              <a:rPr lang="en-US" sz="1800" b="1" dirty="0" err="1">
                <a:solidFill>
                  <a:schemeClr val="tx1"/>
                </a:solidFill>
              </a:rPr>
              <a:t>urticaria</a:t>
            </a:r>
            <a:r>
              <a:rPr lang="en-US" sz="1800" b="1" dirty="0">
                <a:solidFill>
                  <a:schemeClr val="tx1"/>
                </a:solidFill>
              </a:rPr>
              <a:t>, nausea, vomiting and </a:t>
            </a:r>
            <a:r>
              <a:rPr lang="en-US" sz="1800" b="1" dirty="0" err="1">
                <a:solidFill>
                  <a:schemeClr val="tx1"/>
                </a:solidFill>
              </a:rPr>
              <a:t>diarrhoea</a:t>
            </a:r>
            <a:r>
              <a:rPr lang="en-US" sz="1800" b="1" dirty="0">
                <a:solidFill>
                  <a:schemeClr val="tx1"/>
                </a:solidFill>
              </a:rPr>
              <a:t>, </a:t>
            </a:r>
            <a:r>
              <a:rPr lang="en-US" sz="1800" b="1" dirty="0" err="1">
                <a:solidFill>
                  <a:schemeClr val="tx1"/>
                </a:solidFill>
              </a:rPr>
              <a:t>steven</a:t>
            </a:r>
            <a:r>
              <a:rPr lang="en-US" sz="1800" b="1" dirty="0">
                <a:solidFill>
                  <a:schemeClr val="tx1"/>
                </a:solidFill>
              </a:rPr>
              <a:t>-Johnson syndrome, </a:t>
            </a:r>
            <a:r>
              <a:rPr lang="en-US" sz="1800" b="1" dirty="0" err="1">
                <a:solidFill>
                  <a:schemeClr val="tx1"/>
                </a:solidFill>
              </a:rPr>
              <a:t>crystalluria</a:t>
            </a:r>
            <a:r>
              <a:rPr lang="en-US" sz="1800" b="1" dirty="0">
                <a:solidFill>
                  <a:schemeClr val="tx1"/>
                </a:solidFill>
              </a:rPr>
              <a:t>, hematuria, hemolytic or aplastic anemia, </a:t>
            </a:r>
            <a:r>
              <a:rPr lang="en-US" sz="1800" b="1" dirty="0" err="1">
                <a:solidFill>
                  <a:schemeClr val="tx1"/>
                </a:solidFill>
              </a:rPr>
              <a:t>granulocytopenia</a:t>
            </a:r>
            <a:r>
              <a:rPr lang="en-US" sz="1800" b="1" dirty="0">
                <a:solidFill>
                  <a:schemeClr val="tx1"/>
                </a:solidFill>
              </a:rPr>
              <a:t> and thrombocytopenia</a:t>
            </a:r>
            <a:r>
              <a:rPr lang="en-US" sz="1800" b="1" dirty="0" smtClean="0">
                <a:solidFill>
                  <a:schemeClr val="tx1"/>
                </a:solidFill>
              </a:rPr>
              <a:t>.</a:t>
            </a:r>
          </a:p>
          <a:p>
            <a:pPr marL="0" indent="0">
              <a:buNone/>
            </a:pPr>
            <a:endParaRPr lang="en-US" sz="1800" b="1" dirty="0">
              <a:solidFill>
                <a:schemeClr val="tx1"/>
              </a:solidFill>
            </a:endParaRPr>
          </a:p>
          <a:p>
            <a:r>
              <a:rPr lang="en-US" sz="1800" b="1" dirty="0">
                <a:solidFill>
                  <a:schemeClr val="tx1"/>
                </a:solidFill>
              </a:rPr>
              <a:t>Sulfonamides taken near the end of pregnancy increase the risk of kernicterus in newborn.</a:t>
            </a:r>
          </a:p>
        </p:txBody>
      </p:sp>
    </p:spTree>
    <p:extLst>
      <p:ext uri="{BB962C8B-B14F-4D97-AF65-F5344CB8AC3E}">
        <p14:creationId xmlns:p14="http://schemas.microsoft.com/office/powerpoint/2010/main" val="664651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33400"/>
          </a:xfrm>
        </p:spPr>
        <p:txBody>
          <a:bodyPr/>
          <a:lstStyle/>
          <a:p>
            <a:r>
              <a:rPr lang="en-US" sz="3000" dirty="0" smtClean="0"/>
              <a:t>Trimethoprim </a:t>
            </a:r>
            <a:endParaRPr lang="en-US" sz="3000" dirty="0"/>
          </a:p>
        </p:txBody>
      </p:sp>
      <p:sp>
        <p:nvSpPr>
          <p:cNvPr id="3" name="Content Placeholder 2"/>
          <p:cNvSpPr>
            <a:spLocks noGrp="1"/>
          </p:cNvSpPr>
          <p:nvPr>
            <p:ph idx="1"/>
          </p:nvPr>
        </p:nvSpPr>
        <p:spPr>
          <a:xfrm>
            <a:off x="304800" y="914400"/>
            <a:ext cx="8610600" cy="5791200"/>
          </a:xfrm>
        </p:spPr>
        <p:txBody>
          <a:bodyPr>
            <a:normAutofit/>
          </a:bodyPr>
          <a:lstStyle/>
          <a:p>
            <a:r>
              <a:rPr lang="en-US" sz="1800" b="1" dirty="0" smtClean="0">
                <a:solidFill>
                  <a:schemeClr val="tx1"/>
                </a:solidFill>
              </a:rPr>
              <a:t>Trimethoprim is chemically related to the antimalarial drug </a:t>
            </a:r>
            <a:r>
              <a:rPr lang="en-US" sz="1800" b="1" dirty="0" err="1" smtClean="0">
                <a:solidFill>
                  <a:schemeClr val="tx1"/>
                </a:solidFill>
              </a:rPr>
              <a:t>pyrimethamine</a:t>
            </a:r>
            <a:r>
              <a:rPr lang="en-US" sz="1800" b="1" dirty="0" smtClean="0">
                <a:solidFill>
                  <a:schemeClr val="tx1"/>
                </a:solidFill>
              </a:rPr>
              <a:t>, both being </a:t>
            </a:r>
            <a:r>
              <a:rPr lang="en-US" sz="1800" b="1" dirty="0" err="1" smtClean="0">
                <a:solidFill>
                  <a:schemeClr val="tx1"/>
                </a:solidFill>
              </a:rPr>
              <a:t>folate</a:t>
            </a:r>
            <a:r>
              <a:rPr lang="en-US" sz="1800" b="1" dirty="0" smtClean="0">
                <a:solidFill>
                  <a:schemeClr val="tx1"/>
                </a:solidFill>
              </a:rPr>
              <a:t> antagonists.</a:t>
            </a:r>
          </a:p>
          <a:p>
            <a:endParaRPr lang="en-US" sz="800" b="1" dirty="0" smtClean="0">
              <a:solidFill>
                <a:schemeClr val="tx1"/>
              </a:solidFill>
            </a:endParaRPr>
          </a:p>
          <a:p>
            <a:r>
              <a:rPr lang="en-US" sz="1800" b="1" dirty="0" smtClean="0">
                <a:solidFill>
                  <a:schemeClr val="tx1"/>
                </a:solidFill>
              </a:rPr>
              <a:t>It is active against most common bacterial pathogens, and is bacteriostatic.</a:t>
            </a:r>
          </a:p>
          <a:p>
            <a:endParaRPr lang="en-US" sz="800" b="1" dirty="0" smtClean="0">
              <a:solidFill>
                <a:schemeClr val="tx1"/>
              </a:solidFill>
            </a:endParaRPr>
          </a:p>
          <a:p>
            <a:r>
              <a:rPr lang="en-US" sz="1800" b="1" dirty="0" smtClean="0">
                <a:solidFill>
                  <a:schemeClr val="tx1"/>
                </a:solidFill>
              </a:rPr>
              <a:t>When </a:t>
            </a:r>
            <a:r>
              <a:rPr lang="en-US" sz="1800" b="1" dirty="0">
                <a:solidFill>
                  <a:srgbClr val="FF0000"/>
                </a:solidFill>
              </a:rPr>
              <a:t>trimethoprim</a:t>
            </a:r>
            <a:r>
              <a:rPr lang="en-US" sz="1800" b="1" dirty="0">
                <a:solidFill>
                  <a:schemeClr val="tx1"/>
                </a:solidFill>
              </a:rPr>
              <a:t> is added in combination with </a:t>
            </a:r>
            <a:r>
              <a:rPr lang="en-US" sz="1800" b="1" dirty="0" err="1">
                <a:solidFill>
                  <a:srgbClr val="FF0000"/>
                </a:solidFill>
              </a:rPr>
              <a:t>sulfamethoxazole</a:t>
            </a:r>
            <a:r>
              <a:rPr lang="en-US" sz="1800" b="1" dirty="0">
                <a:solidFill>
                  <a:schemeClr val="tx1"/>
                </a:solidFill>
              </a:rPr>
              <a:t>, it is called </a:t>
            </a:r>
            <a:r>
              <a:rPr lang="en-US" sz="1800" b="1" dirty="0" smtClean="0">
                <a:solidFill>
                  <a:srgbClr val="FF0000"/>
                </a:solidFill>
              </a:rPr>
              <a:t>COTRIMOXAZOLE</a:t>
            </a:r>
            <a:r>
              <a:rPr lang="en-US" sz="1800" b="1" dirty="0" smtClean="0">
                <a:solidFill>
                  <a:schemeClr val="tx1"/>
                </a:solidFill>
              </a:rPr>
              <a:t> </a:t>
            </a:r>
            <a:r>
              <a:rPr lang="en-US" sz="1800" b="1" dirty="0">
                <a:solidFill>
                  <a:schemeClr val="tx1"/>
                </a:solidFill>
              </a:rPr>
              <a:t>(</a:t>
            </a:r>
            <a:r>
              <a:rPr lang="en-US" sz="1800" b="1" dirty="0" err="1">
                <a:solidFill>
                  <a:schemeClr val="tx1"/>
                </a:solidFill>
              </a:rPr>
              <a:t>septrin</a:t>
            </a:r>
            <a:r>
              <a:rPr lang="en-US" sz="1800" b="1" dirty="0" smtClean="0">
                <a:solidFill>
                  <a:schemeClr val="tx1"/>
                </a:solidFill>
              </a:rPr>
              <a:t>). This </a:t>
            </a:r>
            <a:r>
              <a:rPr lang="en-US" sz="1800" b="1" dirty="0">
                <a:solidFill>
                  <a:schemeClr val="tx1"/>
                </a:solidFill>
              </a:rPr>
              <a:t>gives a synergistic </a:t>
            </a:r>
            <a:r>
              <a:rPr lang="en-US" sz="1800" b="1" dirty="0" smtClean="0">
                <a:solidFill>
                  <a:schemeClr val="tx1"/>
                </a:solidFill>
              </a:rPr>
              <a:t>action.</a:t>
            </a:r>
          </a:p>
          <a:p>
            <a:endParaRPr lang="en-US" sz="800" b="1" dirty="0">
              <a:solidFill>
                <a:schemeClr val="tx1"/>
              </a:solidFill>
            </a:endParaRPr>
          </a:p>
          <a:p>
            <a:r>
              <a:rPr lang="en-US" sz="1800" b="1" dirty="0">
                <a:solidFill>
                  <a:schemeClr val="tx1"/>
                </a:solidFill>
              </a:rPr>
              <a:t>The combination often is bactericidal, compared with the </a:t>
            </a:r>
            <a:r>
              <a:rPr lang="en-US" sz="1800" b="1" dirty="0" smtClean="0">
                <a:solidFill>
                  <a:schemeClr val="tx1"/>
                </a:solidFill>
              </a:rPr>
              <a:t>bacteriostatic activity of sulfonamide or trimethoprim </a:t>
            </a:r>
            <a:r>
              <a:rPr lang="en-US" sz="1800" b="1" dirty="0">
                <a:solidFill>
                  <a:schemeClr val="tx1"/>
                </a:solidFill>
              </a:rPr>
              <a:t>alone.</a:t>
            </a:r>
            <a:endParaRPr lang="en-US" sz="1800" b="1" dirty="0" smtClean="0">
              <a:solidFill>
                <a:schemeClr val="tx1"/>
              </a:solidFill>
            </a:endParaRPr>
          </a:p>
          <a:p>
            <a:pPr marL="0" indent="0">
              <a:buNone/>
            </a:pPr>
            <a:endParaRPr lang="en-US" sz="800" b="1" dirty="0">
              <a:solidFill>
                <a:schemeClr val="tx1"/>
              </a:solidFill>
            </a:endParaRPr>
          </a:p>
          <a:p>
            <a:r>
              <a:rPr lang="en-US" sz="1800" b="1" dirty="0" smtClean="0">
                <a:solidFill>
                  <a:schemeClr val="tx1"/>
                </a:solidFill>
              </a:rPr>
              <a:t>For urinary infections, trimethoprim is used on its own although resistance </a:t>
            </a:r>
            <a:r>
              <a:rPr lang="en-US" sz="1800" b="1" dirty="0">
                <a:solidFill>
                  <a:schemeClr val="tx1"/>
                </a:solidFill>
              </a:rPr>
              <a:t>can occur when the drug is used alone</a:t>
            </a:r>
            <a:r>
              <a:rPr lang="en-US" sz="1800" b="1" dirty="0" smtClean="0">
                <a:solidFill>
                  <a:schemeClr val="tx1"/>
                </a:solidFill>
              </a:rPr>
              <a:t>.</a:t>
            </a:r>
          </a:p>
          <a:p>
            <a:endParaRPr lang="en-US" sz="1800" b="1" dirty="0">
              <a:solidFill>
                <a:schemeClr val="tx1"/>
              </a:solidFill>
            </a:endParaRPr>
          </a:p>
        </p:txBody>
      </p:sp>
    </p:spTree>
    <p:extLst>
      <p:ext uri="{BB962C8B-B14F-4D97-AF65-F5344CB8AC3E}">
        <p14:creationId xmlns:p14="http://schemas.microsoft.com/office/powerpoint/2010/main" val="585648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9526"/>
          </a:xfrm>
        </p:spPr>
        <p:txBody>
          <a:bodyPr/>
          <a:lstStyle/>
          <a:p>
            <a:r>
              <a:rPr lang="en-US" sz="3000" dirty="0"/>
              <a:t>Mechanism of action</a:t>
            </a:r>
          </a:p>
        </p:txBody>
      </p:sp>
      <p:sp>
        <p:nvSpPr>
          <p:cNvPr id="4" name="Content Placeholder 3"/>
          <p:cNvSpPr>
            <a:spLocks noGrp="1"/>
          </p:cNvSpPr>
          <p:nvPr>
            <p:ph sz="quarter" idx="13"/>
          </p:nvPr>
        </p:nvSpPr>
        <p:spPr>
          <a:xfrm>
            <a:off x="228600" y="990600"/>
            <a:ext cx="4178808" cy="5638800"/>
          </a:xfrm>
        </p:spPr>
        <p:txBody>
          <a:bodyPr>
            <a:normAutofit fontScale="70000" lnSpcReduction="20000"/>
          </a:bodyPr>
          <a:lstStyle/>
          <a:p>
            <a:pPr>
              <a:lnSpc>
                <a:spcPct val="120000"/>
              </a:lnSpc>
            </a:pPr>
            <a:endParaRPr lang="en-US" sz="2300" b="1" u="sng" dirty="0" smtClean="0">
              <a:solidFill>
                <a:srgbClr val="FF0000"/>
              </a:solidFill>
            </a:endParaRPr>
          </a:p>
          <a:p>
            <a:pPr>
              <a:lnSpc>
                <a:spcPct val="120000"/>
              </a:lnSpc>
            </a:pPr>
            <a:r>
              <a:rPr lang="en-US" sz="2300" b="1" u="sng" dirty="0" smtClean="0">
                <a:solidFill>
                  <a:srgbClr val="FF0000"/>
                </a:solidFill>
              </a:rPr>
              <a:t>Trimethoprim </a:t>
            </a:r>
            <a:r>
              <a:rPr lang="en-US" sz="2300" b="1" u="sng" dirty="0">
                <a:solidFill>
                  <a:srgbClr val="FF0000"/>
                </a:solidFill>
              </a:rPr>
              <a:t>selectively inhibits bacterial </a:t>
            </a:r>
            <a:r>
              <a:rPr lang="en-US" sz="2300" b="1" u="sng" dirty="0" err="1">
                <a:solidFill>
                  <a:srgbClr val="FF0000"/>
                </a:solidFill>
              </a:rPr>
              <a:t>dihydrofolic</a:t>
            </a:r>
            <a:r>
              <a:rPr lang="en-US" sz="2300" b="1" u="sng" dirty="0">
                <a:solidFill>
                  <a:srgbClr val="FF0000"/>
                </a:solidFill>
              </a:rPr>
              <a:t> acid </a:t>
            </a:r>
            <a:r>
              <a:rPr lang="en-US" sz="2300" b="1" u="sng" dirty="0" err="1">
                <a:solidFill>
                  <a:srgbClr val="FF0000"/>
                </a:solidFill>
              </a:rPr>
              <a:t>reductase</a:t>
            </a:r>
            <a:r>
              <a:rPr lang="en-US" sz="2300" b="1" dirty="0">
                <a:solidFill>
                  <a:schemeClr val="tx1"/>
                </a:solidFill>
              </a:rPr>
              <a:t>, an enzyme which converts </a:t>
            </a:r>
            <a:r>
              <a:rPr lang="en-US" sz="2300" b="1" dirty="0" err="1">
                <a:solidFill>
                  <a:schemeClr val="tx1"/>
                </a:solidFill>
              </a:rPr>
              <a:t>dihydrofolic</a:t>
            </a:r>
            <a:r>
              <a:rPr lang="en-US" sz="2300" b="1" dirty="0">
                <a:solidFill>
                  <a:schemeClr val="tx1"/>
                </a:solidFill>
              </a:rPr>
              <a:t> acid to </a:t>
            </a:r>
            <a:r>
              <a:rPr lang="en-US" sz="2300" b="1" dirty="0" err="1">
                <a:solidFill>
                  <a:schemeClr val="tx1"/>
                </a:solidFill>
              </a:rPr>
              <a:t>tetrahydrofolic</a:t>
            </a:r>
            <a:r>
              <a:rPr lang="en-US" sz="2300" b="1" dirty="0">
                <a:solidFill>
                  <a:schemeClr val="tx1"/>
                </a:solidFill>
              </a:rPr>
              <a:t> acid; a step leading to the synthesis of purines and DNA</a:t>
            </a:r>
            <a:r>
              <a:rPr lang="en-US" sz="2300" b="1" dirty="0" smtClean="0">
                <a:solidFill>
                  <a:schemeClr val="tx1"/>
                </a:solidFill>
              </a:rPr>
              <a:t>.</a:t>
            </a:r>
          </a:p>
          <a:p>
            <a:endParaRPr lang="en-US" sz="2300" b="1" dirty="0">
              <a:solidFill>
                <a:schemeClr val="tx1"/>
              </a:solidFill>
            </a:endParaRPr>
          </a:p>
          <a:p>
            <a:pPr>
              <a:lnSpc>
                <a:spcPct val="120000"/>
              </a:lnSpc>
            </a:pPr>
            <a:r>
              <a:rPr lang="en-US" sz="2300" b="1" dirty="0">
                <a:solidFill>
                  <a:schemeClr val="tx1"/>
                </a:solidFill>
              </a:rPr>
              <a:t>The antimicrobial activity of the combination of trimethoprim and </a:t>
            </a:r>
            <a:r>
              <a:rPr lang="en-US" sz="2300" b="1" dirty="0" err="1">
                <a:solidFill>
                  <a:schemeClr val="tx1"/>
                </a:solidFill>
              </a:rPr>
              <a:t>sulfamethoxazole</a:t>
            </a:r>
            <a:r>
              <a:rPr lang="en-US" sz="2300" b="1" dirty="0">
                <a:solidFill>
                  <a:schemeClr val="tx1"/>
                </a:solidFill>
              </a:rPr>
              <a:t> results from its actions on two steps of the enzymatic pathway for the synthesis of </a:t>
            </a:r>
            <a:r>
              <a:rPr lang="en-US" sz="2300" b="1" dirty="0" err="1">
                <a:solidFill>
                  <a:schemeClr val="tx1"/>
                </a:solidFill>
              </a:rPr>
              <a:t>tetrahydrofolic</a:t>
            </a:r>
            <a:r>
              <a:rPr lang="en-US" sz="2300" b="1" dirty="0">
                <a:solidFill>
                  <a:schemeClr val="tx1"/>
                </a:solidFill>
              </a:rPr>
              <a:t> acid</a:t>
            </a:r>
            <a:r>
              <a:rPr lang="en-US" sz="2300" b="1" dirty="0" smtClean="0">
                <a:solidFill>
                  <a:schemeClr val="tx1"/>
                </a:solidFill>
              </a:rPr>
              <a:t>.</a:t>
            </a:r>
          </a:p>
          <a:p>
            <a:endParaRPr lang="en-US" sz="2300" b="1" dirty="0">
              <a:solidFill>
                <a:schemeClr val="tx1"/>
              </a:solidFill>
            </a:endParaRPr>
          </a:p>
          <a:p>
            <a:pPr>
              <a:lnSpc>
                <a:spcPct val="120000"/>
              </a:lnSpc>
            </a:pPr>
            <a:r>
              <a:rPr lang="en-US" sz="2300" b="1" dirty="0">
                <a:solidFill>
                  <a:schemeClr val="tx1"/>
                </a:solidFill>
              </a:rPr>
              <a:t>While sulfonamide inhibits the conversion of PABA into folic acid, trimethoprim prevents the reduction of </a:t>
            </a:r>
            <a:r>
              <a:rPr lang="en-US" sz="2300" b="1" dirty="0" err="1">
                <a:solidFill>
                  <a:schemeClr val="tx1"/>
                </a:solidFill>
              </a:rPr>
              <a:t>dihydrofolate</a:t>
            </a:r>
            <a:r>
              <a:rPr lang="en-US" sz="2300" b="1" dirty="0">
                <a:solidFill>
                  <a:schemeClr val="tx1"/>
                </a:solidFill>
              </a:rPr>
              <a:t> to </a:t>
            </a:r>
            <a:r>
              <a:rPr lang="en-US" sz="2300" b="1" dirty="0" err="1">
                <a:solidFill>
                  <a:schemeClr val="tx1"/>
                </a:solidFill>
              </a:rPr>
              <a:t>tetrahydrofolate</a:t>
            </a:r>
            <a:r>
              <a:rPr lang="en-US" sz="2300" b="1" dirty="0">
                <a:solidFill>
                  <a:schemeClr val="tx1"/>
                </a:solidFill>
              </a:rPr>
              <a:t>.</a:t>
            </a:r>
          </a:p>
          <a:p>
            <a:endParaRPr lang="en-US" dirty="0"/>
          </a:p>
        </p:txBody>
      </p:sp>
      <p:pic>
        <p:nvPicPr>
          <p:cNvPr id="5" name="Picture 3"/>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5029200" y="1143000"/>
            <a:ext cx="34290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3803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marL="0" indent="0" algn="ctr">
              <a:buNone/>
            </a:pPr>
            <a:r>
              <a:rPr lang="en-US" sz="3200" dirty="0" smtClean="0">
                <a:solidFill>
                  <a:schemeClr val="tx2"/>
                </a:solidFill>
                <a:effectLst>
                  <a:outerShdw blurRad="38100" dist="38100" dir="2700000" algn="tl">
                    <a:srgbClr val="000000">
                      <a:alpha val="43137"/>
                    </a:srgbClr>
                  </a:outerShdw>
                </a:effectLst>
                <a:latin typeface="Palatino Linotype" pitchFamily="18" charset="0"/>
              </a:rPr>
              <a:t>Pharmacokinetics</a:t>
            </a:r>
            <a:endParaRPr lang="en-US" sz="3200" b="1" dirty="0" smtClean="0">
              <a:solidFill>
                <a:schemeClr val="tx2"/>
              </a:solidFill>
              <a:effectLst>
                <a:outerShdw blurRad="38100" dist="38100" dir="2700000" algn="tl">
                  <a:srgbClr val="000000">
                    <a:alpha val="43137"/>
                  </a:srgbClr>
                </a:outerShdw>
              </a:effectLst>
            </a:endParaRPr>
          </a:p>
          <a:p>
            <a:pPr>
              <a:lnSpc>
                <a:spcPct val="120000"/>
              </a:lnSpc>
            </a:pPr>
            <a:endParaRPr lang="en-US" sz="1800" b="1" dirty="0" smtClean="0">
              <a:solidFill>
                <a:schemeClr val="tx1"/>
              </a:solidFill>
            </a:endParaRPr>
          </a:p>
          <a:p>
            <a:pPr>
              <a:lnSpc>
                <a:spcPct val="120000"/>
              </a:lnSpc>
            </a:pPr>
            <a:r>
              <a:rPr lang="en-US" sz="1800" b="1" dirty="0" smtClean="0">
                <a:solidFill>
                  <a:schemeClr val="tx1"/>
                </a:solidFill>
              </a:rPr>
              <a:t>Trimethoprim </a:t>
            </a:r>
            <a:r>
              <a:rPr lang="en-US" sz="1800" b="1" dirty="0">
                <a:solidFill>
                  <a:schemeClr val="tx1"/>
                </a:solidFill>
              </a:rPr>
              <a:t>is usually given orally, alone or in combination with </a:t>
            </a:r>
            <a:r>
              <a:rPr lang="en-US" sz="1800" b="1" dirty="0" err="1">
                <a:solidFill>
                  <a:schemeClr val="tx1"/>
                </a:solidFill>
              </a:rPr>
              <a:t>sulfamethoxazole</a:t>
            </a:r>
            <a:r>
              <a:rPr lang="en-US" sz="1800" b="1" dirty="0">
                <a:solidFill>
                  <a:schemeClr val="tx1"/>
                </a:solidFill>
              </a:rPr>
              <a:t> which has a similar half live. Trimethoprim-</a:t>
            </a:r>
            <a:r>
              <a:rPr lang="en-US" sz="1800" b="1" dirty="0" err="1">
                <a:solidFill>
                  <a:schemeClr val="tx1"/>
                </a:solidFill>
              </a:rPr>
              <a:t>sulfamethoxazole</a:t>
            </a:r>
            <a:r>
              <a:rPr lang="en-US" sz="1800" b="1" dirty="0">
                <a:solidFill>
                  <a:schemeClr val="tx1"/>
                </a:solidFill>
              </a:rPr>
              <a:t> can also be given </a:t>
            </a:r>
            <a:r>
              <a:rPr lang="en-US" sz="1800" b="1" dirty="0" err="1">
                <a:solidFill>
                  <a:schemeClr val="tx1"/>
                </a:solidFill>
              </a:rPr>
              <a:t>intravenuosly</a:t>
            </a:r>
            <a:r>
              <a:rPr lang="en-US" sz="1800" b="1" dirty="0">
                <a:solidFill>
                  <a:schemeClr val="tx1"/>
                </a:solidFill>
              </a:rPr>
              <a:t>.</a:t>
            </a:r>
          </a:p>
          <a:p>
            <a:endParaRPr lang="en-US" sz="1800" b="1" dirty="0">
              <a:solidFill>
                <a:schemeClr val="tx1"/>
              </a:solidFill>
            </a:endParaRPr>
          </a:p>
          <a:p>
            <a:pPr>
              <a:lnSpc>
                <a:spcPct val="120000"/>
              </a:lnSpc>
            </a:pPr>
            <a:r>
              <a:rPr lang="en-US" sz="1800" b="1" dirty="0">
                <a:solidFill>
                  <a:schemeClr val="tx1"/>
                </a:solidFill>
              </a:rPr>
              <a:t>Trimethoprim is well absorbed from the gut and distributed widely in body fluids and tissues including the cerebrospinal fluid.</a:t>
            </a:r>
          </a:p>
          <a:p>
            <a:pPr>
              <a:lnSpc>
                <a:spcPct val="120000"/>
              </a:lnSpc>
            </a:pPr>
            <a:endParaRPr lang="en-US" sz="1800" b="1" dirty="0">
              <a:solidFill>
                <a:schemeClr val="tx1"/>
              </a:solidFill>
            </a:endParaRPr>
          </a:p>
          <a:p>
            <a:pPr>
              <a:lnSpc>
                <a:spcPct val="120000"/>
              </a:lnSpc>
            </a:pPr>
            <a:r>
              <a:rPr lang="en-US" sz="1800" b="1" dirty="0">
                <a:solidFill>
                  <a:schemeClr val="tx1"/>
                </a:solidFill>
              </a:rPr>
              <a:t>Trimethoprim concentrates in the prostatic fluids and in vaginal fluid which are more acidic than plasma. Therefore, it has more antibacterial activity in prostatic and vaginal fluids than many other antimicrobial </a:t>
            </a:r>
            <a:r>
              <a:rPr lang="en-US" sz="1800" b="1" dirty="0" smtClean="0">
                <a:solidFill>
                  <a:schemeClr val="tx1"/>
                </a:solidFill>
              </a:rPr>
              <a:t>drugs</a:t>
            </a:r>
          </a:p>
          <a:p>
            <a:pPr marL="457200" indent="-457200">
              <a:buFont typeface="+mj-lt"/>
              <a:buAutoNum type="arabicPeriod"/>
            </a:pPr>
            <a:endParaRPr lang="en-US" sz="1800" b="1" dirty="0" smtClean="0">
              <a:solidFill>
                <a:schemeClr val="tx1"/>
              </a:solidFill>
            </a:endParaRPr>
          </a:p>
          <a:p>
            <a:pPr marL="0" indent="0" algn="ctr">
              <a:buNone/>
            </a:pPr>
            <a:endParaRPr lang="en-US" sz="1800" b="1" dirty="0" smtClean="0">
              <a:solidFill>
                <a:schemeClr val="tx1"/>
              </a:solidFill>
            </a:endParaRPr>
          </a:p>
          <a:p>
            <a:pPr marL="0" indent="0">
              <a:buNone/>
            </a:pPr>
            <a:endParaRPr lang="en-US" sz="1800" b="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36308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33400"/>
          </a:xfrm>
        </p:spPr>
        <p:txBody>
          <a:bodyPr/>
          <a:lstStyle/>
          <a:p>
            <a:r>
              <a:rPr lang="en-US" sz="2800" dirty="0" smtClean="0"/>
              <a:t>Quinolones</a:t>
            </a:r>
            <a:endParaRPr lang="en-US" sz="2800" dirty="0"/>
          </a:p>
        </p:txBody>
      </p:sp>
      <p:sp>
        <p:nvSpPr>
          <p:cNvPr id="3" name="Content Placeholder 2"/>
          <p:cNvSpPr>
            <a:spLocks noGrp="1"/>
          </p:cNvSpPr>
          <p:nvPr>
            <p:ph idx="1"/>
          </p:nvPr>
        </p:nvSpPr>
        <p:spPr>
          <a:xfrm>
            <a:off x="533400" y="1143000"/>
            <a:ext cx="8229600" cy="3200400"/>
          </a:xfrm>
        </p:spPr>
        <p:txBody>
          <a:bodyPr>
            <a:normAutofit/>
          </a:bodyPr>
          <a:lstStyle/>
          <a:p>
            <a:r>
              <a:rPr lang="en-US" sz="1800" b="1" dirty="0">
                <a:solidFill>
                  <a:schemeClr val="tx1"/>
                </a:solidFill>
              </a:rPr>
              <a:t>The first </a:t>
            </a:r>
            <a:r>
              <a:rPr lang="en-US" sz="1800" b="1" dirty="0" smtClean="0">
                <a:solidFill>
                  <a:schemeClr val="tx1"/>
                </a:solidFill>
              </a:rPr>
              <a:t>quinolone </a:t>
            </a:r>
            <a:r>
              <a:rPr lang="en-US" sz="1800" b="1" dirty="0">
                <a:solidFill>
                  <a:schemeClr val="tx1"/>
                </a:solidFill>
              </a:rPr>
              <a:t>that was isolated was </a:t>
            </a:r>
            <a:r>
              <a:rPr lang="en-US" sz="1800" b="1" dirty="0" err="1">
                <a:solidFill>
                  <a:srgbClr val="FF0000"/>
                </a:solidFill>
              </a:rPr>
              <a:t>nalidixic</a:t>
            </a:r>
            <a:r>
              <a:rPr lang="en-US" sz="1800" b="1" dirty="0">
                <a:solidFill>
                  <a:srgbClr val="FF0000"/>
                </a:solidFill>
              </a:rPr>
              <a:t> acid</a:t>
            </a:r>
            <a:r>
              <a:rPr lang="en-US" sz="1800" b="1" dirty="0">
                <a:solidFill>
                  <a:schemeClr val="tx1"/>
                </a:solidFill>
              </a:rPr>
              <a:t>. It has been available for the treatment of UTI</a:t>
            </a:r>
            <a:r>
              <a:rPr lang="en-US" sz="1800" b="1" dirty="0" smtClean="0">
                <a:solidFill>
                  <a:schemeClr val="tx1"/>
                </a:solidFill>
              </a:rPr>
              <a:t>.</a:t>
            </a:r>
          </a:p>
          <a:p>
            <a:endParaRPr lang="en-US" sz="1800" b="1" dirty="0">
              <a:solidFill>
                <a:schemeClr val="tx1"/>
              </a:solidFill>
            </a:endParaRPr>
          </a:p>
          <a:p>
            <a:r>
              <a:rPr lang="en-US" sz="1800" b="1" dirty="0">
                <a:solidFill>
                  <a:schemeClr val="tx1"/>
                </a:solidFill>
              </a:rPr>
              <a:t>The most important quinolones are the </a:t>
            </a:r>
            <a:r>
              <a:rPr lang="en-US" sz="1800" b="1" dirty="0" err="1">
                <a:solidFill>
                  <a:schemeClr val="tx1"/>
                </a:solidFill>
              </a:rPr>
              <a:t>fluoroquinolones</a:t>
            </a:r>
            <a:r>
              <a:rPr lang="en-US" sz="1800" b="1" dirty="0">
                <a:solidFill>
                  <a:schemeClr val="tx1"/>
                </a:solidFill>
              </a:rPr>
              <a:t>. Examples are </a:t>
            </a:r>
            <a:r>
              <a:rPr lang="en-US" sz="1800" b="1" dirty="0">
                <a:solidFill>
                  <a:srgbClr val="FF0000"/>
                </a:solidFill>
              </a:rPr>
              <a:t>ciprofloxacin</a:t>
            </a:r>
            <a:r>
              <a:rPr lang="en-US" sz="1800" b="1" dirty="0">
                <a:solidFill>
                  <a:schemeClr val="tx1"/>
                </a:solidFill>
              </a:rPr>
              <a:t>, </a:t>
            </a:r>
            <a:r>
              <a:rPr lang="en-US" sz="1800" b="1" dirty="0" err="1" smtClean="0">
                <a:solidFill>
                  <a:srgbClr val="FF0000"/>
                </a:solidFill>
              </a:rPr>
              <a:t>ofloxacin</a:t>
            </a:r>
            <a:r>
              <a:rPr lang="en-US" sz="1800" b="1" dirty="0" smtClean="0">
                <a:solidFill>
                  <a:schemeClr val="tx1"/>
                </a:solidFill>
              </a:rPr>
              <a:t>, </a:t>
            </a:r>
            <a:r>
              <a:rPr lang="en-US" sz="1800" b="1" dirty="0" smtClean="0">
                <a:solidFill>
                  <a:srgbClr val="FF0000"/>
                </a:solidFill>
              </a:rPr>
              <a:t>levofloxacin</a:t>
            </a:r>
            <a:r>
              <a:rPr lang="en-US" sz="1800" b="1" dirty="0">
                <a:solidFill>
                  <a:schemeClr val="tx1"/>
                </a:solidFill>
              </a:rPr>
              <a:t>, </a:t>
            </a:r>
            <a:r>
              <a:rPr lang="en-US" sz="1800" b="1" dirty="0" err="1" smtClean="0">
                <a:solidFill>
                  <a:srgbClr val="FF0000"/>
                </a:solidFill>
              </a:rPr>
              <a:t>moxifloxacin</a:t>
            </a:r>
            <a:r>
              <a:rPr lang="en-US" sz="1800" b="1" dirty="0">
                <a:solidFill>
                  <a:schemeClr val="tx1"/>
                </a:solidFill>
              </a:rPr>
              <a:t>, </a:t>
            </a:r>
            <a:r>
              <a:rPr lang="en-US" sz="1800" b="1" dirty="0" err="1" smtClean="0">
                <a:solidFill>
                  <a:srgbClr val="FF0000"/>
                </a:solidFill>
              </a:rPr>
              <a:t>norfloxacin</a:t>
            </a:r>
            <a:r>
              <a:rPr lang="en-US" sz="1800" b="1" dirty="0" smtClean="0">
                <a:solidFill>
                  <a:schemeClr val="tx1"/>
                </a:solidFill>
              </a:rPr>
              <a:t>, </a:t>
            </a:r>
            <a:r>
              <a:rPr lang="en-US" sz="1800" b="1" dirty="0" err="1" smtClean="0">
                <a:solidFill>
                  <a:srgbClr val="FF0000"/>
                </a:solidFill>
              </a:rPr>
              <a:t>gatifloxacin</a:t>
            </a:r>
            <a:r>
              <a:rPr lang="en-US" sz="1800" b="1" dirty="0" smtClean="0">
                <a:solidFill>
                  <a:schemeClr val="tx1"/>
                </a:solidFill>
              </a:rPr>
              <a:t>.</a:t>
            </a:r>
          </a:p>
          <a:p>
            <a:pPr marL="0" indent="0">
              <a:buNone/>
            </a:pPr>
            <a:endParaRPr lang="en-US" sz="1800" b="1" dirty="0">
              <a:solidFill>
                <a:schemeClr val="tx1"/>
              </a:solidFill>
            </a:endParaRPr>
          </a:p>
          <a:p>
            <a:r>
              <a:rPr lang="en-US" sz="1800" b="1" dirty="0">
                <a:solidFill>
                  <a:schemeClr val="tx1"/>
                </a:solidFill>
              </a:rPr>
              <a:t>They are potent bactericidal agents against </a:t>
            </a:r>
            <a:r>
              <a:rPr lang="en-US" sz="1800" b="1" i="1" dirty="0" err="1" smtClean="0">
                <a:solidFill>
                  <a:schemeClr val="tx1"/>
                </a:solidFill>
              </a:rPr>
              <a:t>E.Coli</a:t>
            </a:r>
            <a:r>
              <a:rPr lang="en-US" sz="1800" b="1" dirty="0">
                <a:solidFill>
                  <a:schemeClr val="tx1"/>
                </a:solidFill>
              </a:rPr>
              <a:t> </a:t>
            </a:r>
            <a:r>
              <a:rPr lang="en-US" sz="1800" b="1" dirty="0" smtClean="0">
                <a:solidFill>
                  <a:schemeClr val="tx1"/>
                </a:solidFill>
              </a:rPr>
              <a:t>and other micro-organisms</a:t>
            </a:r>
            <a:r>
              <a:rPr lang="en-US" sz="2000" b="1" dirty="0" smtClean="0">
                <a:solidFill>
                  <a:schemeClr val="tx1"/>
                </a:solidFill>
              </a:rPr>
              <a:t>. </a:t>
            </a:r>
          </a:p>
          <a:p>
            <a:endParaRPr lang="en-US" sz="2000" b="1" dirty="0">
              <a:solidFill>
                <a:schemeClr val="tx1"/>
              </a:solidFill>
            </a:endParaRPr>
          </a:p>
        </p:txBody>
      </p:sp>
    </p:spTree>
    <p:extLst>
      <p:ext uri="{BB962C8B-B14F-4D97-AF65-F5344CB8AC3E}">
        <p14:creationId xmlns:p14="http://schemas.microsoft.com/office/powerpoint/2010/main" val="29008487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09600"/>
          </a:xfrm>
        </p:spPr>
        <p:txBody>
          <a:bodyPr/>
          <a:lstStyle/>
          <a:p>
            <a:r>
              <a:rPr lang="en-US" sz="3000" dirty="0" smtClean="0"/>
              <a:t>Mechanism of action</a:t>
            </a:r>
            <a:endParaRPr lang="en-US" sz="3000" dirty="0"/>
          </a:p>
        </p:txBody>
      </p:sp>
      <p:sp>
        <p:nvSpPr>
          <p:cNvPr id="3" name="Content Placeholder 2"/>
          <p:cNvSpPr>
            <a:spLocks noGrp="1"/>
          </p:cNvSpPr>
          <p:nvPr>
            <p:ph idx="1"/>
          </p:nvPr>
        </p:nvSpPr>
        <p:spPr>
          <a:xfrm>
            <a:off x="304800" y="1066800"/>
            <a:ext cx="8610600" cy="3886200"/>
          </a:xfrm>
        </p:spPr>
        <p:txBody>
          <a:bodyPr>
            <a:normAutofit/>
          </a:bodyPr>
          <a:lstStyle/>
          <a:p>
            <a:r>
              <a:rPr lang="en-US" sz="1800" b="1" u="sng" dirty="0">
                <a:solidFill>
                  <a:srgbClr val="FF0000"/>
                </a:solidFill>
              </a:rPr>
              <a:t>Quinolones block bacterial DNA synthesis by inhibiting bacterial topoisomerase II (DNA </a:t>
            </a:r>
            <a:r>
              <a:rPr lang="en-US" sz="1800" b="1" u="sng" dirty="0" err="1">
                <a:solidFill>
                  <a:srgbClr val="FF0000"/>
                </a:solidFill>
              </a:rPr>
              <a:t>gyrase</a:t>
            </a:r>
            <a:r>
              <a:rPr lang="en-US" sz="1800" b="1" u="sng" dirty="0">
                <a:solidFill>
                  <a:srgbClr val="FF0000"/>
                </a:solidFill>
              </a:rPr>
              <a:t>) and </a:t>
            </a:r>
            <a:r>
              <a:rPr lang="en-US" sz="1800" b="1" u="sng" dirty="0" smtClean="0">
                <a:solidFill>
                  <a:srgbClr val="FF0000"/>
                </a:solidFill>
              </a:rPr>
              <a:t>bacterial </a:t>
            </a:r>
            <a:r>
              <a:rPr lang="en-US" sz="1800" b="1" u="sng" dirty="0">
                <a:solidFill>
                  <a:srgbClr val="FF0000"/>
                </a:solidFill>
              </a:rPr>
              <a:t>topoisomerase IV. </a:t>
            </a:r>
            <a:endParaRPr lang="en-US" sz="1800" b="1" u="sng" dirty="0" smtClean="0">
              <a:solidFill>
                <a:srgbClr val="FF0000"/>
              </a:solidFill>
            </a:endParaRPr>
          </a:p>
          <a:p>
            <a:endParaRPr lang="en-US" sz="1800" b="1" dirty="0">
              <a:solidFill>
                <a:schemeClr val="tx1"/>
              </a:solidFill>
            </a:endParaRPr>
          </a:p>
          <a:p>
            <a:r>
              <a:rPr lang="en-US" sz="1800" b="1" dirty="0">
                <a:solidFill>
                  <a:schemeClr val="tx1"/>
                </a:solidFill>
              </a:rPr>
              <a:t>Inhibition of DNA </a:t>
            </a:r>
            <a:r>
              <a:rPr lang="en-US" sz="1800" b="1" dirty="0" err="1">
                <a:solidFill>
                  <a:schemeClr val="tx1"/>
                </a:solidFill>
              </a:rPr>
              <a:t>gyrase</a:t>
            </a:r>
            <a:r>
              <a:rPr lang="en-US" sz="1800" b="1" dirty="0">
                <a:solidFill>
                  <a:schemeClr val="tx1"/>
                </a:solidFill>
              </a:rPr>
              <a:t> prevents the replication of bacterial DNA that is required for cell growth and reproduction. </a:t>
            </a:r>
            <a:endParaRPr lang="en-US" sz="1800" b="1" dirty="0" smtClean="0">
              <a:solidFill>
                <a:schemeClr val="tx1"/>
              </a:solidFill>
            </a:endParaRPr>
          </a:p>
          <a:p>
            <a:endParaRPr lang="en-US" sz="1800" b="1" dirty="0">
              <a:solidFill>
                <a:schemeClr val="tx1"/>
              </a:solidFill>
            </a:endParaRPr>
          </a:p>
          <a:p>
            <a:r>
              <a:rPr lang="en-US" sz="1800" b="1" dirty="0">
                <a:solidFill>
                  <a:schemeClr val="tx1"/>
                </a:solidFill>
              </a:rPr>
              <a:t>Inhibition of topoisomerase IV interferes with </a:t>
            </a:r>
            <a:r>
              <a:rPr lang="en-US" sz="1800" b="1" dirty="0" smtClean="0">
                <a:solidFill>
                  <a:schemeClr val="tx1"/>
                </a:solidFill>
              </a:rPr>
              <a:t>separation </a:t>
            </a:r>
            <a:r>
              <a:rPr lang="en-US" sz="1800" b="1" dirty="0">
                <a:solidFill>
                  <a:schemeClr val="tx1"/>
                </a:solidFill>
              </a:rPr>
              <a:t>of replicated chromosomal DNA into the respective daughter cells during cell division (inhibit cell division). </a:t>
            </a:r>
          </a:p>
        </p:txBody>
      </p:sp>
    </p:spTree>
    <p:extLst>
      <p:ext uri="{BB962C8B-B14F-4D97-AF65-F5344CB8AC3E}">
        <p14:creationId xmlns:p14="http://schemas.microsoft.com/office/powerpoint/2010/main" val="2287186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lstStyle/>
          <a:p>
            <a:r>
              <a:rPr lang="en-US" sz="3000" dirty="0" smtClean="0"/>
              <a:t>Adverse effects</a:t>
            </a:r>
            <a:endParaRPr lang="en-US" sz="3000" dirty="0"/>
          </a:p>
        </p:txBody>
      </p:sp>
      <p:sp>
        <p:nvSpPr>
          <p:cNvPr id="3" name="Content Placeholder 2"/>
          <p:cNvSpPr>
            <a:spLocks noGrp="1"/>
          </p:cNvSpPr>
          <p:nvPr>
            <p:ph idx="1"/>
          </p:nvPr>
        </p:nvSpPr>
        <p:spPr>
          <a:xfrm>
            <a:off x="457200" y="1066800"/>
            <a:ext cx="8229600" cy="5059363"/>
          </a:xfrm>
        </p:spPr>
        <p:txBody>
          <a:bodyPr/>
          <a:lstStyle/>
          <a:p>
            <a:r>
              <a:rPr lang="en-US" sz="1800" b="1" dirty="0" smtClean="0">
                <a:solidFill>
                  <a:schemeClr val="tx1"/>
                </a:solidFill>
              </a:rPr>
              <a:t>CNS problems : the most prominent side effects are nausea, headache, and dizziness or light headedness.</a:t>
            </a:r>
          </a:p>
          <a:p>
            <a:endParaRPr lang="en-US" sz="1800" b="1" dirty="0">
              <a:solidFill>
                <a:schemeClr val="tx1"/>
              </a:solidFill>
            </a:endParaRPr>
          </a:p>
          <a:p>
            <a:r>
              <a:rPr lang="en-US" sz="1800" b="1" dirty="0" smtClean="0">
                <a:solidFill>
                  <a:schemeClr val="tx1"/>
                </a:solidFill>
              </a:rPr>
              <a:t>Nephrotoxicity: </a:t>
            </a:r>
            <a:r>
              <a:rPr lang="en-US" sz="1800" b="1" dirty="0" err="1" smtClean="0">
                <a:solidFill>
                  <a:schemeClr val="tx1"/>
                </a:solidFill>
              </a:rPr>
              <a:t>crystalluria</a:t>
            </a:r>
            <a:r>
              <a:rPr lang="en-US" sz="1800" b="1" dirty="0" smtClean="0">
                <a:solidFill>
                  <a:schemeClr val="tx1"/>
                </a:solidFill>
              </a:rPr>
              <a:t> has been reported in patients receiving excess doses (3-4 times normal).</a:t>
            </a:r>
          </a:p>
          <a:p>
            <a:pPr marL="0" indent="0">
              <a:buNone/>
            </a:pPr>
            <a:r>
              <a:rPr lang="en-US" sz="1800" b="1" dirty="0" smtClean="0">
                <a:solidFill>
                  <a:schemeClr val="tx1"/>
                </a:solidFill>
              </a:rPr>
              <a:t> </a:t>
            </a:r>
          </a:p>
          <a:p>
            <a:r>
              <a:rPr lang="en-US" sz="1800" b="1" dirty="0" smtClean="0">
                <a:solidFill>
                  <a:schemeClr val="tx1"/>
                </a:solidFill>
              </a:rPr>
              <a:t>Diarrhea </a:t>
            </a:r>
            <a:r>
              <a:rPr lang="en-US" sz="1800" b="1" dirty="0">
                <a:solidFill>
                  <a:schemeClr val="tx1"/>
                </a:solidFill>
              </a:rPr>
              <a:t>and </a:t>
            </a:r>
            <a:r>
              <a:rPr lang="en-US" sz="1800" b="1" dirty="0" err="1">
                <a:solidFill>
                  <a:schemeClr val="tx1"/>
                </a:solidFill>
              </a:rPr>
              <a:t>antiboitic</a:t>
            </a:r>
            <a:r>
              <a:rPr lang="en-US" sz="1800" b="1" dirty="0">
                <a:solidFill>
                  <a:schemeClr val="tx1"/>
                </a:solidFill>
              </a:rPr>
              <a:t> associated colitis. </a:t>
            </a:r>
            <a:endParaRPr lang="en-US" sz="1800" b="1" dirty="0" smtClean="0">
              <a:solidFill>
                <a:schemeClr val="tx1"/>
              </a:solidFill>
            </a:endParaRPr>
          </a:p>
          <a:p>
            <a:endParaRPr lang="en-US" sz="1800" b="1" dirty="0" smtClean="0">
              <a:solidFill>
                <a:schemeClr val="tx1"/>
              </a:solidFill>
            </a:endParaRPr>
          </a:p>
          <a:p>
            <a:r>
              <a:rPr lang="en-US" sz="1800" b="1" dirty="0" smtClean="0">
                <a:solidFill>
                  <a:schemeClr val="tx1"/>
                </a:solidFill>
              </a:rPr>
              <a:t>Rashes </a:t>
            </a:r>
            <a:r>
              <a:rPr lang="en-US" sz="1800" b="1" dirty="0">
                <a:solidFill>
                  <a:schemeClr val="tx1"/>
                </a:solidFill>
              </a:rPr>
              <a:t>including photosensitivity reactions can occur. </a:t>
            </a:r>
            <a:endParaRPr lang="en-US" sz="1800" b="1" dirty="0" smtClean="0">
              <a:solidFill>
                <a:schemeClr val="tx1"/>
              </a:solidFill>
            </a:endParaRPr>
          </a:p>
          <a:p>
            <a:endParaRPr lang="en-US" sz="1800" b="1" dirty="0" smtClean="0">
              <a:solidFill>
                <a:schemeClr val="tx1"/>
              </a:solidFill>
            </a:endParaRPr>
          </a:p>
          <a:p>
            <a:r>
              <a:rPr lang="en-US" sz="1800" b="1" dirty="0" err="1" smtClean="0">
                <a:solidFill>
                  <a:schemeClr val="tx1"/>
                </a:solidFill>
              </a:rPr>
              <a:t>Quinolonoes</a:t>
            </a:r>
            <a:r>
              <a:rPr lang="en-US" sz="1800" b="1" dirty="0" smtClean="0">
                <a:solidFill>
                  <a:schemeClr val="tx1"/>
                </a:solidFill>
              </a:rPr>
              <a:t> are contraindicated in Children</a:t>
            </a:r>
            <a:r>
              <a:rPr lang="en-US" sz="1800" b="1" dirty="0">
                <a:solidFill>
                  <a:schemeClr val="tx1"/>
                </a:solidFill>
              </a:rPr>
              <a:t>, pregnant women and </a:t>
            </a:r>
            <a:r>
              <a:rPr lang="en-US" sz="1800" b="1" dirty="0" smtClean="0">
                <a:solidFill>
                  <a:schemeClr val="tx1"/>
                </a:solidFill>
              </a:rPr>
              <a:t>should be used </a:t>
            </a:r>
            <a:r>
              <a:rPr lang="en-US" sz="1800" b="1" dirty="0">
                <a:solidFill>
                  <a:schemeClr val="tx1"/>
                </a:solidFill>
              </a:rPr>
              <a:t>with caution in patients on class </a:t>
            </a:r>
            <a:r>
              <a:rPr lang="en-US" sz="1800" b="1" dirty="0" err="1">
                <a:solidFill>
                  <a:schemeClr val="tx1"/>
                </a:solidFill>
              </a:rPr>
              <a:t>lll</a:t>
            </a:r>
            <a:r>
              <a:rPr lang="en-US" sz="1800" b="1" dirty="0">
                <a:solidFill>
                  <a:schemeClr val="tx1"/>
                </a:solidFill>
              </a:rPr>
              <a:t> (</a:t>
            </a:r>
            <a:r>
              <a:rPr lang="en-US" sz="1800" b="1" dirty="0" err="1">
                <a:solidFill>
                  <a:schemeClr val="tx1"/>
                </a:solidFill>
              </a:rPr>
              <a:t>amiodanone</a:t>
            </a:r>
            <a:r>
              <a:rPr lang="en-US" sz="1800" b="1" dirty="0">
                <a:solidFill>
                  <a:schemeClr val="tx1"/>
                </a:solidFill>
              </a:rPr>
              <a:t>) and class </a:t>
            </a:r>
            <a:r>
              <a:rPr lang="en-US" sz="1800" b="1" dirty="0" err="1">
                <a:solidFill>
                  <a:schemeClr val="tx1"/>
                </a:solidFill>
              </a:rPr>
              <a:t>lA</a:t>
            </a:r>
            <a:r>
              <a:rPr lang="en-US" sz="1800" b="1" dirty="0">
                <a:solidFill>
                  <a:schemeClr val="tx1"/>
                </a:solidFill>
              </a:rPr>
              <a:t> (quinidine procainamide) </a:t>
            </a:r>
            <a:r>
              <a:rPr lang="en-US" sz="1800" b="1" dirty="0" err="1">
                <a:solidFill>
                  <a:schemeClr val="tx1"/>
                </a:solidFill>
              </a:rPr>
              <a:t>antiarrhythmias</a:t>
            </a:r>
            <a:endParaRPr lang="en-US" sz="1800" b="1" dirty="0">
              <a:solidFill>
                <a:schemeClr val="tx1"/>
              </a:solidFill>
            </a:endParaRPr>
          </a:p>
          <a:p>
            <a:pPr marL="0" indent="0">
              <a:buNone/>
            </a:pPr>
            <a:endParaRPr lang="en-US" sz="1800" b="1" dirty="0" smtClean="0">
              <a:solidFill>
                <a:schemeClr val="tx1"/>
              </a:solidFill>
            </a:endParaRPr>
          </a:p>
        </p:txBody>
      </p:sp>
    </p:spTree>
    <p:extLst>
      <p:ext uri="{BB962C8B-B14F-4D97-AF65-F5344CB8AC3E}">
        <p14:creationId xmlns:p14="http://schemas.microsoft.com/office/powerpoint/2010/main" val="1606604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152400"/>
            <a:ext cx="8229600" cy="609600"/>
          </a:xfrm>
        </p:spPr>
        <p:txBody>
          <a:bodyPr/>
          <a:lstStyle/>
          <a:p>
            <a:pPr eaLnBrk="1" hangingPunct="1"/>
            <a:r>
              <a:rPr lang="en-US" sz="3200" dirty="0" smtClean="0">
                <a:effectLst>
                  <a:outerShdw blurRad="38100" dist="38100" dir="2700000" algn="tl">
                    <a:srgbClr val="000000">
                      <a:alpha val="43137"/>
                    </a:srgbClr>
                  </a:outerShdw>
                </a:effectLst>
                <a:latin typeface="Palatino Linotype" pitchFamily="18" charset="0"/>
              </a:rPr>
              <a:t>Urinary tract </a:t>
            </a:r>
            <a:r>
              <a:rPr lang="en-US" sz="3200" dirty="0">
                <a:effectLst>
                  <a:outerShdw blurRad="38100" dist="38100" dir="2700000" algn="tl">
                    <a:srgbClr val="000000">
                      <a:alpha val="43137"/>
                    </a:srgbClr>
                  </a:outerShdw>
                </a:effectLst>
                <a:latin typeface="Palatino Linotype" pitchFamily="18" charset="0"/>
              </a:rPr>
              <a:t>i</a:t>
            </a:r>
            <a:r>
              <a:rPr lang="en-US" sz="3200" dirty="0" smtClean="0">
                <a:effectLst>
                  <a:outerShdw blurRad="38100" dist="38100" dir="2700000" algn="tl">
                    <a:srgbClr val="000000">
                      <a:alpha val="43137"/>
                    </a:srgbClr>
                  </a:outerShdw>
                </a:effectLst>
                <a:latin typeface="Palatino Linotype" pitchFamily="18" charset="0"/>
              </a:rPr>
              <a:t>nfection</a:t>
            </a:r>
          </a:p>
        </p:txBody>
      </p:sp>
      <p:sp>
        <p:nvSpPr>
          <p:cNvPr id="12291" name="Rectangle 3"/>
          <p:cNvSpPr>
            <a:spLocks noGrp="1" noChangeArrowheads="1"/>
          </p:cNvSpPr>
          <p:nvPr>
            <p:ph type="body" idx="1"/>
          </p:nvPr>
        </p:nvSpPr>
        <p:spPr>
          <a:xfrm>
            <a:off x="228600" y="990600"/>
            <a:ext cx="8686800" cy="5445125"/>
          </a:xfrm>
        </p:spPr>
        <p:txBody>
          <a:bodyPr>
            <a:normAutofit fontScale="92500"/>
          </a:bodyPr>
          <a:lstStyle/>
          <a:p>
            <a:pPr>
              <a:lnSpc>
                <a:spcPct val="120000"/>
              </a:lnSpc>
            </a:pPr>
            <a:r>
              <a:rPr lang="en-US" sz="1800" dirty="0" smtClean="0">
                <a:solidFill>
                  <a:schemeClr val="tx1"/>
                </a:solidFill>
              </a:rPr>
              <a:t>Urinary tract infection (UTI) </a:t>
            </a:r>
            <a:r>
              <a:rPr lang="en-US" sz="1800" dirty="0">
                <a:solidFill>
                  <a:schemeClr val="tx1"/>
                </a:solidFill>
              </a:rPr>
              <a:t>is the presence of microorganisms in the urinary </a:t>
            </a:r>
            <a:r>
              <a:rPr lang="en-US" sz="1800" dirty="0" smtClean="0">
                <a:solidFill>
                  <a:schemeClr val="tx1"/>
                </a:solidFill>
              </a:rPr>
              <a:t>tract. The </a:t>
            </a:r>
            <a:r>
              <a:rPr lang="en-US" sz="1800" dirty="0">
                <a:solidFill>
                  <a:schemeClr val="tx1"/>
                </a:solidFill>
              </a:rPr>
              <a:t>organisms have the potential to invade the tissues of the UT and adjacent structures</a:t>
            </a:r>
            <a:endParaRPr lang="en-US" sz="1800" dirty="0" smtClean="0">
              <a:solidFill>
                <a:schemeClr val="tx1"/>
              </a:solidFill>
            </a:endParaRPr>
          </a:p>
          <a:p>
            <a:pPr>
              <a:lnSpc>
                <a:spcPct val="120000"/>
              </a:lnSpc>
            </a:pPr>
            <a:endParaRPr lang="en-US" sz="900" dirty="0" smtClean="0">
              <a:solidFill>
                <a:schemeClr val="tx1"/>
              </a:solidFill>
            </a:endParaRPr>
          </a:p>
          <a:p>
            <a:pPr>
              <a:lnSpc>
                <a:spcPct val="120000"/>
              </a:lnSpc>
            </a:pPr>
            <a:r>
              <a:rPr lang="en-US" sz="1800" dirty="0" smtClean="0">
                <a:solidFill>
                  <a:schemeClr val="tx1"/>
                </a:solidFill>
              </a:rPr>
              <a:t>UTIs represent a wide variety of syndromes including </a:t>
            </a:r>
            <a:r>
              <a:rPr lang="en-US" sz="1800" b="1" dirty="0" smtClean="0">
                <a:solidFill>
                  <a:schemeClr val="tx1"/>
                </a:solidFill>
              </a:rPr>
              <a:t>urethritis </a:t>
            </a:r>
            <a:r>
              <a:rPr lang="en-US" sz="1800" dirty="0" smtClean="0">
                <a:solidFill>
                  <a:schemeClr val="tx1"/>
                </a:solidFill>
              </a:rPr>
              <a:t>(inflammation of the urethra), </a:t>
            </a:r>
            <a:r>
              <a:rPr lang="en-US" sz="1800" b="1" dirty="0" smtClean="0">
                <a:solidFill>
                  <a:schemeClr val="tx1"/>
                </a:solidFill>
              </a:rPr>
              <a:t>cystitis </a:t>
            </a:r>
            <a:r>
              <a:rPr lang="en-US" sz="1800" dirty="0" smtClean="0">
                <a:solidFill>
                  <a:schemeClr val="tx1"/>
                </a:solidFill>
              </a:rPr>
              <a:t>(inflammation of the bladder), </a:t>
            </a:r>
            <a:r>
              <a:rPr lang="en-US" sz="1800" b="1" dirty="0" smtClean="0">
                <a:solidFill>
                  <a:schemeClr val="tx1"/>
                </a:solidFill>
              </a:rPr>
              <a:t>prostatitis </a:t>
            </a:r>
            <a:r>
              <a:rPr lang="en-US" sz="1800" dirty="0" smtClean="0">
                <a:solidFill>
                  <a:schemeClr val="tx1"/>
                </a:solidFill>
              </a:rPr>
              <a:t>(inflammation of the prostrate gland), and </a:t>
            </a:r>
            <a:r>
              <a:rPr lang="en-US" sz="1800" b="1" dirty="0" smtClean="0">
                <a:solidFill>
                  <a:schemeClr val="tx1"/>
                </a:solidFill>
              </a:rPr>
              <a:t>pyelonephritis</a:t>
            </a:r>
            <a:r>
              <a:rPr lang="en-US" sz="1800" dirty="0" smtClean="0">
                <a:solidFill>
                  <a:schemeClr val="tx1"/>
                </a:solidFill>
              </a:rPr>
              <a:t> (inflammation of the kidneys and ureter). </a:t>
            </a:r>
            <a:r>
              <a:rPr lang="en-US" sz="1800" dirty="0">
                <a:solidFill>
                  <a:schemeClr val="tx1"/>
                </a:solidFill>
              </a:rPr>
              <a:t>It is one of the most commonly occurring infections</a:t>
            </a:r>
            <a:r>
              <a:rPr lang="en-US" sz="1800" dirty="0" smtClean="0">
                <a:solidFill>
                  <a:schemeClr val="tx1"/>
                </a:solidFill>
              </a:rPr>
              <a:t>.</a:t>
            </a:r>
          </a:p>
          <a:p>
            <a:pPr eaLnBrk="1" hangingPunct="1">
              <a:lnSpc>
                <a:spcPct val="120000"/>
              </a:lnSpc>
            </a:pPr>
            <a:endParaRPr lang="en-US" sz="900" dirty="0">
              <a:solidFill>
                <a:schemeClr val="tx1"/>
              </a:solidFill>
            </a:endParaRPr>
          </a:p>
          <a:p>
            <a:pPr>
              <a:lnSpc>
                <a:spcPct val="120000"/>
              </a:lnSpc>
            </a:pPr>
            <a:r>
              <a:rPr lang="en-US" sz="1800" dirty="0" smtClean="0">
                <a:solidFill>
                  <a:schemeClr val="tx1"/>
                </a:solidFill>
              </a:rPr>
              <a:t>Unlike men where occurrence is less frequent, young </a:t>
            </a:r>
            <a:r>
              <a:rPr lang="en-US" sz="1800" dirty="0">
                <a:solidFill>
                  <a:schemeClr val="tx1"/>
                </a:solidFill>
              </a:rPr>
              <a:t>women are particularly </a:t>
            </a:r>
            <a:r>
              <a:rPr lang="en-US" sz="1800" dirty="0" smtClean="0">
                <a:solidFill>
                  <a:schemeClr val="tx1"/>
                </a:solidFill>
              </a:rPr>
              <a:t>susceptible. About 40</a:t>
            </a:r>
            <a:r>
              <a:rPr lang="en-US" sz="1800" dirty="0">
                <a:solidFill>
                  <a:schemeClr val="tx1"/>
                </a:solidFill>
              </a:rPr>
              <a:t>% of all women will suffer at least one UTI at some point</a:t>
            </a:r>
            <a:r>
              <a:rPr lang="en-US" sz="1800" dirty="0" smtClean="0">
                <a:solidFill>
                  <a:schemeClr val="tx1"/>
                </a:solidFill>
              </a:rPr>
              <a:t>.</a:t>
            </a:r>
          </a:p>
          <a:p>
            <a:pPr marL="0" indent="0">
              <a:lnSpc>
                <a:spcPct val="120000"/>
              </a:lnSpc>
              <a:buNone/>
            </a:pPr>
            <a:endParaRPr lang="en-US" sz="900" dirty="0">
              <a:solidFill>
                <a:schemeClr val="tx1"/>
              </a:solidFill>
            </a:endParaRPr>
          </a:p>
          <a:p>
            <a:pPr>
              <a:lnSpc>
                <a:spcPct val="120000"/>
              </a:lnSpc>
            </a:pPr>
            <a:r>
              <a:rPr lang="en-US" sz="1800" dirty="0">
                <a:solidFill>
                  <a:schemeClr val="tx1"/>
                </a:solidFill>
              </a:rPr>
              <a:t>A UTI can manifest as several syndromes associated with an inflammatory response to microbial invasion that range from asymptomatic </a:t>
            </a:r>
            <a:r>
              <a:rPr lang="en-US" sz="1800" dirty="0" err="1">
                <a:solidFill>
                  <a:schemeClr val="tx1"/>
                </a:solidFill>
              </a:rPr>
              <a:t>bacteriuria</a:t>
            </a:r>
            <a:r>
              <a:rPr lang="en-US" sz="1800" dirty="0">
                <a:solidFill>
                  <a:schemeClr val="tx1"/>
                </a:solidFill>
              </a:rPr>
              <a:t> to pyelonephritis</a:t>
            </a:r>
            <a:r>
              <a:rPr lang="en-US" sz="1800" dirty="0" smtClean="0">
                <a:solidFill>
                  <a:schemeClr val="tx1"/>
                </a:solidFill>
              </a:rPr>
              <a:t>.</a:t>
            </a:r>
          </a:p>
          <a:p>
            <a:pPr>
              <a:lnSpc>
                <a:spcPct val="120000"/>
              </a:lnSpc>
            </a:pPr>
            <a:endParaRPr lang="en-US" sz="900" dirty="0">
              <a:solidFill>
                <a:schemeClr val="tx1"/>
              </a:solidFill>
            </a:endParaRPr>
          </a:p>
          <a:p>
            <a:pPr>
              <a:lnSpc>
                <a:spcPct val="120000"/>
              </a:lnSpc>
            </a:pPr>
            <a:r>
              <a:rPr lang="en-US" sz="1800" dirty="0">
                <a:solidFill>
                  <a:schemeClr val="tx1"/>
                </a:solidFill>
              </a:rPr>
              <a:t>Sexual activity is the cause of 75% -90% of bladder infections with the risk of infection related to the frequency of </a:t>
            </a:r>
            <a:r>
              <a:rPr lang="en-US" sz="1800" dirty="0" smtClean="0">
                <a:solidFill>
                  <a:schemeClr val="tx1"/>
                </a:solidFill>
              </a:rPr>
              <a:t>sex.</a:t>
            </a:r>
            <a:endParaRPr lang="en-US" sz="1800" dirty="0">
              <a:solidFill>
                <a:schemeClr val="tx1"/>
              </a:solidFill>
            </a:endParaRPr>
          </a:p>
          <a:p>
            <a:pPr>
              <a:lnSpc>
                <a:spcPct val="120000"/>
              </a:lnSpc>
            </a:pPr>
            <a:endParaRPr lang="en-US" sz="1800" b="1" dirty="0" smtClean="0">
              <a:solidFill>
                <a:schemeClr val="tx1"/>
              </a:solidFill>
            </a:endParaRPr>
          </a:p>
          <a:p>
            <a:pPr>
              <a:lnSpc>
                <a:spcPct val="120000"/>
              </a:lnSpc>
            </a:pPr>
            <a:endParaRPr lang="en-US" sz="1800" b="1" dirty="0">
              <a:solidFill>
                <a:schemeClr val="tx1"/>
              </a:solidFill>
            </a:endParaRPr>
          </a:p>
          <a:p>
            <a:pPr>
              <a:lnSpc>
                <a:spcPct val="120000"/>
              </a:lnSpc>
            </a:pPr>
            <a:endParaRPr lang="en-US" sz="1800" b="1" dirty="0" smtClean="0">
              <a:solidFill>
                <a:schemeClr val="tx1"/>
              </a:solidFill>
            </a:endParaRPr>
          </a:p>
          <a:p>
            <a:pPr>
              <a:lnSpc>
                <a:spcPct val="120000"/>
              </a:lnSpc>
            </a:pPr>
            <a:endParaRPr lang="en-US" sz="2000" b="1" dirty="0">
              <a:solidFill>
                <a:schemeClr val="tx1"/>
              </a:solidFill>
              <a:latin typeface="Century Gothic" pitchFamily="34" charset="0"/>
            </a:endParaRPr>
          </a:p>
          <a:p>
            <a:pPr>
              <a:lnSpc>
                <a:spcPct val="120000"/>
              </a:lnSpc>
            </a:pPr>
            <a:endParaRPr lang="en-US" sz="2000" b="1" dirty="0">
              <a:solidFill>
                <a:schemeClr val="tx1"/>
              </a:solidFill>
              <a:latin typeface="Century Gothic" pitchFamily="34" charset="0"/>
            </a:endParaRPr>
          </a:p>
          <a:p>
            <a:pPr eaLnBrk="1" hangingPunct="1">
              <a:lnSpc>
                <a:spcPct val="120000"/>
              </a:lnSpc>
            </a:pPr>
            <a:endParaRPr lang="en-US" b="1" dirty="0" smtClean="0">
              <a:solidFill>
                <a:schemeClr val="tx1"/>
              </a:solidFill>
              <a:latin typeface="Century Gothic" pitchFamily="34" charset="0"/>
            </a:endParaRPr>
          </a:p>
        </p:txBody>
      </p:sp>
    </p:spTree>
    <p:extLst>
      <p:ext uri="{BB962C8B-B14F-4D97-AF65-F5344CB8AC3E}">
        <p14:creationId xmlns:p14="http://schemas.microsoft.com/office/powerpoint/2010/main" val="3095823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685800"/>
          </a:xfrm>
        </p:spPr>
        <p:txBody>
          <a:bodyPr>
            <a:normAutofit fontScale="90000"/>
          </a:bodyPr>
          <a:lstStyle/>
          <a:p>
            <a:r>
              <a:rPr lang="en-US" sz="3300" dirty="0" err="1" smtClean="0"/>
              <a:t>Phenazopyridine</a:t>
            </a:r>
            <a:r>
              <a:rPr lang="en-US" sz="3000" dirty="0" smtClean="0"/>
              <a:t> </a:t>
            </a:r>
            <a:endParaRPr lang="en-US" sz="3000" dirty="0"/>
          </a:p>
        </p:txBody>
      </p:sp>
      <p:sp>
        <p:nvSpPr>
          <p:cNvPr id="3" name="Content Placeholder 2"/>
          <p:cNvSpPr>
            <a:spLocks noGrp="1"/>
          </p:cNvSpPr>
          <p:nvPr>
            <p:ph idx="1"/>
          </p:nvPr>
        </p:nvSpPr>
        <p:spPr>
          <a:xfrm>
            <a:off x="457200" y="1143001"/>
            <a:ext cx="8229600" cy="4267200"/>
          </a:xfrm>
        </p:spPr>
        <p:txBody>
          <a:bodyPr>
            <a:normAutofit/>
          </a:bodyPr>
          <a:lstStyle/>
          <a:p>
            <a:r>
              <a:rPr lang="en-US" sz="2000" b="1" dirty="0" err="1" smtClean="0">
                <a:solidFill>
                  <a:schemeClr val="tx1"/>
                </a:solidFill>
              </a:rPr>
              <a:t>Phenazopyridine</a:t>
            </a:r>
            <a:r>
              <a:rPr lang="en-US" sz="2000" b="1" dirty="0" smtClean="0">
                <a:solidFill>
                  <a:schemeClr val="tx1"/>
                </a:solidFill>
              </a:rPr>
              <a:t> hydrochloride is neither a urinary antiseptic nor an antibiotic. </a:t>
            </a:r>
            <a:r>
              <a:rPr lang="en-US" sz="2000" b="1" u="sng" dirty="0">
                <a:solidFill>
                  <a:srgbClr val="FF0000"/>
                </a:solidFill>
              </a:rPr>
              <a:t>It is only used for symptomatic relief of UTI and not to treat it</a:t>
            </a:r>
            <a:r>
              <a:rPr lang="en-US" sz="2000" b="1" dirty="0" smtClean="0">
                <a:solidFill>
                  <a:schemeClr val="tx1"/>
                </a:solidFill>
              </a:rPr>
              <a:t>.</a:t>
            </a:r>
          </a:p>
          <a:p>
            <a:endParaRPr lang="en-US" sz="800" b="1" dirty="0" smtClean="0">
              <a:solidFill>
                <a:schemeClr val="tx1"/>
              </a:solidFill>
            </a:endParaRPr>
          </a:p>
          <a:p>
            <a:r>
              <a:rPr lang="en-US" sz="2000" b="1" dirty="0" smtClean="0">
                <a:solidFill>
                  <a:schemeClr val="tx1"/>
                </a:solidFill>
              </a:rPr>
              <a:t>It does have analgesic action on the UTI and alleviates symptoms of dysuria, frequency, burning and urgency, pain, itching  that is associated with UTI infection.</a:t>
            </a:r>
          </a:p>
          <a:p>
            <a:endParaRPr lang="en-US" sz="800" b="1" dirty="0" smtClean="0">
              <a:solidFill>
                <a:schemeClr val="tx1"/>
              </a:solidFill>
            </a:endParaRPr>
          </a:p>
          <a:p>
            <a:endParaRPr lang="en-US" sz="800" b="1" dirty="0" smtClean="0">
              <a:solidFill>
                <a:schemeClr val="tx1"/>
              </a:solidFill>
            </a:endParaRPr>
          </a:p>
          <a:p>
            <a:r>
              <a:rPr lang="en-US" sz="2000" b="1" dirty="0" smtClean="0">
                <a:solidFill>
                  <a:schemeClr val="tx1"/>
                </a:solidFill>
              </a:rPr>
              <a:t>The compound is an </a:t>
            </a:r>
            <a:r>
              <a:rPr lang="en-US" sz="2000" b="1" dirty="0" err="1" smtClean="0">
                <a:solidFill>
                  <a:schemeClr val="tx1"/>
                </a:solidFill>
              </a:rPr>
              <a:t>azo</a:t>
            </a:r>
            <a:r>
              <a:rPr lang="en-US" sz="2000" b="1" dirty="0" smtClean="0">
                <a:solidFill>
                  <a:schemeClr val="tx1"/>
                </a:solidFill>
              </a:rPr>
              <a:t> dye which colors urine orange or red.</a:t>
            </a:r>
          </a:p>
          <a:p>
            <a:endParaRPr lang="en-US" sz="800" b="1" dirty="0" smtClean="0">
              <a:solidFill>
                <a:schemeClr val="tx1"/>
              </a:solidFill>
            </a:endParaRPr>
          </a:p>
          <a:p>
            <a:r>
              <a:rPr lang="en-US" sz="2000" b="1" dirty="0" smtClean="0">
                <a:solidFill>
                  <a:schemeClr val="tx1"/>
                </a:solidFill>
              </a:rPr>
              <a:t>GIT upset is seen in some patients.</a:t>
            </a:r>
          </a:p>
        </p:txBody>
      </p:sp>
    </p:spTree>
    <p:extLst>
      <p:ext uri="{BB962C8B-B14F-4D97-AF65-F5344CB8AC3E}">
        <p14:creationId xmlns:p14="http://schemas.microsoft.com/office/powerpoint/2010/main" val="14134738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85800"/>
          </a:xfrm>
        </p:spPr>
        <p:txBody>
          <a:bodyPr/>
          <a:lstStyle/>
          <a:p>
            <a:r>
              <a:rPr lang="en-US" sz="3000" dirty="0" smtClean="0">
                <a:effectLst>
                  <a:outerShdw blurRad="38100" dist="38100" dir="2700000" algn="tl">
                    <a:srgbClr val="000000">
                      <a:alpha val="43137"/>
                    </a:srgbClr>
                  </a:outerShdw>
                </a:effectLst>
              </a:rPr>
              <a:t>Urinary Antiseptics</a:t>
            </a:r>
            <a:endParaRPr lang="en-US" sz="3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219200"/>
            <a:ext cx="8610600" cy="5257800"/>
          </a:xfrm>
        </p:spPr>
        <p:txBody>
          <a:bodyPr>
            <a:normAutofit/>
          </a:bodyPr>
          <a:lstStyle/>
          <a:p>
            <a:r>
              <a:rPr lang="en-US" sz="1900" b="1" dirty="0">
                <a:solidFill>
                  <a:schemeClr val="tx1"/>
                </a:solidFill>
              </a:rPr>
              <a:t>Urinary antiseptics are oral agents that exert antibacterial </a:t>
            </a:r>
            <a:r>
              <a:rPr lang="en-US" sz="1900" b="1" dirty="0" smtClean="0">
                <a:solidFill>
                  <a:schemeClr val="tx1"/>
                </a:solidFill>
              </a:rPr>
              <a:t>activity in </a:t>
            </a:r>
            <a:r>
              <a:rPr lang="en-US" sz="1900" b="1" dirty="0">
                <a:solidFill>
                  <a:schemeClr val="tx1"/>
                </a:solidFill>
              </a:rPr>
              <a:t>the urine but have little or no systemic antibacterial effect</a:t>
            </a:r>
            <a:r>
              <a:rPr lang="en-US" sz="1900" b="1" dirty="0" smtClean="0">
                <a:solidFill>
                  <a:schemeClr val="tx1"/>
                </a:solidFill>
              </a:rPr>
              <a:t>.</a:t>
            </a:r>
          </a:p>
          <a:p>
            <a:endParaRPr lang="en-US" sz="1900" b="1" dirty="0">
              <a:solidFill>
                <a:schemeClr val="tx1"/>
              </a:solidFill>
            </a:endParaRPr>
          </a:p>
          <a:p>
            <a:r>
              <a:rPr lang="en-US" sz="1900" b="1" dirty="0">
                <a:solidFill>
                  <a:schemeClr val="tx1"/>
                </a:solidFill>
              </a:rPr>
              <a:t>They cannot be used to treat systemic infections because effective concentrations are not achieved in plasma with safe doses.</a:t>
            </a:r>
            <a:endParaRPr lang="en-US" sz="1900" b="1" dirty="0" smtClean="0">
              <a:solidFill>
                <a:schemeClr val="tx1"/>
              </a:solidFill>
            </a:endParaRPr>
          </a:p>
          <a:p>
            <a:endParaRPr lang="en-US" sz="1900" b="1" dirty="0">
              <a:solidFill>
                <a:schemeClr val="tx1"/>
              </a:solidFill>
            </a:endParaRPr>
          </a:p>
          <a:p>
            <a:r>
              <a:rPr lang="en-US" sz="1900" b="1" dirty="0" smtClean="0">
                <a:solidFill>
                  <a:schemeClr val="tx1"/>
                </a:solidFill>
              </a:rPr>
              <a:t>Their </a:t>
            </a:r>
            <a:r>
              <a:rPr lang="en-US" sz="1900" b="1" dirty="0">
                <a:solidFill>
                  <a:schemeClr val="tx1"/>
                </a:solidFill>
              </a:rPr>
              <a:t>usefulness is limited to lower urinary tract infections</a:t>
            </a:r>
            <a:r>
              <a:rPr lang="en-US" sz="1900" b="1" dirty="0" smtClean="0">
                <a:solidFill>
                  <a:schemeClr val="tx1"/>
                </a:solidFill>
              </a:rPr>
              <a:t>.</a:t>
            </a:r>
          </a:p>
          <a:p>
            <a:endParaRPr lang="en-US" sz="1900" b="1" dirty="0" smtClean="0">
              <a:solidFill>
                <a:schemeClr val="tx1"/>
              </a:solidFill>
            </a:endParaRPr>
          </a:p>
          <a:p>
            <a:r>
              <a:rPr lang="en-US" sz="1900" b="1" dirty="0" smtClean="0">
                <a:solidFill>
                  <a:schemeClr val="tx1"/>
                </a:solidFill>
              </a:rPr>
              <a:t>However</a:t>
            </a:r>
            <a:r>
              <a:rPr lang="en-US" sz="1900" b="1" dirty="0">
                <a:solidFill>
                  <a:schemeClr val="tx1"/>
                </a:solidFill>
              </a:rPr>
              <a:t>, because they are concentrated in the renal tubules, they can be </a:t>
            </a:r>
            <a:r>
              <a:rPr lang="en-US" sz="1900" b="1" dirty="0" smtClean="0">
                <a:solidFill>
                  <a:schemeClr val="tx1"/>
                </a:solidFill>
              </a:rPr>
              <a:t>administered </a:t>
            </a:r>
            <a:r>
              <a:rPr lang="en-US" sz="1900" b="1" dirty="0">
                <a:solidFill>
                  <a:schemeClr val="tx1"/>
                </a:solidFill>
              </a:rPr>
              <a:t>orally to treat infections of </a:t>
            </a:r>
            <a:r>
              <a:rPr lang="en-US" sz="1900" b="1" dirty="0" smtClean="0">
                <a:solidFill>
                  <a:schemeClr val="tx1"/>
                </a:solidFill>
              </a:rPr>
              <a:t>UTI as effective </a:t>
            </a:r>
            <a:r>
              <a:rPr lang="en-US" sz="1900" b="1" dirty="0">
                <a:solidFill>
                  <a:schemeClr val="tx1"/>
                </a:solidFill>
              </a:rPr>
              <a:t>antibacterial concentrations reach the renal pelvis and the bladder. </a:t>
            </a:r>
            <a:endParaRPr lang="en-US" sz="1900" b="1" dirty="0" smtClean="0">
              <a:solidFill>
                <a:schemeClr val="tx1"/>
              </a:solidFill>
            </a:endParaRPr>
          </a:p>
          <a:p>
            <a:endParaRPr lang="en-US" sz="1900" b="1" dirty="0">
              <a:solidFill>
                <a:schemeClr val="tx1"/>
              </a:solidFill>
            </a:endParaRPr>
          </a:p>
          <a:p>
            <a:r>
              <a:rPr lang="en-US" sz="1900" b="1" dirty="0">
                <a:solidFill>
                  <a:schemeClr val="tx1"/>
                </a:solidFill>
              </a:rPr>
              <a:t>Examples are </a:t>
            </a:r>
            <a:r>
              <a:rPr lang="en-US" sz="1900" b="1" dirty="0" err="1">
                <a:solidFill>
                  <a:srgbClr val="FF0000"/>
                </a:solidFill>
              </a:rPr>
              <a:t>methenamine</a:t>
            </a:r>
            <a:r>
              <a:rPr lang="en-US" sz="1900" b="1" dirty="0">
                <a:solidFill>
                  <a:schemeClr val="tx1"/>
                </a:solidFill>
              </a:rPr>
              <a:t> and </a:t>
            </a:r>
            <a:r>
              <a:rPr lang="en-US" sz="1900" b="1" dirty="0" err="1">
                <a:solidFill>
                  <a:srgbClr val="FF0000"/>
                </a:solidFill>
              </a:rPr>
              <a:t>nitrofurantoin</a:t>
            </a:r>
            <a:r>
              <a:rPr lang="en-US" sz="1900" b="1" dirty="0">
                <a:solidFill>
                  <a:schemeClr val="tx1"/>
                </a:solidFill>
              </a:rPr>
              <a:t>.</a:t>
            </a:r>
          </a:p>
          <a:p>
            <a:endParaRPr lang="en-US" sz="1900" b="1" dirty="0">
              <a:solidFill>
                <a:schemeClr val="tx1"/>
              </a:solidFill>
            </a:endParaRPr>
          </a:p>
          <a:p>
            <a:endParaRPr lang="en-US" sz="1900" dirty="0"/>
          </a:p>
          <a:p>
            <a:endParaRPr lang="en-US" b="1" dirty="0">
              <a:solidFill>
                <a:schemeClr val="tx1"/>
              </a:solidFill>
            </a:endParaRPr>
          </a:p>
        </p:txBody>
      </p:sp>
    </p:spTree>
    <p:extLst>
      <p:ext uri="{BB962C8B-B14F-4D97-AF65-F5344CB8AC3E}">
        <p14:creationId xmlns:p14="http://schemas.microsoft.com/office/powerpoint/2010/main" val="25751317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09600"/>
          </a:xfrm>
        </p:spPr>
        <p:txBody>
          <a:bodyPr/>
          <a:lstStyle/>
          <a:p>
            <a:r>
              <a:rPr lang="en-US" sz="3000" dirty="0" err="1" smtClean="0">
                <a:effectLst>
                  <a:outerShdw blurRad="38100" dist="38100" dir="2700000" algn="tl">
                    <a:srgbClr val="000000">
                      <a:alpha val="43137"/>
                    </a:srgbClr>
                  </a:outerShdw>
                </a:effectLst>
              </a:rPr>
              <a:t>Methenamine</a:t>
            </a:r>
            <a:endParaRPr lang="en-US" sz="3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838200"/>
            <a:ext cx="8610600" cy="5791200"/>
          </a:xfrm>
        </p:spPr>
        <p:txBody>
          <a:bodyPr>
            <a:normAutofit fontScale="92500"/>
          </a:bodyPr>
          <a:lstStyle/>
          <a:p>
            <a:r>
              <a:rPr lang="en-US" sz="2100" b="1" dirty="0">
                <a:solidFill>
                  <a:schemeClr val="tx1"/>
                </a:solidFill>
              </a:rPr>
              <a:t>Is a UTI  antiseptic and </a:t>
            </a:r>
            <a:r>
              <a:rPr lang="en-US" sz="2100" b="1" dirty="0" err="1">
                <a:solidFill>
                  <a:schemeClr val="tx1"/>
                </a:solidFill>
              </a:rPr>
              <a:t>prodrug</a:t>
            </a:r>
            <a:r>
              <a:rPr lang="en-US" sz="2100" b="1" dirty="0">
                <a:solidFill>
                  <a:schemeClr val="tx1"/>
                </a:solidFill>
              </a:rPr>
              <a:t> that owes its activity to its capacity to generate formaldehyde</a:t>
            </a:r>
            <a:r>
              <a:rPr lang="en-US" sz="2100" b="1" dirty="0" smtClean="0">
                <a:solidFill>
                  <a:schemeClr val="tx1"/>
                </a:solidFill>
              </a:rPr>
              <a:t>.</a:t>
            </a:r>
          </a:p>
          <a:p>
            <a:pPr>
              <a:buNone/>
            </a:pPr>
            <a:endParaRPr lang="en-US" sz="1300" b="1" dirty="0">
              <a:solidFill>
                <a:schemeClr val="tx1"/>
              </a:solidFill>
            </a:endParaRPr>
          </a:p>
          <a:p>
            <a:pPr>
              <a:buNone/>
            </a:pPr>
            <a:r>
              <a:rPr lang="en-US" sz="2100" b="1" dirty="0">
                <a:solidFill>
                  <a:schemeClr val="tx1"/>
                </a:solidFill>
              </a:rPr>
              <a:t>•  </a:t>
            </a:r>
            <a:r>
              <a:rPr lang="en-US" sz="2100" b="1" u="sng" dirty="0">
                <a:solidFill>
                  <a:srgbClr val="FF0000"/>
                </a:solidFill>
              </a:rPr>
              <a:t>To </a:t>
            </a:r>
            <a:r>
              <a:rPr lang="en-US" sz="2100" b="1" u="sng" dirty="0" smtClean="0">
                <a:solidFill>
                  <a:srgbClr val="FF0000"/>
                </a:solidFill>
              </a:rPr>
              <a:t>act, </a:t>
            </a:r>
            <a:r>
              <a:rPr lang="en-US" sz="2100" b="1" u="sng" dirty="0" err="1" smtClean="0">
                <a:solidFill>
                  <a:srgbClr val="FF0000"/>
                </a:solidFill>
              </a:rPr>
              <a:t>methenamine</a:t>
            </a:r>
            <a:r>
              <a:rPr lang="en-US" sz="2100" b="1" u="sng" dirty="0" smtClean="0">
                <a:solidFill>
                  <a:srgbClr val="FF0000"/>
                </a:solidFill>
              </a:rPr>
              <a:t> must decompose </a:t>
            </a:r>
            <a:r>
              <a:rPr lang="en-US" sz="2100" b="1" u="sng" dirty="0">
                <a:solidFill>
                  <a:srgbClr val="FF0000"/>
                </a:solidFill>
              </a:rPr>
              <a:t>at an acidic PH of 5.5 or less in urine</a:t>
            </a:r>
            <a:r>
              <a:rPr lang="en-US" sz="2100" b="1" u="sng" dirty="0" smtClean="0">
                <a:solidFill>
                  <a:srgbClr val="FF0000"/>
                </a:solidFill>
              </a:rPr>
              <a:t>, thus </a:t>
            </a:r>
            <a:r>
              <a:rPr lang="en-US" sz="2100" b="1" u="sng" dirty="0">
                <a:solidFill>
                  <a:srgbClr val="FF0000"/>
                </a:solidFill>
              </a:rPr>
              <a:t>producing formaldehyde which is </a:t>
            </a:r>
            <a:r>
              <a:rPr lang="en-US" sz="2100" b="1" u="sng" dirty="0" smtClean="0">
                <a:solidFill>
                  <a:srgbClr val="FF0000"/>
                </a:solidFill>
              </a:rPr>
              <a:t>antibacterial. </a:t>
            </a:r>
          </a:p>
          <a:p>
            <a:pPr>
              <a:buNone/>
            </a:pPr>
            <a:endParaRPr lang="en-US" sz="2100" b="1" dirty="0">
              <a:solidFill>
                <a:schemeClr val="tx1"/>
              </a:solidFill>
            </a:endParaRPr>
          </a:p>
          <a:p>
            <a:r>
              <a:rPr lang="en-US" sz="2100" b="1" dirty="0">
                <a:solidFill>
                  <a:schemeClr val="tx1"/>
                </a:solidFill>
              </a:rPr>
              <a:t>The reaction is slow requiring 3hrs to reach maximum decomposition</a:t>
            </a:r>
            <a:r>
              <a:rPr lang="en-US" sz="2100" b="1" dirty="0" smtClean="0">
                <a:solidFill>
                  <a:schemeClr val="tx1"/>
                </a:solidFill>
              </a:rPr>
              <a:t>.</a:t>
            </a:r>
          </a:p>
          <a:p>
            <a:endParaRPr lang="en-US" sz="2100" b="1" dirty="0">
              <a:solidFill>
                <a:schemeClr val="tx1"/>
              </a:solidFill>
            </a:endParaRPr>
          </a:p>
          <a:p>
            <a:r>
              <a:rPr lang="en-US" sz="2100" b="1" dirty="0">
                <a:solidFill>
                  <a:schemeClr val="tx1"/>
                </a:solidFill>
              </a:rPr>
              <a:t>It is not a primary drug for the treatment of acute UTIs but it is of value for chronic suppressive treatment. </a:t>
            </a:r>
            <a:endParaRPr lang="en-US" sz="2100" b="1" dirty="0" smtClean="0">
              <a:solidFill>
                <a:schemeClr val="tx1"/>
              </a:solidFill>
            </a:endParaRPr>
          </a:p>
          <a:p>
            <a:pPr marL="0" indent="0">
              <a:buNone/>
            </a:pPr>
            <a:endParaRPr lang="en-US" sz="2100" b="1" dirty="0">
              <a:solidFill>
                <a:schemeClr val="tx1"/>
              </a:solidFill>
            </a:endParaRPr>
          </a:p>
          <a:p>
            <a:r>
              <a:rPr lang="en-US" sz="2100" b="1" dirty="0" smtClean="0">
                <a:solidFill>
                  <a:schemeClr val="tx1"/>
                </a:solidFill>
              </a:rPr>
              <a:t>Nearly </a:t>
            </a:r>
            <a:r>
              <a:rPr lang="en-US" sz="2100" b="1" dirty="0">
                <a:solidFill>
                  <a:schemeClr val="tx1"/>
                </a:solidFill>
              </a:rPr>
              <a:t>all bacteria are sensitive to free formaldehyde at concentration of about 20ug/ml. </a:t>
            </a:r>
            <a:endParaRPr lang="en-US" sz="2100" b="1" dirty="0" smtClean="0">
              <a:solidFill>
                <a:schemeClr val="tx1"/>
              </a:solidFill>
            </a:endParaRPr>
          </a:p>
          <a:p>
            <a:endParaRPr lang="en-US" sz="2100" b="1" dirty="0" smtClean="0">
              <a:solidFill>
                <a:schemeClr val="tx1"/>
              </a:solidFill>
            </a:endParaRPr>
          </a:p>
          <a:p>
            <a:pPr>
              <a:buNone/>
            </a:pPr>
            <a:endParaRPr lang="en-US" sz="600" b="1" dirty="0" smtClean="0">
              <a:solidFill>
                <a:schemeClr val="tx1"/>
              </a:solidFill>
            </a:endParaRPr>
          </a:p>
          <a:p>
            <a:r>
              <a:rPr lang="en-US" sz="2100" b="1" dirty="0" smtClean="0">
                <a:solidFill>
                  <a:schemeClr val="tx1"/>
                </a:solidFill>
              </a:rPr>
              <a:t>It </a:t>
            </a:r>
            <a:r>
              <a:rPr lang="en-US" sz="2100" b="1" dirty="0">
                <a:solidFill>
                  <a:schemeClr val="tx1"/>
                </a:solidFill>
              </a:rPr>
              <a:t>is most useful when the causative organism is </a:t>
            </a:r>
            <a:r>
              <a:rPr lang="en-US" sz="2100" b="1" i="1" dirty="0">
                <a:solidFill>
                  <a:schemeClr val="tx1"/>
                </a:solidFill>
              </a:rPr>
              <a:t>E. Coli</a:t>
            </a:r>
            <a:r>
              <a:rPr lang="en-US" sz="2100" b="1" dirty="0">
                <a:solidFill>
                  <a:schemeClr val="tx1"/>
                </a:solidFill>
              </a:rPr>
              <a:t>, but it usually can suppress the common gram- negative offenders often </a:t>
            </a:r>
            <a:r>
              <a:rPr lang="en-US" sz="2100" b="1" i="1" dirty="0">
                <a:solidFill>
                  <a:schemeClr val="tx1"/>
                </a:solidFill>
              </a:rPr>
              <a:t>S. </a:t>
            </a:r>
            <a:r>
              <a:rPr lang="en-US" sz="2100" b="1" i="1" dirty="0" err="1">
                <a:solidFill>
                  <a:schemeClr val="tx1"/>
                </a:solidFill>
              </a:rPr>
              <a:t>aureus</a:t>
            </a:r>
            <a:r>
              <a:rPr lang="en-US" sz="2100" b="1" i="1" dirty="0">
                <a:solidFill>
                  <a:schemeClr val="tx1"/>
                </a:solidFill>
              </a:rPr>
              <a:t> </a:t>
            </a:r>
            <a:r>
              <a:rPr lang="en-US" sz="2100" b="1" dirty="0">
                <a:solidFill>
                  <a:schemeClr val="tx1"/>
                </a:solidFill>
              </a:rPr>
              <a:t>and </a:t>
            </a:r>
            <a:r>
              <a:rPr lang="en-US" sz="2100" b="1" i="1" dirty="0" err="1">
                <a:solidFill>
                  <a:schemeClr val="tx1"/>
                </a:solidFill>
              </a:rPr>
              <a:t>S.epidermidis</a:t>
            </a:r>
            <a:r>
              <a:rPr lang="en-US" sz="2100" b="1" i="1" dirty="0">
                <a:solidFill>
                  <a:schemeClr val="tx1"/>
                </a:solidFill>
              </a:rPr>
              <a:t>.</a:t>
            </a:r>
          </a:p>
          <a:p>
            <a:endParaRPr lang="en-US" b="1" dirty="0">
              <a:solidFill>
                <a:schemeClr val="tx1"/>
              </a:solidFill>
            </a:endParaRPr>
          </a:p>
        </p:txBody>
      </p:sp>
    </p:spTree>
    <p:extLst>
      <p:ext uri="{BB962C8B-B14F-4D97-AF65-F5344CB8AC3E}">
        <p14:creationId xmlns:p14="http://schemas.microsoft.com/office/powerpoint/2010/main" val="1467916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09600"/>
          </a:xfrm>
        </p:spPr>
        <p:txBody>
          <a:bodyPr/>
          <a:lstStyle/>
          <a:p>
            <a:r>
              <a:rPr lang="en-US" sz="3000" dirty="0" smtClean="0"/>
              <a:t>Pharmacokinetics</a:t>
            </a:r>
            <a:r>
              <a:rPr lang="en-US" sz="3600" dirty="0" smtClean="0"/>
              <a:t> </a:t>
            </a:r>
            <a:endParaRPr lang="en-US" sz="3600" dirty="0"/>
          </a:p>
        </p:txBody>
      </p:sp>
      <p:sp>
        <p:nvSpPr>
          <p:cNvPr id="3" name="Content Placeholder 2"/>
          <p:cNvSpPr>
            <a:spLocks noGrp="1"/>
          </p:cNvSpPr>
          <p:nvPr>
            <p:ph idx="1"/>
          </p:nvPr>
        </p:nvSpPr>
        <p:spPr>
          <a:xfrm>
            <a:off x="304800" y="990600"/>
            <a:ext cx="8610600" cy="4876800"/>
          </a:xfrm>
        </p:spPr>
        <p:txBody>
          <a:bodyPr>
            <a:normAutofit/>
          </a:bodyPr>
          <a:lstStyle/>
          <a:p>
            <a:r>
              <a:rPr lang="en-US" sz="1800" b="1" dirty="0" err="1" smtClean="0">
                <a:solidFill>
                  <a:schemeClr val="tx1"/>
                </a:solidFill>
              </a:rPr>
              <a:t>Methenamine</a:t>
            </a:r>
            <a:r>
              <a:rPr lang="en-US" sz="1800" b="1" dirty="0" smtClean="0">
                <a:solidFill>
                  <a:schemeClr val="tx1"/>
                </a:solidFill>
              </a:rPr>
              <a:t> </a:t>
            </a:r>
            <a:r>
              <a:rPr lang="en-US" sz="1800" b="1" dirty="0" err="1">
                <a:solidFill>
                  <a:schemeClr val="tx1"/>
                </a:solidFill>
              </a:rPr>
              <a:t>mandelate</a:t>
            </a:r>
            <a:r>
              <a:rPr lang="en-US" sz="1800" b="1" dirty="0">
                <a:solidFill>
                  <a:schemeClr val="tx1"/>
                </a:solidFill>
              </a:rPr>
              <a:t> is the salt of </a:t>
            </a:r>
            <a:r>
              <a:rPr lang="en-US" sz="1800" b="1" dirty="0" err="1">
                <a:solidFill>
                  <a:schemeClr val="tx1"/>
                </a:solidFill>
              </a:rPr>
              <a:t>mandelic</a:t>
            </a:r>
            <a:r>
              <a:rPr lang="en-US" sz="1800" b="1" dirty="0">
                <a:solidFill>
                  <a:schemeClr val="tx1"/>
                </a:solidFill>
              </a:rPr>
              <a:t> </a:t>
            </a:r>
            <a:r>
              <a:rPr lang="en-US" sz="1800" b="1" dirty="0" smtClean="0">
                <a:solidFill>
                  <a:schemeClr val="tx1"/>
                </a:solidFill>
              </a:rPr>
              <a:t>acid and </a:t>
            </a:r>
            <a:r>
              <a:rPr lang="en-US" sz="1800" b="1" dirty="0" err="1" smtClean="0">
                <a:solidFill>
                  <a:schemeClr val="tx1"/>
                </a:solidFill>
              </a:rPr>
              <a:t>methenamine</a:t>
            </a:r>
            <a:r>
              <a:rPr lang="en-US" sz="1800" b="1" dirty="0">
                <a:solidFill>
                  <a:schemeClr val="tx1"/>
                </a:solidFill>
              </a:rPr>
              <a:t> </a:t>
            </a:r>
            <a:r>
              <a:rPr lang="en-US" sz="1800" b="1" dirty="0" smtClean="0">
                <a:solidFill>
                  <a:schemeClr val="tx1"/>
                </a:solidFill>
              </a:rPr>
              <a:t>and </a:t>
            </a:r>
            <a:r>
              <a:rPr lang="en-US" sz="1800" b="1" dirty="0">
                <a:solidFill>
                  <a:schemeClr val="tx1"/>
                </a:solidFill>
              </a:rPr>
              <a:t>possesses properties of both of these urinary antiseptics</a:t>
            </a:r>
            <a:r>
              <a:rPr lang="en-US" sz="1800" b="1" dirty="0" smtClean="0">
                <a:solidFill>
                  <a:schemeClr val="tx1"/>
                </a:solidFill>
              </a:rPr>
              <a:t>.</a:t>
            </a:r>
          </a:p>
          <a:p>
            <a:endParaRPr lang="en-US" sz="700" b="1" dirty="0">
              <a:solidFill>
                <a:schemeClr val="tx1"/>
              </a:solidFill>
            </a:endParaRPr>
          </a:p>
          <a:p>
            <a:r>
              <a:rPr lang="en-US" sz="1800" b="1" dirty="0" err="1">
                <a:solidFill>
                  <a:schemeClr val="tx1"/>
                </a:solidFill>
              </a:rPr>
              <a:t>Methenamine</a:t>
            </a:r>
            <a:r>
              <a:rPr lang="en-US" sz="1800" b="1" dirty="0">
                <a:solidFill>
                  <a:schemeClr val="tx1"/>
                </a:solidFill>
              </a:rPr>
              <a:t> </a:t>
            </a:r>
            <a:r>
              <a:rPr lang="en-US" sz="1800" b="1" dirty="0" err="1">
                <a:solidFill>
                  <a:schemeClr val="tx1"/>
                </a:solidFill>
              </a:rPr>
              <a:t>hippurate</a:t>
            </a:r>
            <a:r>
              <a:rPr lang="en-US" sz="1800" b="1" dirty="0">
                <a:solidFill>
                  <a:schemeClr val="tx1"/>
                </a:solidFill>
              </a:rPr>
              <a:t> is the salt of </a:t>
            </a:r>
            <a:r>
              <a:rPr lang="en-US" sz="1800" b="1" dirty="0" err="1">
                <a:solidFill>
                  <a:schemeClr val="tx1"/>
                </a:solidFill>
              </a:rPr>
              <a:t>hippuric</a:t>
            </a:r>
            <a:r>
              <a:rPr lang="en-US" sz="1800" b="1" dirty="0">
                <a:solidFill>
                  <a:schemeClr val="tx1"/>
                </a:solidFill>
              </a:rPr>
              <a:t> acid </a:t>
            </a:r>
            <a:r>
              <a:rPr lang="en-US" sz="1800" b="1" dirty="0" smtClean="0">
                <a:solidFill>
                  <a:schemeClr val="tx1"/>
                </a:solidFill>
              </a:rPr>
              <a:t>and </a:t>
            </a:r>
            <a:r>
              <a:rPr lang="en-US" sz="1800" b="1" dirty="0" err="1" smtClean="0">
                <a:solidFill>
                  <a:schemeClr val="tx1"/>
                </a:solidFill>
              </a:rPr>
              <a:t>methenamine</a:t>
            </a:r>
            <a:r>
              <a:rPr lang="en-US" sz="1800" b="1" dirty="0" smtClean="0">
                <a:solidFill>
                  <a:schemeClr val="tx1"/>
                </a:solidFill>
              </a:rPr>
              <a:t>.</a:t>
            </a:r>
          </a:p>
          <a:p>
            <a:endParaRPr lang="en-US" sz="1000" b="1" dirty="0">
              <a:solidFill>
                <a:schemeClr val="tx1"/>
              </a:solidFill>
            </a:endParaRPr>
          </a:p>
          <a:p>
            <a:r>
              <a:rPr lang="en-US" sz="1800" b="1" dirty="0" err="1">
                <a:solidFill>
                  <a:schemeClr val="tx1"/>
                </a:solidFill>
              </a:rPr>
              <a:t>Mandelic</a:t>
            </a:r>
            <a:r>
              <a:rPr lang="en-US" sz="1800" b="1" dirty="0">
                <a:solidFill>
                  <a:schemeClr val="tx1"/>
                </a:solidFill>
              </a:rPr>
              <a:t> </a:t>
            </a:r>
            <a:r>
              <a:rPr lang="en-US" sz="1800" b="1" dirty="0" smtClean="0">
                <a:solidFill>
                  <a:schemeClr val="tx1"/>
                </a:solidFill>
              </a:rPr>
              <a:t>acid or </a:t>
            </a:r>
            <a:r>
              <a:rPr lang="en-US" sz="1800" b="1" dirty="0" err="1">
                <a:solidFill>
                  <a:schemeClr val="tx1"/>
                </a:solidFill>
              </a:rPr>
              <a:t>hippuric</a:t>
            </a:r>
            <a:r>
              <a:rPr lang="en-US" sz="1800" b="1" dirty="0">
                <a:solidFill>
                  <a:schemeClr val="tx1"/>
                </a:solidFill>
              </a:rPr>
              <a:t> acid taken orally is excreted unchanged in the </a:t>
            </a:r>
            <a:r>
              <a:rPr lang="en-US" sz="1800" b="1" dirty="0" smtClean="0">
                <a:solidFill>
                  <a:schemeClr val="tx1"/>
                </a:solidFill>
              </a:rPr>
              <a:t>urine, in </a:t>
            </a:r>
            <a:r>
              <a:rPr lang="en-US" sz="1800" b="1" dirty="0">
                <a:solidFill>
                  <a:schemeClr val="tx1"/>
                </a:solidFill>
              </a:rPr>
              <a:t>which these drugs are bactericidal for some </a:t>
            </a:r>
            <a:r>
              <a:rPr lang="en-US" sz="1800" b="1" dirty="0" smtClean="0">
                <a:solidFill>
                  <a:schemeClr val="tx1"/>
                </a:solidFill>
              </a:rPr>
              <a:t>gram-negative bacteria </a:t>
            </a:r>
            <a:r>
              <a:rPr lang="en-US" sz="1800" b="1" dirty="0">
                <a:solidFill>
                  <a:schemeClr val="tx1"/>
                </a:solidFill>
              </a:rPr>
              <a:t>when pH is less than 5.5.</a:t>
            </a:r>
          </a:p>
        </p:txBody>
      </p:sp>
      <p:sp>
        <p:nvSpPr>
          <p:cNvPr id="4" name="Title 1"/>
          <p:cNvSpPr txBox="1">
            <a:spLocks/>
          </p:cNvSpPr>
          <p:nvPr/>
        </p:nvSpPr>
        <p:spPr>
          <a:xfrm>
            <a:off x="304800" y="3505200"/>
            <a:ext cx="8229600" cy="6096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3000" dirty="0" smtClean="0"/>
              <a:t>Adverse effects</a:t>
            </a:r>
            <a:endParaRPr lang="en-US" sz="3000" dirty="0"/>
          </a:p>
        </p:txBody>
      </p:sp>
      <p:sp>
        <p:nvSpPr>
          <p:cNvPr id="5" name="Rectangle 4"/>
          <p:cNvSpPr/>
          <p:nvPr/>
        </p:nvSpPr>
        <p:spPr>
          <a:xfrm>
            <a:off x="304800" y="4343400"/>
            <a:ext cx="8686800" cy="1477328"/>
          </a:xfrm>
          <a:prstGeom prst="rect">
            <a:avLst/>
          </a:prstGeom>
        </p:spPr>
        <p:txBody>
          <a:bodyPr wrap="square">
            <a:spAutoFit/>
          </a:bodyPr>
          <a:lstStyle/>
          <a:p>
            <a:pPr marL="285750" indent="-285750">
              <a:buFont typeface="Arial" pitchFamily="34" charset="0"/>
              <a:buChar char="•"/>
            </a:pPr>
            <a:r>
              <a:rPr lang="en-US" b="1" dirty="0">
                <a:latin typeface="Century Gothic" pitchFamily="34" charset="0"/>
              </a:rPr>
              <a:t>GIT distress, painful and frequent micturition, albuminuria, hematuria and rashes.</a:t>
            </a:r>
          </a:p>
          <a:p>
            <a:endParaRPr lang="en-US" b="1" dirty="0">
              <a:latin typeface="Century Gothic" pitchFamily="34" charset="0"/>
            </a:endParaRPr>
          </a:p>
          <a:p>
            <a:pPr marL="285750" indent="-285750">
              <a:buFont typeface="Arial" pitchFamily="34" charset="0"/>
              <a:buChar char="•"/>
            </a:pPr>
            <a:r>
              <a:rPr lang="en-US" b="1" dirty="0" err="1">
                <a:latin typeface="Century Gothic" pitchFamily="34" charset="0"/>
              </a:rPr>
              <a:t>Methenamine</a:t>
            </a:r>
            <a:r>
              <a:rPr lang="en-US" b="1" dirty="0">
                <a:latin typeface="Century Gothic" pitchFamily="34" charset="0"/>
              </a:rPr>
              <a:t> </a:t>
            </a:r>
            <a:r>
              <a:rPr lang="en-US" b="1" dirty="0" err="1">
                <a:latin typeface="Century Gothic" pitchFamily="34" charset="0"/>
              </a:rPr>
              <a:t>mandelate</a:t>
            </a:r>
            <a:r>
              <a:rPr lang="en-US" b="1" dirty="0">
                <a:latin typeface="Century Gothic" pitchFamily="34" charset="0"/>
              </a:rPr>
              <a:t> is contraindicated in renal insufficiency. </a:t>
            </a:r>
            <a:r>
              <a:rPr lang="en-US" b="1" dirty="0" err="1">
                <a:latin typeface="Century Gothic" pitchFamily="34" charset="0"/>
              </a:rPr>
              <a:t>Crystalluria</a:t>
            </a:r>
            <a:r>
              <a:rPr lang="en-US" b="1" dirty="0">
                <a:latin typeface="Century Gothic" pitchFamily="34" charset="0"/>
              </a:rPr>
              <a:t> from the </a:t>
            </a:r>
            <a:r>
              <a:rPr lang="en-US" b="1" dirty="0" err="1">
                <a:latin typeface="Century Gothic" pitchFamily="34" charset="0"/>
              </a:rPr>
              <a:t>mandelate</a:t>
            </a:r>
            <a:r>
              <a:rPr lang="en-US" b="1" dirty="0">
                <a:latin typeface="Century Gothic" pitchFamily="34" charset="0"/>
              </a:rPr>
              <a:t> moiety can occur. </a:t>
            </a:r>
          </a:p>
        </p:txBody>
      </p:sp>
    </p:spTree>
    <p:extLst>
      <p:ext uri="{BB962C8B-B14F-4D97-AF65-F5344CB8AC3E}">
        <p14:creationId xmlns:p14="http://schemas.microsoft.com/office/powerpoint/2010/main" val="24351131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1"/>
          </a:xfrm>
        </p:spPr>
        <p:txBody>
          <a:bodyPr/>
          <a:lstStyle/>
          <a:p>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000" dirty="0" err="1" smtClean="0"/>
              <a:t>Nitrofurantoin</a:t>
            </a:r>
            <a:endParaRPr lang="en-US" sz="3000" dirty="0"/>
          </a:p>
        </p:txBody>
      </p:sp>
      <p:sp>
        <p:nvSpPr>
          <p:cNvPr id="3" name="Content Placeholder 2"/>
          <p:cNvSpPr>
            <a:spLocks noGrp="1"/>
          </p:cNvSpPr>
          <p:nvPr>
            <p:ph idx="1"/>
          </p:nvPr>
        </p:nvSpPr>
        <p:spPr>
          <a:xfrm>
            <a:off x="152400" y="914400"/>
            <a:ext cx="8839200" cy="5715000"/>
          </a:xfrm>
        </p:spPr>
        <p:txBody>
          <a:bodyPr>
            <a:normAutofit/>
          </a:bodyPr>
          <a:lstStyle/>
          <a:p>
            <a:r>
              <a:rPr lang="en-US" sz="2000" b="1" dirty="0" smtClean="0">
                <a:solidFill>
                  <a:schemeClr val="tx1"/>
                </a:solidFill>
              </a:rPr>
              <a:t>It is less commonly employed for treating UTIs because of its narrow antimicrobial spectrum, frequent bacterial resistance and toxicity.</a:t>
            </a:r>
          </a:p>
          <a:p>
            <a:endParaRPr lang="en-US" sz="1000" b="1" dirty="0" smtClean="0">
              <a:solidFill>
                <a:schemeClr val="tx1"/>
              </a:solidFill>
            </a:endParaRPr>
          </a:p>
          <a:p>
            <a:r>
              <a:rPr lang="en-US" sz="2000" b="1" dirty="0" smtClean="0">
                <a:solidFill>
                  <a:schemeClr val="tx1"/>
                </a:solidFill>
              </a:rPr>
              <a:t>Sensitive bacteria reduce the drug to an active agent that inhibits various enzymes and damages DNA. Activity is greater in acidic urine.</a:t>
            </a:r>
          </a:p>
          <a:p>
            <a:endParaRPr lang="en-US" sz="1000" b="1" dirty="0" smtClean="0">
              <a:solidFill>
                <a:schemeClr val="tx1"/>
              </a:solidFill>
            </a:endParaRPr>
          </a:p>
          <a:p>
            <a:r>
              <a:rPr lang="en-US" sz="2000" b="1" dirty="0" err="1" smtClean="0">
                <a:solidFill>
                  <a:schemeClr val="tx1"/>
                </a:solidFill>
              </a:rPr>
              <a:t>Nitrofurantoin</a:t>
            </a:r>
            <a:r>
              <a:rPr lang="en-US" sz="2000" b="1" dirty="0" smtClean="0">
                <a:solidFill>
                  <a:schemeClr val="tx1"/>
                </a:solidFill>
              </a:rPr>
              <a:t> is bacteriostatic for most susceptible micro-organisms at concentrations of 32ug/ml or less and is bactericidal at concentrations of 100ug/ml and more. The antibacterial activity is higher in an acidic urine.</a:t>
            </a:r>
          </a:p>
          <a:p>
            <a:endParaRPr lang="en-US" sz="1000" b="1" dirty="0" smtClean="0">
              <a:solidFill>
                <a:schemeClr val="tx1"/>
              </a:solidFill>
            </a:endParaRPr>
          </a:p>
          <a:p>
            <a:r>
              <a:rPr lang="en-US" sz="2000" b="1" dirty="0" smtClean="0">
                <a:solidFill>
                  <a:schemeClr val="tx1"/>
                </a:solidFill>
              </a:rPr>
              <a:t>It is active against many strains of </a:t>
            </a:r>
            <a:r>
              <a:rPr lang="en-US" sz="2000" b="1" i="1" dirty="0" err="1" smtClean="0">
                <a:solidFill>
                  <a:schemeClr val="tx1"/>
                </a:solidFill>
              </a:rPr>
              <a:t>E.Coli</a:t>
            </a:r>
            <a:r>
              <a:rPr lang="en-US" sz="2000" b="1" dirty="0" smtClean="0">
                <a:solidFill>
                  <a:schemeClr val="tx1"/>
                </a:solidFill>
              </a:rPr>
              <a:t> and enterococci. However, most species of </a:t>
            </a:r>
            <a:r>
              <a:rPr lang="en-US" sz="2000" b="1" dirty="0" err="1" smtClean="0">
                <a:solidFill>
                  <a:schemeClr val="tx1"/>
                </a:solidFill>
              </a:rPr>
              <a:t>proteus</a:t>
            </a:r>
            <a:r>
              <a:rPr lang="en-US" sz="2000" b="1" dirty="0" smtClean="0">
                <a:solidFill>
                  <a:schemeClr val="tx1"/>
                </a:solidFill>
              </a:rPr>
              <a:t> and pseudomonas and many species of </a:t>
            </a:r>
            <a:r>
              <a:rPr lang="en-US" sz="2000" b="1" dirty="0" err="1" smtClean="0">
                <a:solidFill>
                  <a:schemeClr val="tx1"/>
                </a:solidFill>
              </a:rPr>
              <a:t>enterobacter</a:t>
            </a:r>
            <a:r>
              <a:rPr lang="en-US" sz="2000" b="1" dirty="0" smtClean="0">
                <a:solidFill>
                  <a:schemeClr val="tx1"/>
                </a:solidFill>
              </a:rPr>
              <a:t> and </a:t>
            </a:r>
            <a:r>
              <a:rPr lang="en-US" sz="2000" b="1" dirty="0" err="1" smtClean="0">
                <a:solidFill>
                  <a:schemeClr val="tx1"/>
                </a:solidFill>
              </a:rPr>
              <a:t>klebsiella</a:t>
            </a:r>
            <a:r>
              <a:rPr lang="en-US" sz="2000" b="1" dirty="0" smtClean="0">
                <a:solidFill>
                  <a:schemeClr val="tx1"/>
                </a:solidFill>
              </a:rPr>
              <a:t> are resistant.</a:t>
            </a:r>
          </a:p>
          <a:p>
            <a:endParaRPr lang="en-US" sz="2000" b="1" dirty="0" smtClean="0">
              <a:solidFill>
                <a:schemeClr val="tx1"/>
              </a:solidFill>
            </a:endParaRPr>
          </a:p>
          <a:p>
            <a:endParaRPr lang="en-US" sz="2100" b="1" i="1" dirty="0" smtClean="0">
              <a:solidFill>
                <a:schemeClr val="tx1"/>
              </a:solidFill>
            </a:endParaRPr>
          </a:p>
          <a:p>
            <a:pPr marL="0" indent="0">
              <a:buNone/>
            </a:pPr>
            <a:endParaRPr lang="en-US" b="1" dirty="0">
              <a:solidFill>
                <a:schemeClr val="tx1"/>
              </a:solidFill>
            </a:endParaRPr>
          </a:p>
        </p:txBody>
      </p:sp>
    </p:spTree>
    <p:extLst>
      <p:ext uri="{BB962C8B-B14F-4D97-AF65-F5344CB8AC3E}">
        <p14:creationId xmlns:p14="http://schemas.microsoft.com/office/powerpoint/2010/main" val="2155742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533400"/>
          </a:xfrm>
        </p:spPr>
        <p:txBody>
          <a:bodyPr/>
          <a:lstStyle/>
          <a:p>
            <a:r>
              <a:rPr lang="en-US" sz="3000" dirty="0">
                <a:effectLst>
                  <a:outerShdw blurRad="38100" dist="38100" dir="2700000" algn="tl">
                    <a:srgbClr val="000000">
                      <a:alpha val="43137"/>
                    </a:srgbClr>
                  </a:outerShdw>
                </a:effectLst>
              </a:rPr>
              <a:t>Mechanism of </a:t>
            </a:r>
            <a:r>
              <a:rPr lang="en-US" sz="3000" dirty="0" smtClean="0">
                <a:effectLst>
                  <a:outerShdw blurRad="38100" dist="38100" dir="2700000" algn="tl">
                    <a:srgbClr val="000000">
                      <a:alpha val="43137"/>
                    </a:srgbClr>
                  </a:outerShdw>
                </a:effectLst>
              </a:rPr>
              <a:t>action</a:t>
            </a:r>
            <a:endParaRPr lang="en-US" sz="3000" dirty="0"/>
          </a:p>
        </p:txBody>
      </p:sp>
      <p:sp>
        <p:nvSpPr>
          <p:cNvPr id="3" name="Content Placeholder 2"/>
          <p:cNvSpPr>
            <a:spLocks noGrp="1"/>
          </p:cNvSpPr>
          <p:nvPr>
            <p:ph idx="1"/>
          </p:nvPr>
        </p:nvSpPr>
        <p:spPr>
          <a:xfrm>
            <a:off x="457200" y="914400"/>
            <a:ext cx="8229600" cy="4754563"/>
          </a:xfrm>
        </p:spPr>
        <p:txBody>
          <a:bodyPr/>
          <a:lstStyle/>
          <a:p>
            <a:pPr marL="0" indent="0">
              <a:buNone/>
            </a:pPr>
            <a:endParaRPr lang="en-US" b="1" dirty="0">
              <a:solidFill>
                <a:schemeClr val="tx1"/>
              </a:solidFill>
            </a:endParaRPr>
          </a:p>
          <a:p>
            <a:r>
              <a:rPr lang="en-US" sz="2000" b="1" u="sng" dirty="0" err="1">
                <a:solidFill>
                  <a:srgbClr val="FF0000"/>
                </a:solidFill>
              </a:rPr>
              <a:t>Nitrofurantoin</a:t>
            </a:r>
            <a:r>
              <a:rPr lang="en-US" sz="2000" b="1" u="sng" dirty="0">
                <a:solidFill>
                  <a:srgbClr val="FF0000"/>
                </a:solidFill>
              </a:rPr>
              <a:t> damages DNA since its reduced form is highly reactive.</a:t>
            </a:r>
          </a:p>
          <a:p>
            <a:endParaRPr lang="en-US" sz="2000" b="1" dirty="0">
              <a:solidFill>
                <a:schemeClr val="tx1"/>
              </a:solidFill>
            </a:endParaRPr>
          </a:p>
          <a:p>
            <a:r>
              <a:rPr lang="en-US" sz="2000" b="1" dirty="0">
                <a:solidFill>
                  <a:schemeClr val="tx1"/>
                </a:solidFill>
              </a:rPr>
              <a:t>It is rapidly reduced in bacterial cells by </a:t>
            </a:r>
            <a:r>
              <a:rPr lang="en-US" sz="2000" b="1" dirty="0" err="1">
                <a:solidFill>
                  <a:schemeClr val="tx1"/>
                </a:solidFill>
              </a:rPr>
              <a:t>flavoproteins</a:t>
            </a:r>
            <a:r>
              <a:rPr lang="en-US" sz="2000" b="1" dirty="0">
                <a:solidFill>
                  <a:schemeClr val="tx1"/>
                </a:solidFill>
              </a:rPr>
              <a:t> (</a:t>
            </a:r>
            <a:r>
              <a:rPr lang="en-US" sz="2000" b="1" dirty="0" err="1">
                <a:solidFill>
                  <a:schemeClr val="tx1"/>
                </a:solidFill>
              </a:rPr>
              <a:t>nitrofuran</a:t>
            </a:r>
            <a:r>
              <a:rPr lang="en-US" sz="2000" b="1" dirty="0">
                <a:solidFill>
                  <a:schemeClr val="tx1"/>
                </a:solidFill>
              </a:rPr>
              <a:t> </a:t>
            </a:r>
            <a:r>
              <a:rPr lang="en-US" sz="2000" b="1" dirty="0" err="1">
                <a:solidFill>
                  <a:schemeClr val="tx1"/>
                </a:solidFill>
              </a:rPr>
              <a:t>reductase</a:t>
            </a:r>
            <a:r>
              <a:rPr lang="en-US" sz="2000" b="1" dirty="0">
                <a:solidFill>
                  <a:schemeClr val="tx1"/>
                </a:solidFill>
              </a:rPr>
              <a:t>) to multiple reactive intermediates that attack ribosomal proteins, DNA, respiration, pyruvate metabolism and other macromolecules within the bacterial cell, thereby inhibiting protein synthesis.</a:t>
            </a:r>
          </a:p>
          <a:p>
            <a:endParaRPr lang="en-US" dirty="0"/>
          </a:p>
        </p:txBody>
      </p:sp>
    </p:spTree>
    <p:extLst>
      <p:ext uri="{BB962C8B-B14F-4D97-AF65-F5344CB8AC3E}">
        <p14:creationId xmlns:p14="http://schemas.microsoft.com/office/powerpoint/2010/main" val="28359664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lstStyle/>
          <a:p>
            <a:r>
              <a:rPr lang="en-US" sz="3000" dirty="0" smtClean="0"/>
              <a:t>Pharmacokinetics</a:t>
            </a:r>
            <a:endParaRPr lang="en-US" sz="3000" dirty="0"/>
          </a:p>
        </p:txBody>
      </p:sp>
      <p:sp>
        <p:nvSpPr>
          <p:cNvPr id="3" name="Content Placeholder 2"/>
          <p:cNvSpPr>
            <a:spLocks noGrp="1"/>
          </p:cNvSpPr>
          <p:nvPr>
            <p:ph idx="1"/>
          </p:nvPr>
        </p:nvSpPr>
        <p:spPr>
          <a:xfrm>
            <a:off x="228600" y="1066800"/>
            <a:ext cx="8610600" cy="5334000"/>
          </a:xfrm>
        </p:spPr>
        <p:txBody>
          <a:bodyPr>
            <a:normAutofit/>
          </a:bodyPr>
          <a:lstStyle/>
          <a:p>
            <a:r>
              <a:rPr lang="en-US" sz="2000" b="1" dirty="0" err="1">
                <a:solidFill>
                  <a:schemeClr val="tx1"/>
                </a:solidFill>
              </a:rPr>
              <a:t>Nitrofurantoin</a:t>
            </a:r>
            <a:r>
              <a:rPr lang="en-US" sz="2000" b="1" dirty="0">
                <a:solidFill>
                  <a:schemeClr val="tx1"/>
                </a:solidFill>
              </a:rPr>
              <a:t> is absorbed rapidly and completely from </a:t>
            </a:r>
            <a:r>
              <a:rPr lang="en-US" sz="2000" b="1" dirty="0" smtClean="0">
                <a:solidFill>
                  <a:schemeClr val="tx1"/>
                </a:solidFill>
              </a:rPr>
              <a:t>the </a:t>
            </a:r>
            <a:r>
              <a:rPr lang="en-US" sz="2000" b="1" dirty="0">
                <a:solidFill>
                  <a:schemeClr val="tx1"/>
                </a:solidFill>
              </a:rPr>
              <a:t>GIT tract. </a:t>
            </a:r>
            <a:endParaRPr lang="en-US" sz="2000" b="1" dirty="0" smtClean="0">
              <a:solidFill>
                <a:schemeClr val="tx1"/>
              </a:solidFill>
            </a:endParaRPr>
          </a:p>
          <a:p>
            <a:endParaRPr lang="en-US" sz="1000" b="1" dirty="0">
              <a:solidFill>
                <a:schemeClr val="tx1"/>
              </a:solidFill>
            </a:endParaRPr>
          </a:p>
          <a:p>
            <a:r>
              <a:rPr lang="en-US" sz="2000" b="1" dirty="0" smtClean="0">
                <a:solidFill>
                  <a:schemeClr val="tx1"/>
                </a:solidFill>
              </a:rPr>
              <a:t>Antibacterial </a:t>
            </a:r>
            <a:r>
              <a:rPr lang="en-US" sz="2000" b="1" dirty="0">
                <a:solidFill>
                  <a:schemeClr val="tx1"/>
                </a:solidFill>
              </a:rPr>
              <a:t>concentrations are not achieved in plasma following ingestion of recommended doses because the drug is rapidly eliminated</a:t>
            </a:r>
            <a:r>
              <a:rPr lang="en-US" sz="2000" b="1" dirty="0" smtClean="0">
                <a:solidFill>
                  <a:schemeClr val="tx1"/>
                </a:solidFill>
              </a:rPr>
              <a:t>.</a:t>
            </a:r>
            <a:endParaRPr lang="en-US" sz="1000" b="1" dirty="0" smtClean="0">
              <a:solidFill>
                <a:schemeClr val="tx1"/>
              </a:solidFill>
            </a:endParaRPr>
          </a:p>
          <a:p>
            <a:endParaRPr lang="en-US" sz="1000" b="1" dirty="0">
              <a:solidFill>
                <a:schemeClr val="tx1"/>
              </a:solidFill>
            </a:endParaRPr>
          </a:p>
          <a:p>
            <a:r>
              <a:rPr lang="en-US" sz="2000" b="1" dirty="0" err="1">
                <a:solidFill>
                  <a:schemeClr val="tx1"/>
                </a:solidFill>
              </a:rPr>
              <a:t>Nitrofurantoin</a:t>
            </a:r>
            <a:r>
              <a:rPr lang="en-US" sz="2000" b="1" dirty="0">
                <a:solidFill>
                  <a:schemeClr val="tx1"/>
                </a:solidFill>
              </a:rPr>
              <a:t> colors the urine brown</a:t>
            </a:r>
            <a:r>
              <a:rPr lang="en-US" sz="2000" b="1" dirty="0" smtClean="0">
                <a:solidFill>
                  <a:schemeClr val="tx1"/>
                </a:solidFill>
              </a:rPr>
              <a:t>.</a:t>
            </a:r>
          </a:p>
          <a:p>
            <a:endParaRPr lang="en-US" sz="1000" b="1" dirty="0">
              <a:solidFill>
                <a:schemeClr val="tx1"/>
              </a:solidFill>
            </a:endParaRPr>
          </a:p>
          <a:p>
            <a:r>
              <a:rPr lang="en-US" sz="2000" b="1" dirty="0" smtClean="0">
                <a:solidFill>
                  <a:schemeClr val="tx1"/>
                </a:solidFill>
              </a:rPr>
              <a:t>It is not used for pregnant </a:t>
            </a:r>
            <a:r>
              <a:rPr lang="en-US" sz="2000" b="1" dirty="0">
                <a:solidFill>
                  <a:schemeClr val="tx1"/>
                </a:solidFill>
              </a:rPr>
              <a:t>women, individuals with impaired renal function, children younger than one month of age</a:t>
            </a:r>
            <a:r>
              <a:rPr lang="en-US" sz="2000" b="1" dirty="0" smtClean="0">
                <a:solidFill>
                  <a:schemeClr val="tx1"/>
                </a:solidFill>
              </a:rPr>
              <a:t>.</a:t>
            </a:r>
          </a:p>
          <a:p>
            <a:endParaRPr lang="en-US" sz="1000" b="1" dirty="0">
              <a:solidFill>
                <a:schemeClr val="tx1"/>
              </a:solidFill>
            </a:endParaRPr>
          </a:p>
          <a:p>
            <a:r>
              <a:rPr lang="en-US" sz="2000" b="1" dirty="0">
                <a:solidFill>
                  <a:schemeClr val="tx1"/>
                </a:solidFill>
              </a:rPr>
              <a:t>It is not recommended for the treatment of pyelonephritis or </a:t>
            </a:r>
            <a:r>
              <a:rPr lang="en-US" sz="2000" b="1" dirty="0" err="1">
                <a:solidFill>
                  <a:schemeClr val="tx1"/>
                </a:solidFill>
              </a:rPr>
              <a:t>prostatis</a:t>
            </a:r>
            <a:r>
              <a:rPr lang="en-US" sz="2000" b="1" dirty="0">
                <a:solidFill>
                  <a:schemeClr val="tx1"/>
                </a:solidFill>
              </a:rPr>
              <a:t>.</a:t>
            </a:r>
          </a:p>
          <a:p>
            <a:endParaRPr lang="en-US" sz="2000" b="1" dirty="0">
              <a:solidFill>
                <a:schemeClr val="tx1"/>
              </a:solidFill>
            </a:endParaRPr>
          </a:p>
          <a:p>
            <a:endParaRPr lang="en-US" sz="2000" dirty="0"/>
          </a:p>
        </p:txBody>
      </p:sp>
    </p:spTree>
    <p:extLst>
      <p:ext uri="{BB962C8B-B14F-4D97-AF65-F5344CB8AC3E}">
        <p14:creationId xmlns:p14="http://schemas.microsoft.com/office/powerpoint/2010/main" val="25408707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r>
              <a:rPr lang="en-US" sz="3000" dirty="0" smtClean="0"/>
              <a:t>Adverse effects</a:t>
            </a:r>
            <a:endParaRPr lang="en-US" sz="3000" dirty="0"/>
          </a:p>
        </p:txBody>
      </p:sp>
      <p:sp>
        <p:nvSpPr>
          <p:cNvPr id="3" name="Content Placeholder 2"/>
          <p:cNvSpPr>
            <a:spLocks noGrp="1"/>
          </p:cNvSpPr>
          <p:nvPr>
            <p:ph idx="1"/>
          </p:nvPr>
        </p:nvSpPr>
        <p:spPr>
          <a:xfrm>
            <a:off x="457200" y="1219200"/>
            <a:ext cx="8229600" cy="4906963"/>
          </a:xfrm>
        </p:spPr>
        <p:txBody>
          <a:bodyPr>
            <a:normAutofit/>
          </a:bodyPr>
          <a:lstStyle/>
          <a:p>
            <a:r>
              <a:rPr lang="en-US" sz="2000" b="1" dirty="0" smtClean="0">
                <a:solidFill>
                  <a:schemeClr val="tx1"/>
                </a:solidFill>
              </a:rPr>
              <a:t>Gastrointestinal disturbances: these side effects include nausea, vomiting, and diarrhea.</a:t>
            </a:r>
          </a:p>
          <a:p>
            <a:endParaRPr lang="en-US" sz="700" b="1" dirty="0">
              <a:solidFill>
                <a:schemeClr val="tx1"/>
              </a:solidFill>
            </a:endParaRPr>
          </a:p>
          <a:p>
            <a:r>
              <a:rPr lang="en-US" sz="2000" b="1" dirty="0" smtClean="0">
                <a:solidFill>
                  <a:schemeClr val="tx1"/>
                </a:solidFill>
              </a:rPr>
              <a:t>Acute pneumonitis</a:t>
            </a:r>
          </a:p>
          <a:p>
            <a:endParaRPr lang="en-US" sz="700" b="1" dirty="0">
              <a:solidFill>
                <a:schemeClr val="tx1"/>
              </a:solidFill>
            </a:endParaRPr>
          </a:p>
          <a:p>
            <a:r>
              <a:rPr lang="en-US" sz="2000" b="1" dirty="0" smtClean="0">
                <a:solidFill>
                  <a:schemeClr val="tx1"/>
                </a:solidFill>
              </a:rPr>
              <a:t>Neurological problems such as headache, </a:t>
            </a:r>
            <a:r>
              <a:rPr lang="en-US" sz="2000" b="1" dirty="0" err="1" smtClean="0">
                <a:solidFill>
                  <a:schemeClr val="tx1"/>
                </a:solidFill>
              </a:rPr>
              <a:t>nystagmus</a:t>
            </a:r>
            <a:r>
              <a:rPr lang="en-US" sz="2000" b="1" dirty="0" smtClean="0">
                <a:solidFill>
                  <a:schemeClr val="tx1"/>
                </a:solidFill>
              </a:rPr>
              <a:t>, and polyneuropathies with demyelination may occur.</a:t>
            </a:r>
          </a:p>
          <a:p>
            <a:endParaRPr lang="en-US" sz="700" b="1" dirty="0">
              <a:solidFill>
                <a:schemeClr val="tx1"/>
              </a:solidFill>
            </a:endParaRPr>
          </a:p>
          <a:p>
            <a:r>
              <a:rPr lang="en-US" sz="2000" b="1" dirty="0" smtClean="0">
                <a:solidFill>
                  <a:schemeClr val="tx1"/>
                </a:solidFill>
              </a:rPr>
              <a:t>Hemolytic anemia</a:t>
            </a:r>
            <a:endParaRPr lang="en-US" sz="2000" b="1" dirty="0">
              <a:solidFill>
                <a:schemeClr val="tx1"/>
              </a:solidFill>
            </a:endParaRPr>
          </a:p>
        </p:txBody>
      </p:sp>
    </p:spTree>
    <p:extLst>
      <p:ext uri="{BB962C8B-B14F-4D97-AF65-F5344CB8AC3E}">
        <p14:creationId xmlns:p14="http://schemas.microsoft.com/office/powerpoint/2010/main" val="2529283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152400"/>
            <a:ext cx="7772400" cy="609600"/>
          </a:xfrm>
        </p:spPr>
        <p:txBody>
          <a:bodyPr/>
          <a:lstStyle/>
          <a:p>
            <a:pPr eaLnBrk="1" hangingPunct="1"/>
            <a:r>
              <a:rPr lang="en-US" sz="2800" b="1" dirty="0" smtClean="0">
                <a:latin typeface="Palatino Linotype" pitchFamily="18" charset="0"/>
              </a:rPr>
              <a:t>Classification/Etiology</a:t>
            </a:r>
          </a:p>
        </p:txBody>
      </p:sp>
      <p:sp>
        <p:nvSpPr>
          <p:cNvPr id="16387" name="Rectangle 3"/>
          <p:cNvSpPr>
            <a:spLocks noGrp="1" noChangeArrowheads="1"/>
          </p:cNvSpPr>
          <p:nvPr>
            <p:ph type="body" idx="1"/>
          </p:nvPr>
        </p:nvSpPr>
        <p:spPr>
          <a:xfrm>
            <a:off x="228600" y="762000"/>
            <a:ext cx="8763000" cy="5867400"/>
          </a:xfrm>
        </p:spPr>
        <p:txBody>
          <a:bodyPr>
            <a:normAutofit fontScale="40000" lnSpcReduction="20000"/>
          </a:bodyPr>
          <a:lstStyle/>
          <a:p>
            <a:pPr marL="457200" indent="-457200" eaLnBrk="1" hangingPunct="1">
              <a:lnSpc>
                <a:spcPct val="120000"/>
              </a:lnSpc>
              <a:buFontTx/>
              <a:buAutoNum type="alphaUcPeriod"/>
            </a:pPr>
            <a:r>
              <a:rPr lang="en-US" sz="5500" b="1" dirty="0" smtClean="0">
                <a:solidFill>
                  <a:schemeClr val="bg2">
                    <a:lumMod val="50000"/>
                  </a:schemeClr>
                </a:solidFill>
              </a:rPr>
              <a:t>Depending on the anatomic site involved:</a:t>
            </a:r>
          </a:p>
          <a:p>
            <a:pPr marL="0" indent="0" eaLnBrk="1" hangingPunct="1">
              <a:lnSpc>
                <a:spcPct val="120000"/>
              </a:lnSpc>
              <a:buNone/>
            </a:pPr>
            <a:endParaRPr lang="en-US" sz="2500" b="1" dirty="0" smtClean="0">
              <a:solidFill>
                <a:schemeClr val="bg2">
                  <a:lumMod val="50000"/>
                </a:schemeClr>
              </a:solidFill>
            </a:endParaRPr>
          </a:p>
          <a:p>
            <a:pPr marL="457200" indent="-457200" eaLnBrk="1" hangingPunct="1">
              <a:lnSpc>
                <a:spcPct val="120000"/>
              </a:lnSpc>
              <a:buFont typeface="+mj-lt"/>
              <a:buAutoNum type="arabicPeriod"/>
            </a:pPr>
            <a:r>
              <a:rPr lang="en-US" sz="5600" b="1" dirty="0" smtClean="0">
                <a:solidFill>
                  <a:srgbClr val="00B050"/>
                </a:solidFill>
              </a:rPr>
              <a:t>Lower tract infection:</a:t>
            </a:r>
          </a:p>
          <a:p>
            <a:pPr marL="514350" indent="-514350">
              <a:lnSpc>
                <a:spcPct val="120000"/>
              </a:lnSpc>
              <a:buFont typeface="+mj-lt"/>
              <a:buAutoNum type="romanLcPeriod"/>
            </a:pPr>
            <a:r>
              <a:rPr lang="en-US" sz="5600" b="1" dirty="0" smtClean="0">
                <a:solidFill>
                  <a:schemeClr val="tx1"/>
                </a:solidFill>
              </a:rPr>
              <a:t> </a:t>
            </a:r>
            <a:r>
              <a:rPr lang="en-US" sz="5000" b="1" dirty="0" smtClean="0">
                <a:solidFill>
                  <a:schemeClr val="tx1"/>
                </a:solidFill>
              </a:rPr>
              <a:t>Cystitis: </a:t>
            </a:r>
            <a:r>
              <a:rPr lang="en-US" sz="5000" dirty="0">
                <a:solidFill>
                  <a:schemeClr val="tx1"/>
                </a:solidFill>
              </a:rPr>
              <a:t>Cystitis, or bladder infection, is the most common urinary tract infection. It occurs in the lower urinary tract (the bladder and urethra) and nearly always in women.</a:t>
            </a:r>
            <a:r>
              <a:rPr lang="en-US" sz="5000" b="1" dirty="0" smtClean="0">
                <a:solidFill>
                  <a:schemeClr val="tx1"/>
                </a:solidFill>
              </a:rPr>
              <a:t> </a:t>
            </a:r>
          </a:p>
          <a:p>
            <a:pPr marL="514350" indent="-514350">
              <a:lnSpc>
                <a:spcPct val="120000"/>
              </a:lnSpc>
              <a:buFont typeface="+mj-lt"/>
              <a:buAutoNum type="romanLcPeriod"/>
            </a:pPr>
            <a:endParaRPr lang="en-US" sz="2000" b="1" dirty="0" smtClean="0">
              <a:solidFill>
                <a:schemeClr val="tx1"/>
              </a:solidFill>
            </a:endParaRPr>
          </a:p>
          <a:p>
            <a:pPr marL="514350" indent="-514350">
              <a:lnSpc>
                <a:spcPct val="120000"/>
              </a:lnSpc>
              <a:buFont typeface="+mj-lt"/>
              <a:buAutoNum type="romanLcPeriod"/>
            </a:pPr>
            <a:r>
              <a:rPr lang="en-US" sz="5000" b="1" dirty="0" smtClean="0">
                <a:solidFill>
                  <a:schemeClr val="tx1"/>
                </a:solidFill>
              </a:rPr>
              <a:t>Urethritis: </a:t>
            </a:r>
            <a:r>
              <a:rPr lang="en-US" sz="5000" dirty="0" smtClean="0">
                <a:solidFill>
                  <a:schemeClr val="tx1"/>
                </a:solidFill>
              </a:rPr>
              <a:t>Inflammation of the urethra</a:t>
            </a:r>
          </a:p>
          <a:p>
            <a:pPr marL="514350" indent="-514350">
              <a:lnSpc>
                <a:spcPct val="120000"/>
              </a:lnSpc>
              <a:buFont typeface="+mj-lt"/>
              <a:buAutoNum type="romanLcPeriod"/>
            </a:pPr>
            <a:endParaRPr lang="en-US" sz="2000" dirty="0" smtClean="0">
              <a:solidFill>
                <a:schemeClr val="tx1"/>
              </a:solidFill>
            </a:endParaRPr>
          </a:p>
          <a:p>
            <a:pPr marL="514350" indent="-514350">
              <a:lnSpc>
                <a:spcPct val="120000"/>
              </a:lnSpc>
              <a:buFont typeface="+mj-lt"/>
              <a:buAutoNum type="romanLcPeriod"/>
            </a:pPr>
            <a:r>
              <a:rPr lang="en-US" sz="5000" dirty="0" smtClean="0">
                <a:solidFill>
                  <a:schemeClr val="tx1"/>
                </a:solidFill>
              </a:rPr>
              <a:t> </a:t>
            </a:r>
            <a:r>
              <a:rPr lang="en-US" sz="5000" b="1" dirty="0" smtClean="0">
                <a:solidFill>
                  <a:schemeClr val="tx1"/>
                </a:solidFill>
              </a:rPr>
              <a:t>Prostatitis: </a:t>
            </a:r>
            <a:r>
              <a:rPr lang="en-US" sz="5000" dirty="0" smtClean="0">
                <a:solidFill>
                  <a:schemeClr val="tx1"/>
                </a:solidFill>
              </a:rPr>
              <a:t>Inflammation of the prostrate gland</a:t>
            </a:r>
          </a:p>
          <a:p>
            <a:pPr marL="0" indent="0" eaLnBrk="1" hangingPunct="1">
              <a:lnSpc>
                <a:spcPct val="120000"/>
              </a:lnSpc>
              <a:buNone/>
            </a:pPr>
            <a:endParaRPr lang="en-US" sz="5000" b="1" dirty="0" smtClean="0">
              <a:solidFill>
                <a:srgbClr val="00B050"/>
              </a:solidFill>
            </a:endParaRPr>
          </a:p>
          <a:p>
            <a:pPr marL="457200" indent="-457200" eaLnBrk="1" hangingPunct="1">
              <a:lnSpc>
                <a:spcPct val="120000"/>
              </a:lnSpc>
              <a:buFont typeface="+mj-lt"/>
              <a:buAutoNum type="arabicPeriod" startAt="2"/>
            </a:pPr>
            <a:r>
              <a:rPr lang="en-US" sz="5000" b="1" dirty="0" smtClean="0">
                <a:solidFill>
                  <a:srgbClr val="00B050"/>
                </a:solidFill>
              </a:rPr>
              <a:t>Upper tract infection:</a:t>
            </a:r>
            <a:r>
              <a:rPr lang="en-US" sz="5000" b="1" dirty="0" smtClean="0">
                <a:solidFill>
                  <a:schemeClr val="tx1"/>
                </a:solidFill>
              </a:rPr>
              <a:t> </a:t>
            </a:r>
          </a:p>
          <a:p>
            <a:pPr marL="0" indent="0" eaLnBrk="1" hangingPunct="1">
              <a:lnSpc>
                <a:spcPct val="120000"/>
              </a:lnSpc>
              <a:buNone/>
            </a:pPr>
            <a:r>
              <a:rPr lang="en-US" sz="5000" b="1" dirty="0" smtClean="0">
                <a:solidFill>
                  <a:schemeClr val="tx1"/>
                </a:solidFill>
              </a:rPr>
              <a:t>i.       pyelonephritis: </a:t>
            </a:r>
            <a:r>
              <a:rPr lang="en-US" sz="5000" dirty="0" smtClean="0">
                <a:solidFill>
                  <a:schemeClr val="tx1"/>
                </a:solidFill>
              </a:rPr>
              <a:t>Inflammation of the kidneys and ureters, typically due to bacterial infection.</a:t>
            </a:r>
          </a:p>
          <a:p>
            <a:pPr eaLnBrk="1" hangingPunct="1">
              <a:lnSpc>
                <a:spcPct val="120000"/>
              </a:lnSpc>
            </a:pPr>
            <a:endParaRPr lang="en-US" sz="5600" b="1" dirty="0">
              <a:solidFill>
                <a:schemeClr val="tx1"/>
              </a:solidFill>
            </a:endParaRPr>
          </a:p>
          <a:p>
            <a:pPr marL="0" indent="0">
              <a:lnSpc>
                <a:spcPct val="120000"/>
              </a:lnSpc>
              <a:buNone/>
            </a:pPr>
            <a:r>
              <a:rPr lang="en-US" sz="5600" b="1" dirty="0" smtClean="0">
                <a:solidFill>
                  <a:schemeClr val="tx1"/>
                </a:solidFill>
              </a:rPr>
              <a:t> </a:t>
            </a:r>
            <a:endParaRPr lang="en-US" sz="5600" b="1" dirty="0">
              <a:solidFill>
                <a:schemeClr val="tx1"/>
              </a:solidFill>
            </a:endParaRPr>
          </a:p>
          <a:p>
            <a:pPr eaLnBrk="1" hangingPunct="1">
              <a:lnSpc>
                <a:spcPct val="120000"/>
              </a:lnSpc>
            </a:pPr>
            <a:endParaRPr lang="en-US" b="1" dirty="0" smtClean="0">
              <a:solidFill>
                <a:schemeClr val="tx1"/>
              </a:solidFill>
              <a:latin typeface="Comic Sans MS" pitchFamily="66" charset="0"/>
            </a:endParaRPr>
          </a:p>
        </p:txBody>
      </p:sp>
    </p:spTree>
    <p:extLst>
      <p:ext uri="{BB962C8B-B14F-4D97-AF65-F5344CB8AC3E}">
        <p14:creationId xmlns:p14="http://schemas.microsoft.com/office/powerpoint/2010/main" val="2210055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172200"/>
          </a:xfrm>
        </p:spPr>
        <p:txBody>
          <a:bodyPr>
            <a:noAutofit/>
          </a:bodyPr>
          <a:lstStyle/>
          <a:p>
            <a:pPr marL="360363" indent="-360363">
              <a:buNone/>
            </a:pPr>
            <a:r>
              <a:rPr lang="en-US" sz="1600" b="1" dirty="0">
                <a:solidFill>
                  <a:schemeClr val="bg2">
                    <a:lumMod val="50000"/>
                  </a:schemeClr>
                </a:solidFill>
              </a:rPr>
              <a:t>B. </a:t>
            </a:r>
            <a:r>
              <a:rPr lang="en-US" sz="1800" b="1" dirty="0">
                <a:solidFill>
                  <a:schemeClr val="bg2">
                    <a:lumMod val="50000"/>
                  </a:schemeClr>
                </a:solidFill>
                <a:latin typeface="Century Gothic" pitchFamily="34" charset="0"/>
              </a:rPr>
              <a:t>Depending on the factor that trigger the infection</a:t>
            </a:r>
            <a:r>
              <a:rPr lang="en-US" sz="1800" b="1" dirty="0" smtClean="0">
                <a:solidFill>
                  <a:schemeClr val="bg2">
                    <a:lumMod val="50000"/>
                  </a:schemeClr>
                </a:solidFill>
                <a:latin typeface="Century Gothic" pitchFamily="34" charset="0"/>
              </a:rPr>
              <a:t>:</a:t>
            </a:r>
          </a:p>
          <a:p>
            <a:pPr marL="360363" indent="-360363">
              <a:buNone/>
            </a:pPr>
            <a:endParaRPr lang="en-US" sz="400" b="1" dirty="0">
              <a:solidFill>
                <a:srgbClr val="0070C0"/>
              </a:solidFill>
              <a:latin typeface="Century Gothic" pitchFamily="34" charset="0"/>
            </a:endParaRPr>
          </a:p>
          <a:p>
            <a:pPr marL="457200" indent="-457200">
              <a:lnSpc>
                <a:spcPct val="120000"/>
              </a:lnSpc>
              <a:buFont typeface="+mj-lt"/>
              <a:buAutoNum type="arabicPeriod"/>
            </a:pPr>
            <a:r>
              <a:rPr lang="en-US" sz="1800" b="1" dirty="0">
                <a:solidFill>
                  <a:srgbClr val="339966"/>
                </a:solidFill>
                <a:latin typeface="Century Gothic" pitchFamily="34" charset="0"/>
              </a:rPr>
              <a:t>Uncomplicated</a:t>
            </a:r>
          </a:p>
          <a:p>
            <a:pPr marL="0" indent="0">
              <a:lnSpc>
                <a:spcPct val="120000"/>
              </a:lnSpc>
              <a:buNone/>
            </a:pPr>
            <a:endParaRPr lang="en-US" sz="200" b="1" dirty="0">
              <a:solidFill>
                <a:srgbClr val="3399FF"/>
              </a:solidFill>
              <a:latin typeface="Century Gothic" pitchFamily="34" charset="0"/>
            </a:endParaRPr>
          </a:p>
          <a:p>
            <a:pPr>
              <a:lnSpc>
                <a:spcPct val="120000"/>
              </a:lnSpc>
              <a:buFont typeface="Wingdings" pitchFamily="2" charset="2"/>
              <a:buChar char="Ø"/>
            </a:pPr>
            <a:r>
              <a:rPr lang="en-US" sz="1500" b="1" dirty="0">
                <a:solidFill>
                  <a:schemeClr val="tx1"/>
                </a:solidFill>
                <a:latin typeface="Century Gothic" pitchFamily="34" charset="0"/>
              </a:rPr>
              <a:t>Uncomplicated UTIs are due to a bacterial </a:t>
            </a:r>
            <a:r>
              <a:rPr lang="en-US" sz="1500" b="1" dirty="0" smtClean="0">
                <a:solidFill>
                  <a:schemeClr val="tx1"/>
                </a:solidFill>
                <a:latin typeface="Century Gothic" pitchFamily="34" charset="0"/>
              </a:rPr>
              <a:t>infection. </a:t>
            </a:r>
            <a:r>
              <a:rPr lang="en-US" sz="1500" b="1" dirty="0">
                <a:solidFill>
                  <a:schemeClr val="tx1"/>
                </a:solidFill>
                <a:latin typeface="Century Gothic" pitchFamily="34" charset="0"/>
              </a:rPr>
              <a:t>They affect women much more often than men</a:t>
            </a:r>
            <a:r>
              <a:rPr lang="en-US" sz="1500" b="1" dirty="0" smtClean="0">
                <a:solidFill>
                  <a:schemeClr val="tx1"/>
                </a:solidFill>
                <a:latin typeface="Century Gothic" pitchFamily="34" charset="0"/>
              </a:rPr>
              <a:t>. It is caused by Escherichia </a:t>
            </a:r>
            <a:r>
              <a:rPr lang="en-US" sz="1500" b="1" dirty="0">
                <a:solidFill>
                  <a:schemeClr val="tx1"/>
                </a:solidFill>
                <a:latin typeface="Century Gothic" pitchFamily="34" charset="0"/>
              </a:rPr>
              <a:t>coli (E. </a:t>
            </a:r>
            <a:r>
              <a:rPr lang="en-US" sz="1500" b="1" dirty="0" smtClean="0">
                <a:solidFill>
                  <a:schemeClr val="tx1"/>
                </a:solidFill>
                <a:latin typeface="Century Gothic" pitchFamily="34" charset="0"/>
              </a:rPr>
              <a:t>coli), which accounts </a:t>
            </a:r>
            <a:r>
              <a:rPr lang="en-US" sz="1500" b="1" dirty="0">
                <a:solidFill>
                  <a:schemeClr val="tx1"/>
                </a:solidFill>
                <a:latin typeface="Century Gothic" pitchFamily="34" charset="0"/>
              </a:rPr>
              <a:t>for 85</a:t>
            </a:r>
            <a:r>
              <a:rPr lang="en-US" sz="1500" b="1" dirty="0" smtClean="0">
                <a:solidFill>
                  <a:schemeClr val="tx1"/>
                </a:solidFill>
                <a:latin typeface="Century Gothic" pitchFamily="34" charset="0"/>
              </a:rPr>
              <a:t>%. </a:t>
            </a:r>
            <a:r>
              <a:rPr lang="en-US" sz="1500" b="1" i="1" dirty="0">
                <a:solidFill>
                  <a:schemeClr val="tx1"/>
                </a:solidFill>
                <a:latin typeface="Century Gothic" pitchFamily="34" charset="0"/>
              </a:rPr>
              <a:t>E. Coli </a:t>
            </a:r>
            <a:r>
              <a:rPr lang="en-US" sz="1500" b="1" dirty="0">
                <a:solidFill>
                  <a:schemeClr val="tx1"/>
                </a:solidFill>
                <a:latin typeface="Century Gothic" pitchFamily="34" charset="0"/>
              </a:rPr>
              <a:t>are able to attach to the bladder wall and form a biofilm that resists the body’s immune </a:t>
            </a:r>
            <a:r>
              <a:rPr lang="en-US" sz="1500" b="1" dirty="0" smtClean="0">
                <a:solidFill>
                  <a:schemeClr val="tx1"/>
                </a:solidFill>
                <a:latin typeface="Century Gothic" pitchFamily="34" charset="0"/>
              </a:rPr>
              <a:t>response. Other causative organisms are </a:t>
            </a:r>
            <a:r>
              <a:rPr lang="en-US" sz="1500" b="1" i="1" dirty="0" smtClean="0">
                <a:solidFill>
                  <a:schemeClr val="tx1"/>
                </a:solidFill>
                <a:latin typeface="Century Gothic" pitchFamily="34" charset="0"/>
              </a:rPr>
              <a:t>Staphylococcus </a:t>
            </a:r>
            <a:r>
              <a:rPr lang="en-US" sz="1500" b="1" i="1" dirty="0" err="1" smtClean="0">
                <a:solidFill>
                  <a:schemeClr val="tx1"/>
                </a:solidFill>
                <a:latin typeface="Century Gothic" pitchFamily="34" charset="0"/>
              </a:rPr>
              <a:t>saprophyticus</a:t>
            </a:r>
            <a:r>
              <a:rPr lang="en-US" sz="1500" b="1" dirty="0" smtClean="0">
                <a:solidFill>
                  <a:schemeClr val="tx1"/>
                </a:solidFill>
                <a:latin typeface="Century Gothic" pitchFamily="34" charset="0"/>
              </a:rPr>
              <a:t>, </a:t>
            </a:r>
            <a:r>
              <a:rPr lang="en-US" sz="1500" b="1" i="1" dirty="0" err="1" smtClean="0">
                <a:solidFill>
                  <a:schemeClr val="tx1"/>
                </a:solidFill>
                <a:latin typeface="Century Gothic" pitchFamily="34" charset="0"/>
              </a:rPr>
              <a:t>Klebsiella</a:t>
            </a:r>
            <a:r>
              <a:rPr lang="en-US" sz="1500" b="1" i="1" dirty="0" smtClean="0">
                <a:solidFill>
                  <a:schemeClr val="tx1"/>
                </a:solidFill>
                <a:latin typeface="Century Gothic" pitchFamily="34" charset="0"/>
              </a:rPr>
              <a:t> </a:t>
            </a:r>
            <a:r>
              <a:rPr lang="en-US" sz="1500" b="1" i="1" dirty="0" err="1">
                <a:solidFill>
                  <a:schemeClr val="tx1"/>
                </a:solidFill>
                <a:latin typeface="Century Gothic" pitchFamily="34" charset="0"/>
              </a:rPr>
              <a:t>proteus</a:t>
            </a:r>
            <a:r>
              <a:rPr lang="en-US" sz="1500" b="1" dirty="0">
                <a:solidFill>
                  <a:schemeClr val="tx1"/>
                </a:solidFill>
                <a:latin typeface="Century Gothic" pitchFamily="34" charset="0"/>
              </a:rPr>
              <a:t>, </a:t>
            </a:r>
            <a:r>
              <a:rPr lang="en-US" sz="1500" b="1" i="1" dirty="0" err="1">
                <a:solidFill>
                  <a:schemeClr val="tx1"/>
                </a:solidFill>
                <a:latin typeface="Century Gothic" pitchFamily="34" charset="0"/>
              </a:rPr>
              <a:t>Klebsiella</a:t>
            </a:r>
            <a:r>
              <a:rPr lang="en-US" sz="1500" b="1" i="1" dirty="0">
                <a:solidFill>
                  <a:schemeClr val="tx1"/>
                </a:solidFill>
                <a:latin typeface="Century Gothic" pitchFamily="34" charset="0"/>
              </a:rPr>
              <a:t> </a:t>
            </a:r>
            <a:r>
              <a:rPr lang="en-US" sz="1500" b="1" i="1" dirty="0" err="1">
                <a:solidFill>
                  <a:schemeClr val="tx1"/>
                </a:solidFill>
                <a:latin typeface="Century Gothic" pitchFamily="34" charset="0"/>
              </a:rPr>
              <a:t>pneumoniae</a:t>
            </a:r>
            <a:r>
              <a:rPr lang="en-US" sz="1500" b="1" dirty="0">
                <a:solidFill>
                  <a:schemeClr val="tx1"/>
                </a:solidFill>
                <a:latin typeface="Century Gothic" pitchFamily="34" charset="0"/>
              </a:rPr>
              <a:t>, Pseudomonas, and </a:t>
            </a:r>
            <a:r>
              <a:rPr lang="en-US" sz="1500" b="1" dirty="0" smtClean="0">
                <a:solidFill>
                  <a:schemeClr val="tx1"/>
                </a:solidFill>
                <a:latin typeface="Century Gothic" pitchFamily="34" charset="0"/>
              </a:rPr>
              <a:t>Enterococcus.</a:t>
            </a:r>
          </a:p>
          <a:p>
            <a:pPr marL="0" indent="0">
              <a:buNone/>
            </a:pPr>
            <a:endParaRPr lang="en-US" sz="1000" b="1" dirty="0">
              <a:solidFill>
                <a:schemeClr val="tx1"/>
              </a:solidFill>
              <a:latin typeface="Century Gothic" pitchFamily="34" charset="0"/>
            </a:endParaRPr>
          </a:p>
          <a:p>
            <a:pPr>
              <a:buFont typeface="Wingdings" pitchFamily="2" charset="2"/>
              <a:buChar char="Ø"/>
            </a:pPr>
            <a:r>
              <a:rPr lang="en-US" sz="1500" b="1" dirty="0">
                <a:solidFill>
                  <a:schemeClr val="tx1"/>
                </a:solidFill>
                <a:latin typeface="Century Gothic" pitchFamily="34" charset="0"/>
              </a:rPr>
              <a:t>The majority of UTIs are caused  by a single </a:t>
            </a:r>
            <a:r>
              <a:rPr lang="en-US" sz="1500" b="1" dirty="0" smtClean="0">
                <a:solidFill>
                  <a:schemeClr val="tx1"/>
                </a:solidFill>
                <a:latin typeface="Century Gothic" pitchFamily="34" charset="0"/>
              </a:rPr>
              <a:t>organism. The </a:t>
            </a:r>
            <a:r>
              <a:rPr lang="en-US" sz="1500" b="1" dirty="0">
                <a:solidFill>
                  <a:schemeClr val="tx1"/>
                </a:solidFill>
                <a:latin typeface="Century Gothic" pitchFamily="34" charset="0"/>
              </a:rPr>
              <a:t>microorganism </a:t>
            </a:r>
            <a:r>
              <a:rPr lang="en-US" sz="1500" b="1" dirty="0" smtClean="0">
                <a:solidFill>
                  <a:schemeClr val="tx1"/>
                </a:solidFill>
                <a:latin typeface="Century Gothic" pitchFamily="34" charset="0"/>
              </a:rPr>
              <a:t>usually </a:t>
            </a:r>
            <a:r>
              <a:rPr lang="en-US" sz="1500" b="1" dirty="0">
                <a:solidFill>
                  <a:schemeClr val="tx1"/>
                </a:solidFill>
                <a:latin typeface="Century Gothic" pitchFamily="34" charset="0"/>
              </a:rPr>
              <a:t>originate from the bowel flora of the host</a:t>
            </a:r>
            <a:r>
              <a:rPr lang="en-US" sz="1500" b="1" dirty="0" smtClean="0">
                <a:solidFill>
                  <a:schemeClr val="tx1"/>
                </a:solidFill>
                <a:latin typeface="Century Gothic" pitchFamily="34" charset="0"/>
              </a:rPr>
              <a:t>.</a:t>
            </a:r>
            <a:endParaRPr lang="en-US" sz="1500" b="1" dirty="0">
              <a:solidFill>
                <a:schemeClr val="tx1"/>
              </a:solidFill>
              <a:latin typeface="Century Gothic" pitchFamily="34" charset="0"/>
            </a:endParaRPr>
          </a:p>
          <a:p>
            <a:pPr marL="0" indent="0">
              <a:lnSpc>
                <a:spcPct val="120000"/>
              </a:lnSpc>
              <a:buNone/>
            </a:pPr>
            <a:endParaRPr lang="en-US" sz="1600" b="1" dirty="0">
              <a:solidFill>
                <a:schemeClr val="tx1"/>
              </a:solidFill>
              <a:latin typeface="Century Gothic" pitchFamily="34" charset="0"/>
            </a:endParaRPr>
          </a:p>
          <a:p>
            <a:pPr marL="457200" indent="-457200">
              <a:buFont typeface="+mj-lt"/>
              <a:buAutoNum type="arabicPeriod" startAt="2"/>
            </a:pPr>
            <a:r>
              <a:rPr lang="en-US" sz="1800" b="1" dirty="0">
                <a:solidFill>
                  <a:srgbClr val="339966"/>
                </a:solidFill>
                <a:latin typeface="Century Gothic" pitchFamily="34" charset="0"/>
              </a:rPr>
              <a:t>Complicated</a:t>
            </a:r>
          </a:p>
          <a:p>
            <a:pPr>
              <a:lnSpc>
                <a:spcPct val="120000"/>
              </a:lnSpc>
              <a:buFont typeface="Wingdings" pitchFamily="2" charset="2"/>
              <a:buChar char="Ø"/>
            </a:pPr>
            <a:endParaRPr lang="en-US" sz="800" b="1" dirty="0" smtClean="0">
              <a:solidFill>
                <a:schemeClr val="tx1"/>
              </a:solidFill>
              <a:latin typeface="Century Gothic" pitchFamily="34" charset="0"/>
            </a:endParaRPr>
          </a:p>
          <a:p>
            <a:pPr>
              <a:lnSpc>
                <a:spcPct val="120000"/>
              </a:lnSpc>
              <a:buFont typeface="Wingdings" pitchFamily="2" charset="2"/>
              <a:buChar char="Ø"/>
            </a:pPr>
            <a:r>
              <a:rPr lang="en-US" sz="1500" b="1" dirty="0" smtClean="0">
                <a:solidFill>
                  <a:schemeClr val="tx1"/>
                </a:solidFill>
                <a:latin typeface="Century Gothic" pitchFamily="34" charset="0"/>
              </a:rPr>
              <a:t>Complicated </a:t>
            </a:r>
            <a:r>
              <a:rPr lang="en-US" sz="1500" b="1" dirty="0">
                <a:solidFill>
                  <a:schemeClr val="tx1"/>
                </a:solidFill>
                <a:latin typeface="Century Gothic" pitchFamily="34" charset="0"/>
              </a:rPr>
              <a:t>infections </a:t>
            </a:r>
            <a:r>
              <a:rPr lang="en-US" sz="1500" b="1" dirty="0" smtClean="0">
                <a:solidFill>
                  <a:schemeClr val="tx1"/>
                </a:solidFill>
                <a:latin typeface="Century Gothic" pitchFamily="34" charset="0"/>
              </a:rPr>
              <a:t>occur </a:t>
            </a:r>
            <a:r>
              <a:rPr lang="en-US" sz="1500" b="1" dirty="0">
                <a:solidFill>
                  <a:schemeClr val="tx1"/>
                </a:solidFill>
                <a:latin typeface="Century Gothic" pitchFamily="34" charset="0"/>
              </a:rPr>
              <a:t>in women and men of any </a:t>
            </a:r>
            <a:r>
              <a:rPr lang="en-US" sz="1500" b="1" dirty="0" smtClean="0">
                <a:solidFill>
                  <a:schemeClr val="tx1"/>
                </a:solidFill>
                <a:latin typeface="Century Gothic" pitchFamily="34" charset="0"/>
              </a:rPr>
              <a:t>age. They </a:t>
            </a:r>
            <a:r>
              <a:rPr lang="en-US" sz="1500" b="1" dirty="0">
                <a:solidFill>
                  <a:schemeClr val="tx1"/>
                </a:solidFill>
                <a:latin typeface="Century Gothic" pitchFamily="34" charset="0"/>
              </a:rPr>
              <a:t>are also caused by bacteria but they tend to be more severe, more difficult to treat and recurrent. They are often the result of:</a:t>
            </a:r>
          </a:p>
          <a:p>
            <a:pPr marL="400050" indent="-400050">
              <a:lnSpc>
                <a:spcPct val="120000"/>
              </a:lnSpc>
              <a:buFont typeface="+mj-lt"/>
              <a:buAutoNum type="romanLcPeriod"/>
            </a:pPr>
            <a:r>
              <a:rPr lang="en-US" sz="1500" b="1" dirty="0">
                <a:solidFill>
                  <a:schemeClr val="tx1"/>
                </a:solidFill>
                <a:latin typeface="Century Gothic" pitchFamily="34" charset="0"/>
              </a:rPr>
              <a:t>Some anatomical or structural abnormality that impairs the ability of the urine tract to clear out urine  and therefore </a:t>
            </a:r>
            <a:r>
              <a:rPr lang="en-US" sz="1500" b="1" dirty="0" smtClean="0">
                <a:solidFill>
                  <a:schemeClr val="tx1"/>
                </a:solidFill>
                <a:latin typeface="Century Gothic" pitchFamily="34" charset="0"/>
              </a:rPr>
              <a:t>bacteria.</a:t>
            </a:r>
          </a:p>
          <a:p>
            <a:pPr marL="400050" indent="-400050">
              <a:lnSpc>
                <a:spcPct val="120000"/>
              </a:lnSpc>
              <a:buFont typeface="+mj-lt"/>
              <a:buAutoNum type="romanLcPeriod"/>
            </a:pPr>
            <a:r>
              <a:rPr lang="en-US" sz="1500" b="1" dirty="0" smtClean="0">
                <a:solidFill>
                  <a:schemeClr val="tx1"/>
                </a:solidFill>
                <a:latin typeface="Century Gothic" pitchFamily="34" charset="0"/>
              </a:rPr>
              <a:t>Catheter </a:t>
            </a:r>
            <a:r>
              <a:rPr lang="en-US" sz="1500" b="1" dirty="0">
                <a:solidFill>
                  <a:schemeClr val="tx1"/>
                </a:solidFill>
                <a:latin typeface="Century Gothic" pitchFamily="34" charset="0"/>
              </a:rPr>
              <a:t>use in the hospital or chronic indwelling catheter in the outpatient </a:t>
            </a:r>
            <a:r>
              <a:rPr lang="en-US" sz="1500" b="1" dirty="0" smtClean="0">
                <a:solidFill>
                  <a:schemeClr val="tx1"/>
                </a:solidFill>
                <a:latin typeface="Century Gothic" pitchFamily="34" charset="0"/>
              </a:rPr>
              <a:t>setting</a:t>
            </a:r>
          </a:p>
          <a:p>
            <a:pPr marL="400050" indent="-400050">
              <a:lnSpc>
                <a:spcPct val="120000"/>
              </a:lnSpc>
              <a:buFont typeface="+mj-lt"/>
              <a:buAutoNum type="romanLcPeriod"/>
            </a:pPr>
            <a:r>
              <a:rPr lang="en-US" sz="1500" b="1" dirty="0" smtClean="0">
                <a:solidFill>
                  <a:schemeClr val="tx1"/>
                </a:solidFill>
                <a:latin typeface="Century Gothic" pitchFamily="34" charset="0"/>
              </a:rPr>
              <a:t>Bladder </a:t>
            </a:r>
            <a:r>
              <a:rPr lang="en-US" sz="1500" b="1" dirty="0">
                <a:solidFill>
                  <a:schemeClr val="tx1"/>
                </a:solidFill>
                <a:latin typeface="Century Gothic" pitchFamily="34" charset="0"/>
              </a:rPr>
              <a:t>and kidney dysfunction, or kidney transplant (especially in the first 3 months after transplant).</a:t>
            </a:r>
          </a:p>
          <a:p>
            <a:endParaRPr lang="en-US" sz="1400" dirty="0"/>
          </a:p>
        </p:txBody>
      </p:sp>
    </p:spTree>
    <p:extLst>
      <p:ext uri="{BB962C8B-B14F-4D97-AF65-F5344CB8AC3E}">
        <p14:creationId xmlns:p14="http://schemas.microsoft.com/office/powerpoint/2010/main" val="1094841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77500" lnSpcReduction="20000"/>
          </a:bodyPr>
          <a:lstStyle/>
          <a:p>
            <a:pPr marL="0" indent="0" fontAlgn="base">
              <a:buNone/>
            </a:pPr>
            <a:r>
              <a:rPr lang="en-US" b="1" dirty="0">
                <a:solidFill>
                  <a:schemeClr val="bg2">
                    <a:lumMod val="50000"/>
                  </a:schemeClr>
                </a:solidFill>
              </a:rPr>
              <a:t>C</a:t>
            </a:r>
            <a:r>
              <a:rPr lang="en-US" b="1" dirty="0" smtClean="0">
                <a:solidFill>
                  <a:schemeClr val="bg2">
                    <a:lumMod val="50000"/>
                  </a:schemeClr>
                </a:solidFill>
              </a:rPr>
              <a:t>.  </a:t>
            </a:r>
            <a:r>
              <a:rPr lang="en-US" sz="2300" b="1" dirty="0" smtClean="0">
                <a:solidFill>
                  <a:schemeClr val="bg2">
                    <a:lumMod val="50000"/>
                  </a:schemeClr>
                </a:solidFill>
              </a:rPr>
              <a:t>Recurrent Urinary Tract Infections</a:t>
            </a:r>
          </a:p>
          <a:p>
            <a:pPr fontAlgn="base">
              <a:lnSpc>
                <a:spcPct val="120000"/>
              </a:lnSpc>
            </a:pPr>
            <a:endParaRPr lang="en-US" sz="2100" b="1" dirty="0" smtClean="0">
              <a:solidFill>
                <a:schemeClr val="tx1"/>
              </a:solidFill>
            </a:endParaRPr>
          </a:p>
          <a:p>
            <a:pPr fontAlgn="base">
              <a:lnSpc>
                <a:spcPct val="120000"/>
              </a:lnSpc>
            </a:pPr>
            <a:r>
              <a:rPr lang="en-US" sz="2100" b="1" dirty="0" smtClean="0">
                <a:solidFill>
                  <a:schemeClr val="tx1"/>
                </a:solidFill>
              </a:rPr>
              <a:t>Most women who have had an uncomplicated UTI have occasional recurrences. About  25 - 50% of these women can expect another infection within a year of the previous one. Between 3 - 5% of women have ongoing, recurrent urinary tract infections, which follow the resolution of a previous treated or untreated episode.</a:t>
            </a:r>
          </a:p>
          <a:p>
            <a:pPr fontAlgn="base">
              <a:lnSpc>
                <a:spcPct val="120000"/>
              </a:lnSpc>
            </a:pPr>
            <a:endParaRPr lang="en-US" sz="2100" b="1" dirty="0" smtClean="0">
              <a:solidFill>
                <a:schemeClr val="tx1"/>
              </a:solidFill>
            </a:endParaRPr>
          </a:p>
          <a:p>
            <a:pPr fontAlgn="base">
              <a:lnSpc>
                <a:spcPct val="120000"/>
              </a:lnSpc>
            </a:pPr>
            <a:r>
              <a:rPr lang="en-US" sz="2100" b="1" dirty="0" smtClean="0">
                <a:solidFill>
                  <a:schemeClr val="tx1"/>
                </a:solidFill>
              </a:rPr>
              <a:t>Recurrence is often categorized as either </a:t>
            </a:r>
            <a:r>
              <a:rPr lang="en-US" sz="2100" b="1" i="1" u="sng" dirty="0" smtClean="0">
                <a:solidFill>
                  <a:schemeClr val="tx1"/>
                </a:solidFill>
              </a:rPr>
              <a:t>reinfection</a:t>
            </a:r>
            <a:r>
              <a:rPr lang="en-US" sz="2100" b="1" dirty="0" smtClean="0">
                <a:solidFill>
                  <a:schemeClr val="tx1"/>
                </a:solidFill>
              </a:rPr>
              <a:t> or </a:t>
            </a:r>
            <a:r>
              <a:rPr lang="en-US" sz="2100" b="1" i="1" u="sng" dirty="0" smtClean="0">
                <a:solidFill>
                  <a:schemeClr val="tx1"/>
                </a:solidFill>
              </a:rPr>
              <a:t>relapse</a:t>
            </a:r>
            <a:r>
              <a:rPr lang="en-US" sz="2100" b="1" dirty="0" smtClean="0">
                <a:solidFill>
                  <a:schemeClr val="tx1"/>
                </a:solidFill>
              </a:rPr>
              <a:t>:</a:t>
            </a:r>
          </a:p>
          <a:p>
            <a:pPr fontAlgn="base">
              <a:lnSpc>
                <a:spcPct val="120000"/>
              </a:lnSpc>
            </a:pPr>
            <a:endParaRPr lang="en-US" sz="2100" b="1" dirty="0" smtClean="0">
              <a:solidFill>
                <a:schemeClr val="tx1"/>
              </a:solidFill>
            </a:endParaRPr>
          </a:p>
          <a:p>
            <a:pPr fontAlgn="base">
              <a:lnSpc>
                <a:spcPct val="120000"/>
              </a:lnSpc>
            </a:pPr>
            <a:r>
              <a:rPr lang="en-US" sz="2100" b="1" i="1" u="sng" dirty="0" smtClean="0">
                <a:solidFill>
                  <a:schemeClr val="tx1"/>
                </a:solidFill>
              </a:rPr>
              <a:t>Reinfection</a:t>
            </a:r>
            <a:r>
              <a:rPr lang="en-US" sz="2100" b="1" i="1" dirty="0">
                <a:solidFill>
                  <a:schemeClr val="tx1"/>
                </a:solidFill>
              </a:rPr>
              <a:t>:</a:t>
            </a:r>
            <a:r>
              <a:rPr lang="en-US" sz="2100" b="1" dirty="0" smtClean="0">
                <a:solidFill>
                  <a:schemeClr val="tx1"/>
                </a:solidFill>
              </a:rPr>
              <a:t> Most cases of recurring UTIs are reinfections. A reinfection occurs several weeks after antibiotic treatment has cleared up the initial episode and can be caused by the same bacterial strain that caused the original episode or a different one. The infecting organism is usually introduced through fecal bacteria and moves up through the urinary tract.</a:t>
            </a:r>
          </a:p>
          <a:p>
            <a:pPr fontAlgn="base">
              <a:lnSpc>
                <a:spcPct val="120000"/>
              </a:lnSpc>
            </a:pPr>
            <a:endParaRPr lang="en-US" sz="2100" b="1" dirty="0" smtClean="0">
              <a:solidFill>
                <a:schemeClr val="tx1"/>
              </a:solidFill>
            </a:endParaRPr>
          </a:p>
          <a:p>
            <a:pPr fontAlgn="base">
              <a:lnSpc>
                <a:spcPct val="120000"/>
              </a:lnSpc>
            </a:pPr>
            <a:r>
              <a:rPr lang="en-US" sz="2100" b="1" i="1" u="sng" dirty="0" smtClean="0">
                <a:solidFill>
                  <a:schemeClr val="tx1"/>
                </a:solidFill>
              </a:rPr>
              <a:t>Relapse</a:t>
            </a:r>
            <a:r>
              <a:rPr lang="en-US" sz="2100" b="1" i="1" dirty="0">
                <a:solidFill>
                  <a:schemeClr val="tx1"/>
                </a:solidFill>
              </a:rPr>
              <a:t>:</a:t>
            </a:r>
            <a:r>
              <a:rPr lang="en-US" sz="2100" b="1" dirty="0" smtClean="0">
                <a:solidFill>
                  <a:schemeClr val="tx1"/>
                </a:solidFill>
              </a:rPr>
              <a:t> Relapse is the less common form of recurrent urinary tract infection. It is diagnosed when a UTI recurs within 2 weeks of treatment of the first episode and is due to treatment failure. Relapse usually occurs in kidney infection (pyelonephritis) or is associated with obstructions such as kidney stones, structural abnormalities or, in men, chronic prostatitis.</a:t>
            </a:r>
          </a:p>
          <a:p>
            <a:pPr>
              <a:lnSpc>
                <a:spcPct val="120000"/>
              </a:lnSpc>
            </a:pPr>
            <a:endParaRPr lang="en-US" sz="2200" b="1" dirty="0"/>
          </a:p>
        </p:txBody>
      </p:sp>
    </p:spTree>
    <p:extLst>
      <p:ext uri="{BB962C8B-B14F-4D97-AF65-F5344CB8AC3E}">
        <p14:creationId xmlns:p14="http://schemas.microsoft.com/office/powerpoint/2010/main" val="4024529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096000"/>
          </a:xfrm>
        </p:spPr>
        <p:txBody>
          <a:bodyPr>
            <a:noAutofit/>
          </a:bodyPr>
          <a:lstStyle/>
          <a:p>
            <a:pPr marL="0" indent="0" fontAlgn="base">
              <a:buNone/>
            </a:pPr>
            <a:r>
              <a:rPr lang="en-US" sz="2000" b="1" dirty="0" smtClean="0">
                <a:solidFill>
                  <a:schemeClr val="tx2"/>
                </a:solidFill>
              </a:rPr>
              <a:t>D.         Asymptomatic </a:t>
            </a:r>
            <a:r>
              <a:rPr lang="en-US" sz="2000" b="1" dirty="0">
                <a:solidFill>
                  <a:schemeClr val="tx2"/>
                </a:solidFill>
              </a:rPr>
              <a:t>Urinary Tract Infection (Asymptomatic  </a:t>
            </a:r>
            <a:r>
              <a:rPr lang="en-US" sz="2000" b="1" dirty="0" smtClean="0">
                <a:solidFill>
                  <a:schemeClr val="tx2"/>
                </a:solidFill>
              </a:rPr>
              <a:t>  	</a:t>
            </a:r>
            <a:r>
              <a:rPr lang="en-US" sz="2000" b="1" dirty="0" err="1" smtClean="0">
                <a:solidFill>
                  <a:schemeClr val="tx2"/>
                </a:solidFill>
              </a:rPr>
              <a:t>Bacteriuria</a:t>
            </a:r>
            <a:r>
              <a:rPr lang="en-US" sz="2000" b="1" dirty="0" smtClean="0">
                <a:solidFill>
                  <a:schemeClr val="tx2"/>
                </a:solidFill>
              </a:rPr>
              <a:t>)</a:t>
            </a:r>
          </a:p>
          <a:p>
            <a:pPr marL="0" indent="0" fontAlgn="base">
              <a:buNone/>
            </a:pPr>
            <a:endParaRPr lang="en-US" sz="1000" b="1" dirty="0">
              <a:solidFill>
                <a:schemeClr val="tx2"/>
              </a:solidFill>
            </a:endParaRPr>
          </a:p>
          <a:p>
            <a:pPr fontAlgn="base"/>
            <a:r>
              <a:rPr lang="en-US" sz="1600" b="1" dirty="0">
                <a:solidFill>
                  <a:schemeClr val="tx1"/>
                </a:solidFill>
              </a:rPr>
              <a:t>When a person has no symptoms of infection but significant numbers of bacteria have colonized the urinary tract, the condition is called asymptomatic UTI (also called </a:t>
            </a:r>
            <a:r>
              <a:rPr lang="en-US" sz="1600" b="1" i="1" dirty="0">
                <a:solidFill>
                  <a:schemeClr val="tx1"/>
                </a:solidFill>
              </a:rPr>
              <a:t>asymptomatic </a:t>
            </a:r>
            <a:r>
              <a:rPr lang="en-US" sz="1600" b="1" i="1" dirty="0" err="1">
                <a:solidFill>
                  <a:schemeClr val="tx1"/>
                </a:solidFill>
              </a:rPr>
              <a:t>bacteriuria</a:t>
            </a:r>
            <a:r>
              <a:rPr lang="en-US" sz="1600" b="1" dirty="0">
                <a:solidFill>
                  <a:schemeClr val="tx1"/>
                </a:solidFill>
              </a:rPr>
              <a:t>). </a:t>
            </a:r>
            <a:endParaRPr lang="en-US" sz="1600" b="1" dirty="0" smtClean="0">
              <a:solidFill>
                <a:schemeClr val="tx1"/>
              </a:solidFill>
            </a:endParaRPr>
          </a:p>
          <a:p>
            <a:pPr fontAlgn="base"/>
            <a:endParaRPr lang="en-US" sz="1600" b="1" dirty="0">
              <a:solidFill>
                <a:schemeClr val="tx1"/>
              </a:solidFill>
            </a:endParaRPr>
          </a:p>
          <a:p>
            <a:pPr fontAlgn="base"/>
            <a:r>
              <a:rPr lang="en-US" sz="1600" b="1" dirty="0" smtClean="0">
                <a:solidFill>
                  <a:schemeClr val="tx1"/>
                </a:solidFill>
              </a:rPr>
              <a:t>The </a:t>
            </a:r>
            <a:r>
              <a:rPr lang="en-US" sz="1600" b="1" dirty="0">
                <a:solidFill>
                  <a:schemeClr val="tx1"/>
                </a:solidFill>
              </a:rPr>
              <a:t>condition is harmless in most people and rarely persists, although it does increase the risk for developing symptomatic UTIs</a:t>
            </a:r>
            <a:r>
              <a:rPr lang="en-US" sz="1600" b="1" dirty="0" smtClean="0">
                <a:solidFill>
                  <a:schemeClr val="tx1"/>
                </a:solidFill>
              </a:rPr>
              <a:t>.</a:t>
            </a:r>
          </a:p>
          <a:p>
            <a:pPr marL="0" indent="0" fontAlgn="base">
              <a:buNone/>
            </a:pPr>
            <a:endParaRPr lang="en-US" sz="900" b="1" dirty="0">
              <a:solidFill>
                <a:schemeClr val="tx1"/>
              </a:solidFill>
            </a:endParaRPr>
          </a:p>
          <a:p>
            <a:pPr fontAlgn="base"/>
            <a:r>
              <a:rPr lang="en-US" sz="1600" b="1" dirty="0">
                <a:solidFill>
                  <a:schemeClr val="tx1"/>
                </a:solidFill>
              </a:rPr>
              <a:t>Screening for asymptomatic </a:t>
            </a:r>
            <a:r>
              <a:rPr lang="en-US" sz="1600" b="1" dirty="0" err="1">
                <a:solidFill>
                  <a:schemeClr val="tx1"/>
                </a:solidFill>
              </a:rPr>
              <a:t>bacteriuria</a:t>
            </a:r>
            <a:r>
              <a:rPr lang="en-US" sz="1600" b="1" dirty="0">
                <a:solidFill>
                  <a:schemeClr val="tx1"/>
                </a:solidFill>
              </a:rPr>
              <a:t> is not necessary during most routine medical examinations, with the following exceptions</a:t>
            </a:r>
            <a:r>
              <a:rPr lang="en-US" sz="1600" b="1" dirty="0" smtClean="0">
                <a:solidFill>
                  <a:schemeClr val="tx1"/>
                </a:solidFill>
              </a:rPr>
              <a:t>:</a:t>
            </a:r>
          </a:p>
          <a:p>
            <a:pPr fontAlgn="base"/>
            <a:endParaRPr lang="en-US" sz="1000" b="1" dirty="0">
              <a:solidFill>
                <a:schemeClr val="tx1"/>
              </a:solidFill>
            </a:endParaRPr>
          </a:p>
          <a:p>
            <a:pPr fontAlgn="base">
              <a:buFont typeface="+mj-lt"/>
              <a:buAutoNum type="arabicPeriod"/>
            </a:pPr>
            <a:r>
              <a:rPr lang="en-US" sz="1600" b="1" dirty="0">
                <a:solidFill>
                  <a:schemeClr val="tx1"/>
                </a:solidFill>
              </a:rPr>
              <a:t>Pregnant </a:t>
            </a:r>
            <a:r>
              <a:rPr lang="en-US" sz="1600" b="1" dirty="0" smtClean="0">
                <a:solidFill>
                  <a:schemeClr val="tx1"/>
                </a:solidFill>
              </a:rPr>
              <a:t>women: </a:t>
            </a:r>
            <a:r>
              <a:rPr lang="en-US" sz="1600" b="1" dirty="0">
                <a:solidFill>
                  <a:schemeClr val="tx1"/>
                </a:solidFill>
              </a:rPr>
              <a:t>Pregnant women with asymptomatic </a:t>
            </a:r>
            <a:r>
              <a:rPr lang="en-US" sz="1600" b="1" dirty="0" err="1">
                <a:solidFill>
                  <a:schemeClr val="tx1"/>
                </a:solidFill>
              </a:rPr>
              <a:t>bacteriuria</a:t>
            </a:r>
            <a:r>
              <a:rPr lang="en-US" sz="1600" b="1" dirty="0">
                <a:solidFill>
                  <a:schemeClr val="tx1"/>
                </a:solidFill>
              </a:rPr>
              <a:t> have an increased risk of acute pyelonephritis in their second or third trimester. Therefore, they need screening and treatment for this condition. Guidelines recommend that pregnant women be screened for asymptomatic </a:t>
            </a:r>
            <a:r>
              <a:rPr lang="en-US" sz="1600" b="1" dirty="0" err="1">
                <a:solidFill>
                  <a:schemeClr val="tx1"/>
                </a:solidFill>
              </a:rPr>
              <a:t>bacteriuria</a:t>
            </a:r>
            <a:r>
              <a:rPr lang="en-US" sz="1600" b="1" dirty="0">
                <a:solidFill>
                  <a:schemeClr val="tx1"/>
                </a:solidFill>
              </a:rPr>
              <a:t> at 12 - 16 weeks gestation or at the first pre-natal visit, if </a:t>
            </a:r>
            <a:r>
              <a:rPr lang="en-US" sz="1600" b="1" dirty="0" smtClean="0">
                <a:solidFill>
                  <a:schemeClr val="tx1"/>
                </a:solidFill>
              </a:rPr>
              <a:t>later.</a:t>
            </a:r>
          </a:p>
          <a:p>
            <a:pPr fontAlgn="base">
              <a:buFont typeface="+mj-lt"/>
              <a:buAutoNum type="arabicPeriod"/>
            </a:pPr>
            <a:endParaRPr lang="en-US" sz="1600" b="1" dirty="0">
              <a:solidFill>
                <a:schemeClr val="tx1"/>
              </a:solidFill>
            </a:endParaRPr>
          </a:p>
          <a:p>
            <a:pPr fontAlgn="base">
              <a:buFont typeface="+mj-lt"/>
              <a:buAutoNum type="arabicPeriod"/>
            </a:pPr>
            <a:r>
              <a:rPr lang="en-US" sz="1600" b="1" dirty="0" smtClean="0">
                <a:solidFill>
                  <a:schemeClr val="tx1"/>
                </a:solidFill>
              </a:rPr>
              <a:t>People </a:t>
            </a:r>
            <a:r>
              <a:rPr lang="en-US" sz="1600" b="1" dirty="0">
                <a:solidFill>
                  <a:schemeClr val="tx1"/>
                </a:solidFill>
              </a:rPr>
              <a:t>undergoing urologic surgery (such as prostate surgery in men). The presence of an infection during surgery can lead to serious consequences.</a:t>
            </a:r>
          </a:p>
          <a:p>
            <a:endParaRPr lang="en-US" sz="2000" dirty="0"/>
          </a:p>
        </p:txBody>
      </p:sp>
    </p:spTree>
    <p:extLst>
      <p:ext uri="{BB962C8B-B14F-4D97-AF65-F5344CB8AC3E}">
        <p14:creationId xmlns:p14="http://schemas.microsoft.com/office/powerpoint/2010/main" val="4045260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685800"/>
          </a:xfrm>
        </p:spPr>
        <p:txBody>
          <a:bodyPr/>
          <a:lstStyle/>
          <a:p>
            <a:r>
              <a:rPr lang="en-US" sz="3200" dirty="0"/>
              <a:t>P</a:t>
            </a:r>
            <a:r>
              <a:rPr lang="en-US" sz="3200" dirty="0" smtClean="0"/>
              <a:t>redisposing factors</a:t>
            </a:r>
            <a:endParaRPr lang="en-US" sz="3200" dirty="0"/>
          </a:p>
        </p:txBody>
      </p:sp>
      <p:sp>
        <p:nvSpPr>
          <p:cNvPr id="3" name="Content Placeholder 2"/>
          <p:cNvSpPr>
            <a:spLocks noGrp="1"/>
          </p:cNvSpPr>
          <p:nvPr>
            <p:ph idx="1"/>
          </p:nvPr>
        </p:nvSpPr>
        <p:spPr>
          <a:xfrm>
            <a:off x="457200" y="990600"/>
            <a:ext cx="8229600" cy="5135563"/>
          </a:xfrm>
        </p:spPr>
        <p:txBody>
          <a:bodyPr>
            <a:normAutofit/>
          </a:bodyPr>
          <a:lstStyle/>
          <a:p>
            <a:r>
              <a:rPr lang="en-US" sz="1900" b="1" dirty="0" smtClean="0">
                <a:solidFill>
                  <a:schemeClr val="tx1"/>
                </a:solidFill>
                <a:latin typeface="Century Gothic" pitchFamily="34" charset="0"/>
              </a:rPr>
              <a:t>The abnormalities </a:t>
            </a:r>
            <a:r>
              <a:rPr lang="en-US" sz="1900" b="1" dirty="0">
                <a:solidFill>
                  <a:schemeClr val="tx1"/>
                </a:solidFill>
                <a:latin typeface="Century Gothic" pitchFamily="34" charset="0"/>
              </a:rPr>
              <a:t>in the UT that interfere with natural </a:t>
            </a:r>
            <a:r>
              <a:rPr lang="en-US" sz="1900" b="1" dirty="0" smtClean="0">
                <a:solidFill>
                  <a:schemeClr val="tx1"/>
                </a:solidFill>
                <a:latin typeface="Century Gothic" pitchFamily="34" charset="0"/>
              </a:rPr>
              <a:t>defenses could be:</a:t>
            </a:r>
          </a:p>
          <a:p>
            <a:endParaRPr lang="en-US" sz="1900" b="1" dirty="0" smtClean="0">
              <a:solidFill>
                <a:schemeClr val="tx1"/>
              </a:solidFill>
              <a:latin typeface="Century Gothic" pitchFamily="34" charset="0"/>
            </a:endParaRPr>
          </a:p>
          <a:p>
            <a:pPr marL="457200" indent="-457200">
              <a:buFont typeface="+mj-lt"/>
              <a:buAutoNum type="arabicPeriod"/>
            </a:pPr>
            <a:r>
              <a:rPr lang="en-US" sz="1900" b="1" dirty="0" smtClean="0">
                <a:solidFill>
                  <a:schemeClr val="tx1"/>
                </a:solidFill>
                <a:latin typeface="Century Gothic" pitchFamily="34" charset="0"/>
              </a:rPr>
              <a:t>Obstruction that </a:t>
            </a:r>
            <a:r>
              <a:rPr lang="en-US" sz="1900" b="1" dirty="0">
                <a:solidFill>
                  <a:schemeClr val="tx1"/>
                </a:solidFill>
                <a:latin typeface="Century Gothic" pitchFamily="34" charset="0"/>
              </a:rPr>
              <a:t>inhibit urine flow, disrupting the natural flushing and voiding effect in removing bacteria from the bladder and resulting in incomplete </a:t>
            </a:r>
            <a:r>
              <a:rPr lang="en-US" sz="1900" b="1" dirty="0" smtClean="0">
                <a:solidFill>
                  <a:schemeClr val="tx1"/>
                </a:solidFill>
                <a:latin typeface="Century Gothic" pitchFamily="34" charset="0"/>
              </a:rPr>
              <a:t>emptying</a:t>
            </a:r>
          </a:p>
          <a:p>
            <a:pPr marL="457200" indent="-457200">
              <a:buFont typeface="+mj-lt"/>
              <a:buAutoNum type="arabicPeriod"/>
            </a:pPr>
            <a:endParaRPr lang="en-US" sz="1900" b="1" dirty="0">
              <a:solidFill>
                <a:schemeClr val="tx1"/>
              </a:solidFill>
              <a:latin typeface="Century Gothic" pitchFamily="34" charset="0"/>
            </a:endParaRPr>
          </a:p>
          <a:p>
            <a:pPr marL="457200" indent="-457200">
              <a:buFont typeface="+mj-lt"/>
              <a:buAutoNum type="arabicPeriod"/>
            </a:pPr>
            <a:r>
              <a:rPr lang="en-US" sz="1900" b="1" dirty="0" smtClean="0">
                <a:solidFill>
                  <a:schemeClr val="tx1"/>
                </a:solidFill>
                <a:latin typeface="Century Gothic" pitchFamily="34" charset="0"/>
              </a:rPr>
              <a:t> Condition </a:t>
            </a:r>
            <a:r>
              <a:rPr lang="en-US" sz="1900" b="1" dirty="0">
                <a:solidFill>
                  <a:schemeClr val="tx1"/>
                </a:solidFill>
                <a:latin typeface="Century Gothic" pitchFamily="34" charset="0"/>
              </a:rPr>
              <a:t>that result in residual urine volumes e.g.  prostatic hypertrophy, urethral stricture, calculi, tumors, and drug such as anticholinergic agents, neurological malfunctions associated with stroke, diabetes, and spinal cord injuries</a:t>
            </a:r>
            <a:r>
              <a:rPr lang="en-US" sz="1900" b="1" dirty="0" smtClean="0">
                <a:solidFill>
                  <a:schemeClr val="tx1"/>
                </a:solidFill>
                <a:latin typeface="Century Gothic" pitchFamily="34" charset="0"/>
              </a:rPr>
              <a:t>.</a:t>
            </a:r>
          </a:p>
          <a:p>
            <a:pPr marL="457200" indent="-457200">
              <a:buFont typeface="+mj-lt"/>
              <a:buAutoNum type="arabicPeriod"/>
            </a:pPr>
            <a:endParaRPr lang="en-US" sz="1900" b="1" dirty="0" smtClean="0">
              <a:solidFill>
                <a:schemeClr val="tx1"/>
              </a:solidFill>
              <a:latin typeface="Century Gothic" pitchFamily="34" charset="0"/>
            </a:endParaRPr>
          </a:p>
          <a:p>
            <a:pPr marL="457200" indent="-457200">
              <a:buFont typeface="+mj-lt"/>
              <a:buAutoNum type="arabicPeriod"/>
            </a:pPr>
            <a:r>
              <a:rPr lang="en-US" sz="1900" b="1" dirty="0" smtClean="0">
                <a:solidFill>
                  <a:schemeClr val="tx1"/>
                </a:solidFill>
                <a:latin typeface="Century Gothic" pitchFamily="34" charset="0"/>
              </a:rPr>
              <a:t>Other </a:t>
            </a:r>
            <a:r>
              <a:rPr lang="en-US" sz="1900" b="1" dirty="0">
                <a:solidFill>
                  <a:schemeClr val="tx1"/>
                </a:solidFill>
                <a:latin typeface="Century Gothic" pitchFamily="34" charset="0"/>
              </a:rPr>
              <a:t>risk factors include: urinary catheter, mechanical instrumentation, pregnancy, and the use of </a:t>
            </a:r>
            <a:r>
              <a:rPr lang="en-US" sz="1900" b="1" dirty="0" err="1">
                <a:solidFill>
                  <a:schemeClr val="tx1"/>
                </a:solidFill>
                <a:latin typeface="Century Gothic" pitchFamily="34" charset="0"/>
              </a:rPr>
              <a:t>spermicidies</a:t>
            </a:r>
            <a:r>
              <a:rPr lang="en-US" sz="1900" b="1" dirty="0">
                <a:solidFill>
                  <a:schemeClr val="tx1"/>
                </a:solidFill>
                <a:latin typeface="Century Gothic" pitchFamily="34" charset="0"/>
              </a:rPr>
              <a:t> and diaphragms</a:t>
            </a:r>
          </a:p>
          <a:p>
            <a:pPr marL="457200" indent="-457200">
              <a:buFont typeface="+mj-lt"/>
              <a:buAutoNum type="arabicPeriod"/>
            </a:pPr>
            <a:endParaRPr lang="en-US" dirty="0"/>
          </a:p>
          <a:p>
            <a:pPr marL="457200" indent="-457200">
              <a:buFont typeface="+mj-lt"/>
              <a:buAutoNum type="arabicPeriod"/>
            </a:pPr>
            <a:endParaRPr lang="en-US" dirty="0">
              <a:solidFill>
                <a:schemeClr val="tx2"/>
              </a:solidFill>
              <a:latin typeface="Comic Sans MS" pitchFamily="66" charset="0"/>
            </a:endParaRPr>
          </a:p>
          <a:p>
            <a:endParaRPr lang="en-US" dirty="0"/>
          </a:p>
        </p:txBody>
      </p:sp>
    </p:spTree>
    <p:extLst>
      <p:ext uri="{BB962C8B-B14F-4D97-AF65-F5344CB8AC3E}">
        <p14:creationId xmlns:p14="http://schemas.microsoft.com/office/powerpoint/2010/main" val="2553661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76200"/>
            <a:ext cx="7772400" cy="533400"/>
          </a:xfrm>
        </p:spPr>
        <p:txBody>
          <a:bodyPr/>
          <a:lstStyle/>
          <a:p>
            <a:pPr eaLnBrk="1" hangingPunct="1"/>
            <a:r>
              <a:rPr lang="en-US" sz="2800" dirty="0" smtClean="0">
                <a:latin typeface="Palatino Linotype" pitchFamily="18" charset="0"/>
              </a:rPr>
              <a:t>Clinical presentations</a:t>
            </a:r>
          </a:p>
        </p:txBody>
      </p:sp>
      <p:sp>
        <p:nvSpPr>
          <p:cNvPr id="31747" name="Rectangle 3"/>
          <p:cNvSpPr>
            <a:spLocks noGrp="1" noChangeArrowheads="1"/>
          </p:cNvSpPr>
          <p:nvPr>
            <p:ph type="body" idx="1"/>
          </p:nvPr>
        </p:nvSpPr>
        <p:spPr>
          <a:xfrm>
            <a:off x="228600" y="762000"/>
            <a:ext cx="8763000" cy="5943600"/>
          </a:xfrm>
        </p:spPr>
        <p:txBody>
          <a:bodyPr>
            <a:normAutofit fontScale="25000" lnSpcReduction="20000"/>
          </a:bodyPr>
          <a:lstStyle/>
          <a:p>
            <a:pPr>
              <a:buNone/>
            </a:pPr>
            <a:r>
              <a:rPr lang="en-US" sz="6000" b="1" u="sng" dirty="0" smtClean="0">
                <a:solidFill>
                  <a:schemeClr val="tx1"/>
                </a:solidFill>
              </a:rPr>
              <a:t>Lower tract infection (</a:t>
            </a:r>
            <a:r>
              <a:rPr lang="en-US" sz="6000" b="1" u="sng" dirty="0">
                <a:solidFill>
                  <a:schemeClr val="tx1"/>
                </a:solidFill>
              </a:rPr>
              <a:t>SIMPLE </a:t>
            </a:r>
            <a:r>
              <a:rPr lang="en-US" sz="6000" b="1" u="sng" dirty="0" smtClean="0">
                <a:solidFill>
                  <a:schemeClr val="tx1"/>
                </a:solidFill>
              </a:rPr>
              <a:t>CYSTITIS):</a:t>
            </a:r>
            <a:r>
              <a:rPr lang="en-US" sz="6000" b="1" dirty="0" smtClean="0">
                <a:solidFill>
                  <a:schemeClr val="tx1"/>
                </a:solidFill>
              </a:rPr>
              <a:t> </a:t>
            </a:r>
          </a:p>
          <a:p>
            <a:pPr>
              <a:buNone/>
            </a:pPr>
            <a:endParaRPr lang="en-US" sz="3200" b="1" dirty="0" smtClean="0">
              <a:solidFill>
                <a:schemeClr val="tx1"/>
              </a:solidFill>
            </a:endParaRPr>
          </a:p>
          <a:p>
            <a:r>
              <a:rPr lang="en-US" sz="6000" b="1" dirty="0">
                <a:solidFill>
                  <a:schemeClr val="tx1"/>
                </a:solidFill>
              </a:rPr>
              <a:t>When it affects the lower urinary </a:t>
            </a:r>
            <a:r>
              <a:rPr lang="en-US" sz="6000" b="1" dirty="0" smtClean="0">
                <a:solidFill>
                  <a:schemeClr val="tx1"/>
                </a:solidFill>
              </a:rPr>
              <a:t>tract, it is regarded as bladder infection.</a:t>
            </a:r>
          </a:p>
          <a:p>
            <a:endParaRPr lang="en-US" b="1" dirty="0" smtClean="0">
              <a:solidFill>
                <a:schemeClr val="tx1"/>
              </a:solidFill>
            </a:endParaRPr>
          </a:p>
          <a:p>
            <a:pPr eaLnBrk="1" hangingPunct="1"/>
            <a:r>
              <a:rPr lang="en-US" sz="6000" b="1" dirty="0" smtClean="0">
                <a:solidFill>
                  <a:schemeClr val="tx1"/>
                </a:solidFill>
              </a:rPr>
              <a:t>Symptoms include dysuria, urgency, frequency, </a:t>
            </a:r>
            <a:r>
              <a:rPr lang="en-US" sz="6000" b="1" dirty="0" err="1" smtClean="0">
                <a:solidFill>
                  <a:schemeClr val="tx1"/>
                </a:solidFill>
              </a:rPr>
              <a:t>nocturia</a:t>
            </a:r>
            <a:r>
              <a:rPr lang="en-US" sz="6000" b="1" dirty="0" smtClean="0">
                <a:solidFill>
                  <a:schemeClr val="tx1"/>
                </a:solidFill>
              </a:rPr>
              <a:t>, </a:t>
            </a:r>
            <a:r>
              <a:rPr lang="en-US" sz="6000" b="1" dirty="0" err="1" smtClean="0">
                <a:solidFill>
                  <a:schemeClr val="tx1"/>
                </a:solidFill>
              </a:rPr>
              <a:t>suprapubic</a:t>
            </a:r>
            <a:r>
              <a:rPr lang="en-US" sz="6000" b="1" dirty="0" smtClean="0">
                <a:solidFill>
                  <a:schemeClr val="tx1"/>
                </a:solidFill>
              </a:rPr>
              <a:t> heaviness, and hematuria in women.</a:t>
            </a:r>
          </a:p>
          <a:p>
            <a:pPr eaLnBrk="1" hangingPunct="1"/>
            <a:endParaRPr lang="en-US" b="1" dirty="0" smtClean="0">
              <a:solidFill>
                <a:schemeClr val="tx1"/>
              </a:solidFill>
            </a:endParaRPr>
          </a:p>
          <a:p>
            <a:pPr eaLnBrk="1" hangingPunct="1"/>
            <a:r>
              <a:rPr lang="en-US" sz="6000" b="1" dirty="0" smtClean="0">
                <a:solidFill>
                  <a:schemeClr val="tx1"/>
                </a:solidFill>
              </a:rPr>
              <a:t>No systemic symptoms.</a:t>
            </a:r>
          </a:p>
          <a:p>
            <a:pPr eaLnBrk="1" hangingPunct="1"/>
            <a:endParaRPr lang="en-US" sz="6000" b="1" u="sng" dirty="0" smtClean="0">
              <a:solidFill>
                <a:schemeClr val="tx1"/>
              </a:solidFill>
            </a:endParaRPr>
          </a:p>
          <a:p>
            <a:pPr>
              <a:buNone/>
            </a:pPr>
            <a:r>
              <a:rPr lang="en-US" sz="6000" b="1" u="sng" dirty="0" smtClean="0">
                <a:solidFill>
                  <a:schemeClr val="tx1"/>
                </a:solidFill>
              </a:rPr>
              <a:t>Upper tract infection (PYELONEPHRITIS):</a:t>
            </a:r>
          </a:p>
          <a:p>
            <a:pPr>
              <a:buNone/>
            </a:pPr>
            <a:endParaRPr lang="en-US" sz="3600" b="1" dirty="0" smtClean="0">
              <a:solidFill>
                <a:schemeClr val="tx1"/>
              </a:solidFill>
            </a:endParaRPr>
          </a:p>
          <a:p>
            <a:r>
              <a:rPr lang="en-US" sz="6000" b="1" dirty="0" smtClean="0">
                <a:solidFill>
                  <a:schemeClr val="tx1"/>
                </a:solidFill>
              </a:rPr>
              <a:t>When </a:t>
            </a:r>
            <a:r>
              <a:rPr lang="en-US" sz="6000" b="1" dirty="0">
                <a:solidFill>
                  <a:schemeClr val="tx1"/>
                </a:solidFill>
              </a:rPr>
              <a:t>it affects the upper urinary tract</a:t>
            </a:r>
            <a:r>
              <a:rPr lang="en-US" sz="6000" b="1" dirty="0" smtClean="0">
                <a:solidFill>
                  <a:schemeClr val="tx1"/>
                </a:solidFill>
              </a:rPr>
              <a:t>, then it is regarded as kidney infection.</a:t>
            </a:r>
          </a:p>
          <a:p>
            <a:endParaRPr lang="en-US" b="1" dirty="0" smtClean="0">
              <a:solidFill>
                <a:schemeClr val="tx1"/>
              </a:solidFill>
            </a:endParaRPr>
          </a:p>
          <a:p>
            <a:pPr eaLnBrk="1" hangingPunct="1"/>
            <a:r>
              <a:rPr lang="en-US" sz="6000" b="1" dirty="0" smtClean="0">
                <a:solidFill>
                  <a:schemeClr val="tx1"/>
                </a:solidFill>
              </a:rPr>
              <a:t>Symptoms include Flank pain, </a:t>
            </a:r>
            <a:r>
              <a:rPr lang="en-US" sz="6000" b="1" dirty="0" err="1" smtClean="0">
                <a:solidFill>
                  <a:schemeClr val="tx1"/>
                </a:solidFill>
              </a:rPr>
              <a:t>costovertebral</a:t>
            </a:r>
            <a:r>
              <a:rPr lang="en-US" sz="6000" b="1" dirty="0" smtClean="0">
                <a:solidFill>
                  <a:schemeClr val="tx1"/>
                </a:solidFill>
              </a:rPr>
              <a:t> tenderness, abdominal pain, fever, nausea, vomiting and malaise.</a:t>
            </a:r>
          </a:p>
          <a:p>
            <a:pPr eaLnBrk="1" hangingPunct="1"/>
            <a:endParaRPr lang="en-US" sz="6000" b="1" u="sng" dirty="0">
              <a:solidFill>
                <a:schemeClr val="tx1"/>
              </a:solidFill>
            </a:endParaRPr>
          </a:p>
          <a:p>
            <a:pPr>
              <a:buNone/>
            </a:pPr>
            <a:r>
              <a:rPr lang="en-US" sz="6000" b="1" u="sng" dirty="0">
                <a:solidFill>
                  <a:schemeClr val="tx1"/>
                </a:solidFill>
                <a:latin typeface="Century Gothic" pitchFamily="34" charset="0"/>
              </a:rPr>
              <a:t>Elderly patients:</a:t>
            </a:r>
            <a:endParaRPr lang="en-US" sz="6000" b="1" dirty="0">
              <a:solidFill>
                <a:schemeClr val="tx1"/>
              </a:solidFill>
              <a:latin typeface="Century Gothic" pitchFamily="34" charset="0"/>
            </a:endParaRPr>
          </a:p>
          <a:p>
            <a:endParaRPr lang="en-US" sz="3200" b="1" dirty="0" smtClean="0">
              <a:solidFill>
                <a:schemeClr val="tx1"/>
              </a:solidFill>
            </a:endParaRPr>
          </a:p>
          <a:p>
            <a:r>
              <a:rPr lang="en-US" sz="6000" b="1" dirty="0" smtClean="0">
                <a:solidFill>
                  <a:schemeClr val="tx1"/>
                </a:solidFill>
              </a:rPr>
              <a:t>The </a:t>
            </a:r>
            <a:r>
              <a:rPr lang="en-US" sz="6000" b="1" dirty="0">
                <a:solidFill>
                  <a:schemeClr val="tx1"/>
                </a:solidFill>
              </a:rPr>
              <a:t>classic lower UTI symptoms of pain, frequency, or urgency and upper tract symptoms of flank pain, chills, and tenderness may be absent or altered in older patients with UTIs</a:t>
            </a:r>
            <a:r>
              <a:rPr lang="en-US" sz="6000" b="1" dirty="0" smtClean="0">
                <a:solidFill>
                  <a:schemeClr val="tx1"/>
                </a:solidFill>
              </a:rPr>
              <a:t>.</a:t>
            </a:r>
          </a:p>
          <a:p>
            <a:endParaRPr lang="en-US" b="1" dirty="0" smtClean="0">
              <a:solidFill>
                <a:schemeClr val="tx1"/>
              </a:solidFill>
              <a:latin typeface="Century Gothic" pitchFamily="34" charset="0"/>
            </a:endParaRPr>
          </a:p>
          <a:p>
            <a:r>
              <a:rPr lang="en-US" sz="6000" b="1" dirty="0" smtClean="0">
                <a:solidFill>
                  <a:schemeClr val="tx1"/>
                </a:solidFill>
              </a:rPr>
              <a:t>Mental </a:t>
            </a:r>
            <a:r>
              <a:rPr lang="en-US" sz="6000" b="1" dirty="0">
                <a:solidFill>
                  <a:schemeClr val="tx1"/>
                </a:solidFill>
              </a:rPr>
              <a:t>changes or confusion, nausea or vomiting, abdominal pain, or cough and shortness of breath.</a:t>
            </a:r>
            <a:endParaRPr lang="en-US" sz="6000" b="1" dirty="0">
              <a:solidFill>
                <a:schemeClr val="tx1"/>
              </a:solidFill>
              <a:latin typeface="Century Gothic" pitchFamily="34" charset="0"/>
            </a:endParaRPr>
          </a:p>
          <a:p>
            <a:pPr marL="0" indent="0">
              <a:buNone/>
            </a:pPr>
            <a:endParaRPr lang="en-US" sz="6000" b="1" u="sng" dirty="0" smtClean="0">
              <a:solidFill>
                <a:schemeClr val="tx1"/>
              </a:solidFill>
              <a:latin typeface="Century Gothic" pitchFamily="34" charset="0"/>
            </a:endParaRPr>
          </a:p>
          <a:p>
            <a:pPr marL="0" indent="0">
              <a:buNone/>
            </a:pPr>
            <a:r>
              <a:rPr lang="en-US" sz="6000" b="1" u="sng" dirty="0" smtClean="0">
                <a:solidFill>
                  <a:schemeClr val="tx1"/>
                </a:solidFill>
                <a:latin typeface="Century Gothic" pitchFamily="34" charset="0"/>
              </a:rPr>
              <a:t>Children:</a:t>
            </a:r>
          </a:p>
          <a:p>
            <a:endParaRPr lang="en-US" sz="3200" b="1" u="sng" dirty="0">
              <a:solidFill>
                <a:schemeClr val="tx1"/>
              </a:solidFill>
              <a:latin typeface="Century Gothic" pitchFamily="34" charset="0"/>
            </a:endParaRPr>
          </a:p>
          <a:p>
            <a:r>
              <a:rPr lang="en-US" sz="6000" b="1" dirty="0">
                <a:solidFill>
                  <a:schemeClr val="tx1"/>
                </a:solidFill>
              </a:rPr>
              <a:t>In young children, the only symptom is fever. </a:t>
            </a:r>
            <a:endParaRPr lang="en-US" sz="6000" b="1" dirty="0" smtClean="0">
              <a:solidFill>
                <a:schemeClr val="tx1"/>
              </a:solidFill>
            </a:endParaRPr>
          </a:p>
          <a:p>
            <a:endParaRPr lang="en-US" b="1" dirty="0" smtClean="0">
              <a:solidFill>
                <a:schemeClr val="tx1"/>
              </a:solidFill>
            </a:endParaRPr>
          </a:p>
          <a:p>
            <a:r>
              <a:rPr lang="en-US" sz="6000" b="1" dirty="0" smtClean="0">
                <a:solidFill>
                  <a:schemeClr val="tx1"/>
                </a:solidFill>
              </a:rPr>
              <a:t>Infants </a:t>
            </a:r>
            <a:r>
              <a:rPr lang="en-US" sz="6000" b="1" dirty="0">
                <a:solidFill>
                  <a:schemeClr val="tx1"/>
                </a:solidFill>
              </a:rPr>
              <a:t>may feed poorly, vomit, sleep more or show signs of jaundice</a:t>
            </a:r>
            <a:r>
              <a:rPr lang="en-US" sz="6000" b="1" dirty="0" smtClean="0">
                <a:solidFill>
                  <a:schemeClr val="tx1"/>
                </a:solidFill>
              </a:rPr>
              <a:t>.</a:t>
            </a:r>
          </a:p>
          <a:p>
            <a:endParaRPr lang="en-US" b="1" dirty="0" smtClean="0">
              <a:solidFill>
                <a:schemeClr val="tx1"/>
              </a:solidFill>
            </a:endParaRPr>
          </a:p>
          <a:p>
            <a:r>
              <a:rPr lang="en-US" sz="6000" b="1" dirty="0" smtClean="0">
                <a:solidFill>
                  <a:schemeClr val="tx1"/>
                </a:solidFill>
              </a:rPr>
              <a:t> </a:t>
            </a:r>
            <a:r>
              <a:rPr lang="en-US" sz="6000" b="1" dirty="0">
                <a:solidFill>
                  <a:schemeClr val="tx1"/>
                </a:solidFill>
              </a:rPr>
              <a:t>In older children, onset of urinary incontinence </a:t>
            </a:r>
            <a:r>
              <a:rPr lang="en-US" sz="6000" b="1" dirty="0" smtClean="0">
                <a:solidFill>
                  <a:schemeClr val="tx1"/>
                </a:solidFill>
              </a:rPr>
              <a:t>(loss </a:t>
            </a:r>
            <a:r>
              <a:rPr lang="en-US" sz="6000" b="1" dirty="0">
                <a:solidFill>
                  <a:schemeClr val="tx1"/>
                </a:solidFill>
              </a:rPr>
              <a:t>of bladder control) may occur.</a:t>
            </a:r>
          </a:p>
          <a:p>
            <a:endParaRPr lang="en-US" sz="1800" b="1" u="sng" dirty="0">
              <a:solidFill>
                <a:schemeClr val="tx1"/>
              </a:solidFill>
              <a:latin typeface="Century Gothic" pitchFamily="34" charset="0"/>
            </a:endParaRPr>
          </a:p>
          <a:p>
            <a:pPr eaLnBrk="1" hangingPunct="1"/>
            <a:endParaRPr lang="en-US" sz="1800" b="1" u="sng" dirty="0" smtClean="0">
              <a:solidFill>
                <a:schemeClr val="tx1"/>
              </a:solidFill>
            </a:endParaRPr>
          </a:p>
        </p:txBody>
      </p:sp>
    </p:spTree>
    <p:extLst>
      <p:ext uri="{BB962C8B-B14F-4D97-AF65-F5344CB8AC3E}">
        <p14:creationId xmlns:p14="http://schemas.microsoft.com/office/powerpoint/2010/main" val="3463193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lstStyle/>
          <a:p>
            <a:r>
              <a:rPr lang="en-US" sz="2800" dirty="0"/>
              <a:t>PHARMACOTHERAPY OF UTI</a:t>
            </a:r>
          </a:p>
        </p:txBody>
      </p:sp>
      <p:sp>
        <p:nvSpPr>
          <p:cNvPr id="3" name="Content Placeholder 2"/>
          <p:cNvSpPr>
            <a:spLocks noGrp="1"/>
          </p:cNvSpPr>
          <p:nvPr>
            <p:ph idx="1"/>
          </p:nvPr>
        </p:nvSpPr>
        <p:spPr>
          <a:xfrm>
            <a:off x="228600" y="990600"/>
            <a:ext cx="8686800" cy="5562600"/>
          </a:xfrm>
        </p:spPr>
        <p:txBody>
          <a:bodyPr/>
          <a:lstStyle/>
          <a:p>
            <a:pPr marL="0" indent="0">
              <a:buNone/>
            </a:pPr>
            <a:r>
              <a:rPr lang="en-US" sz="1800" b="1" dirty="0">
                <a:solidFill>
                  <a:schemeClr val="tx1"/>
                </a:solidFill>
              </a:rPr>
              <a:t>Drugs used in the treatment of </a:t>
            </a:r>
            <a:r>
              <a:rPr lang="en-US" sz="1800" b="1" dirty="0" smtClean="0">
                <a:solidFill>
                  <a:schemeClr val="tx1"/>
                </a:solidFill>
              </a:rPr>
              <a:t>UTI</a:t>
            </a:r>
            <a:r>
              <a:rPr lang="en-US" sz="1800" b="1" dirty="0">
                <a:solidFill>
                  <a:schemeClr val="tx1"/>
                </a:solidFill>
              </a:rPr>
              <a:t>s</a:t>
            </a:r>
            <a:r>
              <a:rPr lang="en-US" sz="1800" b="1" dirty="0" smtClean="0">
                <a:solidFill>
                  <a:schemeClr val="tx1"/>
                </a:solidFill>
              </a:rPr>
              <a:t> </a:t>
            </a:r>
            <a:r>
              <a:rPr lang="en-US" sz="1800" b="1" dirty="0">
                <a:solidFill>
                  <a:schemeClr val="tx1"/>
                </a:solidFill>
              </a:rPr>
              <a:t>are classified </a:t>
            </a:r>
            <a:r>
              <a:rPr lang="en-US" sz="1800" b="1" dirty="0" smtClean="0">
                <a:solidFill>
                  <a:schemeClr val="tx1"/>
                </a:solidFill>
              </a:rPr>
              <a:t>as:</a:t>
            </a:r>
          </a:p>
          <a:p>
            <a:endParaRPr lang="en-US" sz="1800" b="1" dirty="0">
              <a:solidFill>
                <a:schemeClr val="tx1"/>
              </a:solidFill>
            </a:endParaRPr>
          </a:p>
          <a:p>
            <a:pPr marL="0" indent="0">
              <a:buNone/>
            </a:pPr>
            <a:r>
              <a:rPr lang="en-US" sz="1800" b="1" dirty="0">
                <a:solidFill>
                  <a:schemeClr val="tx1"/>
                </a:solidFill>
              </a:rPr>
              <a:t>1) </a:t>
            </a:r>
            <a:r>
              <a:rPr lang="en-US" sz="1800" b="1" dirty="0" smtClean="0">
                <a:solidFill>
                  <a:schemeClr val="tx1"/>
                </a:solidFill>
              </a:rPr>
              <a:t>ANTIFOLATE </a:t>
            </a:r>
            <a:r>
              <a:rPr lang="en-US" sz="1800" b="1" dirty="0">
                <a:solidFill>
                  <a:schemeClr val="tx1"/>
                </a:solidFill>
              </a:rPr>
              <a:t>DRUGS:</a:t>
            </a:r>
          </a:p>
          <a:p>
            <a:pPr>
              <a:buNone/>
            </a:pPr>
            <a:r>
              <a:rPr lang="en-US" sz="1800" b="1" dirty="0">
                <a:solidFill>
                  <a:schemeClr val="tx1"/>
                </a:solidFill>
              </a:rPr>
              <a:t>       ▪ </a:t>
            </a:r>
            <a:r>
              <a:rPr lang="en-US" sz="1800" b="1" dirty="0">
                <a:solidFill>
                  <a:srgbClr val="FF0000"/>
                </a:solidFill>
              </a:rPr>
              <a:t>Sulfonamides</a:t>
            </a:r>
          </a:p>
          <a:p>
            <a:pPr>
              <a:buNone/>
            </a:pPr>
            <a:r>
              <a:rPr lang="en-US" sz="1800" b="1" dirty="0">
                <a:solidFill>
                  <a:schemeClr val="tx1"/>
                </a:solidFill>
              </a:rPr>
              <a:t>       ▪ </a:t>
            </a:r>
            <a:r>
              <a:rPr lang="en-US" sz="1800" b="1" dirty="0">
                <a:solidFill>
                  <a:srgbClr val="FF0000"/>
                </a:solidFill>
              </a:rPr>
              <a:t>Trimethoprim</a:t>
            </a:r>
            <a:r>
              <a:rPr lang="en-US" sz="1800" b="1" dirty="0">
                <a:solidFill>
                  <a:schemeClr val="tx1"/>
                </a:solidFill>
              </a:rPr>
              <a:t> and </a:t>
            </a:r>
            <a:r>
              <a:rPr lang="en-US" sz="1800" b="1" dirty="0" smtClean="0">
                <a:solidFill>
                  <a:srgbClr val="FF0000"/>
                </a:solidFill>
              </a:rPr>
              <a:t>Trimethoprim-</a:t>
            </a:r>
            <a:r>
              <a:rPr lang="en-US" sz="1800" b="1" dirty="0" err="1" smtClean="0">
                <a:solidFill>
                  <a:srgbClr val="FF0000"/>
                </a:solidFill>
              </a:rPr>
              <a:t>Sulfamethoxazole</a:t>
            </a:r>
            <a:r>
              <a:rPr lang="en-US" sz="1800" b="1" dirty="0" smtClean="0">
                <a:solidFill>
                  <a:schemeClr val="tx1"/>
                </a:solidFill>
              </a:rPr>
              <a:t> </a:t>
            </a:r>
            <a:r>
              <a:rPr lang="en-US" sz="1800" b="1" dirty="0">
                <a:solidFill>
                  <a:schemeClr val="tx1"/>
                </a:solidFill>
              </a:rPr>
              <a:t>mixtures </a:t>
            </a:r>
            <a:r>
              <a:rPr lang="en-US" sz="1800" b="1" dirty="0" smtClean="0">
                <a:solidFill>
                  <a:srgbClr val="FF0000"/>
                </a:solidFill>
              </a:rPr>
              <a:t>(</a:t>
            </a:r>
            <a:r>
              <a:rPr lang="en-US" sz="1800" b="1" dirty="0" err="1" smtClean="0">
                <a:solidFill>
                  <a:srgbClr val="FF0000"/>
                </a:solidFill>
              </a:rPr>
              <a:t>cotrimoxazole</a:t>
            </a:r>
            <a:r>
              <a:rPr lang="en-US" sz="1800" b="1" dirty="0">
                <a:solidFill>
                  <a:srgbClr val="FF0000"/>
                </a:solidFill>
              </a:rPr>
              <a:t>)</a:t>
            </a:r>
            <a:r>
              <a:rPr lang="en-US" sz="1800" b="1" dirty="0" smtClean="0">
                <a:solidFill>
                  <a:schemeClr val="tx1"/>
                </a:solidFill>
              </a:rPr>
              <a:t>.</a:t>
            </a:r>
          </a:p>
          <a:p>
            <a:pPr>
              <a:buNone/>
            </a:pPr>
            <a:endParaRPr lang="en-US" sz="1800" b="1" dirty="0">
              <a:solidFill>
                <a:schemeClr val="tx1"/>
              </a:solidFill>
            </a:endParaRPr>
          </a:p>
          <a:p>
            <a:pPr>
              <a:buNone/>
            </a:pPr>
            <a:r>
              <a:rPr lang="en-US" sz="1800" b="1" dirty="0">
                <a:solidFill>
                  <a:schemeClr val="tx1"/>
                </a:solidFill>
              </a:rPr>
              <a:t>    2) DNA GYRASE INHIBITORS:</a:t>
            </a:r>
          </a:p>
          <a:p>
            <a:pPr>
              <a:buNone/>
            </a:pPr>
            <a:r>
              <a:rPr lang="en-US" sz="1800" b="1" dirty="0">
                <a:solidFill>
                  <a:schemeClr val="tx1"/>
                </a:solidFill>
              </a:rPr>
              <a:t>         ▪ Quinolones </a:t>
            </a:r>
            <a:r>
              <a:rPr lang="en-US" sz="1800" b="1" dirty="0" smtClean="0">
                <a:solidFill>
                  <a:schemeClr val="tx1"/>
                </a:solidFill>
              </a:rPr>
              <a:t>(particularly </a:t>
            </a:r>
            <a:r>
              <a:rPr lang="en-US" sz="1800" b="1" dirty="0">
                <a:solidFill>
                  <a:schemeClr val="tx1"/>
                </a:solidFill>
              </a:rPr>
              <a:t>the </a:t>
            </a:r>
            <a:r>
              <a:rPr lang="en-US" sz="1800" b="1" dirty="0" err="1" smtClean="0">
                <a:solidFill>
                  <a:schemeClr val="tx1"/>
                </a:solidFill>
              </a:rPr>
              <a:t>fluoroquinolones</a:t>
            </a:r>
            <a:r>
              <a:rPr lang="en-US" sz="1800" b="1" dirty="0" smtClean="0">
                <a:solidFill>
                  <a:schemeClr val="tx1"/>
                </a:solidFill>
              </a:rPr>
              <a:t>) </a:t>
            </a:r>
            <a:r>
              <a:rPr lang="en-US" sz="1800" b="1" dirty="0" err="1">
                <a:solidFill>
                  <a:schemeClr val="tx1"/>
                </a:solidFill>
              </a:rPr>
              <a:t>e.g</a:t>
            </a:r>
            <a:r>
              <a:rPr lang="en-US" sz="1800" b="1" dirty="0">
                <a:solidFill>
                  <a:schemeClr val="tx1"/>
                </a:solidFill>
              </a:rPr>
              <a:t> </a:t>
            </a:r>
            <a:r>
              <a:rPr lang="en-US" sz="1800" b="1" dirty="0">
                <a:solidFill>
                  <a:srgbClr val="FF0000"/>
                </a:solidFill>
              </a:rPr>
              <a:t>ciprofloxacin</a:t>
            </a:r>
            <a:r>
              <a:rPr lang="en-US" sz="1800" b="1" dirty="0">
                <a:solidFill>
                  <a:schemeClr val="tx1"/>
                </a:solidFill>
              </a:rPr>
              <a:t>, </a:t>
            </a:r>
            <a:r>
              <a:rPr lang="en-US" sz="1800" b="1" dirty="0" smtClean="0">
                <a:solidFill>
                  <a:srgbClr val="FF0000"/>
                </a:solidFill>
              </a:rPr>
              <a:t>levofloxacin</a:t>
            </a:r>
            <a:r>
              <a:rPr lang="en-US" sz="1800" b="1" dirty="0" smtClean="0">
                <a:solidFill>
                  <a:schemeClr val="tx1"/>
                </a:solidFill>
              </a:rPr>
              <a:t>.</a:t>
            </a:r>
          </a:p>
          <a:p>
            <a:pPr>
              <a:buNone/>
            </a:pPr>
            <a:endParaRPr lang="en-US" sz="1800" b="1" dirty="0">
              <a:solidFill>
                <a:schemeClr val="tx1"/>
              </a:solidFill>
            </a:endParaRPr>
          </a:p>
          <a:p>
            <a:pPr>
              <a:buNone/>
            </a:pPr>
            <a:r>
              <a:rPr lang="en-US" sz="1800" b="1" dirty="0">
                <a:solidFill>
                  <a:schemeClr val="tx1"/>
                </a:solidFill>
              </a:rPr>
              <a:t>    3) ANALGESIC </a:t>
            </a:r>
            <a:r>
              <a:rPr lang="en-US" sz="1800" b="1" dirty="0" smtClean="0">
                <a:solidFill>
                  <a:schemeClr val="tx1"/>
                </a:solidFill>
              </a:rPr>
              <a:t>AND ANTISEPTIC AGENTS</a:t>
            </a:r>
            <a:r>
              <a:rPr lang="en-US" sz="1800" b="1" dirty="0">
                <a:solidFill>
                  <a:schemeClr val="tx1"/>
                </a:solidFill>
              </a:rPr>
              <a:t>: </a:t>
            </a:r>
            <a:r>
              <a:rPr lang="en-US" sz="1800" b="1" dirty="0" smtClean="0">
                <a:solidFill>
                  <a:schemeClr val="tx1"/>
                </a:solidFill>
              </a:rPr>
              <a:t>e.g. </a:t>
            </a:r>
            <a:r>
              <a:rPr lang="en-US" sz="1800" b="1" dirty="0" err="1">
                <a:solidFill>
                  <a:srgbClr val="FF0000"/>
                </a:solidFill>
              </a:rPr>
              <a:t>M</a:t>
            </a:r>
            <a:r>
              <a:rPr lang="en-US" sz="1800" b="1" dirty="0" err="1" smtClean="0">
                <a:solidFill>
                  <a:srgbClr val="FF0000"/>
                </a:solidFill>
              </a:rPr>
              <a:t>ethenamine</a:t>
            </a:r>
            <a:r>
              <a:rPr lang="en-US" sz="1800" b="1" dirty="0">
                <a:solidFill>
                  <a:schemeClr val="tx1"/>
                </a:solidFill>
              </a:rPr>
              <a:t>, </a:t>
            </a:r>
            <a:r>
              <a:rPr lang="en-US" sz="1800" b="1" dirty="0" err="1">
                <a:solidFill>
                  <a:srgbClr val="FF0000"/>
                </a:solidFill>
              </a:rPr>
              <a:t>nitrofurantoin</a:t>
            </a:r>
            <a:r>
              <a:rPr lang="en-US" sz="1800" b="1" dirty="0">
                <a:solidFill>
                  <a:schemeClr val="tx1"/>
                </a:solidFill>
              </a:rPr>
              <a:t>, </a:t>
            </a:r>
            <a:r>
              <a:rPr lang="en-US" sz="1800" b="1" dirty="0" err="1" smtClean="0">
                <a:solidFill>
                  <a:srgbClr val="FF0000"/>
                </a:solidFill>
              </a:rPr>
              <a:t>phenazopyridine</a:t>
            </a:r>
            <a:r>
              <a:rPr lang="en-US" sz="1800" b="1" dirty="0" smtClean="0">
                <a:solidFill>
                  <a:srgbClr val="FF0000"/>
                </a:solidFill>
              </a:rPr>
              <a:t>.</a:t>
            </a:r>
            <a:endParaRPr lang="en-US" sz="1800" b="1" dirty="0">
              <a:solidFill>
                <a:srgbClr val="FF0000"/>
              </a:solidFill>
            </a:endParaRPr>
          </a:p>
          <a:p>
            <a:endParaRPr lang="en-US" dirty="0"/>
          </a:p>
        </p:txBody>
      </p:sp>
    </p:spTree>
    <p:extLst>
      <p:ext uri="{BB962C8B-B14F-4D97-AF65-F5344CB8AC3E}">
        <p14:creationId xmlns:p14="http://schemas.microsoft.com/office/powerpoint/2010/main" val="844797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1627</TotalTime>
  <Words>2373</Words>
  <Application>Microsoft Office PowerPoint</Application>
  <PresentationFormat>On-screen Show (4:3)</PresentationFormat>
  <Paragraphs>271</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Executive</vt:lpstr>
      <vt:lpstr>Drugs used in urinary tract disorders and infections</vt:lpstr>
      <vt:lpstr>Urinary tract infection</vt:lpstr>
      <vt:lpstr>Classification/Etiology</vt:lpstr>
      <vt:lpstr>PowerPoint Presentation</vt:lpstr>
      <vt:lpstr>PowerPoint Presentation</vt:lpstr>
      <vt:lpstr>PowerPoint Presentation</vt:lpstr>
      <vt:lpstr>Predisposing factors</vt:lpstr>
      <vt:lpstr>Clinical presentations</vt:lpstr>
      <vt:lpstr>PHARMACOTHERAPY OF UTI</vt:lpstr>
      <vt:lpstr>Sulfonamides</vt:lpstr>
      <vt:lpstr>Mechanism of action</vt:lpstr>
      <vt:lpstr>Pharmacokinetics </vt:lpstr>
      <vt:lpstr>Adverse reactions</vt:lpstr>
      <vt:lpstr>Trimethoprim </vt:lpstr>
      <vt:lpstr>Mechanism of action</vt:lpstr>
      <vt:lpstr>PowerPoint Presentation</vt:lpstr>
      <vt:lpstr>Quinolones</vt:lpstr>
      <vt:lpstr>Mechanism of action</vt:lpstr>
      <vt:lpstr>Adverse effects</vt:lpstr>
      <vt:lpstr>Phenazopyridine </vt:lpstr>
      <vt:lpstr>Urinary Antiseptics</vt:lpstr>
      <vt:lpstr>Methenamine</vt:lpstr>
      <vt:lpstr>Pharmacokinetics </vt:lpstr>
      <vt:lpstr>     Nitrofurantoin</vt:lpstr>
      <vt:lpstr>Mechanism of action</vt:lpstr>
      <vt:lpstr>Pharmacokinetics</vt:lpstr>
      <vt:lpstr>Adverse effects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RENAL PHARMACOLOGY</dc:title>
  <dc:creator>TOYIN</dc:creator>
  <cp:lastModifiedBy>user</cp:lastModifiedBy>
  <cp:revision>103</cp:revision>
  <cp:lastPrinted>2019-02-11T15:28:31Z</cp:lastPrinted>
  <dcterms:created xsi:type="dcterms:W3CDTF">2019-02-06T12:09:45Z</dcterms:created>
  <dcterms:modified xsi:type="dcterms:W3CDTF">2020-04-05T20:17:31Z</dcterms:modified>
</cp:coreProperties>
</file>