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301" r:id="rId2"/>
    <p:sldId id="320" r:id="rId3"/>
    <p:sldId id="297" r:id="rId4"/>
    <p:sldId id="302" r:id="rId5"/>
    <p:sldId id="303" r:id="rId6"/>
    <p:sldId id="285" r:id="rId7"/>
    <p:sldId id="321" r:id="rId8"/>
    <p:sldId id="257" r:id="rId9"/>
    <p:sldId id="322" r:id="rId10"/>
    <p:sldId id="258" r:id="rId11"/>
    <p:sldId id="259" r:id="rId12"/>
    <p:sldId id="260" r:id="rId13"/>
    <p:sldId id="261" r:id="rId14"/>
    <p:sldId id="304" r:id="rId15"/>
    <p:sldId id="262" r:id="rId16"/>
    <p:sldId id="263" r:id="rId17"/>
    <p:sldId id="264" r:id="rId18"/>
    <p:sldId id="265" r:id="rId19"/>
    <p:sldId id="313" r:id="rId20"/>
    <p:sldId id="312" r:id="rId21"/>
    <p:sldId id="314" r:id="rId22"/>
    <p:sldId id="266" r:id="rId23"/>
    <p:sldId id="315" r:id="rId24"/>
    <p:sldId id="268" r:id="rId25"/>
    <p:sldId id="270" r:id="rId26"/>
    <p:sldId id="269" r:id="rId27"/>
    <p:sldId id="319" r:id="rId28"/>
    <p:sldId id="271" r:id="rId29"/>
    <p:sldId id="298" r:id="rId30"/>
    <p:sldId id="267" r:id="rId31"/>
    <p:sldId id="272" r:id="rId32"/>
    <p:sldId id="316" r:id="rId33"/>
    <p:sldId id="317" r:id="rId34"/>
    <p:sldId id="318" r:id="rId35"/>
    <p:sldId id="286" r:id="rId36"/>
    <p:sldId id="328" r:id="rId37"/>
    <p:sldId id="305" r:id="rId38"/>
    <p:sldId id="330" r:id="rId39"/>
    <p:sldId id="332" r:id="rId40"/>
    <p:sldId id="331" r:id="rId41"/>
    <p:sldId id="306" r:id="rId42"/>
    <p:sldId id="300" r:id="rId43"/>
    <p:sldId id="310" r:id="rId44"/>
    <p:sldId id="329" r:id="rId45"/>
    <p:sldId id="311" r:id="rId46"/>
    <p:sldId id="287" r:id="rId47"/>
    <p:sldId id="288" r:id="rId48"/>
    <p:sldId id="307" r:id="rId49"/>
    <p:sldId id="289" r:id="rId50"/>
    <p:sldId id="333" r:id="rId51"/>
    <p:sldId id="308" r:id="rId52"/>
    <p:sldId id="309" r:id="rId53"/>
    <p:sldId id="323" r:id="rId54"/>
    <p:sldId id="324" r:id="rId55"/>
    <p:sldId id="325"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1095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D45493-456B-4CE1-83FE-122A147654B4}" type="datetimeFigureOut">
              <a:rPr lang="en-US" smtClean="0"/>
              <a:t>4/10/2019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CCAB53-2B5F-4DD1-81BE-D568BC176F5A}" type="slidenum">
              <a:rPr lang="en-US" smtClean="0"/>
              <a:t>‹#›</a:t>
            </a:fld>
            <a:endParaRPr lang="en-US"/>
          </a:p>
        </p:txBody>
      </p:sp>
    </p:spTree>
    <p:extLst>
      <p:ext uri="{BB962C8B-B14F-4D97-AF65-F5344CB8AC3E}">
        <p14:creationId xmlns:p14="http://schemas.microsoft.com/office/powerpoint/2010/main" val="2514777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CCAB53-2B5F-4DD1-81BE-D568BC176F5A}" type="slidenum">
              <a:rPr lang="en-US" smtClean="0"/>
              <a:t>22</a:t>
            </a:fld>
            <a:endParaRPr lang="en-US"/>
          </a:p>
        </p:txBody>
      </p:sp>
    </p:spTree>
    <p:extLst>
      <p:ext uri="{BB962C8B-B14F-4D97-AF65-F5344CB8AC3E}">
        <p14:creationId xmlns:p14="http://schemas.microsoft.com/office/powerpoint/2010/main" val="576980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1512AE-DA39-429B-9C0A-8AFC2BDF5FF4}"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3E484-8AFF-4A2D-AC9A-32CD03D6D908}" type="slidenum">
              <a:rPr lang="en-US" smtClean="0"/>
              <a:t>‹#›</a:t>
            </a:fld>
            <a:endParaRPr lang="en-US"/>
          </a:p>
        </p:txBody>
      </p:sp>
    </p:spTree>
    <p:extLst>
      <p:ext uri="{BB962C8B-B14F-4D97-AF65-F5344CB8AC3E}">
        <p14:creationId xmlns:p14="http://schemas.microsoft.com/office/powerpoint/2010/main" val="1670333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1512AE-DA39-429B-9C0A-8AFC2BDF5FF4}"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3E484-8AFF-4A2D-AC9A-32CD03D6D908}" type="slidenum">
              <a:rPr lang="en-US" smtClean="0"/>
              <a:t>‹#›</a:t>
            </a:fld>
            <a:endParaRPr lang="en-US"/>
          </a:p>
        </p:txBody>
      </p:sp>
    </p:spTree>
    <p:extLst>
      <p:ext uri="{BB962C8B-B14F-4D97-AF65-F5344CB8AC3E}">
        <p14:creationId xmlns:p14="http://schemas.microsoft.com/office/powerpoint/2010/main" val="2022226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1512AE-DA39-429B-9C0A-8AFC2BDF5FF4}"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3E484-8AFF-4A2D-AC9A-32CD03D6D908}" type="slidenum">
              <a:rPr lang="en-US" smtClean="0"/>
              <a:t>‹#›</a:t>
            </a:fld>
            <a:endParaRPr lang="en-US"/>
          </a:p>
        </p:txBody>
      </p:sp>
    </p:spTree>
    <p:extLst>
      <p:ext uri="{BB962C8B-B14F-4D97-AF65-F5344CB8AC3E}">
        <p14:creationId xmlns:p14="http://schemas.microsoft.com/office/powerpoint/2010/main" val="334888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1512AE-DA39-429B-9C0A-8AFC2BDF5FF4}"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3E484-8AFF-4A2D-AC9A-32CD03D6D908}" type="slidenum">
              <a:rPr lang="en-US" smtClean="0"/>
              <a:t>‹#›</a:t>
            </a:fld>
            <a:endParaRPr lang="en-US"/>
          </a:p>
        </p:txBody>
      </p:sp>
    </p:spTree>
    <p:extLst>
      <p:ext uri="{BB962C8B-B14F-4D97-AF65-F5344CB8AC3E}">
        <p14:creationId xmlns:p14="http://schemas.microsoft.com/office/powerpoint/2010/main" val="1086142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1512AE-DA39-429B-9C0A-8AFC2BDF5FF4}"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3E484-8AFF-4A2D-AC9A-32CD03D6D908}" type="slidenum">
              <a:rPr lang="en-US" smtClean="0"/>
              <a:t>‹#›</a:t>
            </a:fld>
            <a:endParaRPr lang="en-US"/>
          </a:p>
        </p:txBody>
      </p:sp>
    </p:spTree>
    <p:extLst>
      <p:ext uri="{BB962C8B-B14F-4D97-AF65-F5344CB8AC3E}">
        <p14:creationId xmlns:p14="http://schemas.microsoft.com/office/powerpoint/2010/main" val="2063454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1512AE-DA39-429B-9C0A-8AFC2BDF5FF4}"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3E484-8AFF-4A2D-AC9A-32CD03D6D908}" type="slidenum">
              <a:rPr lang="en-US" smtClean="0"/>
              <a:t>‹#›</a:t>
            </a:fld>
            <a:endParaRPr lang="en-US"/>
          </a:p>
        </p:txBody>
      </p:sp>
    </p:spTree>
    <p:extLst>
      <p:ext uri="{BB962C8B-B14F-4D97-AF65-F5344CB8AC3E}">
        <p14:creationId xmlns:p14="http://schemas.microsoft.com/office/powerpoint/2010/main" val="1540176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1512AE-DA39-429B-9C0A-8AFC2BDF5FF4}" type="datetimeFigureOut">
              <a:rPr lang="en-US" smtClean="0"/>
              <a:t>4/10/2019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73E484-8AFF-4A2D-AC9A-32CD03D6D908}" type="slidenum">
              <a:rPr lang="en-US" smtClean="0"/>
              <a:t>‹#›</a:t>
            </a:fld>
            <a:endParaRPr lang="en-US"/>
          </a:p>
        </p:txBody>
      </p:sp>
    </p:spTree>
    <p:extLst>
      <p:ext uri="{BB962C8B-B14F-4D97-AF65-F5344CB8AC3E}">
        <p14:creationId xmlns:p14="http://schemas.microsoft.com/office/powerpoint/2010/main" val="366284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1512AE-DA39-429B-9C0A-8AFC2BDF5FF4}" type="datetimeFigureOut">
              <a:rPr lang="en-US" smtClean="0"/>
              <a:t>4/10/2019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73E484-8AFF-4A2D-AC9A-32CD03D6D908}" type="slidenum">
              <a:rPr lang="en-US" smtClean="0"/>
              <a:t>‹#›</a:t>
            </a:fld>
            <a:endParaRPr lang="en-US"/>
          </a:p>
        </p:txBody>
      </p:sp>
    </p:spTree>
    <p:extLst>
      <p:ext uri="{BB962C8B-B14F-4D97-AF65-F5344CB8AC3E}">
        <p14:creationId xmlns:p14="http://schemas.microsoft.com/office/powerpoint/2010/main" val="1376666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1512AE-DA39-429B-9C0A-8AFC2BDF5FF4}" type="datetimeFigureOut">
              <a:rPr lang="en-US" smtClean="0"/>
              <a:t>4/10/2019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73E484-8AFF-4A2D-AC9A-32CD03D6D908}" type="slidenum">
              <a:rPr lang="en-US" smtClean="0"/>
              <a:t>‹#›</a:t>
            </a:fld>
            <a:endParaRPr lang="en-US"/>
          </a:p>
        </p:txBody>
      </p:sp>
    </p:spTree>
    <p:extLst>
      <p:ext uri="{BB962C8B-B14F-4D97-AF65-F5344CB8AC3E}">
        <p14:creationId xmlns:p14="http://schemas.microsoft.com/office/powerpoint/2010/main" val="661946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1512AE-DA39-429B-9C0A-8AFC2BDF5FF4}"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3E484-8AFF-4A2D-AC9A-32CD03D6D908}" type="slidenum">
              <a:rPr lang="en-US" smtClean="0"/>
              <a:t>‹#›</a:t>
            </a:fld>
            <a:endParaRPr lang="en-US"/>
          </a:p>
        </p:txBody>
      </p:sp>
    </p:spTree>
    <p:extLst>
      <p:ext uri="{BB962C8B-B14F-4D97-AF65-F5344CB8AC3E}">
        <p14:creationId xmlns:p14="http://schemas.microsoft.com/office/powerpoint/2010/main" val="4231003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1512AE-DA39-429B-9C0A-8AFC2BDF5FF4}"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3E484-8AFF-4A2D-AC9A-32CD03D6D908}" type="slidenum">
              <a:rPr lang="en-US" smtClean="0"/>
              <a:t>‹#›</a:t>
            </a:fld>
            <a:endParaRPr lang="en-US"/>
          </a:p>
        </p:txBody>
      </p:sp>
    </p:spTree>
    <p:extLst>
      <p:ext uri="{BB962C8B-B14F-4D97-AF65-F5344CB8AC3E}">
        <p14:creationId xmlns:p14="http://schemas.microsoft.com/office/powerpoint/2010/main" val="929875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512AE-DA39-429B-9C0A-8AFC2BDF5FF4}" type="datetimeFigureOut">
              <a:rPr lang="en-US" smtClean="0"/>
              <a:t>4/10/2019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73E484-8AFF-4A2D-AC9A-32CD03D6D908}" type="slidenum">
              <a:rPr lang="en-US" smtClean="0"/>
              <a:t>‹#›</a:t>
            </a:fld>
            <a:endParaRPr lang="en-US"/>
          </a:p>
        </p:txBody>
      </p:sp>
    </p:spTree>
    <p:extLst>
      <p:ext uri="{BB962C8B-B14F-4D97-AF65-F5344CB8AC3E}">
        <p14:creationId xmlns:p14="http://schemas.microsoft.com/office/powerpoint/2010/main" val="1644935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accessgrid.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620000" cy="685800"/>
          </a:xfrm>
        </p:spPr>
        <p:txBody>
          <a:bodyPr>
            <a:normAutofit fontScale="90000"/>
          </a:bodyPr>
          <a:lstStyle/>
          <a:p>
            <a:r>
              <a:rPr lang="en-US" b="1" dirty="0" smtClean="0">
                <a:latin typeface="Times New Roman" pitchFamily="18" charset="0"/>
                <a:cs typeface="Times New Roman" pitchFamily="18" charset="0"/>
              </a:rPr>
              <a:t>SYSTEM COMPONENTS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914400"/>
            <a:ext cx="8839200" cy="5715000"/>
          </a:xfrm>
        </p:spPr>
        <p:txBody>
          <a:bodyPr>
            <a:normAutofit fontScale="85000" lnSpcReduction="20000"/>
          </a:bodyPr>
          <a:lstStyle/>
          <a:p>
            <a:pPr algn="just"/>
            <a:r>
              <a:rPr lang="en-US" dirty="0" smtClean="0"/>
              <a:t>From the architect’s viewpoint, a computer system consists of three main components: a processor or central processing unit (CPU), a memory unit and the input and output unit (I/O devices).</a:t>
            </a:r>
          </a:p>
          <a:p>
            <a:pPr algn="just"/>
            <a:r>
              <a:rPr lang="en-US" dirty="0" smtClean="0"/>
              <a:t>An interconnection network facilitates communication among these three components. </a:t>
            </a:r>
          </a:p>
          <a:p>
            <a:pPr marL="0" indent="0" algn="just">
              <a:buNone/>
            </a:pPr>
            <a:endParaRPr lang="en-US" dirty="0" smtClean="0"/>
          </a:p>
          <a:p>
            <a:pPr algn="just"/>
            <a:r>
              <a:rPr lang="en-US" dirty="0" smtClean="0"/>
              <a:t>System bus is the set of physical connection in between cables and printed circuits. It is shared by different hardware components. It is an electronic pathway that the processor uses to communicate with the Internal and External devices of a computer system.</a:t>
            </a:r>
          </a:p>
          <a:p>
            <a:pPr algn="just"/>
            <a:r>
              <a:rPr lang="en-US" dirty="0" smtClean="0"/>
              <a:t>Bus transfers data within the computer sub-systems and also sends instructions and commands of the processor to various devices.</a:t>
            </a:r>
          </a:p>
        </p:txBody>
      </p:sp>
    </p:spTree>
    <p:extLst>
      <p:ext uri="{BB962C8B-B14F-4D97-AF65-F5344CB8AC3E}">
        <p14:creationId xmlns:p14="http://schemas.microsoft.com/office/powerpoint/2010/main" val="4034615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fontScale="70000" lnSpcReduction="20000"/>
          </a:bodyPr>
          <a:lstStyle/>
          <a:p>
            <a:pPr algn="just"/>
            <a:r>
              <a:rPr lang="en-US" b="1" u="sng" dirty="0"/>
              <a:t>CONTROL BUS:</a:t>
            </a:r>
            <a:r>
              <a:rPr lang="en-US" b="1" dirty="0"/>
              <a:t> </a:t>
            </a:r>
            <a:r>
              <a:rPr lang="en-US" dirty="0" smtClean="0"/>
              <a:t>it is also called the </a:t>
            </a:r>
            <a:r>
              <a:rPr lang="en-US" b="1" dirty="0" smtClean="0"/>
              <a:t>command bus. </a:t>
            </a:r>
            <a:r>
              <a:rPr lang="en-US" dirty="0" smtClean="0"/>
              <a:t>the </a:t>
            </a:r>
            <a:r>
              <a:rPr lang="en-US" dirty="0"/>
              <a:t>connections that carry control information between the CPU and other devices within the computer. </a:t>
            </a:r>
            <a:endParaRPr lang="en-US" dirty="0" smtClean="0"/>
          </a:p>
          <a:p>
            <a:pPr algn="just"/>
            <a:endParaRPr lang="en-US" dirty="0"/>
          </a:p>
          <a:p>
            <a:pPr algn="just"/>
            <a:r>
              <a:rPr lang="en-US" dirty="0" smtClean="0"/>
              <a:t>Control </a:t>
            </a:r>
            <a:r>
              <a:rPr lang="en-US" dirty="0"/>
              <a:t>bus carries signals that report the status of various devices. This bus is used to indicate whether the CPU is reading from memory or writing to memory. So control bus is a collection of signals that control how the processor communicates with rest of the system. </a:t>
            </a:r>
            <a:endParaRPr lang="en-US" dirty="0" smtClean="0"/>
          </a:p>
          <a:p>
            <a:pPr algn="just"/>
            <a:r>
              <a:rPr lang="en-US" dirty="0" smtClean="0"/>
              <a:t>Control bus </a:t>
            </a:r>
            <a:r>
              <a:rPr lang="en-US" dirty="0"/>
              <a:t>carries the signals relating to the control and co-ordination of the various activities across the computer which can be sent from the control unit within the CPU.  </a:t>
            </a:r>
            <a:r>
              <a:rPr lang="en-US" dirty="0" smtClean="0"/>
              <a:t>It transport command and synchronization signal those coming from control unit and going towards hardware components. </a:t>
            </a:r>
            <a:r>
              <a:rPr lang="en-US" b="1" dirty="0" smtClean="0"/>
              <a:t>This bus is a bi-directional bus. </a:t>
            </a:r>
          </a:p>
          <a:p>
            <a:pPr marL="0" indent="0" algn="just">
              <a:buNone/>
            </a:pPr>
            <a:endParaRPr lang="en-US" b="1" dirty="0" smtClean="0"/>
          </a:p>
          <a:p>
            <a:pPr algn="just"/>
            <a:r>
              <a:rPr lang="en-US" dirty="0" smtClean="0"/>
              <a:t>Different architectures result in different number of lines of wires within the control bus, as each line is used to perform a specific task. For instance, different lines are used for each of read, write and reset requests.</a:t>
            </a:r>
            <a:endParaRPr lang="en-US" dirty="0"/>
          </a:p>
        </p:txBody>
      </p:sp>
    </p:spTree>
    <p:extLst>
      <p:ext uri="{BB962C8B-B14F-4D97-AF65-F5344CB8AC3E}">
        <p14:creationId xmlns:p14="http://schemas.microsoft.com/office/powerpoint/2010/main" val="443837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8839200" cy="6324600"/>
          </a:xfrm>
          <a:prstGeom prst="rect">
            <a:avLst/>
          </a:prstGeom>
          <a:noFill/>
          <a:ln>
            <a:noFill/>
          </a:ln>
        </p:spPr>
      </p:pic>
    </p:spTree>
    <p:extLst>
      <p:ext uri="{BB962C8B-B14F-4D97-AF65-F5344CB8AC3E}">
        <p14:creationId xmlns:p14="http://schemas.microsoft.com/office/powerpoint/2010/main" val="443837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324600"/>
          </a:xfrm>
        </p:spPr>
        <p:txBody>
          <a:bodyPr>
            <a:normAutofit fontScale="92500" lnSpcReduction="10000"/>
          </a:bodyPr>
          <a:lstStyle/>
          <a:p>
            <a:pPr algn="just"/>
            <a:r>
              <a:rPr lang="en-US" b="1" i="1" u="sng" dirty="0" smtClean="0"/>
              <a:t>Note: </a:t>
            </a:r>
            <a:r>
              <a:rPr lang="en-US" dirty="0" smtClean="0"/>
              <a:t>a device on a bus not only receives information, it can also reply it. If it replies over some different wires than the ones where it receives, then both set of wires make up a bus. </a:t>
            </a:r>
          </a:p>
          <a:p>
            <a:pPr algn="just"/>
            <a:endParaRPr lang="en-US" dirty="0"/>
          </a:p>
          <a:p>
            <a:pPr algn="just"/>
            <a:r>
              <a:rPr lang="en-US" dirty="0" smtClean="0"/>
              <a:t>If the information comes from single source and all other devices are simply passive listeners with no way to reply then, that’s not a bus.</a:t>
            </a:r>
          </a:p>
          <a:p>
            <a:pPr marL="0" indent="0" algn="just">
              <a:buNone/>
            </a:pPr>
            <a:endParaRPr lang="en-US" dirty="0" smtClean="0"/>
          </a:p>
          <a:p>
            <a:pPr algn="just"/>
            <a:r>
              <a:rPr lang="en-US" dirty="0" smtClean="0"/>
              <a:t>A bus receives and replies</a:t>
            </a:r>
          </a:p>
          <a:p>
            <a:pPr marL="0" indent="0" algn="just">
              <a:buNone/>
            </a:pPr>
            <a:endParaRPr lang="en-US" dirty="0" smtClean="0"/>
          </a:p>
          <a:p>
            <a:pPr algn="just"/>
            <a:r>
              <a:rPr lang="en-US" dirty="0" smtClean="0"/>
              <a:t>Wire; single signal</a:t>
            </a:r>
          </a:p>
          <a:p>
            <a:pPr algn="just"/>
            <a:r>
              <a:rPr lang="en-US" dirty="0" smtClean="0"/>
              <a:t>Bus: collection of signals/wire</a:t>
            </a:r>
            <a:endParaRPr lang="en-US" dirty="0"/>
          </a:p>
        </p:txBody>
      </p:sp>
    </p:spTree>
    <p:extLst>
      <p:ext uri="{BB962C8B-B14F-4D97-AF65-F5344CB8AC3E}">
        <p14:creationId xmlns:p14="http://schemas.microsoft.com/office/powerpoint/2010/main" val="443837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763000" cy="5943600"/>
          </a:xfrm>
        </p:spPr>
        <p:txBody>
          <a:bodyPr/>
          <a:lstStyle/>
          <a:p>
            <a:pPr algn="just"/>
            <a:r>
              <a:rPr lang="en-US" b="1" i="1" dirty="0" smtClean="0"/>
              <a:t>CHIPSET:</a:t>
            </a:r>
            <a:r>
              <a:rPr lang="en-US" dirty="0" smtClean="0"/>
              <a:t> it is a component that routes data between different buses. It is composed of large number of electronic chip. It has two main components: </a:t>
            </a:r>
            <a:r>
              <a:rPr lang="en-US" b="1" i="1" dirty="0" smtClean="0"/>
              <a:t>Northbridge </a:t>
            </a:r>
            <a:r>
              <a:rPr lang="en-US" dirty="0" smtClean="0"/>
              <a:t>which transfers control between processor and RAM and </a:t>
            </a:r>
            <a:r>
              <a:rPr lang="en-US" b="1" i="1" dirty="0" smtClean="0"/>
              <a:t>Southbridge </a:t>
            </a:r>
            <a:r>
              <a:rPr lang="en-US" dirty="0" smtClean="0"/>
              <a:t>which handles communication between peripheral devices.</a:t>
            </a:r>
            <a:endParaRPr lang="en-US" dirty="0"/>
          </a:p>
        </p:txBody>
      </p:sp>
    </p:spTree>
    <p:extLst>
      <p:ext uri="{BB962C8B-B14F-4D97-AF65-F5344CB8AC3E}">
        <p14:creationId xmlns:p14="http://schemas.microsoft.com/office/powerpoint/2010/main" val="443837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228600"/>
            <a:ext cx="8991600" cy="647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434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6172200"/>
          </a:xfrm>
        </p:spPr>
        <p:txBody>
          <a:bodyPr>
            <a:normAutofit fontScale="85000" lnSpcReduction="10000"/>
          </a:bodyPr>
          <a:lstStyle/>
          <a:p>
            <a:pPr algn="just"/>
            <a:r>
              <a:rPr lang="en-US" dirty="0" smtClean="0"/>
              <a:t>The internal bus is (sometimes called the front-side bus or FSB for short or the system bus). The expansion bus is sometimes called the input/output bus or the control bus. </a:t>
            </a:r>
          </a:p>
          <a:p>
            <a:pPr algn="just"/>
            <a:endParaRPr lang="en-US" dirty="0"/>
          </a:p>
          <a:p>
            <a:pPr algn="just"/>
            <a:r>
              <a:rPr lang="en-US" dirty="0" smtClean="0"/>
              <a:t>Expansion bus is used to add additional expansion cards to the CPU, it comes in Internal and External. It allows the processor to communicate with peripherals.</a:t>
            </a:r>
          </a:p>
          <a:p>
            <a:pPr marL="0" indent="0" algn="just">
              <a:buNone/>
            </a:pPr>
            <a:endParaRPr lang="en-US" dirty="0" smtClean="0"/>
          </a:p>
          <a:p>
            <a:pPr algn="just"/>
            <a:r>
              <a:rPr lang="en-US" dirty="0" smtClean="0"/>
              <a:t>Common Internal buses are: PCI, PCI express and SATA.</a:t>
            </a:r>
          </a:p>
          <a:p>
            <a:pPr algn="just"/>
            <a:r>
              <a:rPr lang="en-US" dirty="0" smtClean="0"/>
              <a:t>Common external buses are USB, CAN and IEEE1394 (Fire wire)</a:t>
            </a:r>
          </a:p>
          <a:p>
            <a:pPr marL="0" indent="0" algn="just">
              <a:buNone/>
            </a:pPr>
            <a:endParaRPr lang="en-US" dirty="0" smtClean="0"/>
          </a:p>
          <a:p>
            <a:pPr algn="just"/>
            <a:r>
              <a:rPr lang="en-US" dirty="0" smtClean="0"/>
              <a:t>A backside bus (BSB) connects the processor to the cache.</a:t>
            </a:r>
            <a:endParaRPr lang="en-US" dirty="0"/>
          </a:p>
        </p:txBody>
      </p:sp>
    </p:spTree>
    <p:extLst>
      <p:ext uri="{BB962C8B-B14F-4D97-AF65-F5344CB8AC3E}">
        <p14:creationId xmlns:p14="http://schemas.microsoft.com/office/powerpoint/2010/main" val="443837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8762999" cy="647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3837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r>
              <a:rPr lang="en-US" dirty="0"/>
              <a:t>All computing devices, from smartphones to supercomputers, pass data back and forth along electronic channels called ‘</a:t>
            </a:r>
            <a:r>
              <a:rPr lang="en-US" b="1" i="1" dirty="0"/>
              <a:t>buses’. </a:t>
            </a:r>
            <a:r>
              <a:rPr lang="en-US" dirty="0"/>
              <a:t>The number and type of buses used strongly affect the machine’s overall speed</a:t>
            </a:r>
            <a:r>
              <a:rPr lang="en-US" dirty="0" smtClean="0"/>
              <a:t>.</a:t>
            </a:r>
          </a:p>
          <a:p>
            <a:pPr marL="0" indent="0" algn="just">
              <a:buNone/>
            </a:pPr>
            <a:endParaRPr lang="en-US" dirty="0"/>
          </a:p>
          <a:p>
            <a:pPr algn="just"/>
            <a:r>
              <a:rPr lang="en-US" dirty="0"/>
              <a:t>Simple computer designs move data on a single bus; multiple buses however, vastly improve performance. In a multiple-bus architecture, each pathway is suited to handle a particular kind of information.</a:t>
            </a:r>
          </a:p>
          <a:p>
            <a:pPr algn="just"/>
            <a:r>
              <a:rPr lang="en-US" dirty="0"/>
              <a:t>In a single-bus architecture, all components including the CPU, memory and peripherals share a common bus.</a:t>
            </a:r>
          </a:p>
          <a:p>
            <a:endParaRPr lang="en-US" dirty="0"/>
          </a:p>
        </p:txBody>
      </p:sp>
    </p:spTree>
    <p:extLst>
      <p:ext uri="{BB962C8B-B14F-4D97-AF65-F5344CB8AC3E}">
        <p14:creationId xmlns:p14="http://schemas.microsoft.com/office/powerpoint/2010/main" val="443837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fontScale="92500"/>
          </a:bodyPr>
          <a:lstStyle/>
          <a:p>
            <a:pPr algn="just"/>
            <a:r>
              <a:rPr lang="en-US" dirty="0" smtClean="0"/>
              <a:t>When many device need the bus at the same time, this creates a state of conflict called </a:t>
            </a:r>
            <a:r>
              <a:rPr lang="en-US" b="1" dirty="0" smtClean="0"/>
              <a:t>bus contention; </a:t>
            </a:r>
            <a:r>
              <a:rPr lang="en-US" dirty="0" smtClean="0"/>
              <a:t>some wait for the bus while another has control of it. </a:t>
            </a:r>
          </a:p>
          <a:p>
            <a:pPr algn="just"/>
            <a:endParaRPr lang="en-US" dirty="0"/>
          </a:p>
          <a:p>
            <a:pPr algn="just"/>
            <a:r>
              <a:rPr lang="en-US" dirty="0" smtClean="0"/>
              <a:t>The waiting wastes time, slowing the computer down. </a:t>
            </a:r>
          </a:p>
          <a:p>
            <a:pPr algn="just"/>
            <a:r>
              <a:rPr lang="en-US" dirty="0" smtClean="0"/>
              <a:t>Multiple buses permit several devices to work simultaneously, reducing time spent waiting and improving the computer’s speed. </a:t>
            </a:r>
            <a:r>
              <a:rPr lang="en-US" b="1" i="1" dirty="0" smtClean="0"/>
              <a:t>Performance improvements </a:t>
            </a:r>
            <a:r>
              <a:rPr lang="en-US" dirty="0" smtClean="0"/>
              <a:t>are the main reason for having multiple buses in a computer design.</a:t>
            </a:r>
          </a:p>
          <a:p>
            <a:pPr algn="just"/>
            <a:r>
              <a:rPr lang="en-US" dirty="0" smtClean="0"/>
              <a:t>The </a:t>
            </a:r>
            <a:r>
              <a:rPr lang="en-US" b="1" i="1" dirty="0" smtClean="0"/>
              <a:t>faster a computer’s bus speed, </a:t>
            </a:r>
            <a:r>
              <a:rPr lang="en-US" dirty="0" smtClean="0"/>
              <a:t>the faster it will operate to a point. </a:t>
            </a:r>
            <a:endParaRPr lang="en-US" dirty="0"/>
          </a:p>
        </p:txBody>
      </p:sp>
    </p:spTree>
    <p:extLst>
      <p:ext uri="{BB962C8B-B14F-4D97-AF65-F5344CB8AC3E}">
        <p14:creationId xmlns:p14="http://schemas.microsoft.com/office/powerpoint/2010/main" val="443837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4525963"/>
          </a:xfrm>
        </p:spPr>
        <p:txBody>
          <a:bodyPr/>
          <a:lstStyle/>
          <a:p>
            <a:pPr algn="just"/>
            <a:r>
              <a:rPr lang="en-US" dirty="0" smtClean="0"/>
              <a:t>Data lines-passes data back and forth</a:t>
            </a:r>
          </a:p>
          <a:p>
            <a:pPr marL="0" indent="0" algn="just">
              <a:buNone/>
            </a:pPr>
            <a:endParaRPr lang="en-US" dirty="0" smtClean="0"/>
          </a:p>
          <a:p>
            <a:pPr algn="just"/>
            <a:r>
              <a:rPr lang="en-US" dirty="0" smtClean="0"/>
              <a:t>Number of lines represents width</a:t>
            </a:r>
          </a:p>
          <a:p>
            <a:pPr marL="0" indent="0" algn="just">
              <a:buNone/>
            </a:pPr>
            <a:endParaRPr lang="en-US" dirty="0" smtClean="0"/>
          </a:p>
          <a:p>
            <a:pPr algn="just"/>
            <a:r>
              <a:rPr lang="en-US" dirty="0" smtClean="0"/>
              <a:t>Width of address bus specifies maximum memory capacity</a:t>
            </a:r>
            <a:endParaRPr lang="en-US" dirty="0"/>
          </a:p>
        </p:txBody>
      </p:sp>
    </p:spTree>
    <p:extLst>
      <p:ext uri="{BB962C8B-B14F-4D97-AF65-F5344CB8AC3E}">
        <p14:creationId xmlns:p14="http://schemas.microsoft.com/office/powerpoint/2010/main" val="3947835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248400"/>
          </a:xfrm>
        </p:spPr>
        <p:txBody>
          <a:bodyPr>
            <a:normAutofit lnSpcReduction="10000"/>
          </a:bodyPr>
          <a:lstStyle/>
          <a:p>
            <a:pPr algn="just"/>
            <a:r>
              <a:rPr lang="en-US" dirty="0"/>
              <a:t>The purpose of buses is to reduce the number of ‘pathways’ needed for communication between the components by carrying out all communications over a single data channel, synchronization between components, high speed transfer between components, high speed transfer between CPU/CPU/MEMORY</a:t>
            </a:r>
            <a:r>
              <a:rPr lang="en-US" dirty="0" smtClean="0"/>
              <a:t>.</a:t>
            </a:r>
          </a:p>
          <a:p>
            <a:pPr marL="0" indent="0" algn="just">
              <a:buNone/>
            </a:pPr>
            <a:endParaRPr lang="en-US" dirty="0" smtClean="0"/>
          </a:p>
          <a:p>
            <a:pPr algn="just"/>
            <a:r>
              <a:rPr lang="en-US" dirty="0"/>
              <a:t>If you look at the bottom of a motherboard, you will see a whole network of lines or electronic pathways that join the various components together. This network of wires or electronic pathways are called </a:t>
            </a:r>
            <a:r>
              <a:rPr lang="en-US" b="1" dirty="0"/>
              <a:t>BUSES.</a:t>
            </a:r>
          </a:p>
          <a:p>
            <a:endParaRPr lang="en-US" dirty="0"/>
          </a:p>
          <a:p>
            <a:endParaRPr lang="en-US" dirty="0"/>
          </a:p>
        </p:txBody>
      </p:sp>
    </p:spTree>
    <p:extLst>
      <p:ext uri="{BB962C8B-B14F-4D97-AF65-F5344CB8AC3E}">
        <p14:creationId xmlns:p14="http://schemas.microsoft.com/office/powerpoint/2010/main" val="3523800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639762"/>
          </a:xfrm>
        </p:spPr>
        <p:txBody>
          <a:bodyPr>
            <a:normAutofit fontScale="90000"/>
          </a:bodyPr>
          <a:lstStyle/>
          <a:p>
            <a:r>
              <a:rPr lang="en-US" b="1" dirty="0" smtClean="0">
                <a:latin typeface="Times New Roman" pitchFamily="18" charset="0"/>
                <a:cs typeface="Times New Roman" pitchFamily="18" charset="0"/>
              </a:rPr>
              <a:t>Bus Structure-Control </a:t>
            </a:r>
            <a:r>
              <a:rPr lang="en-US" b="1" dirty="0">
                <a:latin typeface="Times New Roman" pitchFamily="18" charset="0"/>
                <a:cs typeface="Times New Roman" pitchFamily="18" charset="0"/>
              </a:rPr>
              <a:t>L</a:t>
            </a:r>
            <a:r>
              <a:rPr lang="en-US" b="1" dirty="0" smtClean="0">
                <a:latin typeface="Times New Roman" pitchFamily="18" charset="0"/>
                <a:cs typeface="Times New Roman" pitchFamily="18" charset="0"/>
              </a:rPr>
              <a:t>ines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839200" cy="5867400"/>
          </a:xfrm>
        </p:spPr>
        <p:txBody>
          <a:bodyPr>
            <a:normAutofit fontScale="92500" lnSpcReduction="20000"/>
          </a:bodyPr>
          <a:lstStyle/>
          <a:p>
            <a:pPr algn="just"/>
            <a:r>
              <a:rPr lang="en-US" dirty="0" smtClean="0"/>
              <a:t>Because multiple devices communicate on a line, control is needed:</a:t>
            </a:r>
          </a:p>
          <a:p>
            <a:pPr algn="just"/>
            <a:r>
              <a:rPr lang="en-US" dirty="0" smtClean="0"/>
              <a:t>Timing</a:t>
            </a:r>
          </a:p>
          <a:p>
            <a:pPr marL="0" indent="0" algn="just">
              <a:buNone/>
            </a:pPr>
            <a:r>
              <a:rPr lang="en-US" dirty="0" smtClean="0"/>
              <a:t>Typical lines include:</a:t>
            </a:r>
          </a:p>
          <a:p>
            <a:pPr algn="just"/>
            <a:r>
              <a:rPr lang="en-US" dirty="0" smtClean="0"/>
              <a:t>Memory Read or Write</a:t>
            </a:r>
          </a:p>
          <a:p>
            <a:pPr algn="just"/>
            <a:r>
              <a:rPr lang="en-US" dirty="0" smtClean="0"/>
              <a:t>I/O Read or Write</a:t>
            </a:r>
          </a:p>
          <a:p>
            <a:pPr algn="just"/>
            <a:r>
              <a:rPr lang="en-US" dirty="0" smtClean="0"/>
              <a:t>Transfer ACK</a:t>
            </a:r>
          </a:p>
          <a:p>
            <a:pPr algn="just"/>
            <a:r>
              <a:rPr lang="en-US" dirty="0" smtClean="0"/>
              <a:t>Bus request</a:t>
            </a:r>
          </a:p>
          <a:p>
            <a:pPr algn="just"/>
            <a:r>
              <a:rPr lang="en-US" dirty="0" smtClean="0"/>
              <a:t>Bus grant</a:t>
            </a:r>
          </a:p>
          <a:p>
            <a:pPr algn="just"/>
            <a:r>
              <a:rPr lang="en-US" dirty="0" smtClean="0"/>
              <a:t>Interrupt request</a:t>
            </a:r>
          </a:p>
          <a:p>
            <a:pPr algn="just"/>
            <a:r>
              <a:rPr lang="en-US" dirty="0" smtClean="0"/>
              <a:t>Interrupt acknowledgement</a:t>
            </a:r>
          </a:p>
          <a:p>
            <a:pPr algn="just"/>
            <a:r>
              <a:rPr lang="en-US" dirty="0" smtClean="0"/>
              <a:t>Clock</a:t>
            </a:r>
          </a:p>
          <a:p>
            <a:pPr algn="just"/>
            <a:r>
              <a:rPr lang="en-US" dirty="0" smtClean="0"/>
              <a:t>reset</a:t>
            </a:r>
            <a:endParaRPr lang="en-US" dirty="0"/>
          </a:p>
        </p:txBody>
      </p:sp>
    </p:spTree>
    <p:extLst>
      <p:ext uri="{BB962C8B-B14F-4D97-AF65-F5344CB8AC3E}">
        <p14:creationId xmlns:p14="http://schemas.microsoft.com/office/powerpoint/2010/main" val="4257093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latin typeface="Times New Roman" pitchFamily="18" charset="0"/>
                <a:cs typeface="Times New Roman" pitchFamily="18" charset="0"/>
              </a:rPr>
              <a:t>Physical implementations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839200" cy="5638800"/>
          </a:xfrm>
        </p:spPr>
        <p:txBody>
          <a:bodyPr/>
          <a:lstStyle/>
          <a:p>
            <a:pPr algn="just"/>
            <a:r>
              <a:rPr lang="en-US" dirty="0" smtClean="0"/>
              <a:t>Parallel lines on circuit boards (ISA or PCI)</a:t>
            </a:r>
          </a:p>
          <a:p>
            <a:pPr algn="just"/>
            <a:r>
              <a:rPr lang="en-US" dirty="0" smtClean="0"/>
              <a:t>Ribbon cables (IDE)</a:t>
            </a:r>
          </a:p>
          <a:p>
            <a:pPr algn="just"/>
            <a:r>
              <a:rPr lang="en-US" dirty="0" smtClean="0"/>
              <a:t>Strip connectors on motherboard (PCI 104)</a:t>
            </a:r>
          </a:p>
          <a:p>
            <a:pPr algn="just"/>
            <a:r>
              <a:rPr lang="en-US" dirty="0" smtClean="0"/>
              <a:t>External cabling (USB or Fire wire)</a:t>
            </a:r>
          </a:p>
          <a:p>
            <a:pPr algn="just"/>
            <a:r>
              <a:rPr lang="en-US" dirty="0" smtClean="0"/>
              <a:t>Note the wider the bus the better the data transfer rate or the wider the addressable memory space</a:t>
            </a:r>
            <a:endParaRPr lang="en-US" dirty="0"/>
          </a:p>
        </p:txBody>
      </p:sp>
    </p:spTree>
    <p:extLst>
      <p:ext uri="{BB962C8B-B14F-4D97-AF65-F5344CB8AC3E}">
        <p14:creationId xmlns:p14="http://schemas.microsoft.com/office/powerpoint/2010/main" val="1227308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rmAutofit fontScale="85000" lnSpcReduction="20000"/>
          </a:bodyPr>
          <a:lstStyle/>
          <a:p>
            <a:pPr algn="just"/>
            <a:r>
              <a:rPr lang="en-US" b="1" u="sng" dirty="0"/>
              <a:t>Interrupt: </a:t>
            </a:r>
            <a:r>
              <a:rPr lang="en-US" dirty="0"/>
              <a:t> the term Interrupt is defined loosely to any exceptional event that causes CPU to temporarily transfer its control from currently executing program to a different program which provides service to the exceptional event. </a:t>
            </a:r>
            <a:endParaRPr lang="en-US" dirty="0" smtClean="0"/>
          </a:p>
          <a:p>
            <a:pPr algn="just"/>
            <a:endParaRPr lang="en-US" dirty="0"/>
          </a:p>
          <a:p>
            <a:pPr algn="just"/>
            <a:r>
              <a:rPr lang="en-US" dirty="0" smtClean="0"/>
              <a:t>A </a:t>
            </a:r>
            <a:r>
              <a:rPr lang="en-US" dirty="0"/>
              <a:t>signal to the processor emitted by hardware or software indicating an event that needs immediate attention. </a:t>
            </a:r>
            <a:r>
              <a:rPr lang="en-US" dirty="0" smtClean="0"/>
              <a:t>An interrupt alerts the processor to a high-priority condition requiring the interruption of the current code the processor is executing (the current thread). The </a:t>
            </a:r>
            <a:r>
              <a:rPr lang="en-US" dirty="0"/>
              <a:t>processor responds by suspending its current activities and saving its state and executes a small program called an Interrupt Handler or Interrupt Service Routine (ISR) to deal with the event. </a:t>
            </a:r>
            <a:endParaRPr lang="en-US" dirty="0" smtClean="0"/>
          </a:p>
          <a:p>
            <a:pPr marL="0" indent="0" algn="just">
              <a:buNone/>
            </a:pPr>
            <a:endParaRPr lang="en-US" dirty="0" smtClean="0"/>
          </a:p>
          <a:p>
            <a:pPr algn="just"/>
            <a:r>
              <a:rPr lang="en-US" dirty="0" smtClean="0"/>
              <a:t>This interruption is usually temporary and after the interrupt handler finishes, the processor resumes execution of the previous thread.</a:t>
            </a:r>
            <a:endParaRPr lang="en-US" dirty="0"/>
          </a:p>
        </p:txBody>
      </p:sp>
    </p:spTree>
    <p:extLst>
      <p:ext uri="{BB962C8B-B14F-4D97-AF65-F5344CB8AC3E}">
        <p14:creationId xmlns:p14="http://schemas.microsoft.com/office/powerpoint/2010/main" val="443837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92500" lnSpcReduction="20000"/>
          </a:bodyPr>
          <a:lstStyle/>
          <a:p>
            <a:pPr algn="just"/>
            <a:r>
              <a:rPr lang="en-US" dirty="0" smtClean="0"/>
              <a:t>Interrupts are commonly used technique for computer multitasking especially in real-time computing. Such a system is said to be interrupt-driven.</a:t>
            </a:r>
          </a:p>
          <a:p>
            <a:pPr marL="0" indent="0" algn="just">
              <a:buNone/>
            </a:pPr>
            <a:endParaRPr lang="en-US" dirty="0" smtClean="0"/>
          </a:p>
          <a:p>
            <a:pPr algn="just"/>
            <a:r>
              <a:rPr lang="en-US" dirty="0" smtClean="0"/>
              <a:t>Interrupts breaks the normal sequence of execution to some other program called ISR. It is a mechanism by which other modules(I/O memory) may interrupt the normal processing of the processor.</a:t>
            </a:r>
          </a:p>
          <a:p>
            <a:pPr marL="0" indent="0" algn="just">
              <a:buNone/>
            </a:pPr>
            <a:endParaRPr lang="en-US" dirty="0" smtClean="0"/>
          </a:p>
          <a:p>
            <a:pPr algn="just"/>
            <a:r>
              <a:rPr lang="en-US" dirty="0" smtClean="0"/>
              <a:t>Interrupts provide a way to improve processor utilization. Modern OS are interrupt driven</a:t>
            </a:r>
          </a:p>
          <a:p>
            <a:pPr algn="just"/>
            <a:r>
              <a:rPr lang="en-US" dirty="0" smtClean="0"/>
              <a:t>A suspension of a process such as the execution of a computer program, caused by an event external to that process and perform in such a way that the process can be resumed.</a:t>
            </a:r>
            <a:endParaRPr lang="en-US" dirty="0"/>
          </a:p>
        </p:txBody>
      </p:sp>
    </p:spTree>
    <p:extLst>
      <p:ext uri="{BB962C8B-B14F-4D97-AF65-F5344CB8AC3E}">
        <p14:creationId xmlns:p14="http://schemas.microsoft.com/office/powerpoint/2010/main" val="2544770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latin typeface="Times New Roman" pitchFamily="18" charset="0"/>
                <a:cs typeface="Times New Roman" pitchFamily="18" charset="0"/>
              </a:rPr>
              <a:t>TYPES OF INTERRUPTS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143000"/>
            <a:ext cx="8763000" cy="5486400"/>
          </a:xfrm>
        </p:spPr>
        <p:txBody>
          <a:bodyPr>
            <a:normAutofit fontScale="85000" lnSpcReduction="20000"/>
          </a:bodyPr>
          <a:lstStyle/>
          <a:p>
            <a:pPr algn="just"/>
            <a:r>
              <a:rPr lang="en-US" b="1" u="sng" dirty="0" smtClean="0"/>
              <a:t>Hardware Interrupts:</a:t>
            </a:r>
            <a:r>
              <a:rPr lang="en-US" b="1" dirty="0" smtClean="0"/>
              <a:t> </a:t>
            </a:r>
            <a:r>
              <a:rPr lang="en-US" dirty="0" smtClean="0"/>
              <a:t>an electronic alerting signal sent to the processor from an external device, either a part of the computer itself such as a disk controller or an external peripheral. For example, pressing a key on the keyboard or moving the mouse triggers hardware interrupts that cause the processor to read the keystroke or mouse position.</a:t>
            </a:r>
          </a:p>
          <a:p>
            <a:pPr algn="just"/>
            <a:r>
              <a:rPr lang="en-US" dirty="0" smtClean="0"/>
              <a:t>They are external interrupts that are used by the CPU to interact with input/output devices. It helps to improve CPU performance by allowing the CPU to execute instructions. Hardware interrupts are used by devices to communicate that they require attention from the OS.</a:t>
            </a:r>
          </a:p>
          <a:p>
            <a:pPr marL="0" indent="0" algn="just">
              <a:buNone/>
            </a:pPr>
            <a:endParaRPr lang="en-US" dirty="0" smtClean="0"/>
          </a:p>
          <a:p>
            <a:pPr algn="just"/>
            <a:r>
              <a:rPr lang="en-US" dirty="0" smtClean="0"/>
              <a:t>The act of initiating a hardware interrupt is referred to as </a:t>
            </a:r>
            <a:r>
              <a:rPr lang="en-US" b="1" dirty="0" smtClean="0"/>
              <a:t>Interrupt Request</a:t>
            </a:r>
            <a:r>
              <a:rPr lang="en-US" dirty="0" smtClean="0"/>
              <a:t>. </a:t>
            </a:r>
            <a:endParaRPr lang="en-US" dirty="0"/>
          </a:p>
        </p:txBody>
      </p:sp>
    </p:spTree>
    <p:extLst>
      <p:ext uri="{BB962C8B-B14F-4D97-AF65-F5344CB8AC3E}">
        <p14:creationId xmlns:p14="http://schemas.microsoft.com/office/powerpoint/2010/main" val="443837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fontScale="92500" lnSpcReduction="10000"/>
          </a:bodyPr>
          <a:lstStyle/>
          <a:p>
            <a:pPr algn="just"/>
            <a:r>
              <a:rPr lang="en-US" b="1" dirty="0"/>
              <a:t>Mask able </a:t>
            </a:r>
            <a:r>
              <a:rPr lang="en-US" dirty="0"/>
              <a:t>interrupts are hardware interrupts that can be ignore by the CPU. They can be ignored by the processor while performing its operations. Generally they come </a:t>
            </a:r>
            <a:r>
              <a:rPr lang="en-US" dirty="0" smtClean="0"/>
              <a:t>majorly from </a:t>
            </a:r>
            <a:r>
              <a:rPr lang="en-US" dirty="0"/>
              <a:t>peripheral devices example mouse click, memory read, disk or network adapters </a:t>
            </a:r>
            <a:r>
              <a:rPr lang="en-US" dirty="0" smtClean="0"/>
              <a:t>interrupts. </a:t>
            </a:r>
          </a:p>
          <a:p>
            <a:pPr marL="0" indent="0" algn="just">
              <a:buNone/>
            </a:pPr>
            <a:endParaRPr lang="en-US" dirty="0" smtClean="0"/>
          </a:p>
          <a:p>
            <a:pPr algn="just"/>
            <a:r>
              <a:rPr lang="en-US" dirty="0" smtClean="0"/>
              <a:t>While </a:t>
            </a:r>
            <a:r>
              <a:rPr lang="en-US" b="1" dirty="0"/>
              <a:t>non-mask able</a:t>
            </a:r>
            <a:r>
              <a:rPr lang="en-US" dirty="0"/>
              <a:t> interrupts are those that cannot be </a:t>
            </a:r>
            <a:r>
              <a:rPr lang="en-US" dirty="0" smtClean="0"/>
              <a:t>ignored. They </a:t>
            </a:r>
            <a:r>
              <a:rPr lang="en-US" dirty="0"/>
              <a:t>cannot be ignored or disabled CPU responds to them immediately, highest priority among interrupts. Examples: software corrupted, power failure, divide by zero exception, arithmetic overflow…							 </a:t>
            </a:r>
          </a:p>
          <a:p>
            <a:endParaRPr lang="en-US" dirty="0"/>
          </a:p>
        </p:txBody>
      </p:sp>
    </p:spTree>
    <p:extLst>
      <p:ext uri="{BB962C8B-B14F-4D97-AF65-F5344CB8AC3E}">
        <p14:creationId xmlns:p14="http://schemas.microsoft.com/office/powerpoint/2010/main" val="443837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248400"/>
          </a:xfrm>
        </p:spPr>
        <p:txBody>
          <a:bodyPr>
            <a:normAutofit fontScale="85000" lnSpcReduction="10000"/>
          </a:bodyPr>
          <a:lstStyle/>
          <a:p>
            <a:pPr algn="just"/>
            <a:r>
              <a:rPr lang="en-US" b="1" u="sng" dirty="0"/>
              <a:t>Software Interrupts:</a:t>
            </a:r>
            <a:r>
              <a:rPr lang="en-US" b="1" dirty="0"/>
              <a:t> </a:t>
            </a:r>
            <a:r>
              <a:rPr lang="en-US" dirty="0"/>
              <a:t>caused by an exceptional condition in the processor itself or a special instruction in the instruction set which causes an interrupt when it is executed.  </a:t>
            </a:r>
            <a:endParaRPr lang="en-US" dirty="0" smtClean="0"/>
          </a:p>
          <a:p>
            <a:pPr algn="just"/>
            <a:r>
              <a:rPr lang="en-US" dirty="0" smtClean="0"/>
              <a:t>It </a:t>
            </a:r>
            <a:r>
              <a:rPr lang="en-US" dirty="0"/>
              <a:t>occurs entirely within the CPU, used to handle execution of valid instruction. For example if the processor’s arithmetic logic unit is commanded to divide a number by zero this impossible demand will cause a divide-by zero exception perhaps causing the computer to abandon the calculation or display an error message. Invalid instruction codes, page faults, arithmetic overflow</a:t>
            </a:r>
            <a:r>
              <a:rPr lang="en-US" dirty="0" smtClean="0"/>
              <a:t>…</a:t>
            </a:r>
          </a:p>
          <a:p>
            <a:pPr marL="0" indent="0" algn="just">
              <a:buNone/>
            </a:pPr>
            <a:endParaRPr lang="en-US" dirty="0" smtClean="0"/>
          </a:p>
          <a:p>
            <a:pPr algn="just"/>
            <a:r>
              <a:rPr lang="en-US" dirty="0" smtClean="0"/>
              <a:t>For example, the computer often use software interrupt instructions to communicate with the disk controller to request data to be read or written to disk.</a:t>
            </a:r>
            <a:endParaRPr lang="en-US" dirty="0"/>
          </a:p>
        </p:txBody>
      </p:sp>
    </p:spTree>
    <p:extLst>
      <p:ext uri="{BB962C8B-B14F-4D97-AF65-F5344CB8AC3E}">
        <p14:creationId xmlns:p14="http://schemas.microsoft.com/office/powerpoint/2010/main" val="443837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199" y="1066800"/>
            <a:ext cx="5605895"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INTERRUPTS</a:t>
            </a:r>
            <a:endParaRPr lang="en-US" sz="2400" b="1" dirty="0"/>
          </a:p>
        </p:txBody>
      </p:sp>
      <p:sp>
        <p:nvSpPr>
          <p:cNvPr id="3" name="Rectangle 2"/>
          <p:cNvSpPr/>
          <p:nvPr/>
        </p:nvSpPr>
        <p:spPr>
          <a:xfrm>
            <a:off x="1155556" y="2722418"/>
            <a:ext cx="3428999"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HARDWARE INTERRUPTS</a:t>
            </a:r>
            <a:endParaRPr lang="en-US" b="1" dirty="0"/>
          </a:p>
        </p:txBody>
      </p:sp>
      <p:sp>
        <p:nvSpPr>
          <p:cNvPr id="4" name="Rectangle 3"/>
          <p:cNvSpPr/>
          <p:nvPr/>
        </p:nvSpPr>
        <p:spPr>
          <a:xfrm>
            <a:off x="5029200" y="2667000"/>
            <a:ext cx="3124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SOFTWARE INTERRUPTS</a:t>
            </a:r>
            <a:endParaRPr lang="en-US" b="1" dirty="0"/>
          </a:p>
        </p:txBody>
      </p:sp>
      <p:sp>
        <p:nvSpPr>
          <p:cNvPr id="5" name="Rectangle 4"/>
          <p:cNvSpPr/>
          <p:nvPr/>
        </p:nvSpPr>
        <p:spPr>
          <a:xfrm>
            <a:off x="152400" y="4752109"/>
            <a:ext cx="2362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MASKABLE INTERRUPTS</a:t>
            </a:r>
            <a:endParaRPr lang="en-US" b="1" dirty="0"/>
          </a:p>
        </p:txBody>
      </p:sp>
      <p:sp>
        <p:nvSpPr>
          <p:cNvPr id="6" name="Rectangle 5"/>
          <p:cNvSpPr/>
          <p:nvPr/>
        </p:nvSpPr>
        <p:spPr>
          <a:xfrm>
            <a:off x="5410200" y="4267200"/>
            <a:ext cx="2957945"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NON-MASKABLE INTERRUPTS</a:t>
            </a:r>
            <a:endParaRPr lang="en-US" b="1" dirty="0"/>
          </a:p>
        </p:txBody>
      </p:sp>
      <p:cxnSp>
        <p:nvCxnSpPr>
          <p:cNvPr id="8" name="Straight Connector 7"/>
          <p:cNvCxnSpPr/>
          <p:nvPr/>
        </p:nvCxnSpPr>
        <p:spPr>
          <a:xfrm>
            <a:off x="2662237" y="2057400"/>
            <a:ext cx="4410508" cy="0"/>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a:off x="2662237" y="2057400"/>
            <a:ext cx="0" cy="685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a:off x="7072745" y="2057400"/>
            <a:ext cx="0" cy="685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Connector 12"/>
          <p:cNvCxnSpPr>
            <a:stCxn id="2" idx="2"/>
          </p:cNvCxnSpPr>
          <p:nvPr/>
        </p:nvCxnSpPr>
        <p:spPr>
          <a:xfrm flipH="1">
            <a:off x="4403146" y="1752600"/>
            <a:ext cx="1" cy="304800"/>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2696873" y="3408218"/>
            <a:ext cx="0" cy="658091"/>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1018309" y="4066309"/>
            <a:ext cx="0" cy="685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a:off x="7062353" y="3352800"/>
            <a:ext cx="1" cy="914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a:off x="990600" y="4066309"/>
            <a:ext cx="1706273"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283883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fontScale="92500" lnSpcReduction="20000"/>
          </a:bodyPr>
          <a:lstStyle/>
          <a:p>
            <a:pPr marL="0" indent="0" algn="just">
              <a:buNone/>
            </a:pPr>
            <a:r>
              <a:rPr lang="en-US" b="1" dirty="0"/>
              <a:t>Interrupts can be used in the following areas:</a:t>
            </a:r>
          </a:p>
          <a:p>
            <a:pPr lvl="0" algn="just"/>
            <a:r>
              <a:rPr lang="en-US" dirty="0"/>
              <a:t>Input and output data transfers for peripheral </a:t>
            </a:r>
            <a:r>
              <a:rPr lang="en-US" dirty="0" smtClean="0"/>
              <a:t>devices</a:t>
            </a:r>
          </a:p>
          <a:p>
            <a:pPr lvl="0" algn="just"/>
            <a:endParaRPr lang="en-US" dirty="0"/>
          </a:p>
          <a:p>
            <a:pPr lvl="0" algn="just"/>
            <a:r>
              <a:rPr lang="en-US" dirty="0"/>
              <a:t>Event driven </a:t>
            </a:r>
            <a:r>
              <a:rPr lang="en-US" dirty="0" smtClean="0"/>
              <a:t>programs</a:t>
            </a:r>
          </a:p>
          <a:p>
            <a:pPr lvl="0" algn="just"/>
            <a:endParaRPr lang="en-US" dirty="0"/>
          </a:p>
          <a:p>
            <a:pPr lvl="0" algn="just"/>
            <a:r>
              <a:rPr lang="en-US" dirty="0"/>
              <a:t>Emergency situations for example power </a:t>
            </a:r>
            <a:r>
              <a:rPr lang="en-US" dirty="0" smtClean="0"/>
              <a:t>down</a:t>
            </a:r>
          </a:p>
          <a:p>
            <a:pPr lvl="0" algn="just"/>
            <a:endParaRPr lang="en-US" dirty="0"/>
          </a:p>
          <a:p>
            <a:pPr lvl="0" algn="just"/>
            <a:r>
              <a:rPr lang="en-US" dirty="0"/>
              <a:t>Real time response application and in multitasking </a:t>
            </a:r>
            <a:r>
              <a:rPr lang="en-US" dirty="0" smtClean="0"/>
              <a:t>systems</a:t>
            </a:r>
          </a:p>
          <a:p>
            <a:pPr marL="0" lvl="0" indent="0" algn="just">
              <a:buNone/>
            </a:pPr>
            <a:endParaRPr lang="en-US" dirty="0"/>
          </a:p>
          <a:p>
            <a:pPr lvl="0" algn="just"/>
            <a:r>
              <a:rPr lang="en-US" dirty="0"/>
              <a:t>Input signals to be used for timing purpose </a:t>
            </a:r>
            <a:endParaRPr lang="en-US" dirty="0" smtClean="0"/>
          </a:p>
          <a:p>
            <a:pPr marL="0" lvl="0" indent="0" algn="just">
              <a:buNone/>
            </a:pPr>
            <a:endParaRPr lang="en-US" dirty="0" smtClean="0"/>
          </a:p>
          <a:p>
            <a:pPr lvl="0" algn="just"/>
            <a:r>
              <a:rPr lang="en-US" dirty="0" smtClean="0"/>
              <a:t>Emergency situation for example: power down.</a:t>
            </a:r>
            <a:r>
              <a:rPr lang="en-US" dirty="0"/>
              <a:t>				 </a:t>
            </a:r>
          </a:p>
          <a:p>
            <a:endParaRPr lang="en-US" dirty="0"/>
          </a:p>
        </p:txBody>
      </p:sp>
    </p:spTree>
    <p:extLst>
      <p:ext uri="{BB962C8B-B14F-4D97-AF65-F5344CB8AC3E}">
        <p14:creationId xmlns:p14="http://schemas.microsoft.com/office/powerpoint/2010/main" val="4438379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15400" cy="6248400"/>
          </a:xfrm>
        </p:spPr>
        <p:txBody>
          <a:bodyPr>
            <a:normAutofit fontScale="92500" lnSpcReduction="10000"/>
          </a:bodyPr>
          <a:lstStyle/>
          <a:p>
            <a:pPr algn="just"/>
            <a:r>
              <a:rPr lang="en-US" b="1" i="1" u="sng" dirty="0" smtClean="0"/>
              <a:t>Interrupt Cycle:  </a:t>
            </a:r>
          </a:p>
          <a:p>
            <a:pPr algn="just"/>
            <a:r>
              <a:rPr lang="en-US" dirty="0"/>
              <a:t>I</a:t>
            </a:r>
            <a:r>
              <a:rPr lang="en-US" dirty="0" smtClean="0"/>
              <a:t>n the interrupt cycle, the processor checks to see if any interrupt has occurred indicated by the presence of an interrupt signal. </a:t>
            </a:r>
          </a:p>
          <a:p>
            <a:pPr algn="just"/>
            <a:r>
              <a:rPr lang="en-US" dirty="0" smtClean="0"/>
              <a:t>If no interrupts are pending, the processor proceeds to the fetch cycle and fetches the next instruction of the current program. </a:t>
            </a:r>
          </a:p>
          <a:p>
            <a:pPr algn="just"/>
            <a:r>
              <a:rPr lang="en-US" dirty="0" smtClean="0"/>
              <a:t>If interrupt is pending the processor suspends execution of the current program being executed and saves its context sets the program counter to the starting address of an interrupt handler routine. </a:t>
            </a:r>
          </a:p>
          <a:p>
            <a:pPr algn="just"/>
            <a:r>
              <a:rPr lang="en-US" dirty="0" smtClean="0"/>
              <a:t>The processor now proceeds to the fetch cycle and fetches the first instruction in the interrupt handler program which service the interrupt.	</a:t>
            </a:r>
            <a:endParaRPr lang="en-US" dirty="0"/>
          </a:p>
        </p:txBody>
      </p:sp>
    </p:spTree>
    <p:extLst>
      <p:ext uri="{BB962C8B-B14F-4D97-AF65-F5344CB8AC3E}">
        <p14:creationId xmlns:p14="http://schemas.microsoft.com/office/powerpoint/2010/main" val="3104109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248400"/>
          </a:xfrm>
        </p:spPr>
        <p:txBody>
          <a:bodyPr>
            <a:normAutofit fontScale="85000" lnSpcReduction="20000"/>
          </a:bodyPr>
          <a:lstStyle/>
          <a:p>
            <a:pPr algn="just"/>
            <a:r>
              <a:rPr lang="en-US" dirty="0" smtClean="0"/>
              <a:t>You can think of a bus as the highway through which data travels within a computer when it is been used (data highway). It is called a bus because the operations of the computer’s motherboard are carried on it like passengers on a bus.</a:t>
            </a:r>
          </a:p>
          <a:p>
            <a:pPr marL="0" indent="0" algn="just">
              <a:buNone/>
            </a:pPr>
            <a:endParaRPr lang="en-US" dirty="0" smtClean="0"/>
          </a:p>
          <a:p>
            <a:pPr algn="just"/>
            <a:r>
              <a:rPr lang="en-US" dirty="0"/>
              <a:t>Early computers use electrical wire to connect between components, today, bus in a computer system is parallel and bit connection</a:t>
            </a:r>
            <a:r>
              <a:rPr lang="en-US" dirty="0" smtClean="0"/>
              <a:t>.</a:t>
            </a:r>
          </a:p>
          <a:p>
            <a:pPr marL="0" indent="0" algn="just">
              <a:buNone/>
            </a:pPr>
            <a:endParaRPr lang="en-US" dirty="0" smtClean="0"/>
          </a:p>
          <a:p>
            <a:pPr algn="just"/>
            <a:r>
              <a:rPr lang="en-US" dirty="0"/>
              <a:t>Bus can be characterized by the amount of information it can transfer in a certain period of time. This is expressed in a bit. A 32 wire ribbon cable can transmit 32 bit in parallel. </a:t>
            </a:r>
            <a:r>
              <a:rPr lang="en-US" b="1" dirty="0"/>
              <a:t>Width</a:t>
            </a:r>
            <a:r>
              <a:rPr lang="en-US" dirty="0"/>
              <a:t> is used to define transfer rate. It is also defined by </a:t>
            </a:r>
            <a:r>
              <a:rPr lang="en-US" b="1" dirty="0"/>
              <a:t>frequency</a:t>
            </a:r>
            <a:r>
              <a:rPr lang="en-US" dirty="0"/>
              <a:t> that is the number of packets sent or received per second. </a:t>
            </a:r>
          </a:p>
          <a:p>
            <a:pPr algn="just"/>
            <a:endParaRPr lang="en-US" dirty="0"/>
          </a:p>
          <a:p>
            <a:pPr algn="just"/>
            <a:endParaRPr lang="en-US" dirty="0" smtClean="0"/>
          </a:p>
          <a:p>
            <a:pPr algn="just"/>
            <a:endParaRPr lang="en-US" dirty="0"/>
          </a:p>
        </p:txBody>
      </p:sp>
    </p:spTree>
    <p:extLst>
      <p:ext uri="{BB962C8B-B14F-4D97-AF65-F5344CB8AC3E}">
        <p14:creationId xmlns:p14="http://schemas.microsoft.com/office/powerpoint/2010/main" val="11554362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nterrupt2"/>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457200"/>
            <a:ext cx="8686800" cy="6172200"/>
          </a:xfrm>
          <a:prstGeom prst="rect">
            <a:avLst/>
          </a:prstGeom>
          <a:noFill/>
          <a:ln>
            <a:noFill/>
          </a:ln>
        </p:spPr>
      </p:pic>
    </p:spTree>
    <p:extLst>
      <p:ext uri="{BB962C8B-B14F-4D97-AF65-F5344CB8AC3E}">
        <p14:creationId xmlns:p14="http://schemas.microsoft.com/office/powerpoint/2010/main" val="443837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latin typeface="Times New Roman" pitchFamily="18" charset="0"/>
                <a:cs typeface="Times New Roman" pitchFamily="18" charset="0"/>
              </a:rPr>
              <a:t>CLASSES OF INTERRUPTS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763000" cy="5867400"/>
          </a:xfrm>
        </p:spPr>
        <p:txBody>
          <a:bodyPr>
            <a:normAutofit fontScale="92500" lnSpcReduction="20000"/>
          </a:bodyPr>
          <a:lstStyle/>
          <a:p>
            <a:pPr algn="just"/>
            <a:r>
              <a:rPr lang="en-US" dirty="0" smtClean="0"/>
              <a:t>i.	</a:t>
            </a:r>
            <a:r>
              <a:rPr lang="en-US" b="1" dirty="0" smtClean="0"/>
              <a:t>Program Interrupts: </a:t>
            </a:r>
            <a:r>
              <a:rPr lang="en-US" dirty="0" smtClean="0"/>
              <a:t>or traps are generated by some conditions that occurs as a result of an instruction execution such as: arithmetic overflow, division by zero, attempt to execute illegal machine instruction. Etc.</a:t>
            </a:r>
          </a:p>
          <a:p>
            <a:pPr algn="just"/>
            <a:r>
              <a:rPr lang="en-US" dirty="0" smtClean="0"/>
              <a:t>ii.	</a:t>
            </a:r>
            <a:r>
              <a:rPr lang="en-US" b="1" i="1" dirty="0" smtClean="0"/>
              <a:t>Timer Interrupts: </a:t>
            </a:r>
            <a:r>
              <a:rPr lang="en-US" dirty="0" smtClean="0"/>
              <a:t>are generated by timer within the processor. This allows the operating system to perform certain functions on a regular basis. It helps OS to keep track of time.</a:t>
            </a:r>
          </a:p>
          <a:p>
            <a:pPr algn="just"/>
            <a:r>
              <a:rPr lang="en-US" dirty="0" smtClean="0"/>
              <a:t>iii.</a:t>
            </a:r>
            <a:r>
              <a:rPr lang="en-US" b="1" dirty="0" smtClean="0"/>
              <a:t>	Input / Output Interrupts: </a:t>
            </a:r>
            <a:r>
              <a:rPr lang="en-US" dirty="0" smtClean="0"/>
              <a:t>are generated by an I/O controller to signal normal completion of an operation or to signal a variety of error conditions.</a:t>
            </a:r>
          </a:p>
          <a:p>
            <a:pPr algn="just"/>
            <a:r>
              <a:rPr lang="en-US" dirty="0" smtClean="0"/>
              <a:t>iv.	</a:t>
            </a:r>
            <a:r>
              <a:rPr lang="en-US" b="1" dirty="0" smtClean="0"/>
              <a:t>Hardware Failure: </a:t>
            </a:r>
            <a:r>
              <a:rPr lang="en-US" dirty="0" smtClean="0"/>
              <a:t>are Interrupts generated by a failure such as power failure or memory failure or memory parity errors</a:t>
            </a:r>
          </a:p>
          <a:p>
            <a:endParaRPr lang="en-US" dirty="0" smtClean="0"/>
          </a:p>
          <a:p>
            <a:endParaRPr lang="en-US" dirty="0"/>
          </a:p>
        </p:txBody>
      </p:sp>
    </p:spTree>
    <p:extLst>
      <p:ext uri="{BB962C8B-B14F-4D97-AF65-F5344CB8AC3E}">
        <p14:creationId xmlns:p14="http://schemas.microsoft.com/office/powerpoint/2010/main" val="443837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21673"/>
            <a:ext cx="8839199"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INTERRUPT PROCESS HANDLING FROM THREE POTENTIAL SOURCES</a:t>
            </a:r>
            <a:endParaRPr lang="en-US" sz="2400" b="1" dirty="0"/>
          </a:p>
        </p:txBody>
      </p:sp>
      <p:sp>
        <p:nvSpPr>
          <p:cNvPr id="3" name="Rectangle 2"/>
          <p:cNvSpPr/>
          <p:nvPr/>
        </p:nvSpPr>
        <p:spPr>
          <a:xfrm>
            <a:off x="228600" y="831272"/>
            <a:ext cx="2514600" cy="59505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6400799" y="831273"/>
            <a:ext cx="2514599" cy="59505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971800" y="831273"/>
            <a:ext cx="3124200" cy="59505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81000" y="914400"/>
            <a:ext cx="22098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HARDWARE</a:t>
            </a:r>
            <a:endParaRPr lang="en-US" b="1" dirty="0"/>
          </a:p>
        </p:txBody>
      </p:sp>
      <p:sp>
        <p:nvSpPr>
          <p:cNvPr id="7" name="Rectangle 6"/>
          <p:cNvSpPr/>
          <p:nvPr/>
        </p:nvSpPr>
        <p:spPr>
          <a:xfrm>
            <a:off x="6477000" y="914400"/>
            <a:ext cx="2379514"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SOFTWARE</a:t>
            </a:r>
            <a:endParaRPr lang="en-US" b="1" dirty="0"/>
          </a:p>
        </p:txBody>
      </p:sp>
      <p:sp>
        <p:nvSpPr>
          <p:cNvPr id="8" name="Rectangle 7"/>
          <p:cNvSpPr/>
          <p:nvPr/>
        </p:nvSpPr>
        <p:spPr>
          <a:xfrm>
            <a:off x="3276600" y="914400"/>
            <a:ext cx="25146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PROCESSOR</a:t>
            </a:r>
            <a:endParaRPr lang="en-US" b="1" dirty="0"/>
          </a:p>
        </p:txBody>
      </p:sp>
      <p:sp>
        <p:nvSpPr>
          <p:cNvPr id="9" name="Rectangle 8"/>
          <p:cNvSpPr/>
          <p:nvPr/>
        </p:nvSpPr>
        <p:spPr>
          <a:xfrm>
            <a:off x="6463145" y="1842655"/>
            <a:ext cx="2379514" cy="9767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t>SOFTWARE INTERRUPT INSTRUCTION LOADED BY PROCESSOR</a:t>
            </a:r>
            <a:endParaRPr lang="en-US" sz="1600" b="1" dirty="0"/>
          </a:p>
        </p:txBody>
      </p:sp>
      <p:sp>
        <p:nvSpPr>
          <p:cNvPr id="10" name="Rectangle 9"/>
          <p:cNvSpPr/>
          <p:nvPr/>
        </p:nvSpPr>
        <p:spPr>
          <a:xfrm>
            <a:off x="381000" y="1842656"/>
            <a:ext cx="2244436" cy="9767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en-US" sz="1600" b="1" dirty="0" smtClean="0"/>
              <a:t>INTERRUPT REQUEST (IRQ) SENT FROM DEVICE TO PROCESSOR</a:t>
            </a:r>
            <a:endParaRPr lang="en-US" sz="1600" b="1" dirty="0"/>
          </a:p>
        </p:txBody>
      </p:sp>
      <p:sp>
        <p:nvSpPr>
          <p:cNvPr id="11" name="Rectangle 10"/>
          <p:cNvSpPr/>
          <p:nvPr/>
        </p:nvSpPr>
        <p:spPr>
          <a:xfrm>
            <a:off x="3276600" y="1818410"/>
            <a:ext cx="2514599" cy="1143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t>EXCEPTION/TRAP SENT FROM PROCESSOR TO PROCESSOR</a:t>
            </a:r>
            <a:endParaRPr lang="en-US" sz="1400" b="1" dirty="0"/>
          </a:p>
        </p:txBody>
      </p:sp>
      <p:sp>
        <p:nvSpPr>
          <p:cNvPr id="14" name="Rectangle 13"/>
          <p:cNvSpPr/>
          <p:nvPr/>
        </p:nvSpPr>
        <p:spPr>
          <a:xfrm>
            <a:off x="2971800" y="3276600"/>
            <a:ext cx="3124200" cy="52993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t>PROCESSOR HALTS THREAD EXECUTION</a:t>
            </a:r>
            <a:endParaRPr lang="en-US" sz="1400" b="1" dirty="0"/>
          </a:p>
        </p:txBody>
      </p:sp>
      <p:sp>
        <p:nvSpPr>
          <p:cNvPr id="16" name="Rectangle 15"/>
          <p:cNvSpPr/>
          <p:nvPr/>
        </p:nvSpPr>
        <p:spPr>
          <a:xfrm>
            <a:off x="2971800" y="4267200"/>
            <a:ext cx="3124200" cy="52993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t>PROCESSOR SAVES THREAD STATE</a:t>
            </a:r>
            <a:endParaRPr lang="en-US" sz="1400" b="1" dirty="0"/>
          </a:p>
        </p:txBody>
      </p:sp>
      <p:sp>
        <p:nvSpPr>
          <p:cNvPr id="17" name="Rectangle 16"/>
          <p:cNvSpPr/>
          <p:nvPr/>
        </p:nvSpPr>
        <p:spPr>
          <a:xfrm>
            <a:off x="3006436" y="5334000"/>
            <a:ext cx="3089564" cy="52993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t>PROCESSOR EXECUTES INTERRUPT HANDLER</a:t>
            </a:r>
            <a:endParaRPr lang="en-US" sz="1400" b="1" dirty="0"/>
          </a:p>
        </p:txBody>
      </p:sp>
      <p:sp>
        <p:nvSpPr>
          <p:cNvPr id="18" name="Rectangle 17"/>
          <p:cNvSpPr/>
          <p:nvPr/>
        </p:nvSpPr>
        <p:spPr>
          <a:xfrm>
            <a:off x="2971800" y="6218958"/>
            <a:ext cx="3124200" cy="52993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t>PROCESSOR RESUMES THREAD EXECUTION</a:t>
            </a:r>
            <a:endParaRPr lang="en-US" sz="1400" b="1" dirty="0"/>
          </a:p>
        </p:txBody>
      </p:sp>
      <p:cxnSp>
        <p:nvCxnSpPr>
          <p:cNvPr id="20" name="Straight Connector 19"/>
          <p:cNvCxnSpPr/>
          <p:nvPr/>
        </p:nvCxnSpPr>
        <p:spPr>
          <a:xfrm>
            <a:off x="1371600" y="2770638"/>
            <a:ext cx="0" cy="335215"/>
          </a:xfrm>
          <a:prstGeom prst="line">
            <a:avLst/>
          </a:prstGeom>
        </p:spPr>
        <p:style>
          <a:lnRef idx="3">
            <a:schemeClr val="dk1"/>
          </a:lnRef>
          <a:fillRef idx="0">
            <a:schemeClr val="dk1"/>
          </a:fillRef>
          <a:effectRef idx="2">
            <a:schemeClr val="dk1"/>
          </a:effectRef>
          <a:fontRef idx="minor">
            <a:schemeClr val="tx1"/>
          </a:fontRef>
        </p:style>
      </p:cxnSp>
      <p:cxnSp>
        <p:nvCxnSpPr>
          <p:cNvPr id="25" name="Straight Connector 24"/>
          <p:cNvCxnSpPr/>
          <p:nvPr/>
        </p:nvCxnSpPr>
        <p:spPr>
          <a:xfrm>
            <a:off x="1343890" y="3105853"/>
            <a:ext cx="6295157" cy="0"/>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Connector 25"/>
          <p:cNvCxnSpPr/>
          <p:nvPr/>
        </p:nvCxnSpPr>
        <p:spPr>
          <a:xfrm>
            <a:off x="7616532" y="2819402"/>
            <a:ext cx="0" cy="260853"/>
          </a:xfrm>
          <a:prstGeom prst="line">
            <a:avLst/>
          </a:prstGeom>
        </p:spPr>
        <p:style>
          <a:lnRef idx="3">
            <a:schemeClr val="dk1"/>
          </a:lnRef>
          <a:fillRef idx="0">
            <a:schemeClr val="dk1"/>
          </a:fillRef>
          <a:effectRef idx="2">
            <a:schemeClr val="dk1"/>
          </a:effectRef>
          <a:fontRef idx="minor">
            <a:schemeClr val="tx1"/>
          </a:fontRef>
        </p:style>
      </p:cxnSp>
      <p:cxnSp>
        <p:nvCxnSpPr>
          <p:cNvPr id="29" name="Straight Arrow Connector 28"/>
          <p:cNvCxnSpPr>
            <a:stCxn id="11" idx="2"/>
          </p:cNvCxnSpPr>
          <p:nvPr/>
        </p:nvCxnSpPr>
        <p:spPr>
          <a:xfrm flipH="1">
            <a:off x="4533899" y="2961410"/>
            <a:ext cx="1" cy="31519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6429526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5943600"/>
          </a:xfrm>
        </p:spPr>
        <p:txBody>
          <a:bodyPr>
            <a:normAutofit fontScale="85000" lnSpcReduction="20000"/>
          </a:bodyPr>
          <a:lstStyle/>
          <a:p>
            <a:pPr algn="just"/>
            <a:r>
              <a:rPr lang="en-US" b="1" i="1" u="sng" dirty="0" smtClean="0"/>
              <a:t>INTERRUPT SOURCES AND PROCESS HANDLING</a:t>
            </a:r>
          </a:p>
          <a:p>
            <a:pPr algn="just"/>
            <a:r>
              <a:rPr lang="en-US" dirty="0" smtClean="0"/>
              <a:t>Different routines handle different interrupts-called (ISR). </a:t>
            </a:r>
          </a:p>
          <a:p>
            <a:pPr algn="just"/>
            <a:r>
              <a:rPr lang="en-US" dirty="0" smtClean="0"/>
              <a:t>When CPU is interrupted, it stops what it is doing and context is saved. A generic routine called interrupt handling routine is run which examines the nature of interrupt call the corresponding ISR stored in lower part of memory. </a:t>
            </a:r>
          </a:p>
          <a:p>
            <a:pPr algn="just"/>
            <a:r>
              <a:rPr lang="en-US" dirty="0" smtClean="0"/>
              <a:t>After servicing the interrupt, the saved address is loaded again to PC to resume the process again.</a:t>
            </a:r>
          </a:p>
          <a:p>
            <a:pPr algn="just"/>
            <a:r>
              <a:rPr lang="en-US" dirty="0" smtClean="0"/>
              <a:t>The CPU executes other program as soon as a key is pressed, the keyboard generates an interrupt. The CPU will respond to the interrupt-read the data, after that, returns to the original program.</a:t>
            </a:r>
          </a:p>
          <a:p>
            <a:pPr algn="just"/>
            <a:r>
              <a:rPr lang="en-US" b="1" i="1" dirty="0" smtClean="0"/>
              <a:t>So by proper use of interrupt, the CPU can serve many devices at the same time</a:t>
            </a:r>
            <a:r>
              <a:rPr lang="en-US" dirty="0" smtClean="0"/>
              <a:t>.</a:t>
            </a:r>
            <a:endParaRPr lang="en-US" dirty="0"/>
          </a:p>
        </p:txBody>
      </p:sp>
    </p:spTree>
    <p:extLst>
      <p:ext uri="{BB962C8B-B14F-4D97-AF65-F5344CB8AC3E}">
        <p14:creationId xmlns:p14="http://schemas.microsoft.com/office/powerpoint/2010/main" val="1983722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019800"/>
          </a:xfrm>
        </p:spPr>
        <p:txBody>
          <a:bodyPr>
            <a:normAutofit fontScale="92500" lnSpcReduction="10000"/>
          </a:bodyPr>
          <a:lstStyle/>
          <a:p>
            <a:pPr marL="0" indent="0" algn="just">
              <a:buNone/>
            </a:pPr>
            <a:r>
              <a:rPr lang="en-US" dirty="0" smtClean="0"/>
              <a:t>Note: </a:t>
            </a:r>
          </a:p>
          <a:p>
            <a:pPr algn="just"/>
            <a:r>
              <a:rPr lang="en-US" b="1" i="1" dirty="0" smtClean="0"/>
              <a:t>Interrupts</a:t>
            </a:r>
            <a:r>
              <a:rPr lang="en-US" dirty="0" smtClean="0"/>
              <a:t> are caused by hardware devices: I/O devices etc.</a:t>
            </a:r>
          </a:p>
          <a:p>
            <a:pPr algn="just"/>
            <a:r>
              <a:rPr lang="en-US" b="1" i="1" dirty="0" smtClean="0"/>
              <a:t>Exceptions</a:t>
            </a:r>
            <a:r>
              <a:rPr lang="en-US" dirty="0" smtClean="0"/>
              <a:t> are caused by software executing instructions </a:t>
            </a:r>
            <a:r>
              <a:rPr lang="en-US" dirty="0" err="1" smtClean="0"/>
              <a:t>e.g</a:t>
            </a:r>
            <a:r>
              <a:rPr lang="en-US" dirty="0" smtClean="0"/>
              <a:t> a page fault.</a:t>
            </a:r>
          </a:p>
          <a:p>
            <a:pPr marL="0" indent="0" algn="just">
              <a:buNone/>
            </a:pPr>
            <a:endParaRPr lang="en-US" dirty="0" smtClean="0"/>
          </a:p>
          <a:p>
            <a:pPr algn="just"/>
            <a:r>
              <a:rPr lang="en-US" dirty="0" smtClean="0"/>
              <a:t>An expected exception is a </a:t>
            </a:r>
            <a:r>
              <a:rPr lang="en-US" b="1" i="1" dirty="0" smtClean="0"/>
              <a:t>‘trap’, </a:t>
            </a:r>
            <a:r>
              <a:rPr lang="en-US" dirty="0" smtClean="0"/>
              <a:t>unexpected is a </a:t>
            </a:r>
            <a:r>
              <a:rPr lang="en-US" b="1" i="1" dirty="0" smtClean="0"/>
              <a:t>‘fault’</a:t>
            </a:r>
          </a:p>
          <a:p>
            <a:pPr algn="just"/>
            <a:r>
              <a:rPr lang="en-US" dirty="0" smtClean="0"/>
              <a:t>Page fault: a type of interrupt called trap.</a:t>
            </a:r>
          </a:p>
          <a:p>
            <a:pPr algn="just"/>
            <a:r>
              <a:rPr lang="en-US" dirty="0" smtClean="0"/>
              <a:t>Interrupts open doors for USB, allows for direct memory access (DMA) and high speed I/O, ensure good services response to events</a:t>
            </a:r>
            <a:endParaRPr lang="en-US" dirty="0"/>
          </a:p>
        </p:txBody>
      </p:sp>
    </p:spTree>
    <p:extLst>
      <p:ext uri="{BB962C8B-B14F-4D97-AF65-F5344CB8AC3E}">
        <p14:creationId xmlns:p14="http://schemas.microsoft.com/office/powerpoint/2010/main" val="6601896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Parallel Computing</a:t>
            </a:r>
            <a:endParaRPr lang="en-US" dirty="0"/>
          </a:p>
        </p:txBody>
      </p:sp>
      <p:sp>
        <p:nvSpPr>
          <p:cNvPr id="3" name="Content Placeholder 2"/>
          <p:cNvSpPr>
            <a:spLocks noGrp="1"/>
          </p:cNvSpPr>
          <p:nvPr>
            <p:ph idx="1"/>
          </p:nvPr>
        </p:nvSpPr>
        <p:spPr>
          <a:xfrm>
            <a:off x="228600" y="1143000"/>
            <a:ext cx="8763000" cy="5486400"/>
          </a:xfrm>
        </p:spPr>
        <p:txBody>
          <a:bodyPr>
            <a:normAutofit fontScale="70000" lnSpcReduction="20000"/>
          </a:bodyPr>
          <a:lstStyle/>
          <a:p>
            <a:pPr algn="just"/>
            <a:r>
              <a:rPr lang="en-US" b="1" u="sng" dirty="0"/>
              <a:t>Parallel Computing:  </a:t>
            </a:r>
            <a:r>
              <a:rPr lang="en-US" dirty="0"/>
              <a:t>is the ability to carry out multiple operations or tasks simultaneously. In its simplest form, it is the simultaneous use of multiple compute resources to solve computational </a:t>
            </a:r>
            <a:r>
              <a:rPr lang="en-US" dirty="0" smtClean="0"/>
              <a:t>problems. </a:t>
            </a:r>
          </a:p>
          <a:p>
            <a:pPr marL="0" indent="0" algn="just">
              <a:buNone/>
            </a:pPr>
            <a:endParaRPr lang="en-US" dirty="0" smtClean="0"/>
          </a:p>
          <a:p>
            <a:pPr algn="just"/>
            <a:r>
              <a:rPr lang="en-US" dirty="0" smtClean="0"/>
              <a:t>It is a form of computation in which many calculations are carried out simultaneously operating on the principle that large problems can often be divided into smaller ones, which are solved concurrently (in parallel).</a:t>
            </a:r>
          </a:p>
          <a:p>
            <a:pPr marL="0" indent="0" algn="just">
              <a:buNone/>
            </a:pPr>
            <a:endParaRPr lang="en-US" dirty="0"/>
          </a:p>
          <a:p>
            <a:pPr algn="just"/>
            <a:r>
              <a:rPr lang="en-US" dirty="0" smtClean="0"/>
              <a:t>An </a:t>
            </a:r>
            <a:r>
              <a:rPr lang="en-US" dirty="0"/>
              <a:t>evolution of serial computing that attempts to emulate what has always been the state of affairs in the natural world. The use of two or more processors in combination to solve a single problem. In parallel computing, processors access data through shared memory</a:t>
            </a:r>
            <a:r>
              <a:rPr lang="en-US" dirty="0" smtClean="0"/>
              <a:t>.</a:t>
            </a:r>
          </a:p>
          <a:p>
            <a:pPr marL="0" indent="0" algn="just">
              <a:buNone/>
            </a:pPr>
            <a:endParaRPr lang="en-US" dirty="0" smtClean="0"/>
          </a:p>
          <a:p>
            <a:pPr algn="just"/>
            <a:r>
              <a:rPr lang="en-US" dirty="0" smtClean="0"/>
              <a:t>It is the simultaneous use of more than one CPU or processor core to execute a program or multiple computational threads.</a:t>
            </a:r>
          </a:p>
        </p:txBody>
      </p:sp>
    </p:spTree>
    <p:extLst>
      <p:ext uri="{BB962C8B-B14F-4D97-AF65-F5344CB8AC3E}">
        <p14:creationId xmlns:p14="http://schemas.microsoft.com/office/powerpoint/2010/main" val="41968135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normAutofit fontScale="77500" lnSpcReduction="20000"/>
          </a:bodyPr>
          <a:lstStyle/>
          <a:p>
            <a:pPr algn="just"/>
            <a:r>
              <a:rPr lang="en-US" b="1" dirty="0"/>
              <a:t>Parallel computing</a:t>
            </a:r>
            <a:r>
              <a:rPr lang="en-US" dirty="0"/>
              <a:t> is better for </a:t>
            </a:r>
            <a:r>
              <a:rPr lang="en-US" dirty="0" smtClean="0"/>
              <a:t>modeling, </a:t>
            </a:r>
            <a:r>
              <a:rPr lang="en-US" dirty="0"/>
              <a:t>simulating and understanding complex real world phenomena because it gives systems the ability to carry out multiple operations or tasks simultaneously. </a:t>
            </a:r>
            <a:endParaRPr lang="en-US" dirty="0" smtClean="0"/>
          </a:p>
          <a:p>
            <a:pPr algn="just"/>
            <a:endParaRPr lang="en-US" dirty="0"/>
          </a:p>
          <a:p>
            <a:pPr algn="just"/>
            <a:r>
              <a:rPr lang="en-US" dirty="0" smtClean="0"/>
              <a:t>Compare </a:t>
            </a:r>
            <a:r>
              <a:rPr lang="en-US" dirty="0"/>
              <a:t>to serial computing it is much better suited for complex real world phenomena as it is being used around the world in a wide variety of applications, in projects that require complex computations, in science and engineering, highly complicated scientific problems that are difficult to solve and for tasks that involve a large number of calculations with time constraints by dividing them into a number of smaller tasks</a:t>
            </a:r>
            <a:r>
              <a:rPr lang="en-US" dirty="0" smtClean="0"/>
              <a:t>.</a:t>
            </a:r>
          </a:p>
          <a:p>
            <a:pPr marL="0" indent="0" algn="just">
              <a:buNone/>
            </a:pPr>
            <a:endParaRPr lang="en-US" dirty="0"/>
          </a:p>
          <a:p>
            <a:pPr algn="just"/>
            <a:r>
              <a:rPr lang="en-US" dirty="0"/>
              <a:t>The computer resources can include a single computer with multiple processors or a number of computers connected by a network or a combination of both.</a:t>
            </a:r>
          </a:p>
          <a:p>
            <a:pPr algn="just"/>
            <a:r>
              <a:rPr lang="en-US" dirty="0"/>
              <a:t>It involves the use of two or more processor (cores, computers) in combination to solve a single problem.</a:t>
            </a:r>
          </a:p>
          <a:p>
            <a:endParaRPr lang="en-US" dirty="0"/>
          </a:p>
        </p:txBody>
      </p:sp>
    </p:spTree>
    <p:extLst>
      <p:ext uri="{BB962C8B-B14F-4D97-AF65-F5344CB8AC3E}">
        <p14:creationId xmlns:p14="http://schemas.microsoft.com/office/powerpoint/2010/main" val="38598199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6248400"/>
          </a:xfrm>
        </p:spPr>
        <p:txBody>
          <a:bodyPr>
            <a:normAutofit fontScale="92500" lnSpcReduction="20000"/>
          </a:bodyPr>
          <a:lstStyle/>
          <a:p>
            <a:pPr algn="just"/>
            <a:r>
              <a:rPr lang="en-US" dirty="0" smtClean="0"/>
              <a:t>In the simplest form, parallel computing is the simultaneous use of multiple compute resources to solve a computational problem.</a:t>
            </a:r>
          </a:p>
          <a:p>
            <a:pPr marL="0" indent="0" algn="just">
              <a:buNone/>
            </a:pPr>
            <a:endParaRPr lang="en-US" dirty="0" smtClean="0"/>
          </a:p>
          <a:p>
            <a:pPr algn="just"/>
            <a:r>
              <a:rPr lang="en-US" dirty="0" smtClean="0"/>
              <a:t>To be run using multiple CPUs</a:t>
            </a:r>
          </a:p>
          <a:p>
            <a:pPr algn="just"/>
            <a:r>
              <a:rPr lang="en-US" dirty="0" smtClean="0"/>
              <a:t>A problem is broken into discrete parts that can be solved concurrently.</a:t>
            </a:r>
          </a:p>
          <a:p>
            <a:pPr marL="0" indent="0" algn="just">
              <a:buNone/>
            </a:pPr>
            <a:endParaRPr lang="en-US" dirty="0" smtClean="0"/>
          </a:p>
          <a:p>
            <a:pPr algn="just"/>
            <a:r>
              <a:rPr lang="en-US" dirty="0" smtClean="0"/>
              <a:t>Each part is further broken down to series of instructions</a:t>
            </a:r>
          </a:p>
          <a:p>
            <a:pPr algn="just"/>
            <a:r>
              <a:rPr lang="en-US" dirty="0" smtClean="0"/>
              <a:t>Instructions from each part execute simultaneously on different CPUs</a:t>
            </a:r>
          </a:p>
          <a:p>
            <a:pPr algn="just"/>
            <a:r>
              <a:rPr lang="en-US" dirty="0" smtClean="0"/>
              <a:t>An overall control/coordination mechanism is employed.</a:t>
            </a:r>
            <a:endParaRPr lang="en-US" dirty="0"/>
          </a:p>
        </p:txBody>
      </p:sp>
    </p:spTree>
    <p:extLst>
      <p:ext uri="{BB962C8B-B14F-4D97-AF65-F5344CB8AC3E}">
        <p14:creationId xmlns:p14="http://schemas.microsoft.com/office/powerpoint/2010/main" val="3276181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685800"/>
            <a:ext cx="8534400" cy="5867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98618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15400" cy="6248400"/>
          </a:xfrm>
        </p:spPr>
        <p:txBody>
          <a:bodyPr>
            <a:normAutofit lnSpcReduction="10000"/>
          </a:bodyPr>
          <a:lstStyle/>
          <a:p>
            <a:pPr lvl="0" algn="just"/>
            <a:r>
              <a:rPr lang="en-US" dirty="0"/>
              <a:t>The computational problem should be able to: </a:t>
            </a:r>
            <a:endParaRPr lang="en-US" sz="2800" dirty="0"/>
          </a:p>
          <a:p>
            <a:pPr lvl="1" algn="just"/>
            <a:r>
              <a:rPr lang="en-US" dirty="0"/>
              <a:t>Be broken apart into discrete pieces of work that can be solved simultaneously; </a:t>
            </a:r>
            <a:endParaRPr lang="en-US" sz="2400" dirty="0"/>
          </a:p>
          <a:p>
            <a:pPr lvl="1" algn="just"/>
            <a:r>
              <a:rPr lang="en-US" dirty="0"/>
              <a:t>Execute multiple program instructions at any moment in time; </a:t>
            </a:r>
            <a:endParaRPr lang="en-US" sz="2400" dirty="0"/>
          </a:p>
          <a:p>
            <a:pPr lvl="1" algn="just"/>
            <a:r>
              <a:rPr lang="en-US" dirty="0"/>
              <a:t>Be solved in less time with multiple compute resources than with a single compute resource. </a:t>
            </a:r>
            <a:endParaRPr lang="en-US" dirty="0" smtClean="0"/>
          </a:p>
          <a:p>
            <a:pPr marL="457200" lvl="1" indent="0" algn="just">
              <a:buNone/>
            </a:pPr>
            <a:endParaRPr lang="en-US" sz="2400" dirty="0"/>
          </a:p>
          <a:p>
            <a:pPr lvl="0" algn="just"/>
            <a:r>
              <a:rPr lang="en-US" dirty="0"/>
              <a:t>The compute resources might be: </a:t>
            </a:r>
            <a:endParaRPr lang="en-US" sz="2800" dirty="0"/>
          </a:p>
          <a:p>
            <a:pPr lvl="1" algn="just"/>
            <a:r>
              <a:rPr lang="en-US" dirty="0"/>
              <a:t>A single computer with multiple processors </a:t>
            </a:r>
            <a:endParaRPr lang="en-US" sz="2400" dirty="0"/>
          </a:p>
          <a:p>
            <a:pPr lvl="1" algn="just"/>
            <a:r>
              <a:rPr lang="en-US" dirty="0"/>
              <a:t>An arbitrary number of computers connected by a network </a:t>
            </a:r>
            <a:endParaRPr lang="en-US" sz="2400" dirty="0"/>
          </a:p>
          <a:p>
            <a:pPr lvl="1" algn="just"/>
            <a:r>
              <a:rPr lang="en-US" dirty="0"/>
              <a:t>A combination of both </a:t>
            </a:r>
            <a:endParaRPr lang="en-US" sz="2400" dirty="0"/>
          </a:p>
          <a:p>
            <a:endParaRPr lang="en-US" dirty="0"/>
          </a:p>
        </p:txBody>
      </p:sp>
    </p:spTree>
    <p:extLst>
      <p:ext uri="{BB962C8B-B14F-4D97-AF65-F5344CB8AC3E}">
        <p14:creationId xmlns:p14="http://schemas.microsoft.com/office/powerpoint/2010/main" val="1877175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57200"/>
            <a:ext cx="8915400" cy="6172200"/>
          </a:xfrm>
        </p:spPr>
        <p:txBody>
          <a:bodyPr>
            <a:normAutofit fontScale="85000" lnSpcReduction="20000"/>
          </a:bodyPr>
          <a:lstStyle/>
          <a:p>
            <a:pPr algn="just"/>
            <a:r>
              <a:rPr lang="en-US" b="1" dirty="0" smtClean="0"/>
              <a:t>Internal bus</a:t>
            </a:r>
            <a:r>
              <a:rPr lang="en-US" dirty="0" smtClean="0"/>
              <a:t> carries information from one component to another within the motherboard while </a:t>
            </a:r>
            <a:r>
              <a:rPr lang="en-US" b="1" dirty="0" smtClean="0"/>
              <a:t>External bus</a:t>
            </a:r>
            <a:r>
              <a:rPr lang="en-US" dirty="0" smtClean="0"/>
              <a:t> carries information to peripheral devices and other devices attached to the motherboard.</a:t>
            </a:r>
          </a:p>
          <a:p>
            <a:pPr marL="0" indent="0" algn="just">
              <a:buNone/>
            </a:pPr>
            <a:endParaRPr lang="en-US" dirty="0" smtClean="0"/>
          </a:p>
          <a:p>
            <a:pPr algn="just"/>
            <a:r>
              <a:rPr lang="en-US" dirty="0" smtClean="0"/>
              <a:t>An internal bus is a connector making it possible to insert peripheral electronic boards. Internal bus connects all the internal components of the computer such as the CPU, memory and motherboard. It is also referred to as </a:t>
            </a:r>
            <a:r>
              <a:rPr lang="en-US" b="1" dirty="0" smtClean="0"/>
              <a:t>local bus </a:t>
            </a:r>
            <a:r>
              <a:rPr lang="en-US" dirty="0" smtClean="0"/>
              <a:t>because they are very much involved in local device, very fast and independent from the rest of the system. Its main purpose is to allow processor to communicate with the RAM. </a:t>
            </a:r>
          </a:p>
          <a:p>
            <a:pPr algn="just"/>
            <a:endParaRPr lang="en-US" dirty="0"/>
          </a:p>
          <a:p>
            <a:pPr algn="just"/>
            <a:r>
              <a:rPr lang="en-US" dirty="0" smtClean="0"/>
              <a:t>External bus connects a computer to peripheral devices. Example: USB (Universal Serial Bus) the IEEE1394. </a:t>
            </a:r>
          </a:p>
        </p:txBody>
      </p:sp>
    </p:spTree>
    <p:extLst>
      <p:ext uri="{BB962C8B-B14F-4D97-AF65-F5344CB8AC3E}">
        <p14:creationId xmlns:p14="http://schemas.microsoft.com/office/powerpoint/2010/main" val="26573330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839200" cy="6248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56263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324600"/>
          </a:xfrm>
        </p:spPr>
        <p:txBody>
          <a:bodyPr>
            <a:normAutofit/>
          </a:bodyPr>
          <a:lstStyle/>
          <a:p>
            <a:pPr algn="just"/>
            <a:r>
              <a:rPr lang="en-US" dirty="0" smtClean="0"/>
              <a:t>In parallel processing, processors access data through shared memory. With single CPU, it is possible to perform parallel processing by connecting the computers in a network. </a:t>
            </a:r>
          </a:p>
          <a:p>
            <a:pPr algn="just"/>
            <a:endParaRPr lang="en-US" dirty="0"/>
          </a:p>
          <a:p>
            <a:pPr algn="just"/>
            <a:r>
              <a:rPr lang="en-US" dirty="0" smtClean="0"/>
              <a:t>However, this type of parallel processing requires very sophisticated software called distributed processing software.</a:t>
            </a:r>
          </a:p>
          <a:p>
            <a:pPr algn="just"/>
            <a:r>
              <a:rPr lang="en-US" dirty="0" smtClean="0"/>
              <a:t>Parallel processing is also called parallel computing or multiprocessing.</a:t>
            </a:r>
            <a:endParaRPr lang="en-US" dirty="0"/>
          </a:p>
        </p:txBody>
      </p:sp>
    </p:spTree>
    <p:extLst>
      <p:ext uri="{BB962C8B-B14F-4D97-AF65-F5344CB8AC3E}">
        <p14:creationId xmlns:p14="http://schemas.microsoft.com/office/powerpoint/2010/main" val="42412323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a:bodyPr>
          <a:lstStyle/>
          <a:p>
            <a:pPr algn="just"/>
            <a:r>
              <a:rPr lang="en-US" dirty="0" smtClean="0"/>
              <a:t>Multiprocessing is the use of two or more CPUs within a single computer system. </a:t>
            </a:r>
          </a:p>
          <a:p>
            <a:pPr algn="just"/>
            <a:endParaRPr lang="en-US" dirty="0"/>
          </a:p>
          <a:p>
            <a:pPr algn="just"/>
            <a:r>
              <a:rPr lang="en-US" dirty="0" smtClean="0"/>
              <a:t>The term also refers to the ability of a system to support more than one processor and or the ability to allocate tasks between them. </a:t>
            </a:r>
          </a:p>
          <a:p>
            <a:pPr algn="just"/>
            <a:endParaRPr lang="en-US" dirty="0"/>
          </a:p>
          <a:p>
            <a:pPr algn="just"/>
            <a:r>
              <a:rPr lang="en-US" dirty="0" smtClean="0"/>
              <a:t>They are computers having more than one processor with common main memory and single address space. Two or more processors shared the work to be done. </a:t>
            </a:r>
          </a:p>
          <a:p>
            <a:endParaRPr lang="en-US" dirty="0" smtClean="0"/>
          </a:p>
          <a:p>
            <a:endParaRPr lang="en-US" dirty="0"/>
          </a:p>
        </p:txBody>
      </p:sp>
    </p:spTree>
    <p:extLst>
      <p:ext uri="{BB962C8B-B14F-4D97-AF65-F5344CB8AC3E}">
        <p14:creationId xmlns:p14="http://schemas.microsoft.com/office/powerpoint/2010/main" val="8750887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latin typeface="Times New Roman" pitchFamily="18" charset="0"/>
                <a:cs typeface="Times New Roman" pitchFamily="18" charset="0"/>
              </a:rPr>
              <a:t>Need for Parallel </a:t>
            </a:r>
            <a:r>
              <a:rPr lang="en-US" b="1" dirty="0">
                <a:latin typeface="Times New Roman" pitchFamily="18" charset="0"/>
                <a:cs typeface="Times New Roman" pitchFamily="18" charset="0"/>
              </a:rPr>
              <a:t>C</a:t>
            </a:r>
            <a:r>
              <a:rPr lang="en-US" b="1" dirty="0" smtClean="0">
                <a:latin typeface="Times New Roman" pitchFamily="18" charset="0"/>
                <a:cs typeface="Times New Roman" pitchFamily="18" charset="0"/>
              </a:rPr>
              <a:t>omputing</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763000" cy="5562600"/>
          </a:xfrm>
        </p:spPr>
        <p:txBody>
          <a:bodyPr>
            <a:normAutofit fontScale="85000" lnSpcReduction="20000"/>
          </a:bodyPr>
          <a:lstStyle/>
          <a:p>
            <a:pPr algn="just"/>
            <a:r>
              <a:rPr lang="en-US" dirty="0" smtClean="0"/>
              <a:t>To refine physical models such as those of complex molecules and crystals, to verify new theories and to solve newer problems of science we need computers which can perform several billions of arithmetic calculations per second. This requires parallel computers (or supercomputers).</a:t>
            </a:r>
          </a:p>
          <a:p>
            <a:pPr marL="0" indent="0" algn="just">
              <a:buNone/>
            </a:pPr>
            <a:endParaRPr lang="en-US" dirty="0" smtClean="0"/>
          </a:p>
          <a:p>
            <a:pPr algn="just"/>
            <a:r>
              <a:rPr lang="en-US" dirty="0" smtClean="0"/>
              <a:t>To model global weather forecasts, we need large sets of non-linear partial differential equations. Hundreds of mega-</a:t>
            </a:r>
            <a:r>
              <a:rPr lang="en-US" dirty="0" err="1" smtClean="0"/>
              <a:t>flops’speed</a:t>
            </a:r>
            <a:r>
              <a:rPr lang="en-US" dirty="0" smtClean="0"/>
              <a:t> and large memory size have been found essential to solve such real-time weather forecast equations. (megaflops: a machine that is capable of performing one floating point operation every 10n sec has a speed of 1/10-8) = 100 mega flops i.e 100 million (mega) floating-point operations per second.</a:t>
            </a:r>
          </a:p>
          <a:p>
            <a:endParaRPr lang="en-US" dirty="0"/>
          </a:p>
        </p:txBody>
      </p:sp>
    </p:spTree>
    <p:extLst>
      <p:ext uri="{BB962C8B-B14F-4D97-AF65-F5344CB8AC3E}">
        <p14:creationId xmlns:p14="http://schemas.microsoft.com/office/powerpoint/2010/main" val="15604191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6324600"/>
          </a:xfrm>
        </p:spPr>
        <p:txBody>
          <a:bodyPr>
            <a:normAutofit fontScale="92500" lnSpcReduction="10000"/>
          </a:bodyPr>
          <a:lstStyle/>
          <a:p>
            <a:pPr algn="just"/>
            <a:r>
              <a:rPr lang="en-US" dirty="0"/>
              <a:t>To model interaction between atoms and understand micro behaviour of materials, quantum and structural chemists need high speed computing</a:t>
            </a:r>
            <a:r>
              <a:rPr lang="en-US" dirty="0" smtClean="0"/>
              <a:t>.</a:t>
            </a:r>
          </a:p>
          <a:p>
            <a:pPr marL="0" indent="0" algn="just">
              <a:buNone/>
            </a:pPr>
            <a:endParaRPr lang="en-US" dirty="0"/>
          </a:p>
          <a:p>
            <a:pPr algn="just"/>
            <a:r>
              <a:rPr lang="en-US" dirty="0"/>
              <a:t>Parallel computing is better for modeling, simulating and understanding complex real world phenomena because of its ability to carry out multiple operations or tasks simultaneously</a:t>
            </a:r>
            <a:r>
              <a:rPr lang="en-US" dirty="0" smtClean="0"/>
              <a:t>.</a:t>
            </a:r>
          </a:p>
          <a:p>
            <a:pPr marL="0" indent="0" algn="just">
              <a:buNone/>
            </a:pPr>
            <a:endParaRPr lang="en-US" dirty="0" smtClean="0"/>
          </a:p>
          <a:p>
            <a:pPr algn="just"/>
            <a:r>
              <a:rPr lang="en-US" dirty="0"/>
              <a:t>Molecular biologists require to model very complex genetic structures and need interactive three dimensional graphics facilities to aid their understanding.</a:t>
            </a:r>
          </a:p>
          <a:p>
            <a:pPr algn="just"/>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84532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15400" cy="6248400"/>
          </a:xfrm>
        </p:spPr>
        <p:txBody>
          <a:bodyPr>
            <a:normAutofit/>
          </a:bodyPr>
          <a:lstStyle/>
          <a:p>
            <a:pPr algn="just"/>
            <a:r>
              <a:rPr lang="en-US" dirty="0" smtClean="0"/>
              <a:t>To create realistic graphic images to display results of simulation of aircraft landing and spacecraft docking, requires very high speed computation.</a:t>
            </a:r>
          </a:p>
          <a:p>
            <a:pPr marL="0" indent="0" algn="just">
              <a:buNone/>
            </a:pPr>
            <a:endParaRPr lang="en-US" dirty="0" smtClean="0"/>
          </a:p>
          <a:p>
            <a:pPr algn="just"/>
            <a:r>
              <a:rPr lang="en-US" dirty="0"/>
              <a:t>T</a:t>
            </a:r>
            <a:r>
              <a:rPr lang="en-US" dirty="0" smtClean="0"/>
              <a:t>ime and cost-time is saved as parallel computing is very fast. Cost is saved as multiple cheap computing resources can also be used.</a:t>
            </a:r>
          </a:p>
          <a:p>
            <a:pPr marL="0" indent="0" algn="just">
              <a:buNone/>
            </a:pPr>
            <a:endParaRPr lang="en-US" dirty="0" smtClean="0"/>
          </a:p>
          <a:p>
            <a:pPr algn="just"/>
            <a:r>
              <a:rPr lang="en-US" dirty="0" smtClean="0"/>
              <a:t>To provide concurrency (to do multiple things at the same time) i.e parallel execution of tasks.</a:t>
            </a:r>
            <a:endParaRPr lang="en-US" dirty="0"/>
          </a:p>
        </p:txBody>
      </p:sp>
    </p:spTree>
    <p:extLst>
      <p:ext uri="{BB962C8B-B14F-4D97-AF65-F5344CB8AC3E}">
        <p14:creationId xmlns:p14="http://schemas.microsoft.com/office/powerpoint/2010/main" val="16961894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487362"/>
          </a:xfrm>
        </p:spPr>
        <p:txBody>
          <a:bodyPr>
            <a:normAutofit fontScale="90000"/>
          </a:bodyPr>
          <a:lstStyle/>
          <a:p>
            <a:r>
              <a:rPr lang="en-US" sz="3600" b="1" dirty="0" smtClean="0">
                <a:latin typeface="Times New Roman" pitchFamily="18" charset="0"/>
                <a:cs typeface="Times New Roman" pitchFamily="18" charset="0"/>
              </a:rPr>
              <a:t>USES OF PARALLEL COMPUTING</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914400"/>
            <a:ext cx="8839200" cy="5715000"/>
          </a:xfrm>
        </p:spPr>
        <p:txBody>
          <a:bodyPr>
            <a:normAutofit fontScale="77500" lnSpcReduction="20000"/>
          </a:bodyPr>
          <a:lstStyle/>
          <a:p>
            <a:pPr algn="just"/>
            <a:r>
              <a:rPr lang="en-US" b="1" dirty="0"/>
              <a:t>Science: </a:t>
            </a:r>
            <a:r>
              <a:rPr lang="en-US" dirty="0"/>
              <a:t>historically, parallel computing has been considered to be "the high end of computing", and has been used to model difficult problems in many areas of science and engineering. Highly complicated scientific problems that are otherwise extremely difficult to solve can be solved effectively with parallel computing.</a:t>
            </a:r>
          </a:p>
          <a:p>
            <a:pPr lvl="0" algn="just"/>
            <a:r>
              <a:rPr lang="en-US" dirty="0"/>
              <a:t>Atmosphere, Earth, Environment</a:t>
            </a:r>
          </a:p>
          <a:p>
            <a:pPr lvl="0" algn="just"/>
            <a:r>
              <a:rPr lang="en-US" dirty="0"/>
              <a:t>Physics - applied, nuclear, particle, condensed matter, high pressure, fusion, photonics </a:t>
            </a:r>
          </a:p>
          <a:p>
            <a:pPr lvl="0" algn="just"/>
            <a:r>
              <a:rPr lang="en-US" dirty="0"/>
              <a:t>Bioscience, Biotechnology, Genetics</a:t>
            </a:r>
          </a:p>
          <a:p>
            <a:pPr lvl="0" algn="just"/>
            <a:r>
              <a:rPr lang="en-US" dirty="0"/>
              <a:t>Chemistry, Molecular Sciences</a:t>
            </a:r>
          </a:p>
          <a:p>
            <a:pPr algn="just"/>
            <a:r>
              <a:rPr lang="en-US" dirty="0"/>
              <a:t>Geology, Seismology </a:t>
            </a:r>
            <a:r>
              <a:rPr lang="en-US" dirty="0" smtClean="0"/>
              <a:t>(study of earthquakes)</a:t>
            </a:r>
          </a:p>
          <a:p>
            <a:pPr algn="just"/>
            <a:r>
              <a:rPr lang="en-US" dirty="0" smtClean="0"/>
              <a:t>Mechanical engineering-from prosthetics(custom fitting of artificial limbs) to spacecraft</a:t>
            </a:r>
          </a:p>
          <a:p>
            <a:pPr algn="just"/>
            <a:r>
              <a:rPr lang="en-US" dirty="0" smtClean="0"/>
              <a:t>Electronic engineering-circuit design, micro-electronics</a:t>
            </a:r>
          </a:p>
          <a:p>
            <a:pPr algn="just"/>
            <a:r>
              <a:rPr lang="en-US" dirty="0" smtClean="0"/>
              <a:t>Computer science and Mathematics</a:t>
            </a:r>
            <a:endParaRPr lang="en-US" dirty="0"/>
          </a:p>
        </p:txBody>
      </p:sp>
    </p:spTree>
    <p:extLst>
      <p:ext uri="{BB962C8B-B14F-4D97-AF65-F5344CB8AC3E}">
        <p14:creationId xmlns:p14="http://schemas.microsoft.com/office/powerpoint/2010/main" val="14509735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normAutofit fontScale="85000" lnSpcReduction="20000"/>
          </a:bodyPr>
          <a:lstStyle/>
          <a:p>
            <a:pPr algn="just"/>
            <a:r>
              <a:rPr lang="en-US" b="1" dirty="0"/>
              <a:t>Industry: </a:t>
            </a:r>
            <a:r>
              <a:rPr lang="en-US" dirty="0"/>
              <a:t>today, commercial applications provide an equal or greater driving force in the development of faster computers. These applications require the processing of large amounts of data in sophisticated ways. For example: </a:t>
            </a:r>
          </a:p>
          <a:p>
            <a:pPr lvl="0" algn="just"/>
            <a:r>
              <a:rPr lang="en-US" dirty="0"/>
              <a:t>Databases, data mining</a:t>
            </a:r>
          </a:p>
          <a:p>
            <a:pPr lvl="0" algn="just"/>
            <a:r>
              <a:rPr lang="en-US" dirty="0"/>
              <a:t>Oil exploration </a:t>
            </a:r>
          </a:p>
          <a:p>
            <a:pPr lvl="0" algn="just"/>
            <a:r>
              <a:rPr lang="en-US" dirty="0"/>
              <a:t>Web search engines, web based business services</a:t>
            </a:r>
          </a:p>
          <a:p>
            <a:pPr lvl="0" algn="just"/>
            <a:r>
              <a:rPr lang="en-US" dirty="0"/>
              <a:t>Medical imaging and diagnosis</a:t>
            </a:r>
          </a:p>
          <a:p>
            <a:pPr algn="just"/>
            <a:r>
              <a:rPr lang="en-US" dirty="0"/>
              <a:t>Pharmaceutical </a:t>
            </a:r>
            <a:r>
              <a:rPr lang="en-US" dirty="0" smtClean="0"/>
              <a:t>designs</a:t>
            </a:r>
          </a:p>
          <a:p>
            <a:pPr algn="just"/>
            <a:r>
              <a:rPr lang="en-US" dirty="0" smtClean="0"/>
              <a:t>Financial and economic modeling</a:t>
            </a:r>
          </a:p>
          <a:p>
            <a:pPr algn="just"/>
            <a:r>
              <a:rPr lang="en-US" dirty="0" smtClean="0"/>
              <a:t>Management of national and multinational corporations</a:t>
            </a:r>
          </a:p>
          <a:p>
            <a:pPr algn="just"/>
            <a:r>
              <a:rPr lang="en-US" dirty="0" smtClean="0"/>
              <a:t>Networked video and multimedia technologies</a:t>
            </a:r>
          </a:p>
          <a:p>
            <a:pPr algn="just"/>
            <a:r>
              <a:rPr lang="en-US" dirty="0" smtClean="0"/>
              <a:t>Collaborative work environments</a:t>
            </a:r>
          </a:p>
          <a:p>
            <a:pPr algn="just"/>
            <a:r>
              <a:rPr lang="en-US" dirty="0" smtClean="0"/>
              <a:t>Advanced graphics and virtual reality particularly in the entertainment industry.</a:t>
            </a:r>
          </a:p>
          <a:p>
            <a:endParaRPr lang="en-US" dirty="0"/>
          </a:p>
        </p:txBody>
      </p:sp>
    </p:spTree>
    <p:extLst>
      <p:ext uri="{BB962C8B-B14F-4D97-AF65-F5344CB8AC3E}">
        <p14:creationId xmlns:p14="http://schemas.microsoft.com/office/powerpoint/2010/main" val="6650451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324600"/>
          </a:xfrm>
        </p:spPr>
        <p:txBody>
          <a:bodyPr>
            <a:normAutofit fontScale="92500" lnSpcReduction="20000"/>
          </a:bodyPr>
          <a:lstStyle/>
          <a:p>
            <a:pPr algn="just"/>
            <a:r>
              <a:rPr lang="en-US" dirty="0" smtClean="0"/>
              <a:t>Compared to serial computing, parallel computing is much better suited for modeling, simulating and understanding complex real world phenomena. It is now being used extensively around the world in a wide variety of applications.</a:t>
            </a:r>
          </a:p>
          <a:p>
            <a:pPr marL="0" indent="0" algn="just">
              <a:buNone/>
            </a:pPr>
            <a:endParaRPr lang="en-US" dirty="0" smtClean="0"/>
          </a:p>
          <a:p>
            <a:pPr algn="just"/>
            <a:r>
              <a:rPr lang="en-US" dirty="0" smtClean="0"/>
              <a:t>A number of computations can be performed at once, it is useful in projects that require complex computations such as weather modeling and digital special effects.</a:t>
            </a:r>
          </a:p>
          <a:p>
            <a:pPr marL="0" indent="0" algn="just">
              <a:buNone/>
            </a:pPr>
            <a:endParaRPr lang="en-US" dirty="0" smtClean="0"/>
          </a:p>
          <a:p>
            <a:pPr algn="just"/>
            <a:r>
              <a:rPr lang="en-US" dirty="0" smtClean="0"/>
              <a:t>Parallel computing can be effectively used for  tasks that involve a large number of calculations, have time constraints and can be divided into a number of smaller tasks.</a:t>
            </a:r>
            <a:endParaRPr lang="en-US" dirty="0"/>
          </a:p>
        </p:txBody>
      </p:sp>
    </p:spTree>
    <p:extLst>
      <p:ext uri="{BB962C8B-B14F-4D97-AF65-F5344CB8AC3E}">
        <p14:creationId xmlns:p14="http://schemas.microsoft.com/office/powerpoint/2010/main" val="18055379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smtClean="0">
                <a:latin typeface="Times New Roman" pitchFamily="18" charset="0"/>
                <a:cs typeface="Times New Roman" pitchFamily="18" charset="0"/>
              </a:rPr>
              <a:t>Advantages of Parallel Computing</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686800" cy="5638800"/>
          </a:xfrm>
        </p:spPr>
        <p:txBody>
          <a:bodyPr>
            <a:normAutofit fontScale="62500" lnSpcReduction="20000"/>
          </a:bodyPr>
          <a:lstStyle/>
          <a:p>
            <a:pPr lvl="0" algn="just"/>
            <a:r>
              <a:rPr lang="en-US" b="1" u="sng" dirty="0"/>
              <a:t>Save time and money</a:t>
            </a:r>
            <a:r>
              <a:rPr lang="en-US" b="1" dirty="0"/>
              <a:t>:</a:t>
            </a:r>
            <a:r>
              <a:rPr lang="en-US" dirty="0"/>
              <a:t> In theory, throwing more resources at a task will shorten it’s time </a:t>
            </a:r>
            <a:r>
              <a:rPr lang="en-US" dirty="0" smtClean="0"/>
              <a:t>of </a:t>
            </a:r>
            <a:r>
              <a:rPr lang="en-US" dirty="0"/>
              <a:t>completion, with potential cost savings. Parallel computers can be built from cheap, commodity components</a:t>
            </a:r>
          </a:p>
          <a:p>
            <a:pPr algn="just"/>
            <a:r>
              <a:rPr lang="en-US" dirty="0"/>
              <a:t> </a:t>
            </a:r>
          </a:p>
          <a:p>
            <a:pPr lvl="0" algn="just"/>
            <a:r>
              <a:rPr lang="en-US" b="1" u="sng" dirty="0"/>
              <a:t>Solve larger problems:</a:t>
            </a:r>
            <a:r>
              <a:rPr lang="en-US" dirty="0"/>
              <a:t> Many problems are so large and complex that it is impractical or impossible to solve them on a single computer, especially given limited computer memory </a:t>
            </a:r>
            <a:r>
              <a:rPr lang="en-US" dirty="0" err="1"/>
              <a:t>e.g</a:t>
            </a:r>
            <a:r>
              <a:rPr lang="en-US" dirty="0"/>
              <a:t> web search engines or database processing millions of transactions per second.</a:t>
            </a:r>
          </a:p>
          <a:p>
            <a:pPr lvl="0" algn="just"/>
            <a:r>
              <a:rPr lang="en-US" b="1" u="sng" dirty="0"/>
              <a:t>Provide concurrency:</a:t>
            </a:r>
            <a:r>
              <a:rPr lang="en-US" dirty="0"/>
              <a:t> A single compute resource can only do one thing at a time. Multiple computing resources can be doing many things simultaneously. For example, the Access Grid (</a:t>
            </a:r>
            <a:r>
              <a:rPr lang="en-US" u="sng" dirty="0">
                <a:hlinkClick r:id="rId2"/>
              </a:rPr>
              <a:t>www.accessgrid.org</a:t>
            </a:r>
            <a:r>
              <a:rPr lang="en-US" dirty="0"/>
              <a:t>) provides a global collaboration network where people from around the world can meet and conduct work "virtually".</a:t>
            </a:r>
          </a:p>
          <a:p>
            <a:pPr marL="0" indent="0" algn="just">
              <a:buNone/>
            </a:pPr>
            <a:endParaRPr lang="en-US" dirty="0"/>
          </a:p>
          <a:p>
            <a:pPr lvl="0" algn="just"/>
            <a:r>
              <a:rPr lang="en-US" b="1" u="sng" dirty="0"/>
              <a:t>Transmission speeds</a:t>
            </a:r>
            <a:r>
              <a:rPr lang="en-US" dirty="0"/>
              <a:t>: the speed of a serial computer is directly dependent upon how fast data can move through hardware. Parallel computers are very fast</a:t>
            </a:r>
            <a:r>
              <a:rPr lang="en-US" dirty="0" smtClean="0"/>
              <a:t>.</a:t>
            </a:r>
          </a:p>
          <a:p>
            <a:pPr marL="0" lvl="0" indent="0" algn="just">
              <a:buNone/>
            </a:pPr>
            <a:endParaRPr lang="en-US" dirty="0"/>
          </a:p>
          <a:p>
            <a:pPr algn="just"/>
            <a:r>
              <a:rPr lang="en-US" b="1" u="sng" dirty="0"/>
              <a:t>Economic limitations:</a:t>
            </a:r>
            <a:r>
              <a:rPr lang="en-US" dirty="0"/>
              <a:t> it is increasingly expensive to make a single processor faster. Using a larger number of moderately fast commodity processors to achieve the same  </a:t>
            </a:r>
            <a:r>
              <a:rPr lang="en-US" dirty="0" smtClean="0"/>
              <a:t>(</a:t>
            </a:r>
            <a:r>
              <a:rPr lang="en-US" dirty="0"/>
              <a:t>or better) performance is less expensive</a:t>
            </a:r>
          </a:p>
        </p:txBody>
      </p:sp>
    </p:spTree>
    <p:extLst>
      <p:ext uri="{BB962C8B-B14F-4D97-AF65-F5344CB8AC3E}">
        <p14:creationId xmlns:p14="http://schemas.microsoft.com/office/powerpoint/2010/main" val="665045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34400" cy="838200"/>
          </a:xfrm>
        </p:spPr>
        <p:txBody>
          <a:bodyPr>
            <a:noAutofit/>
          </a:bodyPr>
          <a:lstStyle/>
          <a:p>
            <a:r>
              <a:rPr lang="en-US" sz="3200" b="1" dirty="0" smtClean="0">
                <a:latin typeface="Times New Roman" pitchFamily="18" charset="0"/>
                <a:cs typeface="Times New Roman" pitchFamily="18" charset="0"/>
              </a:rPr>
              <a:t>COMPONENTS OF THE SYSTEM BUS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76200" y="838200"/>
            <a:ext cx="8915400" cy="5867400"/>
          </a:xfrm>
        </p:spPr>
        <p:txBody>
          <a:bodyPr>
            <a:normAutofit fontScale="85000" lnSpcReduction="10000"/>
          </a:bodyPr>
          <a:lstStyle/>
          <a:p>
            <a:pPr algn="just"/>
            <a:r>
              <a:rPr lang="en-US" dirty="0" smtClean="0"/>
              <a:t>The system bus consists of three major components. Each bus generally constitute of 50 to 100 distinct physical lines divided into three types: </a:t>
            </a:r>
            <a:r>
              <a:rPr lang="en-US" b="1" dirty="0" smtClean="0"/>
              <a:t>address bus</a:t>
            </a:r>
            <a:r>
              <a:rPr lang="en-US" dirty="0" smtClean="0"/>
              <a:t>, </a:t>
            </a:r>
            <a:r>
              <a:rPr lang="en-US" b="1" dirty="0" smtClean="0"/>
              <a:t>data bus and control bus.</a:t>
            </a:r>
            <a:r>
              <a:rPr lang="en-US" dirty="0" smtClean="0"/>
              <a:t> There are other buses also, these are universal serial bus, peripheral buses etc.</a:t>
            </a:r>
          </a:p>
          <a:p>
            <a:pPr marL="0" indent="0" algn="just">
              <a:buNone/>
            </a:pPr>
            <a:endParaRPr lang="en-US" dirty="0" smtClean="0"/>
          </a:p>
          <a:p>
            <a:pPr algn="just"/>
            <a:r>
              <a:rPr lang="en-US" dirty="0" smtClean="0"/>
              <a:t>Bus combines the functions of a </a:t>
            </a:r>
            <a:r>
              <a:rPr lang="en-US" b="1" dirty="0" smtClean="0"/>
              <a:t>data bus </a:t>
            </a:r>
            <a:r>
              <a:rPr lang="en-US" dirty="0" smtClean="0"/>
              <a:t>to carry information, an </a:t>
            </a:r>
            <a:r>
              <a:rPr lang="en-US" b="1" dirty="0" smtClean="0"/>
              <a:t>address bus </a:t>
            </a:r>
            <a:r>
              <a:rPr lang="en-US" dirty="0" smtClean="0"/>
              <a:t>to determine where it should be sent and a </a:t>
            </a:r>
            <a:r>
              <a:rPr lang="en-US" b="1" dirty="0" smtClean="0"/>
              <a:t>control bus </a:t>
            </a:r>
            <a:r>
              <a:rPr lang="en-US" dirty="0" smtClean="0"/>
              <a:t>to determine its operations.</a:t>
            </a:r>
          </a:p>
          <a:p>
            <a:pPr marL="0" indent="0" algn="just">
              <a:buNone/>
            </a:pPr>
            <a:endParaRPr lang="en-US" dirty="0" smtClean="0"/>
          </a:p>
          <a:p>
            <a:pPr algn="just"/>
            <a:r>
              <a:rPr lang="en-US" dirty="0" smtClean="0"/>
              <a:t>The purpose of buses is to reduce the number of pathways needed for communication between the components by carrying out all communications over a single data channel. </a:t>
            </a:r>
            <a:endParaRPr lang="en-US" dirty="0"/>
          </a:p>
        </p:txBody>
      </p:sp>
    </p:spTree>
    <p:extLst>
      <p:ext uri="{BB962C8B-B14F-4D97-AF65-F5344CB8AC3E}">
        <p14:creationId xmlns:p14="http://schemas.microsoft.com/office/powerpoint/2010/main" val="28623221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457200"/>
            <a:ext cx="8458200" cy="5943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86830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a:bodyPr>
          <a:lstStyle/>
          <a:p>
            <a:pPr algn="just"/>
            <a:r>
              <a:rPr lang="en-US" dirty="0" smtClean="0"/>
              <a:t>The applications of parallel computing is no longer limited to scientific computing. </a:t>
            </a:r>
          </a:p>
          <a:p>
            <a:pPr algn="just"/>
            <a:endParaRPr lang="en-US" dirty="0"/>
          </a:p>
          <a:p>
            <a:pPr algn="just"/>
            <a:r>
              <a:rPr lang="en-US" dirty="0" smtClean="0"/>
              <a:t>Mobile search engine architecture is based on parallel computing by combining parallel computing technology with mobile search engine so that it will ease the pressure from suddenly increasing system load and improves the system performance.</a:t>
            </a:r>
            <a:endParaRPr lang="en-US" dirty="0"/>
          </a:p>
        </p:txBody>
      </p:sp>
    </p:spTree>
    <p:extLst>
      <p:ext uri="{BB962C8B-B14F-4D97-AF65-F5344CB8AC3E}">
        <p14:creationId xmlns:p14="http://schemas.microsoft.com/office/powerpoint/2010/main" val="105461082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763000" cy="5592763"/>
          </a:xfrm>
        </p:spPr>
        <p:txBody>
          <a:bodyPr/>
          <a:lstStyle/>
          <a:p>
            <a:pPr algn="just"/>
            <a:r>
              <a:rPr lang="en-US" dirty="0" smtClean="0"/>
              <a:t>Two classes of computer system sometimes used as parallel computers are:</a:t>
            </a:r>
          </a:p>
          <a:p>
            <a:pPr marL="0" indent="0" algn="just">
              <a:buNone/>
            </a:pPr>
            <a:endParaRPr lang="en-US" dirty="0" smtClean="0"/>
          </a:p>
          <a:p>
            <a:pPr marL="0" indent="0" algn="just">
              <a:buNone/>
            </a:pPr>
            <a:endParaRPr lang="en-US" dirty="0" smtClean="0"/>
          </a:p>
          <a:p>
            <a:pPr algn="just"/>
            <a:r>
              <a:rPr lang="en-US" dirty="0" smtClean="0"/>
              <a:t>LAN: in which computers in close proximity (</a:t>
            </a:r>
            <a:r>
              <a:rPr lang="en-US" dirty="0" err="1" smtClean="0"/>
              <a:t>e.g</a:t>
            </a:r>
            <a:r>
              <a:rPr lang="en-US" dirty="0" smtClean="0"/>
              <a:t> building) are connected to a network.</a:t>
            </a:r>
          </a:p>
          <a:p>
            <a:pPr algn="just"/>
            <a:endParaRPr lang="en-US" dirty="0"/>
          </a:p>
          <a:p>
            <a:pPr marL="0" indent="0" algn="just">
              <a:buNone/>
            </a:pPr>
            <a:endParaRPr lang="en-US" dirty="0" smtClean="0"/>
          </a:p>
          <a:p>
            <a:pPr algn="just"/>
            <a:r>
              <a:rPr lang="en-US" dirty="0" smtClean="0"/>
              <a:t>WAN in which geographically distributed computers are connected. </a:t>
            </a:r>
            <a:endParaRPr lang="en-US" dirty="0"/>
          </a:p>
        </p:txBody>
      </p:sp>
    </p:spTree>
    <p:extLst>
      <p:ext uri="{BB962C8B-B14F-4D97-AF65-F5344CB8AC3E}">
        <p14:creationId xmlns:p14="http://schemas.microsoft.com/office/powerpoint/2010/main" val="291900076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ASSIGNMENTS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143000"/>
            <a:ext cx="8763000" cy="5486400"/>
          </a:xfrm>
        </p:spPr>
        <p:txBody>
          <a:bodyPr>
            <a:normAutofit/>
          </a:bodyPr>
          <a:lstStyle/>
          <a:p>
            <a:pPr lvl="0" algn="just"/>
            <a:r>
              <a:rPr lang="en-US" b="1" dirty="0"/>
              <a:t>Branch Prediction:</a:t>
            </a:r>
            <a:r>
              <a:rPr lang="en-US" dirty="0"/>
              <a:t> the processor looks ahead in the instruction code fetched from memory and predicts which branches or groups of instructions are likely to be processed next. </a:t>
            </a:r>
            <a:endParaRPr lang="en-US" dirty="0" smtClean="0"/>
          </a:p>
          <a:p>
            <a:pPr lvl="0" algn="just"/>
            <a:endParaRPr lang="en-US" dirty="0"/>
          </a:p>
          <a:p>
            <a:pPr lvl="0" algn="just"/>
            <a:r>
              <a:rPr lang="en-US" dirty="0" smtClean="0"/>
              <a:t>If </a:t>
            </a:r>
            <a:r>
              <a:rPr lang="en-US" dirty="0"/>
              <a:t>the processor guesses right most of the times, it can </a:t>
            </a:r>
            <a:r>
              <a:rPr lang="en-US" dirty="0" smtClean="0"/>
              <a:t>pre fetch </a:t>
            </a:r>
            <a:r>
              <a:rPr lang="en-US" dirty="0"/>
              <a:t>the correct instructions and buffer them so that the processor is kept busy. Thus branch prediction increases the amount of work available for the processor to execute.</a:t>
            </a:r>
          </a:p>
          <a:p>
            <a:endParaRPr lang="en-US" dirty="0"/>
          </a:p>
        </p:txBody>
      </p:sp>
    </p:spTree>
    <p:extLst>
      <p:ext uri="{BB962C8B-B14F-4D97-AF65-F5344CB8AC3E}">
        <p14:creationId xmlns:p14="http://schemas.microsoft.com/office/powerpoint/2010/main" val="295303622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096000"/>
          </a:xfrm>
        </p:spPr>
        <p:txBody>
          <a:bodyPr/>
          <a:lstStyle/>
          <a:p>
            <a:pPr lvl="0" algn="just"/>
            <a:r>
              <a:rPr lang="en-US" b="1" dirty="0"/>
              <a:t>Data Flow Analysis:</a:t>
            </a:r>
            <a:r>
              <a:rPr lang="en-US" dirty="0"/>
              <a:t> the processor analyzes which instructions are dependent on each other’s results or data to create an optimized schedule of instructions. </a:t>
            </a:r>
            <a:endParaRPr lang="en-US" dirty="0" smtClean="0"/>
          </a:p>
          <a:p>
            <a:pPr marL="0" lvl="0" indent="0" algn="just">
              <a:buNone/>
            </a:pPr>
            <a:endParaRPr lang="en-US" dirty="0" smtClean="0"/>
          </a:p>
          <a:p>
            <a:pPr algn="just"/>
            <a:r>
              <a:rPr lang="en-US" dirty="0" err="1" smtClean="0"/>
              <a:t>Infact</a:t>
            </a:r>
            <a:r>
              <a:rPr lang="en-US" dirty="0"/>
              <a:t>, instructions are schedule to be executed when ready independent of the original program order. This prevents unnecessary delay.</a:t>
            </a:r>
          </a:p>
          <a:p>
            <a:endParaRPr lang="en-US" dirty="0"/>
          </a:p>
        </p:txBody>
      </p:sp>
    </p:spTree>
    <p:extLst>
      <p:ext uri="{BB962C8B-B14F-4D97-AF65-F5344CB8AC3E}">
        <p14:creationId xmlns:p14="http://schemas.microsoft.com/office/powerpoint/2010/main" val="247882035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248400"/>
          </a:xfrm>
        </p:spPr>
        <p:txBody>
          <a:bodyPr/>
          <a:lstStyle/>
          <a:p>
            <a:pPr lvl="0" algn="just"/>
            <a:r>
              <a:rPr lang="en-US" b="1" dirty="0"/>
              <a:t>Speculative Execution:</a:t>
            </a:r>
            <a:r>
              <a:rPr lang="en-US" dirty="0"/>
              <a:t> using branch prediction and data flow analysis, some processors speculatively execute instructions ahead of their actual appearance in the program execution, holding the results in temporary locations. </a:t>
            </a:r>
            <a:endParaRPr lang="en-US" dirty="0" smtClean="0"/>
          </a:p>
          <a:p>
            <a:pPr marL="0" lvl="0" indent="0" algn="just">
              <a:buNone/>
            </a:pPr>
            <a:endParaRPr lang="en-US" dirty="0" smtClean="0"/>
          </a:p>
          <a:p>
            <a:pPr lvl="0" algn="just"/>
            <a:r>
              <a:rPr lang="en-US" dirty="0" smtClean="0"/>
              <a:t>This </a:t>
            </a:r>
            <a:r>
              <a:rPr lang="en-US" dirty="0"/>
              <a:t>enables the processor to keep its execution engines as busy as possible by executing instructions that are likely to be needed.</a:t>
            </a:r>
          </a:p>
          <a:p>
            <a:endParaRPr lang="en-US" dirty="0"/>
          </a:p>
        </p:txBody>
      </p:sp>
    </p:spTree>
    <p:extLst>
      <p:ext uri="{BB962C8B-B14F-4D97-AF65-F5344CB8AC3E}">
        <p14:creationId xmlns:p14="http://schemas.microsoft.com/office/powerpoint/2010/main" val="1581040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248400"/>
          </a:xfrm>
        </p:spPr>
        <p:txBody>
          <a:bodyPr>
            <a:normAutofit fontScale="92500" lnSpcReduction="20000"/>
          </a:bodyPr>
          <a:lstStyle/>
          <a:p>
            <a:pPr algn="just"/>
            <a:r>
              <a:rPr lang="en-US" b="1" u="sng" dirty="0"/>
              <a:t>DATA BUS:</a:t>
            </a:r>
            <a:r>
              <a:rPr lang="en-US" dirty="0"/>
              <a:t> a collection of wires through which data is transmitted from one part of a computer to another. Data bus can be thought of as a highway on which data travels within a computer. </a:t>
            </a:r>
            <a:endParaRPr lang="en-US" dirty="0" smtClean="0"/>
          </a:p>
          <a:p>
            <a:pPr algn="just"/>
            <a:r>
              <a:rPr lang="en-US" dirty="0" smtClean="0"/>
              <a:t>Data </a:t>
            </a:r>
            <a:r>
              <a:rPr lang="en-US" dirty="0"/>
              <a:t>bus is used for exchange of data between the processor, memory and peripherals and it is </a:t>
            </a:r>
            <a:r>
              <a:rPr lang="en-US" b="1" dirty="0"/>
              <a:t>bi-directional</a:t>
            </a:r>
            <a:r>
              <a:rPr lang="en-US" dirty="0"/>
              <a:t> so that it allows data to flow in both directions along the </a:t>
            </a:r>
            <a:r>
              <a:rPr lang="en-US" dirty="0" smtClean="0"/>
              <a:t>wires that is, data or electronic signals can transfer in both sides. </a:t>
            </a:r>
          </a:p>
          <a:p>
            <a:pPr marL="0" indent="0" algn="just">
              <a:buNone/>
            </a:pPr>
            <a:endParaRPr lang="en-US" dirty="0" smtClean="0"/>
          </a:p>
          <a:p>
            <a:pPr algn="just"/>
            <a:r>
              <a:rPr lang="en-US" dirty="0" smtClean="0"/>
              <a:t>The </a:t>
            </a:r>
            <a:r>
              <a:rPr lang="en-US" dirty="0"/>
              <a:t>number of wires used in the data bus (width) differs. Each wire is used for the transfer of signals corresponding to a bit of binary data. As such, a greater width allows greater amounts of data to be transferred at the same time. </a:t>
            </a:r>
            <a:endParaRPr lang="en-US" dirty="0" smtClean="0"/>
          </a:p>
        </p:txBody>
      </p:sp>
    </p:spTree>
    <p:extLst>
      <p:ext uri="{BB962C8B-B14F-4D97-AF65-F5344CB8AC3E}">
        <p14:creationId xmlns:p14="http://schemas.microsoft.com/office/powerpoint/2010/main" val="443837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763000" cy="6096000"/>
          </a:xfrm>
        </p:spPr>
        <p:txBody>
          <a:bodyPr>
            <a:normAutofit fontScale="92500" lnSpcReduction="10000"/>
          </a:bodyPr>
          <a:lstStyle/>
          <a:p>
            <a:pPr algn="just"/>
            <a:r>
              <a:rPr lang="en-US" dirty="0"/>
              <a:t>The width of a bus determines how much data can be transmitted at one time. </a:t>
            </a:r>
          </a:p>
          <a:p>
            <a:pPr algn="just"/>
            <a:r>
              <a:rPr lang="en-US" dirty="0"/>
              <a:t>A greater width allows greater amounts of data to be transfer at one time. </a:t>
            </a:r>
            <a:endParaRPr lang="en-US" dirty="0" smtClean="0"/>
          </a:p>
          <a:p>
            <a:pPr algn="just"/>
            <a:endParaRPr lang="en-US" dirty="0"/>
          </a:p>
          <a:p>
            <a:pPr algn="just"/>
            <a:r>
              <a:rPr lang="en-US" dirty="0" smtClean="0"/>
              <a:t>A </a:t>
            </a:r>
            <a:r>
              <a:rPr lang="en-US" dirty="0"/>
              <a:t>16-bit bus can transmit 16-bits of data at a time and a 32-bit bus can transmit 32-bits of data at a time.</a:t>
            </a:r>
            <a:r>
              <a:rPr lang="en-US" b="1" dirty="0"/>
              <a:t> </a:t>
            </a:r>
            <a:endParaRPr lang="en-US" b="1" dirty="0" smtClean="0"/>
          </a:p>
          <a:p>
            <a:pPr algn="just"/>
            <a:endParaRPr lang="en-US" b="1" dirty="0"/>
          </a:p>
          <a:p>
            <a:pPr algn="just"/>
            <a:r>
              <a:rPr lang="en-US" dirty="0" smtClean="0"/>
              <a:t>Every </a:t>
            </a:r>
            <a:r>
              <a:rPr lang="en-US" dirty="0"/>
              <a:t>bus has a clock speed measured in MHZ. a fast bus allows data to be transferred faster which makes applications run faster. Generally, data bus contain 8,16,32 or 64 bit.</a:t>
            </a:r>
          </a:p>
          <a:p>
            <a:endParaRPr lang="en-US" dirty="0"/>
          </a:p>
        </p:txBody>
      </p:sp>
    </p:spTree>
    <p:extLst>
      <p:ext uri="{BB962C8B-B14F-4D97-AF65-F5344CB8AC3E}">
        <p14:creationId xmlns:p14="http://schemas.microsoft.com/office/powerpoint/2010/main" val="2625903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15400" cy="6400800"/>
          </a:xfrm>
        </p:spPr>
        <p:txBody>
          <a:bodyPr>
            <a:normAutofit fontScale="85000" lnSpcReduction="20000"/>
          </a:bodyPr>
          <a:lstStyle/>
          <a:p>
            <a:pPr algn="just"/>
            <a:r>
              <a:rPr lang="en-US" b="1" u="sng" dirty="0" smtClean="0"/>
              <a:t>ADDRESS BUS: </a:t>
            </a:r>
            <a:r>
              <a:rPr lang="en-US" dirty="0" smtClean="0"/>
              <a:t>the data bus transfers actual data whereas the address bus transfers Information about where the data should go. The data that have to be carried over by data bus picked up from certain address location of memory or from some device. </a:t>
            </a:r>
          </a:p>
          <a:p>
            <a:pPr algn="just"/>
            <a:endParaRPr lang="en-US" dirty="0"/>
          </a:p>
          <a:p>
            <a:pPr algn="just"/>
            <a:r>
              <a:rPr lang="en-US" dirty="0" smtClean="0"/>
              <a:t>A collection of wires used to identify particular location in memory is called </a:t>
            </a:r>
            <a:r>
              <a:rPr lang="en-US" b="1" dirty="0" smtClean="0"/>
              <a:t>address bus </a:t>
            </a:r>
            <a:r>
              <a:rPr lang="en-US" dirty="0" smtClean="0"/>
              <a:t>it is also called </a:t>
            </a:r>
            <a:r>
              <a:rPr lang="en-US" b="1" dirty="0" smtClean="0"/>
              <a:t>memory bus</a:t>
            </a:r>
            <a:r>
              <a:rPr lang="en-US" dirty="0" smtClean="0"/>
              <a:t>. It is a collection of wires connecting CPU with main memory use to identify particular locations (addresses) in main memory. The information used to describe the memory locations travels along the address bus. It transfer the memory address to the processor in which the CPU want to access. The address bus is a </a:t>
            </a:r>
            <a:r>
              <a:rPr lang="en-US" b="1" dirty="0" smtClean="0"/>
              <a:t>unidirectional bus. </a:t>
            </a:r>
          </a:p>
          <a:p>
            <a:pPr algn="just"/>
            <a:r>
              <a:rPr lang="en-US" dirty="0" smtClean="0"/>
              <a:t>In summary, address bus contains the connection between microprocessor and memory that carry signals relating to the address which the CPU is processing at that time such as the locations that the CPU is reading from or writing to.</a:t>
            </a:r>
          </a:p>
          <a:p>
            <a:pPr algn="just"/>
            <a:endParaRPr lang="en-US" dirty="0"/>
          </a:p>
        </p:txBody>
      </p:sp>
    </p:spTree>
    <p:extLst>
      <p:ext uri="{BB962C8B-B14F-4D97-AF65-F5344CB8AC3E}">
        <p14:creationId xmlns:p14="http://schemas.microsoft.com/office/powerpoint/2010/main" val="3746742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15400" cy="6096000"/>
          </a:xfrm>
        </p:spPr>
        <p:txBody>
          <a:bodyPr>
            <a:normAutofit fontScale="92500" lnSpcReduction="20000"/>
          </a:bodyPr>
          <a:lstStyle/>
          <a:p>
            <a:pPr algn="just"/>
            <a:r>
              <a:rPr lang="en-US" dirty="0"/>
              <a:t>The width of the address bus (that is the number of wires) determines how many unique memory locations can be addressed. The address bus width determines the amount of physical memory addressable by the processor</a:t>
            </a:r>
            <a:r>
              <a:rPr lang="en-US" dirty="0" smtClean="0"/>
              <a:t>.</a:t>
            </a:r>
          </a:p>
          <a:p>
            <a:pPr marL="0" indent="0" algn="just">
              <a:buNone/>
            </a:pPr>
            <a:endParaRPr lang="en-US" dirty="0"/>
          </a:p>
          <a:p>
            <a:pPr algn="just"/>
            <a:r>
              <a:rPr lang="en-US" dirty="0"/>
              <a:t>The size of an address bus determines how many unique memory locations can be addressed. </a:t>
            </a:r>
            <a:endParaRPr lang="en-US" dirty="0" smtClean="0"/>
          </a:p>
          <a:p>
            <a:pPr algn="just"/>
            <a:endParaRPr lang="en-US" dirty="0"/>
          </a:p>
          <a:p>
            <a:pPr algn="just"/>
            <a:r>
              <a:rPr lang="en-US" dirty="0" smtClean="0"/>
              <a:t>A </a:t>
            </a:r>
            <a:r>
              <a:rPr lang="en-US" dirty="0"/>
              <a:t>system with 4-bit address bus can address 2</a:t>
            </a:r>
            <a:r>
              <a:rPr lang="en-US" baseline="30000" dirty="0"/>
              <a:t>4</a:t>
            </a:r>
            <a:r>
              <a:rPr lang="en-US" dirty="0"/>
              <a:t> = 16 bytes of memory. A system with 16-bit address bus can address 2</a:t>
            </a:r>
            <a:r>
              <a:rPr lang="en-US" baseline="30000" dirty="0"/>
              <a:t>16</a:t>
            </a:r>
            <a:r>
              <a:rPr lang="en-US" dirty="0"/>
              <a:t> = 64KB of memory. </a:t>
            </a:r>
          </a:p>
          <a:p>
            <a:pPr algn="just"/>
            <a:r>
              <a:rPr lang="en-US" dirty="0"/>
              <a:t>A system with 20-bit address bus can address 2</a:t>
            </a:r>
            <a:r>
              <a:rPr lang="en-US" baseline="30000" dirty="0"/>
              <a:t>20</a:t>
            </a:r>
            <a:r>
              <a:rPr lang="en-US" dirty="0"/>
              <a:t> = 1MB of memory. 	</a:t>
            </a:r>
          </a:p>
          <a:p>
            <a:endParaRPr lang="en-US" dirty="0"/>
          </a:p>
        </p:txBody>
      </p:sp>
    </p:spTree>
    <p:extLst>
      <p:ext uri="{BB962C8B-B14F-4D97-AF65-F5344CB8AC3E}">
        <p14:creationId xmlns:p14="http://schemas.microsoft.com/office/powerpoint/2010/main" val="2510100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TotalTime>
  <Words>4167</Words>
  <Application>Microsoft Office PowerPoint</Application>
  <PresentationFormat>On-screen Show (4:3)</PresentationFormat>
  <Paragraphs>287</Paragraphs>
  <Slides>55</Slides>
  <Notes>1</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SYSTEM COMPONENTS</vt:lpstr>
      <vt:lpstr>PowerPoint Presentation</vt:lpstr>
      <vt:lpstr>PowerPoint Presentation</vt:lpstr>
      <vt:lpstr>PowerPoint Presentation</vt:lpstr>
      <vt:lpstr>COMPONENTS OF THE SYSTEM BUS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Bus Structure-Control Lines</vt:lpstr>
      <vt:lpstr>Physical implementations</vt:lpstr>
      <vt:lpstr>PowerPoint Presentation</vt:lpstr>
      <vt:lpstr>PowerPoint Presentation</vt:lpstr>
      <vt:lpstr>TYPES OF INTERRUPTS</vt:lpstr>
      <vt:lpstr>PowerPoint Presentation</vt:lpstr>
      <vt:lpstr>PowerPoint Presentation</vt:lpstr>
      <vt:lpstr>PowerPoint Presentation</vt:lpstr>
      <vt:lpstr>PowerPoint Presentation</vt:lpstr>
      <vt:lpstr>PowerPoint Presentation</vt:lpstr>
      <vt:lpstr>PowerPoint Presentation</vt:lpstr>
      <vt:lpstr>CLASSES OF INTERRUPTS</vt:lpstr>
      <vt:lpstr>PowerPoint Presentation</vt:lpstr>
      <vt:lpstr>PowerPoint Presentation</vt:lpstr>
      <vt:lpstr>PowerPoint Presentation</vt:lpstr>
      <vt:lpstr>Parallel Computing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Need for Parallel Computing</vt:lpstr>
      <vt:lpstr>PowerPoint Presentation</vt:lpstr>
      <vt:lpstr>PowerPoint Presentation</vt:lpstr>
      <vt:lpstr>USES OF PARALLEL COMPUTING</vt:lpstr>
      <vt:lpstr>PowerPoint Presentation</vt:lpstr>
      <vt:lpstr>PowerPoint Presentation</vt:lpstr>
      <vt:lpstr>Advantages of Parallel Computing</vt:lpstr>
      <vt:lpstr>PowerPoint Presentation</vt:lpstr>
      <vt:lpstr>PowerPoint Presentation</vt:lpstr>
      <vt:lpstr>PowerPoint Presentation</vt:lpstr>
      <vt:lpstr>ASSIGNMENTS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53</cp:revision>
  <dcterms:created xsi:type="dcterms:W3CDTF">2019-03-04T07:11:29Z</dcterms:created>
  <dcterms:modified xsi:type="dcterms:W3CDTF">2019-04-10T03:25:53Z</dcterms:modified>
</cp:coreProperties>
</file>