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257" r:id="rId3"/>
    <p:sldId id="258" r:id="rId4"/>
    <p:sldId id="259" r:id="rId5"/>
    <p:sldId id="292"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7" r:id="rId31"/>
    <p:sldId id="286" r:id="rId32"/>
    <p:sldId id="288" r:id="rId33"/>
    <p:sldId id="289" r:id="rId34"/>
    <p:sldId id="337" r:id="rId35"/>
    <p:sldId id="283" r:id="rId36"/>
    <p:sldId id="291" r:id="rId37"/>
    <p:sldId id="290" r:id="rId38"/>
    <p:sldId id="293" r:id="rId39"/>
    <p:sldId id="294" r:id="rId40"/>
    <p:sldId id="295" r:id="rId41"/>
    <p:sldId id="296" r:id="rId42"/>
    <p:sldId id="297" r:id="rId43"/>
    <p:sldId id="298" r:id="rId44"/>
    <p:sldId id="301" r:id="rId45"/>
    <p:sldId id="338" r:id="rId46"/>
    <p:sldId id="302" r:id="rId47"/>
    <p:sldId id="340" r:id="rId48"/>
    <p:sldId id="303" r:id="rId49"/>
    <p:sldId id="339" r:id="rId50"/>
    <p:sldId id="299" r:id="rId51"/>
    <p:sldId id="300" r:id="rId52"/>
    <p:sldId id="304" r:id="rId53"/>
    <p:sldId id="341" r:id="rId54"/>
    <p:sldId id="305" r:id="rId55"/>
    <p:sldId id="342" r:id="rId56"/>
    <p:sldId id="306" r:id="rId57"/>
    <p:sldId id="307" r:id="rId58"/>
    <p:sldId id="308" r:id="rId59"/>
    <p:sldId id="343" r:id="rId60"/>
    <p:sldId id="309" r:id="rId61"/>
    <p:sldId id="345" r:id="rId62"/>
    <p:sldId id="344" r:id="rId63"/>
    <p:sldId id="310" r:id="rId64"/>
    <p:sldId id="346" r:id="rId65"/>
    <p:sldId id="347" r:id="rId66"/>
    <p:sldId id="349" r:id="rId67"/>
    <p:sldId id="311" r:id="rId68"/>
    <p:sldId id="312" r:id="rId69"/>
    <p:sldId id="350" r:id="rId70"/>
    <p:sldId id="313" r:id="rId71"/>
    <p:sldId id="351" r:id="rId72"/>
    <p:sldId id="352" r:id="rId73"/>
    <p:sldId id="353" r:id="rId74"/>
    <p:sldId id="314" r:id="rId75"/>
    <p:sldId id="354" r:id="rId76"/>
    <p:sldId id="355" r:id="rId77"/>
    <p:sldId id="356" r:id="rId78"/>
    <p:sldId id="315" r:id="rId79"/>
    <p:sldId id="316" r:id="rId80"/>
    <p:sldId id="357" r:id="rId81"/>
    <p:sldId id="358" r:id="rId82"/>
    <p:sldId id="317" r:id="rId83"/>
    <p:sldId id="359" r:id="rId84"/>
    <p:sldId id="328" r:id="rId85"/>
    <p:sldId id="329" r:id="rId86"/>
    <p:sldId id="318" r:id="rId87"/>
    <p:sldId id="330" r:id="rId88"/>
    <p:sldId id="360" r:id="rId89"/>
    <p:sldId id="319" r:id="rId90"/>
    <p:sldId id="320" r:id="rId91"/>
    <p:sldId id="361" r:id="rId92"/>
    <p:sldId id="322" r:id="rId93"/>
    <p:sldId id="362" r:id="rId94"/>
    <p:sldId id="363" r:id="rId95"/>
    <p:sldId id="321" r:id="rId96"/>
    <p:sldId id="364" r:id="rId97"/>
    <p:sldId id="365" r:id="rId98"/>
    <p:sldId id="366" r:id="rId99"/>
    <p:sldId id="367" r:id="rId100"/>
    <p:sldId id="323" r:id="rId101"/>
    <p:sldId id="324" r:id="rId102"/>
    <p:sldId id="325" r:id="rId103"/>
    <p:sldId id="326" r:id="rId104"/>
    <p:sldId id="327" r:id="rId105"/>
    <p:sldId id="331" r:id="rId106"/>
    <p:sldId id="332" r:id="rId107"/>
    <p:sldId id="333" r:id="rId108"/>
    <p:sldId id="334" r:id="rId109"/>
    <p:sldId id="335" r:id="rId110"/>
    <p:sldId id="336"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85" autoAdjust="0"/>
    <p:restoredTop sz="88510" autoAdjust="0"/>
  </p:normalViewPr>
  <p:slideViewPr>
    <p:cSldViewPr snapToGrid="0" showGuides="1">
      <p:cViewPr varScale="1">
        <p:scale>
          <a:sx n="66" d="100"/>
          <a:sy n="66" d="100"/>
        </p:scale>
        <p:origin x="20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F7921-A8AB-46BF-A3C7-A876CC404729}"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A7EBB-975E-499E-A70E-F847C51ACA8D}" type="slidenum">
              <a:rPr lang="en-US" smtClean="0"/>
              <a:t>‹#›</a:t>
            </a:fld>
            <a:endParaRPr lang="en-US"/>
          </a:p>
        </p:txBody>
      </p:sp>
    </p:spTree>
    <p:extLst>
      <p:ext uri="{BB962C8B-B14F-4D97-AF65-F5344CB8AC3E}">
        <p14:creationId xmlns:p14="http://schemas.microsoft.com/office/powerpoint/2010/main" val="65434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A7EBB-975E-499E-A70E-F847C51ACA8D}" type="slidenum">
              <a:rPr lang="en-US" smtClean="0"/>
              <a:t>1</a:t>
            </a:fld>
            <a:endParaRPr lang="en-US"/>
          </a:p>
        </p:txBody>
      </p:sp>
    </p:spTree>
    <p:extLst>
      <p:ext uri="{BB962C8B-B14F-4D97-AF65-F5344CB8AC3E}">
        <p14:creationId xmlns:p14="http://schemas.microsoft.com/office/powerpoint/2010/main" val="272093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A7EBB-975E-499E-A70E-F847C51ACA8D}" type="slidenum">
              <a:rPr lang="en-US" smtClean="0"/>
              <a:t>40</a:t>
            </a:fld>
            <a:endParaRPr lang="en-US"/>
          </a:p>
        </p:txBody>
      </p:sp>
    </p:spTree>
    <p:extLst>
      <p:ext uri="{BB962C8B-B14F-4D97-AF65-F5344CB8AC3E}">
        <p14:creationId xmlns:p14="http://schemas.microsoft.com/office/powerpoint/2010/main" val="145840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A7EBB-975E-499E-A70E-F847C51ACA8D}" type="slidenum">
              <a:rPr lang="en-US" smtClean="0"/>
              <a:t>52</a:t>
            </a:fld>
            <a:endParaRPr lang="en-US"/>
          </a:p>
        </p:txBody>
      </p:sp>
    </p:spTree>
    <p:extLst>
      <p:ext uri="{BB962C8B-B14F-4D97-AF65-F5344CB8AC3E}">
        <p14:creationId xmlns:p14="http://schemas.microsoft.com/office/powerpoint/2010/main" val="47463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A7EBB-975E-499E-A70E-F847C51ACA8D}" type="slidenum">
              <a:rPr lang="en-US" smtClean="0"/>
              <a:t>92</a:t>
            </a:fld>
            <a:endParaRPr lang="en-US"/>
          </a:p>
        </p:txBody>
      </p:sp>
    </p:spTree>
    <p:extLst>
      <p:ext uri="{BB962C8B-B14F-4D97-AF65-F5344CB8AC3E}">
        <p14:creationId xmlns:p14="http://schemas.microsoft.com/office/powerpoint/2010/main" val="120190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A7EBB-975E-499E-A70E-F847C51ACA8D}"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8103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A7EBB-975E-499E-A70E-F847C51ACA8D}"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2190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3E116-745E-48C1-A4A9-A8D0D717D0E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305934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3E116-745E-48C1-A4A9-A8D0D717D0E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114141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3E116-745E-48C1-A4A9-A8D0D717D0E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204419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3E116-745E-48C1-A4A9-A8D0D717D0E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371895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3E116-745E-48C1-A4A9-A8D0D717D0EF}"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308217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C3E116-745E-48C1-A4A9-A8D0D717D0E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109936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3E116-745E-48C1-A4A9-A8D0D717D0EF}" type="datetimeFigureOut">
              <a:rPr lang="en-US" smtClean="0"/>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37592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3E116-745E-48C1-A4A9-A8D0D717D0EF}"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139666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3E116-745E-48C1-A4A9-A8D0D717D0EF}"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9538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3E116-745E-48C1-A4A9-A8D0D717D0E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289128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3E116-745E-48C1-A4A9-A8D0D717D0EF}"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E5474-66C5-494D-9840-8003E67D4019}" type="slidenum">
              <a:rPr lang="en-US" smtClean="0"/>
              <a:t>‹#›</a:t>
            </a:fld>
            <a:endParaRPr lang="en-US"/>
          </a:p>
        </p:txBody>
      </p:sp>
    </p:spTree>
    <p:extLst>
      <p:ext uri="{BB962C8B-B14F-4D97-AF65-F5344CB8AC3E}">
        <p14:creationId xmlns:p14="http://schemas.microsoft.com/office/powerpoint/2010/main" val="376083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3E116-745E-48C1-A4A9-A8D0D717D0EF}" type="datetimeFigureOut">
              <a:rPr lang="en-US" smtClean="0"/>
              <a:t>4/4/2019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E5474-66C5-494D-9840-8003E67D4019}" type="slidenum">
              <a:rPr lang="en-US" smtClean="0"/>
              <a:t>‹#›</a:t>
            </a:fld>
            <a:endParaRPr lang="en-US"/>
          </a:p>
        </p:txBody>
      </p:sp>
    </p:spTree>
    <p:extLst>
      <p:ext uri="{BB962C8B-B14F-4D97-AF65-F5344CB8AC3E}">
        <p14:creationId xmlns:p14="http://schemas.microsoft.com/office/powerpoint/2010/main" val="1175675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1.tmp"/><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0.png"/><Relationship Id="rId7" Type="http://schemas.openxmlformats.org/officeDocument/2006/relationships/image" Target="../media/image30.png"/><Relationship Id="rId12" Type="http://schemas.openxmlformats.org/officeDocument/2006/relationships/image" Target="../media/image35.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45.png"/><Relationship Id="rId2" Type="http://schemas.openxmlformats.org/officeDocument/2006/relationships/image" Target="../media/image590.png"/><Relationship Id="rId16"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5" Type="http://schemas.openxmlformats.org/officeDocument/2006/relationships/image" Target="../media/image70.png"/><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65.png"/><Relationship Id="rId14" Type="http://schemas.openxmlformats.org/officeDocument/2006/relationships/image" Target="../media/image69.png"/></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png"/><Relationship Id="rId9" Type="http://schemas.openxmlformats.org/officeDocument/2006/relationships/image" Target="../media/image85.png"/></Relationships>
</file>

<file path=ppt/slides/_rels/slide53.xml.rels><?xml version="1.0" encoding="UTF-8" standalone="yes"?>
<Relationships xmlns="http://schemas.openxmlformats.org/package/2006/relationships"><Relationship Id="rId13" Type="http://schemas.openxmlformats.org/officeDocument/2006/relationships/image" Target="../media/image89.png"/><Relationship Id="rId18" Type="http://schemas.openxmlformats.org/officeDocument/2006/relationships/image" Target="../media/image92.png"/><Relationship Id="rId17" Type="http://schemas.openxmlformats.org/officeDocument/2006/relationships/image" Target="../media/image88.png"/><Relationship Id="rId2" Type="http://schemas.openxmlformats.org/officeDocument/2006/relationships/image" Target="../media/image80.png"/><Relationship Id="rId16" Type="http://schemas.openxmlformats.org/officeDocument/2006/relationships/image" Target="../media/image87.png"/><Relationship Id="rId1" Type="http://schemas.openxmlformats.org/officeDocument/2006/relationships/slideLayout" Target="../slideLayouts/slideLayout2.xml"/><Relationship Id="rId15" Type="http://schemas.openxmlformats.org/officeDocument/2006/relationships/image" Target="../media/image91.png"/><Relationship Id="rId14" Type="http://schemas.openxmlformats.org/officeDocument/2006/relationships/image" Target="../media/image9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97.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05.png"/><Relationship Id="rId7" Type="http://schemas.openxmlformats.org/officeDocument/2006/relationships/image" Target="../media/image104.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20.png"/></Relationships>
</file>

<file path=ppt/slides/_rels/slide6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39.tmp"/><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0.tmp"/><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40.tmp"/><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40.tmp"/><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EEE 326</a:t>
            </a:r>
            <a:endParaRPr lang="en-US" dirty="0"/>
          </a:p>
        </p:txBody>
      </p:sp>
      <p:sp>
        <p:nvSpPr>
          <p:cNvPr id="3" name="Subtitle 2"/>
          <p:cNvSpPr>
            <a:spLocks noGrp="1"/>
          </p:cNvSpPr>
          <p:nvPr>
            <p:ph type="subTitle" idx="1"/>
          </p:nvPr>
        </p:nvSpPr>
        <p:spPr/>
        <p:txBody>
          <a:bodyPr/>
          <a:lstStyle/>
          <a:p>
            <a:r>
              <a:rPr lang="en-US" dirty="0" smtClean="0"/>
              <a:t>SYNCHRONOUS MACHINE MODULE</a:t>
            </a:r>
            <a:endParaRPr lang="en-US" dirty="0"/>
          </a:p>
        </p:txBody>
      </p:sp>
    </p:spTree>
    <p:extLst>
      <p:ext uri="{BB962C8B-B14F-4D97-AF65-F5344CB8AC3E}">
        <p14:creationId xmlns:p14="http://schemas.microsoft.com/office/powerpoint/2010/main" val="394017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Construction - Rotor</a:t>
            </a:r>
            <a:endParaRPr lang="en-US" dirty="0"/>
          </a:p>
        </p:txBody>
      </p:sp>
      <p:sp>
        <p:nvSpPr>
          <p:cNvPr id="3" name="Content Placeholder 2"/>
          <p:cNvSpPr>
            <a:spLocks noGrp="1"/>
          </p:cNvSpPr>
          <p:nvPr>
            <p:ph idx="1"/>
          </p:nvPr>
        </p:nvSpPr>
        <p:spPr>
          <a:xfrm>
            <a:off x="838200" y="1056068"/>
            <a:ext cx="10515600" cy="5801931"/>
          </a:xfrm>
        </p:spPr>
        <p:txBody>
          <a:bodyPr/>
          <a:lstStyle/>
          <a:p>
            <a:pPr algn="just"/>
            <a:r>
              <a:rPr lang="en-US" dirty="0" smtClean="0"/>
              <a:t>From equation 1, the rotor speed is determined by the number of poles and frequency</a:t>
            </a:r>
          </a:p>
          <a:p>
            <a:pPr algn="just"/>
            <a:r>
              <a:rPr lang="en-US" dirty="0" smtClean="0"/>
              <a:t>The highest operating speed for a synchronous motor is obtained when the number of poles is 2 , implying 1 pole pair</a:t>
            </a:r>
          </a:p>
          <a:p>
            <a:pPr algn="just"/>
            <a:r>
              <a:rPr lang="en-US" dirty="0" smtClean="0"/>
              <a:t>For a frequency of 50/60 Hz, the speed would be 3000/3600 rpm</a:t>
            </a:r>
          </a:p>
          <a:p>
            <a:pPr algn="just"/>
            <a:r>
              <a:rPr lang="en-US" dirty="0" smtClean="0"/>
              <a:t>For variable frequency sources, speeds of 10,000 rpm could be contemplated(example: auxiliary power for aircrafts)</a:t>
            </a:r>
          </a:p>
          <a:p>
            <a:pPr algn="just"/>
            <a:r>
              <a:rPr lang="en-US" dirty="0" smtClean="0"/>
              <a:t>With high speeds; large centripetal forces are produce; these work against the large diameters and protruding pole parts;</a:t>
            </a:r>
          </a:p>
          <a:p>
            <a:pPr algn="just"/>
            <a:r>
              <a:rPr lang="en-US" b="1" dirty="0" smtClean="0"/>
              <a:t>Cylindrical Rotors(smooth slotted rotors) are used for steam/gas driven generators which spin at 3000 rpm/3600rpm for  50/60 </a:t>
            </a:r>
            <a:r>
              <a:rPr lang="en-US" b="1" dirty="0" err="1" smtClean="0"/>
              <a:t>hz</a:t>
            </a:r>
            <a:r>
              <a:rPr lang="en-US" b="1" dirty="0" smtClean="0"/>
              <a:t> and a pole pair(Small diameter rotors)</a:t>
            </a:r>
          </a:p>
          <a:p>
            <a:pPr marL="0" indent="0">
              <a:buNone/>
            </a:pPr>
            <a:endParaRPr lang="en-US" dirty="0"/>
          </a:p>
        </p:txBody>
      </p:sp>
    </p:spTree>
    <p:extLst>
      <p:ext uri="{BB962C8B-B14F-4D97-AF65-F5344CB8AC3E}">
        <p14:creationId xmlns:p14="http://schemas.microsoft.com/office/powerpoint/2010/main" val="236319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dirty="0" smtClean="0">
                <a:latin typeface="Arial Black" panose="020B0A04020102020204" pitchFamily="34" charset="0"/>
              </a:rPr>
              <a:t>WHY WE MUST STRICTLY ADHERE TO </a:t>
            </a:r>
            <a:r>
              <a:rPr lang="en-US" dirty="0" smtClean="0">
                <a:solidFill>
                  <a:srgbClr val="FF0000"/>
                </a:solidFill>
                <a:latin typeface="Arial Black" panose="020B0A04020102020204" pitchFamily="34" charset="0"/>
              </a:rPr>
              <a:t>ALL </a:t>
            </a:r>
            <a:r>
              <a:rPr lang="en-US" dirty="0" smtClean="0">
                <a:latin typeface="Arial Black" panose="020B0A04020102020204" pitchFamily="34" charset="0"/>
              </a:rPr>
              <a:t>THE 4 CONDITIONS</a:t>
            </a:r>
            <a:endParaRPr lang="en-US" dirty="0">
              <a:latin typeface="Arial Black" panose="020B0A04020102020204" pitchFamily="34" charset="0"/>
            </a:endParaRPr>
          </a:p>
        </p:txBody>
      </p:sp>
      <p:sp>
        <p:nvSpPr>
          <p:cNvPr id="3" name="Content Placeholder 2"/>
          <p:cNvSpPr>
            <a:spLocks noGrp="1"/>
          </p:cNvSpPr>
          <p:nvPr>
            <p:ph idx="1"/>
          </p:nvPr>
        </p:nvSpPr>
        <p:spPr>
          <a:xfrm>
            <a:off x="0" y="1157968"/>
            <a:ext cx="12192000" cy="5700032"/>
          </a:xfrm>
        </p:spPr>
        <p:txBody>
          <a:bodyPr>
            <a:normAutofit fontScale="92500"/>
          </a:bodyPr>
          <a:lstStyle/>
          <a:p>
            <a:pPr marL="0" lvl="0" indent="0" algn="just">
              <a:lnSpc>
                <a:spcPct val="107000"/>
              </a:lnSpc>
              <a:spcBef>
                <a:spcPts val="0"/>
              </a:spcBef>
              <a:buNone/>
              <a:tabLst>
                <a:tab pos="457200" algn="l"/>
              </a:tabLst>
            </a:pPr>
            <a:endParaRPr lang="en-US" b="1" dirty="0">
              <a:solidFill>
                <a:prstClr val="black"/>
              </a:solidFill>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Bef>
                <a:spcPts val="0"/>
              </a:spcBef>
              <a:tabLst>
                <a:tab pos="457200" algn="l"/>
              </a:tabLst>
            </a:pPr>
            <a:r>
              <a:rPr lang="en-US" sz="4000" dirty="0">
                <a:solidFill>
                  <a:prstClr val="black"/>
                </a:solidFill>
                <a:latin typeface="Palatino Linotype" panose="02040502050505030304" pitchFamily="18" charset="0"/>
                <a:ea typeface="Times New Roman" panose="02020603050405020304" pitchFamily="18" charset="0"/>
                <a:cs typeface="Times New Roman" panose="02020603050405020304" pitchFamily="18" charset="0"/>
              </a:rPr>
              <a:t>Large power transients will occur when frequencies are not nearly equal</a:t>
            </a:r>
            <a:r>
              <a:rPr lang="en-US" sz="4000" dirty="0" smtClean="0">
                <a:solidFill>
                  <a:prstClr val="black"/>
                </a:solidFill>
                <a:latin typeface="Palatino Linotype" panose="02040502050505030304" pitchFamily="18" charset="0"/>
                <a:ea typeface="Times New Roman" panose="02020603050405020304" pitchFamily="18" charset="0"/>
                <a:cs typeface="Times New Roman" panose="02020603050405020304" pitchFamily="18" charset="0"/>
              </a:rPr>
              <a:t>.</a:t>
            </a:r>
          </a:p>
          <a:p>
            <a:pPr marL="342900" lvl="0" indent="-342900" algn="just">
              <a:lnSpc>
                <a:spcPct val="107000"/>
              </a:lnSpc>
              <a:spcBef>
                <a:spcPts val="0"/>
              </a:spcBef>
              <a:tabLst>
                <a:tab pos="457200" algn="l"/>
              </a:tabLst>
            </a:pP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gn="just">
              <a:lnSpc>
                <a:spcPct val="107000"/>
              </a:lnSpc>
              <a:spcBef>
                <a:spcPts val="0"/>
              </a:spcBef>
            </a:pPr>
            <a:r>
              <a:rPr lang="en-US" sz="4000" dirty="0">
                <a:solidFill>
                  <a:prstClr val="black"/>
                </a:solidFill>
                <a:latin typeface="Palatino Linotype" panose="02040502050505030304" pitchFamily="18" charset="0"/>
                <a:ea typeface="Times New Roman" panose="02020603050405020304" pitchFamily="18" charset="0"/>
                <a:cs typeface="Times New Roman" panose="02020603050405020304" pitchFamily="18" charset="0"/>
              </a:rPr>
              <a:t>Departure from the above conditions will result in the formation of power surges and current. </a:t>
            </a:r>
            <a:endParaRPr lang="en-US" sz="4000" dirty="0" smtClean="0">
              <a:solidFill>
                <a:prstClr val="black"/>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lvl="0" algn="just">
              <a:lnSpc>
                <a:spcPct val="107000"/>
              </a:lnSpc>
              <a:spcBef>
                <a:spcPts val="0"/>
              </a:spcBef>
            </a:pPr>
            <a:endParaRPr lang="en-US" sz="4000" dirty="0">
              <a:solidFill>
                <a:prstClr val="black"/>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lvl="0" algn="just">
              <a:lnSpc>
                <a:spcPct val="107000"/>
              </a:lnSpc>
              <a:spcBef>
                <a:spcPts val="0"/>
              </a:spcBef>
            </a:pPr>
            <a:r>
              <a:rPr lang="en-US" sz="4000" dirty="0">
                <a:solidFill>
                  <a:prstClr val="black"/>
                </a:solidFill>
                <a:latin typeface="Palatino Linotype" panose="02040502050505030304" pitchFamily="18" charset="0"/>
                <a:ea typeface="Times New Roman" panose="02020603050405020304" pitchFamily="18" charset="0"/>
                <a:cs typeface="Times New Roman" panose="02020603050405020304" pitchFamily="18" charset="0"/>
              </a:rPr>
              <a:t>It also results in unwanted electro-mechanical oscillation of rotor which  leads to the damage of equipment.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sz="4000" dirty="0"/>
          </a:p>
        </p:txBody>
      </p:sp>
    </p:spTree>
    <p:extLst>
      <p:ext uri="{BB962C8B-B14F-4D97-AF65-F5344CB8AC3E}">
        <p14:creationId xmlns:p14="http://schemas.microsoft.com/office/powerpoint/2010/main" val="15537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5"/>
            <a:ext cx="12192000" cy="705069"/>
          </a:xfrm>
        </p:spPr>
        <p:txBody>
          <a:bodyPr>
            <a:normAutofit fontScale="90000"/>
          </a:bodyPr>
          <a:lstStyle/>
          <a:p>
            <a:pPr marL="0" marR="0">
              <a:lnSpc>
                <a:spcPct val="107000"/>
              </a:lnSpc>
              <a:spcBef>
                <a:spcPts val="0"/>
              </a:spcBef>
              <a:spcAft>
                <a:spcPts val="900"/>
              </a:spcAft>
            </a:pPr>
            <a:r>
              <a:rPr lang="en-US" b="1" dirty="0" smtClean="0">
                <a:latin typeface="inherit"/>
                <a:ea typeface="Times New Roman" panose="02020603050405020304" pitchFamily="18" charset="0"/>
                <a:cs typeface="Times New Roman" panose="02020603050405020304" pitchFamily="18" charset="0"/>
              </a:rPr>
              <a:t/>
            </a:r>
            <a:br>
              <a:rPr lang="en-US" b="1" dirty="0" smtClean="0">
                <a:latin typeface="inherit"/>
                <a:ea typeface="Times New Roman" panose="02020603050405020304" pitchFamily="18" charset="0"/>
                <a:cs typeface="Times New Roman" panose="02020603050405020304" pitchFamily="18" charset="0"/>
              </a:rPr>
            </a:br>
            <a:r>
              <a:rPr lang="en-US" b="1" dirty="0" smtClean="0">
                <a:latin typeface="inherit"/>
                <a:ea typeface="Times New Roman" panose="02020603050405020304" pitchFamily="18" charset="0"/>
                <a:cs typeface="Times New Roman" panose="02020603050405020304" pitchFamily="18" charset="0"/>
              </a:rPr>
              <a:t>General </a:t>
            </a:r>
            <a:r>
              <a:rPr lang="en-US" b="1" dirty="0">
                <a:latin typeface="inherit"/>
                <a:ea typeface="Times New Roman" panose="02020603050405020304" pitchFamily="18" charset="0"/>
                <a:cs typeface="Times New Roman" panose="02020603050405020304" pitchFamily="18" charset="0"/>
              </a:rPr>
              <a:t>Procedure for Paralleling Alternators</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7" name="Text Placeholder 6"/>
          <p:cNvSpPr>
            <a:spLocks noGrp="1"/>
          </p:cNvSpPr>
          <p:nvPr>
            <p:ph type="body" idx="1"/>
          </p:nvPr>
        </p:nvSpPr>
        <p:spPr>
          <a:xfrm>
            <a:off x="839788" y="781281"/>
            <a:ext cx="5157787" cy="466951"/>
          </a:xfrm>
        </p:spPr>
        <p:txBody>
          <a:bodyPr/>
          <a:lstStyle/>
          <a:p>
            <a:r>
              <a:rPr lang="en-US" dirty="0" smtClean="0"/>
              <a:t>Intro to procedure</a:t>
            </a:r>
            <a:endParaRPr lang="en-US" dirty="0"/>
          </a:p>
        </p:txBody>
      </p:sp>
      <p:sp>
        <p:nvSpPr>
          <p:cNvPr id="3" name="Content Placeholder 2"/>
          <p:cNvSpPr>
            <a:spLocks noGrp="1"/>
          </p:cNvSpPr>
          <p:nvPr>
            <p:ph sz="half" idx="2"/>
          </p:nvPr>
        </p:nvSpPr>
        <p:spPr>
          <a:xfrm>
            <a:off x="0" y="1321277"/>
            <a:ext cx="5997575" cy="5536723"/>
          </a:xfrm>
        </p:spPr>
        <p:txBody>
          <a:bodyPr>
            <a:normAutofit lnSpcReduction="10000"/>
          </a:bodyPr>
          <a:lstStyle/>
          <a:p>
            <a:pPr algn="just"/>
            <a:r>
              <a:rPr lang="en-US" sz="3200" b="1" dirty="0">
                <a:latin typeface="Times New Roman" panose="02020603050405020304" pitchFamily="18" charset="0"/>
                <a:ea typeface="Times New Roman" panose="02020603050405020304" pitchFamily="18" charset="0"/>
                <a:cs typeface="Times New Roman" panose="02020603050405020304" pitchFamily="18" charset="0"/>
              </a:rPr>
              <a:t>The figure </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shows </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an alternator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(generator 2) being paralleled with a running power system (generator 1). </a:t>
            </a:r>
            <a:endParaRPr lang="en-US" sz="3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These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two machines are about to synchronize for supplying power to a load. </a:t>
            </a:r>
            <a:endParaRPr lang="en-US" sz="3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Generator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2 is about to parallel with the help of a switch, S1. </a:t>
            </a:r>
            <a:endParaRPr lang="en-US" sz="3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35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This </a:t>
            </a:r>
            <a:r>
              <a:rPr lang="en-US" sz="35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switch should never be closed without satisfying the above conditions</a:t>
            </a:r>
            <a:endParaRPr lang="en-US" sz="3500" b="1" dirty="0">
              <a:solidFill>
                <a:srgbClr val="FF0000"/>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3"/>
          </p:nvPr>
        </p:nvSpPr>
        <p:spPr>
          <a:xfrm>
            <a:off x="6172200" y="781281"/>
            <a:ext cx="5183188" cy="466951"/>
          </a:xfrm>
        </p:spPr>
        <p:txBody>
          <a:bodyPr/>
          <a:lstStyle/>
          <a:p>
            <a:r>
              <a:rPr lang="en-US" dirty="0" smtClean="0"/>
              <a:t>Connection diagram</a:t>
            </a:r>
            <a:endParaRPr lang="en-US" dirty="0"/>
          </a:p>
        </p:txBody>
      </p:sp>
      <p:pic>
        <p:nvPicPr>
          <p:cNvPr id="10" name="Content Placeholder 9"/>
          <p:cNvPicPr>
            <a:picLocks noGrp="1"/>
          </p:cNvPicPr>
          <p:nvPr>
            <p:ph sz="quarter" idx="4"/>
          </p:nvPr>
        </p:nvPicPr>
        <p:blipFill rotWithShape="1">
          <a:blip r:embed="rId2">
            <a:extLst>
              <a:ext uri="{28A0092B-C50C-407E-A947-70E740481C1C}">
                <a14:useLocalDpi xmlns:a14="http://schemas.microsoft.com/office/drawing/2010/main" val="0"/>
              </a:ext>
            </a:extLst>
          </a:blip>
          <a:srcRect l="14103" t="11014" r="40545" b="39273"/>
          <a:stretch/>
        </p:blipFill>
        <p:spPr bwMode="auto">
          <a:xfrm>
            <a:off x="6172200" y="1321277"/>
            <a:ext cx="6019800" cy="5536723"/>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78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3" grpId="0" build="p"/>
      <p:bldP spid="8"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700"/>
            <a:ext cx="12192000" cy="1325563"/>
          </a:xfrm>
        </p:spPr>
        <p:txBody>
          <a:bodyPr/>
          <a:lstStyle/>
          <a:p>
            <a:r>
              <a:rPr lang="en-US" sz="4000" b="1" dirty="0">
                <a:solidFill>
                  <a:prstClr val="black"/>
                </a:solidFill>
                <a:latin typeface="inherit"/>
                <a:ea typeface="Times New Roman" panose="02020603050405020304" pitchFamily="18" charset="0"/>
                <a:cs typeface="Times New Roman" panose="02020603050405020304" pitchFamily="18" charset="0"/>
              </a:rPr>
              <a:t>General Procedure for Paralleling </a:t>
            </a:r>
            <a:r>
              <a:rPr lang="en-US" sz="4000" b="1" dirty="0" smtClean="0">
                <a:solidFill>
                  <a:prstClr val="black"/>
                </a:solidFill>
                <a:latin typeface="inherit"/>
                <a:ea typeface="Times New Roman" panose="02020603050405020304" pitchFamily="18" charset="0"/>
                <a:cs typeface="Times New Roman" panose="02020603050405020304" pitchFamily="18" charset="0"/>
              </a:rPr>
              <a:t>Alternators – cont’d</a:t>
            </a:r>
            <a:endParaRPr lang="en-US" dirty="0"/>
          </a:p>
        </p:txBody>
      </p:sp>
      <p:sp>
        <p:nvSpPr>
          <p:cNvPr id="9" name="Text Placeholder 8"/>
          <p:cNvSpPr>
            <a:spLocks noGrp="1"/>
          </p:cNvSpPr>
          <p:nvPr>
            <p:ph type="body" idx="1"/>
          </p:nvPr>
        </p:nvSpPr>
        <p:spPr>
          <a:xfrm>
            <a:off x="0" y="1269206"/>
            <a:ext cx="5631543" cy="428965"/>
          </a:xfrm>
        </p:spPr>
        <p:txBody>
          <a:bodyPr/>
          <a:lstStyle/>
          <a:p>
            <a:r>
              <a:rPr lang="en-US" dirty="0" smtClean="0"/>
              <a:t>Procedure</a:t>
            </a:r>
            <a:endParaRPr lang="en-US" dirty="0"/>
          </a:p>
        </p:txBody>
      </p:sp>
      <p:sp>
        <p:nvSpPr>
          <p:cNvPr id="10" name="Content Placeholder 9"/>
          <p:cNvSpPr>
            <a:spLocks noGrp="1"/>
          </p:cNvSpPr>
          <p:nvPr>
            <p:ph sz="half" idx="2"/>
          </p:nvPr>
        </p:nvSpPr>
        <p:spPr>
          <a:xfrm>
            <a:off x="0" y="2093118"/>
            <a:ext cx="5631543" cy="4764881"/>
          </a:xfrm>
        </p:spPr>
        <p:txBody>
          <a:bodyPr>
            <a:normAutofit lnSpcReduction="10000"/>
          </a:bodyPr>
          <a:lstStyle/>
          <a:p>
            <a:pPr marL="342900" marR="0" lvl="0" indent="-342900">
              <a:lnSpc>
                <a:spcPct val="107000"/>
              </a:lnSpc>
              <a:spcBef>
                <a:spcPts val="0"/>
              </a:spcBef>
              <a:spcAft>
                <a:spcPts val="0"/>
              </a:spcAft>
              <a:tabLst>
                <a:tab pos="457200"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To make the terminal voltages equal. This can be done by adjusting the terminal voltage of incoming machine by changing the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field </a:t>
            </a:r>
            <a:r>
              <a:rPr lang="en-US" b="1" dirty="0" smtClean="0">
                <a:latin typeface="Palatino Linotype" panose="02040502050505030304" pitchFamily="18" charset="0"/>
                <a:ea typeface="Times New Roman" panose="02020603050405020304" pitchFamily="18" charset="0"/>
                <a:cs typeface="Times New Roman" panose="02020603050405020304" pitchFamily="18" charset="0"/>
              </a:rPr>
              <a:t>current</a:t>
            </a:r>
            <a:r>
              <a:rPr lang="en-US" dirty="0">
                <a:latin typeface="Palatino Linotype" panose="02040502050505030304" pitchFamily="18" charset="0"/>
                <a:ea typeface="Times New Roman" panose="02020603050405020304" pitchFamily="18" charset="0"/>
                <a:cs typeface="Times New Roman" panose="02020603050405020304" pitchFamily="18" charset="0"/>
              </a:rPr>
              <a:t> and make it equal to the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line </a:t>
            </a:r>
            <a:r>
              <a:rPr lang="en-US" b="1" dirty="0" smtClean="0">
                <a:latin typeface="Palatino Linotype" panose="02040502050505030304" pitchFamily="18" charset="0"/>
                <a:ea typeface="Times New Roman" panose="02020603050405020304" pitchFamily="18" charset="0"/>
                <a:cs typeface="Times New Roman" panose="02020603050405020304" pitchFamily="18" charset="0"/>
              </a:rPr>
              <a:t>voltage</a:t>
            </a:r>
            <a:r>
              <a:rPr lang="en-US" b="1" dirty="0">
                <a:latin typeface="Palatino Linotype" panose="02040502050505030304" pitchFamily="18" charset="0"/>
                <a:ea typeface="Times New Roman" panose="02020603050405020304" pitchFamily="18" charset="0"/>
                <a:cs typeface="Times New Roman" panose="02020603050405020304" pitchFamily="18" charset="0"/>
              </a:rPr>
              <a:t> </a:t>
            </a:r>
            <a:r>
              <a:rPr lang="en-US" dirty="0">
                <a:latin typeface="Palatino Linotype" panose="02040502050505030304" pitchFamily="18" charset="0"/>
                <a:ea typeface="Times New Roman" panose="02020603050405020304" pitchFamily="18" charset="0"/>
                <a:cs typeface="Times New Roman" panose="02020603050405020304" pitchFamily="18" charset="0"/>
              </a:rPr>
              <a:t> of running system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using </a:t>
            </a:r>
            <a:r>
              <a:rPr lang="en-US" b="1" dirty="0" smtClean="0">
                <a:latin typeface="Palatino Linotype" panose="02040502050505030304" pitchFamily="18" charset="0"/>
                <a:ea typeface="Times New Roman" panose="02020603050405020304" pitchFamily="18" charset="0"/>
                <a:cs typeface="Times New Roman" panose="02020603050405020304" pitchFamily="18" charset="0"/>
              </a:rPr>
              <a:t>voltmeters</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Palatino Linotype" panose="02040502050505030304" pitchFamily="18" charset="0"/>
                <a:ea typeface="Times New Roman" panose="02020603050405020304" pitchFamily="18" charset="0"/>
                <a:cs typeface="Times New Roman" panose="02020603050405020304" pitchFamily="18" charset="0"/>
              </a:rPr>
              <a:t>There are two methods to check the phase sequence of the machines.</a:t>
            </a:r>
            <a:endParaRPr lang="en-US" dirty="0"/>
          </a:p>
        </p:txBody>
      </p:sp>
      <p:sp>
        <p:nvSpPr>
          <p:cNvPr id="11" name="Text Placeholder 10"/>
          <p:cNvSpPr>
            <a:spLocks noGrp="1"/>
          </p:cNvSpPr>
          <p:nvPr>
            <p:ph type="body" sz="quarter" idx="3"/>
          </p:nvPr>
        </p:nvSpPr>
        <p:spPr>
          <a:xfrm>
            <a:off x="5631543" y="685458"/>
            <a:ext cx="6458857" cy="428966"/>
          </a:xfrm>
        </p:spPr>
        <p:txBody>
          <a:bodyPr/>
          <a:lstStyle/>
          <a:p>
            <a:r>
              <a:rPr lang="en-US" dirty="0"/>
              <a:t> </a:t>
            </a:r>
            <a:r>
              <a:rPr lang="en-US" dirty="0" smtClean="0"/>
              <a:t>2 methods to check phase sequence</a:t>
            </a:r>
            <a:endParaRPr lang="en-US" dirty="0"/>
          </a:p>
        </p:txBody>
      </p:sp>
      <p:sp>
        <p:nvSpPr>
          <p:cNvPr id="12" name="Content Placeholder 11"/>
          <p:cNvSpPr>
            <a:spLocks noGrp="1"/>
          </p:cNvSpPr>
          <p:nvPr>
            <p:ph sz="quarter" idx="4"/>
          </p:nvPr>
        </p:nvSpPr>
        <p:spPr>
          <a:xfrm>
            <a:off x="5529943" y="1114424"/>
            <a:ext cx="6458857" cy="5743575"/>
          </a:xfrm>
        </p:spPr>
        <p:txBody>
          <a:bodyPr>
            <a:noAutofit/>
          </a:bodyPr>
          <a:lstStyle/>
          <a:p>
            <a:pPr marL="342900" marR="0" lvl="0" indent="-342900" algn="just">
              <a:lnSpc>
                <a:spcPct val="107000"/>
              </a:lnSpc>
              <a:spcBef>
                <a:spcPts val="0"/>
              </a:spcBef>
              <a:spcAft>
                <a:spcPts val="0"/>
              </a:spcAft>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They are as follows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SzPts val="1000"/>
              <a:buFont typeface="Symbol" panose="05050102010706020507" pitchFamily="18" charset="2"/>
              <a:buChar char=""/>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First one is using a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Synchroscope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It is not actually check the phase sequence but it is used to measure the difference in phase angles.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Second method is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three lamp method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(Figure 2). Here we can see three light bulbs are connected to the terminals of the switch, S1. Bulbs become bright if the phase difference is large. Bulbs become dim if the phase difference is small. The bulbs will show dim and bright all together if phase sequence is the same. The bulbs will get bright in progression if the phase sequence is opposite. This phase sequence can be made equal by swapping the connections on any two phases on one of the generators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6628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01600"/>
            <a:ext cx="12192000" cy="914401"/>
          </a:xfrm>
        </p:spPr>
        <p:txBody>
          <a:bodyPr>
            <a:normAutofit fontScale="90000"/>
          </a:bodyPr>
          <a:lstStyle/>
          <a:p>
            <a:r>
              <a:rPr lang="en-US" sz="4000" b="1" dirty="0">
                <a:solidFill>
                  <a:prstClr val="black"/>
                </a:solidFill>
                <a:latin typeface="inherit"/>
                <a:ea typeface="Times New Roman" panose="02020603050405020304" pitchFamily="18" charset="0"/>
                <a:cs typeface="Times New Roman" panose="02020603050405020304" pitchFamily="18" charset="0"/>
              </a:rPr>
              <a:t>General Procedure for Paralleling Alternators – cont’d</a:t>
            </a:r>
            <a:endParaRPr lang="en-US" dirty="0"/>
          </a:p>
        </p:txBody>
      </p:sp>
      <p:sp>
        <p:nvSpPr>
          <p:cNvPr id="4" name="Content Placeholder 3"/>
          <p:cNvSpPr>
            <a:spLocks noGrp="1"/>
          </p:cNvSpPr>
          <p:nvPr>
            <p:ph idx="1"/>
          </p:nvPr>
        </p:nvSpPr>
        <p:spPr>
          <a:xfrm>
            <a:off x="0" y="1325564"/>
            <a:ext cx="12192000" cy="5532436"/>
          </a:xfrm>
        </p:spPr>
        <p:txBody>
          <a:bodyPr>
            <a:normAutofit/>
          </a:bodyPr>
          <a:lstStyle/>
          <a:p>
            <a:pPr marL="342900" marR="0" lvl="0" indent="-342900" algn="just">
              <a:lnSpc>
                <a:spcPct val="107000"/>
              </a:lnSpc>
              <a:spcBef>
                <a:spcPts val="0"/>
              </a:spcBef>
              <a:spcAft>
                <a:spcPts val="0"/>
              </a:spcAft>
              <a:tabLst>
                <a:tab pos="457200" algn="l"/>
              </a:tabLs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Next, we have to check and verify the incoming and running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system frequency</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It should be nearly the same. This can be done by inspecting the frequency of dimming and brightening of lamps.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tabLst>
                <a:tab pos="457200" algn="l"/>
              </a:tabLs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When the frequencies are nearly equal, the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two </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voltages</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(incoming alternator and running system) will alter the phase gradually. These changes can be observed and the switch, S1 can be made closed when the phase angles are equal.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43461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25713"/>
          </a:xfrm>
        </p:spPr>
        <p:txBody>
          <a:bodyPr>
            <a:normAutofit fontScale="90000"/>
          </a:bodyPr>
          <a:lstStyle/>
          <a:p>
            <a:pPr marL="0" marR="0">
              <a:lnSpc>
                <a:spcPct val="107000"/>
              </a:lnSpc>
              <a:spcBef>
                <a:spcPts val="0"/>
              </a:spcBef>
              <a:spcAft>
                <a:spcPts val="900"/>
              </a:spcAft>
            </a:pPr>
            <a:r>
              <a:rPr lang="en-US" b="1" dirty="0" smtClean="0">
                <a:latin typeface="inherit"/>
                <a:ea typeface="Times New Roman" panose="02020603050405020304" pitchFamily="18" charset="0"/>
                <a:cs typeface="Times New Roman" panose="02020603050405020304" pitchFamily="18" charset="0"/>
              </a:rPr>
              <a:t/>
            </a:r>
            <a:br>
              <a:rPr lang="en-US" b="1" dirty="0" smtClean="0">
                <a:latin typeface="inherit"/>
                <a:ea typeface="Times New Roman" panose="02020603050405020304" pitchFamily="18" charset="0"/>
                <a:cs typeface="Times New Roman" panose="02020603050405020304" pitchFamily="18" charset="0"/>
              </a:rPr>
            </a:br>
            <a:r>
              <a:rPr lang="en-US" b="1" dirty="0" smtClean="0">
                <a:latin typeface="inherit"/>
                <a:ea typeface="Times New Roman" panose="02020603050405020304" pitchFamily="18" charset="0"/>
                <a:cs typeface="Times New Roman" panose="02020603050405020304" pitchFamily="18" charset="0"/>
              </a:rPr>
              <a:t>Advantages </a:t>
            </a:r>
            <a:r>
              <a:rPr lang="en-US" b="1" dirty="0">
                <a:latin typeface="inherit"/>
                <a:ea typeface="Times New Roman" panose="02020603050405020304" pitchFamily="18" charset="0"/>
                <a:cs typeface="Times New Roman" panose="02020603050405020304" pitchFamily="18" charset="0"/>
              </a:rPr>
              <a:t>of Parallel Operating Alternators</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sz="half" idx="1"/>
          </p:nvPr>
        </p:nvSpPr>
        <p:spPr>
          <a:xfrm>
            <a:off x="0" y="725714"/>
            <a:ext cx="5181600" cy="6132286"/>
          </a:xfrm>
        </p:spPr>
        <p:txBody>
          <a:bodyPr>
            <a:normAutofit fontScale="77500" lnSpcReduction="20000"/>
          </a:bodyPr>
          <a:lstStyle/>
          <a:p>
            <a:pPr marR="0" lvl="0" algn="just">
              <a:lnSpc>
                <a:spcPct val="107000"/>
              </a:lnSpc>
              <a:spcBef>
                <a:spcPts val="0"/>
              </a:spcBef>
              <a:spcAft>
                <a:spcPts val="0"/>
              </a:spcAft>
              <a:buSzPts val="1000"/>
              <a:buFont typeface="Wingdings" panose="05000000000000000000" pitchFamily="2" charset="2"/>
              <a:buChar char="Ø"/>
              <a:tabLst>
                <a:tab pos="457200" algn="l"/>
              </a:tabLst>
            </a:pPr>
            <a:r>
              <a:rPr lang="en-US" sz="4100" dirty="0">
                <a:latin typeface="Times New Roman" panose="02020603050405020304" pitchFamily="18" charset="0"/>
                <a:ea typeface="Times New Roman" panose="02020603050405020304" pitchFamily="18" charset="0"/>
                <a:cs typeface="Times New Roman" panose="02020603050405020304" pitchFamily="18" charset="0"/>
              </a:rPr>
              <a:t>When there is maintenance or an inspection, one machine can be taken out from service and the other alternators can keep up for the continuity of supply.</a:t>
            </a:r>
            <a:endParaRPr lang="en-US" sz="4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SzPts val="1000"/>
              <a:buFont typeface="Wingdings" panose="05000000000000000000" pitchFamily="2" charset="2"/>
              <a:buChar char="Ø"/>
              <a:tabLst>
                <a:tab pos="457200" algn="l"/>
              </a:tabLst>
            </a:pPr>
            <a:r>
              <a:rPr lang="en-US" sz="4100" dirty="0">
                <a:latin typeface="Times New Roman" panose="02020603050405020304" pitchFamily="18" charset="0"/>
                <a:ea typeface="Times New Roman" panose="02020603050405020304" pitchFamily="18" charset="0"/>
                <a:cs typeface="Times New Roman" panose="02020603050405020304" pitchFamily="18" charset="0"/>
              </a:rPr>
              <a:t>Load supply can be increased.</a:t>
            </a:r>
            <a:endParaRPr lang="en-US" sz="4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SzPts val="1000"/>
              <a:buFont typeface="Wingdings" panose="05000000000000000000" pitchFamily="2" charset="2"/>
              <a:buChar char="Ø"/>
              <a:tabLst>
                <a:tab pos="457200" algn="l"/>
              </a:tabLst>
            </a:pPr>
            <a:r>
              <a:rPr lang="en-US" sz="4100" dirty="0">
                <a:latin typeface="Times New Roman" panose="02020603050405020304" pitchFamily="18" charset="0"/>
                <a:ea typeface="Times New Roman" panose="02020603050405020304" pitchFamily="18" charset="0"/>
                <a:cs typeface="Times New Roman" panose="02020603050405020304" pitchFamily="18" charset="0"/>
              </a:rPr>
              <a:t>During light loads, more than </a:t>
            </a:r>
            <a:r>
              <a:rPr lang="en-US" sz="4100" dirty="0" smtClean="0">
                <a:latin typeface="Times New Roman" panose="02020603050405020304" pitchFamily="18" charset="0"/>
                <a:ea typeface="Times New Roman" panose="02020603050405020304" pitchFamily="18" charset="0"/>
                <a:cs typeface="Times New Roman" panose="02020603050405020304" pitchFamily="18" charset="0"/>
              </a:rPr>
              <a:t>one </a:t>
            </a:r>
            <a:r>
              <a:rPr lang="en-US" sz="4100" b="1" dirty="0" smtClean="0">
                <a:latin typeface="Times New Roman" panose="02020603050405020304" pitchFamily="18" charset="0"/>
                <a:ea typeface="Times New Roman" panose="02020603050405020304" pitchFamily="18" charset="0"/>
                <a:cs typeface="Times New Roman" panose="02020603050405020304" pitchFamily="18" charset="0"/>
              </a:rPr>
              <a:t>alternator</a:t>
            </a:r>
            <a:r>
              <a:rPr lang="en-US" sz="4100" dirty="0">
                <a:latin typeface="Times New Roman" panose="02020603050405020304" pitchFamily="18" charset="0"/>
                <a:ea typeface="Times New Roman" panose="02020603050405020304" pitchFamily="18" charset="0"/>
                <a:cs typeface="Times New Roman" panose="02020603050405020304" pitchFamily="18" charset="0"/>
              </a:rPr>
              <a:t> can be shut down while the other will operate in nearly full load.</a:t>
            </a:r>
            <a:endParaRPr lang="en-US" sz="41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SzPts val="1000"/>
              <a:buFont typeface="Wingdings" panose="05000000000000000000" pitchFamily="2" charset="2"/>
              <a:buChar char="Ø"/>
              <a:tabLst>
                <a:tab pos="457200" algn="l"/>
              </a:tabLst>
            </a:pPr>
            <a:r>
              <a:rPr lang="en-US" sz="4100" dirty="0">
                <a:latin typeface="Times New Roman" panose="02020603050405020304" pitchFamily="18" charset="0"/>
                <a:ea typeface="Times New Roman" panose="02020603050405020304" pitchFamily="18" charset="0"/>
                <a:cs typeface="Times New Roman" panose="02020603050405020304" pitchFamily="18" charset="0"/>
              </a:rPr>
              <a:t>High efficiency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5326743" y="725714"/>
            <a:ext cx="6027057" cy="6132286"/>
          </a:xfrm>
        </p:spPr>
        <p:txBody>
          <a:bodyPr>
            <a:noAutofit/>
          </a:bodyPr>
          <a:lstStyle/>
          <a:p>
            <a:pPr lvl="0" algn="just">
              <a:lnSpc>
                <a:spcPct val="107000"/>
              </a:lnSpc>
              <a:spcBef>
                <a:spcPts val="0"/>
              </a:spcBef>
              <a:buSzPts val="1000"/>
              <a:buFont typeface="Wingdings" panose="05000000000000000000" pitchFamily="2" charset="2"/>
              <a:buChar char="Ø"/>
              <a:tabLst>
                <a:tab pos="457200" algn="l"/>
              </a:tabLst>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 operating cost is reduced</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Bef>
                <a:spcPts val="0"/>
              </a:spcBef>
              <a:buSzPts val="1000"/>
              <a:buFont typeface="Wingdings" panose="05000000000000000000" pitchFamily="2" charset="2"/>
              <a:buChar char="Ø"/>
              <a:tabLst>
                <a:tab pos="457200" algn="l"/>
              </a:tabLst>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Ensures the protection of supply and enables cost-effective generation.</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Bef>
                <a:spcPts val="0"/>
              </a:spcBef>
              <a:buSzPts val="1000"/>
              <a:buFont typeface="Wingdings" panose="05000000000000000000" pitchFamily="2" charset="2"/>
              <a:buChar char="Ø"/>
              <a:tabLst>
                <a:tab pos="457200" algn="l"/>
              </a:tabLst>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 generation cost is reduced</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Bef>
                <a:spcPts val="0"/>
              </a:spcBef>
              <a:buSzPts val="1000"/>
              <a:buFont typeface="Wingdings" panose="05000000000000000000" pitchFamily="2" charset="2"/>
              <a:buChar char="Ø"/>
              <a:tabLst>
                <a:tab pos="457200" algn="l"/>
              </a:tabLst>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Breaking down of a generator does not cause any interruption in the supply</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07000"/>
              </a:lnSpc>
              <a:spcBef>
                <a:spcPts val="0"/>
              </a:spcBef>
              <a:buSzPts val="1000"/>
              <a:buFont typeface="Wingdings" panose="05000000000000000000" pitchFamily="2" charset="2"/>
              <a:buChar char="Ø"/>
              <a:tabLst>
                <a:tab pos="457200" algn="l"/>
              </a:tabLst>
            </a:pPr>
            <a:endParaRPr lang="en-US"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Bef>
                <a:spcPts val="0"/>
              </a:spcBef>
              <a:buSzPts val="1000"/>
              <a:buFont typeface="Wingdings" panose="05000000000000000000" pitchFamily="2" charset="2"/>
              <a:buChar char="Ø"/>
              <a:tabLst>
                <a:tab pos="457200" algn="l"/>
              </a:tabLst>
            </a:pP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Reliability </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of the whole power system increases.</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1064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10458"/>
            <a:ext cx="12192000" cy="486228"/>
          </a:xfrm>
        </p:spPr>
        <p:txBody>
          <a:bodyPr>
            <a:normAutofit fontScale="90000"/>
          </a:bodyPr>
          <a:lstStyle/>
          <a:p>
            <a:r>
              <a:rPr lang="en-US" sz="2800" b="1" dirty="0" smtClean="0">
                <a:latin typeface="Times New Roman" panose="02020603050405020304" pitchFamily="18" charset="0"/>
                <a:cs typeface="Times New Roman" panose="02020603050405020304" pitchFamily="18" charset="0"/>
              </a:rPr>
              <a:t>MOTORS AND THEIR USES – COST VS APPLICATION VS TECHNOLOGY(AC/DC)</a:t>
            </a:r>
            <a:endParaRPr lang="en-US" sz="2800" b="1" dirty="0">
              <a:latin typeface="Times New Roman" panose="02020603050405020304" pitchFamily="18" charset="0"/>
              <a:cs typeface="Times New Roman" panose="02020603050405020304" pitchFamily="18" charset="0"/>
            </a:endParaRPr>
          </a:p>
        </p:txBody>
      </p:sp>
      <p:pic>
        <p:nvPicPr>
          <p:cNvPr id="7" name="Content Placeholder 6" descr="tit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27316"/>
            <a:ext cx="12192000" cy="6226628"/>
          </a:xfrm>
          <a:prstGeom prst="rect">
            <a:avLst/>
          </a:prstGeom>
          <a:noFill/>
          <a:ln>
            <a:noFill/>
          </a:ln>
        </p:spPr>
      </p:pic>
    </p:spTree>
    <p:extLst>
      <p:ext uri="{BB962C8B-B14F-4D97-AF65-F5344CB8AC3E}">
        <p14:creationId xmlns:p14="http://schemas.microsoft.com/office/powerpoint/2010/main" val="8276871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AC MOTORS</a:t>
            </a:r>
            <a:endParaRPr lang="en-US" dirty="0"/>
          </a:p>
        </p:txBody>
      </p:sp>
      <p:sp>
        <p:nvSpPr>
          <p:cNvPr id="3" name="Content Placeholder 2"/>
          <p:cNvSpPr>
            <a:spLocks noGrp="1"/>
          </p:cNvSpPr>
          <p:nvPr>
            <p:ph idx="1"/>
          </p:nvPr>
        </p:nvSpPr>
        <p:spPr>
          <a:xfrm>
            <a:off x="0" y="983796"/>
            <a:ext cx="12192000" cy="5874203"/>
          </a:xfrm>
        </p:spPr>
        <p:txBody>
          <a:bodyPr>
            <a:normAutofit fontScale="85000" lnSpcReduction="20000"/>
          </a:bodyPr>
          <a:lstStyle/>
          <a:p>
            <a:pPr marL="0" marR="0" algn="just">
              <a:lnSpc>
                <a:spcPct val="107000"/>
              </a:lnSpc>
              <a:spcBef>
                <a:spcPts val="0"/>
              </a:spcBef>
              <a:spcAft>
                <a:spcPts val="15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 motors are highly flexible in many features including speed control (VSD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Variable Speed Drives) </a:t>
            </a:r>
          </a:p>
          <a:p>
            <a:pPr marL="0" marR="0" algn="just">
              <a:lnSpc>
                <a:spcPct val="107000"/>
              </a:lnSpc>
              <a:spcBef>
                <a:spcPts val="0"/>
              </a:spcBef>
              <a:spcAft>
                <a:spcPts val="1500"/>
              </a:spcAft>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they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have a much larger installed base compared to DC motors, </a:t>
            </a:r>
            <a:endPar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lgn="just">
              <a:lnSpc>
                <a:spcPct val="107000"/>
              </a:lnSpc>
              <a:spcBef>
                <a:spcPts val="0"/>
              </a:spcBef>
              <a:spcAft>
                <a:spcPts val="15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current trend for VSD is to add more features and programmable logic control (PLC) functionality, </a:t>
            </a:r>
            <a:endPar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lgn="just">
              <a:lnSpc>
                <a:spcPct val="107000"/>
              </a:lnSpc>
              <a:spcBef>
                <a:spcPts val="0"/>
              </a:spcBef>
              <a:spcAft>
                <a:spcPts val="150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these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are advantages for the experienced used, but require greater technical expertise during maintenance.</a:t>
            </a:r>
            <a:endParaRPr lang="en-US" sz="2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1500"/>
              </a:spcAft>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some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of the key advantages are:</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Low power demand on start</a:t>
            </a:r>
            <a:endPar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Controlled acceleration</a:t>
            </a:r>
            <a:endPar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Adjustable operational speed</a:t>
            </a:r>
            <a:endPar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Controlled starting current</a:t>
            </a:r>
            <a:endPar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Adjustable torque limit</a:t>
            </a:r>
            <a:endPar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Reduced power line disturbances</a:t>
            </a:r>
            <a:endPar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18412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TYPES OF AC MOTORS AND APPLICATIONS</a:t>
            </a:r>
            <a:endParaRPr lang="en-US" dirty="0"/>
          </a:p>
        </p:txBody>
      </p:sp>
      <p:sp>
        <p:nvSpPr>
          <p:cNvPr id="4" name="Text Placeholder 3"/>
          <p:cNvSpPr>
            <a:spLocks noGrp="1"/>
          </p:cNvSpPr>
          <p:nvPr>
            <p:ph type="body" idx="1"/>
          </p:nvPr>
        </p:nvSpPr>
        <p:spPr>
          <a:xfrm>
            <a:off x="607559" y="1903186"/>
            <a:ext cx="5157787" cy="379866"/>
          </a:xfrm>
        </p:spPr>
        <p:txBody>
          <a:bodyPr>
            <a:normAutofit fontScale="92500" lnSpcReduction="10000"/>
          </a:bodyPr>
          <a:lstStyle/>
          <a:p>
            <a:pPr lvl="0"/>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Synchronous</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Content Placeholder 2"/>
          <p:cNvSpPr>
            <a:spLocks noGrp="1"/>
          </p:cNvSpPr>
          <p:nvPr>
            <p:ph sz="half" idx="2"/>
          </p:nvPr>
        </p:nvSpPr>
        <p:spPr>
          <a:xfrm>
            <a:off x="0" y="1911804"/>
            <a:ext cx="5157787" cy="4946196"/>
          </a:xfrm>
        </p:spPr>
        <p:txBody>
          <a:bodyPr>
            <a:normAutofit fontScale="70000" lnSpcReduction="20000"/>
          </a:bodyPr>
          <a:lstStyle/>
          <a:p>
            <a:pPr marL="0" marR="0" indent="0">
              <a:lnSpc>
                <a:spcPct val="107000"/>
              </a:lnSpc>
              <a:spcBef>
                <a:spcPts val="0"/>
              </a:spcBef>
              <a:spcAft>
                <a:spcPts val="150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2250"/>
              </a:spcBef>
              <a:spcAft>
                <a:spcPts val="2250"/>
              </a:spcAft>
            </a:pPr>
            <a:r>
              <a:rPr lang="en-US"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the </a:t>
            </a:r>
            <a:r>
              <a:rPr lang="en-US"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rotation of the rotor is synchronized with the frequency of the supply current </a:t>
            </a:r>
            <a:r>
              <a:rPr lang="en-US"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1500"/>
              </a:spcAft>
            </a:pPr>
            <a:r>
              <a:rPr lang="en-US"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a:t>
            </a:r>
            <a:r>
              <a:rPr lang="en-US"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the speed remains constant under varying </a:t>
            </a:r>
            <a:r>
              <a:rPr lang="en-US"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loads; </a:t>
            </a:r>
          </a:p>
          <a:p>
            <a:pPr marL="0" marR="0">
              <a:lnSpc>
                <a:spcPct val="107000"/>
              </a:lnSpc>
              <a:spcBef>
                <a:spcPts val="0"/>
              </a:spcBef>
              <a:spcAft>
                <a:spcPts val="1500"/>
              </a:spcAft>
            </a:pPr>
            <a:r>
              <a:rPr lang="en-US"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It </a:t>
            </a:r>
            <a:r>
              <a:rPr lang="en-US"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is ideal for driving equipment at a constant </a:t>
            </a:r>
            <a:r>
              <a:rPr lang="en-US"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speed; and </a:t>
            </a:r>
          </a:p>
          <a:p>
            <a:pPr marL="0" marR="0">
              <a:lnSpc>
                <a:spcPct val="107000"/>
              </a:lnSpc>
              <a:spcBef>
                <a:spcPts val="0"/>
              </a:spcBef>
              <a:spcAft>
                <a:spcPts val="1500"/>
              </a:spcAft>
            </a:pPr>
            <a:r>
              <a:rPr lang="en-US"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They are </a:t>
            </a:r>
            <a:r>
              <a:rPr lang="en-US"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used in high precision positioning devices like robots, instrumentation, machines and process </a:t>
            </a:r>
            <a:r>
              <a:rPr lang="en-US" b="1" dirty="0" smtClean="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control</a:t>
            </a:r>
            <a:endParaRPr lang="en-US" sz="3200" b="1" dirty="0">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Text Placeholder 4"/>
          <p:cNvSpPr>
            <a:spLocks noGrp="1"/>
          </p:cNvSpPr>
          <p:nvPr>
            <p:ph type="body" sz="quarter" idx="3"/>
          </p:nvPr>
        </p:nvSpPr>
        <p:spPr>
          <a:xfrm>
            <a:off x="6172200" y="1451429"/>
            <a:ext cx="5183188" cy="426357"/>
          </a:xfrm>
        </p:spPr>
        <p:txBody>
          <a:bodyPr>
            <a:normAutofit/>
          </a:bodyPr>
          <a:lstStyle/>
          <a:p>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Induction (Asynchronous)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p:cNvSpPr>
            <a:spLocks noGrp="1"/>
          </p:cNvSpPr>
          <p:nvPr>
            <p:ph sz="quarter" idx="4"/>
          </p:nvPr>
        </p:nvSpPr>
        <p:spPr>
          <a:xfrm>
            <a:off x="6172200" y="1664606"/>
            <a:ext cx="6019800" cy="5193393"/>
          </a:xfrm>
        </p:spPr>
        <p:txBody>
          <a:bodyPr>
            <a:normAutofit fontScale="92500" lnSpcReduction="10000"/>
          </a:bodyPr>
          <a:lstStyle/>
          <a:p>
            <a:pPr algn="just"/>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uses electromagnetic induction from the magnetic field of the stator winding to produce an electric current in the rotor and hence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Torque; </a:t>
            </a:r>
          </a:p>
          <a:p>
            <a:pPr algn="just"/>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These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are the most common type of AC motor and important in industry due to their load capacity with Single-Phase induction motors being used mainly for smaller loads, like used in house hold appliances whereas </a:t>
            </a:r>
            <a:endPar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Three-Phase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induction motors are used more in industrial applications including like compressors, pumps, conveyor systems and lifting gear.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10829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05"/>
            <a:ext cx="12192000" cy="1325563"/>
          </a:xfrm>
        </p:spPr>
        <p:txBody>
          <a:bodyPr/>
          <a:lstStyle/>
          <a:p>
            <a:r>
              <a:rPr lang="en-US" dirty="0" smtClean="0"/>
              <a:t>GENERATOR TYPES AND APPLICATIONS</a:t>
            </a:r>
            <a:endParaRPr lang="en-US" dirty="0"/>
          </a:p>
        </p:txBody>
      </p:sp>
      <p:sp>
        <p:nvSpPr>
          <p:cNvPr id="3" name="Text Placeholder 2"/>
          <p:cNvSpPr>
            <a:spLocks noGrp="1"/>
          </p:cNvSpPr>
          <p:nvPr>
            <p:ph type="body" idx="1"/>
          </p:nvPr>
        </p:nvSpPr>
        <p:spPr>
          <a:xfrm>
            <a:off x="0" y="945811"/>
            <a:ext cx="5617029" cy="411957"/>
          </a:xfrm>
        </p:spPr>
        <p:txBody>
          <a:bodyPr>
            <a:normAutofit lnSpcReduction="10000"/>
          </a:bodyPr>
          <a:lstStyle/>
          <a:p>
            <a:r>
              <a:rPr lang="en-US" dirty="0" smtClean="0"/>
              <a:t>POWER STATION &amp; TRAILER MOUNTED</a:t>
            </a:r>
            <a:endParaRPr lang="en-US" dirty="0"/>
          </a:p>
        </p:txBody>
      </p:sp>
      <p:sp>
        <p:nvSpPr>
          <p:cNvPr id="4" name="Content Placeholder 3"/>
          <p:cNvSpPr>
            <a:spLocks noGrp="1"/>
          </p:cNvSpPr>
          <p:nvPr>
            <p:ph sz="half" idx="2"/>
          </p:nvPr>
        </p:nvSpPr>
        <p:spPr>
          <a:xfrm>
            <a:off x="0" y="1357768"/>
            <a:ext cx="5617029" cy="5500232"/>
          </a:xfrm>
        </p:spPr>
        <p:txBody>
          <a:bodyPr/>
          <a:lstStyle/>
          <a:p>
            <a:pPr marL="342900" marR="0" lvl="0" indent="-342900" algn="just">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grid system for public supply networks, a number of </a:t>
            </a:r>
            <a:r>
              <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high power generator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sets may operate in parallel from different </a:t>
            </a:r>
            <a:r>
              <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power </a:t>
            </a:r>
            <a:r>
              <a:rPr lang="en-US"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station</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Bef>
                <a:spcPts val="0"/>
              </a:spcBef>
              <a:spcAft>
                <a:spcPts val="800"/>
              </a:spcAft>
              <a:tabLst>
                <a:tab pos="457200" algn="l"/>
              </a:tabLst>
            </a:pPr>
            <a:r>
              <a:rPr lang="en-US"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Some portable supplies, often trailer-mounted, where alternative supply system is not available.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a:xfrm>
            <a:off x="5863771" y="945811"/>
            <a:ext cx="6328229" cy="411957"/>
          </a:xfrm>
        </p:spPr>
        <p:txBody>
          <a:bodyPr>
            <a:normAutofit lnSpcReduction="10000"/>
          </a:bodyPr>
          <a:lstStyle/>
          <a:p>
            <a:r>
              <a:rPr lang="en-US" dirty="0" smtClean="0"/>
              <a:t>PRIVATE/INDEPENDENT/standby</a:t>
            </a:r>
            <a:endParaRPr lang="en-US" dirty="0"/>
          </a:p>
        </p:txBody>
      </p:sp>
      <p:sp>
        <p:nvSpPr>
          <p:cNvPr id="6" name="Content Placeholder 5"/>
          <p:cNvSpPr>
            <a:spLocks noGrp="1"/>
          </p:cNvSpPr>
          <p:nvPr>
            <p:ph sz="quarter" idx="4"/>
          </p:nvPr>
        </p:nvSpPr>
        <p:spPr>
          <a:xfrm>
            <a:off x="5863771" y="1769724"/>
            <a:ext cx="6328229" cy="5088276"/>
          </a:xfrm>
        </p:spPr>
        <p:txBody>
          <a:bodyPr>
            <a:normAutofit fontScale="77500" lnSpcReduction="20000"/>
          </a:bodyPr>
          <a:lstStyle/>
          <a:p>
            <a:pPr marL="342900" marR="0" lvl="0" indent="-342900" algn="just">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Sometimes </a:t>
            </a:r>
            <a:r>
              <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private or independent generators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may run in parallel with the public supply system or isolated from it when demand is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less </a:t>
            </a:r>
            <a:r>
              <a:rPr lang="en-US"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e.g</a:t>
            </a:r>
            <a:r>
              <a:rPr lang="en-US" sz="32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peak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shaving to reduce the maximum demand for electricity consumed by a user and this can avoid large financial penalties during times of normally high demand on the grid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system;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Keep </a:t>
            </a:r>
            <a:r>
              <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standby or emergency generators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to protect the supply to the critical circuits such as hospitals, fire service, and water supply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system;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Some time is required some temporary supply system by the construction industry or in cases of any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breakdown.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6261764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GENERATOR TYPES AND APPLICATIONS</a:t>
            </a:r>
            <a:endParaRPr lang="en-US" dirty="0"/>
          </a:p>
        </p:txBody>
      </p:sp>
      <p:sp>
        <p:nvSpPr>
          <p:cNvPr id="3" name="Text Placeholder 2"/>
          <p:cNvSpPr>
            <a:spLocks noGrp="1"/>
          </p:cNvSpPr>
          <p:nvPr>
            <p:ph type="body" idx="1"/>
          </p:nvPr>
        </p:nvSpPr>
        <p:spPr/>
        <p:txBody>
          <a:bodyPr/>
          <a:lstStyle/>
          <a:p>
            <a:r>
              <a:rPr lang="en-US" sz="2200" b="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Solar generator</a:t>
            </a:r>
            <a:endParaRPr lang="en-US" dirty="0"/>
          </a:p>
        </p:txBody>
      </p:sp>
      <p:sp>
        <p:nvSpPr>
          <p:cNvPr id="4" name="Content Placeholder 3"/>
          <p:cNvSpPr>
            <a:spLocks noGrp="1"/>
          </p:cNvSpPr>
          <p:nvPr>
            <p:ph sz="half" idx="2"/>
          </p:nvPr>
        </p:nvSpPr>
        <p:spPr/>
        <p:txBody>
          <a:bodyPr>
            <a:normAutofit fontScale="85000" lnSpcReduction="20000"/>
          </a:bodyPr>
          <a:lstStyle/>
          <a:p>
            <a:pPr marL="342900" marR="0" lvl="0" indent="-342900">
              <a:lnSpc>
                <a:spcPct val="107000"/>
              </a:lnSpc>
              <a:spcBef>
                <a:spcPts val="0"/>
              </a:spcBef>
              <a:spcAft>
                <a:spcPts val="0"/>
              </a:spcAft>
              <a:buFont typeface="+mj-lt"/>
              <a:buAutoNum type="arabicPeriod"/>
              <a:tabLst>
                <a:tab pos="457200" algn="l"/>
              </a:tabLst>
            </a:pPr>
            <a:r>
              <a:rPr lang="en-US" dirty="0" smtClean="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a:t>
            </a: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Solar powered generators are great replacement for traditional gas powered models. These are perfect for indoor use. They are also capable supplying direct current. So theses are perfect for camping, RV's and specifically designed low voltage appliances for a residence. These generators designed to supply electrical power for compatible electrical.</a:t>
            </a:r>
            <a:endParaRPr lang="en-US" sz="3200" dirty="0">
              <a:solidFill>
                <a:srgbClr val="3B3835"/>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p:txBody>
          <a:bodyPr/>
          <a:lstStyle/>
          <a:p>
            <a:r>
              <a:rPr lang="en-US" sz="2800" b="0" dirty="0">
                <a:solidFill>
                  <a:srgbClr val="3B3835"/>
                </a:solidFill>
                <a:latin typeface="Helvetica" panose="020B0604020202020204" pitchFamily="34" charset="0"/>
                <a:ea typeface="Times New Roman" panose="02020603050405020304" pitchFamily="18" charset="0"/>
              </a:rPr>
              <a:t>Residential stand by generator</a:t>
            </a:r>
            <a:endParaRPr lang="en-US" dirty="0"/>
          </a:p>
        </p:txBody>
      </p:sp>
      <p:sp>
        <p:nvSpPr>
          <p:cNvPr id="6" name="Content Placeholder 5"/>
          <p:cNvSpPr>
            <a:spLocks noGrp="1"/>
          </p:cNvSpPr>
          <p:nvPr>
            <p:ph sz="quarter" idx="4"/>
          </p:nvPr>
        </p:nvSpPr>
        <p:spPr/>
        <p:txBody>
          <a:bodyPr>
            <a:normAutofit/>
          </a:bodyPr>
          <a:lstStyle/>
          <a:p>
            <a:r>
              <a:rPr lang="en-US" dirty="0" smtClean="0">
                <a:solidFill>
                  <a:srgbClr val="3B3835"/>
                </a:solidFill>
                <a:latin typeface="Helvetica" panose="020B0604020202020204" pitchFamily="34" charset="0"/>
                <a:ea typeface="Times New Roman" panose="02020603050405020304" pitchFamily="18" charset="0"/>
              </a:rPr>
              <a:t>-</a:t>
            </a:r>
            <a:r>
              <a:rPr lang="en-US" dirty="0">
                <a:solidFill>
                  <a:srgbClr val="3B3835"/>
                </a:solidFill>
                <a:latin typeface="Helvetica" panose="020B0604020202020204" pitchFamily="34" charset="0"/>
                <a:ea typeface="Times New Roman" panose="02020603050405020304" pitchFamily="18" charset="0"/>
              </a:rPr>
              <a:t>These generators are very efficient. Portable generators can provide critical backup power in an emergency situation. These generator generic pressure washers give you the power to clean everything around the house.</a:t>
            </a:r>
            <a:endParaRPr lang="en-US" dirty="0"/>
          </a:p>
        </p:txBody>
      </p:sp>
    </p:spTree>
    <p:extLst>
      <p:ext uri="{BB962C8B-B14F-4D97-AF65-F5344CB8AC3E}">
        <p14:creationId xmlns:p14="http://schemas.microsoft.com/office/powerpoint/2010/main" val="65022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 </a:t>
            </a:r>
            <a:r>
              <a:rPr lang="en-US" b="1" dirty="0" smtClean="0"/>
              <a:t>Cylindrical Rotors(smooth slotted rotors) : characteristics</a:t>
            </a:r>
            <a:endParaRPr lang="en-US" dirty="0"/>
          </a:p>
        </p:txBody>
      </p:sp>
      <p:sp>
        <p:nvSpPr>
          <p:cNvPr id="3" name="Content Placeholder 2"/>
          <p:cNvSpPr>
            <a:spLocks noGrp="1"/>
          </p:cNvSpPr>
          <p:nvPr>
            <p:ph idx="1"/>
          </p:nvPr>
        </p:nvSpPr>
        <p:spPr/>
        <p:txBody>
          <a:bodyPr/>
          <a:lstStyle/>
          <a:p>
            <a:r>
              <a:rPr lang="en-US" dirty="0" smtClean="0"/>
              <a:t>Small diameter</a:t>
            </a:r>
          </a:p>
          <a:p>
            <a:r>
              <a:rPr lang="en-US" dirty="0" smtClean="0"/>
              <a:t>Long enough to establish the volume required for a given power output</a:t>
            </a:r>
          </a:p>
          <a:p>
            <a:r>
              <a:rPr lang="en-US" dirty="0" smtClean="0"/>
              <a:t>For generators driven by a water turbine, more poles are required due to the reduced speed </a:t>
            </a:r>
          </a:p>
          <a:p>
            <a:r>
              <a:rPr lang="en-US" dirty="0" smtClean="0"/>
              <a:t>This results in a larger rotor diameter(say 10m)</a:t>
            </a:r>
          </a:p>
          <a:p>
            <a:r>
              <a:rPr lang="en-US" dirty="0" smtClean="0"/>
              <a:t>The rotor poles protrude, the windings are concentrated and the airgaps are non uniform</a:t>
            </a:r>
            <a:endParaRPr lang="en-US" dirty="0"/>
          </a:p>
        </p:txBody>
      </p:sp>
    </p:spTree>
    <p:extLst>
      <p:ext uri="{BB962C8B-B14F-4D97-AF65-F5344CB8AC3E}">
        <p14:creationId xmlns:p14="http://schemas.microsoft.com/office/powerpoint/2010/main" val="177242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1200"/>
          </a:xfrm>
        </p:spPr>
        <p:txBody>
          <a:bodyPr/>
          <a:lstStyle/>
          <a:p>
            <a:r>
              <a:rPr lang="en-US" dirty="0">
                <a:solidFill>
                  <a:prstClr val="black"/>
                </a:solidFill>
                <a:latin typeface="Times New Roman" panose="02020603050405020304" pitchFamily="18" charset="0"/>
                <a:cs typeface="Times New Roman" panose="02020603050405020304" pitchFamily="18" charset="0"/>
              </a:rPr>
              <a:t>GENERATOR TYPES AND APPLICATIONS</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0" y="578077"/>
            <a:ext cx="6830087" cy="823912"/>
          </a:xfrm>
        </p:spPr>
        <p:txBody>
          <a:bodyPr/>
          <a:lstStyle/>
          <a:p>
            <a:r>
              <a:rPr lang="en-US" sz="2800" b="0" dirty="0">
                <a:solidFill>
                  <a:srgbClr val="3B3835"/>
                </a:solidFill>
                <a:latin typeface="Helvetica" panose="020B0604020202020204" pitchFamily="34" charset="0"/>
                <a:ea typeface="Times New Roman" panose="02020603050405020304" pitchFamily="18" charset="0"/>
              </a:rPr>
              <a:t>Commercial stand by generator</a:t>
            </a:r>
            <a:endParaRPr lang="en-US" dirty="0"/>
          </a:p>
        </p:txBody>
      </p:sp>
      <p:sp>
        <p:nvSpPr>
          <p:cNvPr id="4" name="Content Placeholder 3"/>
          <p:cNvSpPr>
            <a:spLocks noGrp="1"/>
          </p:cNvSpPr>
          <p:nvPr>
            <p:ph sz="half" idx="2"/>
          </p:nvPr>
        </p:nvSpPr>
        <p:spPr/>
        <p:txBody>
          <a:bodyPr>
            <a:normAutofit/>
          </a:bodyPr>
          <a:lstStyle/>
          <a:p>
            <a:r>
              <a:rPr lang="en-US" dirty="0" smtClean="0">
                <a:solidFill>
                  <a:srgbClr val="3B3835"/>
                </a:solidFill>
                <a:latin typeface="Helvetica" panose="020B0604020202020204" pitchFamily="34" charset="0"/>
                <a:ea typeface="Times New Roman" panose="02020603050405020304" pitchFamily="18" charset="0"/>
              </a:rPr>
              <a:t>It </a:t>
            </a:r>
            <a:r>
              <a:rPr lang="en-US" dirty="0">
                <a:solidFill>
                  <a:srgbClr val="3B3835"/>
                </a:solidFill>
                <a:latin typeface="Helvetica" panose="020B0604020202020204" pitchFamily="34" charset="0"/>
                <a:ea typeface="Times New Roman" panose="02020603050405020304" pitchFamily="18" charset="0"/>
              </a:rPr>
              <a:t>is a worldwide power generator system. It has switchgear, automatic transfer switches and paralleling equipment. These are used in a very large scale. These are quite same as residential generators and starts at 30,000 watts</a:t>
            </a:r>
            <a:endParaRPr lang="en-US" dirty="0"/>
          </a:p>
        </p:txBody>
      </p:sp>
      <p:sp>
        <p:nvSpPr>
          <p:cNvPr id="5" name="Text Placeholder 4"/>
          <p:cNvSpPr>
            <a:spLocks noGrp="1"/>
          </p:cNvSpPr>
          <p:nvPr>
            <p:ph type="body" sz="quarter" idx="3"/>
          </p:nvPr>
        </p:nvSpPr>
        <p:spPr>
          <a:xfrm>
            <a:off x="5328276" y="578077"/>
            <a:ext cx="6863724" cy="823912"/>
          </a:xfrm>
        </p:spPr>
        <p:txBody>
          <a:bodyPr/>
          <a:lstStyle/>
          <a:p>
            <a:r>
              <a:rPr lang="en-US" sz="2600" b="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Industrial generator-They</a:t>
            </a:r>
            <a:endParaRPr lang="en-US" dirty="0"/>
          </a:p>
        </p:txBody>
      </p:sp>
      <p:sp>
        <p:nvSpPr>
          <p:cNvPr id="6" name="Content Placeholder 5"/>
          <p:cNvSpPr>
            <a:spLocks noGrp="1"/>
          </p:cNvSpPr>
          <p:nvPr>
            <p:ph sz="quarter" idx="4"/>
          </p:nvPr>
        </p:nvSpPr>
        <p:spPr/>
        <p:txBody>
          <a:bodyPr>
            <a:normAutofit fontScale="92500" lnSpcReduction="10000"/>
          </a:bodyPr>
          <a:lstStyle/>
          <a:p>
            <a:pPr>
              <a:lnSpc>
                <a:spcPct val="107000"/>
              </a:lnSpc>
              <a:spcBef>
                <a:spcPts val="0"/>
              </a:spcBef>
              <a:tabLst>
                <a:tab pos="457200" algn="l"/>
              </a:tabLst>
            </a:pPr>
            <a:r>
              <a:rPr lang="en-US" dirty="0" smtClean="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They achieve </a:t>
            </a: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efficiency levels of up to 99 percent. These industrial generators are available in different types like natural gas, diesel, and many more. For the industrial companies, the installation of industrial generator is very essential.</a:t>
            </a:r>
            <a:endParaRPr lang="en-US" sz="3200" dirty="0">
              <a:solidFill>
                <a:srgbClr val="3B3835"/>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924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smtClean="0"/>
              <a:t>EXCITATION</a:t>
            </a:r>
            <a:endParaRPr lang="en-US" b="1" dirty="0"/>
          </a:p>
        </p:txBody>
      </p:sp>
      <p:sp>
        <p:nvSpPr>
          <p:cNvPr id="3" name="Content Placeholder 2"/>
          <p:cNvSpPr>
            <a:spLocks noGrp="1"/>
          </p:cNvSpPr>
          <p:nvPr>
            <p:ph idx="1"/>
          </p:nvPr>
        </p:nvSpPr>
        <p:spPr>
          <a:xfrm>
            <a:off x="0" y="912812"/>
            <a:ext cx="12192000" cy="5945188"/>
          </a:xfrm>
        </p:spPr>
        <p:txBody>
          <a:bodyPr/>
          <a:lstStyle/>
          <a:p>
            <a:r>
              <a:rPr lang="en-US" dirty="0" smtClean="0"/>
              <a:t>Generation of electricity is based on Faraday’s law: </a:t>
            </a:r>
          </a:p>
          <a:p>
            <a:r>
              <a:rPr lang="en-US" dirty="0" smtClean="0"/>
              <a:t>an </a:t>
            </a:r>
            <a:r>
              <a:rPr lang="en-US" dirty="0" err="1" smtClean="0"/>
              <a:t>emf</a:t>
            </a:r>
            <a:r>
              <a:rPr lang="en-US" dirty="0" smtClean="0"/>
              <a:t> is induced when a time varying field links a conductor</a:t>
            </a:r>
          </a:p>
          <a:p>
            <a:r>
              <a:rPr lang="en-US" dirty="0" smtClean="0"/>
              <a:t>For induction to occur, the magnetic lines of force on the rotor must cut the stator conductors</a:t>
            </a:r>
          </a:p>
          <a:p>
            <a:r>
              <a:rPr lang="en-US" dirty="0" smtClean="0"/>
              <a:t>The lines of force could come from a permanent magnet but for large generators, the rotor field is formed by external injection of current into the pole windings.</a:t>
            </a:r>
          </a:p>
          <a:p>
            <a:r>
              <a:rPr lang="en-US" dirty="0" smtClean="0"/>
              <a:t>Since the rotor is moving with the stator, slip rings and brushes are required </a:t>
            </a:r>
          </a:p>
          <a:p>
            <a:r>
              <a:rPr lang="en-US" dirty="0" smtClean="0"/>
              <a:t>In brushless excitation, (the main field is provided through rotating rectifiers, supplied through induction from another smaller exciter or permanent magnet) neither slip rings nor brushes are use; this allows for less maintenance</a:t>
            </a:r>
          </a:p>
          <a:p>
            <a:endParaRPr lang="en-US" dirty="0"/>
          </a:p>
          <a:p>
            <a:r>
              <a:rPr lang="en-US" b="1" dirty="0" smtClean="0"/>
              <a:t>WHY DO BRUSHLESS ALTERNATORS UNDERGO LESS MAINTENANCE?  </a:t>
            </a:r>
            <a:endParaRPr lang="en-US" b="1" dirty="0"/>
          </a:p>
        </p:txBody>
      </p:sp>
    </p:spTree>
    <p:extLst>
      <p:ext uri="{BB962C8B-B14F-4D97-AF65-F5344CB8AC3E}">
        <p14:creationId xmlns:p14="http://schemas.microsoft.com/office/powerpoint/2010/main" val="9267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THEORY OF OPERATION</a:t>
            </a:r>
            <a:endParaRPr lang="en-US" b="1" dirty="0"/>
          </a:p>
        </p:txBody>
      </p:sp>
      <p:pic>
        <p:nvPicPr>
          <p:cNvPr id="4" name="Content Placeholder 3"/>
          <p:cNvPicPr>
            <a:picLocks noGrp="1" noChangeAspect="1"/>
          </p:cNvPicPr>
          <p:nvPr>
            <p:ph idx="1"/>
          </p:nvPr>
        </p:nvPicPr>
        <p:blipFill>
          <a:blip r:embed="rId2"/>
          <a:stretch>
            <a:fillRect/>
          </a:stretch>
        </p:blipFill>
        <p:spPr>
          <a:xfrm>
            <a:off x="4905209" y="2331076"/>
            <a:ext cx="3195602" cy="2741930"/>
          </a:xfrm>
          <a:prstGeom prst="rect">
            <a:avLst/>
          </a:prstGeom>
        </p:spPr>
      </p:pic>
      <p:sp>
        <p:nvSpPr>
          <p:cNvPr id="5" name="TextBox 4"/>
          <p:cNvSpPr txBox="1"/>
          <p:nvPr/>
        </p:nvSpPr>
        <p:spPr>
          <a:xfrm>
            <a:off x="3837904" y="5795493"/>
            <a:ext cx="5885645" cy="373487"/>
          </a:xfrm>
          <a:prstGeom prst="rect">
            <a:avLst/>
          </a:prstGeom>
          <a:noFill/>
        </p:spPr>
        <p:txBody>
          <a:bodyPr wrap="square" rtlCol="0">
            <a:spAutoFit/>
          </a:bodyPr>
          <a:lstStyle/>
          <a:p>
            <a:r>
              <a:rPr lang="en-US" b="1" dirty="0" smtClean="0"/>
              <a:t>FIG. 1 : ELEMENTARY SYNCHRONOUS GENERATOR</a:t>
            </a:r>
            <a:endParaRPr lang="en-US" b="1" dirty="0"/>
          </a:p>
        </p:txBody>
      </p:sp>
    </p:spTree>
    <p:extLst>
      <p:ext uri="{BB962C8B-B14F-4D97-AF65-F5344CB8AC3E}">
        <p14:creationId xmlns:p14="http://schemas.microsoft.com/office/powerpoint/2010/main" val="3489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21217"/>
          </a:xfrm>
        </p:spPr>
        <p:txBody>
          <a:bodyPr/>
          <a:lstStyle/>
          <a:p>
            <a:r>
              <a:rPr lang="en-US" b="1" dirty="0" smtClean="0"/>
              <a:t>THEORY OF OPERATION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 y="631065"/>
                <a:ext cx="12192000" cy="6226935"/>
              </a:xfrm>
            </p:spPr>
            <p:txBody>
              <a:bodyPr>
                <a:normAutofit/>
              </a:bodyPr>
              <a:lstStyle/>
              <a:p>
                <a:r>
                  <a:rPr lang="en-US" dirty="0" smtClean="0"/>
                  <a:t>Fig 1 is an elementary synchronous generator with 2 poles rotor(permanent magnet or electromagnet)  and 3 coils stator</a:t>
                </a:r>
              </a:p>
              <a:p>
                <a:r>
                  <a:rPr lang="en-US" dirty="0" smtClean="0"/>
                  <a:t>On excitation of the rotor, a sinusoidal space wave is produced on the stator surface</a:t>
                </a:r>
              </a:p>
              <a:p>
                <a:r>
                  <a:rPr lang="en-US" dirty="0" smtClean="0"/>
                  <a:t>When the rotor turns, it produces a sinusoidal flux linkage with the stator given by equation 2.</a:t>
                </a:r>
              </a:p>
              <a:p>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𝑤𝑡</m:t>
                        </m:r>
                        <m:r>
                          <a:rPr lang="en-US" i="1">
                            <a:latin typeface="Cambria Math" panose="02040503050406030204" pitchFamily="18" charset="0"/>
                          </a:rPr>
                          <m:t> …………………………………….(2)</m:t>
                        </m:r>
                      </m:e>
                    </m:func>
                  </m:oMath>
                </a14:m>
                <a:endParaRPr lang="en-US" dirty="0"/>
              </a:p>
              <a:p>
                <a:r>
                  <a:rPr lang="en-US" dirty="0" smtClean="0"/>
                  <a:t>From Faraday’s law, equation 2 is modified as in 3</a:t>
                </a:r>
              </a:p>
              <a:p>
                <a:pPr marL="0" marR="0">
                  <a:lnSpc>
                    <a:spcPct val="107000"/>
                  </a:lnSpc>
                  <a:spcBef>
                    <a:spcPts val="0"/>
                  </a:spcBef>
                  <a:spcAft>
                    <a:spcPts val="800"/>
                  </a:spcAft>
                </a:pP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𝑒</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𝑑</m:t>
                        </m:r>
                        <m:r>
                          <a:rPr lang="en-US" i="1">
                            <a:effectLst/>
                            <a:latin typeface="Cambria Math" panose="02040503050406030204" pitchFamily="18" charset="0"/>
                            <a:ea typeface="Calibri" panose="020F0502020204030204" pitchFamily="34" charset="0"/>
                            <a:cs typeface="Times New Roman" panose="02020603050405020304" pitchFamily="18" charset="0"/>
                          </a:rPr>
                          <m:t>𝜆</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𝑁</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𝑑</m:t>
                        </m:r>
                        <m:r>
                          <a:rPr lang="en-US" i="1">
                            <a:effectLst/>
                            <a:latin typeface="Cambria Math" panose="02040503050406030204" pitchFamily="18" charset="0"/>
                            <a:ea typeface="Calibri" panose="020F0502020204030204" pitchFamily="34" charset="0"/>
                            <a:cs typeface="Times New Roman" panose="02020603050405020304" pitchFamily="18" charset="0"/>
                          </a:rPr>
                          <m:t>ø </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𝑑𝑡</m:t>
                        </m:r>
                      </m:den>
                    </m:f>
                    <m:func>
                      <m:func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i="1">
                            <a:effectLst/>
                            <a:latin typeface="Cambria Math" panose="02040503050406030204" pitchFamily="18" charset="0"/>
                            <a:ea typeface="Calibri" panose="020F0502020204030204" pitchFamily="34" charset="0"/>
                            <a:cs typeface="Times New Roman" panose="02020603050405020304" pitchFamily="18" charset="0"/>
                          </a:rPr>
                          <m:t>𝑡</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i="1">
                            <a:effectLst/>
                            <a:latin typeface="Cambria Math" panose="02040503050406030204" pitchFamily="18" charset="0"/>
                            <a:ea typeface="Calibri" panose="020F0502020204030204" pitchFamily="34" charset="0"/>
                            <a:cs typeface="Times New Roman" panose="02020603050405020304" pitchFamily="18" charset="0"/>
                          </a:rPr>
                          <m:t>𝑁</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𝑠𝑖𝑛</m:t>
                        </m:r>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i="1">
                            <a:effectLst/>
                            <a:latin typeface="Cambria Math" panose="02040503050406030204" pitchFamily="18" charset="0"/>
                            <a:ea typeface="Calibri" panose="020F0502020204030204" pitchFamily="34" charset="0"/>
                            <a:cs typeface="Times New Roman" panose="02020603050405020304" pitchFamily="18" charset="0"/>
                          </a:rPr>
                          <m:t>𝑡</m:t>
                        </m:r>
                        <m:r>
                          <a:rPr lang="en-US" i="1">
                            <a:effectLst/>
                            <a:latin typeface="Cambria Math" panose="02040503050406030204" pitchFamily="18" charset="0"/>
                            <a:ea typeface="Calibri" panose="020F0502020204030204" pitchFamily="34" charset="0"/>
                            <a:cs typeface="Times New Roman" panose="02020603050405020304" pitchFamily="18" charset="0"/>
                          </a:rPr>
                          <m:t>      …………………………(3)</m:t>
                        </m:r>
                      </m:e>
                    </m:func>
                  </m:oMath>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 y="631065"/>
                <a:ext cx="12192000" cy="6226935"/>
              </a:xfrm>
              <a:blipFill rotWithShape="0">
                <a:blip r:embed="rId2"/>
                <a:stretch>
                  <a:fillRect l="-900" t="-1665"/>
                </a:stretch>
              </a:blipFill>
            </p:spPr>
            <p:txBody>
              <a:bodyPr/>
              <a:lstStyle/>
              <a:p>
                <a:r>
                  <a:rPr lang="en-US">
                    <a:noFill/>
                  </a:rPr>
                  <a:t> </a:t>
                </a:r>
              </a:p>
            </p:txBody>
          </p:sp>
        </mc:Fallback>
      </mc:AlternateContent>
    </p:spTree>
    <p:extLst>
      <p:ext uri="{BB962C8B-B14F-4D97-AF65-F5344CB8AC3E}">
        <p14:creationId xmlns:p14="http://schemas.microsoft.com/office/powerpoint/2010/main" val="34608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21217"/>
          </a:xfrm>
        </p:spPr>
        <p:txBody>
          <a:bodyPr/>
          <a:lstStyle/>
          <a:p>
            <a:r>
              <a:rPr lang="en-US" b="1" dirty="0" smtClean="0"/>
              <a:t>THEORY OF OPERATION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 y="631065"/>
                <a:ext cx="12192000" cy="6226935"/>
              </a:xfrm>
            </p:spPr>
            <p:txBody>
              <a:bodyPr>
                <a:normAutofit/>
              </a:bodyPr>
              <a:lstStyle/>
              <a:p>
                <a:pPr marL="0" marR="0">
                  <a:lnSpc>
                    <a:spcPct val="107000"/>
                  </a:lnSpc>
                  <a:spcBef>
                    <a:spcPts val="0"/>
                  </a:spcBef>
                  <a:spcAft>
                    <a:spcPts val="800"/>
                  </a:spcAft>
                </a:pP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𝑒</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𝑑</m:t>
                        </m:r>
                        <m:r>
                          <a:rPr lang="en-US" i="1">
                            <a:effectLst/>
                            <a:latin typeface="Cambria Math" panose="02040503050406030204" pitchFamily="18" charset="0"/>
                            <a:ea typeface="Calibri" panose="020F0502020204030204" pitchFamily="34" charset="0"/>
                            <a:cs typeface="Times New Roman" panose="02020603050405020304" pitchFamily="18" charset="0"/>
                          </a:rPr>
                          <m:t>𝜆</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𝑁</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𝑑</m:t>
                        </m:r>
                        <m:r>
                          <a:rPr lang="en-US" i="1">
                            <a:effectLst/>
                            <a:latin typeface="Cambria Math" panose="02040503050406030204" pitchFamily="18" charset="0"/>
                            <a:ea typeface="Calibri" panose="020F0502020204030204" pitchFamily="34" charset="0"/>
                            <a:cs typeface="Times New Roman" panose="02020603050405020304" pitchFamily="18" charset="0"/>
                          </a:rPr>
                          <m:t>ø </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𝑑𝑡</m:t>
                        </m:r>
                      </m:den>
                    </m:f>
                    <m:func>
                      <m:func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i="1">
                            <a:effectLst/>
                            <a:latin typeface="Cambria Math" panose="02040503050406030204" pitchFamily="18" charset="0"/>
                            <a:ea typeface="Calibri" panose="020F0502020204030204" pitchFamily="34" charset="0"/>
                            <a:cs typeface="Times New Roman" panose="02020603050405020304" pitchFamily="18" charset="0"/>
                          </a:rPr>
                          <m:t>𝑡</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i="1">
                            <a:effectLst/>
                            <a:latin typeface="Cambria Math" panose="02040503050406030204" pitchFamily="18" charset="0"/>
                            <a:ea typeface="Calibri" panose="020F0502020204030204" pitchFamily="34" charset="0"/>
                            <a:cs typeface="Times New Roman" panose="02020603050405020304" pitchFamily="18" charset="0"/>
                          </a:rPr>
                          <m:t>𝑁</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𝑠𝑖𝑛</m:t>
                        </m:r>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i="1">
                            <a:effectLst/>
                            <a:latin typeface="Cambria Math" panose="02040503050406030204" pitchFamily="18" charset="0"/>
                            <a:ea typeface="Calibri" panose="020F0502020204030204" pitchFamily="34" charset="0"/>
                            <a:cs typeface="Times New Roman" panose="02020603050405020304" pitchFamily="18" charset="0"/>
                          </a:rPr>
                          <m:t>𝑡</m:t>
                        </m:r>
                        <m:r>
                          <a:rPr lang="en-US" i="1">
                            <a:effectLst/>
                            <a:latin typeface="Cambria Math" panose="02040503050406030204" pitchFamily="18" charset="0"/>
                            <a:ea typeface="Calibri" panose="020F0502020204030204" pitchFamily="34" charset="0"/>
                            <a:cs typeface="Times New Roman" panose="02020603050405020304" pitchFamily="18" charset="0"/>
                          </a:rPr>
                          <m:t>      …………………………(3)</m:t>
                        </m:r>
                      </m:e>
                    </m:func>
                    <m:r>
                      <m:rPr>
                        <m:nor/>
                      </m:rPr>
                      <a:rPr lang="en-US">
                        <a:effectLst/>
                        <a:latin typeface="Calibri" panose="020F0502020204030204" pitchFamily="34" charset="0"/>
                        <a:ea typeface="Times New Roman" panose="02020603050405020304" pitchFamily="18" charset="0"/>
                        <a:cs typeface="Times New Roman" panose="02020603050405020304" pitchFamily="18" charset="0"/>
                      </a:rPr>
                      <m:t>  </m:t>
                    </m:r>
                  </m:oMath>
                </a14:m>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dirty="0" smtClean="0">
                    <a:effectLst/>
                    <a:ea typeface="Times New Roman" panose="02020603050405020304" pitchFamily="18" charset="0"/>
                    <a:cs typeface="Times New Roman" panose="02020603050405020304" pitchFamily="18" charset="0"/>
                  </a:rPr>
                  <a:t>The peak value of the </a:t>
                </a:r>
                <a:r>
                  <a:rPr lang="en-US" dirty="0" err="1" smtClean="0">
                    <a:effectLst/>
                    <a:ea typeface="Times New Roman" panose="02020603050405020304" pitchFamily="18" charset="0"/>
                    <a:cs typeface="Times New Roman" panose="02020603050405020304" pitchFamily="18" charset="0"/>
                  </a:rPr>
                  <a:t>emf</a:t>
                </a:r>
                <a:r>
                  <a:rPr lang="en-US" dirty="0" smtClean="0">
                    <a:effectLst/>
                    <a:ea typeface="Times New Roman" panose="02020603050405020304" pitchFamily="18" charset="0"/>
                    <a:cs typeface="Times New Roman" panose="02020603050405020304" pitchFamily="18" charset="0"/>
                  </a:rPr>
                  <a:t> produced is given in equation 4</a:t>
                </a:r>
                <a14:m>
                  <m:oMath xmlns:m="http://schemas.openxmlformats.org/officeDocument/2006/math">
                    <m:r>
                      <m:rPr>
                        <m:nor/>
                      </m:rPr>
                      <a:rPr lang="en-US">
                        <a:effectLst/>
                        <a:latin typeface="Calibri" panose="020F0502020204030204" pitchFamily="34" charset="0"/>
                        <a:ea typeface="Times New Roman" panose="02020603050405020304" pitchFamily="18" charset="0"/>
                        <a:cs typeface="Times New Roman" panose="02020603050405020304" pitchFamily="18" charset="0"/>
                      </a:rPr>
                      <m:t>   </m:t>
                    </m:r>
                  </m:oMath>
                </a14:m>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14:m>
                  <m:oMath xmlns:m="http://schemas.openxmlformats.org/officeDocument/2006/math">
                    <m:sSub>
                      <m:sSubPr>
                        <m:ctrlPr>
                          <a:rPr lang="en-US" i="1" smtClean="0">
                            <a:effectLst/>
                            <a:latin typeface="Cambria Math" panose="02040503050406030204" pitchFamily="18" charset="0"/>
                            <a:cs typeface="Times New Roman" panose="02020603050405020304" pitchFamily="18" charset="0"/>
                          </a:rPr>
                        </m:ctrlPr>
                      </m:sSubPr>
                      <m:e>
                        <m:r>
                          <a:rPr lang="en-US" b="0" i="1" smtClean="0">
                            <a:effectLst/>
                            <a:latin typeface="Cambria Math" panose="02040503050406030204" pitchFamily="18" charset="0"/>
                            <a:cs typeface="Times New Roman" panose="02020603050405020304" pitchFamily="18" charset="0"/>
                          </a:rPr>
                          <m:t>𝐸</m:t>
                        </m:r>
                      </m:e>
                      <m:sub>
                        <m:r>
                          <a:rPr lang="en-US" b="0" i="1" smtClean="0">
                            <a:effectLst/>
                            <a:latin typeface="Cambria Math" panose="02040503050406030204" pitchFamily="18" charset="0"/>
                            <a:cs typeface="Times New Roman" panose="02020603050405020304" pitchFamily="18" charset="0"/>
                          </a:rPr>
                          <m:t>𝑝𝑒𝑎𝑘</m:t>
                        </m:r>
                      </m:sub>
                    </m:sSub>
                    <m:r>
                      <a:rPr lang="en-US" i="1" smtClean="0">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b="0" i="1" smtClean="0">
                            <a:effectLst/>
                            <a:latin typeface="Cambria Math" panose="02040503050406030204" pitchFamily="18" charset="0"/>
                            <a:ea typeface="Calibri" panose="020F0502020204030204" pitchFamily="34" charset="0"/>
                            <a:cs typeface="Times New Roman" panose="02020603050405020304" pitchFamily="18" charset="0"/>
                          </a:rPr>
                          <m:t>=</m:t>
                        </m:r>
                      </m:fName>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𝜔</m:t>
                        </m:r>
                        <m:r>
                          <a:rPr lang="en-US" i="1">
                            <a:effectLst/>
                            <a:latin typeface="Cambria Math" panose="02040503050406030204" pitchFamily="18" charset="0"/>
                            <a:ea typeface="Calibri" panose="020F0502020204030204" pitchFamily="34" charset="0"/>
                            <a:cs typeface="Times New Roman" panose="02020603050405020304" pitchFamily="18" charset="0"/>
                          </a:rPr>
                          <m:t>𝑁</m:t>
                        </m:r>
                        <m:r>
                          <a:rPr lang="en-US" i="1">
                            <a:effectLst/>
                            <a:latin typeface="Cambria Math" panose="02040503050406030204" pitchFamily="18" charset="0"/>
                            <a:ea typeface="Calibri" panose="020F0502020204030204" pitchFamily="34" charset="0"/>
                            <a:cs typeface="Times New Roman" panose="02020603050405020304" pitchFamily="18" charset="0"/>
                          </a:rPr>
                          <m:t>∅      …………………………(4)</m:t>
                        </m:r>
                      </m:e>
                    </m:func>
                  </m:oMath>
                </a14:m>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For a purely sinusoidal waveform, the </a:t>
                </a:r>
                <a:r>
                  <a:rPr lang="en-US" dirty="0" err="1" smtClean="0">
                    <a:latin typeface="Calibri" panose="020F0502020204030204" pitchFamily="34" charset="0"/>
                    <a:ea typeface="Calibri" panose="020F0502020204030204" pitchFamily="34" charset="0"/>
                    <a:cs typeface="Times New Roman" panose="02020603050405020304" pitchFamily="18" charset="0"/>
                  </a:rPr>
                  <a:t>rms</a:t>
                </a:r>
                <a:r>
                  <a:rPr lang="en-US" dirty="0" smtClean="0">
                    <a:latin typeface="Calibri" panose="020F0502020204030204" pitchFamily="34" charset="0"/>
                    <a:ea typeface="Calibri" panose="020F0502020204030204" pitchFamily="34" charset="0"/>
                    <a:cs typeface="Times New Roman" panose="02020603050405020304" pitchFamily="18" charset="0"/>
                  </a:rPr>
                  <a:t> value of the induced voltage can be reduced to the expression in equation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5(For an ideal generator having full pitched coils: 180 electrical degrees apart, and with all the turns concentrated in the same slot); this equation is similar to that of the transformer.</a:t>
                </a:r>
              </a:p>
              <a:p>
                <a:pPr marL="0" marR="0">
                  <a:lnSpc>
                    <a:spcPct val="107000"/>
                  </a:lnSpc>
                  <a:spcBef>
                    <a:spcPts val="0"/>
                  </a:spcBef>
                  <a:spcAft>
                    <a:spcPts val="800"/>
                  </a:spcAft>
                </a:pPr>
                <a14:m>
                  <m:oMath xmlns:m="http://schemas.openxmlformats.org/officeDocument/2006/math">
                    <m:sSub>
                      <m:sSubPr>
                        <m:ctrlPr>
                          <a:rPr lang="en-US" sz="2600" i="1">
                            <a:solidFill>
                              <a:prstClr val="black"/>
                            </a:solidFill>
                            <a:latin typeface="Cambria Math" panose="02040503050406030204" pitchFamily="18" charset="0"/>
                            <a:cs typeface="Times New Roman" panose="02020603050405020304" pitchFamily="18" charset="0"/>
                          </a:rPr>
                        </m:ctrlPr>
                      </m:sSubPr>
                      <m:e>
                        <m:r>
                          <a:rPr lang="en-US" sz="2600" i="1">
                            <a:solidFill>
                              <a:prstClr val="black"/>
                            </a:solidFill>
                            <a:latin typeface="Cambria Math" panose="02040503050406030204" pitchFamily="18" charset="0"/>
                            <a:cs typeface="Times New Roman" panose="02020603050405020304" pitchFamily="18" charset="0"/>
                          </a:rPr>
                          <m:t>𝐸</m:t>
                        </m:r>
                      </m:e>
                      <m:sub>
                        <m:r>
                          <a:rPr lang="en-US" sz="2600" b="0" i="1" smtClean="0">
                            <a:solidFill>
                              <a:prstClr val="black"/>
                            </a:solidFill>
                            <a:latin typeface="Cambria Math" panose="02040503050406030204" pitchFamily="18" charset="0"/>
                            <a:cs typeface="Times New Roman" panose="02020603050405020304" pitchFamily="18" charset="0"/>
                          </a:rPr>
                          <m:t>𝑟𝑚𝑠</m:t>
                        </m:r>
                      </m:sub>
                    </m:sSub>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Name>
                      <m:e>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26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4.44</m:t>
                        </m:r>
                        <m:r>
                          <a:rPr lang="en-US" sz="26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𝑓𝑁</m:t>
                        </m:r>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…………………………(5)</m:t>
                        </m:r>
                      </m:e>
                    </m:func>
                  </m:oMath>
                </a14:m>
                <a:r>
                  <a:rPr lang="en-US" dirty="0" smtClean="0">
                    <a:latin typeface="Calibri" panose="020F0502020204030204" pitchFamily="34" charset="0"/>
                    <a:ea typeface="Calibri" panose="020F0502020204030204" pitchFamily="34" charset="0"/>
                    <a:cs typeface="Times New Roman" panose="02020603050405020304" pitchFamily="18" charset="0"/>
                  </a:rPr>
                  <a:t>; where </a:t>
                </a:r>
                <a14:m>
                  <m:oMath xmlns:m="http://schemas.openxmlformats.org/officeDocument/2006/math">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𝜔</m:t>
                    </m:r>
                  </m:oMath>
                </a14:m>
                <a:r>
                  <a:rPr lang="en-US" dirty="0" smtClean="0">
                    <a:latin typeface="Calibri" panose="020F0502020204030204" pitchFamily="34" charset="0"/>
                    <a:ea typeface="Calibri" panose="020F0502020204030204" pitchFamily="34" charset="0"/>
                    <a:cs typeface="Times New Roman" panose="02020603050405020304" pitchFamily="18" charset="0"/>
                  </a:rPr>
                  <a:t> = 2</a:t>
                </a:r>
                <a:r>
                  <a:rPr lang="en-US" dirty="0" smtClean="0">
                    <a:latin typeface="Cambria Math" panose="02040503050406030204" pitchFamily="18" charset="0"/>
                    <a:ea typeface="Cambria Math" panose="02040503050406030204" pitchFamily="18" charset="0"/>
                    <a:cs typeface="Times New Roman" panose="02020603050405020304" pitchFamily="18" charset="0"/>
                  </a:rPr>
                  <a:t>ℿf</a:t>
                </a:r>
              </a:p>
              <a:p>
                <a:pPr marL="0" marR="0">
                  <a:lnSpc>
                    <a:spcPct val="107000"/>
                  </a:lnSpc>
                  <a:spcBef>
                    <a:spcPts val="0"/>
                  </a:spcBef>
                  <a:spcAft>
                    <a:spcPts val="800"/>
                  </a:spcAft>
                </a:pPr>
                <a:r>
                  <a:rPr lang="en-US" dirty="0" smtClean="0">
                    <a:latin typeface="Cambria Math" panose="02040503050406030204" pitchFamily="18" charset="0"/>
                    <a:ea typeface="Cambria Math" panose="02040503050406030204" pitchFamily="18" charset="0"/>
                    <a:cs typeface="Times New Roman" panose="02020603050405020304" pitchFamily="18" charset="0"/>
                  </a:rPr>
                  <a:t>In practice, and for the purpose of waveform improvement, the windings are distributed and the </a:t>
                </a:r>
                <a:r>
                  <a:rPr lang="en-US" dirty="0" err="1" smtClean="0">
                    <a:latin typeface="Cambria Math" panose="02040503050406030204" pitchFamily="18" charset="0"/>
                    <a:ea typeface="Cambria Math" panose="02040503050406030204" pitchFamily="18" charset="0"/>
                    <a:cs typeface="Times New Roman" panose="02020603050405020304" pitchFamily="18" charset="0"/>
                  </a:rPr>
                  <a:t>emfs</a:t>
                </a:r>
                <a:r>
                  <a:rPr lang="en-US" dirty="0" smtClean="0">
                    <a:latin typeface="Cambria Math" panose="02040503050406030204" pitchFamily="18" charset="0"/>
                    <a:ea typeface="Cambria Math" panose="02040503050406030204" pitchFamily="18" charset="0"/>
                    <a:cs typeface="Times New Roman" panose="02020603050405020304" pitchFamily="18" charset="0"/>
                  </a:rPr>
                  <a:t> produced are not in phase.</a:t>
                </a:r>
              </a:p>
              <a:p>
                <a:pPr marL="0" marR="0">
                  <a:lnSpc>
                    <a:spcPct val="107000"/>
                  </a:lnSpc>
                  <a:spcBef>
                    <a:spcPts val="0"/>
                  </a:spcBef>
                  <a:spcAft>
                    <a:spcPts val="800"/>
                  </a:spcAft>
                </a:pPr>
                <a:r>
                  <a:rPr lang="en-US" dirty="0" smtClean="0">
                    <a:latin typeface="Cambria Math" panose="02040503050406030204" pitchFamily="18" charset="0"/>
                    <a:ea typeface="Cambria Math" panose="02040503050406030204" pitchFamily="18" charset="0"/>
                    <a:cs typeface="Times New Roman" panose="02020603050405020304" pitchFamily="18" charset="0"/>
                  </a:rPr>
                  <a:t>The induced </a:t>
                </a:r>
                <a:r>
                  <a:rPr lang="en-US" dirty="0" err="1" smtClean="0">
                    <a:latin typeface="Cambria Math" panose="02040503050406030204" pitchFamily="18" charset="0"/>
                    <a:ea typeface="Cambria Math" panose="02040503050406030204" pitchFamily="18" charset="0"/>
                    <a:cs typeface="Times New Roman" panose="02020603050405020304" pitchFamily="18" charset="0"/>
                  </a:rPr>
                  <a:t>emf</a:t>
                </a:r>
                <a:r>
                  <a:rPr lang="en-US" dirty="0" smtClean="0">
                    <a:latin typeface="Cambria Math" panose="02040503050406030204" pitchFamily="18" charset="0"/>
                    <a:ea typeface="Cambria Math" panose="02040503050406030204" pitchFamily="18" charset="0"/>
                    <a:cs typeface="Times New Roman" panose="02020603050405020304" pitchFamily="18" charset="0"/>
                  </a:rPr>
                  <a:t> is less than in the ideal case of equation 5</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 y="631065"/>
                <a:ext cx="12192000" cy="6226935"/>
              </a:xfrm>
              <a:blipFill rotWithShape="0">
                <a:blip r:embed="rId2"/>
                <a:stretch>
                  <a:fillRect l="-1050" r="-150"/>
                </a:stretch>
              </a:blipFill>
            </p:spPr>
            <p:txBody>
              <a:bodyPr/>
              <a:lstStyle/>
              <a:p>
                <a:r>
                  <a:rPr lang="en-US">
                    <a:noFill/>
                  </a:rPr>
                  <a:t> </a:t>
                </a:r>
              </a:p>
            </p:txBody>
          </p:sp>
        </mc:Fallback>
      </mc:AlternateContent>
    </p:spTree>
    <p:extLst>
      <p:ext uri="{BB962C8B-B14F-4D97-AF65-F5344CB8AC3E}">
        <p14:creationId xmlns:p14="http://schemas.microsoft.com/office/powerpoint/2010/main" val="263228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THEORY OF </a:t>
            </a:r>
            <a:r>
              <a:rPr lang="en-US" b="1" dirty="0" smtClean="0"/>
              <a:t>OPERATION –EMF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887409"/>
              </a:xfrm>
            </p:spPr>
            <p:txBody>
              <a:bodyPr>
                <a:normAutofit/>
              </a:bodyPr>
              <a:lstStyle/>
              <a:p>
                <a:r>
                  <a:rPr lang="en-US" dirty="0" smtClean="0"/>
                  <a:t>Equation 5 is modified by introducing the coil span factor(also winding pitch, winding factor),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𝒑</m:t>
                        </m:r>
                      </m:sub>
                    </m:sSub>
                  </m:oMath>
                </a14:m>
                <a:r>
                  <a:rPr lang="en-US" dirty="0" smtClean="0"/>
                  <a:t> as shown in equation 6</a:t>
                </a:r>
              </a:p>
              <a:p>
                <a14:m>
                  <m:oMath xmlns:m="http://schemas.openxmlformats.org/officeDocument/2006/math">
                    <m:sSub>
                      <m:sSubPr>
                        <m:ctrlPr>
                          <a:rPr lang="en-US" i="1">
                            <a:solidFill>
                              <a:prstClr val="black"/>
                            </a:solidFill>
                            <a:latin typeface="Cambria Math" panose="02040503050406030204" pitchFamily="18" charset="0"/>
                            <a:cs typeface="Times New Roman" panose="02020603050405020304" pitchFamily="18" charset="0"/>
                          </a:rPr>
                        </m:ctrlPr>
                      </m:sSubPr>
                      <m:e>
                        <m:r>
                          <a:rPr lang="en-US" i="1">
                            <a:solidFill>
                              <a:prstClr val="black"/>
                            </a:solidFill>
                            <a:latin typeface="Cambria Math" panose="02040503050406030204" pitchFamily="18" charset="0"/>
                            <a:cs typeface="Times New Roman" panose="02020603050405020304" pitchFamily="18" charset="0"/>
                          </a:rPr>
                          <m:t>𝐸</m:t>
                        </m:r>
                      </m:e>
                      <m:sub>
                        <m:r>
                          <a:rPr lang="en-US" i="1">
                            <a:solidFill>
                              <a:prstClr val="black"/>
                            </a:solidFill>
                            <a:latin typeface="Cambria Math" panose="02040503050406030204" pitchFamily="18" charset="0"/>
                            <a:cs typeface="Times New Roman" panose="02020603050405020304" pitchFamily="18" charset="0"/>
                          </a:rPr>
                          <m:t>𝑟𝑚𝑠</m:t>
                        </m:r>
                      </m:sub>
                    </m:sSub>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Name>
                      <m:e>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𝒑</m:t>
                            </m:r>
                          </m:sub>
                        </m:sSub>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4.44</m:t>
                        </m:r>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𝑓𝑁</m:t>
                        </m:r>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      …………………………(6)</m:t>
                        </m:r>
                      </m:e>
                    </m:func>
                  </m:oMath>
                </a14:m>
                <a:endParaRPr lang="en-US" dirty="0"/>
              </a:p>
              <a:p>
                <a:r>
                  <a:rPr lang="en-US" dirty="0" smtClean="0"/>
                  <a:t>For a particular machine,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𝒑</m:t>
                        </m:r>
                      </m:sub>
                    </m:sSub>
                    <m:r>
                      <a:rPr lang="en-US" b="0" i="1" smtClean="0">
                        <a:latin typeface="Cambria Math" panose="02040503050406030204" pitchFamily="18" charset="0"/>
                      </a:rPr>
                      <m:t>,</m:t>
                    </m:r>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𝑎𝑛𝑑</m:t>
                    </m:r>
                    <m:r>
                      <a:rPr lang="en-US"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oMath>
                </a14:m>
                <a:r>
                  <a:rPr lang="en-US" dirty="0" smtClean="0"/>
                  <a:t> are fixed and fixed</a:t>
                </a:r>
              </a:p>
              <a:p>
                <a:r>
                  <a:rPr lang="en-US" dirty="0" smtClean="0"/>
                  <a:t>For any change in (increase or decrease) in voltage, we need to change </a:t>
                </a:r>
                <a14:m>
                  <m:oMath xmlns:m="http://schemas.openxmlformats.org/officeDocument/2006/math">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b="0" dirty="0" smtClean="0">
                  <a:solidFill>
                    <a:prstClr val="black"/>
                  </a:solidFill>
                  <a:ea typeface="Calibri" panose="020F0502020204030204" pitchFamily="34" charset="0"/>
                  <a:cs typeface="Times New Roman" panose="02020603050405020304" pitchFamily="18" charset="0"/>
                </a:endParaRPr>
              </a:p>
              <a:p>
                <a14:m>
                  <m:oMath xmlns:m="http://schemas.openxmlformats.org/officeDocument/2006/math">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dirty="0" smtClean="0"/>
                  <a:t> can be changed by changing the amount of current injected into the rotor circuit(</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𝑰</m:t>
                        </m:r>
                      </m:e>
                      <m:sub>
                        <m:r>
                          <a:rPr lang="en-US" b="1" i="1" smtClean="0">
                            <a:latin typeface="Cambria Math" panose="02040503050406030204" pitchFamily="18" charset="0"/>
                          </a:rPr>
                          <m:t>𝒇</m:t>
                        </m:r>
                      </m:sub>
                    </m:sSub>
                  </m:oMath>
                </a14:m>
                <a:r>
                  <a:rPr lang="en-US" dirty="0" smtClean="0"/>
                  <a:t>)</a:t>
                </a:r>
              </a:p>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𝑰</m:t>
                        </m:r>
                      </m:e>
                      <m:sub>
                        <m:r>
                          <a:rPr lang="en-US" b="1" i="1">
                            <a:latin typeface="Cambria Math" panose="02040503050406030204" pitchFamily="18" charset="0"/>
                          </a:rPr>
                          <m:t>𝒇</m:t>
                        </m:r>
                      </m:sub>
                    </m:sSub>
                  </m:oMath>
                </a14:m>
                <a:r>
                  <a:rPr lang="en-US" dirty="0" smtClean="0"/>
                  <a:t> is changed by changing the field exciter voltage,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𝑽</m:t>
                        </m:r>
                      </m:e>
                      <m:sub>
                        <m:r>
                          <a:rPr lang="en-US" b="1" i="1">
                            <a:latin typeface="Cambria Math" panose="02040503050406030204" pitchFamily="18" charset="0"/>
                          </a:rPr>
                          <m:t>𝒇</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887409"/>
              </a:xfrm>
              <a:blipFill rotWithShape="0">
                <a:blip r:embed="rId2"/>
                <a:stretch>
                  <a:fillRect l="-1043" t="-1995"/>
                </a:stretch>
              </a:blipFill>
            </p:spPr>
            <p:txBody>
              <a:bodyPr/>
              <a:lstStyle/>
              <a:p>
                <a:r>
                  <a:rPr lang="en-US">
                    <a:noFill/>
                  </a:rPr>
                  <a:t> </a:t>
                </a:r>
              </a:p>
            </p:txBody>
          </p:sp>
        </mc:Fallback>
      </mc:AlternateContent>
    </p:spTree>
    <p:extLst>
      <p:ext uri="{BB962C8B-B14F-4D97-AF65-F5344CB8AC3E}">
        <p14:creationId xmlns:p14="http://schemas.microsoft.com/office/powerpoint/2010/main" val="321141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RELATIONSHIP BETWEEN THE STATOR INDUCED EMF AND THE ROTOR FIELD CUNRENT – </a:t>
            </a:r>
            <a:r>
              <a:rPr lang="en-US" dirty="0" smtClean="0">
                <a:latin typeface="Arial Black" panose="020B0A04020102020204" pitchFamily="34" charset="0"/>
              </a:rPr>
              <a:t>the open circuit characteristics</a:t>
            </a:r>
            <a:endParaRPr lang="en-US" dirty="0">
              <a:latin typeface="Arial Black" panose="020B0A04020102020204" pitchFamily="34" charset="0"/>
            </a:endParaRPr>
          </a:p>
        </p:txBody>
      </p:sp>
      <p:pic>
        <p:nvPicPr>
          <p:cNvPr id="4" name="Content Placeholder 3" descr="EEE 326 WORKBOOK - Word (Product Activation Failed)"/>
          <p:cNvPicPr>
            <a:picLocks noGrp="1" noChangeAspect="1"/>
          </p:cNvPicPr>
          <p:nvPr>
            <p:ph idx="1"/>
          </p:nvPr>
        </p:nvPicPr>
        <p:blipFill rotWithShape="1">
          <a:blip r:embed="rId2">
            <a:extLst>
              <a:ext uri="{28A0092B-C50C-407E-A947-70E740481C1C}">
                <a14:useLocalDpi xmlns:a14="http://schemas.microsoft.com/office/drawing/2010/main" val="0"/>
              </a:ext>
            </a:extLst>
          </a:blip>
          <a:srcRect l="23236" t="36280" r="-4471" b="4268"/>
          <a:stretch/>
        </p:blipFill>
        <p:spPr>
          <a:xfrm>
            <a:off x="587402" y="2609384"/>
            <a:ext cx="8991495" cy="4248615"/>
          </a:xfrm>
        </p:spPr>
      </p:pic>
      <p:sp>
        <p:nvSpPr>
          <p:cNvPr id="5" name="TextBox 4"/>
          <p:cNvSpPr txBox="1"/>
          <p:nvPr/>
        </p:nvSpPr>
        <p:spPr>
          <a:xfrm>
            <a:off x="5943600" y="4683512"/>
            <a:ext cx="3534937" cy="369332"/>
          </a:xfrm>
          <a:prstGeom prst="rect">
            <a:avLst/>
          </a:prstGeom>
          <a:noFill/>
        </p:spPr>
        <p:txBody>
          <a:bodyPr wrap="square" rtlCol="0">
            <a:spAutoFit/>
          </a:bodyPr>
          <a:lstStyle/>
          <a:p>
            <a:r>
              <a:rPr lang="en-US" dirty="0" smtClean="0">
                <a:latin typeface="Arial Black" panose="020B0A04020102020204" pitchFamily="34" charset="0"/>
              </a:rPr>
              <a:t>GENERATOR OCC</a:t>
            </a:r>
            <a:endParaRPr lang="en-US" dirty="0">
              <a:latin typeface="Arial Black" panose="020B0A04020102020204" pitchFamily="34" charset="0"/>
            </a:endParaRPr>
          </a:p>
        </p:txBody>
      </p:sp>
    </p:spTree>
    <p:extLst>
      <p:ext uri="{BB962C8B-B14F-4D97-AF65-F5344CB8AC3E}">
        <p14:creationId xmlns:p14="http://schemas.microsoft.com/office/powerpoint/2010/main" val="34691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GENERATOR OCC</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It is a relationship between the stator voltage and the rotor field current</a:t>
                </a:r>
              </a:p>
              <a:p>
                <a:r>
                  <a:rPr lang="en-US" dirty="0" smtClean="0"/>
                  <a:t>This is plotted with the running  with no load(open circuit) and at rated(synchronous) speed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m:rPr>
                            <m:sty m:val="p"/>
                          </m:rPr>
                          <a:rPr lang="en-US">
                            <a:latin typeface="Cambria Math" panose="02040503050406030204" pitchFamily="18" charset="0"/>
                          </a:rPr>
                          <m:t>f</m:t>
                        </m:r>
                      </m:sub>
                    </m:sSub>
                  </m:oMath>
                </a14:m>
                <a:r>
                  <a:rPr lang="en-US" dirty="0" smtClean="0"/>
                  <a:t> varied from zero.</a:t>
                </a:r>
              </a:p>
              <a:p>
                <a:r>
                  <a:rPr lang="en-US" dirty="0" smtClean="0"/>
                  <a:t>When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m:rPr>
                            <m:sty m:val="p"/>
                          </m:rPr>
                          <a:rPr lang="en-US">
                            <a:latin typeface="Cambria Math" panose="02040503050406030204" pitchFamily="18" charset="0"/>
                          </a:rPr>
                          <m:t>f</m:t>
                        </m:r>
                      </m:sub>
                    </m:sSub>
                  </m:oMath>
                </a14:m>
                <a:r>
                  <a:rPr lang="en-US" dirty="0" smtClean="0"/>
                  <a:t> = 0, some </a:t>
                </a:r>
                <a:r>
                  <a:rPr lang="en-US" dirty="0" err="1" smtClean="0"/>
                  <a:t>emf</a:t>
                </a:r>
                <a:r>
                  <a:rPr lang="en-US" dirty="0" smtClean="0"/>
                  <a:t> can be measured</a:t>
                </a:r>
              </a:p>
              <a:p>
                <a:r>
                  <a:rPr lang="en-US" dirty="0" smtClean="0"/>
                  <a:t>This is because of  residual magnetism(the rotor core retains a little magnetism from the last time field current was passed through the field windings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87261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67"/>
            <a:ext cx="12192000" cy="1325563"/>
          </a:xfrm>
        </p:spPr>
        <p:txBody>
          <a:bodyPr/>
          <a:lstStyle/>
          <a:p>
            <a:r>
              <a:rPr lang="en-US" dirty="0" smtClean="0">
                <a:latin typeface="Arial Black" panose="020B0A04020102020204" pitchFamily="34" charset="0"/>
              </a:rPr>
              <a:t>PITCH FACTOR AND QUALITY OF THE GENERATED EMF</a:t>
            </a:r>
            <a:endParaRPr lang="en-US"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45401"/>
                <a:ext cx="12192000" cy="6439622"/>
              </a:xfrm>
            </p:spPr>
            <p:txBody>
              <a:bodyPr/>
              <a:lstStyle/>
              <a:p>
                <a:r>
                  <a:rPr lang="en-US" b="1" dirty="0"/>
                  <a:t>Pitch Factor</a:t>
                </a:r>
                <a:r>
                  <a:rPr lang="en-US" dirty="0"/>
                  <a:t> or Coil Span Factor is </a:t>
                </a:r>
                <a:r>
                  <a:rPr lang="en-US" dirty="0" smtClean="0"/>
                  <a:t>defined </a:t>
                </a:r>
                <a:r>
                  <a:rPr lang="en-US" dirty="0"/>
                  <a:t>as the ratio of </a:t>
                </a:r>
                <a:r>
                  <a:rPr lang="en-US" dirty="0" err="1"/>
                  <a:t>emf</a:t>
                </a:r>
                <a:r>
                  <a:rPr lang="en-US" dirty="0"/>
                  <a:t> generated in short pitch coil to the </a:t>
                </a:r>
                <a:r>
                  <a:rPr lang="en-US" dirty="0" err="1"/>
                  <a:t>emf</a:t>
                </a:r>
                <a:r>
                  <a:rPr lang="en-US" dirty="0"/>
                  <a:t> generated in full pitch </a:t>
                </a:r>
                <a:r>
                  <a:rPr lang="en-US" dirty="0" smtClean="0"/>
                  <a:t>coil OR</a:t>
                </a:r>
                <a:endParaRPr lang="en-US" dirty="0"/>
              </a:p>
              <a:p>
                <a:r>
                  <a:rPr lang="en-US" dirty="0"/>
                  <a:t>the ratio of the voltage induced in a short-pitch winding to the voltage that would be induced if the winding were full pitch.</a:t>
                </a:r>
                <a:endParaRPr lang="en-US" dirty="0" smtClean="0"/>
              </a:p>
              <a:p>
                <a:r>
                  <a:rPr lang="en-US" dirty="0" smtClean="0"/>
                  <a:t>In general the pitch factor can be determined as in equation 7</a:t>
                </a:r>
              </a:p>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𝒑</m:t>
                        </m:r>
                      </m:sub>
                    </m:sSub>
                    <m:r>
                      <a:rPr lang="en-US" b="1" i="1">
                        <a:latin typeface="Cambria Math" panose="02040503050406030204" pitchFamily="18" charset="0"/>
                      </a:rPr>
                      <m:t>= </m:t>
                    </m:r>
                    <m:func>
                      <m:funcPr>
                        <m:ctrlPr>
                          <a:rPr lang="en-US" b="1" i="1">
                            <a:latin typeface="Cambria Math" panose="02040503050406030204" pitchFamily="18" charset="0"/>
                          </a:rPr>
                        </m:ctrlPr>
                      </m:funcPr>
                      <m:fName>
                        <m:r>
                          <a:rPr lang="en-US" b="1" i="1">
                            <a:latin typeface="Cambria Math" panose="02040503050406030204" pitchFamily="18" charset="0"/>
                          </a:rPr>
                          <m:t>𝐜𝐨𝐬</m:t>
                        </m:r>
                      </m:fName>
                      <m:e>
                        <m:f>
                          <m:fPr>
                            <m:ctrlPr>
                              <a:rPr lang="en-US" b="1" i="1">
                                <a:latin typeface="Cambria Math" panose="02040503050406030204" pitchFamily="18" charset="0"/>
                              </a:rPr>
                            </m:ctrlPr>
                          </m:fPr>
                          <m:num>
                            <m:r>
                              <a:rPr lang="en-US" b="1" i="1">
                                <a:latin typeface="Cambria Math" panose="02040503050406030204" pitchFamily="18" charset="0"/>
                              </a:rPr>
                              <m:t>𝒏</m:t>
                            </m:r>
                            <m:r>
                              <a:rPr lang="en-US" b="1" i="1">
                                <a:latin typeface="Cambria Math" panose="02040503050406030204" pitchFamily="18" charset="0"/>
                              </a:rPr>
                              <m:t>𝜺</m:t>
                            </m:r>
                          </m:num>
                          <m:den>
                            <m:r>
                              <a:rPr lang="en-US" b="1" i="1">
                                <a:latin typeface="Cambria Math" panose="02040503050406030204" pitchFamily="18" charset="0"/>
                              </a:rPr>
                              <m:t>𝟐</m:t>
                            </m:r>
                          </m:den>
                        </m:f>
                      </m:e>
                    </m:func>
                  </m:oMath>
                </a14:m>
                <a:r>
                  <a:rPr lang="en-US" dirty="0" smtClean="0"/>
                  <a:t>                           ……………………………………..(7)</a:t>
                </a:r>
              </a:p>
              <a:p>
                <a:r>
                  <a:rPr lang="en-US" dirty="0" smtClean="0"/>
                  <a:t>Where n is the order of the harmonic and </a:t>
                </a:r>
                <a14:m>
                  <m:oMath xmlns:m="http://schemas.openxmlformats.org/officeDocument/2006/math">
                    <m:r>
                      <a:rPr lang="en-US" b="1" i="1">
                        <a:latin typeface="Cambria Math" panose="02040503050406030204" pitchFamily="18" charset="0"/>
                      </a:rPr>
                      <m:t>𝜺</m:t>
                    </m:r>
                  </m:oMath>
                </a14:m>
                <a:r>
                  <a:rPr lang="en-US" dirty="0" smtClean="0"/>
                  <a:t> is the short pitching angle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45401"/>
                <a:ext cx="12192000" cy="6439622"/>
              </a:xfrm>
              <a:blipFill rotWithShape="0">
                <a:blip r:embed="rId2"/>
                <a:stretch>
                  <a:fillRect l="-900" t="-1610" r="-1550"/>
                </a:stretch>
              </a:blipFill>
            </p:spPr>
            <p:txBody>
              <a:bodyPr/>
              <a:lstStyle/>
              <a:p>
                <a:r>
                  <a:rPr lang="en-US">
                    <a:noFill/>
                  </a:rPr>
                  <a:t> </a:t>
                </a:r>
              </a:p>
            </p:txBody>
          </p:sp>
        </mc:Fallback>
      </mc:AlternateContent>
    </p:spTree>
    <p:extLst>
      <p:ext uri="{BB962C8B-B14F-4D97-AF65-F5344CB8AC3E}">
        <p14:creationId xmlns:p14="http://schemas.microsoft.com/office/powerpoint/2010/main" val="117026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FOR SYNCHRONOUS MACHINES</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 Types</a:t>
            </a:r>
          </a:p>
          <a:p>
            <a:r>
              <a:rPr lang="en-GB" dirty="0" smtClean="0"/>
              <a:t>Construction</a:t>
            </a:r>
          </a:p>
          <a:p>
            <a:r>
              <a:rPr lang="en-GB" dirty="0" smtClean="0"/>
              <a:t> Synchronous reactance</a:t>
            </a:r>
          </a:p>
          <a:p>
            <a:r>
              <a:rPr lang="en-GB" dirty="0" smtClean="0"/>
              <a:t> Equivalent circuits</a:t>
            </a:r>
          </a:p>
          <a:p>
            <a:r>
              <a:rPr lang="en-GB" dirty="0" smtClean="0"/>
              <a:t>Regulation </a:t>
            </a:r>
          </a:p>
          <a:p>
            <a:r>
              <a:rPr lang="en-GB" dirty="0"/>
              <a:t>S</a:t>
            </a:r>
            <a:r>
              <a:rPr lang="en-GB" dirty="0" smtClean="0"/>
              <a:t>teady </a:t>
            </a:r>
            <a:r>
              <a:rPr lang="en-GB" dirty="0"/>
              <a:t>state </a:t>
            </a:r>
            <a:r>
              <a:rPr lang="en-GB" dirty="0" smtClean="0"/>
              <a:t>operation</a:t>
            </a:r>
          </a:p>
          <a:p>
            <a:r>
              <a:rPr lang="en-GB" dirty="0" smtClean="0"/>
              <a:t>Special generators</a:t>
            </a:r>
          </a:p>
          <a:p>
            <a:r>
              <a:rPr lang="en-GB" dirty="0" smtClean="0"/>
              <a:t> </a:t>
            </a:r>
            <a:r>
              <a:rPr lang="en-GB" dirty="0"/>
              <a:t>Synchronous </a:t>
            </a:r>
            <a:r>
              <a:rPr lang="en-GB" dirty="0" smtClean="0"/>
              <a:t>motor</a:t>
            </a:r>
          </a:p>
          <a:p>
            <a:r>
              <a:rPr lang="en-GB" dirty="0" smtClean="0"/>
              <a:t> Power </a:t>
            </a:r>
            <a:r>
              <a:rPr lang="en-GB" dirty="0"/>
              <a:t>factor control and </a:t>
            </a:r>
            <a:r>
              <a:rPr lang="en-GB" dirty="0" smtClean="0"/>
              <a:t>starter</a:t>
            </a:r>
          </a:p>
          <a:p>
            <a:r>
              <a:rPr lang="en-GB" dirty="0" smtClean="0"/>
              <a:t>Independent generators</a:t>
            </a:r>
          </a:p>
          <a:p>
            <a:r>
              <a:rPr lang="en-GB" dirty="0" smtClean="0"/>
              <a:t>Parallel </a:t>
            </a:r>
            <a:r>
              <a:rPr lang="en-GB" dirty="0"/>
              <a:t>operation of </a:t>
            </a:r>
            <a:r>
              <a:rPr lang="en-GB" dirty="0" smtClean="0"/>
              <a:t>synchronous generators.</a:t>
            </a:r>
            <a:endParaRPr lang="en-US" dirty="0"/>
          </a:p>
          <a:p>
            <a:endParaRPr lang="en-US" dirty="0"/>
          </a:p>
        </p:txBody>
      </p:sp>
    </p:spTree>
    <p:extLst>
      <p:ext uri="{BB962C8B-B14F-4D97-AF65-F5344CB8AC3E}">
        <p14:creationId xmlns:p14="http://schemas.microsoft.com/office/powerpoint/2010/main" val="413779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sz="2800" dirty="0">
                <a:solidFill>
                  <a:prstClr val="black"/>
                </a:solidFill>
                <a:latin typeface="Calibri" panose="020F0502020204030204"/>
                <a:ea typeface="+mn-ea"/>
                <a:cs typeface="+mn-cs"/>
              </a:rPr>
              <a:t>Short pitching</a:t>
            </a:r>
            <a:endParaRPr lang="en-US" dirty="0"/>
          </a:p>
        </p:txBody>
      </p:sp>
      <p:sp>
        <p:nvSpPr>
          <p:cNvPr id="3" name="Content Placeholder 2"/>
          <p:cNvSpPr>
            <a:spLocks noGrp="1"/>
          </p:cNvSpPr>
          <p:nvPr>
            <p:ph idx="1"/>
          </p:nvPr>
        </p:nvSpPr>
        <p:spPr>
          <a:xfrm>
            <a:off x="0" y="1325563"/>
            <a:ext cx="12192000" cy="5532437"/>
          </a:xfrm>
        </p:spPr>
        <p:txBody>
          <a:bodyPr/>
          <a:lstStyle/>
          <a:p>
            <a:r>
              <a:rPr lang="en-US" dirty="0"/>
              <a:t>Short pitching improves winding waveform</a:t>
            </a:r>
          </a:p>
          <a:p>
            <a:r>
              <a:rPr lang="en-US" dirty="0"/>
              <a:t>If one slot is shorted in a pole pitch of six(83.3%), the 5</a:t>
            </a:r>
            <a:r>
              <a:rPr lang="en-US" baseline="30000" dirty="0"/>
              <a:t>th</a:t>
            </a:r>
            <a:r>
              <a:rPr lang="en-US" dirty="0"/>
              <a:t> harmonic is removed completely; the 7</a:t>
            </a:r>
            <a:r>
              <a:rPr lang="en-US" baseline="30000" dirty="0"/>
              <a:t>th</a:t>
            </a:r>
            <a:r>
              <a:rPr lang="en-US" dirty="0"/>
              <a:t> harmonic is reduced to 59%.</a:t>
            </a:r>
          </a:p>
          <a:p>
            <a:r>
              <a:rPr lang="en-US" dirty="0"/>
              <a:t>For star connected stator, the </a:t>
            </a:r>
            <a:r>
              <a:rPr lang="en-US" dirty="0" err="1"/>
              <a:t>triplen</a:t>
            </a:r>
            <a:r>
              <a:rPr lang="en-US" dirty="0"/>
              <a:t> harmonics do not appear at all</a:t>
            </a:r>
          </a:p>
          <a:p>
            <a:r>
              <a:rPr lang="en-US" dirty="0"/>
              <a:t>Figure 3 shows a diagrammatic representation of short pitching</a:t>
            </a:r>
          </a:p>
          <a:p>
            <a:endParaRPr lang="en-US" dirty="0"/>
          </a:p>
        </p:txBody>
      </p:sp>
    </p:spTree>
    <p:extLst>
      <p:ext uri="{BB962C8B-B14F-4D97-AF65-F5344CB8AC3E}">
        <p14:creationId xmlns:p14="http://schemas.microsoft.com/office/powerpoint/2010/main" val="34109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pitching in Diagram</a:t>
            </a:r>
            <a:endParaRPr lang="en-US" dirty="0"/>
          </a:p>
        </p:txBody>
      </p:sp>
      <p:pic>
        <p:nvPicPr>
          <p:cNvPr id="4" name="Content Placeholder 3"/>
          <p:cNvPicPr>
            <a:picLocks noGrp="1" noChangeAspect="1"/>
          </p:cNvPicPr>
          <p:nvPr>
            <p:ph idx="1"/>
          </p:nvPr>
        </p:nvPicPr>
        <p:blipFill>
          <a:blip r:embed="rId2"/>
          <a:stretch>
            <a:fillRect/>
          </a:stretch>
        </p:blipFill>
        <p:spPr>
          <a:xfrm>
            <a:off x="1379095" y="2488367"/>
            <a:ext cx="9158990" cy="4242217"/>
          </a:xfrm>
          <a:prstGeom prst="rect">
            <a:avLst/>
          </a:prstGeom>
        </p:spPr>
      </p:pic>
    </p:spTree>
    <p:extLst>
      <p:ext uri="{BB962C8B-B14F-4D97-AF65-F5344CB8AC3E}">
        <p14:creationId xmlns:p14="http://schemas.microsoft.com/office/powerpoint/2010/main" val="186734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smtClean="0"/>
              <a:t>How do we further improve the voltage waveform</a:t>
            </a:r>
            <a:endParaRPr lang="en-US" b="1" dirty="0"/>
          </a:p>
        </p:txBody>
      </p:sp>
      <p:sp>
        <p:nvSpPr>
          <p:cNvPr id="3" name="Content Placeholder 2"/>
          <p:cNvSpPr>
            <a:spLocks noGrp="1"/>
          </p:cNvSpPr>
          <p:nvPr>
            <p:ph idx="1"/>
          </p:nvPr>
        </p:nvSpPr>
        <p:spPr>
          <a:xfrm>
            <a:off x="0" y="1004340"/>
            <a:ext cx="12192000" cy="5853659"/>
          </a:xfrm>
        </p:spPr>
        <p:txBody>
          <a:bodyPr/>
          <a:lstStyle/>
          <a:p>
            <a:r>
              <a:rPr lang="en-US" dirty="0" smtClean="0"/>
              <a:t>Coils in the stator are connected together to form a phase band(see fig 4(a) with two adjacent coils distanced by one slot pitch</a:t>
            </a:r>
          </a:p>
          <a:p>
            <a:r>
              <a:rPr lang="en-US" dirty="0" smtClean="0"/>
              <a:t>Because of this phase shift, the phasor sum and the arithmetic sum of the induced voltage are not the same, the latter being higher than the former(see Fig 4(b)</a:t>
            </a:r>
            <a:endParaRPr lang="en-US" dirty="0"/>
          </a:p>
        </p:txBody>
      </p:sp>
      <p:pic>
        <p:nvPicPr>
          <p:cNvPr id="5" name="Picture 4"/>
          <p:cNvPicPr>
            <a:picLocks noChangeAspect="1"/>
          </p:cNvPicPr>
          <p:nvPr/>
        </p:nvPicPr>
        <p:blipFill>
          <a:blip r:embed="rId2"/>
          <a:stretch>
            <a:fillRect/>
          </a:stretch>
        </p:blipFill>
        <p:spPr>
          <a:xfrm>
            <a:off x="1873769" y="2724464"/>
            <a:ext cx="7360171" cy="3871210"/>
          </a:xfrm>
          <a:prstGeom prst="rect">
            <a:avLst/>
          </a:prstGeom>
        </p:spPr>
      </p:pic>
    </p:spTree>
    <p:extLst>
      <p:ext uri="{BB962C8B-B14F-4D97-AF65-F5344CB8AC3E}">
        <p14:creationId xmlns:p14="http://schemas.microsoft.com/office/powerpoint/2010/main" val="22146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56016" y="1947669"/>
                <a:ext cx="9803567"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Black" panose="020B0A04020102020204" pitchFamily="34" charset="0"/>
                  </a:rPr>
                  <a:t>The </a:t>
                </a:r>
                <a:r>
                  <a:rPr lang="en-US" dirty="0" err="1" smtClean="0">
                    <a:latin typeface="Arial Black" panose="020B0A04020102020204" pitchFamily="34" charset="0"/>
                  </a:rPr>
                  <a:t>phse</a:t>
                </a:r>
                <a:r>
                  <a:rPr lang="en-US" dirty="0" smtClean="0">
                    <a:latin typeface="Arial Black" panose="020B0A04020102020204" pitchFamily="34" charset="0"/>
                  </a:rPr>
                  <a:t> shift also results in a reduction in the </a:t>
                </a:r>
                <a:r>
                  <a:rPr lang="en-US" dirty="0" err="1" smtClean="0">
                    <a:latin typeface="Arial Black" panose="020B0A04020102020204" pitchFamily="34" charset="0"/>
                  </a:rPr>
                  <a:t>emf</a:t>
                </a:r>
                <a:endParaRPr lang="en-US" dirty="0" smtClean="0">
                  <a:latin typeface="Arial Black" panose="020B0A04020102020204" pitchFamily="34" charset="0"/>
                </a:endParaRPr>
              </a:p>
              <a:p>
                <a:pPr marL="285750" indent="-285750">
                  <a:buFont typeface="Arial" panose="020B0604020202020204" pitchFamily="34" charset="0"/>
                  <a:buChar char="•"/>
                </a:pPr>
                <a:r>
                  <a:rPr lang="en-US" dirty="0" smtClean="0">
                    <a:latin typeface="Arial Black" panose="020B0A04020102020204" pitchFamily="34" charset="0"/>
                  </a:rPr>
                  <a:t>This is accounted for by introducing the Spread, breadth </a:t>
                </a:r>
                <a:r>
                  <a:rPr lang="en-US" dirty="0" err="1" smtClean="0">
                    <a:latin typeface="Arial Black" panose="020B0A04020102020204" pitchFamily="34" charset="0"/>
                  </a:rPr>
                  <a:t>corefficient</a:t>
                </a:r>
                <a:r>
                  <a:rPr lang="en-US" dirty="0" smtClean="0">
                    <a:latin typeface="Arial Black" panose="020B0A04020102020204" pitchFamily="34" charset="0"/>
                  </a:rPr>
                  <a:t> or distribution factor,</a:t>
                </a:r>
                <a:r>
                  <a:rPr lang="en-US" b="1" dirty="0">
                    <a:latin typeface="Arial Black" panose="020B0A0402010202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smtClean="0">
                            <a:latin typeface="Cambria Math" panose="02040503050406030204" pitchFamily="18" charset="0"/>
                          </a:rPr>
                          <m:t>𝒅</m:t>
                        </m:r>
                      </m:sub>
                    </m:sSub>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56016" y="1947669"/>
                <a:ext cx="9803567" cy="923330"/>
              </a:xfrm>
              <a:prstGeom prst="rect">
                <a:avLst/>
              </a:prstGeom>
              <a:blipFill rotWithShape="0">
                <a:blip r:embed="rId2"/>
                <a:stretch>
                  <a:fillRect l="-373" t="-3289" b="-9211"/>
                </a:stretch>
              </a:blipFill>
            </p:spPr>
            <p:txBody>
              <a:bodyPr/>
              <a:lstStyle/>
              <a:p>
                <a:r>
                  <a:rPr lang="en-US">
                    <a:noFill/>
                  </a:rPr>
                  <a:t> </a:t>
                </a:r>
              </a:p>
            </p:txBody>
          </p:sp>
        </mc:Fallback>
      </mc:AlternateContent>
      <p:sp>
        <p:nvSpPr>
          <p:cNvPr id="6" name="Content Placeholder 5"/>
          <p:cNvSpPr>
            <a:spLocks noGrp="1"/>
          </p:cNvSpPr>
          <p:nvPr>
            <p:ph idx="1"/>
          </p:nvPr>
        </p:nvSpPr>
        <p:spPr>
          <a:xfrm>
            <a:off x="406663" y="1460219"/>
            <a:ext cx="10515600" cy="5032375"/>
          </a:xfrm>
        </p:spPr>
        <p:txBody>
          <a:bodyPr/>
          <a:lstStyle/>
          <a:p>
            <a:endParaRPr lang="en-US" dirty="0"/>
          </a:p>
        </p:txBody>
      </p:sp>
      <p:grpSp>
        <p:nvGrpSpPr>
          <p:cNvPr id="7" name="Group 6"/>
          <p:cNvGrpSpPr/>
          <p:nvPr/>
        </p:nvGrpSpPr>
        <p:grpSpPr>
          <a:xfrm>
            <a:off x="2083633" y="3471468"/>
            <a:ext cx="6625652" cy="2794421"/>
            <a:chOff x="0" y="0"/>
            <a:chExt cx="4248150" cy="2105025"/>
          </a:xfrm>
        </p:grpSpPr>
        <p:grpSp>
          <p:nvGrpSpPr>
            <p:cNvPr id="8" name="Group 7"/>
            <p:cNvGrpSpPr/>
            <p:nvPr/>
          </p:nvGrpSpPr>
          <p:grpSpPr>
            <a:xfrm>
              <a:off x="0" y="0"/>
              <a:ext cx="4248150" cy="1914525"/>
              <a:chOff x="0" y="0"/>
              <a:chExt cx="4248150" cy="1914525"/>
            </a:xfrm>
          </p:grpSpPr>
          <p:grpSp>
            <p:nvGrpSpPr>
              <p:cNvPr id="10" name="Group 9"/>
              <p:cNvGrpSpPr/>
              <p:nvPr/>
            </p:nvGrpSpPr>
            <p:grpSpPr>
              <a:xfrm>
                <a:off x="0" y="0"/>
                <a:ext cx="4248150" cy="1524000"/>
                <a:chOff x="0" y="0"/>
                <a:chExt cx="4248150" cy="1524000"/>
              </a:xfrm>
            </p:grpSpPr>
            <mc:AlternateContent xmlns:mc="http://schemas.openxmlformats.org/markup-compatibility/2006" xmlns:a14="http://schemas.microsoft.com/office/drawing/2010/main">
              <mc:Choice Requires="a14">
                <p:sp>
                  <p:nvSpPr>
                    <p:cNvPr id="17" name="Text Box 273"/>
                    <p:cNvSpPr txBox="1"/>
                    <p:nvPr/>
                  </p:nvSpPr>
                  <p:spPr>
                    <a:xfrm>
                      <a:off x="1619250" y="390525"/>
                      <a:ext cx="447675" cy="4095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𝒗</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7" name="Text Box 273"/>
                    <p:cNvSpPr txBox="1">
                      <a:spLocks noRot="1" noChangeAspect="1" noMove="1" noResize="1" noEditPoints="1" noAdjustHandles="1" noChangeArrowheads="1" noChangeShapeType="1" noTextEdit="1"/>
                    </p:cNvSpPr>
                    <p:nvPr/>
                  </p:nvSpPr>
                  <p:spPr>
                    <a:xfrm>
                      <a:off x="1619250" y="390525"/>
                      <a:ext cx="447675" cy="409575"/>
                    </a:xfrm>
                    <a:prstGeom prst="rect">
                      <a:avLst/>
                    </a:prstGeom>
                    <a:blipFill rotWithShape="0">
                      <a:blip r:embed="rId3"/>
                      <a:stretch>
                        <a:fillRect/>
                      </a:stretch>
                    </a:blipFill>
                    <a:ln w="6350">
                      <a:noFill/>
                    </a:ln>
                    <a:effectLst/>
                  </p:spPr>
                  <p:txBody>
                    <a:bodyPr/>
                    <a:lstStyle/>
                    <a:p>
                      <a:r>
                        <a:rPr lang="en-US">
                          <a:noFill/>
                        </a:rPr>
                        <a:t> </a:t>
                      </a:r>
                    </a:p>
                  </p:txBody>
                </p:sp>
              </mc:Fallback>
            </mc:AlternateContent>
            <p:grpSp>
              <p:nvGrpSpPr>
                <p:cNvPr id="18" name="Group 17"/>
                <p:cNvGrpSpPr/>
                <p:nvPr/>
              </p:nvGrpSpPr>
              <p:grpSpPr>
                <a:xfrm>
                  <a:off x="0" y="0"/>
                  <a:ext cx="4248150" cy="1524000"/>
                  <a:chOff x="0" y="0"/>
                  <a:chExt cx="4248150" cy="1524000"/>
                </a:xfrm>
              </p:grpSpPr>
              <p:grpSp>
                <p:nvGrpSpPr>
                  <p:cNvPr id="19" name="Group 18"/>
                  <p:cNvGrpSpPr/>
                  <p:nvPr/>
                </p:nvGrpSpPr>
                <p:grpSpPr>
                  <a:xfrm>
                    <a:off x="0" y="0"/>
                    <a:ext cx="4248150" cy="1524000"/>
                    <a:chOff x="0" y="0"/>
                    <a:chExt cx="4248150" cy="1524000"/>
                  </a:xfrm>
                </p:grpSpPr>
                <p:grpSp>
                  <p:nvGrpSpPr>
                    <p:cNvPr id="22" name="Group 21"/>
                    <p:cNvGrpSpPr/>
                    <p:nvPr/>
                  </p:nvGrpSpPr>
                  <p:grpSpPr>
                    <a:xfrm>
                      <a:off x="0" y="0"/>
                      <a:ext cx="4248150" cy="1524000"/>
                      <a:chOff x="0" y="0"/>
                      <a:chExt cx="4248150" cy="1524000"/>
                    </a:xfrm>
                  </p:grpSpPr>
                  <p:grpSp>
                    <p:nvGrpSpPr>
                      <p:cNvPr id="24" name="Group 23"/>
                      <p:cNvGrpSpPr/>
                      <p:nvPr/>
                    </p:nvGrpSpPr>
                    <p:grpSpPr>
                      <a:xfrm>
                        <a:off x="0" y="1514475"/>
                        <a:ext cx="3406829" cy="9525"/>
                        <a:chOff x="0" y="0"/>
                        <a:chExt cx="3406829" cy="9525"/>
                      </a:xfrm>
                    </p:grpSpPr>
                    <p:cxnSp>
                      <p:nvCxnSpPr>
                        <p:cNvPr id="29" name="Straight Arrow Connector 28"/>
                        <p:cNvCxnSpPr/>
                        <p:nvPr/>
                      </p:nvCxnSpPr>
                      <p:spPr>
                        <a:xfrm>
                          <a:off x="0" y="9525"/>
                          <a:ext cx="1714500" cy="0"/>
                        </a:xfrm>
                        <a:prstGeom prst="straightConnector1">
                          <a:avLst/>
                        </a:prstGeom>
                        <a:noFill/>
                        <a:ln w="38100" cap="flat" cmpd="sng" algn="ctr">
                          <a:solidFill>
                            <a:sysClr val="windowText" lastClr="000000"/>
                          </a:solidFill>
                          <a:prstDash val="solid"/>
                          <a:miter lim="800000"/>
                          <a:tailEnd type="triangle"/>
                        </a:ln>
                        <a:effectLst/>
                      </p:spPr>
                    </p:cxnSp>
                    <p:cxnSp>
                      <p:nvCxnSpPr>
                        <p:cNvPr id="30" name="Straight Connector 29"/>
                        <p:cNvCxnSpPr/>
                        <p:nvPr/>
                      </p:nvCxnSpPr>
                      <p:spPr>
                        <a:xfrm>
                          <a:off x="1695450" y="0"/>
                          <a:ext cx="1711379" cy="0"/>
                        </a:xfrm>
                        <a:prstGeom prst="line">
                          <a:avLst/>
                        </a:prstGeom>
                        <a:noFill/>
                        <a:ln w="19050" cap="flat" cmpd="sng" algn="ctr">
                          <a:solidFill>
                            <a:sysClr val="windowText" lastClr="000000"/>
                          </a:solidFill>
                          <a:prstDash val="solid"/>
                          <a:miter lim="800000"/>
                        </a:ln>
                        <a:effectLst/>
                      </p:spPr>
                    </p:cxnSp>
                  </p:grpSp>
                  <p:cxnSp>
                    <p:nvCxnSpPr>
                      <p:cNvPr id="25" name="Straight Connector 24"/>
                      <p:cNvCxnSpPr/>
                      <p:nvPr/>
                    </p:nvCxnSpPr>
                    <p:spPr>
                      <a:xfrm>
                        <a:off x="1724025" y="1504950"/>
                        <a:ext cx="1143771" cy="0"/>
                      </a:xfrm>
                      <a:prstGeom prst="line">
                        <a:avLst/>
                      </a:prstGeom>
                      <a:noFill/>
                      <a:ln w="6350" cap="flat" cmpd="sng" algn="ctr">
                        <a:solidFill>
                          <a:srgbClr val="5B9BD5"/>
                        </a:solidFill>
                        <a:prstDash val="solid"/>
                        <a:miter lim="800000"/>
                      </a:ln>
                      <a:effectLst/>
                    </p:spPr>
                  </p:cxnSp>
                  <p:cxnSp>
                    <p:nvCxnSpPr>
                      <p:cNvPr id="26" name="Straight Arrow Connector 25"/>
                      <p:cNvCxnSpPr/>
                      <p:nvPr/>
                    </p:nvCxnSpPr>
                    <p:spPr>
                      <a:xfrm flipV="1">
                        <a:off x="1657350" y="1114425"/>
                        <a:ext cx="1371600" cy="409575"/>
                      </a:xfrm>
                      <a:prstGeom prst="straightConnector1">
                        <a:avLst/>
                      </a:prstGeom>
                      <a:noFill/>
                      <a:ln w="38100" cap="flat" cmpd="sng" algn="ctr">
                        <a:solidFill>
                          <a:sysClr val="windowText" lastClr="000000"/>
                        </a:solidFill>
                        <a:prstDash val="solid"/>
                        <a:miter lim="800000"/>
                        <a:tailEnd type="triangle"/>
                      </a:ln>
                      <a:effectLst/>
                    </p:spPr>
                  </p:cxnSp>
                  <p:cxnSp>
                    <p:nvCxnSpPr>
                      <p:cNvPr id="27" name="Straight Connector 26"/>
                      <p:cNvCxnSpPr/>
                      <p:nvPr/>
                    </p:nvCxnSpPr>
                    <p:spPr>
                      <a:xfrm>
                        <a:off x="2981325" y="1114425"/>
                        <a:ext cx="1266825" cy="0"/>
                      </a:xfrm>
                      <a:prstGeom prst="line">
                        <a:avLst/>
                      </a:prstGeom>
                      <a:noFill/>
                      <a:ln w="19050" cap="flat" cmpd="sng" algn="ctr">
                        <a:solidFill>
                          <a:sysClr val="windowText" lastClr="000000"/>
                        </a:solidFill>
                        <a:prstDash val="solid"/>
                        <a:miter lim="800000"/>
                      </a:ln>
                      <a:effectLst/>
                    </p:spPr>
                  </p:cxnSp>
                  <p:cxnSp>
                    <p:nvCxnSpPr>
                      <p:cNvPr id="28" name="Straight Arrow Connector 27"/>
                      <p:cNvCxnSpPr/>
                      <p:nvPr/>
                    </p:nvCxnSpPr>
                    <p:spPr>
                      <a:xfrm flipV="1">
                        <a:off x="2962275" y="0"/>
                        <a:ext cx="1123950" cy="1123950"/>
                      </a:xfrm>
                      <a:prstGeom prst="straightConnector1">
                        <a:avLst/>
                      </a:prstGeom>
                      <a:noFill/>
                      <a:ln w="38100" cap="flat" cmpd="sng" algn="ctr">
                        <a:solidFill>
                          <a:sysClr val="windowText" lastClr="000000"/>
                        </a:solidFill>
                        <a:prstDash val="solid"/>
                        <a:miter lim="800000"/>
                        <a:tailEnd type="triangle"/>
                      </a:ln>
                      <a:effectLst/>
                    </p:spPr>
                  </p:cxnSp>
                </p:grpSp>
                <p:cxnSp>
                  <p:nvCxnSpPr>
                    <p:cNvPr id="23" name="Straight Arrow Connector 22"/>
                    <p:cNvCxnSpPr/>
                    <p:nvPr/>
                  </p:nvCxnSpPr>
                  <p:spPr>
                    <a:xfrm flipV="1">
                      <a:off x="9525" y="9525"/>
                      <a:ext cx="4067175" cy="1514475"/>
                    </a:xfrm>
                    <a:prstGeom prst="straightConnector1">
                      <a:avLst/>
                    </a:prstGeom>
                    <a:noFill/>
                    <a:ln w="28575" cap="flat" cmpd="sng" algn="ctr">
                      <a:solidFill>
                        <a:sysClr val="windowText" lastClr="000000"/>
                      </a:solidFill>
                      <a:prstDash val="solid"/>
                      <a:miter lim="800000"/>
                      <a:tailEnd type="triangle"/>
                    </a:ln>
                    <a:effectLst/>
                  </p:spPr>
                </p:cxnSp>
              </p:grpSp>
              <p:cxnSp>
                <p:nvCxnSpPr>
                  <p:cNvPr id="20" name="Straight Connector 19"/>
                  <p:cNvCxnSpPr/>
                  <p:nvPr/>
                </p:nvCxnSpPr>
                <p:spPr>
                  <a:xfrm flipH="1" flipV="1">
                    <a:off x="1428750" y="1028700"/>
                    <a:ext cx="239195" cy="478155"/>
                  </a:xfrm>
                  <a:prstGeom prst="line">
                    <a:avLst/>
                  </a:prstGeom>
                  <a:noFill/>
                  <a:ln w="6350" cap="flat" cmpd="sng" algn="ctr">
                    <a:solidFill>
                      <a:sysClr val="windowText" lastClr="000000"/>
                    </a:solidFill>
                    <a:prstDash val="dash"/>
                    <a:miter lim="800000"/>
                  </a:ln>
                  <a:effectLst/>
                </p:spPr>
              </p:cxnSp>
              <p:cxnSp>
                <p:nvCxnSpPr>
                  <p:cNvPr id="21" name="Straight Connector 20"/>
                  <p:cNvCxnSpPr/>
                  <p:nvPr/>
                </p:nvCxnSpPr>
                <p:spPr>
                  <a:xfrm flipH="1" flipV="1">
                    <a:off x="2676525" y="533400"/>
                    <a:ext cx="275858" cy="552450"/>
                  </a:xfrm>
                  <a:prstGeom prst="line">
                    <a:avLst/>
                  </a:prstGeom>
                  <a:noFill/>
                  <a:ln w="6350" cap="flat" cmpd="sng" algn="ctr">
                    <a:solidFill>
                      <a:sysClr val="windowText" lastClr="000000"/>
                    </a:solidFill>
                    <a:prstDash val="dash"/>
                    <a:miter lim="800000"/>
                  </a:ln>
                  <a:effectLst/>
                </p:spPr>
              </p:cxnSp>
            </p:grpSp>
          </p:grpSp>
          <p:sp>
            <p:nvSpPr>
              <p:cNvPr id="11" name="Text Box 279"/>
              <p:cNvSpPr txBox="1"/>
              <p:nvPr/>
            </p:nvSpPr>
            <p:spPr>
              <a:xfrm>
                <a:off x="390525" y="1581150"/>
                <a:ext cx="7715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SLOT 1</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Text Box 283"/>
              <p:cNvSpPr txBox="1"/>
              <p:nvPr/>
            </p:nvSpPr>
            <p:spPr>
              <a:xfrm rot="18504012">
                <a:off x="3057525" y="466725"/>
                <a:ext cx="310005" cy="259917"/>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E</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80"/>
              <p:cNvSpPr txBox="1"/>
              <p:nvPr/>
            </p:nvSpPr>
            <p:spPr>
              <a:xfrm rot="18919264">
                <a:off x="3305175" y="542925"/>
                <a:ext cx="7715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SLOT 3</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81"/>
              <p:cNvSpPr txBox="1"/>
              <p:nvPr/>
            </p:nvSpPr>
            <p:spPr>
              <a:xfrm rot="20377126">
                <a:off x="1838325" y="1085850"/>
                <a:ext cx="771525" cy="24701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SLOT 2</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82"/>
              <p:cNvSpPr txBox="1"/>
              <p:nvPr/>
            </p:nvSpPr>
            <p:spPr>
              <a:xfrm>
                <a:off x="1104900" y="1533525"/>
                <a:ext cx="476250" cy="3810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E</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 name="Text Box 284"/>
              <p:cNvSpPr txBox="1"/>
              <p:nvPr/>
            </p:nvSpPr>
            <p:spPr>
              <a:xfrm rot="20562375">
                <a:off x="2600325" y="1247775"/>
                <a:ext cx="302895" cy="25844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E</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Text Box 424"/>
            <p:cNvSpPr txBox="1"/>
            <p:nvPr/>
          </p:nvSpPr>
          <p:spPr>
            <a:xfrm>
              <a:off x="1990725" y="1771650"/>
              <a:ext cx="457200" cy="3333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(b)</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246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Breadth factor defined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409074"/>
                <a:ext cx="12192000" cy="5448925"/>
              </a:xfrm>
            </p:spPr>
            <p:txBody>
              <a:bodyPr>
                <a:normAutofit lnSpcReduction="10000"/>
              </a:bodyPr>
              <a:lstStyle/>
              <a:p>
                <a:r>
                  <a:rPr lang="en-US" dirty="0" smtClean="0"/>
                  <a:t>The ration of the phasor sum of the </a:t>
                </a:r>
                <a:r>
                  <a:rPr lang="en-US" dirty="0" err="1" smtClean="0"/>
                  <a:t>emfs</a:t>
                </a:r>
                <a:r>
                  <a:rPr lang="en-US" dirty="0" smtClean="0"/>
                  <a:t> to the arithmetic sum</a:t>
                </a:r>
              </a:p>
              <a:p>
                <a:r>
                  <a:rPr lang="en-US" dirty="0" smtClean="0"/>
                  <a:t>If the induced </a:t>
                </a:r>
                <a:r>
                  <a:rPr lang="en-US" dirty="0" err="1" smtClean="0"/>
                  <a:t>emf</a:t>
                </a:r>
                <a:r>
                  <a:rPr lang="en-US" dirty="0" smtClean="0"/>
                  <a:t>  is E</a:t>
                </a:r>
                <a:endParaRPr lang="en-US" dirty="0"/>
              </a:p>
              <a:p>
                <a:pPr marL="0" marR="0">
                  <a:lnSpc>
                    <a:spcPct val="107000"/>
                  </a:lnSpc>
                  <a:spcBef>
                    <a:spcPts val="0"/>
                  </a:spcBef>
                  <a:spcAft>
                    <a:spcPts val="800"/>
                  </a:spcAft>
                </a:pPr>
                <a14:m>
                  <m:oMath xmlns:m="http://schemas.openxmlformats.org/officeDocument/2006/math">
                    <m:sSub>
                      <m:sSubPr>
                        <m:ctrlPr>
                          <a:rPr lang="en-US"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effectLst/>
                            <a:latin typeface="Cambria Math" panose="02040503050406030204" pitchFamily="18" charset="0"/>
                            <a:ea typeface="Times New Roman" panose="02020603050405020304" pitchFamily="18" charset="0"/>
                            <a:cs typeface="Times New Roman" panose="02020603050405020304" pitchFamily="18" charset="0"/>
                          </a:rPr>
                          <m:t>𝒌</m:t>
                        </m:r>
                      </m:e>
                      <m:sub>
                        <m:r>
                          <a:rPr lang="en-US" b="1" i="1">
                            <a:effectLst/>
                            <a:latin typeface="Cambria Math" panose="02040503050406030204" pitchFamily="18" charset="0"/>
                            <a:ea typeface="Times New Roman" panose="02020603050405020304" pitchFamily="18" charset="0"/>
                            <a:cs typeface="Times New Roman" panose="02020603050405020304" pitchFamily="18" charset="0"/>
                          </a:rPr>
                          <m:t>𝒅</m:t>
                        </m:r>
                      </m:sub>
                    </m:sSub>
                    <m:r>
                      <a:rPr lang="en-US" b="1"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b="1" i="1">
                            <a:effectLst/>
                            <a:latin typeface="Cambria Math" panose="02040503050406030204" pitchFamily="18" charset="0"/>
                            <a:ea typeface="Times New Roman" panose="02020603050405020304" pitchFamily="18" charset="0"/>
                            <a:cs typeface="Times New Roman" panose="02020603050405020304" pitchFamily="18" charset="0"/>
                          </a:rPr>
                          <m:t>𝒗𝒆𝒄𝒕𝒐𝒓</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𝒔𝒖𝒎</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𝒐𝒇</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𝒆𝒎𝒇𝒔</m:t>
                        </m:r>
                      </m:num>
                      <m:den>
                        <m:r>
                          <a:rPr lang="en-US" b="1" i="1">
                            <a:effectLst/>
                            <a:latin typeface="Cambria Math" panose="02040503050406030204" pitchFamily="18" charset="0"/>
                            <a:ea typeface="Times New Roman" panose="02020603050405020304" pitchFamily="18" charset="0"/>
                            <a:cs typeface="Times New Roman" panose="02020603050405020304" pitchFamily="18" charset="0"/>
                          </a:rPr>
                          <m:t>𝒂𝒓𝒊𝒕𝒉𝒎𝒆𝒕𝒊𝒄</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𝒔𝒖𝒎</m:t>
                        </m:r>
                      </m:den>
                    </m:f>
                    <m:r>
                      <a:rPr lang="en-US"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b="1" i="1">
                            <a:effectLst/>
                            <a:latin typeface="Cambria Math" panose="02040503050406030204" pitchFamily="18" charset="0"/>
                            <a:ea typeface="Times New Roman" panose="02020603050405020304" pitchFamily="18" charset="0"/>
                            <a:cs typeface="Times New Roman" panose="02020603050405020304" pitchFamily="18" charset="0"/>
                          </a:rPr>
                          <m:t>𝟖</m:t>
                        </m:r>
                      </m:e>
                    </m:d>
                  </m:oMath>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smtClean="0">
                    <a:solidFill>
                      <a:prstClr val="black"/>
                    </a:solidFill>
                    <a:ea typeface="Times New Roman" panose="02020603050405020304" pitchFamily="18" charset="0"/>
                    <a:cs typeface="Times New Roman" panose="02020603050405020304" pitchFamily="18" charset="0"/>
                  </a:rPr>
                  <a:t>        </a:t>
                </a:r>
                <a14:m>
                  <m:oMath xmlns:m="http://schemas.openxmlformats.org/officeDocument/2006/math">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b="1" i="1" smtClean="0">
                            <a:solidFill>
                              <a:prstClr val="black"/>
                            </a:solidFill>
                            <a:latin typeface="Cambria Math" panose="02040503050406030204" pitchFamily="18" charset="0"/>
                            <a:cs typeface="Times New Roman" panose="02020603050405020304" pitchFamily="18" charset="0"/>
                          </a:rPr>
                        </m:ctrlPr>
                      </m:fPr>
                      <m:num>
                        <m:r>
                          <a:rPr lang="en-US" b="1" i="1" smtClean="0">
                            <a:solidFill>
                              <a:prstClr val="black"/>
                            </a:solidFill>
                            <a:latin typeface="Cambria Math" panose="02040503050406030204" pitchFamily="18" charset="0"/>
                            <a:cs typeface="Times New Roman" panose="02020603050405020304" pitchFamily="18" charset="0"/>
                          </a:rPr>
                          <m:t>𝑬</m:t>
                        </m:r>
                        <m:d>
                          <m:dPr>
                            <m:ctrlPr>
                              <a:rPr lang="en-US" b="1" i="1" smtClean="0">
                                <a:solidFill>
                                  <a:prstClr val="black"/>
                                </a:solidFill>
                                <a:latin typeface="Cambria Math" panose="02040503050406030204" pitchFamily="18" charset="0"/>
                                <a:cs typeface="Times New Roman" panose="02020603050405020304" pitchFamily="18" charset="0"/>
                              </a:rPr>
                            </m:ctrlPr>
                          </m:dPr>
                          <m:e>
                            <m:r>
                              <a:rPr lang="en-US" b="1" i="1" smtClean="0">
                                <a:solidFill>
                                  <a:prstClr val="black"/>
                                </a:solidFill>
                                <a:latin typeface="Cambria Math" panose="02040503050406030204" pitchFamily="18" charset="0"/>
                                <a:cs typeface="Times New Roman" panose="02020603050405020304" pitchFamily="18" charset="0"/>
                              </a:rPr>
                              <m:t>𝟐</m:t>
                            </m:r>
                            <m:func>
                              <m:funcPr>
                                <m:ctrlPr>
                                  <a:rPr lang="en-US" b="1" i="1" smtClean="0">
                                    <a:solidFill>
                                      <a:prstClr val="black"/>
                                    </a:solidFill>
                                    <a:latin typeface="Cambria Math" panose="02040503050406030204" pitchFamily="18" charset="0"/>
                                    <a:cs typeface="Times New Roman" panose="02020603050405020304" pitchFamily="18" charset="0"/>
                                  </a:rPr>
                                </m:ctrlPr>
                              </m:funcPr>
                              <m:fName>
                                <m:r>
                                  <m:rPr>
                                    <m:sty m:val="p"/>
                                  </m:rPr>
                                  <a:rPr lang="en-US" b="0" i="0" smtClean="0">
                                    <a:solidFill>
                                      <a:prstClr val="black"/>
                                    </a:solidFill>
                                    <a:latin typeface="Cambria Math" panose="02040503050406030204" pitchFamily="18" charset="0"/>
                                    <a:cs typeface="Times New Roman" panose="02020603050405020304" pitchFamily="18" charset="0"/>
                                  </a:rPr>
                                  <m:t>cos</m:t>
                                </m:r>
                              </m:fName>
                              <m:e>
                                <m:r>
                                  <a:rPr lang="en-US"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𝝈</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𝟏</m:t>
                                </m:r>
                              </m:e>
                            </m:func>
                          </m:e>
                        </m:d>
                      </m:num>
                      <m:den>
                        <m:r>
                          <a:rPr lang="en-US" b="1" i="1" smtClean="0">
                            <a:solidFill>
                              <a:prstClr val="black"/>
                            </a:solidFill>
                            <a:latin typeface="Cambria Math" panose="02040503050406030204" pitchFamily="18" charset="0"/>
                            <a:cs typeface="Times New Roman" panose="02020603050405020304" pitchFamily="18" charset="0"/>
                          </a:rPr>
                          <m:t>𝟑</m:t>
                        </m:r>
                        <m:r>
                          <a:rPr lang="en-US" b="1" i="1" smtClean="0">
                            <a:solidFill>
                              <a:prstClr val="black"/>
                            </a:solidFill>
                            <a:latin typeface="Cambria Math" panose="02040503050406030204" pitchFamily="18" charset="0"/>
                            <a:cs typeface="Times New Roman" panose="02020603050405020304" pitchFamily="18" charset="0"/>
                          </a:rPr>
                          <m:t>𝑬</m:t>
                        </m:r>
                      </m:den>
                    </m:f>
                  </m:oMath>
                </a14:m>
                <a:r>
                  <a:rPr lang="en-US" dirty="0" smtClean="0"/>
                  <a:t> where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𝝈</m:t>
                    </m:r>
                  </m:oMath>
                </a14:m>
                <a:r>
                  <a:rPr lang="en-US" dirty="0" smtClean="0"/>
                  <a:t> =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𝟐𝟎</m:t>
                        </m:r>
                      </m:e>
                      <m:sup>
                        <m:r>
                          <a:rPr lang="en-US" b="1" i="1">
                            <a:latin typeface="Cambria Math" panose="02040503050406030204" pitchFamily="18" charset="0"/>
                          </a:rPr>
                          <m:t>𝟎</m:t>
                        </m:r>
                      </m:sup>
                    </m:sSup>
                  </m:oMath>
                </a14:m>
                <a:endParaRPr lang="en-US" dirty="0" smtClean="0"/>
              </a:p>
              <a:p>
                <a14:m>
                  <m:oMath xmlns:m="http://schemas.openxmlformats.org/officeDocument/2006/math">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b="1" i="1">
                            <a:solidFill>
                              <a:prstClr val="black"/>
                            </a:solidFill>
                            <a:latin typeface="Cambria Math" panose="02040503050406030204" pitchFamily="18" charset="0"/>
                            <a:cs typeface="Times New Roman" panose="02020603050405020304" pitchFamily="18" charset="0"/>
                          </a:rPr>
                        </m:ctrlPr>
                      </m:fPr>
                      <m:num>
                        <m:r>
                          <a:rPr lang="en-US" b="1" i="1" smtClean="0">
                            <a:solidFill>
                              <a:prstClr val="black"/>
                            </a:solidFill>
                            <a:latin typeface="Cambria Math" panose="02040503050406030204" pitchFamily="18" charset="0"/>
                            <a:cs typeface="Times New Roman" panose="02020603050405020304" pitchFamily="18" charset="0"/>
                          </a:rPr>
                          <m:t>𝟐</m:t>
                        </m:r>
                        <m:r>
                          <a:rPr lang="en-US" b="1" i="1" smtClean="0">
                            <a:solidFill>
                              <a:prstClr val="black"/>
                            </a:solidFill>
                            <a:latin typeface="Cambria Math" panose="02040503050406030204" pitchFamily="18" charset="0"/>
                            <a:cs typeface="Times New Roman" panose="02020603050405020304" pitchFamily="18" charset="0"/>
                          </a:rPr>
                          <m:t>.</m:t>
                        </m:r>
                        <m:r>
                          <a:rPr lang="en-US" b="1" i="1" smtClean="0">
                            <a:solidFill>
                              <a:prstClr val="black"/>
                            </a:solidFill>
                            <a:latin typeface="Cambria Math" panose="02040503050406030204" pitchFamily="18" charset="0"/>
                            <a:cs typeface="Times New Roman" panose="02020603050405020304" pitchFamily="18" charset="0"/>
                          </a:rPr>
                          <m:t>𝟖𝟖</m:t>
                        </m:r>
                      </m:num>
                      <m:den>
                        <m:r>
                          <a:rPr lang="en-US" b="1" i="1" smtClean="0">
                            <a:solidFill>
                              <a:prstClr val="black"/>
                            </a:solidFill>
                            <a:latin typeface="Cambria Math" panose="02040503050406030204" pitchFamily="18" charset="0"/>
                            <a:cs typeface="Times New Roman" panose="02020603050405020304" pitchFamily="18" charset="0"/>
                          </a:rPr>
                          <m:t>𝟑</m:t>
                        </m:r>
                      </m:den>
                    </m:f>
                  </m:oMath>
                </a14:m>
                <a:endParaRPr lang="en-US" dirty="0" smtClean="0"/>
              </a:p>
              <a:p>
                <a:r>
                  <a:rPr lang="en-US" b="1" dirty="0" smtClean="0">
                    <a:solidFill>
                      <a:prstClr val="black"/>
                    </a:solidFill>
                    <a:ea typeface="Times New Roman" panose="02020603050405020304" pitchFamily="18" charset="0"/>
                    <a:cs typeface="Times New Roman" panose="02020603050405020304" pitchFamily="18" charset="0"/>
                  </a:rPr>
                  <a:t>         </a:t>
                </a:r>
                <a14:m>
                  <m:oMath xmlns:m="http://schemas.openxmlformats.org/officeDocument/2006/math">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solidFill>
                          <a:prstClr val="black"/>
                        </a:solidFill>
                        <a:latin typeface="Cambria Math" panose="02040503050406030204" pitchFamily="18" charset="0"/>
                        <a:cs typeface="Times New Roman" panose="02020603050405020304" pitchFamily="18" charset="0"/>
                      </a:rPr>
                      <m:t>𝟎</m:t>
                    </m:r>
                    <m:r>
                      <a:rPr lang="en-US" b="1" i="1" smtClean="0">
                        <a:solidFill>
                          <a:prstClr val="black"/>
                        </a:solidFill>
                        <a:latin typeface="Cambria Math" panose="02040503050406030204" pitchFamily="18" charset="0"/>
                        <a:cs typeface="Times New Roman" panose="02020603050405020304" pitchFamily="18" charset="0"/>
                      </a:rPr>
                      <m:t>.</m:t>
                    </m:r>
                    <m:r>
                      <a:rPr lang="en-US" b="1" i="1" smtClean="0">
                        <a:solidFill>
                          <a:prstClr val="black"/>
                        </a:solidFill>
                        <a:latin typeface="Cambria Math" panose="02040503050406030204" pitchFamily="18" charset="0"/>
                        <a:cs typeface="Times New Roman" panose="02020603050405020304" pitchFamily="18" charset="0"/>
                      </a:rPr>
                      <m:t>𝟗𝟔</m:t>
                    </m:r>
                  </m:oMath>
                </a14:m>
                <a:endParaRPr lang="en-US" b="1" dirty="0" smtClean="0">
                  <a:solidFill>
                    <a:prstClr val="black"/>
                  </a:solidFill>
                  <a:cs typeface="Times New Roman" panose="02020603050405020304" pitchFamily="18" charset="0"/>
                </a:endParaRPr>
              </a:p>
              <a:p>
                <a:pPr marL="0" marR="0">
                  <a:lnSpc>
                    <a:spcPct val="107000"/>
                  </a:lnSpc>
                  <a:spcBef>
                    <a:spcPts val="0"/>
                  </a:spcBef>
                  <a:spcAft>
                    <a:spcPts val="800"/>
                  </a:spcAft>
                </a:pPr>
                <a:r>
                  <a:rPr lang="en-US" dirty="0" smtClean="0"/>
                  <a:t>In general, </a:t>
                </a:r>
                <a14:m>
                  <m:oMath xmlns:m="http://schemas.openxmlformats.org/officeDocument/2006/math">
                    <m:sSub>
                      <m:sSubPr>
                        <m:ctrlPr>
                          <a:rPr lang="en-US"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𝑲</m:t>
                        </m:r>
                      </m:e>
                      <m:sub>
                        <m:r>
                          <a:rPr lang="en-US" b="1" i="1">
                            <a:effectLst/>
                            <a:latin typeface="Cambria Math" panose="02040503050406030204" pitchFamily="18" charset="0"/>
                            <a:ea typeface="Times New Roman" panose="02020603050405020304" pitchFamily="18" charset="0"/>
                            <a:cs typeface="Times New Roman" panose="02020603050405020304" pitchFamily="18" charset="0"/>
                          </a:rPr>
                          <m:t>𝒅</m:t>
                        </m:r>
                      </m:sub>
                    </m:sSub>
                    <m:r>
                      <a:rPr lang="en-US" b="1"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b="1" i="1">
                            <a:effectLst/>
                            <a:latin typeface="Cambria Math" panose="02040503050406030204" pitchFamily="18" charset="0"/>
                            <a:ea typeface="Times New Roman" panose="02020603050405020304" pitchFamily="18" charset="0"/>
                            <a:cs typeface="Times New Roman" panose="02020603050405020304" pitchFamily="18" charset="0"/>
                          </a:rPr>
                        </m:ctrlPr>
                      </m:fPr>
                      <m:num>
                        <m:func>
                          <m:funcPr>
                            <m:ctrlPr>
                              <a:rPr lang="en-US"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b="1" i="1">
                                <a:effectLst/>
                                <a:latin typeface="Cambria Math" panose="02040503050406030204" pitchFamily="18" charset="0"/>
                                <a:ea typeface="Calibri" panose="020F0502020204030204" pitchFamily="34" charset="0"/>
                                <a:cs typeface="Times New Roman" panose="02020603050405020304" pitchFamily="18" charset="0"/>
                              </a:rPr>
                              <m:t>𝐬𝐢𝐧</m:t>
                            </m:r>
                          </m:fName>
                          <m:e>
                            <m:f>
                              <m:fPr>
                                <m:ctrlPr>
                                  <a:rPr lang="en-US"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b="1" i="1">
                                    <a:effectLst/>
                                    <a:latin typeface="Cambria Math" panose="02040503050406030204" pitchFamily="18" charset="0"/>
                                    <a:ea typeface="Times New Roman" panose="02020603050405020304" pitchFamily="18" charset="0"/>
                                    <a:cs typeface="Times New Roman" panose="02020603050405020304" pitchFamily="18" charset="0"/>
                                  </a:rPr>
                                  <m:t>𝒏</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ℿ</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𝝈</m:t>
                                </m:r>
                              </m:num>
                              <m:den>
                                <m:r>
                                  <a:rPr lang="en-US" b="1" i="1">
                                    <a:effectLst/>
                                    <a:latin typeface="Cambria Math" panose="02040503050406030204" pitchFamily="18" charset="0"/>
                                    <a:ea typeface="Times New Roman" panose="02020603050405020304" pitchFamily="18" charset="0"/>
                                    <a:cs typeface="Times New Roman" panose="02020603050405020304" pitchFamily="18" charset="0"/>
                                  </a:rPr>
                                  <m:t>𝟐</m:t>
                                </m:r>
                              </m:den>
                            </m:f>
                          </m:e>
                        </m:func>
                      </m:num>
                      <m:den>
                        <m:r>
                          <a:rPr lang="en-US" b="1" i="1">
                            <a:effectLst/>
                            <a:latin typeface="Cambria Math" panose="02040503050406030204" pitchFamily="18" charset="0"/>
                            <a:ea typeface="Times New Roman" panose="02020603050405020304" pitchFamily="18" charset="0"/>
                            <a:cs typeface="Times New Roman" panose="02020603050405020304" pitchFamily="18" charset="0"/>
                          </a:rPr>
                          <m:t>𝒏</m:t>
                        </m:r>
                        <m:func>
                          <m:funcPr>
                            <m:ctrlPr>
                              <a:rPr lang="en-US"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b="1" i="1">
                                <a:effectLst/>
                                <a:latin typeface="Cambria Math" panose="02040503050406030204" pitchFamily="18" charset="0"/>
                                <a:ea typeface="Calibri" panose="020F0502020204030204" pitchFamily="34" charset="0"/>
                                <a:cs typeface="Times New Roman" panose="02020603050405020304" pitchFamily="18" charset="0"/>
                              </a:rPr>
                              <m:t>𝐬𝐢𝐧</m:t>
                            </m:r>
                          </m:fName>
                          <m:e>
                            <m:f>
                              <m:fPr>
                                <m:ctrlPr>
                                  <a:rPr lang="en-US"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b="1" i="1">
                                    <a:effectLst/>
                                    <a:latin typeface="Cambria Math" panose="02040503050406030204" pitchFamily="18" charset="0"/>
                                    <a:ea typeface="Times New Roman" panose="02020603050405020304" pitchFamily="18" charset="0"/>
                                    <a:cs typeface="Times New Roman" panose="02020603050405020304" pitchFamily="18" charset="0"/>
                                  </a:rPr>
                                  <m:t>𝝈</m:t>
                                </m:r>
                              </m:num>
                              <m:den>
                                <m:r>
                                  <a:rPr lang="en-US" b="1" i="1">
                                    <a:effectLst/>
                                    <a:latin typeface="Cambria Math" panose="02040503050406030204" pitchFamily="18" charset="0"/>
                                    <a:ea typeface="Times New Roman" panose="02020603050405020304" pitchFamily="18" charset="0"/>
                                    <a:cs typeface="Times New Roman" panose="02020603050405020304" pitchFamily="18" charset="0"/>
                                  </a:rPr>
                                  <m:t>𝟐</m:t>
                                </m:r>
                              </m:den>
                            </m:f>
                          </m:e>
                        </m:func>
                      </m:den>
                    </m:f>
                    <m:r>
                      <a:rPr lang="en-US"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b="1" i="1">
                        <a:effectLst/>
                        <a:latin typeface="Cambria Math" panose="02040503050406030204" pitchFamily="18" charset="0"/>
                        <a:ea typeface="Times New Roman" panose="02020603050405020304" pitchFamily="18" charset="0"/>
                        <a:cs typeface="Times New Roman" panose="02020603050405020304" pitchFamily="18" charset="0"/>
                      </a:rPr>
                      <m:t>𝟗</m:t>
                    </m:r>
                    <m:r>
                      <a:rPr lang="en-US" b="1"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prstClr val="black"/>
                    </a:solidFill>
                  </a:rPr>
                  <a:t>where </a:t>
                </a:r>
                <a14:m>
                  <m:oMath xmlns:m="http://schemas.openxmlformats.org/officeDocument/2006/math">
                    <m:r>
                      <a:rPr lang="en-US"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𝝈</m:t>
                    </m:r>
                  </m:oMath>
                </a14:m>
                <a:r>
                  <a:rPr lang="en-US" dirty="0" smtClean="0"/>
                  <a:t> is the angular displacement in electrical degrees of the </a:t>
                </a:r>
                <a:r>
                  <a:rPr lang="en-US" dirty="0" err="1" smtClean="0"/>
                  <a:t>emfs</a:t>
                </a:r>
                <a:r>
                  <a:rPr lang="en-US" dirty="0" smtClean="0"/>
                  <a:t> in successive coils in series and n, the number of wound slots per pole per phase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09074"/>
                <a:ext cx="12192000" cy="5448925"/>
              </a:xfrm>
              <a:blipFill rotWithShape="0">
                <a:blip r:embed="rId2"/>
                <a:stretch>
                  <a:fillRect l="-900" t="-2461"/>
                </a:stretch>
              </a:blipFill>
            </p:spPr>
            <p:txBody>
              <a:bodyPr/>
              <a:lstStyle/>
              <a:p>
                <a:r>
                  <a:rPr lang="en-US">
                    <a:noFill/>
                  </a:rPr>
                  <a:t> </a:t>
                </a:r>
              </a:p>
            </p:txBody>
          </p:sp>
        </mc:Fallback>
      </mc:AlternateContent>
    </p:spTree>
    <p:extLst>
      <p:ext uri="{BB962C8B-B14F-4D97-AF65-F5344CB8AC3E}">
        <p14:creationId xmlns:p14="http://schemas.microsoft.com/office/powerpoint/2010/main" val="39035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25562"/>
                <a:ext cx="12192000" cy="5532437"/>
              </a:xfrm>
            </p:spPr>
            <p:txBody>
              <a:bodyPr/>
              <a:lstStyle/>
              <a:p>
                <a:r>
                  <a:rPr lang="en-US" dirty="0" smtClean="0"/>
                  <a:t>For a three – phase wound armature with nine slots(3 slots/pole/phase),</a:t>
                </a:r>
              </a:p>
              <a:p>
                <a:r>
                  <a:rPr lang="en-US" dirty="0" smtClean="0"/>
                  <a:t>n = 3</a:t>
                </a:r>
              </a:p>
              <a:p>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180</m:t>
                        </m:r>
                      </m:num>
                      <m:den>
                        <m:r>
                          <a:rPr lang="en-US" b="0" i="1" smtClean="0">
                            <a:latin typeface="Cambria Math" panose="02040503050406030204" pitchFamily="18" charset="0"/>
                            <a:ea typeface="Cambria Math" panose="02040503050406030204" pitchFamily="18" charset="0"/>
                          </a:rPr>
                          <m:t>9</m:t>
                        </m:r>
                      </m:den>
                    </m:f>
                  </m:oMath>
                </a14:m>
                <a:r>
                  <a:rPr lang="en-US" dirty="0" smtClean="0"/>
                  <a:t> = 20 electrical degrees</a:t>
                </a:r>
              </a:p>
              <a:p>
                <a:r>
                  <a:rPr lang="en-US" dirty="0" smtClean="0"/>
                  <a:t>The phase spread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=3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20=60 </m:t>
                    </m:r>
                    <m:r>
                      <a:rPr lang="en-US" b="0" i="1" smtClean="0">
                        <a:latin typeface="Cambria Math" panose="02040503050406030204" pitchFamily="18" charset="0"/>
                        <a:ea typeface="Cambria Math" panose="02040503050406030204" pitchFamily="18" charset="0"/>
                      </a:rPr>
                      <m:t>𝑒𝑙𝑒𝑐𝑡𝑟𝑖𝑐𝑎𝑙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𝑑𝑒𝑔𝑟𝑒𝑒𝑠</m:t>
                    </m:r>
                  </m:oMath>
                </a14:m>
                <a:endParaRPr lang="en-US" b="0" dirty="0" smtClean="0">
                  <a:ea typeface="Cambria Math" panose="02040503050406030204" pitchFamily="18" charset="0"/>
                </a:endParaRPr>
              </a:p>
              <a:p>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𝑲</m:t>
                        </m:r>
                      </m:e>
                      <m:sub>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𝒅</m:t>
                        </m:r>
                      </m:sub>
                    </m:sSub>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𝟎</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𝟗𝟔</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𝒔𝒆𝒆</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𝒇𝒊𝒈</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𝒃</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smtClean="0"/>
              </a:p>
              <a:p>
                <a:r>
                  <a:rPr lang="en-US" dirty="0" smtClean="0"/>
                  <a:t>Recall,</a:t>
                </a:r>
                <a:r>
                  <a:rPr lang="en-US" sz="2600" dirty="0">
                    <a:solidFill>
                      <a:prstClr val="black"/>
                    </a:solidFill>
                    <a:cs typeface="Times New Roman" panose="02020603050405020304" pitchFamily="18" charset="0"/>
                  </a:rPr>
                  <a:t> </a:t>
                </a:r>
                <a14:m>
                  <m:oMath xmlns:m="http://schemas.openxmlformats.org/officeDocument/2006/math">
                    <m:sSub>
                      <m:sSubPr>
                        <m:ctrlPr>
                          <a:rPr lang="en-US" sz="2600" i="1">
                            <a:solidFill>
                              <a:prstClr val="black"/>
                            </a:solidFill>
                            <a:latin typeface="Cambria Math" panose="02040503050406030204" pitchFamily="18" charset="0"/>
                            <a:cs typeface="Times New Roman" panose="02020603050405020304" pitchFamily="18" charset="0"/>
                          </a:rPr>
                        </m:ctrlPr>
                      </m:sSubPr>
                      <m:e>
                        <m:r>
                          <a:rPr lang="en-US" sz="2600" i="1">
                            <a:solidFill>
                              <a:prstClr val="black"/>
                            </a:solidFill>
                            <a:latin typeface="Cambria Math" panose="02040503050406030204" pitchFamily="18" charset="0"/>
                            <a:cs typeface="Times New Roman" panose="02020603050405020304" pitchFamily="18" charset="0"/>
                          </a:rPr>
                          <m:t>𝐸</m:t>
                        </m:r>
                      </m:e>
                      <m:sub>
                        <m:r>
                          <a:rPr lang="en-US" sz="2600" i="1">
                            <a:solidFill>
                              <a:prstClr val="black"/>
                            </a:solidFill>
                            <a:latin typeface="Cambria Math" panose="02040503050406030204" pitchFamily="18" charset="0"/>
                            <a:cs typeface="Times New Roman" panose="02020603050405020304" pitchFamily="18" charset="0"/>
                          </a:rPr>
                          <m:t>𝑟𝑚𝑠</m:t>
                        </m:r>
                      </m:sub>
                    </m:sSub>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Name>
                      <m:e>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4.44</m:t>
                        </m:r>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𝑓𝑁</m:t>
                        </m:r>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…………………………(5)</m:t>
                        </m:r>
                      </m:e>
                    </m:func>
                  </m:oMath>
                </a14:m>
                <a:r>
                  <a:rPr lang="en-US" dirty="0" smtClean="0"/>
                  <a:t>, </a:t>
                </a:r>
              </a:p>
              <a:p>
                <a:r>
                  <a:rPr lang="en-US" dirty="0" smtClean="0"/>
                  <a:t>a constant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𝑲</m:t>
                        </m:r>
                      </m:e>
                      <m:sub>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𝒘</m:t>
                        </m:r>
                      </m:sub>
                    </m:sSub>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𝑲</m:t>
                            </m:r>
                          </m:e>
                          <m:sub>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𝒅</m:t>
                            </m:r>
                          </m:sub>
                        </m:sSub>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𝑲</m:t>
                        </m:r>
                      </m:e>
                      <m:sub>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𝒑</m:t>
                        </m:r>
                      </m:sub>
                    </m:sSub>
                  </m:oMath>
                </a14:m>
                <a:r>
                  <a:rPr lang="en-US" dirty="0" smtClean="0"/>
                  <a:t> is introduce to make (5) more realistic for the machine</a:t>
                </a:r>
              </a:p>
              <a:p>
                <a14:m>
                  <m:oMath xmlns:m="http://schemas.openxmlformats.org/officeDocument/2006/math">
                    <m:sSub>
                      <m:sSubPr>
                        <m:ctrlPr>
                          <a:rPr lang="en-US" sz="2600" i="1">
                            <a:solidFill>
                              <a:prstClr val="black"/>
                            </a:solidFill>
                            <a:latin typeface="Cambria Math" panose="02040503050406030204" pitchFamily="18" charset="0"/>
                            <a:cs typeface="Times New Roman" panose="02020603050405020304" pitchFamily="18" charset="0"/>
                          </a:rPr>
                        </m:ctrlPr>
                      </m:sSubPr>
                      <m:e>
                        <m:r>
                          <a:rPr lang="en-US" sz="2600" i="1">
                            <a:solidFill>
                              <a:prstClr val="black"/>
                            </a:solidFill>
                            <a:latin typeface="Cambria Math" panose="02040503050406030204" pitchFamily="18" charset="0"/>
                            <a:cs typeface="Times New Roman" panose="02020603050405020304" pitchFamily="18" charset="0"/>
                          </a:rPr>
                          <m:t>𝐸</m:t>
                        </m:r>
                      </m:e>
                      <m:sub>
                        <m:r>
                          <a:rPr lang="en-US" sz="2600" i="1">
                            <a:solidFill>
                              <a:prstClr val="black"/>
                            </a:solidFill>
                            <a:latin typeface="Cambria Math" panose="02040503050406030204" pitchFamily="18" charset="0"/>
                            <a:cs typeface="Times New Roman" panose="02020603050405020304" pitchFamily="18" charset="0"/>
                          </a:rPr>
                          <m:t>𝑟𝑚𝑠</m:t>
                        </m:r>
                      </m:sub>
                    </m:sSub>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Name>
                      <m:e>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𝑲</m:t>
                            </m:r>
                          </m:e>
                          <m:sub>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𝒘</m:t>
                            </m:r>
                          </m:sub>
                        </m:sSub>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4.44</m:t>
                        </m:r>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𝑓𝑁</m:t>
                        </m:r>
                        <m:r>
                          <a:rPr lang="en-US" sz="2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…………………………(10)</m:t>
                        </m:r>
                      </m:e>
                    </m:func>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25562"/>
                <a:ext cx="12192000" cy="5532437"/>
              </a:xfrm>
              <a:blipFill rotWithShape="0">
                <a:blip r:embed="rId2"/>
                <a:stretch>
                  <a:fillRect l="-900" t="-1762"/>
                </a:stretch>
              </a:blipFill>
            </p:spPr>
            <p:txBody>
              <a:bodyPr/>
              <a:lstStyle/>
              <a:p>
                <a:r>
                  <a:rPr lang="en-US">
                    <a:noFill/>
                  </a:rPr>
                  <a:t> </a:t>
                </a:r>
              </a:p>
            </p:txBody>
          </p:sp>
        </mc:Fallback>
      </mc:AlternateContent>
    </p:spTree>
    <p:extLst>
      <p:ext uri="{BB962C8B-B14F-4D97-AF65-F5344CB8AC3E}">
        <p14:creationId xmlns:p14="http://schemas.microsoft.com/office/powerpoint/2010/main" val="28733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SYNCHRONOUS MACHINE EQUIVALENT CIRCUIT – </a:t>
            </a:r>
            <a:r>
              <a:rPr lang="en-US" b="1" dirty="0" smtClean="0"/>
              <a:t> Modelled Equivalent Circuit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25563"/>
                <a:ext cx="12192000" cy="5958590"/>
              </a:xfrm>
            </p:spPr>
            <p:txBody>
              <a:bodyPr/>
              <a:lstStyle/>
              <a:p>
                <a:r>
                  <a:rPr lang="en-US" dirty="0" smtClean="0"/>
                  <a:t>A single phase representation shall be used  for the purpose of developing the model(albeit that the largest synchronous machines are 3 phase types</a:t>
                </a:r>
              </a:p>
              <a:p>
                <a:r>
                  <a:rPr lang="en-US" dirty="0" smtClean="0"/>
                  <a:t>For a generator model, the current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𝑰</m:t>
                        </m:r>
                      </m:e>
                      <m:sub>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𝒇</m:t>
                        </m:r>
                      </m:sub>
                    </m:sSub>
                  </m:oMath>
                </a14:m>
                <a:r>
                  <a:rPr lang="en-US" dirty="0" smtClean="0"/>
                  <a:t> flowing in the rotor field produces a flux</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sub>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𝒇</m:t>
                        </m:r>
                      </m:sub>
                    </m:sSub>
                  </m:oMath>
                </a14:m>
                <a:r>
                  <a:rPr lang="en-US" dirty="0" smtClean="0"/>
                  <a:t>  in the air gap and the surface of the stator.</a:t>
                </a:r>
              </a:p>
              <a:p>
                <a:r>
                  <a:rPr lang="en-US" dirty="0" smtClean="0"/>
                  <a:t>Part of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sub>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𝒇</m:t>
                        </m:r>
                      </m:sub>
                    </m:sSub>
                  </m:oMath>
                </a14:m>
                <a:r>
                  <a:rPr lang="en-US" dirty="0" smtClean="0"/>
                  <a:t> is lost as leakage flux</a:t>
                </a:r>
              </a:p>
              <a:p>
                <a:r>
                  <a:rPr lang="en-US" dirty="0" smtClean="0"/>
                  <a:t>This leakage adversely affects the saturation conditions of the rotor.</a:t>
                </a:r>
              </a:p>
              <a:p>
                <a:r>
                  <a:rPr lang="en-US" dirty="0" smtClean="0"/>
                  <a:t>When the stator is loaded, the current flowing in the winding produces a flux,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sub>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sub>
                    </m:sSub>
                  </m:oMath>
                </a14:m>
                <a:endParaRPr lang="en-US" dirty="0" smtClean="0"/>
              </a:p>
              <a:p>
                <a:r>
                  <a:rPr lang="en-US" dirty="0" smtClean="0"/>
                  <a:t>Part of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sub>
                    </m:sSub>
                  </m:oMath>
                </a14:m>
                <a:r>
                  <a:rPr lang="en-US" dirty="0" smtClean="0"/>
                  <a:t> is lost to leakage flux</a:t>
                </a:r>
              </a:p>
              <a:p>
                <a:r>
                  <a:rPr lang="en-US" dirty="0" smtClean="0"/>
                  <a:t>This leakage is mainly in the stator slots and the stator winding ends(overhang conductors)</a:t>
                </a:r>
              </a:p>
              <a:p>
                <a:r>
                  <a:rPr lang="en-US" dirty="0" smtClean="0"/>
                  <a:t>The leakage flux develops a self – induced </a:t>
                </a:r>
                <a:r>
                  <a:rPr lang="en-US" dirty="0" err="1" smtClean="0"/>
                  <a:t>emf</a:t>
                </a:r>
                <a:r>
                  <a:rPr lang="en-US" dirty="0" smtClean="0"/>
                  <a:t>(Reactance </a:t>
                </a:r>
                <a:r>
                  <a:rPr lang="en-US" dirty="0" err="1" smtClean="0"/>
                  <a:t>emf</a:t>
                </a:r>
                <a:r>
                  <a:rPr lang="en-US" dirty="0" smtClean="0"/>
                  <a:t> or </a:t>
                </a:r>
                <a:r>
                  <a:rPr lang="en-US" dirty="0" err="1" smtClean="0"/>
                  <a:t>Potier</a:t>
                </a:r>
                <a:r>
                  <a:rPr lang="en-US" dirty="0" smtClean="0"/>
                  <a:t> reactance)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25563"/>
                <a:ext cx="12192000" cy="5958590"/>
              </a:xfrm>
              <a:blipFill rotWithShape="0">
                <a:blip r:embed="rId2"/>
                <a:stretch>
                  <a:fillRect l="-900" t="-1636"/>
                </a:stretch>
              </a:blipFill>
            </p:spPr>
            <p:txBody>
              <a:bodyPr/>
              <a:lstStyle/>
              <a:p>
                <a:r>
                  <a:rPr lang="en-US">
                    <a:noFill/>
                  </a:rPr>
                  <a:t> </a:t>
                </a:r>
              </a:p>
            </p:txBody>
          </p:sp>
        </mc:Fallback>
      </mc:AlternateContent>
    </p:spTree>
    <p:extLst>
      <p:ext uri="{BB962C8B-B14F-4D97-AF65-F5344CB8AC3E}">
        <p14:creationId xmlns:p14="http://schemas.microsoft.com/office/powerpoint/2010/main" val="21029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rPr>
              <a:t>Generator </a:t>
            </a:r>
            <a:r>
              <a:rPr lang="en-US" b="1" dirty="0" smtClean="0">
                <a:solidFill>
                  <a:prstClr val="black"/>
                </a:solidFill>
              </a:rPr>
              <a:t>Model – Equivalent circuit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25564"/>
                <a:ext cx="12192000" cy="5532436"/>
              </a:xfrm>
            </p:spPr>
            <p:txBody>
              <a:bodyPr>
                <a:normAutofit lnSpcReduction="10000"/>
              </a:bodyPr>
              <a:lstStyle/>
              <a:p>
                <a:r>
                  <a:rPr lang="en-US" dirty="0" smtClean="0"/>
                  <a:t>This reactance </a:t>
                </a:r>
                <a:r>
                  <a:rPr lang="en-US" dirty="0" err="1" smtClean="0"/>
                  <a:t>emf</a:t>
                </a:r>
                <a:r>
                  <a:rPr lang="en-US" dirty="0" smtClean="0"/>
                  <a:t> appears as a voltage drop,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𝑰</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sub>
                    </m:sSub>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𝑿</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𝒍</m:t>
                        </m:r>
                      </m:sub>
                    </m:sSub>
                  </m:oMath>
                </a14:m>
                <a:r>
                  <a:rPr lang="en-US" dirty="0" smtClean="0"/>
                  <a:t> where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𝑰</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sub>
                    </m:sSub>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𝒊𝒔</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𝒕𝒉𝒆</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𝒂𝒓𝒎𝒂𝒕𝒖𝒓𝒆</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𝒄𝒖𝒓𝒓𝒆𝒏𝒕</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𝒂𝒏𝒅</m:t>
                        </m:r>
                        <m:r>
                          <a:rPr lang="en-US"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𝑿</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𝒂𝒍</m:t>
                        </m:r>
                      </m:sub>
                    </m:sSub>
                  </m:oMath>
                </a14:m>
                <a:r>
                  <a:rPr lang="en-US" dirty="0" smtClean="0"/>
                  <a:t> the leakage reactance.</a:t>
                </a:r>
              </a:p>
              <a:p>
                <a:r>
                  <a:rPr lang="en-US" dirty="0" smtClean="0"/>
                  <a:t>The generator would have to make up for this voltage drop</a:t>
                </a:r>
              </a:p>
              <a:p>
                <a:r>
                  <a:rPr lang="en-US" dirty="0" smtClean="0"/>
                  <a:t>The remainder of the armature flux,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𝒓</m:t>
                        </m:r>
                      </m:sub>
                    </m:sSub>
                  </m:oMath>
                </a14:m>
                <a:r>
                  <a:rPr lang="en-US" dirty="0" smtClean="0"/>
                  <a:t> interacts with the main field flux </a:t>
                </a:r>
              </a:p>
              <a:p>
                <a:r>
                  <a:rPr lang="en-US" dirty="0" smtClean="0"/>
                  <a:t>The effect is called armature reaction and the associated reactance,</a:t>
                </a:r>
                <a:r>
                  <a:rPr lang="en-US" b="1" dirty="0">
                    <a:solidFill>
                      <a:prstClr val="black"/>
                    </a:solidFill>
                    <a:ea typeface="Times New Roman" panose="02020603050405020304" pitchFamily="18" charset="0"/>
                    <a:cs typeface="Times New Roman" panose="02020603050405020304" pitchFamily="18" charset="0"/>
                  </a:rPr>
                  <a:t>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𝑿</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𝒓</m:t>
                        </m:r>
                      </m:sub>
                    </m:sSub>
                  </m:oMath>
                </a14:m>
                <a:r>
                  <a:rPr lang="en-US" dirty="0" smtClean="0"/>
                  <a:t> is known as armature reactance or </a:t>
                </a:r>
                <a:r>
                  <a:rPr lang="en-US" dirty="0" err="1" smtClean="0"/>
                  <a:t>magnetising</a:t>
                </a:r>
                <a:r>
                  <a:rPr lang="en-US" dirty="0" smtClean="0"/>
                  <a:t> reactance</a:t>
                </a:r>
              </a:p>
              <a:p>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𝑿</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𝒂𝒓</m:t>
                        </m:r>
                      </m:sub>
                    </m:sSub>
                  </m:oMath>
                </a14:m>
                <a:r>
                  <a:rPr lang="en-US" dirty="0" smtClean="0"/>
                  <a:t> and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𝑿</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𝒂𝒍</m:t>
                        </m:r>
                      </m:sub>
                    </m:sSub>
                  </m:oMath>
                </a14:m>
                <a:r>
                  <a:rPr lang="en-US" dirty="0" smtClean="0"/>
                  <a:t> usually combine to form the resultant reactance(Synchronous reactance), </a:t>
                </a:r>
                <a14:m>
                  <m:oMath xmlns:m="http://schemas.openxmlformats.org/officeDocument/2006/math">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𝑿</m:t>
                        </m:r>
                      </m:e>
                      <m:sub>
                        <m:r>
                          <a:rPr lang="en-US"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𝒔</m:t>
                        </m:r>
                      </m:sub>
                    </m:sSub>
                  </m:oMath>
                </a14:m>
                <a:endParaRPr lang="en-US" dirty="0" smtClean="0"/>
              </a:p>
              <a:p>
                <a:r>
                  <a:rPr lang="en-US" dirty="0" smtClean="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𝑎𝑟</m:t>
                        </m:r>
                      </m:sub>
                    </m:sSub>
                    <m:r>
                      <a:rPr lang="en-US" b="0" i="1" smtClean="0">
                        <a:latin typeface="Cambria Math" panose="02040503050406030204" pitchFamily="18" charset="0"/>
                      </a:rPr>
                      <m:t>+</m:t>
                    </m:r>
                    <m:sSub>
                      <m:sSubPr>
                        <m:ctrlP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𝑿</m:t>
                        </m:r>
                      </m:e>
                      <m:sub>
                        <m:r>
                          <a:rPr lang="en-US"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𝒂𝒍</m:t>
                        </m:r>
                      </m:sub>
                    </m:sSub>
                  </m:oMath>
                </a14:m>
                <a:r>
                  <a:rPr lang="en-US" dirty="0" smtClean="0"/>
                  <a:t>      ……………………………………………….(11)</a:t>
                </a:r>
                <a:endParaRPr lang="en-US" b="1" dirty="0" smtClean="0"/>
              </a:p>
              <a:p>
                <a:r>
                  <a:rPr lang="en-US" b="1" dirty="0" smtClean="0"/>
                  <a:t>Note: 1. leakage reactance causes voltage drop</a:t>
                </a:r>
              </a:p>
              <a:p>
                <a:r>
                  <a:rPr lang="en-US" b="1" dirty="0"/>
                  <a:t> </a:t>
                </a:r>
                <a:r>
                  <a:rPr lang="en-US" b="1" dirty="0" smtClean="0"/>
                  <a:t>           2. the effect of armature reaction on the output of the generator depends on the nature of the load(the power factor) </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25564"/>
                <a:ext cx="12192000" cy="5532436"/>
              </a:xfrm>
              <a:blipFill rotWithShape="0">
                <a:blip r:embed="rId2"/>
                <a:stretch>
                  <a:fillRect l="-900" t="-2423"/>
                </a:stretch>
              </a:blipFill>
            </p:spPr>
            <p:txBody>
              <a:bodyPr/>
              <a:lstStyle/>
              <a:p>
                <a:r>
                  <a:rPr lang="en-US">
                    <a:noFill/>
                  </a:rPr>
                  <a:t> </a:t>
                </a:r>
              </a:p>
            </p:txBody>
          </p:sp>
        </mc:Fallback>
      </mc:AlternateContent>
    </p:spTree>
    <p:extLst>
      <p:ext uri="{BB962C8B-B14F-4D97-AF65-F5344CB8AC3E}">
        <p14:creationId xmlns:p14="http://schemas.microsoft.com/office/powerpoint/2010/main" val="599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Generator Model – Equivalent circuit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The stator of the synchronous machine (like that of the squirrel cage induction motor), has a resistance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𝑅</m:t>
                        </m:r>
                      </m:e>
                      <m:sub>
                        <m:r>
                          <a:rPr lang="en-US" b="0" i="1" smtClean="0">
                            <a:solidFill>
                              <a:prstClr val="black"/>
                            </a:solidFill>
                            <a:latin typeface="Cambria Math" panose="02040503050406030204" pitchFamily="18" charset="0"/>
                          </a:rPr>
                          <m:t>𝑎</m:t>
                        </m:r>
                      </m:sub>
                    </m:sSub>
                  </m:oMath>
                </a14:m>
                <a:endParaRPr lang="en-US" dirty="0" smtClean="0"/>
              </a:p>
              <a:p>
                <a:r>
                  <a:rPr lang="en-US" dirty="0" smtClean="0"/>
                  <a:t>A combination of all the impedances is known as Synchronous impedance, </a:t>
                </a:r>
                <a14:m>
                  <m:oMath xmlns:m="http://schemas.openxmlformats.org/officeDocument/2006/math">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𝑍</m:t>
                        </m:r>
                      </m:e>
                      <m:sub>
                        <m:r>
                          <a:rPr lang="en-US" i="1">
                            <a:solidFill>
                              <a:prstClr val="black"/>
                            </a:solidFill>
                            <a:latin typeface="Cambria Math" panose="02040503050406030204" pitchFamily="18" charset="0"/>
                          </a:rPr>
                          <m:t>𝑠</m:t>
                        </m:r>
                      </m:sub>
                    </m:sSub>
                  </m:oMath>
                </a14:m>
                <a:endParaRPr lang="en-US" dirty="0" smtClean="0"/>
              </a:p>
              <a:p>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𝑍</m:t>
                        </m:r>
                      </m:e>
                      <m:sub>
                        <m:r>
                          <a:rPr lang="en-US" i="1">
                            <a:solidFill>
                              <a:prstClr val="black"/>
                            </a:solidFill>
                            <a:latin typeface="Cambria Math" panose="02040503050406030204" pitchFamily="18" charset="0"/>
                          </a:rPr>
                          <m:t>𝑠</m:t>
                        </m:r>
                      </m:sub>
                    </m:sSub>
                    <m:r>
                      <a:rPr lang="en-US" b="0" i="1" smtClean="0">
                        <a:solidFill>
                          <a:prstClr val="black"/>
                        </a:solidFill>
                        <a:latin typeface="Cambria Math" panose="02040503050406030204" pitchFamily="18" charset="0"/>
                      </a:rPr>
                      <m:t>= </m:t>
                    </m:r>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𝑅</m:t>
                        </m:r>
                      </m:e>
                      <m:sub>
                        <m:r>
                          <a:rPr lang="en-US" b="0" i="1" smtClean="0">
                            <a:solidFill>
                              <a:prstClr val="black"/>
                            </a:solidFill>
                            <a:latin typeface="Cambria Math" panose="02040503050406030204" pitchFamily="18" charset="0"/>
                          </a:rPr>
                          <m:t>𝑎</m:t>
                        </m:r>
                      </m:sub>
                    </m:sSub>
                    <m:r>
                      <a:rPr lang="en-US" b="0" i="1" smtClean="0">
                        <a:solidFill>
                          <a:prstClr val="black"/>
                        </a:solidFill>
                        <a:latin typeface="Cambria Math" panose="02040503050406030204" pitchFamily="18" charset="0"/>
                      </a:rPr>
                      <m:t>+ </m:t>
                    </m:r>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𝑗𝑋</m:t>
                        </m:r>
                      </m:e>
                      <m:sub>
                        <m:r>
                          <a:rPr lang="en-US" i="1">
                            <a:solidFill>
                              <a:prstClr val="black"/>
                            </a:solidFill>
                            <a:latin typeface="Cambria Math" panose="02040503050406030204" pitchFamily="18" charset="0"/>
                          </a:rPr>
                          <m:t>𝑠</m:t>
                        </m:r>
                      </m:sub>
                    </m:sSub>
                  </m:oMath>
                </a14:m>
                <a:r>
                  <a:rPr lang="en-US" dirty="0" smtClean="0"/>
                  <a:t> ………………………………………………(12)</a:t>
                </a:r>
              </a:p>
              <a:p>
                <a:r>
                  <a:rPr lang="en-US" dirty="0" smtClean="0"/>
                  <a:t>Fig. 5 shows the modelled equivalent circuit from equation (13)</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𝑟</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𝑎𝑙</m:t>
                            </m:r>
                          </m:sub>
                        </m:sSub>
                      </m:e>
                    </m:d>
                  </m:oMath>
                </a14:m>
                <a:r>
                  <a:rPr lang="en-US" dirty="0" smtClean="0"/>
                  <a:t> ………………………………....(13)</a:t>
                </a:r>
              </a:p>
              <a:p>
                <a:r>
                  <a:rPr lang="en-US" dirty="0" smtClean="0"/>
                  <a:t>On no load,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𝐸</m:t>
                        </m:r>
                      </m:e>
                      <m:sub>
                        <m:r>
                          <a:rPr lang="en-US" b="0" i="1" smtClean="0">
                            <a:solidFill>
                              <a:prstClr val="black"/>
                            </a:solidFill>
                            <a:latin typeface="Cambria Math" panose="02040503050406030204" pitchFamily="18" charset="0"/>
                          </a:rPr>
                          <m:t>𝑓</m:t>
                        </m:r>
                      </m:sub>
                    </m:sSub>
                    <m:r>
                      <a:rPr lang="en-US" i="1">
                        <a:solidFill>
                          <a:prstClr val="black"/>
                        </a:solidFill>
                        <a:latin typeface="Cambria Math" panose="02040503050406030204" pitchFamily="18" charset="0"/>
                      </a:rPr>
                      <m:t>= </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𝑉</m:t>
                        </m:r>
                      </m:e>
                      <m:sub>
                        <m:r>
                          <a:rPr lang="en-US" i="1">
                            <a:solidFill>
                              <a:prstClr val="black"/>
                            </a:solidFill>
                            <a:latin typeface="Cambria Math" panose="02040503050406030204" pitchFamily="18" charset="0"/>
                          </a:rPr>
                          <m:t>𝑡</m:t>
                        </m:r>
                      </m:sub>
                    </m:sSub>
                  </m:oMath>
                </a14:m>
                <a:r>
                  <a:rPr lang="en-US" dirty="0" smtClean="0"/>
                  <a:t> ………………………………………….(14)</a:t>
                </a:r>
              </a:p>
              <a:p>
                <a:r>
                  <a:rPr lang="en-US" dirty="0" smtClean="0"/>
                  <a:t>Where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𝐸</m:t>
                        </m:r>
                      </m:e>
                      <m:sub>
                        <m:r>
                          <a:rPr lang="en-US" b="0" i="1" smtClean="0">
                            <a:solidFill>
                              <a:prstClr val="black"/>
                            </a:solidFill>
                            <a:latin typeface="Cambria Math" panose="02040503050406030204" pitchFamily="18" charset="0"/>
                          </a:rPr>
                          <m:t>𝑓</m:t>
                        </m:r>
                        <m:r>
                          <a:rPr lang="en-US" b="0" i="1" smtClean="0">
                            <a:solidFill>
                              <a:prstClr val="black"/>
                            </a:solidFill>
                            <a:latin typeface="Cambria Math" panose="02040503050406030204" pitchFamily="18" charset="0"/>
                          </a:rPr>
                          <m:t>  </m:t>
                        </m:r>
                      </m:sub>
                    </m:sSub>
                    <m:r>
                      <a:rPr lang="en-US" b="0" i="1" smtClean="0">
                        <a:solidFill>
                          <a:prstClr val="black"/>
                        </a:solidFill>
                        <a:latin typeface="Cambria Math" panose="02040503050406030204" pitchFamily="18" charset="0"/>
                      </a:rPr>
                      <m:t>𝑖𝑠</m:t>
                    </m:r>
                    <m:r>
                      <a:rPr lang="en-US" b="0" i="1" smtClean="0">
                        <a:solidFill>
                          <a:prstClr val="black"/>
                        </a:solidFill>
                        <a:latin typeface="Cambria Math" panose="02040503050406030204" pitchFamily="18" charset="0"/>
                      </a:rPr>
                      <m:t> </m:t>
                    </m:r>
                    <m:r>
                      <a:rPr lang="en-US" b="0" i="1" smtClean="0">
                        <a:solidFill>
                          <a:prstClr val="black"/>
                        </a:solidFill>
                        <a:latin typeface="Cambria Math" panose="02040503050406030204" pitchFamily="18" charset="0"/>
                      </a:rPr>
                      <m:t>𝑡h𝑒</m:t>
                    </m:r>
                    <m:r>
                      <a:rPr lang="en-US" b="0" i="1" smtClean="0">
                        <a:solidFill>
                          <a:prstClr val="black"/>
                        </a:solidFill>
                        <a:latin typeface="Cambria Math" panose="02040503050406030204" pitchFamily="18" charset="0"/>
                      </a:rPr>
                      <m:t> </m:t>
                    </m:r>
                    <m:r>
                      <a:rPr lang="en-US" b="0" i="1" smtClean="0">
                        <a:solidFill>
                          <a:prstClr val="black"/>
                        </a:solidFill>
                        <a:latin typeface="Cambria Math" panose="02040503050406030204" pitchFamily="18" charset="0"/>
                      </a:rPr>
                      <m:t>𝑛𝑜</m:t>
                    </m:r>
                    <m:r>
                      <a:rPr lang="en-US" b="0" i="1" smtClean="0">
                        <a:solidFill>
                          <a:prstClr val="black"/>
                        </a:solidFill>
                        <a:latin typeface="Cambria Math" panose="02040503050406030204" pitchFamily="18" charset="0"/>
                      </a:rPr>
                      <m:t> </m:t>
                    </m:r>
                    <m:r>
                      <a:rPr lang="en-US" b="0" i="1" smtClean="0">
                        <a:solidFill>
                          <a:prstClr val="black"/>
                        </a:solidFill>
                        <a:latin typeface="Cambria Math" panose="02040503050406030204" pitchFamily="18" charset="0"/>
                      </a:rPr>
                      <m:t>𝑙𝑜𝑎𝑑</m:t>
                    </m:r>
                    <m:r>
                      <a:rPr lang="en-US" b="0" i="1" smtClean="0">
                        <a:solidFill>
                          <a:prstClr val="black"/>
                        </a:solidFill>
                        <a:latin typeface="Cambria Math" panose="02040503050406030204" pitchFamily="18" charset="0"/>
                      </a:rPr>
                      <m:t> </m:t>
                    </m:r>
                    <m:r>
                      <a:rPr lang="en-US" b="0" i="1" smtClean="0">
                        <a:solidFill>
                          <a:prstClr val="black"/>
                        </a:solidFill>
                        <a:latin typeface="Cambria Math" panose="02040503050406030204" pitchFamily="18" charset="0"/>
                      </a:rPr>
                      <m:t>𝑖𝑛𝑑𝑢𝑐𝑒𝑑</m:t>
                    </m:r>
                    <m:r>
                      <a:rPr lang="en-US" b="0" i="1" smtClean="0">
                        <a:solidFill>
                          <a:prstClr val="black"/>
                        </a:solidFill>
                        <a:latin typeface="Cambria Math" panose="02040503050406030204" pitchFamily="18" charset="0"/>
                      </a:rPr>
                      <m:t> </m:t>
                    </m:r>
                    <m:r>
                      <a:rPr lang="en-US" b="0" i="1" smtClean="0">
                        <a:solidFill>
                          <a:prstClr val="black"/>
                        </a:solidFill>
                        <a:latin typeface="Cambria Math" panose="02040503050406030204" pitchFamily="18" charset="0"/>
                      </a:rPr>
                      <m:t>𝑒𝑚𝑓</m:t>
                    </m:r>
                    <m:d>
                      <m:dPr>
                        <m:ctrlPr>
                          <a:rPr lang="en-US" b="0" i="1" smtClean="0">
                            <a:solidFill>
                              <a:prstClr val="black"/>
                            </a:solidFill>
                            <a:latin typeface="Cambria Math" panose="02040503050406030204" pitchFamily="18" charset="0"/>
                          </a:rPr>
                        </m:ctrlPr>
                      </m:dPr>
                      <m:e>
                        <m:r>
                          <a:rPr lang="en-US" b="0" i="1" smtClean="0">
                            <a:solidFill>
                              <a:prstClr val="black"/>
                            </a:solidFill>
                            <a:latin typeface="Cambria Math" panose="02040503050406030204" pitchFamily="18" charset="0"/>
                          </a:rPr>
                          <m:t>𝑒𝑥𝑐𝑖𝑡𝑎𝑡𝑖𝑜𝑛</m:t>
                        </m:r>
                        <m:r>
                          <a:rPr lang="en-US" b="0" i="1" smtClean="0">
                            <a:solidFill>
                              <a:prstClr val="black"/>
                            </a:solidFill>
                            <a:latin typeface="Cambria Math" panose="02040503050406030204" pitchFamily="18" charset="0"/>
                          </a:rPr>
                          <m:t> </m:t>
                        </m:r>
                        <m:r>
                          <a:rPr lang="en-US" b="0" i="1" smtClean="0">
                            <a:solidFill>
                              <a:prstClr val="black"/>
                            </a:solidFill>
                            <a:latin typeface="Cambria Math" panose="02040503050406030204" pitchFamily="18" charset="0"/>
                          </a:rPr>
                          <m:t>𝑣𝑜𝑙𝑡𝑎𝑔𝑒</m:t>
                        </m:r>
                      </m:e>
                    </m:d>
                    <m:r>
                      <a:rPr lang="en-US" b="0" i="1" smtClean="0">
                        <a:solidFill>
                          <a:prstClr val="black"/>
                        </a:solidFill>
                        <a:latin typeface="Cambria Math" panose="02040503050406030204" pitchFamily="18" charset="0"/>
                      </a:rPr>
                      <m:t>𝑎𝑛𝑑</m:t>
                    </m:r>
                    <m:r>
                      <a:rPr lang="en-US" b="0" i="1" smtClean="0">
                        <a:solidFill>
                          <a:prstClr val="black"/>
                        </a:solidFill>
                        <a:latin typeface="Cambria Math" panose="02040503050406030204" pitchFamily="18" charset="0"/>
                      </a:rPr>
                      <m:t> </m:t>
                    </m:r>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𝐸</m:t>
                        </m:r>
                      </m:e>
                      <m:sub>
                        <m:r>
                          <a:rPr lang="en-US" b="0" i="1" smtClean="0">
                            <a:solidFill>
                              <a:prstClr val="black"/>
                            </a:solidFill>
                            <a:latin typeface="Cambria Math" panose="02040503050406030204" pitchFamily="18" charset="0"/>
                          </a:rPr>
                          <m:t>𝑟</m:t>
                        </m:r>
                      </m:sub>
                    </m:sSub>
                  </m:oMath>
                </a14:m>
                <a:r>
                  <a:rPr lang="en-US" dirty="0" smtClean="0"/>
                  <a:t> is the internal emf (or the air – gap voltage) that result when the machine is loaded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501" r="-290"/>
                </a:stretch>
              </a:blipFill>
            </p:spPr>
            <p:txBody>
              <a:bodyPr/>
              <a:lstStyle/>
              <a:p>
                <a:r>
                  <a:rPr lang="en-US">
                    <a:noFill/>
                  </a:rPr>
                  <a:t> </a:t>
                </a:r>
              </a:p>
            </p:txBody>
          </p:sp>
        </mc:Fallback>
      </mc:AlternateContent>
    </p:spTree>
    <p:extLst>
      <p:ext uri="{BB962C8B-B14F-4D97-AF65-F5344CB8AC3E}">
        <p14:creationId xmlns:p14="http://schemas.microsoft.com/office/powerpoint/2010/main" val="12214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Modelled Equivalent Circuit - </a:t>
            </a:r>
            <a:endParaRPr lang="en-US" dirty="0"/>
          </a:p>
        </p:txBody>
      </p:sp>
      <p:sp>
        <p:nvSpPr>
          <p:cNvPr id="3" name="Content Placeholder 2"/>
          <p:cNvSpPr>
            <a:spLocks noGrp="1"/>
          </p:cNvSpPr>
          <p:nvPr>
            <p:ph idx="1"/>
          </p:nvPr>
        </p:nvSpPr>
        <p:spPr>
          <a:xfrm>
            <a:off x="838200" y="1825624"/>
            <a:ext cx="10515600" cy="5032375"/>
          </a:xfrm>
        </p:spPr>
        <p:txBody>
          <a:bodyPr/>
          <a:lstStyle/>
          <a:p>
            <a:endParaRPr lang="en-US" dirty="0"/>
          </a:p>
        </p:txBody>
      </p:sp>
      <p:grpSp>
        <p:nvGrpSpPr>
          <p:cNvPr id="4" name="Group 3"/>
          <p:cNvGrpSpPr/>
          <p:nvPr/>
        </p:nvGrpSpPr>
        <p:grpSpPr>
          <a:xfrm>
            <a:off x="1618625" y="2667793"/>
            <a:ext cx="8934450" cy="3509169"/>
            <a:chOff x="0" y="0"/>
            <a:chExt cx="6286501" cy="2667000"/>
          </a:xfrm>
        </p:grpSpPr>
        <mc:AlternateContent xmlns:mc="http://schemas.openxmlformats.org/markup-compatibility/2006" xmlns:a14="http://schemas.microsoft.com/office/drawing/2010/main">
          <mc:Choice Requires="a14">
            <p:sp>
              <p:nvSpPr>
                <p:cNvPr id="5" name="Text Box 262"/>
                <p:cNvSpPr txBox="1"/>
                <p:nvPr/>
              </p:nvSpPr>
              <p:spPr>
                <a:xfrm>
                  <a:off x="2971800" y="152400"/>
                  <a:ext cx="533400" cy="3619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𝑋</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5" name="Text Box 262"/>
                <p:cNvSpPr txBox="1">
                  <a:spLocks noRot="1" noChangeAspect="1" noMove="1" noResize="1" noEditPoints="1" noAdjustHandles="1" noChangeArrowheads="1" noChangeShapeType="1" noTextEdit="1"/>
                </p:cNvSpPr>
                <p:nvPr/>
              </p:nvSpPr>
              <p:spPr>
                <a:xfrm>
                  <a:off x="2971800" y="152400"/>
                  <a:ext cx="533400" cy="361950"/>
                </a:xfrm>
                <a:prstGeom prst="rect">
                  <a:avLst/>
                </a:prstGeom>
                <a:blipFill rotWithShape="0">
                  <a:blip r:embed="rId2"/>
                  <a:stretch>
                    <a:fillRect/>
                  </a:stretch>
                </a:blipFill>
                <a:ln w="6350">
                  <a:noFill/>
                </a:ln>
                <a:effectLst/>
              </p:spPr>
              <p:txBody>
                <a:bodyPr/>
                <a:lstStyle/>
                <a:p>
                  <a:r>
                    <a:rPr lang="en-US">
                      <a:noFill/>
                    </a:rPr>
                    <a:t> </a:t>
                  </a:r>
                </a:p>
              </p:txBody>
            </p:sp>
          </mc:Fallback>
        </mc:AlternateContent>
        <p:grpSp>
          <p:nvGrpSpPr>
            <p:cNvPr id="6" name="Group 5"/>
            <p:cNvGrpSpPr/>
            <p:nvPr/>
          </p:nvGrpSpPr>
          <p:grpSpPr>
            <a:xfrm>
              <a:off x="0" y="0"/>
              <a:ext cx="6286501" cy="2667000"/>
              <a:chOff x="0" y="0"/>
              <a:chExt cx="6286501" cy="2667000"/>
            </a:xfrm>
          </p:grpSpPr>
          <p:grpSp>
            <p:nvGrpSpPr>
              <p:cNvPr id="7" name="Group 6"/>
              <p:cNvGrpSpPr/>
              <p:nvPr/>
            </p:nvGrpSpPr>
            <p:grpSpPr>
              <a:xfrm>
                <a:off x="0" y="0"/>
                <a:ext cx="6286501" cy="2667000"/>
                <a:chOff x="0" y="0"/>
                <a:chExt cx="6286501" cy="2667000"/>
              </a:xfrm>
            </p:grpSpPr>
            <p:grpSp>
              <p:nvGrpSpPr>
                <p:cNvPr id="9" name="Group 8"/>
                <p:cNvGrpSpPr/>
                <p:nvPr/>
              </p:nvGrpSpPr>
              <p:grpSpPr>
                <a:xfrm>
                  <a:off x="0" y="0"/>
                  <a:ext cx="6286501" cy="2667000"/>
                  <a:chOff x="-1" y="0"/>
                  <a:chExt cx="6286501" cy="2667000"/>
                </a:xfrm>
              </p:grpSpPr>
              <mc:AlternateContent xmlns:mc="http://schemas.openxmlformats.org/markup-compatibility/2006" xmlns:a14="http://schemas.microsoft.com/office/drawing/2010/main">
                <mc:Choice Requires="a14">
                  <p:sp>
                    <p:nvSpPr>
                      <p:cNvPr id="12" name="Text Box 252"/>
                      <p:cNvSpPr txBox="1"/>
                      <p:nvPr/>
                    </p:nvSpPr>
                    <p:spPr>
                      <a:xfrm>
                        <a:off x="1171575" y="581025"/>
                        <a:ext cx="4953000" cy="36195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𝑿</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𝒂𝒓</m:t>
                                  </m:r>
                                </m:sub>
                              </m:s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𝑿</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𝒂𝒍</m:t>
                                  </m:r>
                                </m:sub>
                              </m:s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𝑹</m:t>
                                  </m:r>
                                </m:e>
                                <m:sub>
                                  <m:r>
                                    <a:rPr kumimoji="0" lang="en-US" sz="1100" b="1"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2" name="Text Box 252"/>
                      <p:cNvSpPr txBox="1">
                        <a:spLocks noRot="1" noChangeAspect="1" noMove="1" noResize="1" noEditPoints="1" noAdjustHandles="1" noChangeArrowheads="1" noChangeShapeType="1" noTextEdit="1"/>
                      </p:cNvSpPr>
                      <p:nvPr/>
                    </p:nvSpPr>
                    <p:spPr>
                      <a:xfrm>
                        <a:off x="1171575" y="581025"/>
                        <a:ext cx="4953000" cy="361950"/>
                      </a:xfrm>
                      <a:prstGeom prst="rect">
                        <a:avLst/>
                      </a:prstGeom>
                      <a:blipFill rotWithShape="0">
                        <a:blip r:embed="rId3"/>
                        <a:stretch>
                          <a:fillRect/>
                        </a:stretch>
                      </a:blipFill>
                      <a:ln w="57150">
                        <a:noFill/>
                      </a:ln>
                      <a:effectLst/>
                    </p:spPr>
                    <p:txBody>
                      <a:bodyPr/>
                      <a:lstStyle/>
                      <a:p>
                        <a:r>
                          <a:rPr lang="en-US">
                            <a:noFill/>
                          </a:rPr>
                          <a:t> </a:t>
                        </a:r>
                      </a:p>
                    </p:txBody>
                  </p:sp>
                </mc:Fallback>
              </mc:AlternateContent>
              <p:grpSp>
                <p:nvGrpSpPr>
                  <p:cNvPr id="13" name="Group 12"/>
                  <p:cNvGrpSpPr/>
                  <p:nvPr/>
                </p:nvGrpSpPr>
                <p:grpSpPr>
                  <a:xfrm>
                    <a:off x="-1" y="904875"/>
                    <a:ext cx="6286501" cy="1390650"/>
                    <a:chOff x="-1" y="0"/>
                    <a:chExt cx="6286501" cy="1390650"/>
                  </a:xfrm>
                </p:grpSpPr>
                <p:cxnSp>
                  <p:nvCxnSpPr>
                    <p:cNvPr id="18" name="Straight Connector 17"/>
                    <p:cNvCxnSpPr/>
                    <p:nvPr/>
                  </p:nvCxnSpPr>
                  <p:spPr>
                    <a:xfrm>
                      <a:off x="1828800" y="1123950"/>
                      <a:ext cx="0" cy="266700"/>
                    </a:xfrm>
                    <a:prstGeom prst="line">
                      <a:avLst/>
                    </a:prstGeom>
                    <a:noFill/>
                    <a:ln w="57150" cap="flat" cmpd="sng" algn="ctr">
                      <a:solidFill>
                        <a:sysClr val="windowText" lastClr="000000"/>
                      </a:solidFill>
                      <a:prstDash val="solid"/>
                      <a:miter lim="800000"/>
                    </a:ln>
                    <a:effectLst/>
                  </p:spPr>
                </p:cxnSp>
                <p:grpSp>
                  <p:nvGrpSpPr>
                    <p:cNvPr id="19" name="Group 18"/>
                    <p:cNvGrpSpPr/>
                    <p:nvPr/>
                  </p:nvGrpSpPr>
                  <p:grpSpPr>
                    <a:xfrm>
                      <a:off x="-1" y="0"/>
                      <a:ext cx="6286501" cy="1381125"/>
                      <a:chOff x="-1" y="0"/>
                      <a:chExt cx="6286501" cy="1381125"/>
                    </a:xfrm>
                  </p:grpSpPr>
                  <p:grpSp>
                    <p:nvGrpSpPr>
                      <p:cNvPr id="20" name="Group 19"/>
                      <p:cNvGrpSpPr/>
                      <p:nvPr/>
                    </p:nvGrpSpPr>
                    <p:grpSpPr>
                      <a:xfrm>
                        <a:off x="-1" y="0"/>
                        <a:ext cx="6286501" cy="1381125"/>
                        <a:chOff x="-1" y="0"/>
                        <a:chExt cx="6286501" cy="1381125"/>
                      </a:xfrm>
                    </p:grpSpPr>
                    <mc:AlternateContent xmlns:mc="http://schemas.openxmlformats.org/markup-compatibility/2006" xmlns:a14="http://schemas.microsoft.com/office/drawing/2010/main">
                      <mc:Choice Requires="a14">
                        <p:sp>
                          <p:nvSpPr>
                            <p:cNvPr id="22" name="Text Box 238"/>
                            <p:cNvSpPr txBox="1"/>
                            <p:nvPr/>
                          </p:nvSpPr>
                          <p:spPr>
                            <a:xfrm>
                              <a:off x="-1" y="400050"/>
                              <a:ext cx="485775" cy="45720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22" name="Text Box 238"/>
                            <p:cNvSpPr txBox="1">
                              <a:spLocks noRot="1" noChangeAspect="1" noMove="1" noResize="1" noEditPoints="1" noAdjustHandles="1" noChangeArrowheads="1" noChangeShapeType="1" noTextEdit="1"/>
                            </p:cNvSpPr>
                            <p:nvPr/>
                          </p:nvSpPr>
                          <p:spPr>
                            <a:xfrm>
                              <a:off x="-1" y="400050"/>
                              <a:ext cx="485775" cy="457200"/>
                            </a:xfrm>
                            <a:prstGeom prst="rect">
                              <a:avLst/>
                            </a:prstGeom>
                            <a:blipFill rotWithShape="0">
                              <a:blip r:embed="rId4"/>
                              <a:stretch>
                                <a:fillRect/>
                              </a:stretch>
                            </a:blipFill>
                            <a:ln w="57150">
                              <a:noFill/>
                            </a:ln>
                            <a:effectLst/>
                          </p:spPr>
                          <p:txBody>
                            <a:bodyPr/>
                            <a:lstStyle/>
                            <a:p>
                              <a:r>
                                <a:rPr lang="en-US">
                                  <a:noFill/>
                                </a:rPr>
                                <a:t> </a:t>
                              </a:r>
                            </a:p>
                          </p:txBody>
                        </p:sp>
                      </mc:Fallback>
                    </mc:AlternateContent>
                    <p:grpSp>
                      <p:nvGrpSpPr>
                        <p:cNvPr id="23" name="Group 22"/>
                        <p:cNvGrpSpPr/>
                        <p:nvPr/>
                      </p:nvGrpSpPr>
                      <p:grpSpPr>
                        <a:xfrm>
                          <a:off x="638175" y="0"/>
                          <a:ext cx="5648325" cy="1381125"/>
                          <a:chOff x="0" y="0"/>
                          <a:chExt cx="5648325" cy="1381125"/>
                        </a:xfrm>
                      </p:grpSpPr>
                      <p:cxnSp>
                        <p:nvCxnSpPr>
                          <p:cNvPr id="24" name="Straight Arrow Connector 23"/>
                          <p:cNvCxnSpPr/>
                          <p:nvPr/>
                        </p:nvCxnSpPr>
                        <p:spPr>
                          <a:xfrm>
                            <a:off x="0" y="352425"/>
                            <a:ext cx="0" cy="904875"/>
                          </a:xfrm>
                          <a:prstGeom prst="straightConnector1">
                            <a:avLst/>
                          </a:prstGeom>
                          <a:noFill/>
                          <a:ln w="57150" cap="flat" cmpd="sng" algn="ctr">
                            <a:solidFill>
                              <a:sysClr val="windowText" lastClr="000000"/>
                            </a:solidFill>
                            <a:prstDash val="solid"/>
                            <a:miter lim="800000"/>
                            <a:tailEnd type="triangle"/>
                          </a:ln>
                          <a:effectLst/>
                        </p:spPr>
                      </p:cxnSp>
                      <p:grpSp>
                        <p:nvGrpSpPr>
                          <p:cNvPr id="25" name="Group 24"/>
                          <p:cNvGrpSpPr/>
                          <p:nvPr/>
                        </p:nvGrpSpPr>
                        <p:grpSpPr>
                          <a:xfrm>
                            <a:off x="219075" y="0"/>
                            <a:ext cx="5429250" cy="1381125"/>
                            <a:chOff x="0" y="0"/>
                            <a:chExt cx="5429250" cy="1381125"/>
                          </a:xfrm>
                        </p:grpSpPr>
                        <p:grpSp>
                          <p:nvGrpSpPr>
                            <p:cNvPr id="26" name="Group 25"/>
                            <p:cNvGrpSpPr/>
                            <p:nvPr/>
                          </p:nvGrpSpPr>
                          <p:grpSpPr>
                            <a:xfrm>
                              <a:off x="0" y="266700"/>
                              <a:ext cx="609600" cy="981075"/>
                              <a:chOff x="0" y="0"/>
                              <a:chExt cx="609600" cy="981075"/>
                            </a:xfrm>
                          </p:grpSpPr>
                          <p:grpSp>
                            <p:nvGrpSpPr>
                              <p:cNvPr id="58" name="Group 57"/>
                              <p:cNvGrpSpPr/>
                              <p:nvPr/>
                            </p:nvGrpSpPr>
                            <p:grpSpPr>
                              <a:xfrm rot="5400000">
                                <a:off x="-252413" y="328613"/>
                                <a:ext cx="981075" cy="323850"/>
                                <a:chOff x="0" y="0"/>
                                <a:chExt cx="981075" cy="428625"/>
                              </a:xfrm>
                            </p:grpSpPr>
                            <p:sp>
                              <p:nvSpPr>
                                <p:cNvPr id="60" name="Block Arc 59"/>
                                <p:cNvSpPr/>
                                <p:nvPr/>
                              </p:nvSpPr>
                              <p:spPr>
                                <a:xfrm>
                                  <a:off x="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Block Arc 60"/>
                                <p:cNvSpPr/>
                                <p:nvPr/>
                              </p:nvSpPr>
                              <p:spPr>
                                <a:xfrm>
                                  <a:off x="62865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Block Arc 61"/>
                                <p:cNvSpPr/>
                                <p:nvPr/>
                              </p:nvSpPr>
                              <p:spPr>
                                <a:xfrm>
                                  <a:off x="30480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59" name="Straight Arrow Connector 58"/>
                              <p:cNvCxnSpPr/>
                              <p:nvPr/>
                            </p:nvCxnSpPr>
                            <p:spPr>
                              <a:xfrm flipV="1">
                                <a:off x="0" y="200025"/>
                                <a:ext cx="609600" cy="609600"/>
                              </a:xfrm>
                              <a:prstGeom prst="straightConnector1">
                                <a:avLst/>
                              </a:prstGeom>
                              <a:noFill/>
                              <a:ln w="57150" cap="flat" cmpd="sng" algn="ctr">
                                <a:solidFill>
                                  <a:sysClr val="windowText" lastClr="000000"/>
                                </a:solidFill>
                                <a:prstDash val="solid"/>
                                <a:miter lim="800000"/>
                                <a:tailEnd type="triangle"/>
                              </a:ln>
                              <a:effectLst/>
                            </p:spPr>
                          </p:cxnSp>
                        </p:grpSp>
                        <p:grpSp>
                          <p:nvGrpSpPr>
                            <p:cNvPr id="27" name="Group 26"/>
                            <p:cNvGrpSpPr/>
                            <p:nvPr/>
                          </p:nvGrpSpPr>
                          <p:grpSpPr>
                            <a:xfrm>
                              <a:off x="600075" y="0"/>
                              <a:ext cx="4829175" cy="1381125"/>
                              <a:chOff x="0" y="0"/>
                              <a:chExt cx="4829175" cy="1381125"/>
                            </a:xfrm>
                          </p:grpSpPr>
                          <p:grpSp>
                            <p:nvGrpSpPr>
                              <p:cNvPr id="28" name="Group 27"/>
                              <p:cNvGrpSpPr/>
                              <p:nvPr/>
                            </p:nvGrpSpPr>
                            <p:grpSpPr>
                              <a:xfrm>
                                <a:off x="0" y="0"/>
                                <a:ext cx="4400550" cy="1114425"/>
                                <a:chOff x="0" y="0"/>
                                <a:chExt cx="4400550" cy="1114425"/>
                              </a:xfrm>
                            </p:grpSpPr>
                            <p:grpSp>
                              <p:nvGrpSpPr>
                                <p:cNvPr id="31" name="Group 30"/>
                                <p:cNvGrpSpPr/>
                                <p:nvPr/>
                              </p:nvGrpSpPr>
                              <p:grpSpPr>
                                <a:xfrm>
                                  <a:off x="2085975" y="19050"/>
                                  <a:ext cx="981075" cy="323850"/>
                                  <a:chOff x="0" y="0"/>
                                  <a:chExt cx="981075" cy="428625"/>
                                </a:xfrm>
                              </p:grpSpPr>
                              <p:sp>
                                <p:nvSpPr>
                                  <p:cNvPr id="55" name="Block Arc 54"/>
                                  <p:cNvSpPr/>
                                  <p:nvPr/>
                                </p:nvSpPr>
                                <p:spPr>
                                  <a:xfrm>
                                    <a:off x="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Block Arc 55"/>
                                  <p:cNvSpPr/>
                                  <p:nvPr/>
                                </p:nvSpPr>
                                <p:spPr>
                                  <a:xfrm>
                                    <a:off x="62865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Block Arc 56"/>
                                  <p:cNvSpPr/>
                                  <p:nvPr/>
                                </p:nvSpPr>
                                <p:spPr>
                                  <a:xfrm>
                                    <a:off x="30480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2" name="Group 31"/>
                                <p:cNvGrpSpPr/>
                                <p:nvPr/>
                              </p:nvGrpSpPr>
                              <p:grpSpPr>
                                <a:xfrm>
                                  <a:off x="685800" y="0"/>
                                  <a:ext cx="981075" cy="323850"/>
                                  <a:chOff x="0" y="0"/>
                                  <a:chExt cx="981075" cy="428625"/>
                                </a:xfrm>
                              </p:grpSpPr>
                              <p:sp>
                                <p:nvSpPr>
                                  <p:cNvPr id="52" name="Block Arc 51"/>
                                  <p:cNvSpPr/>
                                  <p:nvPr/>
                                </p:nvSpPr>
                                <p:spPr>
                                  <a:xfrm>
                                    <a:off x="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Block Arc 52"/>
                                  <p:cNvSpPr/>
                                  <p:nvPr/>
                                </p:nvSpPr>
                                <p:spPr>
                                  <a:xfrm>
                                    <a:off x="62865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Block Arc 53"/>
                                  <p:cNvSpPr/>
                                  <p:nvPr/>
                                </p:nvSpPr>
                                <p:spPr>
                                  <a:xfrm>
                                    <a:off x="30480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3" name="Group 32"/>
                                <p:cNvGrpSpPr/>
                                <p:nvPr/>
                              </p:nvGrpSpPr>
                              <p:grpSpPr>
                                <a:xfrm>
                                  <a:off x="3533775" y="28575"/>
                                  <a:ext cx="866775" cy="161925"/>
                                  <a:chOff x="0" y="0"/>
                                  <a:chExt cx="866775" cy="161925"/>
                                </a:xfrm>
                              </p:grpSpPr>
                              <p:grpSp>
                                <p:nvGrpSpPr>
                                  <p:cNvPr id="43" name="Group 42"/>
                                  <p:cNvGrpSpPr/>
                                  <p:nvPr/>
                                </p:nvGrpSpPr>
                                <p:grpSpPr>
                                  <a:xfrm>
                                    <a:off x="0" y="9525"/>
                                    <a:ext cx="304800" cy="152400"/>
                                    <a:chOff x="0" y="0"/>
                                    <a:chExt cx="304800" cy="152400"/>
                                  </a:xfrm>
                                </p:grpSpPr>
                                <p:cxnSp>
                                  <p:nvCxnSpPr>
                                    <p:cNvPr id="50" name="Straight Connector 49"/>
                                    <p:cNvCxnSpPr/>
                                    <p:nvPr/>
                                  </p:nvCxnSpPr>
                                  <p:spPr>
                                    <a:xfrm flipV="1">
                                      <a:off x="0" y="0"/>
                                      <a:ext cx="171450" cy="152400"/>
                                    </a:xfrm>
                                    <a:prstGeom prst="line">
                                      <a:avLst/>
                                    </a:prstGeom>
                                    <a:noFill/>
                                    <a:ln w="57150" cap="flat" cmpd="sng" algn="ctr">
                                      <a:solidFill>
                                        <a:sysClr val="windowText" lastClr="000000"/>
                                      </a:solidFill>
                                      <a:prstDash val="solid"/>
                                      <a:miter lim="800000"/>
                                    </a:ln>
                                    <a:effectLst/>
                                  </p:spPr>
                                </p:cxnSp>
                                <p:cxnSp>
                                  <p:nvCxnSpPr>
                                    <p:cNvPr id="51" name="Straight Connector 50"/>
                                    <p:cNvCxnSpPr/>
                                    <p:nvPr/>
                                  </p:nvCxnSpPr>
                                  <p:spPr>
                                    <a:xfrm>
                                      <a:off x="161925" y="9525"/>
                                      <a:ext cx="142875" cy="142875"/>
                                    </a:xfrm>
                                    <a:prstGeom prst="line">
                                      <a:avLst/>
                                    </a:prstGeom>
                                    <a:noFill/>
                                    <a:ln w="57150" cap="flat" cmpd="sng" algn="ctr">
                                      <a:solidFill>
                                        <a:sysClr val="windowText" lastClr="000000"/>
                                      </a:solidFill>
                                      <a:prstDash val="solid"/>
                                      <a:miter lim="800000"/>
                                    </a:ln>
                                    <a:effectLst/>
                                  </p:spPr>
                                </p:cxnSp>
                              </p:grpSp>
                              <p:grpSp>
                                <p:nvGrpSpPr>
                                  <p:cNvPr id="44" name="Group 43"/>
                                  <p:cNvGrpSpPr/>
                                  <p:nvPr/>
                                </p:nvGrpSpPr>
                                <p:grpSpPr>
                                  <a:xfrm>
                                    <a:off x="285750" y="0"/>
                                    <a:ext cx="304800" cy="152400"/>
                                    <a:chOff x="0" y="0"/>
                                    <a:chExt cx="304800" cy="152400"/>
                                  </a:xfrm>
                                </p:grpSpPr>
                                <p:cxnSp>
                                  <p:nvCxnSpPr>
                                    <p:cNvPr id="48" name="Straight Connector 47"/>
                                    <p:cNvCxnSpPr/>
                                    <p:nvPr/>
                                  </p:nvCxnSpPr>
                                  <p:spPr>
                                    <a:xfrm flipV="1">
                                      <a:off x="0" y="0"/>
                                      <a:ext cx="171450" cy="152400"/>
                                    </a:xfrm>
                                    <a:prstGeom prst="line">
                                      <a:avLst/>
                                    </a:prstGeom>
                                    <a:noFill/>
                                    <a:ln w="57150" cap="flat" cmpd="sng" algn="ctr">
                                      <a:solidFill>
                                        <a:sysClr val="windowText" lastClr="000000"/>
                                      </a:solidFill>
                                      <a:prstDash val="solid"/>
                                      <a:miter lim="800000"/>
                                    </a:ln>
                                    <a:effectLst/>
                                  </p:spPr>
                                </p:cxnSp>
                                <p:cxnSp>
                                  <p:nvCxnSpPr>
                                    <p:cNvPr id="49" name="Straight Connector 48"/>
                                    <p:cNvCxnSpPr/>
                                    <p:nvPr/>
                                  </p:nvCxnSpPr>
                                  <p:spPr>
                                    <a:xfrm>
                                      <a:off x="161925" y="9525"/>
                                      <a:ext cx="142875" cy="142875"/>
                                    </a:xfrm>
                                    <a:prstGeom prst="line">
                                      <a:avLst/>
                                    </a:prstGeom>
                                    <a:noFill/>
                                    <a:ln w="57150" cap="flat" cmpd="sng" algn="ctr">
                                      <a:solidFill>
                                        <a:sysClr val="windowText" lastClr="000000"/>
                                      </a:solidFill>
                                      <a:prstDash val="solid"/>
                                      <a:miter lim="800000"/>
                                    </a:ln>
                                    <a:effectLst/>
                                  </p:spPr>
                                </p:cxnSp>
                              </p:grpSp>
                              <p:grpSp>
                                <p:nvGrpSpPr>
                                  <p:cNvPr id="45" name="Group 44"/>
                                  <p:cNvGrpSpPr/>
                                  <p:nvPr/>
                                </p:nvGrpSpPr>
                                <p:grpSpPr>
                                  <a:xfrm rot="396853">
                                    <a:off x="581025" y="9525"/>
                                    <a:ext cx="285750" cy="152400"/>
                                    <a:chOff x="9525" y="9525"/>
                                    <a:chExt cx="285750" cy="152400"/>
                                  </a:xfrm>
                                </p:grpSpPr>
                                <p:cxnSp>
                                  <p:nvCxnSpPr>
                                    <p:cNvPr id="46" name="Straight Connector 45"/>
                                    <p:cNvCxnSpPr/>
                                    <p:nvPr/>
                                  </p:nvCxnSpPr>
                                  <p:spPr>
                                    <a:xfrm flipV="1">
                                      <a:off x="9525" y="9525"/>
                                      <a:ext cx="171450" cy="152400"/>
                                    </a:xfrm>
                                    <a:prstGeom prst="line">
                                      <a:avLst/>
                                    </a:prstGeom>
                                    <a:noFill/>
                                    <a:ln w="57150" cap="flat" cmpd="sng" algn="ctr">
                                      <a:solidFill>
                                        <a:sysClr val="windowText" lastClr="000000"/>
                                      </a:solidFill>
                                      <a:prstDash val="solid"/>
                                      <a:miter lim="800000"/>
                                    </a:ln>
                                    <a:effectLst/>
                                  </p:spPr>
                                </p:cxnSp>
                                <p:cxnSp>
                                  <p:nvCxnSpPr>
                                    <p:cNvPr id="47" name="Straight Connector 46"/>
                                    <p:cNvCxnSpPr/>
                                    <p:nvPr/>
                                  </p:nvCxnSpPr>
                                  <p:spPr>
                                    <a:xfrm>
                                      <a:off x="152400" y="9525"/>
                                      <a:ext cx="142875" cy="142875"/>
                                    </a:xfrm>
                                    <a:prstGeom prst="line">
                                      <a:avLst/>
                                    </a:prstGeom>
                                    <a:noFill/>
                                    <a:ln w="57150" cap="flat" cmpd="sng" algn="ctr">
                                      <a:solidFill>
                                        <a:sysClr val="windowText" lastClr="000000"/>
                                      </a:solidFill>
                                      <a:prstDash val="solid"/>
                                      <a:miter lim="800000"/>
                                    </a:ln>
                                    <a:effectLst/>
                                  </p:spPr>
                                </p:cxnSp>
                              </p:grpSp>
                            </p:grpSp>
                            <p:cxnSp>
                              <p:nvCxnSpPr>
                                <p:cNvPr id="34" name="Straight Connector 33"/>
                                <p:cNvCxnSpPr/>
                                <p:nvPr/>
                              </p:nvCxnSpPr>
                              <p:spPr>
                                <a:xfrm>
                                  <a:off x="1590675" y="161925"/>
                                  <a:ext cx="542925" cy="0"/>
                                </a:xfrm>
                                <a:prstGeom prst="line">
                                  <a:avLst/>
                                </a:prstGeom>
                                <a:noFill/>
                                <a:ln w="57150" cap="flat" cmpd="sng" algn="ctr">
                                  <a:solidFill>
                                    <a:sysClr val="windowText" lastClr="000000"/>
                                  </a:solidFill>
                                  <a:prstDash val="solid"/>
                                  <a:miter lim="800000"/>
                                </a:ln>
                                <a:effectLst/>
                              </p:spPr>
                            </p:cxnSp>
                            <p:cxnSp>
                              <p:nvCxnSpPr>
                                <p:cNvPr id="35" name="Straight Connector 34"/>
                                <p:cNvCxnSpPr/>
                                <p:nvPr/>
                              </p:nvCxnSpPr>
                              <p:spPr>
                                <a:xfrm>
                                  <a:off x="3038475" y="171450"/>
                                  <a:ext cx="533856" cy="0"/>
                                </a:xfrm>
                                <a:prstGeom prst="line">
                                  <a:avLst/>
                                </a:prstGeom>
                                <a:noFill/>
                                <a:ln w="57150" cap="flat" cmpd="sng" algn="ctr">
                                  <a:solidFill>
                                    <a:sysClr val="windowText" lastClr="000000"/>
                                  </a:solidFill>
                                  <a:prstDash val="solid"/>
                                  <a:miter lim="800000"/>
                                </a:ln>
                                <a:effectLst/>
                              </p:spPr>
                            </p:cxnSp>
                            <p:grpSp>
                              <p:nvGrpSpPr>
                                <p:cNvPr id="36" name="Group 35"/>
                                <p:cNvGrpSpPr/>
                                <p:nvPr/>
                              </p:nvGrpSpPr>
                              <p:grpSpPr>
                                <a:xfrm>
                                  <a:off x="0" y="447675"/>
                                  <a:ext cx="708660" cy="666750"/>
                                  <a:chOff x="0" y="0"/>
                                  <a:chExt cx="708660" cy="666750"/>
                                </a:xfrm>
                              </p:grpSpPr>
                              <p:sp>
                                <p:nvSpPr>
                                  <p:cNvPr id="39" name="Oval 38"/>
                                  <p:cNvSpPr/>
                                  <p:nvPr/>
                                </p:nvSpPr>
                                <p:spPr>
                                  <a:xfrm>
                                    <a:off x="0" y="0"/>
                                    <a:ext cx="708660" cy="666750"/>
                                  </a:xfrm>
                                  <a:prstGeom prst="ellipse">
                                    <a:avLst/>
                                  </a:pr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0" name="Group 39"/>
                                  <p:cNvGrpSpPr/>
                                  <p:nvPr/>
                                </p:nvGrpSpPr>
                                <p:grpSpPr>
                                  <a:xfrm>
                                    <a:off x="209550" y="19050"/>
                                    <a:ext cx="409324" cy="465455"/>
                                    <a:chOff x="0" y="-11316"/>
                                    <a:chExt cx="514351" cy="552972"/>
                                  </a:xfrm>
                                </p:grpSpPr>
                                <p:sp>
                                  <p:nvSpPr>
                                    <p:cNvPr id="41" name="Freeform 40"/>
                                    <p:cNvSpPr/>
                                    <p:nvPr/>
                                  </p:nvSpPr>
                                  <p:spPr>
                                    <a:xfrm rot="5400000" flipH="1">
                                      <a:off x="19366" y="257175"/>
                                      <a:ext cx="265115" cy="303848"/>
                                    </a:xfrm>
                                    <a:custGeom>
                                      <a:avLst/>
                                      <a:gdLst>
                                        <a:gd name="connsiteX0" fmla="*/ 469815 w 728406"/>
                                        <a:gd name="connsiteY0" fmla="*/ 1180099 h 1180099"/>
                                        <a:gd name="connsiteX1" fmla="*/ 707940 w 728406"/>
                                        <a:gd name="connsiteY1" fmla="*/ 970549 h 1180099"/>
                                        <a:gd name="connsiteX2" fmla="*/ 3090 w 728406"/>
                                        <a:gd name="connsiteY2" fmla="*/ 170449 h 1180099"/>
                                        <a:gd name="connsiteX3" fmla="*/ 450765 w 728406"/>
                                        <a:gd name="connsiteY3" fmla="*/ 8524 h 1180099"/>
                                        <a:gd name="connsiteX4" fmla="*/ 450765 w 728406"/>
                                        <a:gd name="connsiteY4" fmla="*/ 37099 h 118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06" h="1180099">
                                          <a:moveTo>
                                            <a:pt x="469815" y="1180099"/>
                                          </a:moveTo>
                                          <a:cubicBezTo>
                                            <a:pt x="627771" y="1159461"/>
                                            <a:pt x="785727" y="1138824"/>
                                            <a:pt x="707940" y="970549"/>
                                          </a:cubicBezTo>
                                          <a:cubicBezTo>
                                            <a:pt x="630153" y="802274"/>
                                            <a:pt x="45952" y="330786"/>
                                            <a:pt x="3090" y="170449"/>
                                          </a:cubicBezTo>
                                          <a:cubicBezTo>
                                            <a:pt x="-39772" y="10112"/>
                                            <a:pt x="376152" y="30749"/>
                                            <a:pt x="450765" y="8524"/>
                                          </a:cubicBezTo>
                                          <a:cubicBezTo>
                                            <a:pt x="525378" y="-13701"/>
                                            <a:pt x="488071" y="11699"/>
                                            <a:pt x="450765" y="37099"/>
                                          </a:cubicBezTo>
                                        </a:path>
                                      </a:pathLst>
                                    </a:cu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Text Box 235"/>
                                    <p:cNvSpPr txBox="1"/>
                                    <p:nvPr/>
                                  </p:nvSpPr>
                                  <p:spPr>
                                    <a:xfrm>
                                      <a:off x="0" y="-11316"/>
                                      <a:ext cx="514351" cy="419101"/>
                                    </a:xfrm>
                                    <a:prstGeom prst="rect">
                                      <a:avLst/>
                                    </a:prstGeom>
                                    <a:no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E</a:t>
                                      </a:r>
                                      <a:r>
                                        <a:rPr kumimoji="0" lang="en-US" sz="1600" b="0" i="0" u="none" strike="noStrike" kern="0" cap="none" spc="0" normalizeH="0" baseline="-2500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f</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37" name="Straight Connector 36"/>
                                <p:cNvCxnSpPr/>
                                <p:nvPr/>
                              </p:nvCxnSpPr>
                              <p:spPr>
                                <a:xfrm>
                                  <a:off x="323850" y="180975"/>
                                  <a:ext cx="438150" cy="0"/>
                                </a:xfrm>
                                <a:prstGeom prst="line">
                                  <a:avLst/>
                                </a:prstGeom>
                                <a:noFill/>
                                <a:ln w="57150" cap="flat" cmpd="sng" algn="ctr">
                                  <a:solidFill>
                                    <a:sysClr val="windowText" lastClr="000000"/>
                                  </a:solidFill>
                                  <a:prstDash val="solid"/>
                                  <a:miter lim="800000"/>
                                </a:ln>
                                <a:effectLst/>
                              </p:spPr>
                            </p:cxnSp>
                            <p:cxnSp>
                              <p:nvCxnSpPr>
                                <p:cNvPr id="38" name="Straight Connector 37"/>
                                <p:cNvCxnSpPr/>
                                <p:nvPr/>
                              </p:nvCxnSpPr>
                              <p:spPr>
                                <a:xfrm>
                                  <a:off x="342900" y="161925"/>
                                  <a:ext cx="0" cy="257175"/>
                                </a:xfrm>
                                <a:prstGeom prst="line">
                                  <a:avLst/>
                                </a:prstGeom>
                                <a:noFill/>
                                <a:ln w="57150" cap="flat" cmpd="sng" algn="ctr">
                                  <a:solidFill>
                                    <a:sysClr val="windowText" lastClr="000000"/>
                                  </a:solidFill>
                                  <a:prstDash val="solid"/>
                                  <a:miter lim="800000"/>
                                </a:ln>
                                <a:effectLst/>
                              </p:spPr>
                            </p:cxnSp>
                          </p:grpSp>
                          <p:cxnSp>
                            <p:nvCxnSpPr>
                              <p:cNvPr id="29" name="Straight Connector 28"/>
                              <p:cNvCxnSpPr/>
                              <p:nvPr/>
                            </p:nvCxnSpPr>
                            <p:spPr>
                              <a:xfrm>
                                <a:off x="371475" y="1381125"/>
                                <a:ext cx="4457700" cy="0"/>
                              </a:xfrm>
                              <a:prstGeom prst="line">
                                <a:avLst/>
                              </a:prstGeom>
                              <a:noFill/>
                              <a:ln w="57150" cap="flat" cmpd="sng" algn="ctr">
                                <a:solidFill>
                                  <a:sysClr val="windowText" lastClr="000000"/>
                                </a:solidFill>
                                <a:prstDash val="solid"/>
                                <a:miter lim="800000"/>
                              </a:ln>
                              <a:effectLst/>
                            </p:spPr>
                          </p:cxnSp>
                          <p:cxnSp>
                            <p:nvCxnSpPr>
                              <p:cNvPr id="30" name="Straight Connector 29"/>
                              <p:cNvCxnSpPr/>
                              <p:nvPr/>
                            </p:nvCxnSpPr>
                            <p:spPr>
                              <a:xfrm>
                                <a:off x="4391025" y="190500"/>
                                <a:ext cx="397047" cy="0"/>
                              </a:xfrm>
                              <a:prstGeom prst="line">
                                <a:avLst/>
                              </a:prstGeom>
                              <a:noFill/>
                              <a:ln w="57150" cap="flat" cmpd="sng" algn="ctr">
                                <a:solidFill>
                                  <a:sysClr val="windowText" lastClr="000000"/>
                                </a:solidFill>
                                <a:prstDash val="solid"/>
                                <a:miter lim="800000"/>
                              </a:ln>
                              <a:effectLst/>
                            </p:spPr>
                          </p:cxnSp>
                        </p:grpSp>
                      </p:grpSp>
                    </p:grpSp>
                  </p:grpSp>
                  <p:cxnSp>
                    <p:nvCxnSpPr>
                      <p:cNvPr id="21" name="Straight Arrow Connector 20"/>
                      <p:cNvCxnSpPr/>
                      <p:nvPr/>
                    </p:nvCxnSpPr>
                    <p:spPr>
                      <a:xfrm flipV="1">
                        <a:off x="6257925" y="304800"/>
                        <a:ext cx="0" cy="971550"/>
                      </a:xfrm>
                      <a:prstGeom prst="straightConnector1">
                        <a:avLst/>
                      </a:prstGeom>
                      <a:noFill/>
                      <a:ln w="57150" cap="flat" cmpd="sng" algn="ctr">
                        <a:solidFill>
                          <a:sysClr val="windowText" lastClr="000000"/>
                        </a:solidFill>
                        <a:prstDash val="solid"/>
                        <a:miter lim="800000"/>
                        <a:tailEnd type="triangle"/>
                      </a:ln>
                      <a:effectLst/>
                    </p:spPr>
                  </p:cxnSp>
                </p:grpSp>
              </p:grpSp>
              <p:cxnSp>
                <p:nvCxnSpPr>
                  <p:cNvPr id="14" name="Straight Connector 13"/>
                  <p:cNvCxnSpPr/>
                  <p:nvPr/>
                </p:nvCxnSpPr>
                <p:spPr>
                  <a:xfrm>
                    <a:off x="3324225" y="638175"/>
                    <a:ext cx="0" cy="2028825"/>
                  </a:xfrm>
                  <a:prstGeom prst="line">
                    <a:avLst/>
                  </a:prstGeom>
                  <a:noFill/>
                  <a:ln w="57150" cap="flat" cmpd="sng" algn="ctr">
                    <a:solidFill>
                      <a:sysClr val="windowText" lastClr="000000"/>
                    </a:solidFill>
                    <a:prstDash val="solid"/>
                    <a:miter lim="800000"/>
                  </a:ln>
                  <a:effectLst/>
                </p:spPr>
              </p:cxnSp>
              <p:cxnSp>
                <p:nvCxnSpPr>
                  <p:cNvPr id="15" name="Straight Connector 14"/>
                  <p:cNvCxnSpPr/>
                  <p:nvPr/>
                </p:nvCxnSpPr>
                <p:spPr>
                  <a:xfrm flipV="1">
                    <a:off x="1971675" y="0"/>
                    <a:ext cx="0" cy="1000125"/>
                  </a:xfrm>
                  <a:prstGeom prst="line">
                    <a:avLst/>
                  </a:prstGeom>
                  <a:noFill/>
                  <a:ln w="57150" cap="flat" cmpd="sng" algn="ctr">
                    <a:solidFill>
                      <a:sysClr val="windowText" lastClr="000000"/>
                    </a:solidFill>
                    <a:prstDash val="solid"/>
                    <a:miter lim="800000"/>
                  </a:ln>
                  <a:effectLst/>
                </p:spPr>
              </p:cxnSp>
              <p:cxnSp>
                <p:nvCxnSpPr>
                  <p:cNvPr id="16" name="Straight Connector 15"/>
                  <p:cNvCxnSpPr/>
                  <p:nvPr/>
                </p:nvCxnSpPr>
                <p:spPr>
                  <a:xfrm flipV="1">
                    <a:off x="4619625" y="38100"/>
                    <a:ext cx="0" cy="1000125"/>
                  </a:xfrm>
                  <a:prstGeom prst="line">
                    <a:avLst/>
                  </a:prstGeom>
                  <a:noFill/>
                  <a:ln w="57150" cap="flat" cmpd="sng" algn="ctr">
                    <a:solidFill>
                      <a:sysClr val="windowText" lastClr="000000"/>
                    </a:solidFill>
                    <a:prstDash val="solid"/>
                    <a:miter lim="800000"/>
                  </a:ln>
                  <a:effectLst/>
                </p:spPr>
              </p:cxnSp>
              <p:cxnSp>
                <p:nvCxnSpPr>
                  <p:cNvPr id="17" name="Straight Arrow Connector 16"/>
                  <p:cNvCxnSpPr/>
                  <p:nvPr/>
                </p:nvCxnSpPr>
                <p:spPr>
                  <a:xfrm flipV="1">
                    <a:off x="1952625" y="590550"/>
                    <a:ext cx="2667000" cy="9525"/>
                  </a:xfrm>
                  <a:prstGeom prst="straightConnector1">
                    <a:avLst/>
                  </a:prstGeom>
                  <a:noFill/>
                  <a:ln w="57150" cap="flat" cmpd="sng" algn="ctr">
                    <a:solidFill>
                      <a:sysClr val="windowText" lastClr="000000"/>
                    </a:solidFill>
                    <a:prstDash val="solid"/>
                    <a:miter lim="800000"/>
                    <a:headEnd type="triangle"/>
                    <a:tailEnd type="triangle"/>
                  </a:ln>
                  <a:effectLst/>
                </p:spPr>
              </p:cxnSp>
            </p:grpSp>
            <mc:AlternateContent xmlns:mc="http://schemas.openxmlformats.org/markup-compatibility/2006" xmlns:a14="http://schemas.microsoft.com/office/drawing/2010/main">
              <mc:Choice Requires="a14">
                <p:sp>
                  <p:nvSpPr>
                    <p:cNvPr id="10" name="Text Box 263"/>
                    <p:cNvSpPr txBox="1"/>
                    <p:nvPr/>
                  </p:nvSpPr>
                  <p:spPr>
                    <a:xfrm>
                      <a:off x="3486150" y="1600200"/>
                      <a:ext cx="371475" cy="400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0" name="Text Box 263"/>
                    <p:cNvSpPr txBox="1">
                      <a:spLocks noRot="1" noChangeAspect="1" noMove="1" noResize="1" noEditPoints="1" noAdjustHandles="1" noChangeArrowheads="1" noChangeShapeType="1" noTextEdit="1"/>
                    </p:cNvSpPr>
                    <p:nvPr/>
                  </p:nvSpPr>
                  <p:spPr>
                    <a:xfrm>
                      <a:off x="3486150" y="1600200"/>
                      <a:ext cx="371475" cy="400050"/>
                    </a:xfrm>
                    <a:prstGeom prst="rect">
                      <a:avLst/>
                    </a:prstGeom>
                    <a:blipFill rotWithShape="0">
                      <a:blip r:embed="rId5"/>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264"/>
                    <p:cNvSpPr txBox="1"/>
                    <p:nvPr/>
                  </p:nvSpPr>
                  <p:spPr>
                    <a:xfrm>
                      <a:off x="5829300" y="1581150"/>
                      <a:ext cx="371475" cy="400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𝑽</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𝒕</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 Box 264"/>
                    <p:cNvSpPr txBox="1">
                      <a:spLocks noRot="1" noChangeAspect="1" noMove="1" noResize="1" noEditPoints="1" noAdjustHandles="1" noChangeArrowheads="1" noChangeShapeType="1" noTextEdit="1"/>
                    </p:cNvSpPr>
                    <p:nvPr/>
                  </p:nvSpPr>
                  <p:spPr>
                    <a:xfrm>
                      <a:off x="5829300" y="1581150"/>
                      <a:ext cx="371475" cy="400050"/>
                    </a:xfrm>
                    <a:prstGeom prst="rect">
                      <a:avLst/>
                    </a:prstGeom>
                    <a:blipFill rotWithShape="0">
                      <a:blip r:embed="rId6"/>
                      <a:stretch>
                        <a:fillRect/>
                      </a:stretch>
                    </a:blipFill>
                    <a:ln w="6350">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 Box 267"/>
                  <p:cNvSpPr txBox="1"/>
                  <p:nvPr/>
                </p:nvSpPr>
                <p:spPr>
                  <a:xfrm>
                    <a:off x="5495925" y="1143000"/>
                    <a:ext cx="316904" cy="3429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𝑰</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8" name="Text Box 267"/>
                  <p:cNvSpPr txBox="1">
                    <a:spLocks noRot="1" noChangeAspect="1" noMove="1" noResize="1" noEditPoints="1" noAdjustHandles="1" noChangeArrowheads="1" noChangeShapeType="1" noTextEdit="1"/>
                  </p:cNvSpPr>
                  <p:nvPr/>
                </p:nvSpPr>
                <p:spPr>
                  <a:xfrm>
                    <a:off x="5495925" y="1143000"/>
                    <a:ext cx="316904" cy="342900"/>
                  </a:xfrm>
                  <a:prstGeom prst="rect">
                    <a:avLst/>
                  </a:prstGeom>
                  <a:blipFill rotWithShape="0">
                    <a:blip r:embed="rId7"/>
                    <a:stretch>
                      <a:fillRect/>
                    </a:stretch>
                  </a:blipFill>
                  <a:ln w="6350">
                    <a:noFill/>
                  </a:ln>
                  <a:effectLst/>
                </p:spPr>
                <p:txBody>
                  <a:bodyPr/>
                  <a:lstStyle/>
                  <a:p>
                    <a:r>
                      <a:rPr lang="en-US">
                        <a:noFill/>
                      </a:rPr>
                      <a:t> </a:t>
                    </a:r>
                  </a:p>
                </p:txBody>
              </p:sp>
            </mc:Fallback>
          </mc:AlternateContent>
        </p:grpSp>
      </p:grpSp>
      <p:sp>
        <p:nvSpPr>
          <p:cNvPr id="63" name="TextBox 62"/>
          <p:cNvSpPr txBox="1"/>
          <p:nvPr/>
        </p:nvSpPr>
        <p:spPr>
          <a:xfrm>
            <a:off x="3405516" y="6310859"/>
            <a:ext cx="4643205" cy="369332"/>
          </a:xfrm>
          <a:prstGeom prst="rect">
            <a:avLst/>
          </a:prstGeom>
          <a:noFill/>
        </p:spPr>
        <p:txBody>
          <a:bodyPr wrap="square" rtlCol="0">
            <a:spAutoFit/>
          </a:bodyPr>
          <a:lstStyle/>
          <a:p>
            <a:pPr algn="ctr"/>
            <a:r>
              <a:rPr lang="en-US" b="1" dirty="0" smtClean="0">
                <a:latin typeface="Arial Black" panose="020B0A04020102020204" pitchFamily="34" charset="0"/>
              </a:rPr>
              <a:t>Fig. 5: Synchronous machine Model</a:t>
            </a:r>
            <a:endParaRPr lang="en-US" b="1" dirty="0">
              <a:latin typeface="Arial Black" panose="020B0A04020102020204" pitchFamily="34" charset="0"/>
            </a:endParaRPr>
          </a:p>
        </p:txBody>
      </p:sp>
    </p:spTree>
    <p:extLst>
      <p:ext uri="{BB962C8B-B14F-4D97-AF65-F5344CB8AC3E}">
        <p14:creationId xmlns:p14="http://schemas.microsoft.com/office/powerpoint/2010/main" val="215721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Learning outcomes</a:t>
            </a:r>
            <a:endParaRPr lang="en-US" dirty="0"/>
          </a:p>
        </p:txBody>
      </p:sp>
      <p:sp>
        <p:nvSpPr>
          <p:cNvPr id="3" name="Content Placeholder 2"/>
          <p:cNvSpPr>
            <a:spLocks noGrp="1"/>
          </p:cNvSpPr>
          <p:nvPr>
            <p:ph idx="1"/>
          </p:nvPr>
        </p:nvSpPr>
        <p:spPr/>
        <p:txBody>
          <a:bodyPr/>
          <a:lstStyle/>
          <a:p>
            <a:r>
              <a:rPr lang="en-US" dirty="0" smtClean="0"/>
              <a:t>Equivalent circuits for motors and generators</a:t>
            </a:r>
          </a:p>
          <a:p>
            <a:r>
              <a:rPr lang="en-US" dirty="0" smtClean="0"/>
              <a:t>Power factor correction using synchronous motors</a:t>
            </a:r>
          </a:p>
          <a:p>
            <a:r>
              <a:rPr lang="en-US" dirty="0" smtClean="0"/>
              <a:t>Parallel operation of synchronous generators</a:t>
            </a:r>
            <a:endParaRPr lang="en-US" dirty="0"/>
          </a:p>
        </p:txBody>
      </p:sp>
    </p:spTree>
    <p:extLst>
      <p:ext uri="{BB962C8B-B14F-4D97-AF65-F5344CB8AC3E}">
        <p14:creationId xmlns:p14="http://schemas.microsoft.com/office/powerpoint/2010/main" val="39296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SIMPLIFIED MODEL – class work</a:t>
            </a:r>
            <a:endParaRPr lang="en-US" b="1" dirty="0"/>
          </a:p>
        </p:txBody>
      </p:sp>
      <p:sp>
        <p:nvSpPr>
          <p:cNvPr id="3" name="Content Placeholder 2"/>
          <p:cNvSpPr>
            <a:spLocks noGrp="1"/>
          </p:cNvSpPr>
          <p:nvPr>
            <p:ph idx="1"/>
          </p:nvPr>
        </p:nvSpPr>
        <p:spPr/>
        <p:txBody>
          <a:bodyPr/>
          <a:lstStyle/>
          <a:p>
            <a:pPr algn="just"/>
            <a:r>
              <a:rPr lang="en-US" b="1" dirty="0" smtClean="0"/>
              <a:t>Ignore armature resistance</a:t>
            </a:r>
          </a:p>
          <a:p>
            <a:pPr algn="just"/>
            <a:r>
              <a:rPr lang="en-US" b="1" dirty="0" smtClean="0"/>
              <a:t>Write the modified version of equation 13</a:t>
            </a:r>
          </a:p>
          <a:p>
            <a:pPr algn="just"/>
            <a:r>
              <a:rPr lang="en-US" b="1" dirty="0" smtClean="0"/>
              <a:t>What does the reactance represent</a:t>
            </a:r>
          </a:p>
          <a:p>
            <a:pPr algn="just"/>
            <a:r>
              <a:rPr lang="en-US" b="1" dirty="0" smtClean="0"/>
              <a:t>Sketch the modified model</a:t>
            </a:r>
          </a:p>
          <a:p>
            <a:pPr algn="just"/>
            <a:r>
              <a:rPr lang="en-US" b="1" dirty="0" smtClean="0"/>
              <a:t>Sketch the phasor diagram of the actual and modified model </a:t>
            </a:r>
            <a:endParaRPr lang="en-US" b="1" dirty="0"/>
          </a:p>
        </p:txBody>
      </p:sp>
    </p:spTree>
    <p:extLst>
      <p:ext uri="{BB962C8B-B14F-4D97-AF65-F5344CB8AC3E}">
        <p14:creationId xmlns:p14="http://schemas.microsoft.com/office/powerpoint/2010/main" val="15686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smtClean="0"/>
              <a:t>WORKED EXAMPLE 1</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825624"/>
                <a:ext cx="12192000" cy="5032375"/>
              </a:xfrm>
            </p:spPr>
            <p:txBody>
              <a:bodyPr/>
              <a:lstStyle/>
              <a:p>
                <a:r>
                  <a:rPr lang="en-US" dirty="0" smtClean="0"/>
                  <a:t>A three – phase, star connected alternator supplies a balanced 15 MW, 0.8 power factor(lagging) load. The per phase parameters of the machine are </a:t>
                </a:r>
                <a14:m>
                  <m:oMath xmlns:m="http://schemas.openxmlformats.org/officeDocument/2006/math">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𝑅</m:t>
                        </m:r>
                      </m:e>
                      <m:sub>
                        <m:r>
                          <a:rPr lang="en-US" sz="2600" i="1">
                            <a:solidFill>
                              <a:prstClr val="black"/>
                            </a:solidFill>
                            <a:latin typeface="Cambria Math" panose="02040503050406030204" pitchFamily="18" charset="0"/>
                          </a:rPr>
                          <m:t>𝑎</m:t>
                        </m:r>
                      </m:sub>
                    </m:sSub>
                    <m:r>
                      <a:rPr lang="en-US" sz="2600" b="0" i="1" smtClean="0">
                        <a:solidFill>
                          <a:prstClr val="black"/>
                        </a:solidFill>
                        <a:latin typeface="Cambria Math" panose="02040503050406030204" pitchFamily="18" charset="0"/>
                      </a:rPr>
                      <m:t>=0.15 </m:t>
                    </m:r>
                    <m:r>
                      <a:rPr lang="el-GR" sz="2600" b="0" i="1" smtClean="0">
                        <a:solidFill>
                          <a:prstClr val="black"/>
                        </a:solidFill>
                        <a:latin typeface="Cambria Math" panose="02040503050406030204" pitchFamily="18" charset="0"/>
                      </a:rPr>
                      <m:t>Ω</m:t>
                    </m:r>
                    <m:r>
                      <a:rPr lang="en-US" sz="2600" b="0" i="1" smtClean="0">
                        <a:solidFill>
                          <a:prstClr val="black"/>
                        </a:solidFill>
                        <a:latin typeface="Cambria Math" panose="02040503050406030204" pitchFamily="18" charset="0"/>
                      </a:rPr>
                      <m:t>, </m:t>
                    </m:r>
                    <m:r>
                      <a:rPr lang="en-US" sz="2600" i="1">
                        <a:solidFill>
                          <a:prstClr val="black"/>
                        </a:solidFill>
                        <a:latin typeface="Cambria Math" panose="02040503050406030204" pitchFamily="18" charset="0"/>
                      </a:rPr>
                      <m:t> </m:t>
                    </m:r>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𝑋</m:t>
                        </m:r>
                      </m:e>
                      <m:sub>
                        <m:r>
                          <a:rPr lang="en-US" sz="2600" i="1">
                            <a:solidFill>
                              <a:prstClr val="black"/>
                            </a:solidFill>
                            <a:latin typeface="Cambria Math" panose="02040503050406030204" pitchFamily="18" charset="0"/>
                          </a:rPr>
                          <m:t>𝑠</m:t>
                        </m:r>
                      </m:sub>
                    </m:sSub>
                  </m:oMath>
                </a14:m>
                <a:r>
                  <a:rPr lang="en-US" dirty="0" smtClean="0"/>
                  <a:t> = </a:t>
                </a:r>
                <a14:m>
                  <m:oMath xmlns:m="http://schemas.openxmlformats.org/officeDocument/2006/math">
                    <m:r>
                      <a:rPr lang="en-US" sz="2600" i="1">
                        <a:solidFill>
                          <a:prstClr val="black"/>
                        </a:solidFill>
                        <a:latin typeface="Cambria Math" panose="02040503050406030204" pitchFamily="18" charset="0"/>
                      </a:rPr>
                      <m:t>0.</m:t>
                    </m:r>
                    <m:r>
                      <a:rPr lang="en-US" sz="2600" b="0" i="1" smtClean="0">
                        <a:solidFill>
                          <a:prstClr val="black"/>
                        </a:solidFill>
                        <a:latin typeface="Cambria Math" panose="02040503050406030204" pitchFamily="18" charset="0"/>
                      </a:rPr>
                      <m:t>8</m:t>
                    </m:r>
                    <m:r>
                      <a:rPr lang="en-US" sz="2600" i="1">
                        <a:solidFill>
                          <a:prstClr val="black"/>
                        </a:solidFill>
                        <a:latin typeface="Cambria Math" panose="02040503050406030204" pitchFamily="18" charset="0"/>
                      </a:rPr>
                      <m:t> </m:t>
                    </m:r>
                    <m:r>
                      <a:rPr lang="el-GR" sz="2600" i="1">
                        <a:solidFill>
                          <a:prstClr val="black"/>
                        </a:solidFill>
                        <a:latin typeface="Cambria Math" panose="02040503050406030204" pitchFamily="18" charset="0"/>
                      </a:rPr>
                      <m:t>Ω</m:t>
                    </m:r>
                  </m:oMath>
                </a14:m>
                <a:r>
                  <a:rPr lang="en-US" dirty="0" smtClean="0"/>
                  <a:t>. If the line voltage at the load is 13.2kV, taking the voltage of one of the phases as reference, calculate the phase and line values of the field </a:t>
                </a:r>
                <a:r>
                  <a:rPr lang="en-US" dirty="0" err="1" smtClean="0"/>
                  <a:t>e.m.f</a:t>
                </a:r>
                <a:r>
                  <a:rPr lang="en-US" dirty="0" smtClean="0"/>
                  <a:t>(</a:t>
                </a:r>
                <a14:m>
                  <m:oMath xmlns:m="http://schemas.openxmlformats.org/officeDocument/2006/math">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𝐸</m:t>
                        </m:r>
                      </m:e>
                      <m:sub>
                        <m:r>
                          <a:rPr lang="en-US" sz="1800" i="1">
                            <a:solidFill>
                              <a:prstClr val="black"/>
                            </a:solidFill>
                            <a:latin typeface="Cambria Math" panose="02040503050406030204" pitchFamily="18" charset="0"/>
                          </a:rPr>
                          <m:t>𝑓</m:t>
                        </m:r>
                      </m:sub>
                    </m:sSub>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825624"/>
                <a:ext cx="12192000" cy="5032375"/>
              </a:xfrm>
              <a:blipFill rotWithShape="0">
                <a:blip r:embed="rId2"/>
                <a:stretch>
                  <a:fillRect l="-900" t="-1937" r="-1350"/>
                </a:stretch>
              </a:blipFill>
            </p:spPr>
            <p:txBody>
              <a:bodyPr/>
              <a:lstStyle/>
              <a:p>
                <a:r>
                  <a:rPr lang="en-US">
                    <a:noFill/>
                  </a:rPr>
                  <a:t> </a:t>
                </a:r>
              </a:p>
            </p:txBody>
          </p:sp>
        </mc:Fallback>
      </mc:AlternateContent>
      <p:sp>
        <p:nvSpPr>
          <p:cNvPr id="49" name="TextBox 48"/>
          <p:cNvSpPr txBox="1"/>
          <p:nvPr/>
        </p:nvSpPr>
        <p:spPr>
          <a:xfrm>
            <a:off x="787978" y="3805230"/>
            <a:ext cx="1638300" cy="369332"/>
          </a:xfrm>
          <a:prstGeom prst="rect">
            <a:avLst/>
          </a:prstGeom>
          <a:noFill/>
        </p:spPr>
        <p:txBody>
          <a:bodyPr wrap="square" rtlCol="0">
            <a:spAutoFit/>
          </a:bodyPr>
          <a:lstStyle/>
          <a:p>
            <a:r>
              <a:rPr lang="en-US" dirty="0" smtClean="0">
                <a:latin typeface="Arial Black" panose="020B0A04020102020204" pitchFamily="34" charset="0"/>
              </a:rPr>
              <a:t>SOLUTION</a:t>
            </a:r>
            <a:endParaRPr lang="en-US"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71" name="TextBox 70"/>
              <p:cNvSpPr txBox="1"/>
              <p:nvPr/>
            </p:nvSpPr>
            <p:spPr>
              <a:xfrm>
                <a:off x="623455" y="4076866"/>
                <a:ext cx="11083636" cy="3348930"/>
              </a:xfrm>
              <a:prstGeom prst="rect">
                <a:avLst/>
              </a:prstGeom>
              <a:noFill/>
            </p:spPr>
            <p:txBody>
              <a:bodyPr wrap="square" rtlCol="0">
                <a:spAutoFit/>
              </a:bodyPr>
              <a:lstStyle/>
              <a:p>
                <a:r>
                  <a:rPr lang="en-US" dirty="0" smtClean="0">
                    <a:latin typeface="Arial Black" panose="020B0A04020102020204" pitchFamily="34" charset="0"/>
                  </a:rPr>
                  <a:t>Given Data</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=15</m:t>
                    </m:r>
                    <m:r>
                      <a:rPr lang="en-US" b="0" i="1" smtClean="0">
                        <a:latin typeface="Cambria Math" panose="02040503050406030204" pitchFamily="18" charset="0"/>
                      </a:rPr>
                      <m:t>𝑀𝑊</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𝑙</m:t>
                        </m:r>
                      </m:sub>
                    </m:sSub>
                  </m:oMath>
                </a14:m>
                <a:r>
                  <a:rPr lang="en-US" dirty="0" smtClean="0">
                    <a:latin typeface="Arial Black" panose="020B0A04020102020204" pitchFamily="34" charset="0"/>
                  </a:rPr>
                  <a:t> = 132kV,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=0.8, </m:t>
                        </m:r>
                        <m:r>
                          <a:rPr lang="en-US" b="0" i="1" smtClean="0">
                            <a:latin typeface="Cambria Math" panose="02040503050406030204" pitchFamily="18" charset="0"/>
                            <a:ea typeface="Cambria Math" panose="02040503050406030204" pitchFamily="18" charset="0"/>
                          </a:rPr>
                          <m:t>𝑇h𝑒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𝑓𝑢𝑙𝑙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𝑙𝑜𝑎𝑑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𝑐𝑢𝑟𝑟𝑒𝑛𝑡</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num>
                          <m:den>
                            <m:r>
                              <a:rPr lang="en-US" b="0" i="1" smtClean="0">
                                <a:latin typeface="Cambria Math" panose="02040503050406030204" pitchFamily="18" charset="0"/>
                                <a:ea typeface="Cambria Math" panose="02040503050406030204" pitchFamily="18" charset="0"/>
                              </a:rPr>
                              <m:t>√3</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𝑙</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e>
                            </m:func>
                          </m:den>
                        </m:f>
                        <m:r>
                          <a:rPr lang="en-US" b="0" i="1" smtClean="0">
                            <a:latin typeface="Cambria Math" panose="02040503050406030204" pitchFamily="18" charset="0"/>
                            <a:ea typeface="Cambria Math" panose="02040503050406030204" pitchFamily="18" charset="0"/>
                          </a:rPr>
                          <m:t> =820</m:t>
                        </m:r>
                      </m:e>
                    </m:func>
                  </m:oMath>
                </a14:m>
                <a:r>
                  <a:rPr lang="en-US" dirty="0" smtClean="0">
                    <a:latin typeface="Arial Black" panose="020B0A04020102020204" pitchFamily="34" charset="0"/>
                  </a:rPr>
                  <a:t>               </a:t>
                </a:r>
                <a:r>
                  <a:rPr lang="en-US" dirty="0" smtClean="0">
                    <a:solidFill>
                      <a:srgbClr val="FF0000"/>
                    </a:solidFill>
                    <a:latin typeface="Arial Black" panose="020B0A04020102020204" pitchFamily="34" charset="0"/>
                  </a:rPr>
                  <a:t>(DO THIS</a:t>
                </a:r>
                <a:r>
                  <a:rPr lang="en-US" dirty="0" smtClean="0">
                    <a:latin typeface="Arial Black" panose="020B0A04020102020204" pitchFamily="34" charset="0"/>
                  </a:rPr>
                  <a:t>)  ; </a:t>
                </a:r>
              </a:p>
              <a:p>
                <a14:m>
                  <m:oMath xmlns:m="http://schemas.openxmlformats.org/officeDocument/2006/math">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𝑅</m:t>
                        </m:r>
                      </m:e>
                      <m:sub>
                        <m:r>
                          <a:rPr lang="en-US" sz="2600" i="1">
                            <a:solidFill>
                              <a:prstClr val="black"/>
                            </a:solidFill>
                            <a:latin typeface="Cambria Math" panose="02040503050406030204" pitchFamily="18" charset="0"/>
                          </a:rPr>
                          <m:t>𝑎</m:t>
                        </m:r>
                      </m:sub>
                    </m:sSub>
                    <m:r>
                      <a:rPr lang="en-US" sz="2600" i="1">
                        <a:solidFill>
                          <a:prstClr val="black"/>
                        </a:solidFill>
                        <a:latin typeface="Cambria Math" panose="02040503050406030204" pitchFamily="18" charset="0"/>
                      </a:rPr>
                      <m:t>=0.15 </m:t>
                    </m:r>
                    <m:r>
                      <a:rPr lang="el-GR" sz="2600" i="1">
                        <a:solidFill>
                          <a:prstClr val="black"/>
                        </a:solidFill>
                        <a:latin typeface="Cambria Math" panose="02040503050406030204" pitchFamily="18" charset="0"/>
                      </a:rPr>
                      <m:t>Ω</m:t>
                    </m:r>
                    <m:r>
                      <a:rPr lang="en-US" sz="2600" i="1">
                        <a:solidFill>
                          <a:prstClr val="black"/>
                        </a:solidFill>
                        <a:latin typeface="Cambria Math" panose="02040503050406030204" pitchFamily="18" charset="0"/>
                      </a:rPr>
                      <m:t>,  </m:t>
                    </m:r>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𝑋</m:t>
                        </m:r>
                      </m:e>
                      <m:sub>
                        <m:r>
                          <a:rPr lang="en-US" sz="2600" i="1">
                            <a:solidFill>
                              <a:prstClr val="black"/>
                            </a:solidFill>
                            <a:latin typeface="Cambria Math" panose="02040503050406030204" pitchFamily="18" charset="0"/>
                          </a:rPr>
                          <m:t>𝑠</m:t>
                        </m:r>
                      </m:sub>
                    </m:sSub>
                  </m:oMath>
                </a14:m>
                <a:r>
                  <a:rPr lang="en-US" sz="2800" dirty="0">
                    <a:solidFill>
                      <a:prstClr val="black"/>
                    </a:solidFill>
                  </a:rPr>
                  <a:t> = </a:t>
                </a:r>
                <a14:m>
                  <m:oMath xmlns:m="http://schemas.openxmlformats.org/officeDocument/2006/math">
                    <m:r>
                      <a:rPr lang="en-US" sz="2600" i="1">
                        <a:solidFill>
                          <a:prstClr val="black"/>
                        </a:solidFill>
                        <a:latin typeface="Cambria Math" panose="02040503050406030204" pitchFamily="18" charset="0"/>
                      </a:rPr>
                      <m:t>0.8 </m:t>
                    </m:r>
                    <m:r>
                      <a:rPr lang="el-GR" sz="2600" i="1">
                        <a:solidFill>
                          <a:prstClr val="black"/>
                        </a:solidFill>
                        <a:latin typeface="Cambria Math" panose="02040503050406030204" pitchFamily="18" charset="0"/>
                      </a:rPr>
                      <m:t>Ω</m:t>
                    </m:r>
                  </m:oMath>
                </a14:m>
                <a:endParaRPr lang="en-US" dirty="0">
                  <a:latin typeface="Arial Black" panose="020B0A04020102020204" pitchFamily="34" charset="0"/>
                </a:endParaRPr>
              </a:p>
              <a:p>
                <a:r>
                  <a:rPr lang="en-US" dirty="0" smtClean="0">
                    <a:latin typeface="Arial Black" panose="020B0A04020102020204" pitchFamily="34" charset="0"/>
                  </a:rPr>
                  <a:t>By </a:t>
                </a:r>
                <a:r>
                  <a:rPr lang="en-US" dirty="0" err="1" smtClean="0">
                    <a:latin typeface="Arial Black" panose="020B0A04020102020204" pitchFamily="34" charset="0"/>
                  </a:rPr>
                  <a:t>Kirchoff’s</a:t>
                </a:r>
                <a:r>
                  <a:rPr lang="en-US" dirty="0" smtClean="0">
                    <a:latin typeface="Arial Black" panose="020B0A04020102020204" pitchFamily="34" charset="0"/>
                  </a:rPr>
                  <a:t> Law</a:t>
                </a:r>
              </a:p>
              <a:p>
                <a:endParaRPr lang="en-US" dirty="0">
                  <a:latin typeface="Arial Black" panose="020B0A04020102020204" pitchFamily="34" charset="0"/>
                </a:endParaRPr>
              </a:p>
              <a:p>
                <a14:m>
                  <m:oMath xmlns:m="http://schemas.openxmlformats.org/officeDocument/2006/math">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𝐸</m:t>
                        </m:r>
                      </m:e>
                      <m:sub>
                        <m:r>
                          <a:rPr lang="en-US" sz="2600" b="0" i="1" smtClean="0">
                            <a:solidFill>
                              <a:prstClr val="black"/>
                            </a:solidFill>
                            <a:latin typeface="Cambria Math" panose="02040503050406030204" pitchFamily="18" charset="0"/>
                          </a:rPr>
                          <m:t>𝑓</m:t>
                        </m:r>
                        <m:r>
                          <a:rPr lang="en-US" sz="2600" b="0" i="1" smtClean="0">
                            <a:solidFill>
                              <a:prstClr val="black"/>
                            </a:solidFill>
                            <a:latin typeface="Cambria Math" panose="02040503050406030204" pitchFamily="18" charset="0"/>
                          </a:rPr>
                          <m:t>(</m:t>
                        </m:r>
                        <m:r>
                          <a:rPr lang="en-US" sz="2600" b="0" i="1" smtClean="0">
                            <a:solidFill>
                              <a:prstClr val="black"/>
                            </a:solidFill>
                            <a:latin typeface="Cambria Math" panose="02040503050406030204" pitchFamily="18" charset="0"/>
                          </a:rPr>
                          <m:t>𝑝h𝑎𝑠𝑒</m:t>
                        </m:r>
                        <m:r>
                          <a:rPr lang="en-US" sz="2600" b="0" i="1" smtClean="0">
                            <a:solidFill>
                              <a:prstClr val="black"/>
                            </a:solidFill>
                            <a:latin typeface="Cambria Math" panose="02040503050406030204" pitchFamily="18" charset="0"/>
                          </a:rPr>
                          <m:t>)</m:t>
                        </m:r>
                      </m:sub>
                    </m:sSub>
                    <m:r>
                      <a:rPr lang="en-US" sz="2600" i="1">
                        <a:solidFill>
                          <a:prstClr val="black"/>
                        </a:solidFill>
                        <a:latin typeface="Cambria Math" panose="02040503050406030204" pitchFamily="18" charset="0"/>
                      </a:rPr>
                      <m:t>= </m:t>
                    </m:r>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𝑉</m:t>
                        </m:r>
                      </m:e>
                      <m:sub>
                        <m:r>
                          <a:rPr lang="en-US" sz="2600" i="1">
                            <a:solidFill>
                              <a:prstClr val="black"/>
                            </a:solidFill>
                            <a:latin typeface="Cambria Math" panose="02040503050406030204" pitchFamily="18" charset="0"/>
                          </a:rPr>
                          <m:t>𝑡</m:t>
                        </m:r>
                      </m:sub>
                    </m:sSub>
                    <m:r>
                      <a:rPr lang="en-US" sz="2600" i="1">
                        <a:solidFill>
                          <a:prstClr val="black"/>
                        </a:solidFill>
                        <a:latin typeface="Cambria Math" panose="02040503050406030204" pitchFamily="18" charset="0"/>
                      </a:rPr>
                      <m:t>+</m:t>
                    </m:r>
                    <m:sSub>
                      <m:sSubPr>
                        <m:ctrlPr>
                          <a:rPr lang="en-US" sz="2600" i="1" smtClean="0">
                            <a:solidFill>
                              <a:prstClr val="black"/>
                            </a:solidFill>
                            <a:latin typeface="Cambria Math" panose="02040503050406030204" pitchFamily="18" charset="0"/>
                          </a:rPr>
                        </m:ctrlPr>
                      </m:sSubPr>
                      <m:e>
                        <m:r>
                          <a:rPr lang="en-US" sz="2600" b="0" i="1" smtClean="0">
                            <a:solidFill>
                              <a:prstClr val="black"/>
                            </a:solidFill>
                            <a:latin typeface="Cambria Math" panose="02040503050406030204" pitchFamily="18" charset="0"/>
                          </a:rPr>
                          <m:t>𝐼</m:t>
                        </m:r>
                      </m:e>
                      <m:sub>
                        <m:r>
                          <a:rPr lang="en-US" sz="2600" b="0" i="1" smtClean="0">
                            <a:solidFill>
                              <a:prstClr val="black"/>
                            </a:solidFill>
                            <a:latin typeface="Cambria Math" panose="02040503050406030204" pitchFamily="18" charset="0"/>
                          </a:rPr>
                          <m:t>𝑎</m:t>
                        </m:r>
                      </m:sub>
                    </m:sSub>
                    <m:d>
                      <m:dPr>
                        <m:ctrlPr>
                          <a:rPr lang="en-US" sz="2600" i="1">
                            <a:solidFill>
                              <a:prstClr val="black"/>
                            </a:solidFill>
                            <a:latin typeface="Cambria Math" panose="02040503050406030204" pitchFamily="18" charset="0"/>
                          </a:rPr>
                        </m:ctrlPr>
                      </m:dPr>
                      <m:e>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𝑅</m:t>
                            </m:r>
                          </m:e>
                          <m:sub>
                            <m:r>
                              <a:rPr lang="en-US" sz="2600" i="1">
                                <a:solidFill>
                                  <a:prstClr val="black"/>
                                </a:solidFill>
                                <a:latin typeface="Cambria Math" panose="02040503050406030204" pitchFamily="18" charset="0"/>
                              </a:rPr>
                              <m:t>𝑎</m:t>
                            </m:r>
                          </m:sub>
                        </m:sSub>
                        <m:r>
                          <a:rPr lang="en-US" sz="2600" i="1">
                            <a:solidFill>
                              <a:prstClr val="black"/>
                            </a:solidFill>
                            <a:latin typeface="Cambria Math" panose="02040503050406030204" pitchFamily="18" charset="0"/>
                          </a:rPr>
                          <m:t>+</m:t>
                        </m:r>
                        <m:r>
                          <a:rPr lang="en-US" sz="2600" i="1">
                            <a:solidFill>
                              <a:prstClr val="black"/>
                            </a:solidFill>
                            <a:latin typeface="Cambria Math" panose="02040503050406030204" pitchFamily="18" charset="0"/>
                          </a:rPr>
                          <m:t>𝑗</m:t>
                        </m:r>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𝑋</m:t>
                            </m:r>
                          </m:e>
                          <m:sub>
                            <m:r>
                              <a:rPr lang="en-US" sz="2600" b="0" i="1" smtClean="0">
                                <a:solidFill>
                                  <a:prstClr val="black"/>
                                </a:solidFill>
                                <a:latin typeface="Cambria Math" panose="02040503050406030204" pitchFamily="18" charset="0"/>
                              </a:rPr>
                              <m:t>𝑠</m:t>
                            </m:r>
                          </m:sub>
                        </m:sSub>
                      </m:e>
                    </m:d>
                  </m:oMath>
                </a14:m>
                <a:r>
                  <a:rPr lang="en-US" dirty="0" smtClean="0">
                    <a:latin typeface="Arial Black" panose="020B0A04020102020204" pitchFamily="34" charset="0"/>
                  </a:rPr>
                  <a:t> = 8,125.6/</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3.18</m:t>
                        </m:r>
                      </m:e>
                      <m:sup>
                        <m:r>
                          <a:rPr lang="en-US" b="0" i="1" smtClean="0">
                            <a:latin typeface="Cambria Math" panose="02040503050406030204" pitchFamily="18" charset="0"/>
                          </a:rPr>
                          <m:t>0</m:t>
                        </m:r>
                      </m:sup>
                    </m:sSup>
                  </m:oMath>
                </a14:m>
                <a:r>
                  <a:rPr lang="en-US" dirty="0">
                    <a:solidFill>
                      <a:srgbClr val="FF0000"/>
                    </a:solidFill>
                    <a:latin typeface="Arial Black" panose="020B0A04020102020204" pitchFamily="34" charset="0"/>
                  </a:rPr>
                  <a:t> (DO THIS</a:t>
                </a:r>
                <a:r>
                  <a:rPr lang="en-US" dirty="0">
                    <a:solidFill>
                      <a:prstClr val="black"/>
                    </a:solidFill>
                    <a:latin typeface="Arial Black" panose="020B0A04020102020204" pitchFamily="34" charset="0"/>
                  </a:rPr>
                  <a:t>)</a:t>
                </a:r>
                <a:r>
                  <a:rPr lang="en-US" dirty="0" smtClean="0">
                    <a:latin typeface="Arial Black" panose="020B0A04020102020204" pitchFamily="34" charset="0"/>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𝑡</m:t>
                        </m:r>
                      </m:sub>
                    </m:sSub>
                  </m:oMath>
                </a14:m>
                <a:r>
                  <a:rPr lang="en-US" dirty="0" smtClean="0">
                    <a:latin typeface="Arial Black" panose="020B0A04020102020204" pitchFamily="34" charset="0"/>
                  </a:rPr>
                  <a:t> =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𝑙</m:t>
                            </m:r>
                          </m:sub>
                        </m:sSub>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den>
                    </m:f>
                  </m:oMath>
                </a14:m>
                <a:r>
                  <a:rPr lang="en-US" dirty="0" smtClean="0">
                    <a:latin typeface="Arial Black" panose="020B0A04020102020204" pitchFamily="34" charset="0"/>
                  </a:rPr>
                  <a:t> =  </a:t>
                </a:r>
                <a14:m>
                  <m:oMath xmlns:m="http://schemas.openxmlformats.org/officeDocument/2006/math">
                    <m:f>
                      <m:fPr>
                        <m:ctrlPr>
                          <a:rPr lang="en-US" i="1">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132,000</m:t>
                        </m:r>
                      </m:num>
                      <m:den>
                        <m:rad>
                          <m:radPr>
                            <m:degHide m:val="on"/>
                            <m:ctrlPr>
                              <a:rPr lang="en-US" i="1">
                                <a:solidFill>
                                  <a:prstClr val="black"/>
                                </a:solidFill>
                                <a:latin typeface="Cambria Math" panose="02040503050406030204" pitchFamily="18" charset="0"/>
                              </a:rPr>
                            </m:ctrlPr>
                          </m:radPr>
                          <m:deg/>
                          <m:e>
                            <m:r>
                              <a:rPr lang="en-US" i="1">
                                <a:solidFill>
                                  <a:prstClr val="black"/>
                                </a:solidFill>
                                <a:latin typeface="Cambria Math" panose="02040503050406030204" pitchFamily="18" charset="0"/>
                              </a:rPr>
                              <m:t>3</m:t>
                            </m:r>
                          </m:e>
                        </m:rad>
                      </m:den>
                    </m:f>
                  </m:oMath>
                </a14:m>
                <a:r>
                  <a:rPr lang="en-US" dirty="0" smtClean="0">
                    <a:latin typeface="Arial Black" panose="020B0A04020102020204" pitchFamily="34" charset="0"/>
                  </a:rPr>
                  <a:t> = 7,621V</a:t>
                </a:r>
              </a:p>
              <a:p>
                <a:endParaRPr lang="en-US" dirty="0">
                  <a:latin typeface="Arial Black" panose="020B0A04020102020204" pitchFamily="34" charset="0"/>
                </a:endParaRPr>
              </a:p>
              <a:p>
                <a:r>
                  <a:rPr lang="en-US" dirty="0" smtClean="0">
                    <a:latin typeface="Arial Black" panose="020B0A04020102020204" pitchFamily="34" charset="0"/>
                  </a:rPr>
                  <a:t>The line value of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𝐸</m:t>
                        </m:r>
                      </m:e>
                      <m:sub>
                        <m:r>
                          <a:rPr lang="en-US" i="1">
                            <a:solidFill>
                              <a:prstClr val="black"/>
                            </a:solidFill>
                            <a:latin typeface="Cambria Math" panose="02040503050406030204" pitchFamily="18" charset="0"/>
                          </a:rPr>
                          <m:t>𝑓</m:t>
                        </m:r>
                      </m:sub>
                    </m:sSub>
                  </m:oMath>
                </a14:m>
                <a:r>
                  <a:rPr lang="en-US" dirty="0" smtClean="0">
                    <a:latin typeface="Arial Black" panose="020B0A04020102020204" pitchFamily="34" charset="0"/>
                  </a:rPr>
                  <a:t>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oMath>
                </a14:m>
                <a:r>
                  <a:rPr lang="en-US" dirty="0" smtClean="0">
                    <a:latin typeface="Arial Black" panose="020B0A04020102020204" pitchFamily="34" charset="0"/>
                  </a:rPr>
                  <a:t> x the phase value</a:t>
                </a:r>
                <a:r>
                  <a:rPr lang="en-US" dirty="0">
                    <a:solidFill>
                      <a:srgbClr val="FF0000"/>
                    </a:solidFill>
                    <a:latin typeface="Arial Black" panose="020B0A04020102020204" pitchFamily="34" charset="0"/>
                  </a:rPr>
                  <a:t> (DO THIS</a:t>
                </a:r>
                <a:r>
                  <a:rPr lang="en-US" dirty="0">
                    <a:solidFill>
                      <a:prstClr val="black"/>
                    </a:solidFill>
                    <a:latin typeface="Arial Black" panose="020B0A04020102020204" pitchFamily="34" charset="0"/>
                  </a:rPr>
                  <a:t>) </a:t>
                </a:r>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623455" y="4076866"/>
                <a:ext cx="11083636" cy="3348930"/>
              </a:xfrm>
              <a:prstGeom prst="rect">
                <a:avLst/>
              </a:prstGeom>
              <a:blipFill rotWithShape="0">
                <a:blip r:embed="rId3"/>
                <a:stretch>
                  <a:fillRect l="-440" t="-1093" r="-55"/>
                </a:stretch>
              </a:blipFill>
            </p:spPr>
            <p:txBody>
              <a:bodyPr/>
              <a:lstStyle/>
              <a:p>
                <a:r>
                  <a:rPr lang="en-US">
                    <a:noFill/>
                  </a:rPr>
                  <a:t> </a:t>
                </a:r>
              </a:p>
            </p:txBody>
          </p:sp>
        </mc:Fallback>
      </mc:AlternateContent>
      <p:grpSp>
        <p:nvGrpSpPr>
          <p:cNvPr id="76" name="Group 75"/>
          <p:cNvGrpSpPr/>
          <p:nvPr/>
        </p:nvGrpSpPr>
        <p:grpSpPr>
          <a:xfrm>
            <a:off x="8779884" y="4341811"/>
            <a:ext cx="1171575" cy="457200"/>
            <a:chOff x="7463703" y="4512102"/>
            <a:chExt cx="1171575" cy="457200"/>
          </a:xfrm>
        </p:grpSpPr>
        <p:grpSp>
          <p:nvGrpSpPr>
            <p:cNvPr id="72" name="Group 71"/>
            <p:cNvGrpSpPr/>
            <p:nvPr/>
          </p:nvGrpSpPr>
          <p:grpSpPr>
            <a:xfrm>
              <a:off x="7463703" y="4512102"/>
              <a:ext cx="1171575" cy="457200"/>
              <a:chOff x="0" y="0"/>
              <a:chExt cx="1133475" cy="457200"/>
            </a:xfrm>
          </p:grpSpPr>
          <p:cxnSp>
            <p:nvCxnSpPr>
              <p:cNvPr id="73" name="Straight Connector 72"/>
              <p:cNvCxnSpPr/>
              <p:nvPr/>
            </p:nvCxnSpPr>
            <p:spPr>
              <a:xfrm>
                <a:off x="19050" y="428625"/>
                <a:ext cx="1114425" cy="0"/>
              </a:xfrm>
              <a:prstGeom prst="line">
                <a:avLst/>
              </a:prstGeom>
              <a:noFill/>
              <a:ln w="28575" cap="flat" cmpd="sng" algn="ctr">
                <a:solidFill>
                  <a:sysClr val="windowText" lastClr="000000"/>
                </a:solidFill>
                <a:prstDash val="solid"/>
                <a:miter lim="800000"/>
              </a:ln>
              <a:effectLst/>
            </p:spPr>
          </p:cxnSp>
          <p:cxnSp>
            <p:nvCxnSpPr>
              <p:cNvPr id="74" name="Straight Connector 73"/>
              <p:cNvCxnSpPr/>
              <p:nvPr/>
            </p:nvCxnSpPr>
            <p:spPr>
              <a:xfrm flipV="1">
                <a:off x="0" y="0"/>
                <a:ext cx="457200" cy="457200"/>
              </a:xfrm>
              <a:prstGeom prst="line">
                <a:avLst/>
              </a:prstGeom>
              <a:noFill/>
              <a:ln w="28575"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75" name="TextBox 74"/>
                <p:cNvSpPr txBox="1"/>
                <p:nvPr/>
              </p:nvSpPr>
              <p:spPr>
                <a:xfrm>
                  <a:off x="7727912" y="4651934"/>
                  <a:ext cx="4167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38</m:t>
                            </m:r>
                          </m:e>
                          <m:sup>
                            <m:r>
                              <a:rPr lang="en-US" b="0" i="1" smtClean="0">
                                <a:latin typeface="Cambria Math" panose="02040503050406030204" pitchFamily="18" charset="0"/>
                              </a:rPr>
                              <m:t>0</m:t>
                            </m:r>
                          </m:sup>
                        </m:sSup>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7727912" y="4651934"/>
                  <a:ext cx="416717" cy="276999"/>
                </a:xfrm>
                <a:prstGeom prst="rect">
                  <a:avLst/>
                </a:prstGeom>
                <a:blipFill rotWithShape="0">
                  <a:blip r:embed="rId4"/>
                  <a:stretch>
                    <a:fillRect l="-13235" t="-4348" r="-5882" b="-6522"/>
                  </a:stretch>
                </a:blipFill>
              </p:spPr>
              <p:txBody>
                <a:bodyPr/>
                <a:lstStyle/>
                <a:p>
                  <a:r>
                    <a:rPr lang="en-US">
                      <a:noFill/>
                    </a:rPr>
                    <a:t> </a:t>
                  </a:r>
                </a:p>
              </p:txBody>
            </p:sp>
          </mc:Fallback>
        </mc:AlternateContent>
      </p:grpSp>
    </p:spTree>
    <p:extLst>
      <p:ext uri="{BB962C8B-B14F-4D97-AF65-F5344CB8AC3E}">
        <p14:creationId xmlns:p14="http://schemas.microsoft.com/office/powerpoint/2010/main" val="5967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
                                            <p:txEl>
                                              <p:pRg st="0" end="0"/>
                                            </p:txEl>
                                          </p:spTgt>
                                        </p:tgtEl>
                                        <p:attrNameLst>
                                          <p:attrName>style.visibility</p:attrName>
                                        </p:attrNameLst>
                                      </p:cBhvr>
                                      <p:to>
                                        <p:strVal val="visible"/>
                                      </p:to>
                                    </p:set>
                                    <p:anim calcmode="lin" valueType="num">
                                      <p:cBhvr additive="base">
                                        <p:cTn id="25"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
                                            <p:txEl>
                                              <p:pRg st="1" end="1"/>
                                            </p:txEl>
                                          </p:spTgt>
                                        </p:tgtEl>
                                        <p:attrNameLst>
                                          <p:attrName>style.visibility</p:attrName>
                                        </p:attrNameLst>
                                      </p:cBhvr>
                                      <p:to>
                                        <p:strVal val="visible"/>
                                      </p:to>
                                    </p:set>
                                    <p:anim calcmode="lin" valueType="num">
                                      <p:cBhvr additive="base">
                                        <p:cTn id="31"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
                                            <p:txEl>
                                              <p:pRg st="2" end="2"/>
                                            </p:txEl>
                                          </p:spTgt>
                                        </p:tgtEl>
                                        <p:attrNameLst>
                                          <p:attrName>style.visibility</p:attrName>
                                        </p:attrNameLst>
                                      </p:cBhvr>
                                      <p:to>
                                        <p:strVal val="visible"/>
                                      </p:to>
                                    </p:set>
                                    <p:anim calcmode="lin" valueType="num">
                                      <p:cBhvr additive="base">
                                        <p:cTn id="37"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
                                            <p:txEl>
                                              <p:pRg st="3" end="3"/>
                                            </p:txEl>
                                          </p:spTgt>
                                        </p:tgtEl>
                                        <p:attrNameLst>
                                          <p:attrName>style.visibility</p:attrName>
                                        </p:attrNameLst>
                                      </p:cBhvr>
                                      <p:to>
                                        <p:strVal val="visible"/>
                                      </p:to>
                                    </p:set>
                                    <p:anim calcmode="lin" valueType="num">
                                      <p:cBhvr additive="base">
                                        <p:cTn id="43"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1">
                                            <p:txEl>
                                              <p:pRg st="5" end="5"/>
                                            </p:txEl>
                                          </p:spTgt>
                                        </p:tgtEl>
                                        <p:attrNameLst>
                                          <p:attrName>style.visibility</p:attrName>
                                        </p:attrNameLst>
                                      </p:cBhvr>
                                      <p:to>
                                        <p:strVal val="visible"/>
                                      </p:to>
                                    </p:set>
                                    <p:anim calcmode="lin" valueType="num">
                                      <p:cBhvr additive="base">
                                        <p:cTn id="49" dur="500" fill="hold"/>
                                        <p:tgtEl>
                                          <p:spTgt spid="71">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
                                            <p:txEl>
                                              <p:pRg st="7" end="7"/>
                                            </p:txEl>
                                          </p:spTgt>
                                        </p:tgtEl>
                                        <p:attrNameLst>
                                          <p:attrName>style.visibility</p:attrName>
                                        </p:attrNameLst>
                                      </p:cBhvr>
                                      <p:to>
                                        <p:strVal val="visible"/>
                                      </p:to>
                                    </p:set>
                                    <p:anim calcmode="lin" valueType="num">
                                      <p:cBhvr additive="base">
                                        <p:cTn id="55" dur="500" fill="hold"/>
                                        <p:tgtEl>
                                          <p:spTgt spid="7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SOLUTION TO EXAMPLE 1</a:t>
            </a:r>
            <a:endParaRPr lang="en-US" dirty="0"/>
          </a:p>
        </p:txBody>
      </p:sp>
      <p:sp>
        <p:nvSpPr>
          <p:cNvPr id="3" name="Content Placeholder 2"/>
          <p:cNvSpPr>
            <a:spLocks noGrp="1"/>
          </p:cNvSpPr>
          <p:nvPr>
            <p:ph idx="1"/>
          </p:nvPr>
        </p:nvSpPr>
        <p:spPr>
          <a:xfrm>
            <a:off x="0" y="1662544"/>
            <a:ext cx="12192000" cy="2784765"/>
          </a:xfrm>
        </p:spPr>
        <p:txBody>
          <a:bodyPr/>
          <a:lstStyle/>
          <a:p>
            <a:endParaRPr lang="en-US" dirty="0"/>
          </a:p>
        </p:txBody>
      </p:sp>
      <p:grpSp>
        <p:nvGrpSpPr>
          <p:cNvPr id="75" name="Group 74"/>
          <p:cNvGrpSpPr/>
          <p:nvPr/>
        </p:nvGrpSpPr>
        <p:grpSpPr>
          <a:xfrm>
            <a:off x="263237" y="1796256"/>
            <a:ext cx="10563224" cy="3953380"/>
            <a:chOff x="263237" y="1796256"/>
            <a:chExt cx="10563224" cy="3953380"/>
          </a:xfrm>
        </p:grpSpPr>
        <p:grpSp>
          <p:nvGrpSpPr>
            <p:cNvPr id="73" name="Group 72"/>
            <p:cNvGrpSpPr/>
            <p:nvPr/>
          </p:nvGrpSpPr>
          <p:grpSpPr>
            <a:xfrm>
              <a:off x="263237" y="1796256"/>
              <a:ext cx="10563224" cy="3953380"/>
              <a:chOff x="263237" y="1796256"/>
              <a:chExt cx="10563224" cy="2714036"/>
            </a:xfrm>
          </p:grpSpPr>
          <p:grpSp>
            <p:nvGrpSpPr>
              <p:cNvPr id="4" name="Group 3"/>
              <p:cNvGrpSpPr/>
              <p:nvPr/>
            </p:nvGrpSpPr>
            <p:grpSpPr>
              <a:xfrm>
                <a:off x="263237" y="1796256"/>
                <a:ext cx="10563224" cy="2295525"/>
                <a:chOff x="0" y="4341811"/>
                <a:chExt cx="10563224" cy="2295525"/>
              </a:xfrm>
            </p:grpSpPr>
            <p:grpSp>
              <p:nvGrpSpPr>
                <p:cNvPr id="5" name="Group 4"/>
                <p:cNvGrpSpPr/>
                <p:nvPr/>
              </p:nvGrpSpPr>
              <p:grpSpPr>
                <a:xfrm>
                  <a:off x="0" y="4341811"/>
                  <a:ext cx="6124575" cy="2295525"/>
                  <a:chOff x="0" y="0"/>
                  <a:chExt cx="6124575" cy="2295525"/>
                </a:xfrm>
              </p:grpSpPr>
              <p:grpSp>
                <p:nvGrpSpPr>
                  <p:cNvPr id="26" name="Group 25"/>
                  <p:cNvGrpSpPr/>
                  <p:nvPr/>
                </p:nvGrpSpPr>
                <p:grpSpPr>
                  <a:xfrm>
                    <a:off x="0" y="0"/>
                    <a:ext cx="6124575" cy="2295525"/>
                    <a:chOff x="0" y="0"/>
                    <a:chExt cx="6124575" cy="2295525"/>
                  </a:xfrm>
                </p:grpSpPr>
                <p:cxnSp>
                  <p:nvCxnSpPr>
                    <p:cNvPr id="28" name="Straight Connector 27"/>
                    <p:cNvCxnSpPr/>
                    <p:nvPr/>
                  </p:nvCxnSpPr>
                  <p:spPr>
                    <a:xfrm>
                      <a:off x="1762125" y="1066800"/>
                      <a:ext cx="0" cy="257175"/>
                    </a:xfrm>
                    <a:prstGeom prst="line">
                      <a:avLst/>
                    </a:prstGeom>
                    <a:noFill/>
                    <a:ln w="57150" cap="flat" cmpd="sng" algn="ctr">
                      <a:solidFill>
                        <a:sysClr val="windowText" lastClr="000000"/>
                      </a:solidFill>
                      <a:prstDash val="solid"/>
                      <a:miter lim="800000"/>
                    </a:ln>
                    <a:effectLst/>
                  </p:spPr>
                </p:cxnSp>
                <p:sp>
                  <p:nvSpPr>
                    <p:cNvPr id="29" name="Block Arc 28"/>
                    <p:cNvSpPr/>
                    <p:nvPr/>
                  </p:nvSpPr>
                  <p:spPr>
                    <a:xfrm rot="5400000">
                      <a:off x="857250" y="149542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0" name="Straight Arrow Connector 29"/>
                    <p:cNvCxnSpPr/>
                    <p:nvPr/>
                  </p:nvCxnSpPr>
                  <p:spPr>
                    <a:xfrm>
                      <a:off x="638175" y="1257300"/>
                      <a:ext cx="0" cy="904875"/>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31" name="Text Box 280"/>
                        <p:cNvSpPr txBox="1"/>
                        <p:nvPr/>
                      </p:nvSpPr>
                      <p:spPr>
                        <a:xfrm>
                          <a:off x="0" y="1304925"/>
                          <a:ext cx="485775" cy="45720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 Box 280"/>
                        <p:cNvSpPr txBox="1">
                          <a:spLocks noRot="1" noChangeAspect="1" noMove="1" noResize="1" noEditPoints="1" noAdjustHandles="1" noChangeArrowheads="1" noChangeShapeType="1" noTextEdit="1"/>
                        </p:cNvSpPr>
                        <p:nvPr/>
                      </p:nvSpPr>
                      <p:spPr>
                        <a:xfrm>
                          <a:off x="0" y="1304925"/>
                          <a:ext cx="485775" cy="457200"/>
                        </a:xfrm>
                        <a:prstGeom prst="rect">
                          <a:avLst/>
                        </a:prstGeom>
                        <a:blipFill rotWithShape="0">
                          <a:blip r:embed="rId3"/>
                          <a:stretch>
                            <a:fillRect/>
                          </a:stretch>
                        </a:blipFill>
                        <a:ln w="57150">
                          <a:noFill/>
                        </a:ln>
                        <a:effectLst/>
                      </p:spPr>
                      <p:txBody>
                        <a:bodyPr/>
                        <a:lstStyle/>
                        <a:p>
                          <a:r>
                            <a:rPr lang="en-US">
                              <a:noFill/>
                            </a:rPr>
                            <a:t> </a:t>
                          </a:r>
                        </a:p>
                      </p:txBody>
                    </p:sp>
                  </mc:Fallback>
                </mc:AlternateContent>
                <p:sp>
                  <p:nvSpPr>
                    <p:cNvPr id="32" name="Block Arc 31"/>
                    <p:cNvSpPr/>
                    <p:nvPr/>
                  </p:nvSpPr>
                  <p:spPr>
                    <a:xfrm rot="5400000">
                      <a:off x="885825" y="119062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3" name="Straight Arrow Connector 32"/>
                    <p:cNvCxnSpPr/>
                    <p:nvPr/>
                  </p:nvCxnSpPr>
                  <p:spPr>
                    <a:xfrm flipV="1">
                      <a:off x="857250" y="1371600"/>
                      <a:ext cx="609600" cy="609600"/>
                    </a:xfrm>
                    <a:prstGeom prst="straightConnector1">
                      <a:avLst/>
                    </a:prstGeom>
                    <a:noFill/>
                    <a:ln w="57150" cap="flat" cmpd="sng" algn="ctr">
                      <a:solidFill>
                        <a:sysClr val="windowText" lastClr="000000"/>
                      </a:solidFill>
                      <a:prstDash val="solid"/>
                      <a:miter lim="800000"/>
                      <a:tailEnd type="triangle"/>
                    </a:ln>
                    <a:effectLst/>
                  </p:spPr>
                </p:cxnSp>
                <p:sp>
                  <p:nvSpPr>
                    <p:cNvPr id="34" name="Block Arc 33"/>
                    <p:cNvSpPr/>
                    <p:nvPr/>
                  </p:nvSpPr>
                  <p:spPr>
                    <a:xfrm rot="5400000">
                      <a:off x="885825" y="181927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5" name="Group 34"/>
                    <p:cNvGrpSpPr/>
                    <p:nvPr/>
                  </p:nvGrpSpPr>
                  <p:grpSpPr>
                    <a:xfrm>
                      <a:off x="1171575" y="0"/>
                      <a:ext cx="4953000" cy="2295525"/>
                      <a:chOff x="0" y="0"/>
                      <a:chExt cx="4953000" cy="2295525"/>
                    </a:xfrm>
                  </p:grpSpPr>
                  <mc:AlternateContent xmlns:mc="http://schemas.openxmlformats.org/markup-compatibility/2006" xmlns:a14="http://schemas.microsoft.com/office/drawing/2010/main">
                    <mc:Choice Requires="a14">
                      <p:sp>
                        <p:nvSpPr>
                          <p:cNvPr id="36" name="Text Box 271"/>
                          <p:cNvSpPr txBox="1"/>
                          <p:nvPr/>
                        </p:nvSpPr>
                        <p:spPr>
                          <a:xfrm>
                            <a:off x="1800225" y="152400"/>
                            <a:ext cx="533400" cy="3619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𝑍</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 Box 271"/>
                          <p:cNvSpPr txBox="1">
                            <a:spLocks noRot="1" noChangeAspect="1" noMove="1" noResize="1" noEditPoints="1" noAdjustHandles="1" noChangeArrowheads="1" noChangeShapeType="1" noTextEdit="1"/>
                          </p:cNvSpPr>
                          <p:nvPr/>
                        </p:nvSpPr>
                        <p:spPr>
                          <a:xfrm>
                            <a:off x="1800225" y="152400"/>
                            <a:ext cx="533400" cy="361950"/>
                          </a:xfrm>
                          <a:prstGeom prst="rect">
                            <a:avLst/>
                          </a:prstGeom>
                          <a:blipFill rotWithShape="0">
                            <a:blip r:embed="rId4"/>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 Box 275"/>
                          <p:cNvSpPr txBox="1"/>
                          <p:nvPr/>
                        </p:nvSpPr>
                        <p:spPr>
                          <a:xfrm>
                            <a:off x="0" y="581025"/>
                            <a:ext cx="4953000" cy="36195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𝑿</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𝑺</m:t>
                                      </m:r>
                                    </m:sub>
                                  </m:s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𝑹</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 Box 275"/>
                          <p:cNvSpPr txBox="1">
                            <a:spLocks noRot="1" noChangeAspect="1" noMove="1" noResize="1" noEditPoints="1" noAdjustHandles="1" noChangeArrowheads="1" noChangeShapeType="1" noTextEdit="1"/>
                          </p:cNvSpPr>
                          <p:nvPr/>
                        </p:nvSpPr>
                        <p:spPr>
                          <a:xfrm>
                            <a:off x="0" y="581025"/>
                            <a:ext cx="4953000" cy="361950"/>
                          </a:xfrm>
                          <a:prstGeom prst="rect">
                            <a:avLst/>
                          </a:prstGeom>
                          <a:blipFill rotWithShape="0">
                            <a:blip r:embed="rId5"/>
                            <a:stretch>
                              <a:fillRect/>
                            </a:stretch>
                          </a:blipFill>
                          <a:ln w="57150">
                            <a:noFill/>
                          </a:ln>
                          <a:effectLst/>
                        </p:spPr>
                        <p:txBody>
                          <a:bodyPr/>
                          <a:lstStyle/>
                          <a:p>
                            <a:r>
                              <a:rPr lang="en-US">
                                <a:noFill/>
                              </a:rPr>
                              <a:t> </a:t>
                            </a:r>
                          </a:p>
                        </p:txBody>
                      </p:sp>
                    </mc:Fallback>
                  </mc:AlternateContent>
                  <p:cxnSp>
                    <p:nvCxnSpPr>
                      <p:cNvPr id="38" name="Straight Connector 37"/>
                      <p:cNvCxnSpPr/>
                      <p:nvPr/>
                    </p:nvCxnSpPr>
                    <p:spPr>
                      <a:xfrm flipV="1">
                        <a:off x="800100" y="0"/>
                        <a:ext cx="0" cy="1000125"/>
                      </a:xfrm>
                      <a:prstGeom prst="line">
                        <a:avLst/>
                      </a:prstGeom>
                      <a:noFill/>
                      <a:ln w="57150" cap="flat" cmpd="sng" algn="ctr">
                        <a:solidFill>
                          <a:sysClr val="windowText" lastClr="000000"/>
                        </a:solidFill>
                        <a:prstDash val="solid"/>
                        <a:miter lim="800000"/>
                      </a:ln>
                      <a:effectLst/>
                    </p:spPr>
                  </p:cxnSp>
                  <p:cxnSp>
                    <p:nvCxnSpPr>
                      <p:cNvPr id="39" name="Straight Connector 38"/>
                      <p:cNvCxnSpPr/>
                      <p:nvPr/>
                    </p:nvCxnSpPr>
                    <p:spPr>
                      <a:xfrm flipV="1">
                        <a:off x="3448050" y="38100"/>
                        <a:ext cx="0" cy="1000125"/>
                      </a:xfrm>
                      <a:prstGeom prst="line">
                        <a:avLst/>
                      </a:prstGeom>
                      <a:noFill/>
                      <a:ln w="57150" cap="flat" cmpd="sng" algn="ctr">
                        <a:solidFill>
                          <a:sysClr val="windowText" lastClr="000000"/>
                        </a:solidFill>
                        <a:prstDash val="solid"/>
                        <a:miter lim="800000"/>
                      </a:ln>
                      <a:effectLst/>
                    </p:spPr>
                  </p:cxnSp>
                  <p:cxnSp>
                    <p:nvCxnSpPr>
                      <p:cNvPr id="40" name="Straight Arrow Connector 39"/>
                      <p:cNvCxnSpPr/>
                      <p:nvPr/>
                    </p:nvCxnSpPr>
                    <p:spPr>
                      <a:xfrm flipV="1">
                        <a:off x="781050" y="590550"/>
                        <a:ext cx="2667000" cy="9525"/>
                      </a:xfrm>
                      <a:prstGeom prst="straightConnector1">
                        <a:avLst/>
                      </a:prstGeom>
                      <a:noFill/>
                      <a:ln w="57150" cap="flat" cmpd="sng" algn="ctr">
                        <a:solidFill>
                          <a:sysClr val="windowText" lastClr="000000"/>
                        </a:solidFill>
                        <a:prstDash val="solid"/>
                        <a:miter lim="800000"/>
                        <a:headEnd type="triangle"/>
                        <a:tailEnd type="triangle"/>
                      </a:ln>
                      <a:effectLst/>
                    </p:spPr>
                  </p:cxnSp>
                  <p:grpSp>
                    <p:nvGrpSpPr>
                      <p:cNvPr id="41" name="Group 40"/>
                      <p:cNvGrpSpPr/>
                      <p:nvPr/>
                    </p:nvGrpSpPr>
                    <p:grpSpPr>
                      <a:xfrm>
                        <a:off x="971550" y="904875"/>
                        <a:ext cx="981075" cy="323850"/>
                        <a:chOff x="0" y="0"/>
                        <a:chExt cx="981075" cy="428625"/>
                      </a:xfrm>
                    </p:grpSpPr>
                    <p:sp>
                      <p:nvSpPr>
                        <p:cNvPr id="67" name="Block Arc 66"/>
                        <p:cNvSpPr/>
                        <p:nvPr/>
                      </p:nvSpPr>
                      <p:spPr>
                        <a:xfrm>
                          <a:off x="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Block Arc 67"/>
                        <p:cNvSpPr/>
                        <p:nvPr/>
                      </p:nvSpPr>
                      <p:spPr>
                        <a:xfrm>
                          <a:off x="62865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Block Arc 68"/>
                        <p:cNvSpPr/>
                        <p:nvPr/>
                      </p:nvSpPr>
                      <p:spPr>
                        <a:xfrm>
                          <a:off x="30480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42" name="Straight Connector 41"/>
                      <p:cNvCxnSpPr/>
                      <p:nvPr/>
                    </p:nvCxnSpPr>
                    <p:spPr>
                      <a:xfrm>
                        <a:off x="1876425" y="1066800"/>
                        <a:ext cx="542925" cy="0"/>
                      </a:xfrm>
                      <a:prstGeom prst="line">
                        <a:avLst/>
                      </a:prstGeom>
                      <a:noFill/>
                      <a:ln w="57150" cap="flat" cmpd="sng" algn="ctr">
                        <a:solidFill>
                          <a:sysClr val="windowText" lastClr="000000"/>
                        </a:solidFill>
                        <a:prstDash val="solid"/>
                        <a:miter lim="800000"/>
                      </a:ln>
                      <a:effectLst/>
                    </p:spPr>
                  </p:cxnSp>
                  <p:cxnSp>
                    <p:nvCxnSpPr>
                      <p:cNvPr id="43" name="Straight Connector 42"/>
                      <p:cNvCxnSpPr/>
                      <p:nvPr/>
                    </p:nvCxnSpPr>
                    <p:spPr>
                      <a:xfrm>
                        <a:off x="609600" y="1085850"/>
                        <a:ext cx="438150" cy="0"/>
                      </a:xfrm>
                      <a:prstGeom prst="line">
                        <a:avLst/>
                      </a:prstGeom>
                      <a:noFill/>
                      <a:ln w="57150" cap="flat" cmpd="sng" algn="ctr">
                        <a:solidFill>
                          <a:sysClr val="windowText" lastClr="000000"/>
                        </a:solidFill>
                        <a:prstDash val="solid"/>
                        <a:miter lim="800000"/>
                      </a:ln>
                      <a:effectLst/>
                    </p:spPr>
                  </p:cxnSp>
                  <p:cxnSp>
                    <p:nvCxnSpPr>
                      <p:cNvPr id="44" name="Straight Connector 43"/>
                      <p:cNvCxnSpPr/>
                      <p:nvPr/>
                    </p:nvCxnSpPr>
                    <p:spPr>
                      <a:xfrm>
                        <a:off x="657225" y="2286000"/>
                        <a:ext cx="2943225" cy="0"/>
                      </a:xfrm>
                      <a:prstGeom prst="line">
                        <a:avLst/>
                      </a:prstGeom>
                      <a:noFill/>
                      <a:ln w="57150" cap="flat" cmpd="sng" algn="ctr">
                        <a:solidFill>
                          <a:sysClr val="windowText" lastClr="000000"/>
                        </a:solidFill>
                        <a:prstDash val="solid"/>
                        <a:miter lim="800000"/>
                      </a:ln>
                      <a:effectLst/>
                    </p:spPr>
                  </p:cxnSp>
                  <p:grpSp>
                    <p:nvGrpSpPr>
                      <p:cNvPr id="45" name="Group 44"/>
                      <p:cNvGrpSpPr/>
                      <p:nvPr/>
                    </p:nvGrpSpPr>
                    <p:grpSpPr>
                      <a:xfrm>
                        <a:off x="2381250" y="923925"/>
                        <a:ext cx="1254297" cy="161925"/>
                        <a:chOff x="0" y="0"/>
                        <a:chExt cx="1254297" cy="161925"/>
                      </a:xfrm>
                    </p:grpSpPr>
                    <p:grpSp>
                      <p:nvGrpSpPr>
                        <p:cNvPr id="56" name="Group 55"/>
                        <p:cNvGrpSpPr/>
                        <p:nvPr/>
                      </p:nvGrpSpPr>
                      <p:grpSpPr>
                        <a:xfrm>
                          <a:off x="0" y="0"/>
                          <a:ext cx="866775" cy="161925"/>
                          <a:chOff x="0" y="0"/>
                          <a:chExt cx="866775" cy="161925"/>
                        </a:xfrm>
                      </p:grpSpPr>
                      <p:grpSp>
                        <p:nvGrpSpPr>
                          <p:cNvPr id="58" name="Group 57"/>
                          <p:cNvGrpSpPr/>
                          <p:nvPr/>
                        </p:nvGrpSpPr>
                        <p:grpSpPr>
                          <a:xfrm>
                            <a:off x="0" y="9525"/>
                            <a:ext cx="304800" cy="152400"/>
                            <a:chOff x="0" y="0"/>
                            <a:chExt cx="304800" cy="152400"/>
                          </a:xfrm>
                        </p:grpSpPr>
                        <p:cxnSp>
                          <p:nvCxnSpPr>
                            <p:cNvPr id="65" name="Straight Connector 64"/>
                            <p:cNvCxnSpPr/>
                            <p:nvPr/>
                          </p:nvCxnSpPr>
                          <p:spPr>
                            <a:xfrm flipV="1">
                              <a:off x="0" y="0"/>
                              <a:ext cx="171450" cy="152400"/>
                            </a:xfrm>
                            <a:prstGeom prst="line">
                              <a:avLst/>
                            </a:prstGeom>
                            <a:noFill/>
                            <a:ln w="57150" cap="flat" cmpd="sng" algn="ctr">
                              <a:solidFill>
                                <a:sysClr val="windowText" lastClr="000000"/>
                              </a:solidFill>
                              <a:prstDash val="solid"/>
                              <a:miter lim="800000"/>
                            </a:ln>
                            <a:effectLst/>
                          </p:spPr>
                        </p:cxnSp>
                        <p:cxnSp>
                          <p:nvCxnSpPr>
                            <p:cNvPr id="66" name="Straight Connector 65"/>
                            <p:cNvCxnSpPr/>
                            <p:nvPr/>
                          </p:nvCxnSpPr>
                          <p:spPr>
                            <a:xfrm>
                              <a:off x="161925" y="9525"/>
                              <a:ext cx="142875" cy="142875"/>
                            </a:xfrm>
                            <a:prstGeom prst="line">
                              <a:avLst/>
                            </a:prstGeom>
                            <a:noFill/>
                            <a:ln w="57150" cap="flat" cmpd="sng" algn="ctr">
                              <a:solidFill>
                                <a:sysClr val="windowText" lastClr="000000"/>
                              </a:solidFill>
                              <a:prstDash val="solid"/>
                              <a:miter lim="800000"/>
                            </a:ln>
                            <a:effectLst/>
                          </p:spPr>
                        </p:cxnSp>
                      </p:grpSp>
                      <p:grpSp>
                        <p:nvGrpSpPr>
                          <p:cNvPr id="59" name="Group 58"/>
                          <p:cNvGrpSpPr/>
                          <p:nvPr/>
                        </p:nvGrpSpPr>
                        <p:grpSpPr>
                          <a:xfrm>
                            <a:off x="285750" y="0"/>
                            <a:ext cx="304800" cy="152400"/>
                            <a:chOff x="0" y="0"/>
                            <a:chExt cx="304800" cy="152400"/>
                          </a:xfrm>
                        </p:grpSpPr>
                        <p:cxnSp>
                          <p:nvCxnSpPr>
                            <p:cNvPr id="63" name="Straight Connector 62"/>
                            <p:cNvCxnSpPr/>
                            <p:nvPr/>
                          </p:nvCxnSpPr>
                          <p:spPr>
                            <a:xfrm flipV="1">
                              <a:off x="0" y="0"/>
                              <a:ext cx="171450" cy="152400"/>
                            </a:xfrm>
                            <a:prstGeom prst="line">
                              <a:avLst/>
                            </a:prstGeom>
                            <a:noFill/>
                            <a:ln w="57150" cap="flat" cmpd="sng" algn="ctr">
                              <a:solidFill>
                                <a:sysClr val="windowText" lastClr="000000"/>
                              </a:solidFill>
                              <a:prstDash val="solid"/>
                              <a:miter lim="800000"/>
                            </a:ln>
                            <a:effectLst/>
                          </p:spPr>
                        </p:cxnSp>
                        <p:cxnSp>
                          <p:nvCxnSpPr>
                            <p:cNvPr id="64" name="Straight Connector 63"/>
                            <p:cNvCxnSpPr/>
                            <p:nvPr/>
                          </p:nvCxnSpPr>
                          <p:spPr>
                            <a:xfrm>
                              <a:off x="161925" y="9525"/>
                              <a:ext cx="142875" cy="142875"/>
                            </a:xfrm>
                            <a:prstGeom prst="line">
                              <a:avLst/>
                            </a:prstGeom>
                            <a:noFill/>
                            <a:ln w="57150" cap="flat" cmpd="sng" algn="ctr">
                              <a:solidFill>
                                <a:sysClr val="windowText" lastClr="000000"/>
                              </a:solidFill>
                              <a:prstDash val="solid"/>
                              <a:miter lim="800000"/>
                            </a:ln>
                            <a:effectLst/>
                          </p:spPr>
                        </p:cxnSp>
                      </p:grpSp>
                      <p:grpSp>
                        <p:nvGrpSpPr>
                          <p:cNvPr id="60" name="Group 59"/>
                          <p:cNvGrpSpPr/>
                          <p:nvPr/>
                        </p:nvGrpSpPr>
                        <p:grpSpPr>
                          <a:xfrm rot="396853">
                            <a:off x="581025" y="9525"/>
                            <a:ext cx="285750" cy="152400"/>
                            <a:chOff x="9525" y="9525"/>
                            <a:chExt cx="285750" cy="152400"/>
                          </a:xfrm>
                        </p:grpSpPr>
                        <p:cxnSp>
                          <p:nvCxnSpPr>
                            <p:cNvPr id="61" name="Straight Connector 60"/>
                            <p:cNvCxnSpPr/>
                            <p:nvPr/>
                          </p:nvCxnSpPr>
                          <p:spPr>
                            <a:xfrm flipV="1">
                              <a:off x="9525" y="9525"/>
                              <a:ext cx="171450" cy="152400"/>
                            </a:xfrm>
                            <a:prstGeom prst="line">
                              <a:avLst/>
                            </a:prstGeom>
                            <a:noFill/>
                            <a:ln w="57150" cap="flat" cmpd="sng" algn="ctr">
                              <a:solidFill>
                                <a:sysClr val="windowText" lastClr="000000"/>
                              </a:solidFill>
                              <a:prstDash val="solid"/>
                              <a:miter lim="800000"/>
                            </a:ln>
                            <a:effectLst/>
                          </p:spPr>
                        </p:cxnSp>
                        <p:cxnSp>
                          <p:nvCxnSpPr>
                            <p:cNvPr id="62" name="Straight Connector 61"/>
                            <p:cNvCxnSpPr/>
                            <p:nvPr/>
                          </p:nvCxnSpPr>
                          <p:spPr>
                            <a:xfrm>
                              <a:off x="152400" y="9525"/>
                              <a:ext cx="142875" cy="142875"/>
                            </a:xfrm>
                            <a:prstGeom prst="line">
                              <a:avLst/>
                            </a:prstGeom>
                            <a:noFill/>
                            <a:ln w="57150" cap="flat" cmpd="sng" algn="ctr">
                              <a:solidFill>
                                <a:sysClr val="windowText" lastClr="000000"/>
                              </a:solidFill>
                              <a:prstDash val="solid"/>
                              <a:miter lim="800000"/>
                            </a:ln>
                            <a:effectLst/>
                          </p:spPr>
                        </p:cxnSp>
                      </p:grpSp>
                    </p:grpSp>
                    <p:cxnSp>
                      <p:nvCxnSpPr>
                        <p:cNvPr id="57" name="Straight Connector 56"/>
                        <p:cNvCxnSpPr/>
                        <p:nvPr/>
                      </p:nvCxnSpPr>
                      <p:spPr>
                        <a:xfrm>
                          <a:off x="857250" y="161925"/>
                          <a:ext cx="397047" cy="0"/>
                        </a:xfrm>
                        <a:prstGeom prst="line">
                          <a:avLst/>
                        </a:prstGeom>
                        <a:noFill/>
                        <a:ln w="57150" cap="flat" cmpd="sng" algn="ctr">
                          <a:solidFill>
                            <a:sysClr val="windowText" lastClr="000000"/>
                          </a:solidFill>
                          <a:prstDash val="solid"/>
                          <a:miter lim="800000"/>
                        </a:ln>
                        <a:effectLst/>
                      </p:spPr>
                    </p:cxnSp>
                  </p:grpSp>
                  <p:cxnSp>
                    <p:nvCxnSpPr>
                      <p:cNvPr id="46" name="Straight Connector 45"/>
                      <p:cNvCxnSpPr/>
                      <p:nvPr/>
                    </p:nvCxnSpPr>
                    <p:spPr>
                      <a:xfrm>
                        <a:off x="657225" y="2028825"/>
                        <a:ext cx="0" cy="266700"/>
                      </a:xfrm>
                      <a:prstGeom prst="line">
                        <a:avLst/>
                      </a:prstGeom>
                      <a:noFill/>
                      <a:ln w="57150" cap="flat" cmpd="sng" algn="ctr">
                        <a:solidFill>
                          <a:sysClr val="windowText" lastClr="000000"/>
                        </a:solidFill>
                        <a:prstDash val="solid"/>
                        <a:miter lim="800000"/>
                      </a:ln>
                      <a:effectLst/>
                    </p:spPr>
                  </p:cxnSp>
                  <p:grpSp>
                    <p:nvGrpSpPr>
                      <p:cNvPr id="47" name="Group 46"/>
                      <p:cNvGrpSpPr/>
                      <p:nvPr/>
                    </p:nvGrpSpPr>
                    <p:grpSpPr>
                      <a:xfrm>
                        <a:off x="285750" y="1352550"/>
                        <a:ext cx="708660" cy="666750"/>
                        <a:chOff x="0" y="0"/>
                        <a:chExt cx="708660" cy="666750"/>
                      </a:xfrm>
                    </p:grpSpPr>
                    <p:sp>
                      <p:nvSpPr>
                        <p:cNvPr id="51" name="Oval 50"/>
                        <p:cNvSpPr/>
                        <p:nvPr/>
                      </p:nvSpPr>
                      <p:spPr>
                        <a:xfrm>
                          <a:off x="0" y="0"/>
                          <a:ext cx="708660" cy="666750"/>
                        </a:xfrm>
                        <a:prstGeom prst="ellipse">
                          <a:avLst/>
                        </a:pr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2" name="Group 51"/>
                        <p:cNvGrpSpPr/>
                        <p:nvPr/>
                      </p:nvGrpSpPr>
                      <p:grpSpPr>
                        <a:xfrm>
                          <a:off x="209550" y="19050"/>
                          <a:ext cx="409324" cy="465455"/>
                          <a:chOff x="0" y="-11316"/>
                          <a:chExt cx="514351" cy="552972"/>
                        </a:xfrm>
                      </p:grpSpPr>
                      <p:sp>
                        <p:nvSpPr>
                          <p:cNvPr id="54" name="Freeform 53"/>
                          <p:cNvSpPr/>
                          <p:nvPr/>
                        </p:nvSpPr>
                        <p:spPr>
                          <a:xfrm rot="5400000" flipH="1">
                            <a:off x="19366" y="257175"/>
                            <a:ext cx="265115" cy="303848"/>
                          </a:xfrm>
                          <a:custGeom>
                            <a:avLst/>
                            <a:gdLst>
                              <a:gd name="connsiteX0" fmla="*/ 469815 w 728406"/>
                              <a:gd name="connsiteY0" fmla="*/ 1180099 h 1180099"/>
                              <a:gd name="connsiteX1" fmla="*/ 707940 w 728406"/>
                              <a:gd name="connsiteY1" fmla="*/ 970549 h 1180099"/>
                              <a:gd name="connsiteX2" fmla="*/ 3090 w 728406"/>
                              <a:gd name="connsiteY2" fmla="*/ 170449 h 1180099"/>
                              <a:gd name="connsiteX3" fmla="*/ 450765 w 728406"/>
                              <a:gd name="connsiteY3" fmla="*/ 8524 h 1180099"/>
                              <a:gd name="connsiteX4" fmla="*/ 450765 w 728406"/>
                              <a:gd name="connsiteY4" fmla="*/ 37099 h 118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06" h="1180099">
                                <a:moveTo>
                                  <a:pt x="469815" y="1180099"/>
                                </a:moveTo>
                                <a:cubicBezTo>
                                  <a:pt x="627771" y="1159461"/>
                                  <a:pt x="785727" y="1138824"/>
                                  <a:pt x="707940" y="970549"/>
                                </a:cubicBezTo>
                                <a:cubicBezTo>
                                  <a:pt x="630153" y="802274"/>
                                  <a:pt x="45952" y="330786"/>
                                  <a:pt x="3090" y="170449"/>
                                </a:cubicBezTo>
                                <a:cubicBezTo>
                                  <a:pt x="-39772" y="10112"/>
                                  <a:pt x="376152" y="30749"/>
                                  <a:pt x="450765" y="8524"/>
                                </a:cubicBezTo>
                                <a:cubicBezTo>
                                  <a:pt x="525378" y="-13701"/>
                                  <a:pt x="488071" y="11699"/>
                                  <a:pt x="450765" y="37099"/>
                                </a:cubicBezTo>
                              </a:path>
                            </a:pathLst>
                          </a:cu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Text Box 316"/>
                          <p:cNvSpPr txBox="1"/>
                          <p:nvPr/>
                        </p:nvSpPr>
                        <p:spPr>
                          <a:xfrm>
                            <a:off x="0" y="-11316"/>
                            <a:ext cx="514351" cy="419101"/>
                          </a:xfrm>
                          <a:prstGeom prst="rect">
                            <a:avLst/>
                          </a:prstGeom>
                          <a:no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25000" noProof="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f</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3" name="Text Box 326"/>
                            <p:cNvSpPr txBox="1"/>
                            <p:nvPr/>
                          </p:nvSpPr>
                          <p:spPr>
                            <a:xfrm>
                              <a:off x="247650" y="28575"/>
                              <a:ext cx="371475" cy="400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𝒇</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32" name="Text Box 326"/>
                            <p:cNvSpPr txBox="1">
                              <a:spLocks noRot="1" noChangeAspect="1" noMove="1" noResize="1" noEditPoints="1" noAdjustHandles="1" noChangeArrowheads="1" noChangeShapeType="1" noTextEdit="1"/>
                            </p:cNvSpPr>
                            <p:nvPr/>
                          </p:nvSpPr>
                          <p:spPr>
                            <a:xfrm>
                              <a:off x="247650" y="28575"/>
                              <a:ext cx="371475" cy="400050"/>
                            </a:xfrm>
                            <a:prstGeom prst="rect">
                              <a:avLst/>
                            </a:prstGeom>
                            <a:blipFill rotWithShape="0">
                              <a:blip r:embed="rId6"/>
                              <a:stretch>
                                <a:fillRect/>
                              </a:stretch>
                            </a:blipFill>
                            <a:ln w="6350">
                              <a:noFill/>
                            </a:ln>
                            <a:effectLst/>
                          </p:spPr>
                          <p:txBody>
                            <a:bodyPr/>
                            <a:lstStyle/>
                            <a:p>
                              <a:r>
                                <a:rPr lang="en-US">
                                  <a:noFill/>
                                </a:rPr>
                                <a:t> </a:t>
                              </a:r>
                            </a:p>
                          </p:txBody>
                        </p:sp>
                      </mc:Fallback>
                    </mc:AlternateContent>
                  </p:grpSp>
                  <p:grpSp>
                    <p:nvGrpSpPr>
                      <p:cNvPr id="48" name="Group 47"/>
                      <p:cNvGrpSpPr/>
                      <p:nvPr/>
                    </p:nvGrpSpPr>
                    <p:grpSpPr>
                      <a:xfrm>
                        <a:off x="3200400" y="1209675"/>
                        <a:ext cx="428625" cy="971550"/>
                        <a:chOff x="0" y="0"/>
                        <a:chExt cx="428625" cy="971550"/>
                      </a:xfrm>
                    </p:grpSpPr>
                    <p:cxnSp>
                      <p:nvCxnSpPr>
                        <p:cNvPr id="49" name="Straight Arrow Connector 48"/>
                        <p:cNvCxnSpPr/>
                        <p:nvPr/>
                      </p:nvCxnSpPr>
                      <p:spPr>
                        <a:xfrm flipV="1">
                          <a:off x="428625" y="0"/>
                          <a:ext cx="0" cy="971550"/>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50" name="Text Box 327"/>
                            <p:cNvSpPr txBox="1"/>
                            <p:nvPr/>
                          </p:nvSpPr>
                          <p:spPr>
                            <a:xfrm>
                              <a:off x="0" y="371475"/>
                              <a:ext cx="371475" cy="400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𝑽</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𝒕</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 Box 327"/>
                            <p:cNvSpPr txBox="1">
                              <a:spLocks noRot="1" noChangeAspect="1" noMove="1" noResize="1" noEditPoints="1" noAdjustHandles="1" noChangeArrowheads="1" noChangeShapeType="1" noTextEdit="1"/>
                            </p:cNvSpPr>
                            <p:nvPr/>
                          </p:nvSpPr>
                          <p:spPr>
                            <a:xfrm>
                              <a:off x="0" y="371475"/>
                              <a:ext cx="371475" cy="400050"/>
                            </a:xfrm>
                            <a:prstGeom prst="rect">
                              <a:avLst/>
                            </a:prstGeom>
                            <a:blipFill rotWithShape="0">
                              <a:blip r:embed="rId7"/>
                              <a:stretch>
                                <a:fillRect/>
                              </a:stretch>
                            </a:blipFill>
                            <a:ln w="6350">
                              <a:noFill/>
                            </a:ln>
                            <a:effectLst/>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27" name="Text Box 328"/>
                      <p:cNvSpPr txBox="1"/>
                      <p:nvPr/>
                    </p:nvSpPr>
                    <p:spPr>
                      <a:xfrm>
                        <a:off x="4257675" y="1143000"/>
                        <a:ext cx="316904" cy="3429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𝑰</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 Box 328"/>
                      <p:cNvSpPr txBox="1">
                        <a:spLocks noRot="1" noChangeAspect="1" noMove="1" noResize="1" noEditPoints="1" noAdjustHandles="1" noChangeArrowheads="1" noChangeShapeType="1" noTextEdit="1"/>
                      </p:cNvSpPr>
                      <p:nvPr/>
                    </p:nvSpPr>
                    <p:spPr>
                      <a:xfrm>
                        <a:off x="4257675" y="1143000"/>
                        <a:ext cx="316904" cy="342900"/>
                      </a:xfrm>
                      <a:prstGeom prst="rect">
                        <a:avLst/>
                      </a:prstGeom>
                      <a:blipFill rotWithShape="0">
                        <a:blip r:embed="rId8"/>
                        <a:stretch>
                          <a:fillRect/>
                        </a:stretch>
                      </a:blipFill>
                      <a:ln w="6350">
                        <a:noFill/>
                      </a:ln>
                      <a:effectLst/>
                    </p:spPr>
                    <p:txBody>
                      <a:bodyPr/>
                      <a:lstStyle/>
                      <a:p>
                        <a:r>
                          <a:rPr lang="en-US">
                            <a:noFill/>
                          </a:rPr>
                          <a:t> </a:t>
                        </a:r>
                      </a:p>
                    </p:txBody>
                  </p:sp>
                </mc:Fallback>
              </mc:AlternateContent>
            </p:grpSp>
            <p:grpSp>
              <p:nvGrpSpPr>
                <p:cNvPr id="6" name="Group 5"/>
                <p:cNvGrpSpPr/>
                <p:nvPr/>
              </p:nvGrpSpPr>
              <p:grpSpPr>
                <a:xfrm>
                  <a:off x="6677024" y="4570410"/>
                  <a:ext cx="3886200" cy="1895475"/>
                  <a:chOff x="0" y="0"/>
                  <a:chExt cx="3886200" cy="1895475"/>
                </a:xfrm>
              </p:grpSpPr>
              <p:grpSp>
                <p:nvGrpSpPr>
                  <p:cNvPr id="7" name="Group 6"/>
                  <p:cNvGrpSpPr/>
                  <p:nvPr/>
                </p:nvGrpSpPr>
                <p:grpSpPr>
                  <a:xfrm>
                    <a:off x="0" y="0"/>
                    <a:ext cx="3886200" cy="1895475"/>
                    <a:chOff x="0" y="0"/>
                    <a:chExt cx="3886200" cy="1895475"/>
                  </a:xfrm>
                </p:grpSpPr>
                <p:cxnSp>
                  <p:nvCxnSpPr>
                    <p:cNvPr id="13" name="Straight Arrow Connector 12"/>
                    <p:cNvCxnSpPr/>
                    <p:nvPr/>
                  </p:nvCxnSpPr>
                  <p:spPr>
                    <a:xfrm flipV="1">
                      <a:off x="0" y="19050"/>
                      <a:ext cx="3438525" cy="1152525"/>
                    </a:xfrm>
                    <a:prstGeom prst="straightConnector1">
                      <a:avLst/>
                    </a:prstGeom>
                    <a:noFill/>
                    <a:ln w="38100" cap="flat" cmpd="sng" algn="ctr">
                      <a:solidFill>
                        <a:sysClr val="windowText" lastClr="000000"/>
                      </a:solidFill>
                      <a:prstDash val="solid"/>
                      <a:miter lim="800000"/>
                      <a:tailEnd type="triangle"/>
                    </a:ln>
                    <a:effectLst/>
                  </p:spPr>
                </p:cxnSp>
                <p:grpSp>
                  <p:nvGrpSpPr>
                    <p:cNvPr id="14" name="Group 13"/>
                    <p:cNvGrpSpPr/>
                    <p:nvPr/>
                  </p:nvGrpSpPr>
                  <p:grpSpPr>
                    <a:xfrm>
                      <a:off x="19050" y="0"/>
                      <a:ext cx="3867150" cy="1895475"/>
                      <a:chOff x="0" y="0"/>
                      <a:chExt cx="3867150" cy="1895475"/>
                    </a:xfrm>
                  </p:grpSpPr>
                  <p:grpSp>
                    <p:nvGrpSpPr>
                      <p:cNvPr id="15" name="Group 14"/>
                      <p:cNvGrpSpPr/>
                      <p:nvPr/>
                    </p:nvGrpSpPr>
                    <p:grpSpPr>
                      <a:xfrm>
                        <a:off x="0" y="1171575"/>
                        <a:ext cx="1543050" cy="723900"/>
                        <a:chOff x="0" y="0"/>
                        <a:chExt cx="1543050" cy="723900"/>
                      </a:xfrm>
                    </p:grpSpPr>
                    <p:cxnSp>
                      <p:nvCxnSpPr>
                        <p:cNvPr id="24" name="Straight Arrow Connector 23"/>
                        <p:cNvCxnSpPr/>
                        <p:nvPr/>
                      </p:nvCxnSpPr>
                      <p:spPr>
                        <a:xfrm>
                          <a:off x="9525" y="9525"/>
                          <a:ext cx="1533525" cy="0"/>
                        </a:xfrm>
                        <a:prstGeom prst="straightConnector1">
                          <a:avLst/>
                        </a:prstGeom>
                        <a:noFill/>
                        <a:ln w="38100" cap="flat" cmpd="sng" algn="ctr">
                          <a:solidFill>
                            <a:sysClr val="windowText" lastClr="000000"/>
                          </a:solidFill>
                          <a:prstDash val="solid"/>
                          <a:miter lim="800000"/>
                          <a:tailEnd type="triangle"/>
                        </a:ln>
                        <a:effectLst/>
                      </p:spPr>
                    </p:cxnSp>
                    <p:cxnSp>
                      <p:nvCxnSpPr>
                        <p:cNvPr id="25" name="Straight Arrow Connector 24"/>
                        <p:cNvCxnSpPr/>
                        <p:nvPr/>
                      </p:nvCxnSpPr>
                      <p:spPr>
                        <a:xfrm>
                          <a:off x="0" y="0"/>
                          <a:ext cx="1495425" cy="723900"/>
                        </a:xfrm>
                        <a:prstGeom prst="straightConnector1">
                          <a:avLst/>
                        </a:prstGeom>
                        <a:noFill/>
                        <a:ln w="38100" cap="flat" cmpd="sng" algn="ctr">
                          <a:solidFill>
                            <a:sysClr val="windowText" lastClr="000000"/>
                          </a:solidFill>
                          <a:prstDash val="solid"/>
                          <a:miter lim="800000"/>
                          <a:tailEnd type="triangle"/>
                        </a:ln>
                        <a:effectLst/>
                      </p:spPr>
                    </p:cxnSp>
                  </p:grpSp>
                  <p:cxnSp>
                    <p:nvCxnSpPr>
                      <p:cNvPr id="16" name="Straight Connector 15"/>
                      <p:cNvCxnSpPr/>
                      <p:nvPr/>
                    </p:nvCxnSpPr>
                    <p:spPr>
                      <a:xfrm>
                        <a:off x="1495425" y="1171575"/>
                        <a:ext cx="2371725" cy="0"/>
                      </a:xfrm>
                      <a:prstGeom prst="line">
                        <a:avLst/>
                      </a:prstGeom>
                      <a:noFill/>
                      <a:ln w="28575" cap="flat" cmpd="sng" algn="ctr">
                        <a:solidFill>
                          <a:sysClr val="windowText" lastClr="000000"/>
                        </a:solidFill>
                        <a:prstDash val="dash"/>
                        <a:miter lim="800000"/>
                      </a:ln>
                      <a:effectLst/>
                    </p:spPr>
                  </p:cxnSp>
                  <p:cxnSp>
                    <p:nvCxnSpPr>
                      <p:cNvPr id="17" name="Straight Arrow Connector 16"/>
                      <p:cNvCxnSpPr/>
                      <p:nvPr/>
                    </p:nvCxnSpPr>
                    <p:spPr>
                      <a:xfrm>
                        <a:off x="1447800" y="1171575"/>
                        <a:ext cx="571500" cy="333375"/>
                      </a:xfrm>
                      <a:prstGeom prst="straightConnector1">
                        <a:avLst/>
                      </a:prstGeom>
                      <a:noFill/>
                      <a:ln w="38100" cap="flat" cmpd="sng" algn="ctr">
                        <a:solidFill>
                          <a:sysClr val="windowText" lastClr="000000"/>
                        </a:solidFill>
                        <a:prstDash val="solid"/>
                        <a:miter lim="800000"/>
                        <a:tailEnd type="triangle"/>
                      </a:ln>
                      <a:effectLst/>
                    </p:spPr>
                  </p:cxnSp>
                  <p:cxnSp>
                    <p:nvCxnSpPr>
                      <p:cNvPr id="18" name="Straight Arrow Connector 17"/>
                      <p:cNvCxnSpPr/>
                      <p:nvPr/>
                    </p:nvCxnSpPr>
                    <p:spPr>
                      <a:xfrm flipV="1">
                        <a:off x="2000250" y="0"/>
                        <a:ext cx="1476375" cy="1476375"/>
                      </a:xfrm>
                      <a:prstGeom prst="straightConnector1">
                        <a:avLst/>
                      </a:prstGeom>
                      <a:noFill/>
                      <a:ln w="38100" cap="flat" cmpd="sng" algn="ctr">
                        <a:solidFill>
                          <a:sysClr val="windowText" lastClr="000000"/>
                        </a:solidFill>
                        <a:prstDash val="solid"/>
                        <a:miter lim="800000"/>
                        <a:tailEnd type="triangle"/>
                      </a:ln>
                      <a:effectLst/>
                    </p:spPr>
                  </p:cxnSp>
                  <p:sp>
                    <p:nvSpPr>
                      <p:cNvPr id="19" name="Block Arc 18"/>
                      <p:cNvSpPr/>
                      <p:nvPr/>
                    </p:nvSpPr>
                    <p:spPr>
                      <a:xfrm rot="4852837">
                        <a:off x="695325" y="866775"/>
                        <a:ext cx="295275" cy="352425"/>
                      </a:xfrm>
                      <a:prstGeom prst="blockArc">
                        <a:avLst/>
                      </a:prstGeom>
                      <a:solidFill>
                        <a:sysClr val="windowText" lastClr="000000"/>
                      </a:solidFill>
                      <a:ln w="28575"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Block Arc 19"/>
                      <p:cNvSpPr/>
                      <p:nvPr/>
                    </p:nvSpPr>
                    <p:spPr>
                      <a:xfrm rot="4852837">
                        <a:off x="419100" y="1152525"/>
                        <a:ext cx="295275" cy="352425"/>
                      </a:xfrm>
                      <a:prstGeom prst="blockArc">
                        <a:avLst/>
                      </a:prstGeom>
                      <a:solidFill>
                        <a:sysClr val="windowText" lastClr="000000"/>
                      </a:solidFill>
                      <a:ln w="28575"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Block Arc 20"/>
                      <p:cNvSpPr/>
                      <p:nvPr/>
                    </p:nvSpPr>
                    <p:spPr>
                      <a:xfrm rot="4852837">
                        <a:off x="1514475" y="1123950"/>
                        <a:ext cx="246325" cy="312641"/>
                      </a:xfrm>
                      <a:prstGeom prst="blockArc">
                        <a:avLst>
                          <a:gd name="adj1" fmla="val 10056134"/>
                          <a:gd name="adj2" fmla="val 0"/>
                          <a:gd name="adj3" fmla="val 25000"/>
                        </a:avLst>
                      </a:prstGeom>
                      <a:solidFill>
                        <a:sysClr val="windowText" lastClr="000000"/>
                      </a:solidFill>
                      <a:ln w="28575"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2" name="Text Box 224"/>
                          <p:cNvSpPr txBox="1"/>
                          <p:nvPr/>
                        </p:nvSpPr>
                        <p:spPr>
                          <a:xfrm rot="19832709">
                            <a:off x="1654623" y="152400"/>
                            <a:ext cx="428625" cy="2952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22" name="Text Box 224"/>
                          <p:cNvSpPr txBox="1">
                            <a:spLocks noRot="1" noChangeAspect="1" noMove="1" noResize="1" noEditPoints="1" noAdjustHandles="1" noChangeArrowheads="1" noChangeShapeType="1" noTextEdit="1"/>
                          </p:cNvSpPr>
                          <p:nvPr/>
                        </p:nvSpPr>
                        <p:spPr>
                          <a:xfrm rot="19832709">
                            <a:off x="1654623" y="152400"/>
                            <a:ext cx="428625" cy="295275"/>
                          </a:xfrm>
                          <a:prstGeom prst="rect">
                            <a:avLst/>
                          </a:prstGeom>
                          <a:blipFill rotWithShape="0">
                            <a:blip r:embed="rId9"/>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Box 253"/>
                          <p:cNvSpPr txBox="1"/>
                          <p:nvPr/>
                        </p:nvSpPr>
                        <p:spPr>
                          <a:xfrm rot="18750677">
                            <a:off x="2686050" y="723900"/>
                            <a:ext cx="428625" cy="2952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𝑗𝐼</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sub>
                                      </m:s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𝑋</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Text Box 253"/>
                          <p:cNvSpPr txBox="1">
                            <a:spLocks noRot="1" noChangeAspect="1" noMove="1" noResize="1" noEditPoints="1" noAdjustHandles="1" noChangeArrowheads="1" noChangeShapeType="1" noTextEdit="1"/>
                          </p:cNvSpPr>
                          <p:nvPr/>
                        </p:nvSpPr>
                        <p:spPr>
                          <a:xfrm rot="18750677">
                            <a:off x="2686050" y="723900"/>
                            <a:ext cx="428625" cy="295275"/>
                          </a:xfrm>
                          <a:prstGeom prst="rect">
                            <a:avLst/>
                          </a:prstGeom>
                          <a:blipFill rotWithShape="0">
                            <a:blip r:embed="rId10"/>
                            <a:stretch>
                              <a:fillRect/>
                            </a:stretch>
                          </a:blipFill>
                          <a:ln w="6350">
                            <a:noFill/>
                          </a:ln>
                          <a:effectLst/>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8" name="Text Box 260"/>
                      <p:cNvSpPr txBox="1"/>
                      <p:nvPr/>
                    </p:nvSpPr>
                    <p:spPr>
                      <a:xfrm rot="2149808">
                        <a:off x="1323975" y="1343025"/>
                        <a:ext cx="428625" cy="2952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sub>
                                  </m:s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𝑅</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 Box 260"/>
                      <p:cNvSpPr txBox="1">
                        <a:spLocks noRot="1" noChangeAspect="1" noMove="1" noResize="1" noEditPoints="1" noAdjustHandles="1" noChangeArrowheads="1" noChangeShapeType="1" noTextEdit="1"/>
                      </p:cNvSpPr>
                      <p:nvPr/>
                    </p:nvSpPr>
                    <p:spPr>
                      <a:xfrm rot="2149808">
                        <a:off x="1323975" y="1343025"/>
                        <a:ext cx="428625" cy="295275"/>
                      </a:xfrm>
                      <a:prstGeom prst="rect">
                        <a:avLst/>
                      </a:prstGeom>
                      <a:blipFill rotWithShape="0">
                        <a:blip r:embed="rId11"/>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270"/>
                      <p:cNvSpPr txBox="1"/>
                      <p:nvPr/>
                    </p:nvSpPr>
                    <p:spPr>
                      <a:xfrm>
                        <a:off x="914400" y="1181100"/>
                        <a:ext cx="428625" cy="2952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𝑉</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 Box 270"/>
                      <p:cNvSpPr txBox="1">
                        <a:spLocks noRot="1" noChangeAspect="1" noMove="1" noResize="1" noEditPoints="1" noAdjustHandles="1" noChangeArrowheads="1" noChangeShapeType="1" noTextEdit="1"/>
                      </p:cNvSpPr>
                      <p:nvPr/>
                    </p:nvSpPr>
                    <p:spPr>
                      <a:xfrm>
                        <a:off x="914400" y="1181100"/>
                        <a:ext cx="428625" cy="295275"/>
                      </a:xfrm>
                      <a:prstGeom prst="rect">
                        <a:avLst/>
                      </a:prstGeom>
                      <a:blipFill rotWithShape="0">
                        <a:blip r:embed="rId12"/>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273"/>
                      <p:cNvSpPr txBox="1"/>
                      <p:nvPr/>
                    </p:nvSpPr>
                    <p:spPr>
                      <a:xfrm>
                        <a:off x="1809750" y="1133475"/>
                        <a:ext cx="209550" cy="2952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𝜑</m:t>
                              </m:r>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 Box 273"/>
                      <p:cNvSpPr txBox="1">
                        <a:spLocks noRot="1" noChangeAspect="1" noMove="1" noResize="1" noEditPoints="1" noAdjustHandles="1" noChangeArrowheads="1" noChangeShapeType="1" noTextEdit="1"/>
                      </p:cNvSpPr>
                      <p:nvPr/>
                    </p:nvSpPr>
                    <p:spPr>
                      <a:xfrm>
                        <a:off x="1809750" y="1133475"/>
                        <a:ext cx="209550" cy="295275"/>
                      </a:xfrm>
                      <a:prstGeom prst="rect">
                        <a:avLst/>
                      </a:prstGeom>
                      <a:blipFill rotWithShape="0">
                        <a:blip r:embed="rId13"/>
                        <a:stretch>
                          <a:fillRect r="-14286"/>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272"/>
                      <p:cNvSpPr txBox="1"/>
                      <p:nvPr/>
                    </p:nvSpPr>
                    <p:spPr>
                      <a:xfrm>
                        <a:off x="1076325" y="866775"/>
                        <a:ext cx="428625" cy="2952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𝛿</m:t>
                              </m:r>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 Box 272"/>
                      <p:cNvSpPr txBox="1">
                        <a:spLocks noRot="1" noChangeAspect="1" noMove="1" noResize="1" noEditPoints="1" noAdjustHandles="1" noChangeArrowheads="1" noChangeShapeType="1" noTextEdit="1"/>
                      </p:cNvSpPr>
                      <p:nvPr/>
                    </p:nvSpPr>
                    <p:spPr>
                      <a:xfrm>
                        <a:off x="1076325" y="866775"/>
                        <a:ext cx="428625" cy="295275"/>
                      </a:xfrm>
                      <a:prstGeom prst="rect">
                        <a:avLst/>
                      </a:prstGeom>
                      <a:blipFill rotWithShape="0">
                        <a:blip r:embed="rId14"/>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274"/>
                      <p:cNvSpPr txBox="1"/>
                      <p:nvPr/>
                    </p:nvSpPr>
                    <p:spPr>
                      <a:xfrm>
                        <a:off x="695325" y="1247775"/>
                        <a:ext cx="257175" cy="2762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𝜑</m:t>
                              </m:r>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 Box 274"/>
                      <p:cNvSpPr txBox="1">
                        <a:spLocks noRot="1" noChangeAspect="1" noMove="1" noResize="1" noEditPoints="1" noAdjustHandles="1" noChangeArrowheads="1" noChangeShapeType="1" noTextEdit="1"/>
                      </p:cNvSpPr>
                      <p:nvPr/>
                    </p:nvSpPr>
                    <p:spPr>
                      <a:xfrm>
                        <a:off x="695325" y="1247775"/>
                        <a:ext cx="257175" cy="276225"/>
                      </a:xfrm>
                      <a:prstGeom prst="rect">
                        <a:avLst/>
                      </a:prstGeom>
                      <a:blipFill rotWithShape="0">
                        <a:blip r:embed="rId15"/>
                        <a:stretch>
                          <a:fillRect/>
                        </a:stretch>
                      </a:blipFill>
                      <a:ln w="6350">
                        <a:noFill/>
                      </a:ln>
                      <a:effectLst/>
                    </p:spPr>
                    <p:txBody>
                      <a:bodyPr/>
                      <a:lstStyle/>
                      <a:p>
                        <a:r>
                          <a:rPr lang="en-US">
                            <a:noFill/>
                          </a:rPr>
                          <a:t> </a:t>
                        </a:r>
                      </a:p>
                    </p:txBody>
                  </p:sp>
                </mc:Fallback>
              </mc:AlternateContent>
            </p:grpSp>
          </p:grpSp>
          <p:sp>
            <p:nvSpPr>
              <p:cNvPr id="71" name="TextBox 70"/>
              <p:cNvSpPr txBox="1"/>
              <p:nvPr/>
            </p:nvSpPr>
            <p:spPr>
              <a:xfrm>
                <a:off x="2339436" y="4140960"/>
                <a:ext cx="3313219" cy="369332"/>
              </a:xfrm>
              <a:prstGeom prst="rect">
                <a:avLst/>
              </a:prstGeom>
              <a:noFill/>
            </p:spPr>
            <p:txBody>
              <a:bodyPr wrap="square" rtlCol="0">
                <a:spAutoFit/>
              </a:bodyPr>
              <a:lstStyle/>
              <a:p>
                <a:r>
                  <a:rPr lang="en-US" dirty="0" smtClean="0">
                    <a:latin typeface="Arial Black" panose="020B0A04020102020204" pitchFamily="34" charset="0"/>
                  </a:rPr>
                  <a:t>EQUIVALENT CIRCUIT</a:t>
                </a:r>
                <a:endParaRPr lang="en-US" dirty="0">
                  <a:latin typeface="Arial Black" panose="020B0A04020102020204" pitchFamily="34" charset="0"/>
                </a:endParaRPr>
              </a:p>
            </p:txBody>
          </p:sp>
          <p:sp>
            <p:nvSpPr>
              <p:cNvPr id="72" name="TextBox 71"/>
              <p:cNvSpPr txBox="1"/>
              <p:nvPr/>
            </p:nvSpPr>
            <p:spPr>
              <a:xfrm>
                <a:off x="7326066" y="4020849"/>
                <a:ext cx="2712892" cy="369332"/>
              </a:xfrm>
              <a:prstGeom prst="rect">
                <a:avLst/>
              </a:prstGeom>
              <a:noFill/>
            </p:spPr>
            <p:txBody>
              <a:bodyPr wrap="square" rtlCol="0">
                <a:spAutoFit/>
              </a:bodyPr>
              <a:lstStyle/>
              <a:p>
                <a:r>
                  <a:rPr lang="en-US" dirty="0" smtClean="0">
                    <a:latin typeface="Arial Black" panose="020B0A04020102020204" pitchFamily="34" charset="0"/>
                  </a:rPr>
                  <a:t>PHASOR DIAGRAM</a:t>
                </a:r>
                <a:endParaRPr lang="en-US" dirty="0">
                  <a:latin typeface="Arial Black" panose="020B0A04020102020204" pitchFamily="34" charset="0"/>
                </a:endParaRPr>
              </a:p>
            </p:txBody>
          </p:sp>
        </p:grpSp>
        <mc:AlternateContent xmlns:mc="http://schemas.openxmlformats.org/markup-compatibility/2006" xmlns:a14="http://schemas.microsoft.com/office/drawing/2010/main">
          <mc:Choice Requires="a14">
            <p:sp>
              <p:nvSpPr>
                <p:cNvPr id="74" name="TextBox 73"/>
                <p:cNvSpPr txBox="1"/>
                <p:nvPr/>
              </p:nvSpPr>
              <p:spPr>
                <a:xfrm>
                  <a:off x="8188902" y="4698918"/>
                  <a:ext cx="7897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𝐈</m:t>
                            </m:r>
                          </m:e>
                          <m:sub>
                            <m:r>
                              <a:rPr lang="en-US" b="1" i="0" smtClean="0">
                                <a:latin typeface="Cambria Math" panose="02040503050406030204" pitchFamily="18" charset="0"/>
                              </a:rPr>
                              <m:t>𝐚</m:t>
                            </m:r>
                          </m:sub>
                        </m:sSub>
                      </m:oMath>
                    </m:oMathPara>
                  </a14:m>
                  <a:endParaRPr lang="en-US" b="1" dirty="0">
                    <a:latin typeface="Bodoni MT Black" panose="02070A03080606020203"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188902" y="4698918"/>
                  <a:ext cx="789709" cy="369332"/>
                </a:xfrm>
                <a:prstGeom prst="rect">
                  <a:avLst/>
                </a:prstGeom>
                <a:blipFill rotWithShape="0">
                  <a:blip r:embed="rId1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69573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ppt_x"/>
                                          </p:val>
                                        </p:tav>
                                        <p:tav tm="100000">
                                          <p:val>
                                            <p:strVal val="#ppt_x"/>
                                          </p:val>
                                        </p:tav>
                                      </p:tavLst>
                                    </p:anim>
                                    <p:anim calcmode="lin" valueType="num">
                                      <p:cBhvr additive="base">
                                        <p:cTn id="1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580"/>
            <a:ext cx="12192000" cy="995915"/>
          </a:xfrm>
        </p:spPr>
        <p:txBody>
          <a:bodyPr/>
          <a:lstStyle/>
          <a:p>
            <a:r>
              <a:rPr lang="en-US" dirty="0" smtClean="0"/>
              <a:t>WORKED EXAMPLE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711322"/>
                <a:ext cx="12192000" cy="4415855"/>
              </a:xfrm>
            </p:spPr>
            <p:txBody>
              <a:bodyPr>
                <a:normAutofit lnSpcReduction="10000"/>
              </a:bodyPr>
              <a:lstStyle/>
              <a:p>
                <a:pPr lvl="0"/>
                <a:r>
                  <a:rPr lang="en-US" dirty="0" smtClean="0"/>
                  <a:t>A 600V, 75kVA, Y – connected alternator has </a:t>
                </a:r>
                <a14:m>
                  <m:oMath xmlns:m="http://schemas.openxmlformats.org/officeDocument/2006/math">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𝑅</m:t>
                        </m:r>
                      </m:e>
                      <m:sub>
                        <m:r>
                          <a:rPr lang="en-US" sz="2600" i="1">
                            <a:solidFill>
                              <a:prstClr val="black"/>
                            </a:solidFill>
                            <a:latin typeface="Cambria Math" panose="02040503050406030204" pitchFamily="18" charset="0"/>
                          </a:rPr>
                          <m:t>𝑎</m:t>
                        </m:r>
                      </m:sub>
                    </m:sSub>
                    <m:r>
                      <a:rPr lang="en-US" sz="2600" i="1">
                        <a:solidFill>
                          <a:prstClr val="black"/>
                        </a:solidFill>
                        <a:latin typeface="Cambria Math" panose="02040503050406030204" pitchFamily="18" charset="0"/>
                      </a:rPr>
                      <m:t>=0. </m:t>
                    </m:r>
                    <m:r>
                      <a:rPr lang="en-US" sz="2600" b="0" i="1" smtClean="0">
                        <a:solidFill>
                          <a:prstClr val="black"/>
                        </a:solidFill>
                        <a:latin typeface="Cambria Math" panose="02040503050406030204" pitchFamily="18" charset="0"/>
                      </a:rPr>
                      <m:t>8</m:t>
                    </m:r>
                    <m:r>
                      <a:rPr lang="el-GR" sz="2600" i="1">
                        <a:solidFill>
                          <a:prstClr val="black"/>
                        </a:solidFill>
                        <a:latin typeface="Cambria Math" panose="02040503050406030204" pitchFamily="18" charset="0"/>
                      </a:rPr>
                      <m:t>Ω</m:t>
                    </m:r>
                    <m:r>
                      <a:rPr lang="en-US" sz="2600" i="1">
                        <a:solidFill>
                          <a:prstClr val="black"/>
                        </a:solidFill>
                        <a:latin typeface="Cambria Math" panose="02040503050406030204" pitchFamily="18" charset="0"/>
                      </a:rPr>
                      <m:t>,  </m:t>
                    </m:r>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𝑋</m:t>
                        </m:r>
                      </m:e>
                      <m:sub>
                        <m:r>
                          <a:rPr lang="en-US" sz="2600" i="1">
                            <a:solidFill>
                              <a:prstClr val="black"/>
                            </a:solidFill>
                            <a:latin typeface="Cambria Math" panose="02040503050406030204" pitchFamily="18" charset="0"/>
                          </a:rPr>
                          <m:t>𝑠</m:t>
                        </m:r>
                      </m:sub>
                    </m:sSub>
                  </m:oMath>
                </a14:m>
                <a:r>
                  <a:rPr lang="en-US" dirty="0">
                    <a:solidFill>
                      <a:prstClr val="black"/>
                    </a:solidFill>
                  </a:rPr>
                  <a:t> = </a:t>
                </a:r>
                <a14:m>
                  <m:oMath xmlns:m="http://schemas.openxmlformats.org/officeDocument/2006/math">
                    <m:r>
                      <a:rPr lang="en-US" sz="2600" i="1" dirty="0">
                        <a:solidFill>
                          <a:prstClr val="black"/>
                        </a:solidFill>
                        <a:latin typeface="Cambria Math" panose="02040503050406030204" pitchFamily="18" charset="0"/>
                      </a:rPr>
                      <m:t>5</m:t>
                    </m:r>
                    <m:r>
                      <a:rPr lang="en-US" sz="2600" i="1">
                        <a:solidFill>
                          <a:prstClr val="black"/>
                        </a:solidFill>
                        <a:latin typeface="Cambria Math" panose="02040503050406030204" pitchFamily="18" charset="0"/>
                      </a:rPr>
                      <m:t> </m:t>
                    </m:r>
                    <m:r>
                      <a:rPr lang="el-GR" sz="2600" i="1">
                        <a:solidFill>
                          <a:prstClr val="black"/>
                        </a:solidFill>
                        <a:latin typeface="Cambria Math" panose="02040503050406030204" pitchFamily="18" charset="0"/>
                      </a:rPr>
                      <m:t>Ω</m:t>
                    </m:r>
                  </m:oMath>
                </a14:m>
                <a:r>
                  <a:rPr lang="en-US" dirty="0" smtClean="0"/>
                  <a:t> and </a:t>
                </a:r>
                <a14:m>
                  <m:oMath xmlns:m="http://schemas.openxmlformats.org/officeDocument/2006/math">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𝑋</m:t>
                        </m:r>
                      </m:e>
                      <m:sub>
                        <m:r>
                          <a:rPr lang="en-US" sz="2600" b="0" i="1" smtClean="0">
                            <a:solidFill>
                              <a:prstClr val="black"/>
                            </a:solidFill>
                            <a:latin typeface="Cambria Math" panose="02040503050406030204" pitchFamily="18" charset="0"/>
                          </a:rPr>
                          <m:t>𝑎𝑙</m:t>
                        </m:r>
                      </m:sub>
                    </m:sSub>
                  </m:oMath>
                </a14:m>
                <a:r>
                  <a:rPr lang="en-US" dirty="0">
                    <a:solidFill>
                      <a:prstClr val="black"/>
                    </a:solidFill>
                  </a:rPr>
                  <a:t> = </a:t>
                </a:r>
                <a14:m>
                  <m:oMath xmlns:m="http://schemas.openxmlformats.org/officeDocument/2006/math">
                    <m:r>
                      <a:rPr lang="en-US" sz="2600" i="1" dirty="0">
                        <a:solidFill>
                          <a:prstClr val="black"/>
                        </a:solidFill>
                        <a:latin typeface="Cambria Math" panose="02040503050406030204" pitchFamily="18" charset="0"/>
                      </a:rPr>
                      <m:t>1</m:t>
                    </m:r>
                    <m:r>
                      <a:rPr lang="en-US" sz="2600" b="0" i="1" dirty="0" smtClean="0">
                        <a:solidFill>
                          <a:prstClr val="black"/>
                        </a:solidFill>
                        <a:latin typeface="Cambria Math" panose="02040503050406030204" pitchFamily="18" charset="0"/>
                      </a:rPr>
                      <m:t>.0</m:t>
                    </m:r>
                    <m:r>
                      <a:rPr lang="en-US" sz="2600" i="1">
                        <a:solidFill>
                          <a:prstClr val="black"/>
                        </a:solidFill>
                        <a:latin typeface="Cambria Math" panose="02040503050406030204" pitchFamily="18" charset="0"/>
                      </a:rPr>
                      <m:t> </m:t>
                    </m:r>
                    <m:r>
                      <a:rPr lang="el-GR" sz="2600" i="1">
                        <a:solidFill>
                          <a:prstClr val="black"/>
                        </a:solidFill>
                        <a:latin typeface="Cambria Math" panose="02040503050406030204" pitchFamily="18" charset="0"/>
                      </a:rPr>
                      <m:t>Ω</m:t>
                    </m:r>
                  </m:oMath>
                </a14:m>
                <a:r>
                  <a:rPr lang="en-US" dirty="0" smtClean="0">
                    <a:solidFill>
                      <a:prstClr val="black"/>
                    </a:solidFill>
                  </a:rPr>
                  <a:t>. Determine at rated load and unity power factor</a:t>
                </a:r>
              </a:p>
              <a:p>
                <a:pPr lvl="0"/>
                <a:r>
                  <a:rPr lang="en-US" dirty="0" smtClean="0">
                    <a:solidFill>
                      <a:prstClr val="black"/>
                    </a:solidFill>
                  </a:rPr>
                  <a:t>(</a:t>
                </a:r>
                <a:r>
                  <a:rPr lang="en-US" dirty="0" err="1" smtClean="0">
                    <a:solidFill>
                      <a:prstClr val="black"/>
                    </a:solidFill>
                  </a:rPr>
                  <a:t>i</a:t>
                </a:r>
                <a:r>
                  <a:rPr lang="en-US" dirty="0" smtClean="0">
                    <a:solidFill>
                      <a:prstClr val="black"/>
                    </a:solidFill>
                  </a:rPr>
                  <a:t>) the magnetizing reactance(reactance of armature reaction)</a:t>
                </a:r>
              </a:p>
              <a:p>
                <a:pPr lvl="0"/>
                <a:r>
                  <a:rPr lang="en-US" dirty="0" smtClean="0">
                    <a:solidFill>
                      <a:prstClr val="black"/>
                    </a:solidFill>
                  </a:rPr>
                  <a:t>(ii) the internal </a:t>
                </a:r>
                <a:r>
                  <a:rPr lang="en-US" dirty="0" err="1" smtClean="0">
                    <a:solidFill>
                      <a:prstClr val="black"/>
                    </a:solidFill>
                  </a:rPr>
                  <a:t>emf</a:t>
                </a:r>
                <a:r>
                  <a:rPr lang="en-US" dirty="0" smtClean="0">
                    <a:solidFill>
                      <a:prstClr val="black"/>
                    </a:solidFill>
                  </a:rPr>
                  <a:t>, </a:t>
                </a:r>
                <a14:m>
                  <m:oMath xmlns:m="http://schemas.openxmlformats.org/officeDocument/2006/math">
                    <m:sSub>
                      <m:sSubPr>
                        <m:ctrlPr>
                          <a:rPr lang="en-US" sz="2600" i="1">
                            <a:solidFill>
                              <a:prstClr val="black"/>
                            </a:solidFill>
                            <a:latin typeface="Cambria Math" panose="02040503050406030204" pitchFamily="18" charset="0"/>
                          </a:rPr>
                        </m:ctrlPr>
                      </m:sSubPr>
                      <m:e>
                        <m:r>
                          <a:rPr lang="en-US" sz="2600" b="0" i="1" smtClean="0">
                            <a:solidFill>
                              <a:prstClr val="black"/>
                            </a:solidFill>
                            <a:latin typeface="Cambria Math" panose="02040503050406030204" pitchFamily="18" charset="0"/>
                          </a:rPr>
                          <m:t>𝐸</m:t>
                        </m:r>
                      </m:e>
                      <m:sub>
                        <m:r>
                          <a:rPr lang="en-US" sz="2600" b="0" i="1" smtClean="0">
                            <a:solidFill>
                              <a:prstClr val="black"/>
                            </a:solidFill>
                            <a:latin typeface="Cambria Math" panose="02040503050406030204" pitchFamily="18" charset="0"/>
                          </a:rPr>
                          <m:t>𝑟</m:t>
                        </m:r>
                      </m:sub>
                    </m:sSub>
                    <m:r>
                      <a:rPr lang="en-US" sz="2600" b="0" i="0" smtClean="0">
                        <a:solidFill>
                          <a:prstClr val="black"/>
                        </a:solidFill>
                        <a:latin typeface="Cambria Math" panose="02040503050406030204" pitchFamily="18" charset="0"/>
                      </a:rPr>
                      <m:t>,</m:t>
                    </m:r>
                  </m:oMath>
                </a14:m>
                <a:endParaRPr lang="en-US" sz="2600" b="0" dirty="0" smtClean="0">
                  <a:solidFill>
                    <a:prstClr val="black"/>
                  </a:solidFill>
                </a:endParaRPr>
              </a:p>
              <a:p>
                <a:pPr lvl="0"/>
                <a:r>
                  <a:rPr lang="en-US" dirty="0" smtClean="0">
                    <a:solidFill>
                      <a:prstClr val="black"/>
                    </a:solidFill>
                  </a:rPr>
                  <a:t>(iii)the no – load </a:t>
                </a:r>
                <a:r>
                  <a:rPr lang="en-US" dirty="0" err="1" smtClean="0">
                    <a:solidFill>
                      <a:prstClr val="black"/>
                    </a:solidFill>
                  </a:rPr>
                  <a:t>emf</a:t>
                </a:r>
                <a:r>
                  <a:rPr lang="en-US" dirty="0" smtClean="0">
                    <a:solidFill>
                      <a:prstClr val="black"/>
                    </a:solidFill>
                  </a:rPr>
                  <a:t>, </a:t>
                </a:r>
                <a14:m>
                  <m:oMath xmlns:m="http://schemas.openxmlformats.org/officeDocument/2006/math">
                    <m:sSub>
                      <m:sSubPr>
                        <m:ctrlPr>
                          <a:rPr lang="en-US" sz="2600" i="1">
                            <a:solidFill>
                              <a:prstClr val="black"/>
                            </a:solidFill>
                            <a:latin typeface="Cambria Math" panose="02040503050406030204" pitchFamily="18" charset="0"/>
                          </a:rPr>
                        </m:ctrlPr>
                      </m:sSubPr>
                      <m:e>
                        <m:r>
                          <a:rPr lang="en-US" sz="2600" i="1">
                            <a:solidFill>
                              <a:prstClr val="black"/>
                            </a:solidFill>
                            <a:latin typeface="Cambria Math" panose="02040503050406030204" pitchFamily="18" charset="0"/>
                          </a:rPr>
                          <m:t>𝐸</m:t>
                        </m:r>
                      </m:e>
                      <m:sub>
                        <m:r>
                          <a:rPr lang="en-US" sz="2600" b="0" i="1" smtClean="0">
                            <a:solidFill>
                              <a:prstClr val="black"/>
                            </a:solidFill>
                            <a:latin typeface="Cambria Math" panose="02040503050406030204" pitchFamily="18" charset="0"/>
                          </a:rPr>
                          <m:t>𝑓</m:t>
                        </m:r>
                      </m:sub>
                    </m:sSub>
                  </m:oMath>
                </a14:m>
                <a:endParaRPr lang="en-US" dirty="0">
                  <a:solidFill>
                    <a:prstClr val="black"/>
                  </a:solidFill>
                </a:endParaRPr>
              </a:p>
              <a:p>
                <a:pPr lvl="0"/>
                <a:endParaRPr lang="en-US" dirty="0">
                  <a:solidFill>
                    <a:prstClr val="black"/>
                  </a:solidFill>
                </a:endParaRPr>
              </a:p>
              <a:p>
                <a14:m>
                  <m:oMath xmlns:m="http://schemas.openxmlformats.org/officeDocument/2006/math">
                    <m:r>
                      <m:rPr>
                        <m:nor/>
                      </m:rPr>
                      <a:rPr lang="en-US" sz="2600" dirty="0">
                        <a:solidFill>
                          <a:prstClr val="black"/>
                        </a:solidFill>
                        <a:latin typeface="Arial Black" panose="020B0A04020102020204" pitchFamily="34" charset="0"/>
                      </a:rPr>
                      <m:t>/</m:t>
                    </m:r>
                    <m:sSup>
                      <m:sSupPr>
                        <m:ctrlPr>
                          <a:rPr lang="en-US" sz="2600" i="1">
                            <a:solidFill>
                              <a:prstClr val="black"/>
                            </a:solidFill>
                            <a:latin typeface="Cambria Math" panose="02040503050406030204" pitchFamily="18" charset="0"/>
                          </a:rPr>
                        </m:ctrlPr>
                      </m:sSupPr>
                      <m:e>
                        <m:r>
                          <a:rPr lang="en-US" sz="2600" i="1">
                            <a:solidFill>
                              <a:prstClr val="black"/>
                            </a:solidFill>
                            <a:latin typeface="Cambria Math" panose="02040503050406030204" pitchFamily="18" charset="0"/>
                          </a:rPr>
                          <m:t>10.12</m:t>
                        </m:r>
                      </m:e>
                      <m:sup>
                        <m:r>
                          <a:rPr lang="en-US" sz="2600" i="1">
                            <a:solidFill>
                              <a:prstClr val="black"/>
                            </a:solidFill>
                            <a:latin typeface="Cambria Math" panose="02040503050406030204" pitchFamily="18" charset="0"/>
                          </a:rPr>
                          <m:t>0</m:t>
                        </m:r>
                      </m:sup>
                    </m:sSup>
                  </m:oMath>
                </a14:m>
                <a:r>
                  <a:rPr lang="en-US" sz="2600" dirty="0">
                    <a:solidFill>
                      <a:srgbClr val="FF0000"/>
                    </a:solidFill>
                    <a:latin typeface="Arial Black" panose="020B0A04020102020204" pitchFamily="34" charset="0"/>
                  </a:rPr>
                  <a:t> (DO THIS</a:t>
                </a:r>
                <a:r>
                  <a:rPr lang="en-US" sz="2600" dirty="0">
                    <a:solidFill>
                      <a:prstClr val="black"/>
                    </a:solidFill>
                    <a:latin typeface="Arial Black" panose="020B0A04020102020204" pitchFamily="34" charset="0"/>
                  </a:rPr>
                  <a:t>) </a:t>
                </a:r>
                <a:endParaRPr lang="en-US" sz="3800" dirty="0" smtClean="0">
                  <a:solidFill>
                    <a:prstClr val="black"/>
                  </a:solidFill>
                </a:endParaRPr>
              </a:p>
              <a:p>
                <a:pPr lvl="0"/>
                <a:r>
                  <a:rPr lang="en-US" sz="3800" dirty="0" smtClean="0">
                    <a:solidFill>
                      <a:prstClr val="black"/>
                    </a:solidFill>
                  </a:rPr>
                  <a:t>(iii) Recall </a:t>
                </a:r>
                <a14:m>
                  <m:oMath xmlns:m="http://schemas.openxmlformats.org/officeDocument/2006/math">
                    <m:sSub>
                      <m:sSubPr>
                        <m:ctrlPr>
                          <a:rPr lang="en-US" sz="3800" i="1">
                            <a:solidFill>
                              <a:prstClr val="black"/>
                            </a:solidFill>
                            <a:latin typeface="Cambria Math" panose="02040503050406030204" pitchFamily="18" charset="0"/>
                          </a:rPr>
                        </m:ctrlPr>
                      </m:sSubPr>
                      <m:e>
                        <m:r>
                          <a:rPr lang="en-US" sz="3800" i="1">
                            <a:solidFill>
                              <a:prstClr val="black"/>
                            </a:solidFill>
                            <a:latin typeface="Cambria Math" panose="02040503050406030204" pitchFamily="18" charset="0"/>
                          </a:rPr>
                          <m:t>𝐸</m:t>
                        </m:r>
                      </m:e>
                      <m:sub>
                        <m:r>
                          <a:rPr lang="en-US" sz="3800" b="0" i="1" smtClean="0">
                            <a:solidFill>
                              <a:prstClr val="black"/>
                            </a:solidFill>
                            <a:latin typeface="Cambria Math" panose="02040503050406030204" pitchFamily="18" charset="0"/>
                          </a:rPr>
                          <m:t>𝑓</m:t>
                        </m:r>
                      </m:sub>
                    </m:sSub>
                    <m:r>
                      <a:rPr lang="en-US" sz="3800" i="1">
                        <a:solidFill>
                          <a:prstClr val="black"/>
                        </a:solidFill>
                        <a:latin typeface="Cambria Math" panose="02040503050406030204" pitchFamily="18" charset="0"/>
                      </a:rPr>
                      <m:t>= </m:t>
                    </m:r>
                    <m:sSub>
                      <m:sSubPr>
                        <m:ctrlPr>
                          <a:rPr lang="en-US" sz="3800" i="1">
                            <a:solidFill>
                              <a:prstClr val="black"/>
                            </a:solidFill>
                            <a:latin typeface="Cambria Math" panose="02040503050406030204" pitchFamily="18" charset="0"/>
                          </a:rPr>
                        </m:ctrlPr>
                      </m:sSubPr>
                      <m:e>
                        <m:r>
                          <a:rPr lang="en-US" sz="3800" b="0" i="1" smtClean="0">
                            <a:solidFill>
                              <a:prstClr val="black"/>
                            </a:solidFill>
                            <a:latin typeface="Cambria Math" panose="02040503050406030204" pitchFamily="18" charset="0"/>
                          </a:rPr>
                          <m:t>𝐸</m:t>
                        </m:r>
                      </m:e>
                      <m:sub>
                        <m:r>
                          <a:rPr lang="en-US" sz="3800" b="0" i="1" smtClean="0">
                            <a:solidFill>
                              <a:prstClr val="black"/>
                            </a:solidFill>
                            <a:latin typeface="Cambria Math" panose="02040503050406030204" pitchFamily="18" charset="0"/>
                          </a:rPr>
                          <m:t>𝑟</m:t>
                        </m:r>
                      </m:sub>
                    </m:sSub>
                    <m:r>
                      <a:rPr lang="en-US" sz="3800" i="1">
                        <a:solidFill>
                          <a:prstClr val="black"/>
                        </a:solidFill>
                        <a:latin typeface="Cambria Math" panose="02040503050406030204" pitchFamily="18" charset="0"/>
                      </a:rPr>
                      <m:t>+</m:t>
                    </m:r>
                    <m:sSub>
                      <m:sSubPr>
                        <m:ctrlPr>
                          <a:rPr lang="en-US" sz="3800" i="1">
                            <a:solidFill>
                              <a:prstClr val="black"/>
                            </a:solidFill>
                            <a:latin typeface="Cambria Math" panose="02040503050406030204" pitchFamily="18" charset="0"/>
                          </a:rPr>
                        </m:ctrlPr>
                      </m:sSubPr>
                      <m:e>
                        <m:r>
                          <a:rPr lang="en-US" sz="3800" i="1">
                            <a:solidFill>
                              <a:prstClr val="black"/>
                            </a:solidFill>
                            <a:latin typeface="Cambria Math" panose="02040503050406030204" pitchFamily="18" charset="0"/>
                          </a:rPr>
                          <m:t>𝐼</m:t>
                        </m:r>
                      </m:e>
                      <m:sub>
                        <m:r>
                          <a:rPr lang="en-US" sz="3800" i="1">
                            <a:solidFill>
                              <a:prstClr val="black"/>
                            </a:solidFill>
                            <a:latin typeface="Cambria Math" panose="02040503050406030204" pitchFamily="18" charset="0"/>
                          </a:rPr>
                          <m:t>𝑎</m:t>
                        </m:r>
                      </m:sub>
                    </m:sSub>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𝑗</m:t>
                        </m:r>
                        <m:sSub>
                          <m:sSubPr>
                            <m:ctrlPr>
                              <a:rPr lang="en-US" sz="3800" i="1">
                                <a:solidFill>
                                  <a:prstClr val="black"/>
                                </a:solidFill>
                                <a:latin typeface="Cambria Math" panose="02040503050406030204" pitchFamily="18" charset="0"/>
                              </a:rPr>
                            </m:ctrlPr>
                          </m:sSubPr>
                          <m:e>
                            <m:r>
                              <a:rPr lang="en-US" sz="3800" i="1">
                                <a:solidFill>
                                  <a:prstClr val="black"/>
                                </a:solidFill>
                                <a:latin typeface="Cambria Math" panose="02040503050406030204" pitchFamily="18" charset="0"/>
                              </a:rPr>
                              <m:t>𝑋</m:t>
                            </m:r>
                          </m:e>
                          <m:sub>
                            <m:r>
                              <a:rPr lang="en-US" sz="3800" i="1">
                                <a:solidFill>
                                  <a:prstClr val="black"/>
                                </a:solidFill>
                                <a:latin typeface="Cambria Math" panose="02040503050406030204" pitchFamily="18" charset="0"/>
                              </a:rPr>
                              <m:t>𝑎</m:t>
                            </m:r>
                            <m:r>
                              <a:rPr lang="en-US" sz="3800" b="0" i="1" smtClean="0">
                                <a:solidFill>
                                  <a:prstClr val="black"/>
                                </a:solidFill>
                                <a:latin typeface="Cambria Math" panose="02040503050406030204" pitchFamily="18" charset="0"/>
                              </a:rPr>
                              <m:t>𝑟</m:t>
                            </m:r>
                          </m:sub>
                        </m:sSub>
                      </m:e>
                    </m:d>
                  </m:oMath>
                </a14:m>
                <a:r>
                  <a:rPr lang="en-US" sz="3800" dirty="0" smtClean="0">
                    <a:solidFill>
                      <a:prstClr val="black"/>
                    </a:solidFill>
                  </a:rPr>
                  <a:t> = </a:t>
                </a:r>
                <a14:m>
                  <m:oMath xmlns:m="http://schemas.openxmlformats.org/officeDocument/2006/math">
                    <m:r>
                      <a:rPr lang="en-US" sz="3800" b="0" i="0" smtClean="0">
                        <a:solidFill>
                          <a:prstClr val="black"/>
                        </a:solidFill>
                        <a:latin typeface="Cambria Math" panose="02040503050406030204" pitchFamily="18" charset="0"/>
                      </a:rPr>
                      <m:t>5</m:t>
                    </m:r>
                    <m:r>
                      <m:rPr>
                        <m:nor/>
                      </m:rPr>
                      <a:rPr lang="en-US" sz="3800">
                        <a:solidFill>
                          <a:prstClr val="black"/>
                        </a:solidFill>
                        <a:latin typeface="Cambria Math" panose="02040503050406030204" pitchFamily="18" charset="0"/>
                      </a:rPr>
                      <m:t>41</m:t>
                    </m:r>
                    <m:r>
                      <m:rPr>
                        <m:nor/>
                      </m:rPr>
                      <a:rPr lang="en-US" sz="2600" dirty="0">
                        <a:solidFill>
                          <a:prstClr val="black"/>
                        </a:solidFill>
                        <a:latin typeface="Arial Black" panose="020B0A04020102020204" pitchFamily="34" charset="0"/>
                      </a:rPr>
                      <m:t>/</m:t>
                    </m:r>
                    <m:sSup>
                      <m:sSupPr>
                        <m:ctrlPr>
                          <a:rPr lang="en-US" sz="2600" i="1">
                            <a:solidFill>
                              <a:prstClr val="black"/>
                            </a:solidFill>
                            <a:latin typeface="Cambria Math" panose="02040503050406030204" pitchFamily="18" charset="0"/>
                          </a:rPr>
                        </m:ctrlPr>
                      </m:sSupPr>
                      <m:e>
                        <m:r>
                          <a:rPr lang="en-US" sz="2600" i="1">
                            <a:solidFill>
                              <a:prstClr val="black"/>
                            </a:solidFill>
                            <a:latin typeface="Cambria Math" panose="02040503050406030204" pitchFamily="18" charset="0"/>
                          </a:rPr>
                          <m:t>10.12</m:t>
                        </m:r>
                      </m:e>
                      <m:sup>
                        <m:r>
                          <a:rPr lang="en-US" sz="2600" i="1">
                            <a:solidFill>
                              <a:prstClr val="black"/>
                            </a:solidFill>
                            <a:latin typeface="Cambria Math" panose="02040503050406030204" pitchFamily="18" charset="0"/>
                          </a:rPr>
                          <m:t>0</m:t>
                        </m:r>
                      </m:sup>
                    </m:sSup>
                  </m:oMath>
                </a14:m>
                <a:r>
                  <a:rPr lang="en-US" sz="2600" dirty="0">
                    <a:solidFill>
                      <a:srgbClr val="FF0000"/>
                    </a:solidFill>
                    <a:latin typeface="Arial Black" panose="020B0A04020102020204" pitchFamily="34" charset="0"/>
                  </a:rPr>
                  <a:t> (DO THIS</a:t>
                </a:r>
                <a:r>
                  <a:rPr lang="en-US" sz="2600" dirty="0">
                    <a:solidFill>
                      <a:prstClr val="black"/>
                    </a:solidFill>
                    <a:latin typeface="Arial Black" panose="020B0A04020102020204" pitchFamily="34" charset="0"/>
                  </a:rPr>
                  <a:t>)</a:t>
                </a:r>
                <a:r>
                  <a:rPr lang="en-US" sz="3800" dirty="0" smtClean="0">
                    <a:solidFill>
                      <a:prstClr val="black"/>
                    </a:solidFill>
                  </a:rPr>
                  <a:t>; No load line voltage = </a:t>
                </a:r>
                <a14:m>
                  <m:oMath xmlns:m="http://schemas.openxmlformats.org/officeDocument/2006/math">
                    <m:r>
                      <m:rPr>
                        <m:nor/>
                      </m:rPr>
                      <a:rPr lang="en-US" sz="3800" dirty="0" smtClean="0">
                        <a:solidFill>
                          <a:prstClr val="black"/>
                        </a:solidFill>
                        <a:latin typeface="Cambria Math" panose="02040503050406030204" pitchFamily="18" charset="0"/>
                      </a:rPr>
                      <m:t>9</m:t>
                    </m:r>
                    <m:r>
                      <m:rPr>
                        <m:nor/>
                      </m:rPr>
                      <a:rPr lang="en-US" sz="3800" b="0" i="0" dirty="0" smtClean="0">
                        <a:solidFill>
                          <a:prstClr val="black"/>
                        </a:solidFill>
                        <a:latin typeface="Cambria Math" panose="02040503050406030204" pitchFamily="18" charset="0"/>
                      </a:rPr>
                      <m:t>38.4</m:t>
                    </m:r>
                    <m:r>
                      <m:rPr>
                        <m:nor/>
                      </m:rPr>
                      <a:rPr lang="en-US" sz="2600" dirty="0">
                        <a:solidFill>
                          <a:prstClr val="black"/>
                        </a:solidFill>
                        <a:latin typeface="Arial Black" panose="020B0A04020102020204" pitchFamily="34" charset="0"/>
                      </a:rPr>
                      <m:t>/</m:t>
                    </m:r>
                    <m:sSup>
                      <m:sSupPr>
                        <m:ctrlPr>
                          <a:rPr lang="en-US" sz="2600" i="1">
                            <a:solidFill>
                              <a:prstClr val="black"/>
                            </a:solidFill>
                            <a:latin typeface="Cambria Math" panose="02040503050406030204" pitchFamily="18" charset="0"/>
                          </a:rPr>
                        </m:ctrlPr>
                      </m:sSupPr>
                      <m:e>
                        <m:r>
                          <a:rPr lang="en-US" sz="2600" i="1">
                            <a:solidFill>
                              <a:prstClr val="black"/>
                            </a:solidFill>
                            <a:latin typeface="Cambria Math" panose="02040503050406030204" pitchFamily="18" charset="0"/>
                          </a:rPr>
                          <m:t>10.12</m:t>
                        </m:r>
                      </m:e>
                      <m:sup>
                        <m:r>
                          <a:rPr lang="en-US" sz="2600" i="1">
                            <a:solidFill>
                              <a:prstClr val="black"/>
                            </a:solidFill>
                            <a:latin typeface="Cambria Math" panose="02040503050406030204" pitchFamily="18" charset="0"/>
                          </a:rPr>
                          <m:t>0</m:t>
                        </m:r>
                      </m:sup>
                    </m:sSup>
                  </m:oMath>
                </a14:m>
                <a:r>
                  <a:rPr lang="en-US" sz="2600" dirty="0">
                    <a:solidFill>
                      <a:srgbClr val="FF0000"/>
                    </a:solidFill>
                    <a:latin typeface="Arial Black" panose="020B0A04020102020204" pitchFamily="34" charset="0"/>
                  </a:rPr>
                  <a:t> (DO THIS</a:t>
                </a:r>
                <a:r>
                  <a:rPr lang="en-US" sz="2600" dirty="0">
                    <a:solidFill>
                      <a:prstClr val="black"/>
                    </a:solidFill>
                    <a:latin typeface="Arial Black" panose="020B0A04020102020204" pitchFamily="34" charset="0"/>
                  </a:rPr>
                  <a:t>) </a:t>
                </a:r>
                <a:endParaRPr lang="en-US" sz="3800" dirty="0">
                  <a:solidFill>
                    <a:prstClr val="black"/>
                  </a:solidFill>
                </a:endParaRPr>
              </a:p>
              <a:p>
                <a:endParaRPr lang="en-US" sz="4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711322"/>
                <a:ext cx="12192000" cy="4415855"/>
              </a:xfrm>
              <a:blipFill rotWithShape="0">
                <a:blip r:embed="rId2"/>
                <a:stretch>
                  <a:fillRect l="-1500" t="-3177" r="-1100" b="-552"/>
                </a:stretch>
              </a:blipFill>
            </p:spPr>
            <p:txBody>
              <a:bodyPr/>
              <a:lstStyle/>
              <a:p>
                <a:r>
                  <a:rPr lang="en-US">
                    <a:noFill/>
                  </a:rPr>
                  <a:t> </a:t>
                </a:r>
              </a:p>
            </p:txBody>
          </p:sp>
        </mc:Fallback>
      </mc:AlternateContent>
    </p:spTree>
    <p:extLst>
      <p:ext uri="{BB962C8B-B14F-4D97-AF65-F5344CB8AC3E}">
        <p14:creationId xmlns:p14="http://schemas.microsoft.com/office/powerpoint/2010/main" val="30193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2875"/>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5000" y="766082"/>
                <a:ext cx="10515600" cy="5939518"/>
              </a:xfrm>
            </p:spPr>
            <p:txBody>
              <a:bodyPr/>
              <a:lstStyle/>
              <a:p>
                <a:pPr lvl="0"/>
                <a:r>
                  <a:rPr lang="en-US" dirty="0">
                    <a:solidFill>
                      <a:prstClr val="black"/>
                    </a:solidFill>
                  </a:rPr>
                  <a:t> </a:t>
                </a:r>
                <a:r>
                  <a:rPr lang="en-US" sz="4400" dirty="0">
                    <a:solidFill>
                      <a:prstClr val="black"/>
                    </a:solidFill>
                  </a:rPr>
                  <a:t>solution to example 2</a:t>
                </a:r>
              </a:p>
              <a:p>
                <a:pPr lvl="0"/>
                <a:r>
                  <a:rPr lang="en-US" sz="4400" dirty="0">
                    <a:solidFill>
                      <a:prstClr val="black"/>
                    </a:solidFill>
                  </a:rPr>
                  <a:t>Given data: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𝑅</m:t>
                        </m:r>
                      </m:e>
                      <m:sub>
                        <m:r>
                          <a:rPr lang="en-US" sz="4000" i="1">
                            <a:solidFill>
                              <a:prstClr val="black"/>
                            </a:solidFill>
                            <a:latin typeface="Cambria Math" panose="02040503050406030204" pitchFamily="18" charset="0"/>
                          </a:rPr>
                          <m:t>𝑎</m:t>
                        </m:r>
                      </m:sub>
                    </m:sSub>
                    <m:r>
                      <a:rPr lang="en-US" sz="4000" i="1">
                        <a:solidFill>
                          <a:prstClr val="black"/>
                        </a:solidFill>
                        <a:latin typeface="Cambria Math" panose="02040503050406030204" pitchFamily="18" charset="0"/>
                      </a:rPr>
                      <m:t>=0. 8</m:t>
                    </m:r>
                    <m:r>
                      <a:rPr lang="el-GR" sz="4000" i="1">
                        <a:solidFill>
                          <a:prstClr val="black"/>
                        </a:solidFill>
                        <a:latin typeface="Cambria Math" panose="02040503050406030204" pitchFamily="18" charset="0"/>
                      </a:rPr>
                      <m:t>Ω</m:t>
                    </m:r>
                    <m:r>
                      <a:rPr lang="en-US" sz="4000" i="1">
                        <a:solidFill>
                          <a:prstClr val="black"/>
                        </a:solidFill>
                        <a:latin typeface="Cambria Math" panose="02040503050406030204" pitchFamily="18" charset="0"/>
                      </a:rPr>
                      <m:t>,  </m:t>
                    </m:r>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𝑋</m:t>
                        </m:r>
                      </m:e>
                      <m:sub>
                        <m:r>
                          <a:rPr lang="en-US" sz="4000" i="1">
                            <a:solidFill>
                              <a:prstClr val="black"/>
                            </a:solidFill>
                            <a:latin typeface="Cambria Math" panose="02040503050406030204" pitchFamily="18" charset="0"/>
                          </a:rPr>
                          <m:t>𝑠</m:t>
                        </m:r>
                      </m:sub>
                    </m:sSub>
                  </m:oMath>
                </a14:m>
                <a:r>
                  <a:rPr lang="en-US" sz="4400" dirty="0">
                    <a:solidFill>
                      <a:prstClr val="black"/>
                    </a:solidFill>
                  </a:rPr>
                  <a:t> = </a:t>
                </a:r>
                <a14:m>
                  <m:oMath xmlns:m="http://schemas.openxmlformats.org/officeDocument/2006/math">
                    <m:r>
                      <a:rPr lang="en-US" sz="4000" i="1" dirty="0">
                        <a:solidFill>
                          <a:prstClr val="black"/>
                        </a:solidFill>
                        <a:latin typeface="Cambria Math" panose="02040503050406030204" pitchFamily="18" charset="0"/>
                      </a:rPr>
                      <m:t>5</m:t>
                    </m:r>
                    <m:r>
                      <a:rPr lang="en-US" sz="4000" i="1">
                        <a:solidFill>
                          <a:prstClr val="black"/>
                        </a:solidFill>
                        <a:latin typeface="Cambria Math" panose="02040503050406030204" pitchFamily="18" charset="0"/>
                      </a:rPr>
                      <m:t> </m:t>
                    </m:r>
                    <m:r>
                      <a:rPr lang="el-GR" sz="4000" i="1">
                        <a:solidFill>
                          <a:prstClr val="black"/>
                        </a:solidFill>
                        <a:latin typeface="Cambria Math" panose="02040503050406030204" pitchFamily="18" charset="0"/>
                      </a:rPr>
                      <m:t>Ω</m:t>
                    </m:r>
                  </m:oMath>
                </a14:m>
                <a:r>
                  <a:rPr lang="en-US" sz="4400" dirty="0">
                    <a:solidFill>
                      <a:prstClr val="black"/>
                    </a:solidFill>
                  </a:rPr>
                  <a:t> ,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𝑋</m:t>
                        </m:r>
                      </m:e>
                      <m:sub>
                        <m:r>
                          <a:rPr lang="en-US" sz="4000" i="1">
                            <a:solidFill>
                              <a:prstClr val="black"/>
                            </a:solidFill>
                            <a:latin typeface="Cambria Math" panose="02040503050406030204" pitchFamily="18" charset="0"/>
                          </a:rPr>
                          <m:t>𝑎𝑙</m:t>
                        </m:r>
                      </m:sub>
                    </m:sSub>
                  </m:oMath>
                </a14:m>
                <a:r>
                  <a:rPr lang="en-US" sz="4400" dirty="0">
                    <a:solidFill>
                      <a:prstClr val="black"/>
                    </a:solidFill>
                  </a:rPr>
                  <a:t> = </a:t>
                </a:r>
                <a14:m>
                  <m:oMath xmlns:m="http://schemas.openxmlformats.org/officeDocument/2006/math">
                    <m:r>
                      <a:rPr lang="en-US" sz="4000" i="1" dirty="0">
                        <a:solidFill>
                          <a:prstClr val="black"/>
                        </a:solidFill>
                        <a:latin typeface="Cambria Math" panose="02040503050406030204" pitchFamily="18" charset="0"/>
                      </a:rPr>
                      <m:t>1.0</m:t>
                    </m:r>
                    <m:r>
                      <a:rPr lang="en-US" sz="4000" i="1">
                        <a:solidFill>
                          <a:prstClr val="black"/>
                        </a:solidFill>
                        <a:latin typeface="Cambria Math" panose="02040503050406030204" pitchFamily="18" charset="0"/>
                      </a:rPr>
                      <m:t> </m:t>
                    </m:r>
                    <m:r>
                      <a:rPr lang="el-GR" sz="4000" i="1">
                        <a:solidFill>
                          <a:prstClr val="black"/>
                        </a:solidFill>
                        <a:latin typeface="Cambria Math" panose="02040503050406030204" pitchFamily="18" charset="0"/>
                      </a:rPr>
                      <m:t>Ω</m:t>
                    </m:r>
                  </m:oMath>
                </a14:m>
                <a:r>
                  <a:rPr lang="en-US" sz="4400" dirty="0">
                    <a:solidFill>
                      <a:prstClr val="black"/>
                    </a:solidFill>
                  </a:rPr>
                  <a:t>,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𝑉</m:t>
                        </m:r>
                      </m:e>
                      <m:sub>
                        <m:r>
                          <a:rPr lang="en-US" sz="4000" i="1">
                            <a:solidFill>
                              <a:prstClr val="black"/>
                            </a:solidFill>
                            <a:latin typeface="Cambria Math" panose="02040503050406030204" pitchFamily="18" charset="0"/>
                          </a:rPr>
                          <m:t>𝑙</m:t>
                        </m:r>
                        <m:r>
                          <a:rPr lang="en-US" sz="4000" i="1">
                            <a:solidFill>
                              <a:prstClr val="black"/>
                            </a:solidFill>
                            <a:latin typeface="Cambria Math" panose="02040503050406030204" pitchFamily="18" charset="0"/>
                          </a:rPr>
                          <m:t>  </m:t>
                        </m:r>
                      </m:sub>
                    </m:sSub>
                  </m:oMath>
                </a14:m>
                <a:r>
                  <a:rPr lang="en-US" sz="4400" dirty="0">
                    <a:solidFill>
                      <a:prstClr val="black"/>
                    </a:solidFill>
                  </a:rPr>
                  <a:t>= 600V, P = 75kVA, </a:t>
                </a:r>
                <a14:m>
                  <m:oMath xmlns:m="http://schemas.openxmlformats.org/officeDocument/2006/math">
                    <m:func>
                      <m:funcPr>
                        <m:ctrlPr>
                          <a:rPr lang="en-US" i="1">
                            <a:solidFill>
                              <a:prstClr val="black"/>
                            </a:solidFill>
                            <a:latin typeface="Cambria Math" panose="02040503050406030204" pitchFamily="18" charset="0"/>
                            <a:ea typeface="Cambria Math" panose="02040503050406030204" pitchFamily="18" charset="0"/>
                          </a:rPr>
                        </m:ctrlPr>
                      </m:funcPr>
                      <m:fName>
                        <m:r>
                          <m:rPr>
                            <m:sty m:val="p"/>
                          </m:rPr>
                          <a:rPr lang="en-US">
                            <a:solidFill>
                              <a:prstClr val="black"/>
                            </a:solidFill>
                            <a:latin typeface="Cambria Math" panose="02040503050406030204" pitchFamily="18" charset="0"/>
                            <a:ea typeface="Cambria Math" panose="02040503050406030204" pitchFamily="18" charset="0"/>
                          </a:rPr>
                          <m:t>cos</m:t>
                        </m:r>
                      </m:fName>
                      <m:e>
                        <m:r>
                          <a:rPr lang="en-US" i="1">
                            <a:solidFill>
                              <a:prstClr val="black"/>
                            </a:solidFill>
                            <a:latin typeface="Cambria Math" panose="02040503050406030204" pitchFamily="18" charset="0"/>
                            <a:ea typeface="Cambria Math" panose="02040503050406030204" pitchFamily="18" charset="0"/>
                          </a:rPr>
                          <m:t>∅</m:t>
                        </m:r>
                      </m:e>
                    </m:func>
                  </m:oMath>
                </a14:m>
                <a:r>
                  <a:rPr lang="en-US" sz="4400" dirty="0">
                    <a:solidFill>
                      <a:prstClr val="black"/>
                    </a:solidFill>
                  </a:rPr>
                  <a:t> = 1.0</a:t>
                </a:r>
              </a:p>
              <a:p>
                <a:pPr lvl="0"/>
                <a:r>
                  <a:rPr lang="en-US" sz="4400" dirty="0">
                    <a:solidFill>
                      <a:prstClr val="black"/>
                    </a:solidFill>
                  </a:rPr>
                  <a:t>(</a:t>
                </a:r>
                <a:r>
                  <a:rPr lang="en-US" sz="4400" dirty="0" err="1">
                    <a:solidFill>
                      <a:prstClr val="black"/>
                    </a:solidFill>
                  </a:rPr>
                  <a:t>i</a:t>
                </a:r>
                <a:r>
                  <a:rPr lang="en-US" sz="4400" dirty="0">
                    <a:solidFill>
                      <a:prstClr val="black"/>
                    </a:solidFill>
                  </a:rPr>
                  <a:t>) </a:t>
                </a:r>
                <a14:m>
                  <m:oMath xmlns:m="http://schemas.openxmlformats.org/officeDocument/2006/math">
                    <m:sSub>
                      <m:sSubPr>
                        <m:ctrlPr>
                          <a:rPr lang="en-US" sz="4400" i="1">
                            <a:solidFill>
                              <a:prstClr val="black"/>
                            </a:solidFill>
                            <a:latin typeface="Cambria Math" panose="02040503050406030204" pitchFamily="18" charset="0"/>
                          </a:rPr>
                        </m:ctrlPr>
                      </m:sSubPr>
                      <m:e>
                        <m:r>
                          <a:rPr lang="en-US" sz="4400" i="1">
                            <a:solidFill>
                              <a:prstClr val="black"/>
                            </a:solidFill>
                            <a:latin typeface="Cambria Math" panose="02040503050406030204" pitchFamily="18" charset="0"/>
                          </a:rPr>
                          <m:t>𝑋</m:t>
                        </m:r>
                      </m:e>
                      <m:sub>
                        <m:r>
                          <a:rPr lang="en-US" sz="4400" i="1">
                            <a:solidFill>
                              <a:prstClr val="black"/>
                            </a:solidFill>
                            <a:latin typeface="Cambria Math" panose="02040503050406030204" pitchFamily="18" charset="0"/>
                          </a:rPr>
                          <m:t>𝑎𝑟</m:t>
                        </m:r>
                      </m:sub>
                    </m:sSub>
                    <m:r>
                      <a:rPr lang="en-US" sz="4400" i="1">
                        <a:solidFill>
                          <a:prstClr val="black"/>
                        </a:solidFill>
                        <a:latin typeface="Cambria Math" panose="02040503050406030204" pitchFamily="18" charset="0"/>
                      </a:rPr>
                      <m:t>= </m:t>
                    </m:r>
                    <m:sSub>
                      <m:sSubPr>
                        <m:ctrlPr>
                          <a:rPr lang="en-US" sz="4400" i="1">
                            <a:solidFill>
                              <a:prstClr val="black"/>
                            </a:solidFill>
                            <a:latin typeface="Cambria Math" panose="02040503050406030204" pitchFamily="18" charset="0"/>
                          </a:rPr>
                        </m:ctrlPr>
                      </m:sSubPr>
                      <m:e>
                        <m:r>
                          <a:rPr lang="en-US" sz="4400" i="1">
                            <a:solidFill>
                              <a:prstClr val="black"/>
                            </a:solidFill>
                            <a:latin typeface="Cambria Math" panose="02040503050406030204" pitchFamily="18" charset="0"/>
                          </a:rPr>
                          <m:t>𝑋</m:t>
                        </m:r>
                      </m:e>
                      <m:sub>
                        <m:r>
                          <a:rPr lang="en-US" sz="4400" i="1">
                            <a:solidFill>
                              <a:prstClr val="black"/>
                            </a:solidFill>
                            <a:latin typeface="Cambria Math" panose="02040503050406030204" pitchFamily="18" charset="0"/>
                          </a:rPr>
                          <m:t>𝑠</m:t>
                        </m:r>
                      </m:sub>
                    </m:sSub>
                    <m:r>
                      <a:rPr lang="en-US" sz="4400" i="1">
                        <a:solidFill>
                          <a:prstClr val="black"/>
                        </a:solidFill>
                        <a:latin typeface="Cambria Math" panose="02040503050406030204" pitchFamily="18" charset="0"/>
                      </a:rPr>
                      <m:t> − </m:t>
                    </m:r>
                    <m:sSub>
                      <m:sSubPr>
                        <m:ctrlPr>
                          <a:rPr lang="en-US" sz="4400" i="1">
                            <a:solidFill>
                              <a:prstClr val="black"/>
                            </a:solidFill>
                            <a:latin typeface="Cambria Math" panose="02040503050406030204" pitchFamily="18" charset="0"/>
                          </a:rPr>
                        </m:ctrlPr>
                      </m:sSubPr>
                      <m:e>
                        <m:r>
                          <a:rPr lang="en-US" sz="4400" i="1">
                            <a:solidFill>
                              <a:prstClr val="black"/>
                            </a:solidFill>
                            <a:latin typeface="Cambria Math" panose="02040503050406030204" pitchFamily="18" charset="0"/>
                          </a:rPr>
                          <m:t>𝑋</m:t>
                        </m:r>
                      </m:e>
                      <m:sub>
                        <m:r>
                          <a:rPr lang="en-US" sz="4400" i="1">
                            <a:solidFill>
                              <a:prstClr val="black"/>
                            </a:solidFill>
                            <a:latin typeface="Cambria Math" panose="02040503050406030204" pitchFamily="18" charset="0"/>
                          </a:rPr>
                          <m:t>𝑎𝑙</m:t>
                        </m:r>
                      </m:sub>
                    </m:sSub>
                    <m:r>
                      <a:rPr lang="en-US" sz="4400" i="1">
                        <a:solidFill>
                          <a:prstClr val="black"/>
                        </a:solidFill>
                        <a:latin typeface="Cambria Math" panose="02040503050406030204" pitchFamily="18" charset="0"/>
                      </a:rPr>
                      <m:t>=  5 −1=4</m:t>
                    </m:r>
                  </m:oMath>
                </a14:m>
                <a:r>
                  <a:rPr lang="el-GR" sz="4000" dirty="0">
                    <a:solidFill>
                      <a:prstClr val="black"/>
                    </a:solidFill>
                  </a:rPr>
                  <a:t> </a:t>
                </a:r>
                <a14:m>
                  <m:oMath xmlns:m="http://schemas.openxmlformats.org/officeDocument/2006/math">
                    <m:r>
                      <a:rPr lang="el-GR" sz="4000" i="1">
                        <a:solidFill>
                          <a:prstClr val="black"/>
                        </a:solidFill>
                        <a:latin typeface="Cambria Math" panose="02040503050406030204" pitchFamily="18" charset="0"/>
                      </a:rPr>
                      <m:t>Ω</m:t>
                    </m:r>
                  </m:oMath>
                </a14:m>
                <a:endParaRPr lang="en-US" sz="4400" dirty="0">
                  <a:solidFill>
                    <a:prstClr val="black"/>
                  </a:solidFill>
                </a:endParaRPr>
              </a:p>
              <a:p>
                <a:pPr lvl="0"/>
                <a:r>
                  <a:rPr lang="en-US" sz="4400" dirty="0">
                    <a:solidFill>
                      <a:prstClr val="black"/>
                    </a:solidFill>
                  </a:rPr>
                  <a:t>(ii) From equation 13,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𝐸</m:t>
                        </m:r>
                      </m:e>
                      <m:sub>
                        <m:r>
                          <a:rPr lang="en-US" sz="4000" i="1">
                            <a:solidFill>
                              <a:prstClr val="black"/>
                            </a:solidFill>
                            <a:latin typeface="Cambria Math" panose="02040503050406030204" pitchFamily="18" charset="0"/>
                          </a:rPr>
                          <m:t>𝑟</m:t>
                        </m:r>
                      </m:sub>
                    </m:sSub>
                    <m:r>
                      <a:rPr lang="en-US" sz="4000" i="1">
                        <a:solidFill>
                          <a:prstClr val="black"/>
                        </a:solidFill>
                        <a:latin typeface="Cambria Math" panose="02040503050406030204" pitchFamily="18" charset="0"/>
                      </a:rPr>
                      <m:t>= </m:t>
                    </m:r>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𝑉</m:t>
                        </m:r>
                      </m:e>
                      <m:sub>
                        <m:r>
                          <a:rPr lang="en-US" sz="4000" i="1">
                            <a:solidFill>
                              <a:prstClr val="black"/>
                            </a:solidFill>
                            <a:latin typeface="Cambria Math" panose="02040503050406030204" pitchFamily="18" charset="0"/>
                          </a:rPr>
                          <m:t>𝑡</m:t>
                        </m:r>
                      </m:sub>
                    </m:sSub>
                    <m:r>
                      <a:rPr lang="en-US" sz="4000" i="1">
                        <a:solidFill>
                          <a:prstClr val="black"/>
                        </a:solidFill>
                        <a:latin typeface="Cambria Math" panose="02040503050406030204" pitchFamily="18" charset="0"/>
                      </a:rPr>
                      <m:t>+</m:t>
                    </m:r>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𝐼</m:t>
                        </m:r>
                      </m:e>
                      <m:sub>
                        <m:r>
                          <a:rPr lang="en-US" sz="4000" i="1">
                            <a:solidFill>
                              <a:prstClr val="black"/>
                            </a:solidFill>
                            <a:latin typeface="Cambria Math" panose="02040503050406030204" pitchFamily="18" charset="0"/>
                          </a:rPr>
                          <m:t>𝑎</m:t>
                        </m:r>
                      </m:sub>
                    </m:sSub>
                    <m:d>
                      <m:dPr>
                        <m:ctrlPr>
                          <a:rPr lang="en-US" sz="4000" i="1">
                            <a:solidFill>
                              <a:prstClr val="black"/>
                            </a:solidFill>
                            <a:latin typeface="Cambria Math" panose="02040503050406030204" pitchFamily="18" charset="0"/>
                          </a:rPr>
                        </m:ctrlPr>
                      </m:dPr>
                      <m:e>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𝑅</m:t>
                            </m:r>
                          </m:e>
                          <m:sub>
                            <m:r>
                              <a:rPr lang="en-US" sz="4000" i="1">
                                <a:solidFill>
                                  <a:prstClr val="black"/>
                                </a:solidFill>
                                <a:latin typeface="Cambria Math" panose="02040503050406030204" pitchFamily="18" charset="0"/>
                              </a:rPr>
                              <m:t>𝑎</m:t>
                            </m:r>
                          </m:sub>
                        </m:sSub>
                        <m:r>
                          <a:rPr lang="en-US" sz="4000" i="1">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𝑗</m:t>
                        </m:r>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𝑋</m:t>
                            </m:r>
                          </m:e>
                          <m:sub>
                            <m:r>
                              <a:rPr lang="en-US" sz="4000" i="1">
                                <a:solidFill>
                                  <a:prstClr val="black"/>
                                </a:solidFill>
                                <a:latin typeface="Cambria Math" panose="02040503050406030204" pitchFamily="18" charset="0"/>
                              </a:rPr>
                              <m:t>𝑎𝑙</m:t>
                            </m:r>
                          </m:sub>
                        </m:sSub>
                      </m:e>
                    </m:d>
                  </m:oMath>
                </a14:m>
                <a:r>
                  <a:rPr lang="en-US" sz="4000" dirty="0">
                    <a:solidFill>
                      <a:prstClr val="black"/>
                    </a:solidFill>
                  </a:rPr>
                  <a:t>; also,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𝑉</m:t>
                        </m:r>
                      </m:e>
                      <m:sub>
                        <m:r>
                          <a:rPr lang="en-US" i="1">
                            <a:solidFill>
                              <a:prstClr val="black"/>
                            </a:solidFill>
                            <a:latin typeface="Cambria Math" panose="02040503050406030204" pitchFamily="18" charset="0"/>
                          </a:rPr>
                          <m:t>𝑡</m:t>
                        </m:r>
                      </m:sub>
                    </m:sSub>
                  </m:oMath>
                </a14:m>
                <a:r>
                  <a:rPr lang="en-US" dirty="0">
                    <a:solidFill>
                      <a:prstClr val="black"/>
                    </a:solidFill>
                    <a:latin typeface="Arial Black" panose="020B0A04020102020204" pitchFamily="34" charset="0"/>
                  </a:rPr>
                  <a:t> = </a:t>
                </a:r>
                <a14:m>
                  <m:oMath xmlns:m="http://schemas.openxmlformats.org/officeDocument/2006/math">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𝑉</m:t>
                            </m:r>
                          </m:e>
                          <m:sub>
                            <m:r>
                              <a:rPr lang="en-US" i="1">
                                <a:solidFill>
                                  <a:prstClr val="black"/>
                                </a:solidFill>
                                <a:latin typeface="Cambria Math" panose="02040503050406030204" pitchFamily="18" charset="0"/>
                              </a:rPr>
                              <m:t>𝑙</m:t>
                            </m:r>
                          </m:sub>
                        </m:sSub>
                      </m:num>
                      <m:den>
                        <m:rad>
                          <m:radPr>
                            <m:degHide m:val="on"/>
                            <m:ctrlPr>
                              <a:rPr lang="en-US" i="1">
                                <a:solidFill>
                                  <a:prstClr val="black"/>
                                </a:solidFill>
                                <a:latin typeface="Cambria Math" panose="02040503050406030204" pitchFamily="18" charset="0"/>
                              </a:rPr>
                            </m:ctrlPr>
                          </m:radPr>
                          <m:deg/>
                          <m:e>
                            <m:r>
                              <a:rPr lang="en-US" i="1">
                                <a:solidFill>
                                  <a:prstClr val="black"/>
                                </a:solidFill>
                                <a:latin typeface="Cambria Math" panose="02040503050406030204" pitchFamily="18" charset="0"/>
                              </a:rPr>
                              <m:t>3</m:t>
                            </m:r>
                          </m:e>
                        </m:rad>
                      </m:den>
                    </m:f>
                  </m:oMath>
                </a14:m>
                <a:r>
                  <a:rPr lang="en-US" sz="4000" dirty="0">
                    <a:solidFill>
                      <a:prstClr val="black"/>
                    </a:solidFill>
                  </a:rPr>
                  <a:t>, and </a:t>
                </a:r>
                <a14:m>
                  <m:oMath xmlns:m="http://schemas.openxmlformats.org/officeDocument/2006/math">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𝐼</m:t>
                        </m:r>
                      </m:e>
                      <m:sub>
                        <m:r>
                          <a:rPr lang="en-US" i="1">
                            <a:solidFill>
                              <a:prstClr val="black"/>
                            </a:solidFill>
                            <a:latin typeface="Cambria Math" panose="02040503050406030204" pitchFamily="18" charset="0"/>
                            <a:ea typeface="Cambria Math" panose="02040503050406030204" pitchFamily="18" charset="0"/>
                          </a:rPr>
                          <m:t>𝑎</m:t>
                        </m:r>
                      </m:sub>
                    </m:sSub>
                    <m:r>
                      <a:rPr lang="en-US" i="1">
                        <a:solidFill>
                          <a:prstClr val="black"/>
                        </a:solidFill>
                        <a:latin typeface="Cambria Math" panose="02040503050406030204" pitchFamily="18" charset="0"/>
                        <a:ea typeface="Cambria Math" panose="02040503050406030204" pitchFamily="18" charset="0"/>
                      </a:rPr>
                      <m:t>= </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𝑃</m:t>
                        </m:r>
                      </m:num>
                      <m:den>
                        <m:r>
                          <a:rPr lang="en-US" i="1">
                            <a:solidFill>
                              <a:prstClr val="black"/>
                            </a:solidFill>
                            <a:latin typeface="Cambria Math" panose="02040503050406030204" pitchFamily="18" charset="0"/>
                            <a:ea typeface="Cambria Math" panose="02040503050406030204" pitchFamily="18" charset="0"/>
                          </a:rPr>
                          <m:t>√3</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𝑉</m:t>
                            </m:r>
                          </m:e>
                          <m:sub>
                            <m:r>
                              <a:rPr lang="en-US" i="1">
                                <a:solidFill>
                                  <a:prstClr val="black"/>
                                </a:solidFill>
                                <a:latin typeface="Cambria Math" panose="02040503050406030204" pitchFamily="18" charset="0"/>
                                <a:ea typeface="Cambria Math" panose="02040503050406030204" pitchFamily="18" charset="0"/>
                              </a:rPr>
                              <m:t>𝑙</m:t>
                            </m:r>
                          </m:sub>
                        </m:sSub>
                        <m:func>
                          <m:funcPr>
                            <m:ctrlPr>
                              <a:rPr lang="en-US" i="1">
                                <a:solidFill>
                                  <a:prstClr val="black"/>
                                </a:solidFill>
                                <a:latin typeface="Cambria Math" panose="02040503050406030204" pitchFamily="18" charset="0"/>
                                <a:ea typeface="Cambria Math" panose="02040503050406030204" pitchFamily="18" charset="0"/>
                              </a:rPr>
                            </m:ctrlPr>
                          </m:funcPr>
                          <m:fName>
                            <m:r>
                              <m:rPr>
                                <m:sty m:val="p"/>
                              </m:rPr>
                              <a:rPr lang="en-US">
                                <a:solidFill>
                                  <a:prstClr val="black"/>
                                </a:solidFill>
                                <a:latin typeface="Cambria Math" panose="02040503050406030204" pitchFamily="18" charset="0"/>
                                <a:ea typeface="Cambria Math" panose="02040503050406030204" pitchFamily="18" charset="0"/>
                              </a:rPr>
                              <m:t>cos</m:t>
                            </m:r>
                          </m:fName>
                          <m:e>
                            <m:r>
                              <a:rPr lang="en-US" i="1">
                                <a:solidFill>
                                  <a:prstClr val="black"/>
                                </a:solidFill>
                                <a:latin typeface="Cambria Math" panose="02040503050406030204" pitchFamily="18" charset="0"/>
                                <a:ea typeface="Cambria Math" panose="02040503050406030204" pitchFamily="18" charset="0"/>
                              </a:rPr>
                              <m:t>∅</m:t>
                            </m:r>
                          </m:e>
                        </m:func>
                      </m:den>
                    </m:f>
                  </m:oMath>
                </a14:m>
                <a:r>
                  <a:rPr lang="en-US" dirty="0">
                    <a:solidFill>
                      <a:srgbClr val="FF0000"/>
                    </a:solidFill>
                    <a:latin typeface="Arial Black" panose="020B0A04020102020204" pitchFamily="34" charset="0"/>
                  </a:rPr>
                  <a:t> (DO THIS</a:t>
                </a:r>
                <a:r>
                  <a:rPr lang="en-US" dirty="0">
                    <a:solidFill>
                      <a:prstClr val="black"/>
                    </a:solidFill>
                    <a:latin typeface="Arial Black" panose="020B0A04020102020204" pitchFamily="34" charset="0"/>
                  </a:rPr>
                  <a:t>) </a:t>
                </a:r>
                <a:endParaRPr lang="en-US" sz="4000" dirty="0">
                  <a:solidFill>
                    <a:prstClr val="black"/>
                  </a:solidFill>
                </a:endParaRPr>
              </a:p>
              <a:p>
                <a:pPr lvl="0"/>
                <a:r>
                  <a:rPr lang="en-US" sz="4000" dirty="0">
                    <a:solidFill>
                      <a:prstClr val="black"/>
                    </a:solidFill>
                  </a:rPr>
                  <a:t>      phase value of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𝐸</m:t>
                        </m:r>
                      </m:e>
                      <m:sub>
                        <m:r>
                          <a:rPr lang="en-US" sz="4000" i="1">
                            <a:solidFill>
                              <a:prstClr val="black"/>
                            </a:solidFill>
                            <a:latin typeface="Cambria Math" panose="02040503050406030204" pitchFamily="18" charset="0"/>
                          </a:rPr>
                          <m:t>𝑟</m:t>
                        </m:r>
                      </m:sub>
                    </m:sSub>
                    <m:r>
                      <a:rPr lang="en-US" sz="4000" i="1">
                        <a:solidFill>
                          <a:prstClr val="black"/>
                        </a:solidFill>
                        <a:latin typeface="Cambria Math" panose="02040503050406030204" pitchFamily="18" charset="0"/>
                      </a:rPr>
                      <m:t>=</m:t>
                    </m:r>
                    <m:r>
                      <m:rPr>
                        <m:nor/>
                      </m:rPr>
                      <a:rPr lang="en-US" sz="4000">
                        <a:solidFill>
                          <a:prstClr val="black"/>
                        </a:solidFill>
                        <a:latin typeface="Cambria Math" panose="02040503050406030204" pitchFamily="18" charset="0"/>
                      </a:rPr>
                      <m:t>410</m:t>
                    </m:r>
                    <m:r>
                      <m:rPr>
                        <m:nor/>
                      </m:rPr>
                      <a:rPr lang="en-US" dirty="0">
                        <a:solidFill>
                          <a:prstClr val="black"/>
                        </a:solidFill>
                        <a:latin typeface="Arial Black" panose="020B0A04020102020204" pitchFamily="34" charset="0"/>
                      </a:rPr>
                      <m:t>/</m:t>
                    </m:r>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10.12</m:t>
                        </m:r>
                      </m:e>
                      <m:sup>
                        <m:r>
                          <a:rPr lang="en-US" i="1">
                            <a:solidFill>
                              <a:prstClr val="black"/>
                            </a:solidFill>
                            <a:latin typeface="Cambria Math" panose="02040503050406030204" pitchFamily="18" charset="0"/>
                          </a:rPr>
                          <m:t>0</m:t>
                        </m:r>
                      </m:sup>
                    </m:sSup>
                  </m:oMath>
                </a14:m>
                <a:r>
                  <a:rPr lang="en-US" dirty="0">
                    <a:solidFill>
                      <a:srgbClr val="FF0000"/>
                    </a:solidFill>
                    <a:latin typeface="Arial Black" panose="020B0A04020102020204" pitchFamily="34" charset="0"/>
                  </a:rPr>
                  <a:t> (DO THIS</a:t>
                </a:r>
                <a:r>
                  <a:rPr lang="en-US" dirty="0">
                    <a:solidFill>
                      <a:prstClr val="black"/>
                    </a:solidFill>
                    <a:latin typeface="Arial Black" panose="020B0A04020102020204" pitchFamily="34" charset="0"/>
                  </a:rPr>
                  <a:t>)</a:t>
                </a:r>
                <a:r>
                  <a:rPr lang="en-US" sz="4000" dirty="0">
                    <a:solidFill>
                      <a:prstClr val="black"/>
                    </a:solidFill>
                  </a:rPr>
                  <a:t>; Line value = </a:t>
                </a:r>
                <a14:m>
                  <m:oMath xmlns:m="http://schemas.openxmlformats.org/officeDocument/2006/math">
                    <m:r>
                      <m:rPr>
                        <m:nor/>
                      </m:rPr>
                      <a:rPr lang="en-US" sz="4000" dirty="0">
                        <a:solidFill>
                          <a:prstClr val="black"/>
                        </a:solidFill>
                        <a:latin typeface="Cambria Math" panose="02040503050406030204" pitchFamily="18" charset="0"/>
                      </a:rPr>
                      <m:t>7</m:t>
                    </m:r>
                    <m:r>
                      <m:rPr>
                        <m:nor/>
                      </m:rPr>
                      <a:rPr lang="en-US" sz="4000">
                        <a:solidFill>
                          <a:prstClr val="black"/>
                        </a:solidFill>
                        <a:latin typeface="Cambria Math" panose="02040503050406030204" pitchFamily="18" charset="0"/>
                      </a:rPr>
                      <m:t>10</m:t>
                    </m:r>
                  </m:oMath>
                </a14:m>
                <a:endParaRPr lang="en-US" sz="4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5000" y="766082"/>
                <a:ext cx="10515600" cy="5939518"/>
              </a:xfrm>
              <a:blipFill rotWithShape="0">
                <a:blip r:embed="rId2"/>
                <a:stretch>
                  <a:fillRect l="-2087" t="-3285" r="-3304"/>
                </a:stretch>
              </a:blipFill>
            </p:spPr>
            <p:txBody>
              <a:bodyPr/>
              <a:lstStyle/>
              <a:p>
                <a:r>
                  <a:rPr lang="en-US">
                    <a:noFill/>
                  </a:rPr>
                  <a:t> </a:t>
                </a:r>
              </a:p>
            </p:txBody>
          </p:sp>
        </mc:Fallback>
      </mc:AlternateContent>
    </p:spTree>
    <p:extLst>
      <p:ext uri="{BB962C8B-B14F-4D97-AF65-F5344CB8AC3E}">
        <p14:creationId xmlns:p14="http://schemas.microsoft.com/office/powerpoint/2010/main" val="3319428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smtClean="0"/>
              <a:t>ILLUSTRATION OF THE EFFECT OF POWER FACTOR ON ARMATURE REACTION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5218331"/>
              </p:ext>
            </p:extLst>
          </p:nvPr>
        </p:nvGraphicFramePr>
        <p:xfrm>
          <a:off x="0" y="1325562"/>
          <a:ext cx="12192000" cy="6522720"/>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2405407">
                <a:tc>
                  <a:txBody>
                    <a:bodyPr/>
                    <a:lstStyle/>
                    <a:p>
                      <a:r>
                        <a:rPr lang="en-US" sz="3200" dirty="0" smtClean="0"/>
                        <a:t>Unity pf</a:t>
                      </a:r>
                      <a:endParaRPr lang="en-US" sz="3200" dirty="0"/>
                    </a:p>
                  </a:txBody>
                  <a:tcPr/>
                </a:tc>
                <a:tc>
                  <a:txBody>
                    <a:bodyPr/>
                    <a:lstStyle/>
                    <a:p>
                      <a:r>
                        <a:rPr lang="en-US" sz="3200" dirty="0" smtClean="0"/>
                        <a:t>Zero pf lagging(pure inductive load)</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mn-lt"/>
                          <a:ea typeface="+mn-ea"/>
                          <a:cs typeface="+mn-cs"/>
                        </a:rPr>
                        <a:t>Zero pf leading(pure capacitive load)</a:t>
                      </a:r>
                    </a:p>
                    <a:p>
                      <a:endParaRPr lang="en-US" sz="3200" dirty="0"/>
                    </a:p>
                  </a:txBody>
                  <a:tcPr/>
                </a:tc>
                <a:tc>
                  <a:txBody>
                    <a:bodyPr/>
                    <a:lstStyle/>
                    <a:p>
                      <a:r>
                        <a:rPr lang="en-US" sz="3200" dirty="0" smtClean="0"/>
                        <a:t>General pf lagging(80% of industrial loads are of the R</a:t>
                      </a:r>
                      <a:r>
                        <a:rPr lang="en-US" sz="3200" baseline="0" dirty="0" smtClean="0"/>
                        <a:t> – L</a:t>
                      </a:r>
                      <a:r>
                        <a:rPr lang="en-US" sz="3200" dirty="0" smtClean="0"/>
                        <a:t>) type</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mn-lt"/>
                          <a:ea typeface="+mn-ea"/>
                          <a:cs typeface="+mn-cs"/>
                        </a:rPr>
                        <a:t>General pf leading(R – C)</a:t>
                      </a:r>
                    </a:p>
                    <a:p>
                      <a:endParaRPr lang="en-US" sz="3200" dirty="0"/>
                    </a:p>
                  </a:txBody>
                  <a:tcPr/>
                </a:tc>
              </a:tr>
              <a:tr h="3127031">
                <a:tc>
                  <a:txBody>
                    <a:bodyPr/>
                    <a:lstStyle/>
                    <a:p>
                      <a:r>
                        <a:rPr lang="en-US" sz="3200" dirty="0" smtClean="0"/>
                        <a:t>Distorts the main flux</a:t>
                      </a:r>
                      <a:endParaRPr lang="en-US" sz="3200" dirty="0"/>
                    </a:p>
                  </a:txBody>
                  <a:tcPr/>
                </a:tc>
                <a:tc>
                  <a:txBody>
                    <a:bodyPr/>
                    <a:lstStyle/>
                    <a:p>
                      <a:r>
                        <a:rPr lang="en-US" sz="3200" dirty="0" err="1" smtClean="0"/>
                        <a:t>Demagnetising</a:t>
                      </a:r>
                      <a:r>
                        <a:rPr lang="en-US" sz="3200" dirty="0" smtClean="0"/>
                        <a:t> effect; output voltage reduced</a:t>
                      </a:r>
                      <a:endParaRPr lang="en-US" sz="3200" dirty="0"/>
                    </a:p>
                  </a:txBody>
                  <a:tcPr/>
                </a:tc>
                <a:tc>
                  <a:txBody>
                    <a:bodyPr/>
                    <a:lstStyle/>
                    <a:p>
                      <a:r>
                        <a:rPr lang="en-US" sz="3200" dirty="0" err="1" smtClean="0"/>
                        <a:t>Magnetising</a:t>
                      </a:r>
                      <a:r>
                        <a:rPr lang="en-US" sz="3200" dirty="0" smtClean="0"/>
                        <a:t> effect, Output voltage increased</a:t>
                      </a:r>
                      <a:endParaRPr lang="en-US" sz="3200" dirty="0"/>
                    </a:p>
                  </a:txBody>
                  <a:tcPr/>
                </a:tc>
                <a:tc>
                  <a:txBody>
                    <a:bodyPr/>
                    <a:lstStyle/>
                    <a:p>
                      <a:r>
                        <a:rPr lang="en-US" sz="3200" dirty="0" smtClean="0"/>
                        <a:t>Distorts &amp; </a:t>
                      </a:r>
                      <a:r>
                        <a:rPr lang="en-US" sz="3200" dirty="0" err="1" smtClean="0"/>
                        <a:t>Demagnetises</a:t>
                      </a:r>
                      <a:r>
                        <a:rPr lang="en-US" sz="3200" dirty="0" smtClean="0"/>
                        <a:t>; effect of reduced output voltage</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Distorts &amp;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Magnetises</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effect of increased output voltage</a:t>
                      </a:r>
                    </a:p>
                    <a:p>
                      <a:endParaRPr lang="en-US" sz="3200" dirty="0"/>
                    </a:p>
                  </a:txBody>
                  <a:tcPr/>
                </a:tc>
              </a:tr>
            </a:tbl>
          </a:graphicData>
        </a:graphic>
      </p:graphicFrame>
    </p:spTree>
    <p:extLst>
      <p:ext uri="{BB962C8B-B14F-4D97-AF65-F5344CB8AC3E}">
        <p14:creationId xmlns:p14="http://schemas.microsoft.com/office/powerpoint/2010/main" val="34274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smtClean="0"/>
              <a:t>SYNCHRONOUS MACHINES CONNECTED TO THE GRID(INFINITE BUS BAR)</a:t>
            </a:r>
            <a:endParaRPr lang="en-US" b="1" dirty="0"/>
          </a:p>
        </p:txBody>
      </p:sp>
      <p:sp>
        <p:nvSpPr>
          <p:cNvPr id="3" name="Content Placeholder 2"/>
          <p:cNvSpPr>
            <a:spLocks noGrp="1"/>
          </p:cNvSpPr>
          <p:nvPr>
            <p:ph idx="1"/>
          </p:nvPr>
        </p:nvSpPr>
        <p:spPr>
          <a:xfrm>
            <a:off x="0" y="1325562"/>
            <a:ext cx="12192000" cy="5532437"/>
          </a:xfrm>
        </p:spPr>
        <p:txBody>
          <a:bodyPr/>
          <a:lstStyle/>
          <a:p>
            <a:r>
              <a:rPr lang="en-US" dirty="0" smtClean="0"/>
              <a:t>Some(small/medium type) synchronous generators as earlier considered are suitable for ISOLATED mode of use</a:t>
            </a:r>
          </a:p>
          <a:p>
            <a:r>
              <a:rPr lang="en-US" dirty="0" smtClean="0"/>
              <a:t>Examples include remote farming communities; stand – by plant for special/sensitive facilities where power security is essential(e.g. computer/Data centers, hospitals[ICUs, theaters, radiographic units, MIRs etc]); manufacturing industries, process plants etc</a:t>
            </a:r>
          </a:p>
          <a:p>
            <a:r>
              <a:rPr lang="en-US" dirty="0" smtClean="0"/>
              <a:t>Largest type SMs are connected as part of a large network of  generators – Electricity Grid</a:t>
            </a:r>
          </a:p>
          <a:p>
            <a:r>
              <a:rPr lang="en-US" dirty="0" smtClean="0"/>
              <a:t>This Grid is considered to have:</a:t>
            </a:r>
          </a:p>
          <a:p>
            <a:r>
              <a:rPr lang="en-US" dirty="0" smtClean="0"/>
              <a:t>(</a:t>
            </a:r>
            <a:r>
              <a:rPr lang="en-US" dirty="0" err="1" smtClean="0"/>
              <a:t>i</a:t>
            </a:r>
            <a:r>
              <a:rPr lang="en-US" dirty="0" smtClean="0"/>
              <a:t>) Constant Voltage</a:t>
            </a:r>
          </a:p>
          <a:p>
            <a:r>
              <a:rPr lang="en-US" dirty="0" smtClean="0"/>
              <a:t>(ii) Zero phase angle</a:t>
            </a:r>
          </a:p>
          <a:p>
            <a:r>
              <a:rPr lang="en-US" dirty="0" smtClean="0"/>
              <a:t>This is shown in Fig. 6(Machine connected to grid)</a:t>
            </a:r>
            <a:endParaRPr lang="en-US" dirty="0"/>
          </a:p>
        </p:txBody>
      </p:sp>
    </p:spTree>
    <p:extLst>
      <p:ext uri="{BB962C8B-B14F-4D97-AF65-F5344CB8AC3E}">
        <p14:creationId xmlns:p14="http://schemas.microsoft.com/office/powerpoint/2010/main" val="128907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rPr>
              <a:t>SYNCHRONOUS MACHINES CONNECTED TO THE GRID(INFINITE BUS BAR)</a:t>
            </a:r>
            <a:endParaRPr lang="en-US" dirty="0"/>
          </a:p>
        </p:txBody>
      </p:sp>
      <p:sp>
        <p:nvSpPr>
          <p:cNvPr id="3" name="Content Placeholder 2"/>
          <p:cNvSpPr>
            <a:spLocks noGrp="1"/>
          </p:cNvSpPr>
          <p:nvPr>
            <p:ph idx="1"/>
          </p:nvPr>
        </p:nvSpPr>
        <p:spPr>
          <a:xfrm>
            <a:off x="0" y="1925782"/>
            <a:ext cx="5841451" cy="2812473"/>
          </a:xfrm>
        </p:spPr>
        <p:txBody>
          <a:bodyPr/>
          <a:lstStyle/>
          <a:p>
            <a:endParaRPr lang="en-US" dirty="0"/>
          </a:p>
        </p:txBody>
      </p:sp>
      <p:grpSp>
        <p:nvGrpSpPr>
          <p:cNvPr id="55" name="Group 54"/>
          <p:cNvGrpSpPr/>
          <p:nvPr/>
        </p:nvGrpSpPr>
        <p:grpSpPr>
          <a:xfrm>
            <a:off x="248948" y="2239674"/>
            <a:ext cx="6124575" cy="2295525"/>
            <a:chOff x="248948" y="2239674"/>
            <a:chExt cx="6124575" cy="2295525"/>
          </a:xfrm>
        </p:grpSpPr>
        <p:grpSp>
          <p:nvGrpSpPr>
            <p:cNvPr id="52" name="Group 51"/>
            <p:cNvGrpSpPr/>
            <p:nvPr/>
          </p:nvGrpSpPr>
          <p:grpSpPr>
            <a:xfrm>
              <a:off x="248948" y="2239674"/>
              <a:ext cx="6124575" cy="2295525"/>
              <a:chOff x="248948" y="2239674"/>
              <a:chExt cx="6124575" cy="2295525"/>
            </a:xfrm>
          </p:grpSpPr>
          <p:grpSp>
            <p:nvGrpSpPr>
              <p:cNvPr id="4" name="Group 3"/>
              <p:cNvGrpSpPr/>
              <p:nvPr/>
            </p:nvGrpSpPr>
            <p:grpSpPr>
              <a:xfrm>
                <a:off x="248948" y="2239674"/>
                <a:ext cx="6124575" cy="2295525"/>
                <a:chOff x="0" y="0"/>
                <a:chExt cx="6124575" cy="2295525"/>
              </a:xfrm>
            </p:grpSpPr>
            <p:grpSp>
              <p:nvGrpSpPr>
                <p:cNvPr id="5" name="Group 4"/>
                <p:cNvGrpSpPr/>
                <p:nvPr/>
              </p:nvGrpSpPr>
              <p:grpSpPr>
                <a:xfrm>
                  <a:off x="0" y="0"/>
                  <a:ext cx="6124575" cy="2295525"/>
                  <a:chOff x="0" y="0"/>
                  <a:chExt cx="6124575" cy="2295525"/>
                </a:xfrm>
              </p:grpSpPr>
              <p:cxnSp>
                <p:nvCxnSpPr>
                  <p:cNvPr id="7" name="Straight Connector 6"/>
                  <p:cNvCxnSpPr/>
                  <p:nvPr/>
                </p:nvCxnSpPr>
                <p:spPr>
                  <a:xfrm>
                    <a:off x="1762125" y="1066800"/>
                    <a:ext cx="0" cy="257175"/>
                  </a:xfrm>
                  <a:prstGeom prst="line">
                    <a:avLst/>
                  </a:prstGeom>
                  <a:noFill/>
                  <a:ln w="57150" cap="flat" cmpd="sng" algn="ctr">
                    <a:solidFill>
                      <a:sysClr val="windowText" lastClr="000000"/>
                    </a:solidFill>
                    <a:prstDash val="solid"/>
                    <a:miter lim="800000"/>
                  </a:ln>
                  <a:effectLst/>
                </p:spPr>
              </p:cxnSp>
              <p:sp>
                <p:nvSpPr>
                  <p:cNvPr id="8" name="Block Arc 7"/>
                  <p:cNvSpPr/>
                  <p:nvPr/>
                </p:nvSpPr>
                <p:spPr>
                  <a:xfrm rot="5400000">
                    <a:off x="857250" y="149542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9" name="Straight Arrow Connector 8"/>
                  <p:cNvCxnSpPr/>
                  <p:nvPr/>
                </p:nvCxnSpPr>
                <p:spPr>
                  <a:xfrm>
                    <a:off x="638175" y="1257300"/>
                    <a:ext cx="0" cy="904875"/>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10" name="Text Box 280"/>
                      <p:cNvSpPr txBox="1"/>
                      <p:nvPr/>
                    </p:nvSpPr>
                    <p:spPr>
                      <a:xfrm>
                        <a:off x="0" y="1304925"/>
                        <a:ext cx="485775" cy="45720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 Box 280"/>
                      <p:cNvSpPr txBox="1">
                        <a:spLocks noRot="1" noChangeAspect="1" noMove="1" noResize="1" noEditPoints="1" noAdjustHandles="1" noChangeArrowheads="1" noChangeShapeType="1" noTextEdit="1"/>
                      </p:cNvSpPr>
                      <p:nvPr/>
                    </p:nvSpPr>
                    <p:spPr>
                      <a:xfrm>
                        <a:off x="0" y="1304925"/>
                        <a:ext cx="485775" cy="457200"/>
                      </a:xfrm>
                      <a:prstGeom prst="rect">
                        <a:avLst/>
                      </a:prstGeom>
                      <a:blipFill rotWithShape="0">
                        <a:blip r:embed="rId2"/>
                        <a:stretch>
                          <a:fillRect/>
                        </a:stretch>
                      </a:blipFill>
                      <a:ln w="57150">
                        <a:noFill/>
                      </a:ln>
                      <a:effectLst/>
                    </p:spPr>
                    <p:txBody>
                      <a:bodyPr/>
                      <a:lstStyle/>
                      <a:p>
                        <a:r>
                          <a:rPr lang="en-US">
                            <a:noFill/>
                          </a:rPr>
                          <a:t> </a:t>
                        </a:r>
                      </a:p>
                    </p:txBody>
                  </p:sp>
                </mc:Fallback>
              </mc:AlternateContent>
              <p:sp>
                <p:nvSpPr>
                  <p:cNvPr id="11" name="Block Arc 10"/>
                  <p:cNvSpPr/>
                  <p:nvPr/>
                </p:nvSpPr>
                <p:spPr>
                  <a:xfrm rot="5400000">
                    <a:off x="885825" y="119062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2" name="Straight Arrow Connector 11"/>
                  <p:cNvCxnSpPr/>
                  <p:nvPr/>
                </p:nvCxnSpPr>
                <p:spPr>
                  <a:xfrm flipV="1">
                    <a:off x="857250" y="1371600"/>
                    <a:ext cx="609600" cy="609600"/>
                  </a:xfrm>
                  <a:prstGeom prst="straightConnector1">
                    <a:avLst/>
                  </a:prstGeom>
                  <a:noFill/>
                  <a:ln w="57150" cap="flat" cmpd="sng" algn="ctr">
                    <a:solidFill>
                      <a:sysClr val="windowText" lastClr="000000"/>
                    </a:solidFill>
                    <a:prstDash val="solid"/>
                    <a:miter lim="800000"/>
                    <a:tailEnd type="triangle"/>
                  </a:ln>
                  <a:effectLst/>
                </p:spPr>
              </p:cxnSp>
              <p:sp>
                <p:nvSpPr>
                  <p:cNvPr id="13" name="Block Arc 12"/>
                  <p:cNvSpPr/>
                  <p:nvPr/>
                </p:nvSpPr>
                <p:spPr>
                  <a:xfrm rot="5400000">
                    <a:off x="885825" y="181927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4" name="Group 13"/>
                  <p:cNvGrpSpPr/>
                  <p:nvPr/>
                </p:nvGrpSpPr>
                <p:grpSpPr>
                  <a:xfrm>
                    <a:off x="1171575" y="0"/>
                    <a:ext cx="4953000" cy="2295525"/>
                    <a:chOff x="0" y="0"/>
                    <a:chExt cx="4953000" cy="2295525"/>
                  </a:xfrm>
                </p:grpSpPr>
                <mc:AlternateContent xmlns:mc="http://schemas.openxmlformats.org/markup-compatibility/2006" xmlns:a14="http://schemas.microsoft.com/office/drawing/2010/main">
                  <mc:Choice Requires="a14">
                    <p:sp>
                      <p:nvSpPr>
                        <p:cNvPr id="15" name="Text Box 271"/>
                        <p:cNvSpPr txBox="1"/>
                        <p:nvPr/>
                      </p:nvSpPr>
                      <p:spPr>
                        <a:xfrm>
                          <a:off x="1800225" y="152400"/>
                          <a:ext cx="533400" cy="3619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𝑍</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 Box 271"/>
                        <p:cNvSpPr txBox="1">
                          <a:spLocks noRot="1" noChangeAspect="1" noMove="1" noResize="1" noEditPoints="1" noAdjustHandles="1" noChangeArrowheads="1" noChangeShapeType="1" noTextEdit="1"/>
                        </p:cNvSpPr>
                        <p:nvPr/>
                      </p:nvSpPr>
                      <p:spPr>
                        <a:xfrm>
                          <a:off x="1800225" y="152400"/>
                          <a:ext cx="533400" cy="361950"/>
                        </a:xfrm>
                        <a:prstGeom prst="rect">
                          <a:avLst/>
                        </a:prstGeom>
                        <a:blipFill rotWithShape="0">
                          <a:blip r:embed="rId3"/>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275"/>
                        <p:cNvSpPr txBox="1"/>
                        <p:nvPr/>
                      </p:nvSpPr>
                      <p:spPr>
                        <a:xfrm>
                          <a:off x="0" y="581025"/>
                          <a:ext cx="4953000" cy="36195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𝑿</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𝑺</m:t>
                                    </m:r>
                                  </m:sub>
                                </m:s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𝑹</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 Box 275"/>
                        <p:cNvSpPr txBox="1">
                          <a:spLocks noRot="1" noChangeAspect="1" noMove="1" noResize="1" noEditPoints="1" noAdjustHandles="1" noChangeArrowheads="1" noChangeShapeType="1" noTextEdit="1"/>
                        </p:cNvSpPr>
                        <p:nvPr/>
                      </p:nvSpPr>
                      <p:spPr>
                        <a:xfrm>
                          <a:off x="0" y="581025"/>
                          <a:ext cx="4953000" cy="361950"/>
                        </a:xfrm>
                        <a:prstGeom prst="rect">
                          <a:avLst/>
                        </a:prstGeom>
                        <a:blipFill rotWithShape="0">
                          <a:blip r:embed="rId4"/>
                          <a:stretch>
                            <a:fillRect/>
                          </a:stretch>
                        </a:blipFill>
                        <a:ln w="57150">
                          <a:noFill/>
                        </a:ln>
                        <a:effectLst/>
                      </p:spPr>
                      <p:txBody>
                        <a:bodyPr/>
                        <a:lstStyle/>
                        <a:p>
                          <a:r>
                            <a:rPr lang="en-US">
                              <a:noFill/>
                            </a:rPr>
                            <a:t> </a:t>
                          </a:r>
                        </a:p>
                      </p:txBody>
                    </p:sp>
                  </mc:Fallback>
                </mc:AlternateContent>
                <p:cxnSp>
                  <p:nvCxnSpPr>
                    <p:cNvPr id="17" name="Straight Connector 16"/>
                    <p:cNvCxnSpPr/>
                    <p:nvPr/>
                  </p:nvCxnSpPr>
                  <p:spPr>
                    <a:xfrm flipV="1">
                      <a:off x="800100" y="0"/>
                      <a:ext cx="0" cy="1000125"/>
                    </a:xfrm>
                    <a:prstGeom prst="line">
                      <a:avLst/>
                    </a:prstGeom>
                    <a:noFill/>
                    <a:ln w="57150" cap="flat" cmpd="sng" algn="ctr">
                      <a:solidFill>
                        <a:sysClr val="windowText" lastClr="000000"/>
                      </a:solidFill>
                      <a:prstDash val="solid"/>
                      <a:miter lim="800000"/>
                    </a:ln>
                    <a:effectLst/>
                  </p:spPr>
                </p:cxnSp>
                <p:cxnSp>
                  <p:nvCxnSpPr>
                    <p:cNvPr id="18" name="Straight Connector 17"/>
                    <p:cNvCxnSpPr/>
                    <p:nvPr/>
                  </p:nvCxnSpPr>
                  <p:spPr>
                    <a:xfrm flipV="1">
                      <a:off x="3448050" y="38100"/>
                      <a:ext cx="0" cy="1000125"/>
                    </a:xfrm>
                    <a:prstGeom prst="line">
                      <a:avLst/>
                    </a:prstGeom>
                    <a:noFill/>
                    <a:ln w="57150" cap="flat" cmpd="sng" algn="ctr">
                      <a:solidFill>
                        <a:sysClr val="windowText" lastClr="000000"/>
                      </a:solidFill>
                      <a:prstDash val="solid"/>
                      <a:miter lim="800000"/>
                    </a:ln>
                    <a:effectLst/>
                  </p:spPr>
                </p:cxnSp>
                <p:cxnSp>
                  <p:nvCxnSpPr>
                    <p:cNvPr id="19" name="Straight Arrow Connector 18"/>
                    <p:cNvCxnSpPr/>
                    <p:nvPr/>
                  </p:nvCxnSpPr>
                  <p:spPr>
                    <a:xfrm flipV="1">
                      <a:off x="781050" y="590550"/>
                      <a:ext cx="2667000" cy="9525"/>
                    </a:xfrm>
                    <a:prstGeom prst="straightConnector1">
                      <a:avLst/>
                    </a:prstGeom>
                    <a:noFill/>
                    <a:ln w="57150" cap="flat" cmpd="sng" algn="ctr">
                      <a:solidFill>
                        <a:sysClr val="windowText" lastClr="000000"/>
                      </a:solidFill>
                      <a:prstDash val="solid"/>
                      <a:miter lim="800000"/>
                      <a:headEnd type="triangle"/>
                      <a:tailEnd type="triangle"/>
                    </a:ln>
                    <a:effectLst/>
                  </p:spPr>
                </p:cxnSp>
                <p:grpSp>
                  <p:nvGrpSpPr>
                    <p:cNvPr id="20" name="Group 19"/>
                    <p:cNvGrpSpPr/>
                    <p:nvPr/>
                  </p:nvGrpSpPr>
                  <p:grpSpPr>
                    <a:xfrm>
                      <a:off x="971550" y="904875"/>
                      <a:ext cx="981075" cy="323850"/>
                      <a:chOff x="0" y="0"/>
                      <a:chExt cx="981075" cy="428625"/>
                    </a:xfrm>
                  </p:grpSpPr>
                  <p:sp>
                    <p:nvSpPr>
                      <p:cNvPr id="46" name="Block Arc 45"/>
                      <p:cNvSpPr/>
                      <p:nvPr/>
                    </p:nvSpPr>
                    <p:spPr>
                      <a:xfrm>
                        <a:off x="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Block Arc 46"/>
                      <p:cNvSpPr/>
                      <p:nvPr/>
                    </p:nvSpPr>
                    <p:spPr>
                      <a:xfrm>
                        <a:off x="62865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Block Arc 47"/>
                      <p:cNvSpPr/>
                      <p:nvPr/>
                    </p:nvSpPr>
                    <p:spPr>
                      <a:xfrm>
                        <a:off x="30480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21" name="Straight Connector 20"/>
                    <p:cNvCxnSpPr/>
                    <p:nvPr/>
                  </p:nvCxnSpPr>
                  <p:spPr>
                    <a:xfrm>
                      <a:off x="1876425" y="1066800"/>
                      <a:ext cx="542925" cy="0"/>
                    </a:xfrm>
                    <a:prstGeom prst="line">
                      <a:avLst/>
                    </a:prstGeom>
                    <a:noFill/>
                    <a:ln w="57150" cap="flat" cmpd="sng" algn="ctr">
                      <a:solidFill>
                        <a:sysClr val="windowText" lastClr="000000"/>
                      </a:solidFill>
                      <a:prstDash val="solid"/>
                      <a:miter lim="800000"/>
                    </a:ln>
                    <a:effectLst/>
                  </p:spPr>
                </p:cxnSp>
                <p:cxnSp>
                  <p:nvCxnSpPr>
                    <p:cNvPr id="22" name="Straight Connector 21"/>
                    <p:cNvCxnSpPr/>
                    <p:nvPr/>
                  </p:nvCxnSpPr>
                  <p:spPr>
                    <a:xfrm>
                      <a:off x="609600" y="1085850"/>
                      <a:ext cx="438150" cy="0"/>
                    </a:xfrm>
                    <a:prstGeom prst="line">
                      <a:avLst/>
                    </a:prstGeom>
                    <a:noFill/>
                    <a:ln w="57150" cap="flat" cmpd="sng" algn="ctr">
                      <a:solidFill>
                        <a:sysClr val="windowText" lastClr="000000"/>
                      </a:solidFill>
                      <a:prstDash val="solid"/>
                      <a:miter lim="800000"/>
                    </a:ln>
                    <a:effectLst/>
                  </p:spPr>
                </p:cxnSp>
                <p:cxnSp>
                  <p:nvCxnSpPr>
                    <p:cNvPr id="23" name="Straight Connector 22"/>
                    <p:cNvCxnSpPr/>
                    <p:nvPr/>
                  </p:nvCxnSpPr>
                  <p:spPr>
                    <a:xfrm>
                      <a:off x="657225" y="2286000"/>
                      <a:ext cx="2943225" cy="0"/>
                    </a:xfrm>
                    <a:prstGeom prst="line">
                      <a:avLst/>
                    </a:prstGeom>
                    <a:noFill/>
                    <a:ln w="57150" cap="flat" cmpd="sng" algn="ctr">
                      <a:solidFill>
                        <a:sysClr val="windowText" lastClr="000000"/>
                      </a:solidFill>
                      <a:prstDash val="solid"/>
                      <a:miter lim="800000"/>
                    </a:ln>
                    <a:effectLst/>
                  </p:spPr>
                </p:cxnSp>
                <p:grpSp>
                  <p:nvGrpSpPr>
                    <p:cNvPr id="24" name="Group 23"/>
                    <p:cNvGrpSpPr/>
                    <p:nvPr/>
                  </p:nvGrpSpPr>
                  <p:grpSpPr>
                    <a:xfrm>
                      <a:off x="2381250" y="923925"/>
                      <a:ext cx="1254297" cy="161925"/>
                      <a:chOff x="0" y="0"/>
                      <a:chExt cx="1254297" cy="161925"/>
                    </a:xfrm>
                  </p:grpSpPr>
                  <p:grpSp>
                    <p:nvGrpSpPr>
                      <p:cNvPr id="35" name="Group 34"/>
                      <p:cNvGrpSpPr/>
                      <p:nvPr/>
                    </p:nvGrpSpPr>
                    <p:grpSpPr>
                      <a:xfrm>
                        <a:off x="0" y="0"/>
                        <a:ext cx="866775" cy="161925"/>
                        <a:chOff x="0" y="0"/>
                        <a:chExt cx="866775" cy="161925"/>
                      </a:xfrm>
                    </p:grpSpPr>
                    <p:grpSp>
                      <p:nvGrpSpPr>
                        <p:cNvPr id="37" name="Group 36"/>
                        <p:cNvGrpSpPr/>
                        <p:nvPr/>
                      </p:nvGrpSpPr>
                      <p:grpSpPr>
                        <a:xfrm>
                          <a:off x="0" y="9525"/>
                          <a:ext cx="304800" cy="152400"/>
                          <a:chOff x="0" y="0"/>
                          <a:chExt cx="304800" cy="152400"/>
                        </a:xfrm>
                      </p:grpSpPr>
                      <p:cxnSp>
                        <p:nvCxnSpPr>
                          <p:cNvPr id="44" name="Straight Connector 43"/>
                          <p:cNvCxnSpPr/>
                          <p:nvPr/>
                        </p:nvCxnSpPr>
                        <p:spPr>
                          <a:xfrm flipV="1">
                            <a:off x="0" y="0"/>
                            <a:ext cx="171450" cy="152400"/>
                          </a:xfrm>
                          <a:prstGeom prst="line">
                            <a:avLst/>
                          </a:prstGeom>
                          <a:noFill/>
                          <a:ln w="57150" cap="flat" cmpd="sng" algn="ctr">
                            <a:solidFill>
                              <a:sysClr val="windowText" lastClr="000000"/>
                            </a:solidFill>
                            <a:prstDash val="solid"/>
                            <a:miter lim="800000"/>
                          </a:ln>
                          <a:effectLst/>
                        </p:spPr>
                      </p:cxnSp>
                      <p:cxnSp>
                        <p:nvCxnSpPr>
                          <p:cNvPr id="45" name="Straight Connector 44"/>
                          <p:cNvCxnSpPr/>
                          <p:nvPr/>
                        </p:nvCxnSpPr>
                        <p:spPr>
                          <a:xfrm>
                            <a:off x="161925" y="9525"/>
                            <a:ext cx="142875" cy="142875"/>
                          </a:xfrm>
                          <a:prstGeom prst="line">
                            <a:avLst/>
                          </a:prstGeom>
                          <a:noFill/>
                          <a:ln w="57150" cap="flat" cmpd="sng" algn="ctr">
                            <a:solidFill>
                              <a:sysClr val="windowText" lastClr="000000"/>
                            </a:solidFill>
                            <a:prstDash val="solid"/>
                            <a:miter lim="800000"/>
                          </a:ln>
                          <a:effectLst/>
                        </p:spPr>
                      </p:cxnSp>
                    </p:grpSp>
                    <p:grpSp>
                      <p:nvGrpSpPr>
                        <p:cNvPr id="38" name="Group 37"/>
                        <p:cNvGrpSpPr/>
                        <p:nvPr/>
                      </p:nvGrpSpPr>
                      <p:grpSpPr>
                        <a:xfrm>
                          <a:off x="285750" y="0"/>
                          <a:ext cx="304800" cy="152400"/>
                          <a:chOff x="0" y="0"/>
                          <a:chExt cx="304800" cy="152400"/>
                        </a:xfrm>
                      </p:grpSpPr>
                      <p:cxnSp>
                        <p:nvCxnSpPr>
                          <p:cNvPr id="42" name="Straight Connector 41"/>
                          <p:cNvCxnSpPr/>
                          <p:nvPr/>
                        </p:nvCxnSpPr>
                        <p:spPr>
                          <a:xfrm flipV="1">
                            <a:off x="0" y="0"/>
                            <a:ext cx="171450" cy="152400"/>
                          </a:xfrm>
                          <a:prstGeom prst="line">
                            <a:avLst/>
                          </a:prstGeom>
                          <a:noFill/>
                          <a:ln w="57150" cap="flat" cmpd="sng" algn="ctr">
                            <a:solidFill>
                              <a:sysClr val="windowText" lastClr="000000"/>
                            </a:solidFill>
                            <a:prstDash val="solid"/>
                            <a:miter lim="800000"/>
                          </a:ln>
                          <a:effectLst/>
                        </p:spPr>
                      </p:cxnSp>
                      <p:cxnSp>
                        <p:nvCxnSpPr>
                          <p:cNvPr id="43" name="Straight Connector 42"/>
                          <p:cNvCxnSpPr/>
                          <p:nvPr/>
                        </p:nvCxnSpPr>
                        <p:spPr>
                          <a:xfrm>
                            <a:off x="161925" y="9525"/>
                            <a:ext cx="142875" cy="142875"/>
                          </a:xfrm>
                          <a:prstGeom prst="line">
                            <a:avLst/>
                          </a:prstGeom>
                          <a:noFill/>
                          <a:ln w="57150" cap="flat" cmpd="sng" algn="ctr">
                            <a:solidFill>
                              <a:sysClr val="windowText" lastClr="000000"/>
                            </a:solidFill>
                            <a:prstDash val="solid"/>
                            <a:miter lim="800000"/>
                          </a:ln>
                          <a:effectLst/>
                        </p:spPr>
                      </p:cxnSp>
                    </p:grpSp>
                    <p:grpSp>
                      <p:nvGrpSpPr>
                        <p:cNvPr id="39" name="Group 38"/>
                        <p:cNvGrpSpPr/>
                        <p:nvPr/>
                      </p:nvGrpSpPr>
                      <p:grpSpPr>
                        <a:xfrm rot="396853">
                          <a:off x="581025" y="9525"/>
                          <a:ext cx="285750" cy="152400"/>
                          <a:chOff x="9525" y="9525"/>
                          <a:chExt cx="285750" cy="152400"/>
                        </a:xfrm>
                      </p:grpSpPr>
                      <p:cxnSp>
                        <p:nvCxnSpPr>
                          <p:cNvPr id="40" name="Straight Connector 39"/>
                          <p:cNvCxnSpPr/>
                          <p:nvPr/>
                        </p:nvCxnSpPr>
                        <p:spPr>
                          <a:xfrm flipV="1">
                            <a:off x="9525" y="9525"/>
                            <a:ext cx="171450" cy="152400"/>
                          </a:xfrm>
                          <a:prstGeom prst="line">
                            <a:avLst/>
                          </a:prstGeom>
                          <a:noFill/>
                          <a:ln w="57150" cap="flat" cmpd="sng" algn="ctr">
                            <a:solidFill>
                              <a:sysClr val="windowText" lastClr="000000"/>
                            </a:solidFill>
                            <a:prstDash val="solid"/>
                            <a:miter lim="800000"/>
                          </a:ln>
                          <a:effectLst/>
                        </p:spPr>
                      </p:cxnSp>
                      <p:cxnSp>
                        <p:nvCxnSpPr>
                          <p:cNvPr id="41" name="Straight Connector 40"/>
                          <p:cNvCxnSpPr/>
                          <p:nvPr/>
                        </p:nvCxnSpPr>
                        <p:spPr>
                          <a:xfrm>
                            <a:off x="152400" y="9525"/>
                            <a:ext cx="142875" cy="142875"/>
                          </a:xfrm>
                          <a:prstGeom prst="line">
                            <a:avLst/>
                          </a:prstGeom>
                          <a:noFill/>
                          <a:ln w="57150" cap="flat" cmpd="sng" algn="ctr">
                            <a:solidFill>
                              <a:sysClr val="windowText" lastClr="000000"/>
                            </a:solidFill>
                            <a:prstDash val="solid"/>
                            <a:miter lim="800000"/>
                          </a:ln>
                          <a:effectLst/>
                        </p:spPr>
                      </p:cxnSp>
                    </p:grpSp>
                  </p:grpSp>
                  <p:cxnSp>
                    <p:nvCxnSpPr>
                      <p:cNvPr id="36" name="Straight Connector 35"/>
                      <p:cNvCxnSpPr/>
                      <p:nvPr/>
                    </p:nvCxnSpPr>
                    <p:spPr>
                      <a:xfrm>
                        <a:off x="857250" y="161925"/>
                        <a:ext cx="397047" cy="0"/>
                      </a:xfrm>
                      <a:prstGeom prst="line">
                        <a:avLst/>
                      </a:prstGeom>
                      <a:noFill/>
                      <a:ln w="57150" cap="flat" cmpd="sng" algn="ctr">
                        <a:solidFill>
                          <a:sysClr val="windowText" lastClr="000000"/>
                        </a:solidFill>
                        <a:prstDash val="solid"/>
                        <a:miter lim="800000"/>
                      </a:ln>
                      <a:effectLst/>
                    </p:spPr>
                  </p:cxnSp>
                </p:grpSp>
                <p:cxnSp>
                  <p:nvCxnSpPr>
                    <p:cNvPr id="25" name="Straight Connector 24"/>
                    <p:cNvCxnSpPr/>
                    <p:nvPr/>
                  </p:nvCxnSpPr>
                  <p:spPr>
                    <a:xfrm>
                      <a:off x="657225" y="2028825"/>
                      <a:ext cx="0" cy="266700"/>
                    </a:xfrm>
                    <a:prstGeom prst="line">
                      <a:avLst/>
                    </a:prstGeom>
                    <a:noFill/>
                    <a:ln w="57150" cap="flat" cmpd="sng" algn="ctr">
                      <a:solidFill>
                        <a:sysClr val="windowText" lastClr="000000"/>
                      </a:solidFill>
                      <a:prstDash val="solid"/>
                      <a:miter lim="800000"/>
                    </a:ln>
                    <a:effectLst/>
                  </p:spPr>
                </p:cxnSp>
                <p:grpSp>
                  <p:nvGrpSpPr>
                    <p:cNvPr id="26" name="Group 25"/>
                    <p:cNvGrpSpPr/>
                    <p:nvPr/>
                  </p:nvGrpSpPr>
                  <p:grpSpPr>
                    <a:xfrm>
                      <a:off x="285750" y="1352550"/>
                      <a:ext cx="1104775" cy="666750"/>
                      <a:chOff x="0" y="0"/>
                      <a:chExt cx="1104775" cy="666750"/>
                    </a:xfrm>
                  </p:grpSpPr>
                  <p:sp>
                    <p:nvSpPr>
                      <p:cNvPr id="30" name="Oval 29"/>
                      <p:cNvSpPr/>
                      <p:nvPr/>
                    </p:nvSpPr>
                    <p:spPr>
                      <a:xfrm>
                        <a:off x="0" y="0"/>
                        <a:ext cx="708660" cy="666750"/>
                      </a:xfrm>
                      <a:prstGeom prst="ellipse">
                        <a:avLst/>
                      </a:pr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Freeform 32"/>
                      <p:cNvSpPr/>
                      <p:nvPr/>
                    </p:nvSpPr>
                    <p:spPr>
                      <a:xfrm rot="5400000" flipH="1">
                        <a:off x="218874" y="252025"/>
                        <a:ext cx="223156" cy="241804"/>
                      </a:xfrm>
                      <a:custGeom>
                        <a:avLst/>
                        <a:gdLst>
                          <a:gd name="connsiteX0" fmla="*/ 469815 w 728406"/>
                          <a:gd name="connsiteY0" fmla="*/ 1180099 h 1180099"/>
                          <a:gd name="connsiteX1" fmla="*/ 707940 w 728406"/>
                          <a:gd name="connsiteY1" fmla="*/ 970549 h 1180099"/>
                          <a:gd name="connsiteX2" fmla="*/ 3090 w 728406"/>
                          <a:gd name="connsiteY2" fmla="*/ 170449 h 1180099"/>
                          <a:gd name="connsiteX3" fmla="*/ 450765 w 728406"/>
                          <a:gd name="connsiteY3" fmla="*/ 8524 h 1180099"/>
                          <a:gd name="connsiteX4" fmla="*/ 450765 w 728406"/>
                          <a:gd name="connsiteY4" fmla="*/ 37099 h 118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06" h="1180099">
                            <a:moveTo>
                              <a:pt x="469815" y="1180099"/>
                            </a:moveTo>
                            <a:cubicBezTo>
                              <a:pt x="627771" y="1159461"/>
                              <a:pt x="785727" y="1138824"/>
                              <a:pt x="707940" y="970549"/>
                            </a:cubicBezTo>
                            <a:cubicBezTo>
                              <a:pt x="630153" y="802274"/>
                              <a:pt x="45952" y="330786"/>
                              <a:pt x="3090" y="170449"/>
                            </a:cubicBezTo>
                            <a:cubicBezTo>
                              <a:pt x="-39772" y="10112"/>
                              <a:pt x="376152" y="30749"/>
                              <a:pt x="450765" y="8524"/>
                            </a:cubicBezTo>
                            <a:cubicBezTo>
                              <a:pt x="525378" y="-13701"/>
                              <a:pt x="488071" y="11699"/>
                              <a:pt x="450765" y="37099"/>
                            </a:cubicBezTo>
                          </a:path>
                        </a:pathLst>
                      </a:cu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2" name="Text Box 326"/>
                          <p:cNvSpPr txBox="1"/>
                          <p:nvPr/>
                        </p:nvSpPr>
                        <p:spPr>
                          <a:xfrm>
                            <a:off x="733300" y="123825"/>
                            <a:ext cx="371475" cy="400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𝒇</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32" name="Text Box 326"/>
                          <p:cNvSpPr txBox="1">
                            <a:spLocks noRot="1" noChangeAspect="1" noMove="1" noResize="1" noEditPoints="1" noAdjustHandles="1" noChangeArrowheads="1" noChangeShapeType="1" noTextEdit="1"/>
                          </p:cNvSpPr>
                          <p:nvPr/>
                        </p:nvSpPr>
                        <p:spPr>
                          <a:xfrm>
                            <a:off x="733300" y="123825"/>
                            <a:ext cx="371475" cy="400050"/>
                          </a:xfrm>
                          <a:prstGeom prst="rect">
                            <a:avLst/>
                          </a:prstGeom>
                          <a:blipFill rotWithShape="0">
                            <a:blip r:embed="rId5"/>
                            <a:stretch>
                              <a:fillRect/>
                            </a:stretch>
                          </a:blipFill>
                          <a:ln w="6350">
                            <a:noFill/>
                          </a:ln>
                          <a:effectLst/>
                        </p:spPr>
                        <p:txBody>
                          <a:bodyPr/>
                          <a:lstStyle/>
                          <a:p>
                            <a:r>
                              <a:rPr lang="en-US">
                                <a:noFill/>
                              </a:rPr>
                              <a:t> </a:t>
                            </a:r>
                          </a:p>
                        </p:txBody>
                      </p:sp>
                    </mc:Fallback>
                  </mc:AlternateContent>
                </p:grpSp>
                <p:grpSp>
                  <p:nvGrpSpPr>
                    <p:cNvPr id="27" name="Group 26"/>
                    <p:cNvGrpSpPr/>
                    <p:nvPr/>
                  </p:nvGrpSpPr>
                  <p:grpSpPr>
                    <a:xfrm>
                      <a:off x="3629025" y="1209675"/>
                      <a:ext cx="469091" cy="971550"/>
                      <a:chOff x="428625" y="0"/>
                      <a:chExt cx="469091" cy="971550"/>
                    </a:xfrm>
                  </p:grpSpPr>
                  <p:cxnSp>
                    <p:nvCxnSpPr>
                      <p:cNvPr id="28" name="Straight Arrow Connector 27"/>
                      <p:cNvCxnSpPr/>
                      <p:nvPr/>
                    </p:nvCxnSpPr>
                    <p:spPr>
                      <a:xfrm flipV="1">
                        <a:off x="428625" y="0"/>
                        <a:ext cx="0" cy="971550"/>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29" name="Text Box 327"/>
                          <p:cNvSpPr txBox="1"/>
                          <p:nvPr/>
                        </p:nvSpPr>
                        <p:spPr>
                          <a:xfrm>
                            <a:off x="508503" y="404223"/>
                            <a:ext cx="389213" cy="321841"/>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𝑽</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𝒕</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 Box 327"/>
                          <p:cNvSpPr txBox="1">
                            <a:spLocks noRot="1" noChangeAspect="1" noMove="1" noResize="1" noEditPoints="1" noAdjustHandles="1" noChangeArrowheads="1" noChangeShapeType="1" noTextEdit="1"/>
                          </p:cNvSpPr>
                          <p:nvPr/>
                        </p:nvSpPr>
                        <p:spPr>
                          <a:xfrm>
                            <a:off x="508503" y="404223"/>
                            <a:ext cx="389213" cy="321841"/>
                          </a:xfrm>
                          <a:prstGeom prst="rect">
                            <a:avLst/>
                          </a:prstGeom>
                          <a:blipFill rotWithShape="0">
                            <a:blip r:embed="rId6"/>
                            <a:stretch>
                              <a:fillRect/>
                            </a:stretch>
                          </a:blipFill>
                          <a:ln w="6350">
                            <a:noFill/>
                          </a:ln>
                          <a:effectLst/>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6" name="Text Box 328"/>
                    <p:cNvSpPr txBox="1"/>
                    <p:nvPr/>
                  </p:nvSpPr>
                  <p:spPr>
                    <a:xfrm>
                      <a:off x="4257675" y="1143000"/>
                      <a:ext cx="316904" cy="3429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𝑰</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 Box 328"/>
                    <p:cNvSpPr txBox="1">
                      <a:spLocks noRot="1" noChangeAspect="1" noMove="1" noResize="1" noEditPoints="1" noAdjustHandles="1" noChangeArrowheads="1" noChangeShapeType="1" noTextEdit="1"/>
                    </p:cNvSpPr>
                    <p:nvPr/>
                  </p:nvSpPr>
                  <p:spPr>
                    <a:xfrm>
                      <a:off x="4257675" y="1143000"/>
                      <a:ext cx="316904" cy="342900"/>
                    </a:xfrm>
                    <a:prstGeom prst="rect">
                      <a:avLst/>
                    </a:prstGeom>
                    <a:blipFill rotWithShape="0">
                      <a:blip r:embed="rId7"/>
                      <a:stretch>
                        <a:fillRect/>
                      </a:stretch>
                    </a:blipFill>
                    <a:ln w="6350">
                      <a:noFill/>
                    </a:ln>
                    <a:effectLst/>
                  </p:spPr>
                  <p:txBody>
                    <a:bodyPr/>
                    <a:lstStyle/>
                    <a:p>
                      <a:r>
                        <a:rPr lang="en-US">
                          <a:noFill/>
                        </a:rPr>
                        <a:t> </a:t>
                      </a:r>
                    </a:p>
                  </p:txBody>
                </p:sp>
              </mc:Fallback>
            </mc:AlternateContent>
          </p:grpSp>
          <p:cxnSp>
            <p:nvCxnSpPr>
              <p:cNvPr id="50" name="Straight Arrow Connector 49"/>
              <p:cNvCxnSpPr>
                <a:endCxn id="6" idx="1"/>
              </p:cNvCxnSpPr>
              <p:nvPr/>
            </p:nvCxnSpPr>
            <p:spPr>
              <a:xfrm>
                <a:off x="3049298" y="3544600"/>
                <a:ext cx="1457325" cy="952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3" name="TextBox 52"/>
                <p:cNvSpPr txBox="1"/>
                <p:nvPr/>
              </p:nvSpPr>
              <p:spPr>
                <a:xfrm>
                  <a:off x="2565254" y="3670566"/>
                  <a:ext cx="40178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&lt;</m:t>
                        </m:r>
                        <m:r>
                          <a:rPr lang="en-US"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2565254" y="3670566"/>
                  <a:ext cx="401782" cy="369332"/>
                </a:xfrm>
                <a:prstGeom prst="rect">
                  <a:avLst/>
                </a:prstGeom>
                <a:blipFill rotWithShape="0">
                  <a:blip r:embed="rId8"/>
                  <a:stretch>
                    <a:fillRect r="-33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439669" y="3779379"/>
                  <a:ext cx="40178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rPr>
                              <m:t>0</m:t>
                            </m:r>
                          </m:e>
                          <m:sup>
                            <m:r>
                              <a:rPr lang="en-US" b="0" i="1" smtClean="0">
                                <a:latin typeface="Cambria Math" panose="02040503050406030204" pitchFamily="18" charset="0"/>
                              </a:rPr>
                              <m:t>0</m:t>
                            </m:r>
                          </m:sup>
                        </m:sSup>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5439669" y="3779379"/>
                  <a:ext cx="401782" cy="369332"/>
                </a:xfrm>
                <a:prstGeom prst="rect">
                  <a:avLst/>
                </a:prstGeom>
                <a:blipFill rotWithShape="0">
                  <a:blip r:embed="rId9"/>
                  <a:stretch>
                    <a:fillRect r="-53030"/>
                  </a:stretch>
                </a:blipFill>
                <a:ln>
                  <a:noFill/>
                </a:ln>
              </p:spPr>
              <p:txBody>
                <a:bodyPr/>
                <a:lstStyle/>
                <a:p>
                  <a:r>
                    <a:rPr lang="en-US">
                      <a:noFill/>
                    </a:rPr>
                    <a:t> </a:t>
                  </a:r>
                </a:p>
              </p:txBody>
            </p:sp>
          </mc:Fallback>
        </mc:AlternateContent>
      </p:grpSp>
      <p:sp>
        <p:nvSpPr>
          <p:cNvPr id="56" name="TextBox 55"/>
          <p:cNvSpPr txBox="1"/>
          <p:nvPr/>
        </p:nvSpPr>
        <p:spPr>
          <a:xfrm>
            <a:off x="734723" y="4890655"/>
            <a:ext cx="4394703" cy="369332"/>
          </a:xfrm>
          <a:prstGeom prst="rect">
            <a:avLst/>
          </a:prstGeom>
          <a:noFill/>
        </p:spPr>
        <p:txBody>
          <a:bodyPr wrap="square" rtlCol="0">
            <a:spAutoFit/>
          </a:bodyPr>
          <a:lstStyle/>
          <a:p>
            <a:r>
              <a:rPr lang="en-US" dirty="0" smtClean="0">
                <a:latin typeface="Arial Black" panose="020B0A04020102020204" pitchFamily="34" charset="0"/>
              </a:rPr>
              <a:t>Fig. 6: Machine Connected to grid</a:t>
            </a:r>
            <a:endParaRPr lang="en-US" dirty="0">
              <a:latin typeface="Arial Black" panose="020B0A04020102020204" pitchFamily="34" charset="0"/>
            </a:endParaRPr>
          </a:p>
        </p:txBody>
      </p:sp>
    </p:spTree>
    <p:extLst>
      <p:ext uri="{BB962C8B-B14F-4D97-AF65-F5344CB8AC3E}">
        <p14:creationId xmlns:p14="http://schemas.microsoft.com/office/powerpoint/2010/main" val="8847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smtClean="0"/>
              <a:t>DETERMINATION OF THE POWER DELIVERED TO THE BUS BAR</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23" y="1325562"/>
                <a:ext cx="12171221" cy="5532437"/>
              </a:xfrm>
            </p:spPr>
            <p:txBody>
              <a:bodyPr>
                <a:normAutofit/>
              </a:bodyPr>
              <a:lstStyle/>
              <a:p>
                <a14:m>
                  <m:oMath xmlns:m="http://schemas.openxmlformats.org/officeDocument/2006/math">
                    <m:r>
                      <a:rPr lang="en-US" sz="3200" b="0" i="1" smtClean="0">
                        <a:latin typeface="Cambria Math" panose="02040503050406030204" pitchFamily="18" charset="0"/>
                      </a:rPr>
                      <m:t>𝑆</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𝑡</m:t>
                        </m:r>
                      </m:sub>
                    </m:sSub>
                    <m:sSup>
                      <m:sSupPr>
                        <m:ctrlPr>
                          <a:rPr lang="en-US" sz="3200" b="0" i="1" smtClean="0">
                            <a:latin typeface="Cambria Math" panose="02040503050406030204" pitchFamily="18" charset="0"/>
                          </a:rPr>
                        </m:ctrlPr>
                      </m:sSup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𝐼</m:t>
                            </m:r>
                          </m:e>
                          <m:sub>
                            <m:r>
                              <a:rPr lang="en-US" sz="3200" b="0" i="1" smtClean="0">
                                <a:latin typeface="Cambria Math" panose="02040503050406030204" pitchFamily="18" charset="0"/>
                              </a:rPr>
                              <m:t>𝑎</m:t>
                            </m:r>
                          </m:sub>
                        </m:sSub>
                      </m:e>
                      <m:sup>
                        <m:r>
                          <a:rPr lang="en-US" sz="3200" b="0" i="1" smtClean="0">
                            <a:latin typeface="Cambria Math" panose="02040503050406030204" pitchFamily="18" charset="0"/>
                          </a:rPr>
                          <m:t>∗</m:t>
                        </m:r>
                      </m:sup>
                    </m:sSup>
                  </m:oMath>
                </a14:m>
                <a:r>
                  <a:rPr lang="en-US" sz="3200" dirty="0" smtClean="0">
                    <a:latin typeface="Arial Black" panose="020B0A04020102020204" pitchFamily="34" charset="0"/>
                  </a:rPr>
                  <a:t> ……………………………………………………….(15)</a:t>
                </a:r>
              </a:p>
              <a:p>
                <a:r>
                  <a:rPr lang="en-US" sz="3200" dirty="0" smtClean="0">
                    <a:latin typeface="Arial Black" panose="020B0A04020102020204" pitchFamily="34" charset="0"/>
                  </a:rPr>
                  <a:t>where </a:t>
                </a:r>
                <a14:m>
                  <m:oMath xmlns:m="http://schemas.openxmlformats.org/officeDocument/2006/math">
                    <m:sSup>
                      <m:sSupPr>
                        <m:ctrlPr>
                          <a:rPr lang="en-US" sz="3200" i="1">
                            <a:solidFill>
                              <a:prstClr val="black"/>
                            </a:solidFill>
                            <a:latin typeface="Cambria Math" panose="02040503050406030204" pitchFamily="18" charset="0"/>
                          </a:rPr>
                        </m:ctrlPr>
                      </m:sSup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𝐼</m:t>
                            </m:r>
                          </m:e>
                          <m:sub>
                            <m:r>
                              <a:rPr lang="en-US" sz="3200" i="1">
                                <a:solidFill>
                                  <a:prstClr val="black"/>
                                </a:solidFill>
                                <a:latin typeface="Cambria Math" panose="02040503050406030204" pitchFamily="18" charset="0"/>
                              </a:rPr>
                              <m:t>𝑎</m:t>
                            </m:r>
                          </m:sub>
                        </m:sSub>
                      </m:e>
                      <m:sup>
                        <m:r>
                          <a:rPr lang="en-US" sz="3200" i="1">
                            <a:solidFill>
                              <a:prstClr val="black"/>
                            </a:solidFill>
                            <a:latin typeface="Cambria Math" panose="02040503050406030204" pitchFamily="18" charset="0"/>
                          </a:rPr>
                          <m:t>∗</m:t>
                        </m:r>
                      </m:sup>
                    </m:sSup>
                  </m:oMath>
                </a14:m>
                <a:r>
                  <a:rPr lang="en-US" sz="3200" dirty="0" smtClean="0">
                    <a:latin typeface="Arial Black" panose="020B0A04020102020204" pitchFamily="34" charset="0"/>
                  </a:rPr>
                  <a:t> is the complex conjugate of the armature current</a:t>
                </a:r>
              </a:p>
              <a:p>
                <a:endParaRPr lang="en-US" sz="3200" dirty="0" smtClean="0">
                  <a:latin typeface="Arial Black" panose="020B0A04020102020204" pitchFamily="34" charset="0"/>
                </a:endParaRPr>
              </a:p>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𝐸</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 </m:t>
                    </m:r>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𝐸</m:t>
                            </m:r>
                          </m:e>
                          <m:sub>
                            <m:r>
                              <a:rPr lang="en-US" sz="3200" b="0" i="1" smtClean="0">
                                <a:latin typeface="Cambria Math" panose="02040503050406030204" pitchFamily="18" charset="0"/>
                              </a:rPr>
                              <m:t>𝑓</m:t>
                            </m:r>
                          </m:sub>
                        </m:sSub>
                      </m:e>
                    </m:d>
                    <m:r>
                      <a:rPr lang="en-US" sz="3200" i="1">
                        <a:latin typeface="Cambria Math" panose="02040503050406030204" pitchFamily="18" charset="0"/>
                        <a:ea typeface="Cambria Math" panose="02040503050406030204" pitchFamily="18" charset="0"/>
                      </a:rPr>
                      <m:t>&lt;</m:t>
                    </m:r>
                    <m:r>
                      <a:rPr lang="en-US" sz="3200" i="1">
                        <a:latin typeface="Cambria Math" panose="02040503050406030204" pitchFamily="18" charset="0"/>
                        <a:ea typeface="Cambria Math" panose="02040503050406030204" pitchFamily="18" charset="0"/>
                      </a:rPr>
                      <m:t>𝛿</m:t>
                    </m:r>
                  </m:oMath>
                </a14:m>
                <a:r>
                  <a:rPr lang="en-US" sz="3200" dirty="0" smtClean="0">
                    <a:latin typeface="Arial Black" panose="020B0A04020102020204" pitchFamily="34" charset="0"/>
                  </a:rPr>
                  <a:t> …………………………………………….(16)</a:t>
                </a:r>
              </a:p>
              <a:p>
                <a:endParaRPr lang="en-US" sz="3200" dirty="0" smtClean="0">
                  <a:latin typeface="Arial Black" panose="020B0A04020102020204" pitchFamily="34" charset="0"/>
                </a:endParaRPr>
              </a:p>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𝑍</m:t>
                        </m:r>
                      </m:e>
                      <m:sub>
                        <m:r>
                          <a:rPr lang="en-US" sz="3200" b="0" i="1" smtClean="0">
                            <a:latin typeface="Cambria Math" panose="02040503050406030204" pitchFamily="18" charset="0"/>
                          </a:rPr>
                          <m:t>𝑠</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𝑎</m:t>
                        </m:r>
                      </m:sub>
                    </m:sSub>
                    <m:r>
                      <a:rPr lang="en-US" sz="3200" b="0" i="1" smtClean="0">
                        <a:latin typeface="Cambria Math" panose="02040503050406030204" pitchFamily="18" charset="0"/>
                      </a:rPr>
                      <m:t>+</m:t>
                    </m:r>
                    <m:r>
                      <a:rPr lang="en-US" sz="3200" b="0" i="1" smtClean="0">
                        <a:latin typeface="Cambria Math" panose="02040503050406030204" pitchFamily="18" charset="0"/>
                      </a:rPr>
                      <m:t>𝑗</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𝑋</m:t>
                        </m:r>
                      </m:e>
                      <m:sub>
                        <m:r>
                          <a:rPr lang="en-US" sz="3200" b="0" i="1" smtClean="0">
                            <a:latin typeface="Cambria Math" panose="02040503050406030204" pitchFamily="18" charset="0"/>
                          </a:rPr>
                          <m:t>𝑠</m:t>
                        </m:r>
                        <m:r>
                          <a:rPr lang="en-US" sz="3200" b="0" i="1" smtClean="0">
                            <a:latin typeface="Cambria Math" panose="02040503050406030204" pitchFamily="18" charset="0"/>
                          </a:rPr>
                          <m:t> </m:t>
                        </m:r>
                      </m:sub>
                    </m:sSub>
                    <m:r>
                      <a:rPr lang="en-US" sz="3200" b="0" i="1" smtClean="0">
                        <a:latin typeface="Cambria Math" panose="02040503050406030204" pitchFamily="18" charset="0"/>
                      </a:rPr>
                      <m:t>=</m:t>
                    </m:r>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b="0" i="1" smtClean="0">
                                <a:solidFill>
                                  <a:prstClr val="black"/>
                                </a:solidFill>
                                <a:latin typeface="Cambria Math" panose="02040503050406030204" pitchFamily="18" charset="0"/>
                              </a:rPr>
                              <m:t>𝑍</m:t>
                            </m:r>
                          </m:e>
                          <m:sub>
                            <m:r>
                              <a:rPr lang="en-US" sz="3200" b="0" i="1" smtClean="0">
                                <a:solidFill>
                                  <a:prstClr val="black"/>
                                </a:solidFill>
                                <a:latin typeface="Cambria Math" panose="02040503050406030204" pitchFamily="18" charset="0"/>
                              </a:rPr>
                              <m:t>𝑠</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smtClean="0">
                        <a:solidFill>
                          <a:prstClr val="black"/>
                        </a:solidFill>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rPr>
                      <m:t>…………………………….(17)</m:t>
                    </m:r>
                  </m:oMath>
                </a14:m>
                <a:endParaRPr lang="en-US" sz="3200" dirty="0" smtClean="0">
                  <a:latin typeface="Arial Black" panose="020B0A04020102020204" pitchFamily="34" charset="0"/>
                </a:endParaRPr>
              </a:p>
              <a:p>
                <a:endParaRPr lang="en-US" sz="3200" dirty="0" smtClean="0">
                  <a:latin typeface="Arial Black" panose="020B0A04020102020204" pitchFamily="34" charset="0"/>
                </a:endParaRPr>
              </a:p>
              <a:p>
                <a14:m>
                  <m:oMath xmlns:m="http://schemas.openxmlformats.org/officeDocument/2006/math">
                    <m:r>
                      <a:rPr lang="en-US" sz="320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 </m:t>
                    </m:r>
                    <m:func>
                      <m:funcPr>
                        <m:ctrlPr>
                          <a:rPr lang="en-US" sz="3200" b="0" i="1" smtClean="0">
                            <a:latin typeface="Cambria Math" panose="02040503050406030204" pitchFamily="18" charset="0"/>
                            <a:ea typeface="Cambria Math" panose="02040503050406030204" pitchFamily="18" charset="0"/>
                          </a:rPr>
                        </m:ctrlPr>
                      </m:funcPr>
                      <m:fName>
                        <m:sSup>
                          <m:sSupPr>
                            <m:ctrlPr>
                              <a:rPr lang="en-US" sz="3200" b="0" i="1" smtClean="0">
                                <a:latin typeface="Cambria Math" panose="02040503050406030204" pitchFamily="18" charset="0"/>
                                <a:ea typeface="Cambria Math" panose="02040503050406030204" pitchFamily="18" charset="0"/>
                              </a:rPr>
                            </m:ctrlPr>
                          </m:sSupPr>
                          <m:e>
                            <m:r>
                              <m:rPr>
                                <m:sty m:val="p"/>
                              </m:rPr>
                              <a:rPr lang="en-US" sz="3200" b="0" i="0" smtClean="0">
                                <a:latin typeface="Cambria Math" panose="02040503050406030204" pitchFamily="18" charset="0"/>
                                <a:ea typeface="Cambria Math" panose="02040503050406030204" pitchFamily="18" charset="0"/>
                              </a:rPr>
                              <m:t>tan</m:t>
                            </m:r>
                          </m:e>
                          <m:sup>
                            <m:r>
                              <a:rPr lang="en-US" sz="3200" b="0" i="1" smtClean="0">
                                <a:latin typeface="Cambria Math" panose="02040503050406030204" pitchFamily="18" charset="0"/>
                                <a:ea typeface="Cambria Math" panose="02040503050406030204" pitchFamily="18" charset="0"/>
                              </a:rPr>
                              <m:t>−1</m:t>
                            </m:r>
                          </m:sup>
                        </m:sSup>
                      </m:fName>
                      <m:e>
                        <m:f>
                          <m:fPr>
                            <m:ctrlPr>
                              <a:rPr lang="en-US" sz="3200" b="0" i="1" smtClean="0">
                                <a:latin typeface="Cambria Math" panose="02040503050406030204" pitchFamily="18" charset="0"/>
                                <a:ea typeface="Cambria Math" panose="02040503050406030204" pitchFamily="18" charset="0"/>
                              </a:rPr>
                            </m:ctrlPr>
                          </m:fPr>
                          <m:num>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𝑋</m:t>
                                </m:r>
                              </m:e>
                              <m:sub>
                                <m:r>
                                  <a:rPr lang="en-US" sz="3200" b="0" i="1" smtClean="0">
                                    <a:latin typeface="Cambria Math" panose="02040503050406030204" pitchFamily="18" charset="0"/>
                                    <a:ea typeface="Cambria Math" panose="02040503050406030204" pitchFamily="18" charset="0"/>
                                  </a:rPr>
                                  <m:t>𝑠</m:t>
                                </m:r>
                              </m:sub>
                            </m:sSub>
                          </m:num>
                          <m:den>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𝑅</m:t>
                                </m:r>
                              </m:e>
                              <m:sub>
                                <m:r>
                                  <a:rPr lang="en-US" sz="3200" b="0" i="1" smtClean="0">
                                    <a:latin typeface="Cambria Math" panose="02040503050406030204" pitchFamily="18" charset="0"/>
                                    <a:ea typeface="Cambria Math" panose="02040503050406030204" pitchFamily="18" charset="0"/>
                                  </a:rPr>
                                  <m:t>𝑎</m:t>
                                </m:r>
                              </m:sub>
                            </m:sSub>
                          </m:den>
                        </m:f>
                      </m:e>
                    </m:func>
                  </m:oMath>
                </a14:m>
                <a:r>
                  <a:rPr lang="en-US" sz="3200" dirty="0" smtClean="0">
                    <a:latin typeface="Arial Black" panose="020B0A04020102020204" pitchFamily="34" charset="0"/>
                  </a:rPr>
                  <a:t> …………………………………………(18)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23" y="1325562"/>
                <a:ext cx="12171221" cy="5532437"/>
              </a:xfrm>
              <a:blipFill rotWithShape="0">
                <a:blip r:embed="rId2"/>
                <a:stretch>
                  <a:fillRect l="-1152" t="-2203"/>
                </a:stretch>
              </a:blipFill>
            </p:spPr>
            <p:txBody>
              <a:bodyPr/>
              <a:lstStyle/>
              <a:p>
                <a:r>
                  <a:rPr lang="en-US">
                    <a:noFill/>
                  </a:rPr>
                  <a:t> </a:t>
                </a:r>
              </a:p>
            </p:txBody>
          </p:sp>
        </mc:Fallback>
      </mc:AlternateContent>
    </p:spTree>
    <p:extLst>
      <p:ext uri="{BB962C8B-B14F-4D97-AF65-F5344CB8AC3E}">
        <p14:creationId xmlns:p14="http://schemas.microsoft.com/office/powerpoint/2010/main" val="40352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rPr>
              <a:t>DETERMINATION OF THE POWER DELIVERED TO THE BUS </a:t>
            </a:r>
            <a:r>
              <a:rPr lang="en-US" b="1" dirty="0" smtClean="0">
                <a:solidFill>
                  <a:prstClr val="black"/>
                </a:solidFill>
              </a:rPr>
              <a:t>BAR –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36072"/>
                <a:ext cx="12192000" cy="5721927"/>
              </a:xfrm>
            </p:spPr>
            <p:txBody>
              <a:bodyPr>
                <a:normAutofit lnSpcReduction="10000"/>
              </a:bodyPr>
              <a:lstStyle/>
              <a:p>
                <a:pPr lvl="0"/>
                <a:r>
                  <a:rPr lang="en-US" sz="3200" dirty="0">
                    <a:solidFill>
                      <a:prstClr val="black"/>
                    </a:solidFill>
                  </a:rPr>
                  <a:t>The current into the network, </a:t>
                </a:r>
                <a14:m>
                  <m:oMath xmlns:m="http://schemas.openxmlformats.org/officeDocument/2006/math">
                    <m:sSup>
                      <m:sSupPr>
                        <m:ctrlPr>
                          <a:rPr lang="en-US" sz="3200" i="1">
                            <a:solidFill>
                              <a:prstClr val="black"/>
                            </a:solidFill>
                            <a:latin typeface="Cambria Math" panose="02040503050406030204" pitchFamily="18" charset="0"/>
                          </a:rPr>
                        </m:ctrlPr>
                      </m:sSup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𝐼</m:t>
                            </m:r>
                          </m:e>
                          <m:sub>
                            <m:r>
                              <a:rPr lang="en-US" sz="3200" i="1">
                                <a:solidFill>
                                  <a:prstClr val="black"/>
                                </a:solidFill>
                                <a:latin typeface="Cambria Math" panose="02040503050406030204" pitchFamily="18" charset="0"/>
                              </a:rPr>
                              <m:t>𝑎</m:t>
                            </m:r>
                          </m:sub>
                        </m:sSub>
                      </m:e>
                      <m:sup>
                        <m:r>
                          <a:rPr lang="en-US" sz="3200" i="1">
                            <a:solidFill>
                              <a:prstClr val="black"/>
                            </a:solidFill>
                            <a:latin typeface="Cambria Math" panose="02040503050406030204" pitchFamily="18" charset="0"/>
                          </a:rPr>
                          <m:t>∗</m:t>
                        </m:r>
                      </m:sup>
                    </m:sSup>
                  </m:oMath>
                </a14:m>
                <a:r>
                  <a:rPr lang="en-US" sz="3200" dirty="0">
                    <a:solidFill>
                      <a:prstClr val="black"/>
                    </a:solidFill>
                  </a:rPr>
                  <a:t> is given as in equation 19(</a:t>
                </a:r>
                <a:r>
                  <a:rPr lang="en-US" sz="3200" dirty="0" err="1">
                    <a:solidFill>
                      <a:prstClr val="black"/>
                    </a:solidFill>
                  </a:rPr>
                  <a:t>i</a:t>
                </a:r>
                <a:r>
                  <a:rPr lang="en-US" sz="3200" dirty="0">
                    <a:solidFill>
                      <a:prstClr val="black"/>
                    </a:solidFill>
                  </a:rPr>
                  <a:t> to iv</a:t>
                </a:r>
                <a:r>
                  <a:rPr lang="en-US" sz="3200" dirty="0" smtClean="0">
                    <a:solidFill>
                      <a:prstClr val="black"/>
                    </a:solidFill>
                  </a:rPr>
                  <a:t>)</a:t>
                </a:r>
              </a:p>
              <a:p>
                <a:pPr lvl="0"/>
                <a:endParaRPr lang="en-US" sz="3200" dirty="0">
                  <a:solidFill>
                    <a:prstClr val="black"/>
                  </a:solidFill>
                </a:endParaRPr>
              </a:p>
              <a:p>
                <a:pPr lvl="0"/>
                <a14:m>
                  <m:oMath xmlns:m="http://schemas.openxmlformats.org/officeDocument/2006/math">
                    <m:sSup>
                      <m:sSupPr>
                        <m:ctrlPr>
                          <a:rPr lang="en-US" sz="3200" i="1">
                            <a:solidFill>
                              <a:prstClr val="black"/>
                            </a:solidFill>
                            <a:latin typeface="Cambria Math" panose="02040503050406030204" pitchFamily="18" charset="0"/>
                          </a:rPr>
                        </m:ctrlPr>
                      </m:sSup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𝐼</m:t>
                            </m:r>
                          </m:e>
                          <m:sub>
                            <m:r>
                              <a:rPr lang="en-US" sz="3200" i="1">
                                <a:solidFill>
                                  <a:prstClr val="black"/>
                                </a:solidFill>
                                <a:latin typeface="Cambria Math" panose="02040503050406030204" pitchFamily="18" charset="0"/>
                              </a:rPr>
                              <m:t>𝑎</m:t>
                            </m:r>
                          </m:sub>
                        </m:sSub>
                      </m:e>
                      <m:sup>
                        <m:r>
                          <a:rPr lang="en-US" sz="3200" i="1">
                            <a:solidFill>
                              <a:prstClr val="black"/>
                            </a:solidFill>
                            <a:latin typeface="Cambria Math" panose="02040503050406030204" pitchFamily="18" charset="0"/>
                          </a:rPr>
                          <m:t>∗</m:t>
                        </m:r>
                      </m:sup>
                    </m:sSup>
                    <m:r>
                      <a:rPr lang="en-US" sz="3200" i="1">
                        <a:solidFill>
                          <a:prstClr val="black"/>
                        </a:solidFill>
                        <a:latin typeface="Cambria Math" panose="02040503050406030204" pitchFamily="18" charset="0"/>
                      </a:rPr>
                      <m:t>= </m:t>
                    </m:r>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r>
                          <a:rPr lang="en-US" sz="3200" i="1">
                            <a:solidFill>
                              <a:prstClr val="black"/>
                            </a:solidFill>
                            <a:latin typeface="Cambria Math" panose="02040503050406030204" pitchFamily="18" charset="0"/>
                          </a:rPr>
                          <m:t> − </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num>
                      <m:den>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den>
                    </m:f>
                  </m:oMath>
                </a14:m>
                <a:r>
                  <a:rPr lang="en-US" sz="3200" dirty="0">
                    <a:solidFill>
                      <a:prstClr val="black"/>
                    </a:solidFill>
                  </a:rPr>
                  <a:t> ………………………………………19(</a:t>
                </a:r>
                <a:r>
                  <a:rPr lang="en-US" sz="3200" dirty="0" err="1">
                    <a:solidFill>
                      <a:prstClr val="black"/>
                    </a:solidFill>
                  </a:rPr>
                  <a:t>i</a:t>
                </a:r>
                <a:r>
                  <a:rPr lang="en-US" sz="3200" dirty="0" smtClean="0">
                    <a:solidFill>
                      <a:prstClr val="black"/>
                    </a:solidFill>
                  </a:rPr>
                  <a:t>)</a:t>
                </a:r>
              </a:p>
              <a:p>
                <a:pPr lvl="0"/>
                <a:endParaRPr lang="en-US" sz="3200" dirty="0">
                  <a:solidFill>
                    <a:prstClr val="black"/>
                  </a:solidFill>
                </a:endParaRPr>
              </a:p>
              <a:p>
                <a:pPr lvl="0"/>
                <a:r>
                  <a:rPr lang="en-US" sz="3200" dirty="0">
                    <a:solidFill>
                      <a:prstClr val="black"/>
                    </a:solidFill>
                  </a:rPr>
                  <a:t>     </a:t>
                </a:r>
                <a14:m>
                  <m:oMath xmlns:m="http://schemas.openxmlformats.org/officeDocument/2006/math">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𝐸</m:t>
                                </m:r>
                              </m:e>
                              <m:sup>
                                <m:r>
                                  <a:rPr lang="en-US" sz="3200" i="1">
                                    <a:solidFill>
                                      <a:prstClr val="black"/>
                                    </a:solidFill>
                                    <a:latin typeface="Cambria Math" panose="02040503050406030204" pitchFamily="18" charset="0"/>
                                  </a:rPr>
                                  <m:t>∗</m:t>
                                </m:r>
                              </m:sup>
                            </m:sSup>
                          </m:e>
                          <m:sub>
                            <m:r>
                              <a:rPr lang="en-US" sz="3200" i="1">
                                <a:solidFill>
                                  <a:prstClr val="black"/>
                                </a:solidFill>
                                <a:latin typeface="Cambria Math" panose="02040503050406030204" pitchFamily="18" charset="0"/>
                              </a:rPr>
                              <m:t>𝑓</m:t>
                            </m:r>
                          </m:sub>
                        </m:sSub>
                      </m:num>
                      <m:den>
                        <m:sSub>
                          <m:sSubPr>
                            <m:ctrlPr>
                              <a:rPr lang="en-US" sz="3200" i="1">
                                <a:solidFill>
                                  <a:prstClr val="black"/>
                                </a:solidFill>
                                <a:latin typeface="Cambria Math" panose="02040503050406030204" pitchFamily="18" charset="0"/>
                              </a:rPr>
                            </m:ctrlPr>
                          </m:sSubPr>
                          <m:e>
                            <m:sSup>
                              <m:sSupPr>
                                <m:ctrlPr>
                                  <a:rPr lang="en-US" sz="3200" i="1">
                                    <a:solidFill>
                                      <a:prstClr val="black"/>
                                    </a:solidFill>
                                    <a:latin typeface="Cambria Math" panose="02040503050406030204" pitchFamily="18" charset="0"/>
                                  </a:rPr>
                                </m:ctrlPr>
                              </m:sSupPr>
                              <m:e>
                                <m:r>
                                  <a:rPr lang="en-US" sz="3200" i="1">
                                    <a:solidFill>
                                      <a:prstClr val="black"/>
                                    </a:solidFill>
                                    <a:latin typeface="Cambria Math" panose="02040503050406030204" pitchFamily="18" charset="0"/>
                                  </a:rPr>
                                  <m:t>𝑍</m:t>
                                </m:r>
                              </m:e>
                              <m:sup>
                                <m:r>
                                  <a:rPr lang="en-US" sz="3200" i="1">
                                    <a:solidFill>
                                      <a:prstClr val="black"/>
                                    </a:solidFill>
                                    <a:latin typeface="Cambria Math" panose="02040503050406030204" pitchFamily="18" charset="0"/>
                                  </a:rPr>
                                  <m:t>∗</m:t>
                                </m:r>
                              </m:sup>
                            </m:sSup>
                          </m:e>
                          <m:sub>
                            <m:r>
                              <a:rPr lang="en-US" sz="3200" i="1">
                                <a:solidFill>
                                  <a:prstClr val="black"/>
                                </a:solidFill>
                                <a:latin typeface="Cambria Math" panose="02040503050406030204" pitchFamily="18" charset="0"/>
                              </a:rPr>
                              <m:t>𝑠</m:t>
                            </m:r>
                          </m:sub>
                        </m:sSub>
                      </m:den>
                    </m:f>
                    <m:r>
                      <a:rPr lang="en-US" sz="3200" i="1">
                        <a:solidFill>
                          <a:prstClr val="black"/>
                        </a:solidFill>
                        <a:latin typeface="Cambria Math" panose="02040503050406030204" pitchFamily="18" charset="0"/>
                      </a:rPr>
                      <m:t>= </m:t>
                    </m:r>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r>
                          <a:rPr lang="en-US" sz="3200" i="1">
                            <a:solidFill>
                              <a:prstClr val="black"/>
                            </a:solidFill>
                            <a:latin typeface="Cambria Math" panose="02040503050406030204" pitchFamily="18" charset="0"/>
                          </a:rPr>
                          <m:t> − </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num>
                      <m:den>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den>
                    </m:f>
                  </m:oMath>
                </a14:m>
                <a:r>
                  <a:rPr lang="en-US" sz="3200" dirty="0">
                    <a:solidFill>
                      <a:prstClr val="black"/>
                    </a:solidFill>
                  </a:rPr>
                  <a:t> …………………………………...19(ii</a:t>
                </a:r>
                <a:r>
                  <a:rPr lang="en-US" sz="3200" dirty="0" smtClean="0">
                    <a:solidFill>
                      <a:prstClr val="black"/>
                    </a:solidFill>
                  </a:rPr>
                  <a:t>)</a:t>
                </a:r>
              </a:p>
              <a:p>
                <a:pPr lvl="0"/>
                <a:endParaRPr lang="en-US" sz="3200" dirty="0">
                  <a:solidFill>
                    <a:prstClr val="black"/>
                  </a:solidFill>
                </a:endParaRPr>
              </a:p>
              <a:p>
                <a:pPr lvl="0"/>
                <a:r>
                  <a:rPr lang="en-US" sz="3200" dirty="0">
                    <a:solidFill>
                      <a:prstClr val="black"/>
                    </a:solidFill>
                  </a:rPr>
                  <a:t>            </a:t>
                </a:r>
                <a14:m>
                  <m:oMath xmlns:m="http://schemas.openxmlformats.org/officeDocument/2006/math">
                    <m:r>
                      <a:rPr lang="en-US" sz="3200" i="1">
                        <a:solidFill>
                          <a:prstClr val="black"/>
                        </a:solidFill>
                        <a:latin typeface="Cambria Math" panose="02040503050406030204" pitchFamily="18" charset="0"/>
                      </a:rPr>
                      <m:t>= </m:t>
                    </m:r>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𝛿</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den>
                    </m:f>
                  </m:oMath>
                </a14:m>
                <a:r>
                  <a:rPr lang="en-US" sz="3200" dirty="0">
                    <a:solidFill>
                      <a:prstClr val="black"/>
                    </a:solidFill>
                  </a:rPr>
                  <a:t> - </a:t>
                </a:r>
                <a14:m>
                  <m:oMath xmlns:m="http://schemas.openxmlformats.org/officeDocument/2006/math">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r>
                          <a:rPr lang="en-US" sz="3200" i="1">
                            <a:solidFill>
                              <a:prstClr val="black"/>
                            </a:solidFill>
                            <a:latin typeface="Cambria Math" panose="02040503050406030204" pitchFamily="18" charset="0"/>
                            <a:ea typeface="Cambria Math" panose="02040503050406030204" pitchFamily="18" charset="0"/>
                          </a:rPr>
                          <m:t>&lt;0</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den>
                    </m:f>
                  </m:oMath>
                </a14:m>
                <a:r>
                  <a:rPr lang="en-US" sz="3200" dirty="0">
                    <a:solidFill>
                      <a:prstClr val="black"/>
                    </a:solidFill>
                  </a:rPr>
                  <a:t>  ……………………..19(iii</a:t>
                </a:r>
                <a:r>
                  <a:rPr lang="en-US" sz="3200" dirty="0" smtClean="0">
                    <a:solidFill>
                      <a:prstClr val="black"/>
                    </a:solidFill>
                  </a:rPr>
                  <a:t>)</a:t>
                </a:r>
              </a:p>
              <a:p>
                <a:pPr lvl="0"/>
                <a:endParaRPr lang="en-US" sz="3200" dirty="0">
                  <a:solidFill>
                    <a:prstClr val="black"/>
                  </a:solidFill>
                </a:endParaRPr>
              </a:p>
              <a:p>
                <a:pPr lvl="0"/>
                <a14:m>
                  <m:oMath xmlns:m="http://schemas.openxmlformats.org/officeDocument/2006/math">
                    <m:sSup>
                      <m:sSupPr>
                        <m:ctrlPr>
                          <a:rPr lang="en-US" sz="3200" i="1">
                            <a:solidFill>
                              <a:prstClr val="black"/>
                            </a:solidFill>
                            <a:latin typeface="Cambria Math" panose="02040503050406030204" pitchFamily="18" charset="0"/>
                          </a:rPr>
                        </m:ctrlPr>
                      </m:sSup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𝐼</m:t>
                            </m:r>
                          </m:e>
                          <m:sub>
                            <m:r>
                              <a:rPr lang="en-US" sz="3200" i="1">
                                <a:solidFill>
                                  <a:prstClr val="black"/>
                                </a:solidFill>
                                <a:latin typeface="Cambria Math" panose="02040503050406030204" pitchFamily="18" charset="0"/>
                              </a:rPr>
                              <m:t>𝑎</m:t>
                            </m:r>
                          </m:sub>
                        </m:sSub>
                      </m:e>
                      <m:sup>
                        <m:r>
                          <a:rPr lang="en-US" sz="3200" i="1">
                            <a:solidFill>
                              <a:prstClr val="black"/>
                            </a:solidFill>
                            <a:latin typeface="Cambria Math" panose="02040503050406030204" pitchFamily="18" charset="0"/>
                          </a:rPr>
                          <m:t>∗</m:t>
                        </m:r>
                      </m:sup>
                    </m:sSup>
                    <m:r>
                      <a:rPr lang="en-US" sz="3200" i="1">
                        <a:solidFill>
                          <a:prstClr val="black"/>
                        </a:solidFill>
                        <a:latin typeface="Cambria Math" panose="02040503050406030204" pitchFamily="18" charset="0"/>
                      </a:rPr>
                      <m:t>= </m:t>
                    </m:r>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𝛿</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oMath>
                </a14:m>
                <a:r>
                  <a:rPr lang="en-US" sz="3200" dirty="0">
                    <a:solidFill>
                      <a:prstClr val="black"/>
                    </a:solidFill>
                  </a:rPr>
                  <a:t> - </a:t>
                </a:r>
                <a14:m>
                  <m:oMath xmlns:m="http://schemas.openxmlformats.org/officeDocument/2006/math">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oMath>
                </a14:m>
                <a:r>
                  <a:rPr lang="en-US" sz="3200" dirty="0">
                    <a:solidFill>
                      <a:prstClr val="black"/>
                    </a:solidFill>
                  </a:rPr>
                  <a:t>  ……………………..19(iv)</a:t>
                </a:r>
              </a:p>
              <a:p>
                <a:pPr lvl="0"/>
                <a:endParaRPr lang="en-US" sz="2600" dirty="0">
                  <a:solidFill>
                    <a:prstClr val="black"/>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36072"/>
                <a:ext cx="12192000" cy="5721927"/>
              </a:xfrm>
              <a:blipFill rotWithShape="0">
                <a:blip r:embed="rId2"/>
                <a:stretch>
                  <a:fillRect l="-1150" t="-2875" b="-1491"/>
                </a:stretch>
              </a:blipFill>
            </p:spPr>
            <p:txBody>
              <a:bodyPr/>
              <a:lstStyle/>
              <a:p>
                <a:r>
                  <a:rPr lang="en-US">
                    <a:noFill/>
                  </a:rPr>
                  <a:t> </a:t>
                </a:r>
              </a:p>
            </p:txBody>
          </p:sp>
        </mc:Fallback>
      </mc:AlternateContent>
    </p:spTree>
    <p:extLst>
      <p:ext uri="{BB962C8B-B14F-4D97-AF65-F5344CB8AC3E}">
        <p14:creationId xmlns:p14="http://schemas.microsoft.com/office/powerpoint/2010/main" val="16667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synchronous machines? What types exist?</a:t>
            </a:r>
            <a:endParaRPr lang="en-US" dirty="0"/>
          </a:p>
        </p:txBody>
      </p:sp>
      <p:sp>
        <p:nvSpPr>
          <p:cNvPr id="3" name="Content Placeholder 2"/>
          <p:cNvSpPr>
            <a:spLocks noGrp="1"/>
          </p:cNvSpPr>
          <p:nvPr>
            <p:ph idx="1"/>
          </p:nvPr>
        </p:nvSpPr>
        <p:spPr/>
        <p:txBody>
          <a:bodyPr/>
          <a:lstStyle/>
          <a:p>
            <a:r>
              <a:rPr lang="en-US" dirty="0" smtClean="0"/>
              <a:t>Electrical machines with a rotor rotating at a speed directly related to the frequency of the current in its stator</a:t>
            </a:r>
          </a:p>
          <a:p>
            <a:pPr marL="0" indent="0">
              <a:buNone/>
            </a:pPr>
            <a:r>
              <a:rPr lang="en-US" dirty="0" smtClean="0"/>
              <a:t>Types include:</a:t>
            </a:r>
          </a:p>
          <a:p>
            <a:r>
              <a:rPr lang="en-US" dirty="0"/>
              <a:t> </a:t>
            </a:r>
            <a:r>
              <a:rPr lang="en-US" dirty="0" smtClean="0"/>
              <a:t>motors</a:t>
            </a:r>
          </a:p>
          <a:p>
            <a:r>
              <a:rPr lang="en-US" dirty="0" smtClean="0"/>
              <a:t>generators </a:t>
            </a:r>
            <a:endParaRPr lang="en-US" dirty="0"/>
          </a:p>
        </p:txBody>
      </p:sp>
    </p:spTree>
    <p:extLst>
      <p:ext uri="{BB962C8B-B14F-4D97-AF65-F5344CB8AC3E}">
        <p14:creationId xmlns:p14="http://schemas.microsoft.com/office/powerpoint/2010/main" val="20987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rPr>
              <a:t>DETERMINATION OF THE POWER DELIVERED TO THE BUS </a:t>
            </a:r>
            <a:r>
              <a:rPr lang="en-US" b="1" dirty="0" smtClean="0">
                <a:solidFill>
                  <a:prstClr val="black"/>
                </a:solidFill>
              </a:rPr>
              <a:t>BAR –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63782"/>
                <a:ext cx="12192000" cy="5694218"/>
              </a:xfrm>
            </p:spPr>
            <p:txBody>
              <a:bodyPr>
                <a:normAutofit lnSpcReduction="10000"/>
              </a:bodyPr>
              <a:lstStyle/>
              <a:p>
                <a:r>
                  <a:rPr lang="en-US" dirty="0" smtClean="0"/>
                  <a:t>Combine equations 15 and 19(iv) to get equation 20</a:t>
                </a:r>
              </a:p>
              <a:p>
                <a:pPr lvl="0"/>
                <a14:m>
                  <m:oMath xmlns:m="http://schemas.openxmlformats.org/officeDocument/2006/math">
                    <m:r>
                      <a:rPr lang="en-US" sz="3200" i="1">
                        <a:solidFill>
                          <a:prstClr val="black"/>
                        </a:solidFill>
                        <a:latin typeface="Cambria Math" panose="02040503050406030204" pitchFamily="18" charset="0"/>
                      </a:rPr>
                      <m:t>𝑆</m:t>
                    </m:r>
                    <m:r>
                      <a:rPr lang="en-US" sz="3200" i="1">
                        <a:solidFill>
                          <a:prstClr val="black"/>
                        </a:solidFill>
                        <a:latin typeface="Cambria Math" panose="02040503050406030204" pitchFamily="18" charset="0"/>
                      </a:rPr>
                      <m:t>= </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sSup>
                      <m:sSupPr>
                        <m:ctrlPr>
                          <a:rPr lang="en-US" sz="3200" i="1">
                            <a:solidFill>
                              <a:prstClr val="black"/>
                            </a:solidFill>
                            <a:latin typeface="Cambria Math" panose="02040503050406030204" pitchFamily="18" charset="0"/>
                          </a:rPr>
                        </m:ctrlPr>
                      </m:sSup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𝐼</m:t>
                            </m:r>
                          </m:e>
                          <m:sub>
                            <m:r>
                              <a:rPr lang="en-US" sz="3200" i="1">
                                <a:solidFill>
                                  <a:prstClr val="black"/>
                                </a:solidFill>
                                <a:latin typeface="Cambria Math" panose="02040503050406030204" pitchFamily="18" charset="0"/>
                              </a:rPr>
                              <m:t>𝑎</m:t>
                            </m:r>
                          </m:sub>
                        </m:sSub>
                      </m:e>
                      <m:sup>
                        <m:r>
                          <a:rPr lang="en-US" sz="3200" i="1">
                            <a:solidFill>
                              <a:prstClr val="black"/>
                            </a:solidFill>
                            <a:latin typeface="Cambria Math" panose="02040503050406030204" pitchFamily="18" charset="0"/>
                          </a:rPr>
                          <m:t>∗</m:t>
                        </m:r>
                      </m:sup>
                    </m:sSup>
                  </m:oMath>
                </a14:m>
                <a:r>
                  <a:rPr lang="en-US" sz="3200" dirty="0">
                    <a:solidFill>
                      <a:prstClr val="black"/>
                    </a:solidFill>
                  </a:rPr>
                  <a:t> ……………………………………………………….(15</a:t>
                </a:r>
                <a:r>
                  <a:rPr lang="en-US" sz="3200" dirty="0" smtClean="0">
                    <a:solidFill>
                      <a:prstClr val="black"/>
                    </a:solidFill>
                  </a:rPr>
                  <a:t>)</a:t>
                </a:r>
              </a:p>
              <a:p>
                <a:pPr lvl="0"/>
                <a:endParaRPr lang="en-US" sz="3200" dirty="0" smtClean="0">
                  <a:solidFill>
                    <a:prstClr val="black"/>
                  </a:solidFill>
                </a:endParaRPr>
              </a:p>
              <a:p>
                <a:pPr lvl="0"/>
                <a14:m>
                  <m:oMath xmlns:m="http://schemas.openxmlformats.org/officeDocument/2006/math">
                    <m:sSup>
                      <m:sSupPr>
                        <m:ctrlPr>
                          <a:rPr lang="en-US" sz="3200" i="1">
                            <a:solidFill>
                              <a:prstClr val="black"/>
                            </a:solidFill>
                            <a:latin typeface="Cambria Math" panose="02040503050406030204" pitchFamily="18" charset="0"/>
                          </a:rPr>
                        </m:ctrlPr>
                      </m:sSup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𝐼</m:t>
                            </m:r>
                          </m:e>
                          <m:sub>
                            <m:r>
                              <a:rPr lang="en-US" sz="3200" i="1">
                                <a:solidFill>
                                  <a:prstClr val="black"/>
                                </a:solidFill>
                                <a:latin typeface="Cambria Math" panose="02040503050406030204" pitchFamily="18" charset="0"/>
                              </a:rPr>
                              <m:t>𝑎</m:t>
                            </m:r>
                          </m:sub>
                        </m:sSub>
                      </m:e>
                      <m:sup>
                        <m:r>
                          <a:rPr lang="en-US" sz="3200" i="1">
                            <a:solidFill>
                              <a:prstClr val="black"/>
                            </a:solidFill>
                            <a:latin typeface="Cambria Math" panose="02040503050406030204" pitchFamily="18" charset="0"/>
                          </a:rPr>
                          <m:t>∗</m:t>
                        </m:r>
                      </m:sup>
                    </m:sSup>
                    <m:r>
                      <a:rPr lang="en-US" sz="3200" i="1">
                        <a:solidFill>
                          <a:prstClr val="black"/>
                        </a:solidFill>
                        <a:latin typeface="Cambria Math" panose="02040503050406030204" pitchFamily="18" charset="0"/>
                      </a:rPr>
                      <m:t>= </m:t>
                    </m:r>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𝛿</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oMath>
                </a14:m>
                <a:r>
                  <a:rPr lang="en-US" sz="3200" dirty="0">
                    <a:solidFill>
                      <a:prstClr val="black"/>
                    </a:solidFill>
                  </a:rPr>
                  <a:t> - </a:t>
                </a:r>
                <a14:m>
                  <m:oMath xmlns:m="http://schemas.openxmlformats.org/officeDocument/2006/math">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oMath>
                </a14:m>
                <a:r>
                  <a:rPr lang="en-US" sz="3200" dirty="0">
                    <a:solidFill>
                      <a:prstClr val="black"/>
                    </a:solidFill>
                  </a:rPr>
                  <a:t>  ……………………..19(iv</a:t>
                </a:r>
                <a:r>
                  <a:rPr lang="en-US" sz="3200" dirty="0" smtClean="0">
                    <a:solidFill>
                      <a:prstClr val="black"/>
                    </a:solidFill>
                  </a:rPr>
                  <a:t>)</a:t>
                </a:r>
              </a:p>
              <a:p>
                <a:pPr lvl="0"/>
                <a:endParaRPr lang="en-US" sz="3200" dirty="0" smtClean="0">
                  <a:solidFill>
                    <a:prstClr val="black"/>
                  </a:solidFill>
                </a:endParaRPr>
              </a:p>
              <a:p>
                <a:pPr lvl="0"/>
                <a14:m>
                  <m:oMath xmlns:m="http://schemas.openxmlformats.org/officeDocument/2006/math">
                    <m:d>
                      <m:dPr>
                        <m:begChr m:val="|"/>
                        <m:endChr m:val="|"/>
                        <m:ctrlPr>
                          <a:rPr lang="en-US" sz="3200" i="1">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rPr>
                          <m:t>𝑆</m:t>
                        </m:r>
                      </m:e>
                    </m:d>
                    <m:r>
                      <a:rPr lang="en-US" sz="3200" i="1">
                        <a:solidFill>
                          <a:prstClr val="black"/>
                        </a:solidFill>
                        <a:latin typeface="Cambria Math" panose="02040503050406030204" pitchFamily="18" charset="0"/>
                      </a:rPr>
                      <m:t>= </m:t>
                    </m:r>
                    <m:d>
                      <m:dPr>
                        <m:begChr m:val="|"/>
                        <m:endChr m:val="|"/>
                        <m:ctrlPr>
                          <a:rPr lang="en-US" sz="3200" i="1" smtClean="0">
                            <a:solidFill>
                              <a:prstClr val="black"/>
                            </a:solidFill>
                            <a:latin typeface="Cambria Math" panose="02040503050406030204" pitchFamily="18" charset="0"/>
                          </a:rPr>
                        </m:ctrlPr>
                      </m:dPr>
                      <m:e>
                        <m:sSub>
                          <m:sSubPr>
                            <m:ctrlPr>
                              <a:rPr lang="en-US" sz="3200" i="1" smtClean="0">
                                <a:solidFill>
                                  <a:prstClr val="black"/>
                                </a:solidFill>
                                <a:latin typeface="Cambria Math" panose="02040503050406030204" pitchFamily="18" charset="0"/>
                              </a:rPr>
                            </m:ctrlPr>
                          </m:sSubPr>
                          <m:e>
                            <m:r>
                              <a:rPr lang="en-US" sz="3200" b="0" i="1" smtClean="0">
                                <a:solidFill>
                                  <a:prstClr val="black"/>
                                </a:solidFill>
                                <a:latin typeface="Cambria Math" panose="02040503050406030204" pitchFamily="18" charset="0"/>
                              </a:rPr>
                              <m:t>𝑉</m:t>
                            </m:r>
                          </m:e>
                          <m:sub>
                            <m:r>
                              <a:rPr lang="en-US" sz="3200" b="0" i="1" smtClean="0">
                                <a:solidFill>
                                  <a:prstClr val="black"/>
                                </a:solidFill>
                                <a:latin typeface="Cambria Math" panose="02040503050406030204" pitchFamily="18" charset="0"/>
                              </a:rPr>
                              <m:t>𝑡</m:t>
                            </m:r>
                          </m:sub>
                        </m:sSub>
                      </m:e>
                    </m:d>
                    <m:d>
                      <m:dPr>
                        <m:ctrlPr>
                          <a:rPr lang="en-US" sz="3200" i="1" smtClean="0">
                            <a:solidFill>
                              <a:prstClr val="black"/>
                            </a:solidFill>
                            <a:latin typeface="Cambria Math" panose="02040503050406030204" pitchFamily="18" charset="0"/>
                          </a:rPr>
                        </m:ctrlPr>
                      </m:dPr>
                      <m:e>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𝛿</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m:rPr>
                            <m:nor/>
                          </m:rPr>
                          <a:rPr lang="en-US" sz="3200" dirty="0">
                            <a:solidFill>
                              <a:prstClr val="black"/>
                            </a:solidFill>
                          </a:rPr>
                          <m:t> − </m:t>
                        </m:r>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e>
                    </m:d>
                  </m:oMath>
                </a14:m>
                <a:r>
                  <a:rPr lang="en-US" sz="3200" dirty="0" smtClean="0">
                    <a:solidFill>
                      <a:prstClr val="black"/>
                    </a:solidFill>
                  </a:rPr>
                  <a:t> = </a:t>
                </a:r>
                <a14:m>
                  <m:oMath xmlns:m="http://schemas.openxmlformats.org/officeDocument/2006/math">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𝛿</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m:rPr>
                        <m:nor/>
                      </m:rPr>
                      <a:rPr lang="en-US" sz="3200" dirty="0">
                        <a:solidFill>
                          <a:prstClr val="black"/>
                        </a:solidFill>
                      </a:rPr>
                      <m:t> − </m:t>
                    </m:r>
                    <m:f>
                      <m:fPr>
                        <m:ctrlPr>
                          <a:rPr lang="en-US" sz="3200" i="1">
                            <a:solidFill>
                              <a:prstClr val="black"/>
                            </a:solidFill>
                            <a:latin typeface="Cambria Math" panose="02040503050406030204" pitchFamily="18" charset="0"/>
                          </a:rPr>
                        </m:ctrlPr>
                      </m:fPr>
                      <m:num>
                        <m:sSup>
                          <m:sSupPr>
                            <m:ctrlPr>
                              <a:rPr lang="en-US" sz="3200" i="1" smtClean="0">
                                <a:solidFill>
                                  <a:prstClr val="black"/>
                                </a:solidFill>
                                <a:latin typeface="Cambria Math" panose="02040503050406030204" pitchFamily="18" charset="0"/>
                              </a:rPr>
                            </m:ctrlPr>
                          </m:sSupPr>
                          <m:e>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e>
                          <m:sup>
                            <m:r>
                              <a:rPr lang="en-US" sz="3200" b="0" i="1" smtClean="0">
                                <a:solidFill>
                                  <a:prstClr val="black"/>
                                </a:solidFill>
                                <a:latin typeface="Cambria Math" panose="02040503050406030204" pitchFamily="18" charset="0"/>
                              </a:rPr>
                              <m:t>2</m:t>
                            </m:r>
                          </m:sup>
                        </m:sSup>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oMath>
                </a14:m>
                <a:r>
                  <a:rPr lang="en-US" sz="3200" dirty="0" smtClean="0">
                    <a:solidFill>
                      <a:prstClr val="black"/>
                    </a:solidFill>
                  </a:rPr>
                  <a:t> …………(20)</a:t>
                </a:r>
              </a:p>
              <a:p>
                <a:pPr lvl="0"/>
                <a:r>
                  <a:rPr lang="en-US" sz="3200" dirty="0" smtClean="0">
                    <a:solidFill>
                      <a:prstClr val="black"/>
                    </a:solidFill>
                  </a:rPr>
                  <a:t>Equation 20 can be separated into real and imaginary parts to satisfy </a:t>
                </a:r>
              </a:p>
              <a:p>
                <a:pPr lvl="0"/>
                <a:r>
                  <a:rPr lang="en-US" sz="3200" b="0" dirty="0" smtClean="0">
                    <a:solidFill>
                      <a:prstClr val="black"/>
                    </a:solidFill>
                  </a:rPr>
                  <a:t>S </a:t>
                </a:r>
                <a14:m>
                  <m:oMath xmlns:m="http://schemas.openxmlformats.org/officeDocument/2006/math">
                    <m:r>
                      <a:rPr lang="en-US" sz="3200" b="0" i="1" smtClean="0">
                        <a:solidFill>
                          <a:prstClr val="black"/>
                        </a:solidFill>
                        <a:latin typeface="Cambria Math" panose="02040503050406030204" pitchFamily="18" charset="0"/>
                      </a:rPr>
                      <m:t>=</m:t>
                    </m:r>
                    <m:r>
                      <a:rPr lang="en-US" sz="3200" b="0" i="1" smtClean="0">
                        <a:solidFill>
                          <a:prstClr val="black"/>
                        </a:solidFill>
                        <a:latin typeface="Cambria Math" panose="02040503050406030204" pitchFamily="18" charset="0"/>
                      </a:rPr>
                      <m:t>𝑃</m:t>
                    </m:r>
                    <m:r>
                      <a:rPr lang="en-US" sz="3200" b="0" i="1" smtClean="0">
                        <a:solidFill>
                          <a:prstClr val="black"/>
                        </a:solidFill>
                        <a:latin typeface="Cambria Math" panose="02040503050406030204" pitchFamily="18" charset="0"/>
                      </a:rPr>
                      <m:t>+</m:t>
                    </m:r>
                    <m:r>
                      <a:rPr lang="en-US" sz="3200" b="0" i="1" smtClean="0">
                        <a:solidFill>
                          <a:prstClr val="black"/>
                        </a:solidFill>
                        <a:latin typeface="Cambria Math" panose="02040503050406030204" pitchFamily="18" charset="0"/>
                      </a:rPr>
                      <m:t>𝑗𝑄</m:t>
                    </m:r>
                    <m:r>
                      <a:rPr lang="en-US" sz="3200" b="0" i="1" smtClean="0">
                        <a:solidFill>
                          <a:prstClr val="black"/>
                        </a:solidFill>
                        <a:latin typeface="Cambria Math" panose="02040503050406030204" pitchFamily="18" charset="0"/>
                      </a:rPr>
                      <m:t>=</m:t>
                    </m:r>
                    <m:d>
                      <m:dPr>
                        <m:begChr m:val="|"/>
                        <m:endChr m:val="|"/>
                        <m:ctrlPr>
                          <a:rPr lang="en-US" sz="3200" i="1">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rPr>
                          <m:t>𝑆</m:t>
                        </m:r>
                      </m:e>
                    </m:d>
                    <m:func>
                      <m:funcPr>
                        <m:ctrlPr>
                          <a:rPr lang="en-US" sz="3200" b="0" i="1" smtClean="0">
                            <a:solidFill>
                              <a:prstClr val="black"/>
                            </a:solidFill>
                            <a:latin typeface="Cambria Math" panose="02040503050406030204" pitchFamily="18" charset="0"/>
                          </a:rPr>
                        </m:ctrlPr>
                      </m:funcPr>
                      <m:fName>
                        <m:r>
                          <m:rPr>
                            <m:sty m:val="p"/>
                          </m:rPr>
                          <a:rPr lang="en-US" sz="3200" b="0" i="0" smtClean="0">
                            <a:solidFill>
                              <a:prstClr val="black"/>
                            </a:solidFill>
                            <a:latin typeface="Cambria Math" panose="02040503050406030204" pitchFamily="18" charset="0"/>
                          </a:rPr>
                          <m:t>cos</m:t>
                        </m:r>
                      </m:fName>
                      <m:e>
                        <m:r>
                          <a:rPr lang="en-US" sz="3200" b="0" i="1" smtClean="0">
                            <a:solidFill>
                              <a:prstClr val="black"/>
                            </a:solidFill>
                            <a:latin typeface="Cambria Math" panose="02040503050406030204" pitchFamily="18" charset="0"/>
                            <a:ea typeface="Cambria Math" panose="02040503050406030204" pitchFamily="18" charset="0"/>
                          </a:rPr>
                          <m:t>∅</m:t>
                        </m:r>
                      </m:e>
                    </m:func>
                    <m:r>
                      <a:rPr lang="en-US" sz="3200" b="0" i="1" smtClean="0">
                        <a:solidFill>
                          <a:prstClr val="black"/>
                        </a:solidFill>
                        <a:latin typeface="Cambria Math" panose="02040503050406030204" pitchFamily="18" charset="0"/>
                      </a:rPr>
                      <m:t>+</m:t>
                    </m:r>
                    <m:r>
                      <a:rPr lang="en-US" sz="3200" b="0" i="1" smtClean="0">
                        <a:solidFill>
                          <a:prstClr val="black"/>
                        </a:solidFill>
                        <a:latin typeface="Cambria Math" panose="02040503050406030204" pitchFamily="18" charset="0"/>
                      </a:rPr>
                      <m:t>𝑗</m:t>
                    </m:r>
                    <m:d>
                      <m:dPr>
                        <m:begChr m:val="|"/>
                        <m:endChr m:val="|"/>
                        <m:ctrlPr>
                          <a:rPr lang="en-US" sz="3200" i="1">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rPr>
                          <m:t>𝑆</m:t>
                        </m:r>
                      </m:e>
                    </m:d>
                    <m:func>
                      <m:funcPr>
                        <m:ctrlPr>
                          <a:rPr lang="en-US" sz="3200" b="0" i="1" smtClean="0">
                            <a:solidFill>
                              <a:prstClr val="black"/>
                            </a:solidFill>
                            <a:latin typeface="Cambria Math" panose="02040503050406030204" pitchFamily="18" charset="0"/>
                          </a:rPr>
                        </m:ctrlPr>
                      </m:funcPr>
                      <m:fName>
                        <m:r>
                          <m:rPr>
                            <m:sty m:val="p"/>
                          </m:rPr>
                          <a:rPr lang="en-US" sz="3200" b="0" i="0" smtClean="0">
                            <a:solidFill>
                              <a:prstClr val="black"/>
                            </a:solidFill>
                            <a:latin typeface="Cambria Math" panose="02040503050406030204" pitchFamily="18" charset="0"/>
                          </a:rPr>
                          <m:t>sin</m:t>
                        </m:r>
                      </m:fName>
                      <m:e>
                        <m:r>
                          <a:rPr lang="en-US" sz="3200" b="0" i="1" smtClean="0">
                            <a:solidFill>
                              <a:prstClr val="black"/>
                            </a:solidFill>
                            <a:latin typeface="Cambria Math" panose="02040503050406030204" pitchFamily="18" charset="0"/>
                            <a:ea typeface="Cambria Math" panose="02040503050406030204" pitchFamily="18" charset="0"/>
                          </a:rPr>
                          <m:t>∅</m:t>
                        </m:r>
                      </m:e>
                    </m:func>
                  </m:oMath>
                </a14:m>
                <a:r>
                  <a:rPr lang="en-US" sz="3200" dirty="0" smtClean="0">
                    <a:solidFill>
                      <a:prstClr val="black"/>
                    </a:solidFill>
                  </a:rPr>
                  <a:t> ………………….(21) </a:t>
                </a:r>
                <a:r>
                  <a:rPr lang="en-US" sz="3200" dirty="0" smtClean="0">
                    <a:solidFill>
                      <a:srgbClr val="FF0000"/>
                    </a:solidFill>
                  </a:rPr>
                  <a:t>[SEE EQUATION 22 ON THE NEXT SLIDE TO CONFIRM YOUR ATTEMPT!!!??]</a:t>
                </a:r>
                <a:endParaRPr lang="en-US" sz="3200" dirty="0">
                  <a:solidFill>
                    <a:srgbClr val="FF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63782"/>
                <a:ext cx="12192000" cy="5694218"/>
              </a:xfrm>
              <a:blipFill rotWithShape="0">
                <a:blip r:embed="rId3"/>
                <a:stretch>
                  <a:fillRect l="-1150" t="-2463"/>
                </a:stretch>
              </a:blipFill>
            </p:spPr>
            <p:txBody>
              <a:bodyPr/>
              <a:lstStyle/>
              <a:p>
                <a:r>
                  <a:rPr lang="en-US">
                    <a:noFill/>
                  </a:rPr>
                  <a:t> </a:t>
                </a:r>
              </a:p>
            </p:txBody>
          </p:sp>
        </mc:Fallback>
      </mc:AlternateContent>
    </p:spTree>
    <p:extLst>
      <p:ext uri="{BB962C8B-B14F-4D97-AF65-F5344CB8AC3E}">
        <p14:creationId xmlns:p14="http://schemas.microsoft.com/office/powerpoint/2010/main" val="12287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rPr>
              <a:t>DETERMINATION OF THE POWER DELIVERED TO THE BUS BAR –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49926"/>
                <a:ext cx="12192000" cy="5708073"/>
              </a:xfrm>
            </p:spPr>
            <p:txBody>
              <a:bodyPr>
                <a:normAutofit lnSpcReduction="10000"/>
              </a:bodyPr>
              <a:lstStyle/>
              <a:p>
                <a:pPr lvl="0"/>
                <a:r>
                  <a:rPr lang="en-US" dirty="0" smtClean="0"/>
                  <a:t>From </a:t>
                </a:r>
                <a14:m>
                  <m:oMath xmlns:m="http://schemas.openxmlformats.org/officeDocument/2006/math">
                    <m:d>
                      <m:dPr>
                        <m:begChr m:val="|"/>
                        <m:endChr m:val="|"/>
                        <m:ctrlPr>
                          <a:rPr lang="en-US" sz="3200" i="1">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rPr>
                          <m:t>𝑆</m:t>
                        </m:r>
                      </m:e>
                    </m:d>
                    <m:r>
                      <a:rPr lang="en-US" sz="3200" i="1">
                        <a:solidFill>
                          <a:prstClr val="black"/>
                        </a:solidFill>
                        <a:latin typeface="Cambria Math" panose="02040503050406030204" pitchFamily="18" charset="0"/>
                      </a:rPr>
                      <m:t>= </m:t>
                    </m:r>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d>
                      <m:dPr>
                        <m:ctrlPr>
                          <a:rPr lang="en-US" sz="3200" i="1">
                            <a:solidFill>
                              <a:prstClr val="black"/>
                            </a:solidFill>
                            <a:latin typeface="Cambria Math" panose="02040503050406030204" pitchFamily="18" charset="0"/>
                          </a:rPr>
                        </m:ctrlPr>
                      </m:dPr>
                      <m:e>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𝛿</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m:rPr>
                            <m:nor/>
                          </m:rPr>
                          <a:rPr lang="en-US" sz="3200" dirty="0">
                            <a:solidFill>
                              <a:prstClr val="black"/>
                            </a:solidFill>
                          </a:rPr>
                          <m:t> − </m:t>
                        </m:r>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e>
                    </m:d>
                  </m:oMath>
                </a14:m>
                <a:r>
                  <a:rPr lang="en-US" sz="3200" dirty="0">
                    <a:solidFill>
                      <a:prstClr val="black"/>
                    </a:solidFill>
                  </a:rPr>
                  <a:t> = </a:t>
                </a:r>
                <a14:m>
                  <m:oMath xmlns:m="http://schemas.openxmlformats.org/officeDocument/2006/math">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𝛿</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m:rPr>
                        <m:nor/>
                      </m:rPr>
                      <a:rPr lang="en-US" sz="3200" dirty="0">
                        <a:solidFill>
                          <a:prstClr val="black"/>
                        </a:solidFill>
                      </a:rPr>
                      <m:t> − </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e>
                          <m:sup>
                            <m:r>
                              <a:rPr lang="en-US" sz="3200" i="1">
                                <a:solidFill>
                                  <a:prstClr val="black"/>
                                </a:solidFill>
                                <a:latin typeface="Cambria Math" panose="02040503050406030204" pitchFamily="18" charset="0"/>
                              </a:rPr>
                              <m:t>2</m:t>
                            </m:r>
                          </m:sup>
                        </m:sSup>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i="1">
                        <a:solidFill>
                          <a:prstClr val="black"/>
                        </a:solidFill>
                        <a:latin typeface="Cambria Math" panose="02040503050406030204" pitchFamily="18" charset="0"/>
                        <a:ea typeface="Cambria Math" panose="02040503050406030204" pitchFamily="18" charset="0"/>
                      </a:rPr>
                      <m:t>&lt;−</m:t>
                    </m:r>
                    <m:r>
                      <a:rPr lang="en-US" sz="3200" i="1">
                        <a:solidFill>
                          <a:prstClr val="black"/>
                        </a:solidFill>
                        <a:latin typeface="Cambria Math" panose="02040503050406030204" pitchFamily="18" charset="0"/>
                        <a:ea typeface="Cambria Math" panose="02040503050406030204" pitchFamily="18" charset="0"/>
                      </a:rPr>
                      <m:t>𝜃</m:t>
                    </m:r>
                  </m:oMath>
                </a14:m>
                <a:r>
                  <a:rPr lang="en-US" sz="3200" dirty="0">
                    <a:solidFill>
                      <a:prstClr val="black"/>
                    </a:solidFill>
                  </a:rPr>
                  <a:t> …………(20</a:t>
                </a:r>
                <a:r>
                  <a:rPr lang="en-US" sz="3200" dirty="0" smtClean="0">
                    <a:solidFill>
                      <a:prstClr val="black"/>
                    </a:solidFill>
                  </a:rPr>
                  <a:t>)</a:t>
                </a:r>
              </a:p>
              <a:p>
                <a:pPr lvl="0"/>
                <a:endParaRPr lang="en-US" sz="3200" dirty="0">
                  <a:solidFill>
                    <a:prstClr val="black"/>
                  </a:solidFill>
                </a:endParaRPr>
              </a:p>
              <a:p>
                <a:r>
                  <a:rPr lang="en-US" dirty="0" smtClean="0"/>
                  <a:t>The Real component,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b="0" i="1" smtClean="0">
                            <a:solidFill>
                              <a:prstClr val="black"/>
                            </a:solidFill>
                            <a:latin typeface="Cambria Math" panose="02040503050406030204" pitchFamily="18" charset="0"/>
                          </a:rPr>
                          <m:t>𝐶𝑜𝑠</m:t>
                        </m:r>
                        <m:d>
                          <m:dPr>
                            <m:ctrlPr>
                              <a:rPr lang="en-US" sz="3200" b="0" i="1" smtClean="0">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ea typeface="Cambria Math" panose="02040503050406030204" pitchFamily="18" charset="0"/>
                              </a:rPr>
                              <m:t>𝜃</m:t>
                            </m:r>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𝛿</m:t>
                            </m:r>
                          </m:e>
                        </m:d>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m:rPr>
                        <m:nor/>
                      </m:rPr>
                      <a:rPr lang="en-US" sz="3200" dirty="0">
                        <a:solidFill>
                          <a:prstClr val="black"/>
                        </a:solidFill>
                      </a:rPr>
                      <m:t> − </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e>
                          <m:sup>
                            <m:r>
                              <a:rPr lang="en-US" sz="3200" i="1">
                                <a:solidFill>
                                  <a:prstClr val="black"/>
                                </a:solidFill>
                                <a:latin typeface="Cambria Math" panose="02040503050406030204" pitchFamily="18" charset="0"/>
                              </a:rPr>
                              <m:t>2</m:t>
                            </m:r>
                          </m:sup>
                        </m:sSup>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b="0" i="1" smtClean="0">
                        <a:solidFill>
                          <a:prstClr val="black"/>
                        </a:solidFill>
                        <a:latin typeface="Cambria Math" panose="02040503050406030204" pitchFamily="18" charset="0"/>
                      </a:rPr>
                      <m:t>𝐶𝑜𝑠</m:t>
                    </m:r>
                    <m:d>
                      <m:dPr>
                        <m:ctrlPr>
                          <a:rPr lang="en-US" sz="3200" b="0" i="1" smtClean="0">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𝜃</m:t>
                        </m:r>
                      </m:e>
                    </m:d>
                    <m:r>
                      <a:rPr lang="en-US" sz="3200" b="0" i="1" smtClean="0">
                        <a:solidFill>
                          <a:prstClr val="black"/>
                        </a:solidFill>
                        <a:latin typeface="Cambria Math" panose="02040503050406030204" pitchFamily="18" charset="0"/>
                        <a:ea typeface="Cambria Math" panose="02040503050406030204" pitchFamily="18" charset="0"/>
                      </a:rPr>
                      <m:t> ……..21(</m:t>
                    </m:r>
                    <m:r>
                      <a:rPr lang="en-US" sz="3200" b="0" i="1" smtClean="0">
                        <a:solidFill>
                          <a:prstClr val="black"/>
                        </a:solidFill>
                        <a:latin typeface="Cambria Math" panose="02040503050406030204" pitchFamily="18" charset="0"/>
                        <a:ea typeface="Cambria Math" panose="02040503050406030204" pitchFamily="18" charset="0"/>
                      </a:rPr>
                      <m:t>𝑖</m:t>
                    </m:r>
                    <m:r>
                      <a:rPr lang="en-US" sz="3200" b="0" i="1" smtClean="0">
                        <a:solidFill>
                          <a:prstClr val="black"/>
                        </a:solidFill>
                        <a:latin typeface="Cambria Math" panose="02040503050406030204" pitchFamily="18" charset="0"/>
                        <a:ea typeface="Cambria Math" panose="02040503050406030204" pitchFamily="18" charset="0"/>
                      </a:rPr>
                      <m:t>)</m:t>
                    </m:r>
                  </m:oMath>
                </a14:m>
                <a:r>
                  <a:rPr lang="en-US" sz="3200" dirty="0">
                    <a:solidFill>
                      <a:prstClr val="black"/>
                    </a:solidFill>
                  </a:rPr>
                  <a:t> </a:t>
                </a:r>
                <a:endParaRPr lang="en-US" sz="3200" dirty="0" smtClean="0">
                  <a:solidFill>
                    <a:prstClr val="black"/>
                  </a:solidFill>
                </a:endParaRPr>
              </a:p>
              <a:p>
                <a:r>
                  <a:rPr lang="en-US" sz="3200" dirty="0" smtClean="0">
                    <a:solidFill>
                      <a:prstClr val="black"/>
                    </a:solidFill>
                  </a:rPr>
                  <a:t>And</a:t>
                </a:r>
              </a:p>
              <a:p>
                <a:r>
                  <a:rPr lang="en-US" sz="3200" dirty="0" smtClean="0">
                    <a:solidFill>
                      <a:prstClr val="black"/>
                    </a:solidFill>
                  </a:rPr>
                  <a:t>The imaginary component, </a:t>
                </a:r>
                <a14:m>
                  <m:oMath xmlns:m="http://schemas.openxmlformats.org/officeDocument/2006/math">
                    <m:r>
                      <a:rPr lang="en-US" sz="3200" b="0" i="1" smtClean="0">
                        <a:solidFill>
                          <a:prstClr val="black"/>
                        </a:solidFill>
                        <a:latin typeface="Cambria Math" panose="02040503050406030204" pitchFamily="18" charset="0"/>
                      </a:rPr>
                      <m:t>𝑄</m:t>
                    </m:r>
                    <m:r>
                      <a:rPr lang="en-US" sz="3200" b="0" i="1" smtClean="0">
                        <a:solidFill>
                          <a:prstClr val="black"/>
                        </a:solidFill>
                        <a:latin typeface="Cambria Math" panose="02040503050406030204" pitchFamily="18" charset="0"/>
                      </a:rPr>
                      <m:t>= </m:t>
                    </m:r>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b="0" i="1" smtClean="0">
                            <a:solidFill>
                              <a:prstClr val="black"/>
                            </a:solidFill>
                            <a:latin typeface="Cambria Math" panose="02040503050406030204" pitchFamily="18" charset="0"/>
                          </a:rPr>
                          <m:t>𝑆𝑖𝑛</m:t>
                        </m:r>
                        <m:d>
                          <m:dPr>
                            <m:ctrlPr>
                              <a:rPr lang="en-US" sz="3200" i="1">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ea typeface="Cambria Math" panose="02040503050406030204" pitchFamily="18" charset="0"/>
                              </a:rPr>
                              <m:t>𝜃</m:t>
                            </m:r>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𝛿</m:t>
                            </m:r>
                          </m:e>
                        </m:d>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m:rPr>
                        <m:nor/>
                      </m:rPr>
                      <a:rPr lang="en-US" sz="3200" dirty="0">
                        <a:solidFill>
                          <a:prstClr val="black"/>
                        </a:solidFill>
                      </a:rPr>
                      <m:t> − </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e>
                          <m:sup>
                            <m:r>
                              <a:rPr lang="en-US" sz="3200" i="1">
                                <a:solidFill>
                                  <a:prstClr val="black"/>
                                </a:solidFill>
                                <a:latin typeface="Cambria Math" panose="02040503050406030204" pitchFamily="18" charset="0"/>
                              </a:rPr>
                              <m:t>2</m:t>
                            </m:r>
                          </m:sup>
                        </m:sSup>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b="0" i="1" smtClean="0">
                        <a:solidFill>
                          <a:prstClr val="black"/>
                        </a:solidFill>
                        <a:latin typeface="Cambria Math" panose="02040503050406030204" pitchFamily="18" charset="0"/>
                      </a:rPr>
                      <m:t>𝑆𝑖𝑛</m:t>
                    </m:r>
                    <m:d>
                      <m:dPr>
                        <m:ctrlPr>
                          <a:rPr lang="en-US" sz="3200" i="1">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𝜃</m:t>
                        </m:r>
                      </m:e>
                    </m:d>
                  </m:oMath>
                </a14:m>
                <a:r>
                  <a:rPr lang="en-US" dirty="0" smtClean="0"/>
                  <a:t>…..21(ii)</a:t>
                </a:r>
              </a:p>
              <a:p>
                <a:r>
                  <a:rPr lang="en-US" b="1" dirty="0" smtClean="0">
                    <a:solidFill>
                      <a:srgbClr val="FF0000"/>
                    </a:solidFill>
                  </a:rPr>
                  <a:t>Note</a:t>
                </a:r>
              </a:p>
              <a:p>
                <a:pPr marL="514350" indent="-514350">
                  <a:buAutoNum type="alphaLcParenBoth"/>
                </a:pPr>
                <a:r>
                  <a:rPr lang="en-US" b="1" dirty="0" smtClean="0">
                    <a:solidFill>
                      <a:srgbClr val="FF0000"/>
                    </a:solidFill>
                  </a:rPr>
                  <a:t>by convention, lagging reactive power(Q) is Positive; Leading reactive power     is Negative</a:t>
                </a:r>
              </a:p>
              <a:p>
                <a:pPr marL="514350" indent="-514350">
                  <a:buAutoNum type="alphaLcParenBoth"/>
                </a:pPr>
                <a:r>
                  <a:rPr lang="en-US" b="1" dirty="0">
                    <a:solidFill>
                      <a:srgbClr val="FF0000"/>
                    </a:solidFill>
                  </a:rPr>
                  <a:t> </a:t>
                </a:r>
                <a:r>
                  <a:rPr lang="en-US" b="1" dirty="0" smtClean="0">
                    <a:solidFill>
                      <a:srgbClr val="FF0000"/>
                    </a:solidFill>
                  </a:rPr>
                  <a:t>if </a:t>
                </a:r>
                <a14:m>
                  <m:oMath xmlns:m="http://schemas.openxmlformats.org/officeDocument/2006/math">
                    <m:sSub>
                      <m:sSubPr>
                        <m:ctrlPr>
                          <a:rPr lang="en-US" b="1" i="1" dirty="0" smtClean="0">
                            <a:solidFill>
                              <a:srgbClr val="FF0000"/>
                            </a:solidFill>
                            <a:latin typeface="Cambria Math" panose="02040503050406030204" pitchFamily="18" charset="0"/>
                          </a:rPr>
                        </m:ctrlPr>
                      </m:sSubPr>
                      <m:e>
                        <m:r>
                          <m:rPr>
                            <m:nor/>
                          </m:rPr>
                          <a:rPr lang="en-US" b="1" dirty="0">
                            <a:solidFill>
                              <a:srgbClr val="FF0000"/>
                            </a:solidFill>
                          </a:rPr>
                          <m:t>R</m:t>
                        </m:r>
                      </m:e>
                      <m:sub>
                        <m:r>
                          <a:rPr lang="en-US" b="1" i="1" dirty="0">
                            <a:solidFill>
                              <a:srgbClr val="FF0000"/>
                            </a:solidFill>
                            <a:latin typeface="Cambria Math" panose="02040503050406030204" pitchFamily="18" charset="0"/>
                          </a:rPr>
                          <m:t>𝒂</m:t>
                        </m:r>
                        <m:r>
                          <m:rPr>
                            <m:nor/>
                          </m:rPr>
                          <a:rPr lang="en-US" b="1" dirty="0">
                            <a:solidFill>
                              <a:srgbClr val="FF0000"/>
                            </a:solidFill>
                          </a:rPr>
                          <m:t> </m:t>
                        </m:r>
                      </m:sub>
                    </m:sSub>
                  </m:oMath>
                </a14:m>
                <a:r>
                  <a:rPr lang="en-US" b="1" dirty="0" smtClean="0">
                    <a:solidFill>
                      <a:srgbClr val="FF0000"/>
                    </a:solidFill>
                  </a:rPr>
                  <a:t>is neglected,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𝒁</m:t>
                        </m:r>
                      </m:e>
                      <m:sub>
                        <m:r>
                          <a:rPr lang="en-US" b="1" i="1" smtClean="0">
                            <a:solidFill>
                              <a:srgbClr val="FF0000"/>
                            </a:solidFill>
                            <a:latin typeface="Cambria Math" panose="02040503050406030204" pitchFamily="18" charset="0"/>
                          </a:rPr>
                          <m:t>𝒔</m:t>
                        </m:r>
                      </m:sub>
                    </m:sSub>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𝑿</m:t>
                        </m:r>
                      </m:e>
                      <m:sub>
                        <m:r>
                          <a:rPr lang="en-US" b="1" i="1" smtClean="0">
                            <a:solidFill>
                              <a:srgbClr val="FF0000"/>
                            </a:solidFill>
                            <a:latin typeface="Cambria Math" panose="02040503050406030204" pitchFamily="18" charset="0"/>
                          </a:rPr>
                          <m:t>𝒔</m:t>
                        </m:r>
                      </m:sub>
                    </m:sSub>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𝒂𝒏𝒅</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𝜽</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𝟎</m:t>
                    </m:r>
                  </m:oMath>
                </a14:m>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49926"/>
                <a:ext cx="12192000" cy="5708073"/>
              </a:xfrm>
              <a:blipFill rotWithShape="0">
                <a:blip r:embed="rId2"/>
                <a:stretch>
                  <a:fillRect l="-1150" t="-534" r="-2200" b="-2030"/>
                </a:stretch>
              </a:blipFill>
            </p:spPr>
            <p:txBody>
              <a:bodyPr/>
              <a:lstStyle/>
              <a:p>
                <a:r>
                  <a:rPr lang="en-US">
                    <a:noFill/>
                  </a:rPr>
                  <a:t> </a:t>
                </a:r>
              </a:p>
            </p:txBody>
          </p:sp>
        </mc:Fallback>
      </mc:AlternateContent>
    </p:spTree>
    <p:extLst>
      <p:ext uri="{BB962C8B-B14F-4D97-AF65-F5344CB8AC3E}">
        <p14:creationId xmlns:p14="http://schemas.microsoft.com/office/powerpoint/2010/main" val="24118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 y="0"/>
            <a:ext cx="12152086" cy="1325563"/>
          </a:xfrm>
        </p:spPr>
        <p:txBody>
          <a:bodyPr/>
          <a:lstStyle/>
          <a:p>
            <a:r>
              <a:rPr lang="en-US" b="1" dirty="0">
                <a:solidFill>
                  <a:prstClr val="black"/>
                </a:solidFill>
              </a:rPr>
              <a:t>DETERMINATION OF THE POWER DELIVERED TO THE BUS BAR –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25562"/>
                <a:ext cx="12192000" cy="5532437"/>
              </a:xfrm>
            </p:spPr>
            <p:txBody>
              <a:bodyPr>
                <a:normAutofit lnSpcReduction="10000"/>
              </a:bodyPr>
              <a:lstStyle/>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𝑡</m:t>
                                </m:r>
                              </m:sub>
                            </m:sSub>
                          </m:e>
                        </m:d>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m:t>
                            </m:r>
                          </m:sub>
                        </m:sSub>
                      </m:den>
                    </m:f>
                  </m:oMath>
                </a14:m>
                <a:r>
                  <a:rPr lang="en-US" dirty="0" smtClean="0"/>
                  <a:t>Sin</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dirty="0" smtClean="0"/>
                  <a:t> ………………………………………………22(</a:t>
                </a:r>
                <a:r>
                  <a:rPr lang="en-US" dirty="0" err="1" smtClean="0"/>
                  <a:t>i</a:t>
                </a:r>
                <a:r>
                  <a:rPr lang="en-US" dirty="0" smtClean="0"/>
                  <a:t>)</a:t>
                </a:r>
              </a:p>
              <a:p>
                <a:endParaRPr lang="en-US" dirty="0"/>
              </a:p>
              <a:p>
                <a:pPr lvl="0"/>
                <a14:m>
                  <m:oMath xmlns:m="http://schemas.openxmlformats.org/officeDocument/2006/math">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𝑃</m:t>
                        </m:r>
                      </m:e>
                      <m:sub>
                        <m:r>
                          <a:rPr lang="en-US" b="0" i="1" smtClean="0">
                            <a:solidFill>
                              <a:prstClr val="black"/>
                            </a:solidFill>
                            <a:latin typeface="Cambria Math" panose="02040503050406030204" pitchFamily="18" charset="0"/>
                          </a:rPr>
                          <m:t>𝑇𝑜𝑡𝑎𝑙</m:t>
                        </m:r>
                      </m:sub>
                    </m:sSub>
                    <m:r>
                      <a:rPr lang="en-US" i="1">
                        <a:solidFill>
                          <a:prstClr val="black"/>
                        </a:solidFill>
                        <a:latin typeface="Cambria Math" panose="02040503050406030204" pitchFamily="18" charset="0"/>
                      </a:rPr>
                      <m:t>= </m:t>
                    </m:r>
                    <m:f>
                      <m:fPr>
                        <m:ctrlPr>
                          <a:rPr lang="en-US" i="1">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3</m:t>
                        </m:r>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𝑉</m:t>
                                </m:r>
                              </m:e>
                              <m:sub>
                                <m:r>
                                  <a:rPr lang="en-US" i="1">
                                    <a:solidFill>
                                      <a:prstClr val="black"/>
                                    </a:solidFill>
                                    <a:latin typeface="Cambria Math" panose="02040503050406030204" pitchFamily="18" charset="0"/>
                                  </a:rPr>
                                  <m:t>𝑡</m:t>
                                </m:r>
                              </m:sub>
                            </m:sSub>
                          </m:e>
                        </m:d>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𝐸</m:t>
                                </m:r>
                              </m:e>
                              <m:sub>
                                <m:r>
                                  <a:rPr lang="en-US" i="1">
                                    <a:solidFill>
                                      <a:prstClr val="black"/>
                                    </a:solidFill>
                                    <a:latin typeface="Cambria Math" panose="02040503050406030204" pitchFamily="18" charset="0"/>
                                  </a:rPr>
                                  <m:t>𝑓</m:t>
                                </m:r>
                              </m:sub>
                            </m:sSub>
                          </m:e>
                        </m:d>
                      </m:num>
                      <m:den>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𝑋</m:t>
                            </m:r>
                          </m:e>
                          <m:sub>
                            <m:r>
                              <a:rPr lang="en-US" i="1">
                                <a:solidFill>
                                  <a:prstClr val="black"/>
                                </a:solidFill>
                                <a:latin typeface="Cambria Math" panose="02040503050406030204" pitchFamily="18" charset="0"/>
                              </a:rPr>
                              <m:t>𝑠</m:t>
                            </m:r>
                          </m:sub>
                        </m:sSub>
                      </m:den>
                    </m:f>
                  </m:oMath>
                </a14:m>
                <a:r>
                  <a:rPr lang="en-US" dirty="0">
                    <a:solidFill>
                      <a:prstClr val="black"/>
                    </a:solidFill>
                  </a:rPr>
                  <a:t>Sin</a:t>
                </a:r>
                <a14:m>
                  <m:oMath xmlns:m="http://schemas.openxmlformats.org/officeDocument/2006/math">
                    <m:r>
                      <a:rPr lang="en-US" i="1" dirty="0">
                        <a:solidFill>
                          <a:prstClr val="black"/>
                        </a:solidFill>
                        <a:latin typeface="Cambria Math" panose="02040503050406030204" pitchFamily="18" charset="0"/>
                        <a:ea typeface="Cambria Math" panose="02040503050406030204" pitchFamily="18" charset="0"/>
                      </a:rPr>
                      <m:t>𝛿</m:t>
                    </m:r>
                  </m:oMath>
                </a14:m>
                <a:r>
                  <a:rPr lang="en-US" dirty="0">
                    <a:solidFill>
                      <a:prstClr val="black"/>
                    </a:solidFill>
                  </a:rPr>
                  <a:t> ………………………………………………</a:t>
                </a:r>
                <a:r>
                  <a:rPr lang="en-US" dirty="0" smtClean="0">
                    <a:solidFill>
                      <a:prstClr val="black"/>
                    </a:solidFill>
                  </a:rPr>
                  <a:t>22(ii)</a:t>
                </a:r>
              </a:p>
              <a:p>
                <a:pPr lvl="0"/>
                <a:endParaRPr lang="en-US" dirty="0">
                  <a:solidFill>
                    <a:prstClr val="black"/>
                  </a:solidFill>
                </a:endParaRPr>
              </a:p>
              <a:p>
                <a:pPr lvl="0"/>
                <a:r>
                  <a:rPr lang="en-US" dirty="0" smtClean="0">
                    <a:solidFill>
                      <a:prstClr val="black"/>
                    </a:solidFill>
                  </a:rPr>
                  <a:t>Recall, </a:t>
                </a:r>
                <a14:m>
                  <m:oMath xmlns:m="http://schemas.openxmlformats.org/officeDocument/2006/math">
                    <m:r>
                      <a:rPr lang="en-US" b="0" i="1" smtClean="0">
                        <a:solidFill>
                          <a:prstClr val="black"/>
                        </a:solidFill>
                        <a:latin typeface="Cambria Math" panose="02040503050406030204" pitchFamily="18" charset="0"/>
                      </a:rPr>
                      <m:t>𝑃</m:t>
                    </m:r>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𝑇</m:t>
                    </m:r>
                    <m:r>
                      <a:rPr lang="en-US" b="0" i="1" smtClean="0">
                        <a:solidFill>
                          <a:prstClr val="black"/>
                        </a:solidFill>
                        <a:latin typeface="Cambria Math" panose="02040503050406030204" pitchFamily="18" charset="0"/>
                        <a:ea typeface="Cambria Math" panose="02040503050406030204" pitchFamily="18" charset="0"/>
                      </a:rPr>
                      <m:t>𝜔</m:t>
                    </m:r>
                    <m:r>
                      <a:rPr lang="en-US" b="0" i="1" smtClean="0">
                        <a:solidFill>
                          <a:prstClr val="black"/>
                        </a:solidFill>
                        <a:latin typeface="Cambria Math" panose="02040503050406030204" pitchFamily="18" charset="0"/>
                        <a:ea typeface="Cambria Math" panose="02040503050406030204" pitchFamily="18" charset="0"/>
                      </a:rPr>
                      <m:t> ……………</m:t>
                    </m:r>
                    <m:d>
                      <m:dPr>
                        <m:ctrlPr>
                          <a:rPr lang="en-US" b="0" i="1" smtClean="0">
                            <a:solidFill>
                              <a:prstClr val="black"/>
                            </a:solidFill>
                            <a:latin typeface="Cambria Math" panose="02040503050406030204" pitchFamily="18" charset="0"/>
                            <a:ea typeface="Cambria Math" panose="02040503050406030204" pitchFamily="18" charset="0"/>
                          </a:rPr>
                        </m:ctrlPr>
                      </m:dPr>
                      <m:e>
                        <m:r>
                          <a:rPr lang="en-US" b="0" i="1" smtClean="0">
                            <a:solidFill>
                              <a:prstClr val="black"/>
                            </a:solidFill>
                            <a:latin typeface="Cambria Math" panose="02040503050406030204" pitchFamily="18" charset="0"/>
                            <a:ea typeface="Cambria Math" panose="02040503050406030204" pitchFamily="18" charset="0"/>
                          </a:rPr>
                          <m:t>23</m:t>
                        </m:r>
                      </m:e>
                    </m:d>
                    <m:r>
                      <a:rPr lang="en-US" b="0" i="1" smtClean="0">
                        <a:solidFill>
                          <a:prstClr val="black"/>
                        </a:solidFill>
                        <a:latin typeface="Cambria Math" panose="02040503050406030204" pitchFamily="18" charset="0"/>
                        <a:ea typeface="Cambria Math" panose="02040503050406030204" pitchFamily="18" charset="0"/>
                      </a:rPr>
                      <m:t> </m:t>
                    </m:r>
                    <m:r>
                      <a:rPr lang="en-US" b="0" i="1" smtClean="0">
                        <a:solidFill>
                          <a:prstClr val="black"/>
                        </a:solidFill>
                        <a:latin typeface="Cambria Math" panose="02040503050406030204" pitchFamily="18" charset="0"/>
                        <a:ea typeface="Cambria Math" panose="02040503050406030204" pitchFamily="18" charset="0"/>
                      </a:rPr>
                      <m:t>𝑎𝑛𝑑</m:t>
                    </m:r>
                    <m:r>
                      <a:rPr lang="en-US" b="0" i="1" smtClean="0">
                        <a:solidFill>
                          <a:prstClr val="black"/>
                        </a:solidFill>
                        <a:latin typeface="Cambria Math" panose="02040503050406030204" pitchFamily="18" charset="0"/>
                        <a:ea typeface="Cambria Math" panose="02040503050406030204" pitchFamily="18" charset="0"/>
                      </a:rPr>
                      <m:t>  </m:t>
                    </m:r>
                    <m:r>
                      <a:rPr lang="en-US" b="0" i="1" smtClean="0">
                        <a:solidFill>
                          <a:prstClr val="black"/>
                        </a:solidFill>
                        <a:latin typeface="Cambria Math" panose="02040503050406030204" pitchFamily="18" charset="0"/>
                        <a:ea typeface="Cambria Math" panose="02040503050406030204" pitchFamily="18" charset="0"/>
                      </a:rPr>
                      <m:t>𝑇</m:t>
                    </m:r>
                    <m:r>
                      <a:rPr lang="en-US" b="0" i="1" smtClean="0">
                        <a:solidFill>
                          <a:prstClr val="black"/>
                        </a:solidFill>
                        <a:latin typeface="Cambria Math" panose="02040503050406030204" pitchFamily="18" charset="0"/>
                        <a:ea typeface="Cambria Math" panose="02040503050406030204" pitchFamily="18" charset="0"/>
                      </a:rPr>
                      <m:t>= </m:t>
                    </m:r>
                    <m:f>
                      <m:fPr>
                        <m:ctrlPr>
                          <a:rPr lang="en-US" b="0" i="1" smtClean="0">
                            <a:solidFill>
                              <a:prstClr val="black"/>
                            </a:solidFill>
                            <a:latin typeface="Cambria Math" panose="02040503050406030204" pitchFamily="18" charset="0"/>
                            <a:ea typeface="Cambria Math" panose="02040503050406030204" pitchFamily="18" charset="0"/>
                          </a:rPr>
                        </m:ctrlPr>
                      </m:fPr>
                      <m:num>
                        <m:r>
                          <a:rPr lang="en-US" b="0" i="1" smtClean="0">
                            <a:solidFill>
                              <a:prstClr val="black"/>
                            </a:solidFill>
                            <a:latin typeface="Cambria Math" panose="02040503050406030204" pitchFamily="18" charset="0"/>
                            <a:ea typeface="Cambria Math" panose="02040503050406030204" pitchFamily="18" charset="0"/>
                          </a:rPr>
                          <m:t>𝑃</m:t>
                        </m:r>
                      </m:num>
                      <m:den>
                        <m:r>
                          <a:rPr lang="en-US" b="0" i="1" smtClean="0">
                            <a:solidFill>
                              <a:prstClr val="black"/>
                            </a:solidFill>
                            <a:latin typeface="Cambria Math" panose="02040503050406030204" pitchFamily="18" charset="0"/>
                            <a:ea typeface="Cambria Math" panose="02040503050406030204" pitchFamily="18" charset="0"/>
                          </a:rPr>
                          <m:t>𝜔</m:t>
                        </m:r>
                      </m:den>
                    </m:f>
                  </m:oMath>
                </a14:m>
                <a:r>
                  <a:rPr lang="en-US" dirty="0" smtClean="0">
                    <a:solidFill>
                      <a:prstClr val="black"/>
                    </a:solidFill>
                  </a:rPr>
                  <a:t> ……………..(24)</a:t>
                </a:r>
              </a:p>
              <a:p>
                <a:pPr lvl="0"/>
                <a:endParaRPr lang="en-US" dirty="0">
                  <a:solidFill>
                    <a:prstClr val="black"/>
                  </a:solidFill>
                </a:endParaRPr>
              </a:p>
              <a:p>
                <a:pPr lvl="0"/>
                <a:r>
                  <a:rPr lang="en-US" dirty="0" smtClean="0">
                    <a:solidFill>
                      <a:prstClr val="black"/>
                    </a:solidFill>
                  </a:rPr>
                  <a:t>Equation 22(ii) can be rewritten as </a:t>
                </a:r>
              </a:p>
              <a:p>
                <a:pPr lvl="0"/>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𝑇𝑜𝑡𝑎𝑙</m:t>
                        </m:r>
                      </m:sub>
                    </m:sSub>
                    <m:r>
                      <a:rPr lang="en-US" i="1">
                        <a:solidFill>
                          <a:prstClr val="black"/>
                        </a:solidFill>
                        <a:latin typeface="Cambria Math" panose="02040503050406030204" pitchFamily="18" charset="0"/>
                      </a:rPr>
                      <m:t>= </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3</m:t>
                        </m:r>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𝑉</m:t>
                                </m:r>
                              </m:e>
                              <m:sub>
                                <m:r>
                                  <a:rPr lang="en-US" i="1">
                                    <a:solidFill>
                                      <a:prstClr val="black"/>
                                    </a:solidFill>
                                    <a:latin typeface="Cambria Math" panose="02040503050406030204" pitchFamily="18" charset="0"/>
                                  </a:rPr>
                                  <m:t>𝑡</m:t>
                                </m:r>
                              </m:sub>
                            </m:sSub>
                          </m:e>
                        </m:d>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𝐸</m:t>
                                </m:r>
                              </m:e>
                              <m:sub>
                                <m:r>
                                  <a:rPr lang="en-US" i="1">
                                    <a:solidFill>
                                      <a:prstClr val="black"/>
                                    </a:solidFill>
                                    <a:latin typeface="Cambria Math" panose="02040503050406030204" pitchFamily="18" charset="0"/>
                                  </a:rPr>
                                  <m:t>𝑓</m:t>
                                </m:r>
                              </m:sub>
                            </m:sSub>
                          </m:e>
                        </m:d>
                      </m:num>
                      <m:den>
                        <m:r>
                          <a:rPr lang="en-US" i="1" smtClean="0">
                            <a:solidFill>
                              <a:prstClr val="black"/>
                            </a:solidFill>
                            <a:latin typeface="Cambria Math" panose="02040503050406030204" pitchFamily="18" charset="0"/>
                            <a:ea typeface="Cambria Math" panose="02040503050406030204" pitchFamily="18" charset="0"/>
                          </a:rPr>
                          <m:t>𝜔</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𝑋</m:t>
                            </m:r>
                          </m:e>
                          <m:sub>
                            <m:r>
                              <a:rPr lang="en-US" i="1">
                                <a:solidFill>
                                  <a:prstClr val="black"/>
                                </a:solidFill>
                                <a:latin typeface="Cambria Math" panose="02040503050406030204" pitchFamily="18" charset="0"/>
                              </a:rPr>
                              <m:t>𝑠</m:t>
                            </m:r>
                          </m:sub>
                        </m:sSub>
                      </m:den>
                    </m:f>
                  </m:oMath>
                </a14:m>
                <a:r>
                  <a:rPr lang="en-US" dirty="0">
                    <a:solidFill>
                      <a:prstClr val="black"/>
                    </a:solidFill>
                  </a:rPr>
                  <a:t>Sin</a:t>
                </a:r>
                <a14:m>
                  <m:oMath xmlns:m="http://schemas.openxmlformats.org/officeDocument/2006/math">
                    <m:r>
                      <a:rPr lang="en-US" i="1" dirty="0">
                        <a:solidFill>
                          <a:prstClr val="black"/>
                        </a:solidFill>
                        <a:latin typeface="Cambria Math" panose="02040503050406030204" pitchFamily="18" charset="0"/>
                        <a:ea typeface="Cambria Math" panose="02040503050406030204" pitchFamily="18" charset="0"/>
                      </a:rPr>
                      <m:t>𝛿</m:t>
                    </m:r>
                  </m:oMath>
                </a14:m>
                <a:r>
                  <a:rPr lang="en-US" dirty="0">
                    <a:solidFill>
                      <a:prstClr val="black"/>
                    </a:solidFill>
                  </a:rPr>
                  <a:t> ………………………………………………</a:t>
                </a:r>
                <a:r>
                  <a:rPr lang="en-US" dirty="0" smtClean="0">
                    <a:solidFill>
                      <a:prstClr val="black"/>
                    </a:solidFill>
                  </a:rPr>
                  <a:t>25</a:t>
                </a:r>
              </a:p>
              <a:p>
                <a:pPr lvl="0"/>
                <a:r>
                  <a:rPr lang="en-US" dirty="0" smtClean="0">
                    <a:solidFill>
                      <a:prstClr val="black"/>
                    </a:solidFill>
                  </a:rPr>
                  <a:t>Note that both P an T vary sinusoidally with </a:t>
                </a:r>
                <a14:m>
                  <m:oMath xmlns:m="http://schemas.openxmlformats.org/officeDocument/2006/math">
                    <m:r>
                      <a:rPr lang="en-US" i="1" dirty="0">
                        <a:solidFill>
                          <a:prstClr val="black"/>
                        </a:solidFill>
                        <a:latin typeface="Cambria Math" panose="02040503050406030204" pitchFamily="18" charset="0"/>
                        <a:ea typeface="Cambria Math" panose="02040503050406030204" pitchFamily="18" charset="0"/>
                      </a:rPr>
                      <m:t>𝛿</m:t>
                    </m:r>
                  </m:oMath>
                </a14:m>
                <a:endParaRPr lang="en-US" dirty="0">
                  <a:solidFill>
                    <a:prstClr val="black"/>
                  </a:solidFill>
                </a:endParaRPr>
              </a:p>
              <a:p>
                <a:pPr lvl="0"/>
                <a:endParaRPr lang="en-US" dirty="0">
                  <a:solidFill>
                    <a:prstClr val="black"/>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25562"/>
                <a:ext cx="12192000" cy="5532437"/>
              </a:xfrm>
              <a:blipFill rotWithShape="0">
                <a:blip r:embed="rId2"/>
                <a:stretch>
                  <a:fillRect l="-900" t="-441"/>
                </a:stretch>
              </a:blipFill>
            </p:spPr>
            <p:txBody>
              <a:bodyPr/>
              <a:lstStyle/>
              <a:p>
                <a:r>
                  <a:rPr lang="en-US">
                    <a:noFill/>
                  </a:rPr>
                  <a:t> </a:t>
                </a:r>
              </a:p>
            </p:txBody>
          </p:sp>
        </mc:Fallback>
      </mc:AlternateContent>
    </p:spTree>
    <p:extLst>
      <p:ext uri="{BB962C8B-B14F-4D97-AF65-F5344CB8AC3E}">
        <p14:creationId xmlns:p14="http://schemas.microsoft.com/office/powerpoint/2010/main" val="74427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rPr>
              <a:t>DETERMINATION OF THE POWER DELIVERED TO THE BUS BAR –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524000"/>
                <a:ext cx="12192000" cy="5333999"/>
              </a:xfrm>
            </p:spPr>
            <p:txBody>
              <a:bodyPr/>
              <a:lstStyle/>
              <a:p>
                <a:r>
                  <a:rPr lang="en-US" dirty="0" smtClean="0">
                    <a:solidFill>
                      <a:prstClr val="black"/>
                    </a:solidFill>
                  </a:rPr>
                  <a:t>Maximum power,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𝑃</m:t>
                        </m:r>
                      </m:e>
                      <m:sub>
                        <m:r>
                          <a:rPr lang="en-US" b="0" i="1" smtClean="0">
                            <a:solidFill>
                              <a:prstClr val="black"/>
                            </a:solidFill>
                            <a:latin typeface="Cambria Math" panose="02040503050406030204" pitchFamily="18" charset="0"/>
                          </a:rPr>
                          <m:t>𝑚𝑎𝑥</m:t>
                        </m:r>
                        <m:r>
                          <a:rPr lang="en-US" b="0" i="1" smtClean="0">
                            <a:solidFill>
                              <a:prstClr val="black"/>
                            </a:solidFill>
                            <a:latin typeface="Cambria Math" panose="02040503050406030204" pitchFamily="18" charset="0"/>
                          </a:rPr>
                          <m:t>.</m:t>
                        </m:r>
                      </m:sub>
                    </m:sSub>
                    <m:r>
                      <a:rPr lang="en-US" i="1">
                        <a:solidFill>
                          <a:prstClr val="black"/>
                        </a:solidFill>
                        <a:latin typeface="Cambria Math" panose="02040503050406030204" pitchFamily="18" charset="0"/>
                      </a:rPr>
                      <m:t>= </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3</m:t>
                        </m:r>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𝑉</m:t>
                                </m:r>
                              </m:e>
                              <m:sub>
                                <m:r>
                                  <a:rPr lang="en-US" i="1">
                                    <a:solidFill>
                                      <a:prstClr val="black"/>
                                    </a:solidFill>
                                    <a:latin typeface="Cambria Math" panose="02040503050406030204" pitchFamily="18" charset="0"/>
                                  </a:rPr>
                                  <m:t>𝑡</m:t>
                                </m:r>
                              </m:sub>
                            </m:sSub>
                          </m:e>
                        </m:d>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𝐸</m:t>
                                </m:r>
                              </m:e>
                              <m:sub>
                                <m:r>
                                  <a:rPr lang="en-US" i="1">
                                    <a:solidFill>
                                      <a:prstClr val="black"/>
                                    </a:solidFill>
                                    <a:latin typeface="Cambria Math" panose="02040503050406030204" pitchFamily="18" charset="0"/>
                                  </a:rPr>
                                  <m:t>𝑓</m:t>
                                </m:r>
                              </m:sub>
                            </m:sSub>
                          </m:e>
                        </m:d>
                      </m:num>
                      <m:den>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𝑠</m:t>
                            </m:r>
                          </m:sub>
                        </m:sSub>
                      </m:den>
                    </m:f>
                    <m:r>
                      <a:rPr lang="en-US" b="0" i="1"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𝑓𝑜𝑟</m:t>
                    </m:r>
                    <m:r>
                      <a:rPr lang="en-US" b="0" i="1" smtClean="0">
                        <a:solidFill>
                          <a:prstClr val="black"/>
                        </a:solidFill>
                        <a:latin typeface="Cambria Math" panose="02040503050406030204" pitchFamily="18" charset="0"/>
                      </a:rPr>
                      <m:t> </m:t>
                    </m:r>
                    <m:r>
                      <a:rPr lang="en-US" i="1" dirty="0">
                        <a:solidFill>
                          <a:prstClr val="black"/>
                        </a:solidFill>
                        <a:latin typeface="Cambria Math" panose="02040503050406030204" pitchFamily="18" charset="0"/>
                        <a:ea typeface="Cambria Math" panose="02040503050406030204" pitchFamily="18" charset="0"/>
                      </a:rPr>
                      <m:t>𝛿</m:t>
                    </m:r>
                    <m:r>
                      <a:rPr lang="en-US" b="0" i="1" dirty="0" smtClean="0">
                        <a:solidFill>
                          <a:prstClr val="black"/>
                        </a:solidFill>
                        <a:latin typeface="Cambria Math" panose="02040503050406030204" pitchFamily="18" charset="0"/>
                        <a:ea typeface="Cambria Math" panose="02040503050406030204" pitchFamily="18" charset="0"/>
                      </a:rPr>
                      <m:t>=</m:t>
                    </m:r>
                    <m:sSup>
                      <m:sSupPr>
                        <m:ctrlPr>
                          <a:rPr lang="en-US" b="0" i="1" dirty="0" smtClean="0">
                            <a:solidFill>
                              <a:prstClr val="black"/>
                            </a:solidFill>
                            <a:latin typeface="Cambria Math" panose="02040503050406030204" pitchFamily="18" charset="0"/>
                            <a:ea typeface="Cambria Math" panose="02040503050406030204" pitchFamily="18" charset="0"/>
                          </a:rPr>
                        </m:ctrlPr>
                      </m:sSupPr>
                      <m:e>
                        <m:r>
                          <a:rPr lang="en-US" b="0" i="1" dirty="0" smtClean="0">
                            <a:solidFill>
                              <a:prstClr val="black"/>
                            </a:solidFill>
                            <a:latin typeface="Cambria Math" panose="02040503050406030204" pitchFamily="18" charset="0"/>
                            <a:ea typeface="Cambria Math" panose="02040503050406030204" pitchFamily="18" charset="0"/>
                          </a:rPr>
                          <m:t>90</m:t>
                        </m:r>
                      </m:e>
                      <m:sup>
                        <m:r>
                          <a:rPr lang="en-US" b="0" i="1" dirty="0" smtClean="0">
                            <a:solidFill>
                              <a:prstClr val="black"/>
                            </a:solidFill>
                            <a:latin typeface="Cambria Math" panose="02040503050406030204" pitchFamily="18" charset="0"/>
                            <a:ea typeface="Cambria Math" panose="02040503050406030204" pitchFamily="18" charset="0"/>
                          </a:rPr>
                          <m:t>0</m:t>
                        </m:r>
                      </m:sup>
                    </m:sSup>
                  </m:oMath>
                </a14:m>
                <a:r>
                  <a:rPr lang="en-US" dirty="0">
                    <a:solidFill>
                      <a:prstClr val="black"/>
                    </a:solidFill>
                  </a:rPr>
                  <a:t> </a:t>
                </a:r>
                <a:r>
                  <a:rPr lang="en-US" dirty="0" smtClean="0">
                    <a:solidFill>
                      <a:prstClr val="black"/>
                    </a:solidFill>
                  </a:rPr>
                  <a:t> and</a:t>
                </a:r>
              </a:p>
              <a:p>
                <a:endParaRPr lang="en-US" dirty="0">
                  <a:solidFill>
                    <a:prstClr val="black"/>
                  </a:solidFill>
                </a:endParaRPr>
              </a:p>
              <a:p>
                <a14:m>
                  <m:oMath xmlns:m="http://schemas.openxmlformats.org/officeDocument/2006/math">
                    <m:r>
                      <a:rPr lang="en-US" sz="3200" i="1">
                        <a:solidFill>
                          <a:prstClr val="black"/>
                        </a:solidFill>
                        <a:latin typeface="Cambria Math" panose="02040503050406030204" pitchFamily="18" charset="0"/>
                      </a:rPr>
                      <m:t>𝑄</m:t>
                    </m:r>
                    <m:r>
                      <a:rPr lang="en-US" sz="3200" i="1">
                        <a:solidFill>
                          <a:prstClr val="black"/>
                        </a:solidFill>
                        <a:latin typeface="Cambria Math" panose="02040503050406030204" pitchFamily="18" charset="0"/>
                      </a:rPr>
                      <m:t>= </m:t>
                    </m:r>
                    <m:f>
                      <m:fPr>
                        <m:ctrlPr>
                          <a:rPr lang="en-US" sz="3200" i="1">
                            <a:solidFill>
                              <a:prstClr val="black"/>
                            </a:solidFill>
                            <a:latin typeface="Cambria Math" panose="02040503050406030204" pitchFamily="18" charset="0"/>
                          </a:rPr>
                        </m:ctrlPr>
                      </m:fPr>
                      <m:num>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𝐸</m:t>
                                </m:r>
                              </m:e>
                              <m:sub>
                                <m:r>
                                  <a:rPr lang="en-US" sz="3200" i="1">
                                    <a:solidFill>
                                      <a:prstClr val="black"/>
                                    </a:solidFill>
                                    <a:latin typeface="Cambria Math" panose="02040503050406030204" pitchFamily="18" charset="0"/>
                                  </a:rPr>
                                  <m:t>𝑓</m:t>
                                </m:r>
                              </m:sub>
                            </m:sSub>
                          </m:e>
                        </m:d>
                        <m:r>
                          <a:rPr lang="en-US" sz="3200" b="0" i="1" smtClean="0">
                            <a:solidFill>
                              <a:prstClr val="black"/>
                            </a:solidFill>
                            <a:latin typeface="Cambria Math" panose="02040503050406030204" pitchFamily="18" charset="0"/>
                          </a:rPr>
                          <m:t> </m:t>
                        </m:r>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r>
                      <a:rPr lang="en-US" sz="3200" i="1">
                        <a:solidFill>
                          <a:prstClr val="black"/>
                        </a:solidFill>
                        <a:latin typeface="Cambria Math" panose="02040503050406030204" pitchFamily="18" charset="0"/>
                      </a:rPr>
                      <m:t>𝐶𝑜𝑠</m:t>
                    </m:r>
                    <m:d>
                      <m:dPr>
                        <m:ctrlPr>
                          <a:rPr lang="en-US" sz="3200" i="1">
                            <a:solidFill>
                              <a:prstClr val="black"/>
                            </a:solidFill>
                            <a:latin typeface="Cambria Math" panose="02040503050406030204" pitchFamily="18" charset="0"/>
                          </a:rPr>
                        </m:ctrlPr>
                      </m:dPr>
                      <m:e>
                        <m:r>
                          <a:rPr lang="en-US" sz="3200" i="1">
                            <a:solidFill>
                              <a:prstClr val="black"/>
                            </a:solidFill>
                            <a:latin typeface="Cambria Math" panose="02040503050406030204" pitchFamily="18" charset="0"/>
                            <a:ea typeface="Cambria Math" panose="02040503050406030204" pitchFamily="18" charset="0"/>
                          </a:rPr>
                          <m:t>𝛿</m:t>
                        </m:r>
                      </m:e>
                    </m:d>
                    <m:r>
                      <m:rPr>
                        <m:nor/>
                      </m:rPr>
                      <a:rPr lang="en-US" sz="3200" dirty="0">
                        <a:solidFill>
                          <a:prstClr val="black"/>
                        </a:solidFill>
                      </a:rPr>
                      <m:t>− </m:t>
                    </m:r>
                    <m:f>
                      <m:fPr>
                        <m:ctrlPr>
                          <a:rPr lang="en-US" sz="3200" i="1">
                            <a:solidFill>
                              <a:prstClr val="black"/>
                            </a:solidFill>
                            <a:latin typeface="Cambria Math" panose="02040503050406030204" pitchFamily="18" charset="0"/>
                          </a:rPr>
                        </m:ctrlPr>
                      </m:fPr>
                      <m:num>
                        <m:sSup>
                          <m:sSupPr>
                            <m:ctrlPr>
                              <a:rPr lang="en-US" sz="3200" i="1">
                                <a:solidFill>
                                  <a:prstClr val="black"/>
                                </a:solidFill>
                                <a:latin typeface="Cambria Math" panose="02040503050406030204" pitchFamily="18" charset="0"/>
                              </a:rPr>
                            </m:ctrlPr>
                          </m:sSupPr>
                          <m:e>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𝑡</m:t>
                                    </m:r>
                                  </m:sub>
                                </m:sSub>
                              </m:e>
                            </m:d>
                          </m:e>
                          <m:sup>
                            <m:r>
                              <a:rPr lang="en-US" sz="3200" i="1">
                                <a:solidFill>
                                  <a:prstClr val="black"/>
                                </a:solidFill>
                                <a:latin typeface="Cambria Math" panose="02040503050406030204" pitchFamily="18" charset="0"/>
                              </a:rPr>
                              <m:t>2</m:t>
                            </m:r>
                          </m:sup>
                        </m:sSup>
                      </m:num>
                      <m:den>
                        <m:d>
                          <m:dPr>
                            <m:begChr m:val="|"/>
                            <m:endChr m:val="|"/>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𝑍</m:t>
                                </m:r>
                              </m:e>
                              <m:sub>
                                <m:r>
                                  <a:rPr lang="en-US" sz="3200" i="1">
                                    <a:solidFill>
                                      <a:prstClr val="black"/>
                                    </a:solidFill>
                                    <a:latin typeface="Cambria Math" panose="02040503050406030204" pitchFamily="18" charset="0"/>
                                  </a:rPr>
                                  <m:t>𝑠</m:t>
                                </m:r>
                              </m:sub>
                            </m:sSub>
                          </m:e>
                        </m:d>
                      </m:den>
                    </m:f>
                  </m:oMath>
                </a14:m>
                <a:endParaRPr lang="en-US" dirty="0" smtClean="0">
                  <a:solidFill>
                    <a:prstClr val="black"/>
                  </a:solidFill>
                </a:endParaRPr>
              </a:p>
              <a:p>
                <a:endParaRPr lang="en-US" dirty="0">
                  <a:solidFill>
                    <a:prstClr val="black"/>
                  </a:solidFill>
                </a:endParaRPr>
              </a:p>
              <a:p>
                <a:r>
                  <a:rPr lang="en-US" b="1" dirty="0" smtClean="0">
                    <a:solidFill>
                      <a:srgbClr val="FF0000"/>
                    </a:solidFill>
                  </a:rPr>
                  <a:t>Recall  </a:t>
                </a:r>
                <a14:m>
                  <m:oMath xmlns:m="http://schemas.openxmlformats.org/officeDocument/2006/math">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𝑩</m:t>
                            </m:r>
                          </m:e>
                        </m:d>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n-US" b="1" i="1" smtClean="0">
                                <a:solidFill>
                                  <a:srgbClr val="FF0000"/>
                                </a:solidFill>
                                <a:latin typeface="Cambria Math" panose="02040503050406030204" pitchFamily="18" charset="0"/>
                              </a:rPr>
                              <m:t>𝑨</m:t>
                            </m:r>
                          </m:e>
                        </m:func>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n-US" b="1" i="1" smtClean="0">
                                <a:solidFill>
                                  <a:srgbClr val="FF0000"/>
                                </a:solidFill>
                                <a:latin typeface="Cambria Math" panose="02040503050406030204" pitchFamily="18" charset="0"/>
                              </a:rPr>
                              <m:t>𝑩</m:t>
                            </m:r>
                          </m:e>
                        </m:func>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n-US" b="1" i="1" smtClean="0">
                                <a:solidFill>
                                  <a:srgbClr val="FF0000"/>
                                </a:solidFill>
                                <a:latin typeface="Cambria Math" panose="02040503050406030204" pitchFamily="18" charset="0"/>
                              </a:rPr>
                              <m:t>𝑨</m:t>
                            </m:r>
                          </m:e>
                        </m:func>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n-US" b="1" i="1" smtClean="0">
                                <a:solidFill>
                                  <a:srgbClr val="FF0000"/>
                                </a:solidFill>
                                <a:latin typeface="Cambria Math" panose="02040503050406030204" pitchFamily="18" charset="0"/>
                              </a:rPr>
                              <m:t>𝑩</m:t>
                            </m:r>
                          </m:e>
                        </m:func>
                        <m:r>
                          <a:rPr lang="en-US" b="1" i="1" smtClean="0">
                            <a:solidFill>
                              <a:srgbClr val="FF0000"/>
                            </a:solidFill>
                            <a:latin typeface="Cambria Math" panose="02040503050406030204" pitchFamily="18" charset="0"/>
                          </a:rPr>
                          <m:t> </m:t>
                        </m:r>
                      </m:e>
                    </m:func>
                  </m:oMath>
                </a14:m>
                <a:endParaRPr lang="en-US" b="1" dirty="0" smtClean="0">
                  <a:solidFill>
                    <a:srgbClr val="FF0000"/>
                  </a:solidFill>
                </a:endParaRPr>
              </a:p>
              <a:p>
                <a14:m>
                  <m:oMath xmlns:m="http://schemas.openxmlformats.org/officeDocument/2006/math">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𝒄𝒐𝒔</m:t>
                        </m:r>
                      </m:fName>
                      <m:e>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𝑩</m:t>
                            </m:r>
                          </m:e>
                        </m:d>
                        <m:r>
                          <a:rPr lang="en-US" b="1" i="1">
                            <a:solidFill>
                              <a:srgbClr val="FF0000"/>
                            </a:solidFill>
                            <a:latin typeface="Cambria Math" panose="02040503050406030204" pitchFamily="18" charset="0"/>
                          </a:rPr>
                          <m:t>= </m:t>
                        </m:r>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𝒄𝒐𝒔</m:t>
                            </m:r>
                          </m:fName>
                          <m:e>
                            <m:r>
                              <a:rPr lang="en-US" b="1" i="1" smtClean="0">
                                <a:solidFill>
                                  <a:srgbClr val="FF0000"/>
                                </a:solidFill>
                                <a:latin typeface="Cambria Math" panose="02040503050406030204" pitchFamily="18" charset="0"/>
                              </a:rPr>
                              <m:t>𝑨</m:t>
                            </m:r>
                          </m:e>
                        </m:func>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𝒄𝒐𝒔</m:t>
                            </m:r>
                          </m:fName>
                          <m:e>
                            <m:r>
                              <a:rPr lang="en-US" b="1" i="1">
                                <a:solidFill>
                                  <a:srgbClr val="FF0000"/>
                                </a:solidFill>
                                <a:latin typeface="Cambria Math" panose="02040503050406030204" pitchFamily="18" charset="0"/>
                              </a:rPr>
                              <m:t>𝑩</m:t>
                            </m:r>
                          </m:e>
                        </m:func>
                        <m:r>
                          <a:rPr lang="en-US" b="1" i="1" smtClean="0">
                            <a:solidFill>
                              <a:srgbClr val="FF0000"/>
                            </a:solidFill>
                            <a:latin typeface="Cambria Math" panose="02040503050406030204" pitchFamily="18" charset="0"/>
                          </a:rPr>
                          <m:t>+</m:t>
                        </m:r>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𝒔𝒊𝒏</m:t>
                            </m:r>
                          </m:fName>
                          <m:e>
                            <m:r>
                              <a:rPr lang="en-US" b="1" i="1">
                                <a:solidFill>
                                  <a:srgbClr val="FF0000"/>
                                </a:solidFill>
                                <a:latin typeface="Cambria Math" panose="02040503050406030204" pitchFamily="18" charset="0"/>
                              </a:rPr>
                              <m:t>𝑨</m:t>
                            </m:r>
                          </m:e>
                        </m:func>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𝒔𝒊𝒏</m:t>
                            </m:r>
                          </m:fName>
                          <m:e>
                            <m:r>
                              <a:rPr lang="en-US" b="1" i="1">
                                <a:solidFill>
                                  <a:srgbClr val="FF0000"/>
                                </a:solidFill>
                                <a:latin typeface="Cambria Math" panose="02040503050406030204" pitchFamily="18" charset="0"/>
                              </a:rPr>
                              <m:t>𝑩</m:t>
                            </m:r>
                          </m:e>
                        </m:func>
                        <m:r>
                          <a:rPr lang="en-US" b="1" i="1">
                            <a:solidFill>
                              <a:srgbClr val="FF0000"/>
                            </a:solidFill>
                            <a:latin typeface="Cambria Math" panose="02040503050406030204" pitchFamily="18" charset="0"/>
                          </a:rPr>
                          <m:t> </m:t>
                        </m:r>
                      </m:e>
                    </m:func>
                  </m:oMath>
                </a14:m>
                <a:endParaRPr lang="en-US" b="1" dirty="0" smtClean="0">
                  <a:solidFill>
                    <a:srgbClr val="FF0000"/>
                  </a:solidFill>
                </a:endParaRPr>
              </a:p>
              <a:p>
                <a14:m>
                  <m:oMath xmlns:m="http://schemas.openxmlformats.org/officeDocument/2006/math">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𝑩</m:t>
                            </m:r>
                          </m:e>
                        </m:d>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n-US" b="1" i="1" smtClean="0">
                                <a:solidFill>
                                  <a:srgbClr val="FF0000"/>
                                </a:solidFill>
                                <a:latin typeface="Cambria Math" panose="02040503050406030204" pitchFamily="18" charset="0"/>
                              </a:rPr>
                              <m:t>𝑨</m:t>
                            </m:r>
                          </m:e>
                        </m:func>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n-US" b="1" i="1" smtClean="0">
                                <a:solidFill>
                                  <a:srgbClr val="FF0000"/>
                                </a:solidFill>
                                <a:latin typeface="Cambria Math" panose="02040503050406030204" pitchFamily="18" charset="0"/>
                              </a:rPr>
                              <m:t>𝑩</m:t>
                            </m:r>
                          </m:e>
                        </m:func>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n-US" b="1" i="1" smtClean="0">
                                <a:solidFill>
                                  <a:srgbClr val="FF0000"/>
                                </a:solidFill>
                                <a:latin typeface="Cambria Math" panose="02040503050406030204" pitchFamily="18" charset="0"/>
                              </a:rPr>
                              <m:t>𝑨</m:t>
                            </m:r>
                          </m:e>
                        </m:func>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n-US" b="1" i="1" smtClean="0">
                                <a:solidFill>
                                  <a:srgbClr val="FF0000"/>
                                </a:solidFill>
                                <a:latin typeface="Cambria Math" panose="02040503050406030204" pitchFamily="18" charset="0"/>
                              </a:rPr>
                              <m:t>𝑩</m:t>
                            </m:r>
                          </m:e>
                        </m:func>
                      </m:e>
                    </m:func>
                  </m:oMath>
                </a14:m>
                <a:endParaRPr lang="en-US" b="1" dirty="0" smtClean="0">
                  <a:solidFill>
                    <a:srgbClr val="FF0000"/>
                  </a:solidFill>
                </a:endParaRPr>
              </a:p>
              <a:p>
                <a14:m>
                  <m:oMath xmlns:m="http://schemas.openxmlformats.org/officeDocument/2006/math">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𝒔𝒊𝒏</m:t>
                        </m:r>
                      </m:fName>
                      <m:e>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𝑩</m:t>
                            </m:r>
                          </m:e>
                        </m:d>
                        <m:r>
                          <a:rPr lang="en-US" b="1" i="1">
                            <a:solidFill>
                              <a:srgbClr val="FF0000"/>
                            </a:solidFill>
                            <a:latin typeface="Cambria Math" panose="02040503050406030204" pitchFamily="18" charset="0"/>
                          </a:rPr>
                          <m:t>= </m:t>
                        </m:r>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𝒔𝒊𝒏</m:t>
                            </m:r>
                          </m:fName>
                          <m:e>
                            <m:r>
                              <a:rPr lang="en-US" b="1" i="1">
                                <a:solidFill>
                                  <a:srgbClr val="FF0000"/>
                                </a:solidFill>
                                <a:latin typeface="Cambria Math" panose="02040503050406030204" pitchFamily="18" charset="0"/>
                              </a:rPr>
                              <m:t>𝑨</m:t>
                            </m:r>
                          </m:e>
                        </m:func>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𝒄𝒐𝒔</m:t>
                            </m:r>
                          </m:fName>
                          <m:e>
                            <m:r>
                              <a:rPr lang="en-US" b="1" i="1">
                                <a:solidFill>
                                  <a:srgbClr val="FF0000"/>
                                </a:solidFill>
                                <a:latin typeface="Cambria Math" panose="02040503050406030204" pitchFamily="18" charset="0"/>
                              </a:rPr>
                              <m:t>𝑩</m:t>
                            </m:r>
                          </m:e>
                        </m:func>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 </m:t>
                        </m:r>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𝒄𝒐𝒔</m:t>
                            </m:r>
                          </m:fName>
                          <m:e>
                            <m:r>
                              <a:rPr lang="en-US" b="1" i="1">
                                <a:solidFill>
                                  <a:srgbClr val="FF0000"/>
                                </a:solidFill>
                                <a:latin typeface="Cambria Math" panose="02040503050406030204" pitchFamily="18" charset="0"/>
                              </a:rPr>
                              <m:t>𝑨</m:t>
                            </m:r>
                          </m:e>
                        </m:func>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𝒔𝒊𝒏</m:t>
                            </m:r>
                          </m:fName>
                          <m:e>
                            <m:r>
                              <a:rPr lang="en-US" b="1" i="1">
                                <a:solidFill>
                                  <a:srgbClr val="FF0000"/>
                                </a:solidFill>
                                <a:latin typeface="Cambria Math" panose="02040503050406030204" pitchFamily="18" charset="0"/>
                              </a:rPr>
                              <m:t>𝑩</m:t>
                            </m:r>
                          </m:e>
                        </m:func>
                      </m:e>
                    </m:func>
                  </m:oMath>
                </a14:m>
                <a:endParaRPr lang="en-US" b="1" dirty="0" smtClean="0">
                  <a:solidFill>
                    <a:srgbClr val="FF0000"/>
                  </a:solidFill>
                </a:endParaRPr>
              </a:p>
              <a:p>
                <a14:m>
                  <m:oMath xmlns:m="http://schemas.openxmlformats.org/officeDocument/2006/math">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e>
                        </m:d>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n-US" b="1" i="1" smtClean="0">
                                <a:solidFill>
                                  <a:srgbClr val="FF0000"/>
                                </a:solidFill>
                                <a:latin typeface="Cambria Math" panose="02040503050406030204" pitchFamily="18" charset="0"/>
                              </a:rPr>
                              <m:t>𝑨</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𝒂𝒏𝒅</m:t>
                            </m:r>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e>
                                </m:d>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n-US" b="1" i="1" smtClean="0">
                                        <a:solidFill>
                                          <a:srgbClr val="FF0000"/>
                                        </a:solidFill>
                                        <a:latin typeface="Cambria Math" panose="02040503050406030204" pitchFamily="18" charset="0"/>
                                      </a:rPr>
                                      <m:t>𝑨</m:t>
                                    </m:r>
                                  </m:e>
                                </m:func>
                              </m:e>
                            </m:func>
                          </m:e>
                        </m:func>
                      </m:e>
                    </m:func>
                  </m:oMath>
                </a14:m>
                <a:endParaRPr lang="en-US" b="1"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524000"/>
                <a:ext cx="12192000" cy="5333999"/>
              </a:xfrm>
              <a:blipFill rotWithShape="0">
                <a:blip r:embed="rId2"/>
                <a:stretch>
                  <a:fillRect l="-900"/>
                </a:stretch>
              </a:blipFill>
            </p:spPr>
            <p:txBody>
              <a:bodyPr/>
              <a:lstStyle/>
              <a:p>
                <a:r>
                  <a:rPr lang="en-US">
                    <a:noFill/>
                  </a:rPr>
                  <a:t> </a:t>
                </a:r>
              </a:p>
            </p:txBody>
          </p:sp>
        </mc:Fallback>
      </mc:AlternateContent>
    </p:spTree>
    <p:extLst>
      <p:ext uri="{BB962C8B-B14F-4D97-AF65-F5344CB8AC3E}">
        <p14:creationId xmlns:p14="http://schemas.microsoft.com/office/powerpoint/2010/main" val="25197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83771"/>
          </a:xfrm>
        </p:spPr>
        <p:txBody>
          <a:bodyPr/>
          <a:lstStyle/>
          <a:p>
            <a:r>
              <a:rPr lang="en-US" b="1" dirty="0" smtClean="0">
                <a:latin typeface="Arial Black" panose="020B0A04020102020204" pitchFamily="34" charset="0"/>
              </a:rPr>
              <a:t>TUTORIAL EXAMPLE 1/SOLUTION</a:t>
            </a:r>
            <a:endParaRPr lang="en-US" b="1"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682170"/>
                <a:ext cx="11353800" cy="6175829"/>
              </a:xfrm>
            </p:spPr>
            <p:txBody>
              <a:bodyPr>
                <a:normAutofit lnSpcReduction="10000"/>
              </a:bodyPr>
              <a:lstStyle/>
              <a:p>
                <a:pPr algn="just"/>
                <a:r>
                  <a:rPr lang="en-US" sz="4000" dirty="0" smtClean="0">
                    <a:latin typeface="Times New Roman" panose="02020603050405020304" pitchFamily="18" charset="0"/>
                    <a:cs typeface="Times New Roman" panose="02020603050405020304" pitchFamily="18" charset="0"/>
                  </a:rPr>
                  <a:t>A Y- connected, two pole, 50Hz, 11kV, 10MVA synchronous generator with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𝑋</m:t>
                        </m:r>
                      </m:e>
                      <m:sub>
                        <m:r>
                          <a:rPr lang="en-US" sz="4000" i="1">
                            <a:solidFill>
                              <a:prstClr val="black"/>
                            </a:solidFill>
                            <a:latin typeface="Cambria Math" panose="02040503050406030204" pitchFamily="18" charset="0"/>
                          </a:rPr>
                          <m:t>𝑠</m:t>
                        </m:r>
                      </m:sub>
                    </m:sSub>
                  </m:oMath>
                </a14:m>
                <a:r>
                  <a:rPr lang="en-US" sz="40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r>
                      <a:rPr lang="en-US" sz="4000" i="1" dirty="0">
                        <a:solidFill>
                          <a:prstClr val="black"/>
                        </a:solidFill>
                        <a:latin typeface="Cambria Math" panose="02040503050406030204" pitchFamily="18" charset="0"/>
                      </a:rPr>
                      <m:t>1</m:t>
                    </m:r>
                    <m:r>
                      <a:rPr lang="en-US" sz="4000" b="0" i="1" dirty="0" smtClean="0">
                        <a:solidFill>
                          <a:prstClr val="black"/>
                        </a:solidFill>
                        <a:latin typeface="Cambria Math" panose="02040503050406030204" pitchFamily="18" charset="0"/>
                      </a:rPr>
                      <m:t>5</m:t>
                    </m:r>
                    <m:r>
                      <a:rPr lang="el-GR" sz="4000" i="1">
                        <a:solidFill>
                          <a:prstClr val="black"/>
                        </a:solidFill>
                        <a:latin typeface="Cambria Math" panose="02040503050406030204" pitchFamily="18" charset="0"/>
                      </a:rPr>
                      <m:t>Ω</m:t>
                    </m:r>
                    <m:r>
                      <a:rPr lang="en-US" sz="4000" b="0" i="1" smtClean="0">
                        <a:solidFill>
                          <a:prstClr val="black"/>
                        </a:solidFill>
                        <a:latin typeface="Cambria Math" panose="02040503050406030204" pitchFamily="18" charset="0"/>
                      </a:rPr>
                      <m:t>,</m:t>
                    </m:r>
                  </m:oMath>
                </a14:m>
                <a:r>
                  <a:rPr lang="en-US" sz="4000" dirty="0" smtClean="0">
                    <a:latin typeface="Times New Roman" panose="02020603050405020304" pitchFamily="18" charset="0"/>
                    <a:cs typeface="Times New Roman" panose="02020603050405020304" pitchFamily="18" charset="0"/>
                  </a:rPr>
                  <a:t> is operating at full load and 0.8 power factor lagging. </a:t>
                </a:r>
                <a:r>
                  <a:rPr lang="en-US" sz="4000" b="1" dirty="0" smtClean="0">
                    <a:latin typeface="Times New Roman" panose="02020603050405020304" pitchFamily="18" charset="0"/>
                    <a:cs typeface="Times New Roman" panose="02020603050405020304" pitchFamily="18" charset="0"/>
                  </a:rPr>
                  <a:t>Calculate</a:t>
                </a:r>
              </a:p>
              <a:p>
                <a:pPr algn="just"/>
                <a:endParaRPr lang="en-US" sz="4000" b="1" dirty="0" smtClean="0">
                  <a:latin typeface="Times New Roman" panose="02020603050405020304" pitchFamily="18" charset="0"/>
                  <a:cs typeface="Times New Roman" panose="02020603050405020304" pitchFamily="18" charset="0"/>
                </a:endParaRPr>
              </a:p>
              <a:p>
                <a:pPr algn="just"/>
                <a:r>
                  <a:rPr lang="en-US" sz="4000" b="1" dirty="0" smtClean="0">
                    <a:latin typeface="Times New Roman" panose="02020603050405020304" pitchFamily="18" charset="0"/>
                    <a:cs typeface="Times New Roman" panose="02020603050405020304" pitchFamily="18" charset="0"/>
                  </a:rPr>
                  <a:t>(</a:t>
                </a:r>
                <a:r>
                  <a:rPr lang="en-US" sz="4000" b="1" dirty="0" err="1" smtClean="0">
                    <a:latin typeface="Times New Roman" panose="02020603050405020304" pitchFamily="18" charset="0"/>
                    <a:cs typeface="Times New Roman" panose="02020603050405020304" pitchFamily="18" charset="0"/>
                  </a:rPr>
                  <a:t>i</a:t>
                </a:r>
                <a:r>
                  <a:rPr lang="en-US" sz="4000" b="1" dirty="0" smtClean="0">
                    <a:latin typeface="Times New Roman" panose="02020603050405020304" pitchFamily="18" charset="0"/>
                    <a:cs typeface="Times New Roman" panose="02020603050405020304" pitchFamily="18" charset="0"/>
                  </a:rPr>
                  <a:t>) the induced </a:t>
                </a:r>
                <a:r>
                  <a:rPr lang="en-US" sz="4000" b="1" dirty="0" err="1" smtClean="0">
                    <a:latin typeface="Times New Roman" panose="02020603050405020304" pitchFamily="18" charset="0"/>
                    <a:cs typeface="Times New Roman" panose="02020603050405020304" pitchFamily="18" charset="0"/>
                  </a:rPr>
                  <a:t>e.m.f</a:t>
                </a:r>
                <a:r>
                  <a:rPr lang="en-US" sz="4000" b="1" dirty="0" smtClean="0">
                    <a:latin typeface="Times New Roman" panose="02020603050405020304" pitchFamily="18" charset="0"/>
                    <a:cs typeface="Times New Roman" panose="02020603050405020304" pitchFamily="18" charset="0"/>
                  </a:rPr>
                  <a:t> and load angle,</a:t>
                </a:r>
                <a:r>
                  <a:rPr lang="en-US" sz="4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𝐸</m:t>
                        </m:r>
                      </m:e>
                      <m:sub>
                        <m:r>
                          <a:rPr lang="en-US" sz="4000" b="0" i="1" smtClean="0">
                            <a:solidFill>
                              <a:prstClr val="black"/>
                            </a:solidFill>
                            <a:latin typeface="Cambria Math" panose="02040503050406030204" pitchFamily="18" charset="0"/>
                          </a:rPr>
                          <m:t>𝑓</m:t>
                        </m:r>
                      </m:sub>
                    </m:sSub>
                    <m:r>
                      <a:rPr lang="en-US" sz="4000" i="1" smtClean="0">
                        <a:solidFill>
                          <a:prstClr val="black"/>
                        </a:solidFill>
                        <a:latin typeface="Cambria Math" panose="02040503050406030204" pitchFamily="18" charset="0"/>
                        <a:ea typeface="Cambria Math" panose="02040503050406030204" pitchFamily="18" charset="0"/>
                      </a:rPr>
                      <m:t>&lt;</m:t>
                    </m:r>
                    <m:r>
                      <a:rPr lang="en-US" sz="4000" i="1" smtClean="0">
                        <a:solidFill>
                          <a:prstClr val="black"/>
                        </a:solidFill>
                        <a:latin typeface="Cambria Math" panose="02040503050406030204" pitchFamily="18" charset="0"/>
                        <a:ea typeface="Cambria Math" panose="02040503050406030204" pitchFamily="18" charset="0"/>
                      </a:rPr>
                      <m:t>𝛿</m:t>
                    </m:r>
                  </m:oMath>
                </a14:m>
                <a:endParaRPr lang="en-US" sz="4000" b="1" dirty="0" smtClean="0">
                  <a:latin typeface="Times New Roman" panose="02020603050405020304" pitchFamily="18" charset="0"/>
                  <a:cs typeface="Times New Roman" panose="02020603050405020304" pitchFamily="18" charset="0"/>
                </a:endParaRPr>
              </a:p>
              <a:p>
                <a:pPr algn="just"/>
                <a:endParaRPr lang="en-US" sz="4000" b="1" dirty="0" smtClean="0">
                  <a:latin typeface="Times New Roman" panose="02020603050405020304" pitchFamily="18" charset="0"/>
                  <a:cs typeface="Times New Roman" panose="02020603050405020304" pitchFamily="18" charset="0"/>
                </a:endParaRPr>
              </a:p>
              <a:p>
                <a:pPr algn="just"/>
                <a:r>
                  <a:rPr lang="en-US" sz="4000" b="1" dirty="0" smtClean="0">
                    <a:latin typeface="Times New Roman" panose="02020603050405020304" pitchFamily="18" charset="0"/>
                    <a:cs typeface="Times New Roman" panose="02020603050405020304" pitchFamily="18" charset="0"/>
                  </a:rPr>
                  <a:t>(ii) the maximum power,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𝑃</m:t>
                        </m:r>
                      </m:e>
                      <m:sub>
                        <m:r>
                          <a:rPr lang="en-US" sz="4000" i="1">
                            <a:solidFill>
                              <a:prstClr val="black"/>
                            </a:solidFill>
                            <a:latin typeface="Cambria Math" panose="02040503050406030204" pitchFamily="18" charset="0"/>
                          </a:rPr>
                          <m:t>𝑚𝑎𝑥</m:t>
                        </m:r>
                      </m:sub>
                    </m:sSub>
                  </m:oMath>
                </a14:m>
                <a:r>
                  <a:rPr lang="en-US" sz="4000" b="1" dirty="0" smtClean="0">
                    <a:latin typeface="Times New Roman" panose="02020603050405020304" pitchFamily="18" charset="0"/>
                    <a:cs typeface="Times New Roman" panose="02020603050405020304" pitchFamily="18" charset="0"/>
                  </a:rPr>
                  <a:t> based on the above level of excitation, and </a:t>
                </a:r>
              </a:p>
              <a:p>
                <a:pPr algn="just"/>
                <a:endParaRPr lang="en-US" sz="4000" b="1" dirty="0" smtClean="0">
                  <a:latin typeface="Times New Roman" panose="02020603050405020304" pitchFamily="18" charset="0"/>
                  <a:cs typeface="Times New Roman" panose="02020603050405020304" pitchFamily="18" charset="0"/>
                </a:endParaRPr>
              </a:p>
              <a:p>
                <a:pPr algn="just"/>
                <a:r>
                  <a:rPr lang="en-US" sz="4000" b="1" dirty="0" smtClean="0">
                    <a:latin typeface="Times New Roman" panose="02020603050405020304" pitchFamily="18" charset="0"/>
                    <a:cs typeface="Times New Roman" panose="02020603050405020304" pitchFamily="18" charset="0"/>
                  </a:rPr>
                  <a:t>(iii) the maximum torque,</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𝑇</m:t>
                        </m:r>
                      </m:e>
                      <m:sub>
                        <m:r>
                          <a:rPr lang="en-US" sz="4000" b="0" i="1" smtClean="0">
                            <a:solidFill>
                              <a:prstClr val="black"/>
                            </a:solidFill>
                            <a:latin typeface="Cambria Math" panose="02040503050406030204" pitchFamily="18" charset="0"/>
                          </a:rPr>
                          <m:t>𝑚𝑎𝑥</m:t>
                        </m:r>
                      </m:sub>
                    </m:sSub>
                  </m:oMath>
                </a14:m>
                <a:endParaRPr lang="en-US" sz="4000" b="1" dirty="0">
                  <a:latin typeface="Times New Roman" panose="02020603050405020304" pitchFamily="18" charset="0"/>
                  <a:cs typeface="Times New Roman" panose="02020603050405020304"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682170"/>
                <a:ext cx="11353800" cy="6175829"/>
              </a:xfrm>
              <a:blipFill rotWithShape="0">
                <a:blip r:embed="rId2"/>
                <a:stretch>
                  <a:fillRect l="-1718" t="-3751" r="-1825"/>
                </a:stretch>
              </a:blipFill>
            </p:spPr>
            <p:txBody>
              <a:bodyPr/>
              <a:lstStyle/>
              <a:p>
                <a:r>
                  <a:rPr lang="en-US">
                    <a:noFill/>
                  </a:rPr>
                  <a:t> </a:t>
                </a:r>
              </a:p>
            </p:txBody>
          </p:sp>
        </mc:Fallback>
      </mc:AlternateContent>
    </p:spTree>
    <p:extLst>
      <p:ext uri="{BB962C8B-B14F-4D97-AF65-F5344CB8AC3E}">
        <p14:creationId xmlns:p14="http://schemas.microsoft.com/office/powerpoint/2010/main" val="3687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0" y="-18482"/>
                <a:ext cx="12192000" cy="7531421"/>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pPr>
                <a:r>
                  <a:rPr lang="en-US" sz="3200" b="1" dirty="0">
                    <a:solidFill>
                      <a:prstClr val="black"/>
                    </a:solidFill>
                  </a:rPr>
                  <a:t>Given parameters</a:t>
                </a:r>
              </a:p>
              <a:p>
                <a:pPr marL="228600" lvl="0" indent="-228600" algn="just">
                  <a:lnSpc>
                    <a:spcPct val="90000"/>
                  </a:lnSpc>
                  <a:spcBef>
                    <a:spcPts val="1000"/>
                  </a:spcBef>
                  <a:buFont typeface="Arial" panose="020B0604020202020204" pitchFamily="34" charset="0"/>
                  <a:buChar char="•"/>
                </a:pPr>
                <a14:m>
                  <m:oMath xmlns:m="http://schemas.openxmlformats.org/officeDocument/2006/math">
                    <m:r>
                      <a:rPr lang="en-US" sz="3200" b="1" i="1">
                        <a:solidFill>
                          <a:prstClr val="black"/>
                        </a:solidFill>
                        <a:latin typeface="Cambria Math" panose="02040503050406030204" pitchFamily="18" charset="0"/>
                      </a:rPr>
                      <m:t>𝑺</m:t>
                    </m:r>
                    <m:r>
                      <a:rPr lang="en-US" sz="3200" b="1" i="1">
                        <a:solidFill>
                          <a:prstClr val="black"/>
                        </a:solidFill>
                        <a:latin typeface="Cambria Math" panose="02040503050406030204" pitchFamily="18" charset="0"/>
                      </a:rPr>
                      <m:t>/</m:t>
                    </m:r>
                    <m:r>
                      <a:rPr lang="en-US" sz="3200" b="1" i="1">
                        <a:solidFill>
                          <a:prstClr val="black"/>
                        </a:solidFill>
                        <a:latin typeface="Cambria Math" panose="02040503050406030204" pitchFamily="18" charset="0"/>
                      </a:rPr>
                      <m:t>𝑴𝑽𝑨</m:t>
                    </m:r>
                    <m:r>
                      <a:rPr lang="en-US" sz="3200" b="1" i="1">
                        <a:solidFill>
                          <a:prstClr val="black"/>
                        </a:solidFill>
                        <a:latin typeface="Cambria Math" panose="02040503050406030204" pitchFamily="18" charset="0"/>
                      </a:rPr>
                      <m:t> </m:t>
                    </m:r>
                    <m:r>
                      <a:rPr lang="en-US" sz="3200" b="1" i="1">
                        <a:solidFill>
                          <a:prstClr val="black"/>
                        </a:solidFill>
                        <a:latin typeface="Cambria Math" panose="02040503050406030204" pitchFamily="18" charset="0"/>
                      </a:rPr>
                      <m:t>𝒓𝒂𝒕𝒊𝒏𝒈</m:t>
                    </m:r>
                    <m:r>
                      <a:rPr lang="en-US" sz="3200" b="1" i="1">
                        <a:solidFill>
                          <a:prstClr val="black"/>
                        </a:solidFill>
                        <a:latin typeface="Cambria Math" panose="02040503050406030204" pitchFamily="18" charset="0"/>
                      </a:rPr>
                      <m:t>=</m:t>
                    </m:r>
                    <m:r>
                      <a:rPr lang="en-US" sz="3200" b="1" i="1">
                        <a:solidFill>
                          <a:prstClr val="black"/>
                        </a:solidFill>
                        <a:latin typeface="Cambria Math" panose="02040503050406030204" pitchFamily="18" charset="0"/>
                      </a:rPr>
                      <m:t>𝟏𝟎</m:t>
                    </m:r>
                    <m:r>
                      <a:rPr lang="en-US" sz="3200" b="1" i="1">
                        <a:solidFill>
                          <a:prstClr val="black"/>
                        </a:solidFill>
                        <a:latin typeface="Cambria Math" panose="02040503050406030204" pitchFamily="18" charset="0"/>
                      </a:rPr>
                      <m:t>𝑴𝑽𝑨</m:t>
                    </m:r>
                  </m:oMath>
                </a14:m>
                <a:endParaRPr lang="en-US" sz="3200" b="1" dirty="0">
                  <a:solidFill>
                    <a:prstClr val="black"/>
                  </a:solidFill>
                </a:endParaRPr>
              </a:p>
              <a:p>
                <a:pPr marL="228600" lvl="0" indent="-228600" algn="just">
                  <a:lnSpc>
                    <a:spcPct val="90000"/>
                  </a:lnSpc>
                  <a:spcBef>
                    <a:spcPts val="1000"/>
                  </a:spcBef>
                  <a:buFont typeface="Arial" panose="020B0604020202020204" pitchFamily="34" charset="0"/>
                  <a:buChar char="•"/>
                </a:pPr>
                <a14:m>
                  <m:oMath xmlns:m="http://schemas.openxmlformats.org/officeDocument/2006/math">
                    <m:sSub>
                      <m:sSubPr>
                        <m:ctrlPr>
                          <a:rPr lang="en-US" sz="3200" b="1" i="1">
                            <a:solidFill>
                              <a:prstClr val="black"/>
                            </a:solidFill>
                            <a:latin typeface="Cambria Math" panose="02040503050406030204" pitchFamily="18" charset="0"/>
                          </a:rPr>
                        </m:ctrlPr>
                      </m:sSubPr>
                      <m:e>
                        <m:r>
                          <a:rPr lang="en-US" sz="3200" b="1" i="1">
                            <a:solidFill>
                              <a:prstClr val="black"/>
                            </a:solidFill>
                            <a:latin typeface="Cambria Math" panose="02040503050406030204" pitchFamily="18" charset="0"/>
                          </a:rPr>
                          <m:t>𝑽</m:t>
                        </m:r>
                      </m:e>
                      <m:sub>
                        <m:r>
                          <a:rPr lang="en-US" sz="3200" b="1" i="1">
                            <a:solidFill>
                              <a:prstClr val="black"/>
                            </a:solidFill>
                            <a:latin typeface="Cambria Math" panose="02040503050406030204" pitchFamily="18" charset="0"/>
                          </a:rPr>
                          <m:t>𝒕𝒍𝒊𝒏𝒆</m:t>
                        </m:r>
                      </m:sub>
                    </m:sSub>
                    <m:r>
                      <a:rPr lang="en-US" sz="3200" b="1" i="1">
                        <a:solidFill>
                          <a:prstClr val="black"/>
                        </a:solidFill>
                        <a:latin typeface="Cambria Math" panose="02040503050406030204" pitchFamily="18" charset="0"/>
                      </a:rPr>
                      <m:t>=</m:t>
                    </m:r>
                    <m:r>
                      <a:rPr lang="en-US" sz="3200" b="1" i="1">
                        <a:solidFill>
                          <a:prstClr val="black"/>
                        </a:solidFill>
                        <a:latin typeface="Cambria Math" panose="02040503050406030204" pitchFamily="18" charset="0"/>
                      </a:rPr>
                      <m:t>𝟏𝟏</m:t>
                    </m:r>
                    <m:r>
                      <a:rPr lang="en-US" sz="3200" b="1" i="1">
                        <a:solidFill>
                          <a:prstClr val="black"/>
                        </a:solidFill>
                        <a:latin typeface="Cambria Math" panose="02040503050406030204" pitchFamily="18" charset="0"/>
                      </a:rPr>
                      <m:t>𝒌𝑽</m:t>
                    </m:r>
                    <m:r>
                      <a:rPr lang="en-US" sz="3200" b="1" i="1">
                        <a:solidFill>
                          <a:prstClr val="black"/>
                        </a:solidFill>
                        <a:latin typeface="Cambria Math" panose="02040503050406030204" pitchFamily="18" charset="0"/>
                      </a:rPr>
                      <m:t>; </m:t>
                    </m:r>
                  </m:oMath>
                </a14:m>
                <a:endParaRPr lang="en-US" sz="3200" b="1" i="1" dirty="0">
                  <a:solidFill>
                    <a:prstClr val="black"/>
                  </a:solidFill>
                  <a:latin typeface="Cambria Math" panose="02040503050406030204" pitchFamily="18" charset="0"/>
                </a:endParaRPr>
              </a:p>
              <a:p>
                <a:pPr marL="228600" lvl="0" indent="-228600" algn="just">
                  <a:lnSpc>
                    <a:spcPct val="90000"/>
                  </a:lnSpc>
                  <a:spcBef>
                    <a:spcPts val="1000"/>
                  </a:spcBef>
                  <a:buFont typeface="Arial" panose="020B0604020202020204" pitchFamily="34" charset="0"/>
                  <a:buChar char="•"/>
                </a:pPr>
                <a14:m>
                  <m:oMath xmlns:m="http://schemas.openxmlformats.org/officeDocument/2006/math">
                    <m:func>
                      <m:funcPr>
                        <m:ctrlPr>
                          <a:rPr lang="en-US" sz="3200" b="1" i="1">
                            <a:solidFill>
                              <a:prstClr val="black"/>
                            </a:solidFill>
                            <a:latin typeface="Cambria Math" panose="02040503050406030204" pitchFamily="18" charset="0"/>
                          </a:rPr>
                        </m:ctrlPr>
                      </m:funcPr>
                      <m:fName>
                        <m:r>
                          <m:rPr>
                            <m:sty m:val="p"/>
                          </m:rPr>
                          <a:rPr lang="en-US" sz="3200">
                            <a:solidFill>
                              <a:prstClr val="black"/>
                            </a:solidFill>
                            <a:latin typeface="Cambria Math" panose="02040503050406030204" pitchFamily="18" charset="0"/>
                          </a:rPr>
                          <m:t>Power</m:t>
                        </m:r>
                        <m:r>
                          <a:rPr lang="en-US" sz="3200">
                            <a:solidFill>
                              <a:prstClr val="black"/>
                            </a:solidFill>
                            <a:latin typeface="Cambria Math" panose="02040503050406030204" pitchFamily="18" charset="0"/>
                          </a:rPr>
                          <m:t> </m:t>
                        </m:r>
                        <m:r>
                          <m:rPr>
                            <m:sty m:val="p"/>
                          </m:rPr>
                          <a:rPr lang="en-US" sz="3200">
                            <a:solidFill>
                              <a:prstClr val="black"/>
                            </a:solidFill>
                            <a:latin typeface="Cambria Math" panose="02040503050406030204" pitchFamily="18" charset="0"/>
                          </a:rPr>
                          <m:t>factor</m:t>
                        </m:r>
                        <m:r>
                          <a:rPr lang="en-US" sz="3200">
                            <a:solidFill>
                              <a:prstClr val="black"/>
                            </a:solidFill>
                            <a:latin typeface="Cambria Math" panose="02040503050406030204" pitchFamily="18" charset="0"/>
                          </a:rPr>
                          <m:t>,</m:t>
                        </m:r>
                        <m:r>
                          <m:rPr>
                            <m:sty m:val="p"/>
                          </m:rPr>
                          <a:rPr lang="en-US" sz="3200">
                            <a:solidFill>
                              <a:prstClr val="black"/>
                            </a:solidFill>
                            <a:latin typeface="Cambria Math" panose="02040503050406030204" pitchFamily="18" charset="0"/>
                          </a:rPr>
                          <m:t>cos</m:t>
                        </m:r>
                      </m:fName>
                      <m:e>
                        <m:r>
                          <a:rPr lang="en-US" sz="3200" i="1">
                            <a:solidFill>
                              <a:prstClr val="black"/>
                            </a:solidFill>
                            <a:latin typeface="Cambria Math" panose="02040503050406030204" pitchFamily="18" charset="0"/>
                            <a:ea typeface="Cambria Math" panose="02040503050406030204" pitchFamily="18" charset="0"/>
                          </a:rPr>
                          <m:t>𝜃</m:t>
                        </m:r>
                        <m:r>
                          <a:rPr lang="en-US" sz="3200" b="1" i="1">
                            <a:solidFill>
                              <a:prstClr val="black"/>
                            </a:solidFill>
                            <a:latin typeface="Cambria Math" panose="02040503050406030204" pitchFamily="18" charset="0"/>
                            <a:ea typeface="Cambria Math" panose="02040503050406030204" pitchFamily="18" charset="0"/>
                          </a:rPr>
                          <m:t>=</m:t>
                        </m:r>
                        <m:r>
                          <a:rPr lang="en-US" sz="3200" b="1" i="1">
                            <a:solidFill>
                              <a:prstClr val="black"/>
                            </a:solidFill>
                            <a:latin typeface="Cambria Math" panose="02040503050406030204" pitchFamily="18" charset="0"/>
                            <a:ea typeface="Cambria Math" panose="02040503050406030204" pitchFamily="18" charset="0"/>
                          </a:rPr>
                          <m:t>𝟎</m:t>
                        </m:r>
                        <m:r>
                          <a:rPr lang="en-US" sz="3200" b="1" i="1">
                            <a:solidFill>
                              <a:prstClr val="black"/>
                            </a:solidFill>
                            <a:latin typeface="Cambria Math" panose="02040503050406030204" pitchFamily="18" charset="0"/>
                            <a:ea typeface="Cambria Math" panose="02040503050406030204" pitchFamily="18" charset="0"/>
                          </a:rPr>
                          <m:t>.</m:t>
                        </m:r>
                        <m:r>
                          <a:rPr lang="en-US" sz="3200" b="1" i="1">
                            <a:solidFill>
                              <a:prstClr val="black"/>
                            </a:solidFill>
                            <a:latin typeface="Cambria Math" panose="02040503050406030204" pitchFamily="18" charset="0"/>
                            <a:ea typeface="Cambria Math" panose="02040503050406030204" pitchFamily="18" charset="0"/>
                          </a:rPr>
                          <m:t>𝟖</m:t>
                        </m:r>
                      </m:e>
                    </m:func>
                  </m:oMath>
                </a14:m>
                <a:endParaRPr lang="en-US" sz="3200" b="1" dirty="0">
                  <a:solidFill>
                    <a:prstClr val="black"/>
                  </a:solidFill>
                </a:endParaRPr>
              </a:p>
              <a:p>
                <a:pPr marL="228600" lvl="0" indent="-228600" algn="just">
                  <a:lnSpc>
                    <a:spcPct val="90000"/>
                  </a:lnSpc>
                  <a:spcBef>
                    <a:spcPts val="1000"/>
                  </a:spcBef>
                  <a:buFont typeface="Arial" panose="020B0604020202020204" pitchFamily="34" charset="0"/>
                  <a:buChar char="•"/>
                </a:pPr>
                <a14:m>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𝑋</m:t>
                        </m:r>
                      </m:e>
                      <m:sub>
                        <m:r>
                          <a:rPr lang="en-US" sz="3200" i="1">
                            <a:solidFill>
                              <a:prstClr val="black"/>
                            </a:solidFill>
                            <a:latin typeface="Cambria Math" panose="02040503050406030204" pitchFamily="18" charset="0"/>
                          </a:rPr>
                          <m:t>𝑠</m:t>
                        </m:r>
                      </m:sub>
                    </m:sSub>
                  </m:oMath>
                </a14:m>
                <a:r>
                  <a:rPr lang="en-US" sz="3200" dirty="0">
                    <a:solidFill>
                      <a:prstClr val="black"/>
                    </a:solidFill>
                  </a:rPr>
                  <a:t> = </a:t>
                </a:r>
                <a14:m>
                  <m:oMath xmlns:m="http://schemas.openxmlformats.org/officeDocument/2006/math">
                    <m:r>
                      <a:rPr lang="en-US" sz="3200" i="1" dirty="0">
                        <a:solidFill>
                          <a:prstClr val="black"/>
                        </a:solidFill>
                        <a:latin typeface="Cambria Math" panose="02040503050406030204" pitchFamily="18" charset="0"/>
                      </a:rPr>
                      <m:t>15</m:t>
                    </m:r>
                    <m:r>
                      <a:rPr lang="el-GR" sz="3200" i="1">
                        <a:solidFill>
                          <a:prstClr val="black"/>
                        </a:solidFill>
                        <a:latin typeface="Cambria Math" panose="02040503050406030204" pitchFamily="18" charset="0"/>
                      </a:rPr>
                      <m:t>Ω</m:t>
                    </m:r>
                  </m:oMath>
                </a14:m>
                <a:r>
                  <a:rPr lang="en-US" sz="3200" b="1" dirty="0">
                    <a:solidFill>
                      <a:prstClr val="black"/>
                    </a:solidFill>
                  </a:rPr>
                  <a:t>; </a:t>
                </a:r>
                <a14:m>
                  <m:oMath xmlns:m="http://schemas.openxmlformats.org/officeDocument/2006/math">
                    <m:r>
                      <a:rPr lang="en-US" sz="3200" i="1">
                        <a:solidFill>
                          <a:prstClr val="black"/>
                        </a:solidFill>
                        <a:latin typeface="Cambria Math" panose="02040503050406030204" pitchFamily="18" charset="0"/>
                      </a:rPr>
                      <m:t>𝑓</m:t>
                    </m:r>
                  </m:oMath>
                </a14:m>
                <a:r>
                  <a:rPr lang="en-US" sz="3200" dirty="0">
                    <a:solidFill>
                      <a:prstClr val="black"/>
                    </a:solidFill>
                  </a:rPr>
                  <a:t> = 50Hz; </a:t>
                </a:r>
                <a14:m>
                  <m:oMath xmlns:m="http://schemas.openxmlformats.org/officeDocument/2006/math">
                    <m:r>
                      <a:rPr lang="en-US" sz="3200" i="1">
                        <a:solidFill>
                          <a:prstClr val="black"/>
                        </a:solidFill>
                        <a:latin typeface="Cambria Math" panose="02040503050406030204" pitchFamily="18" charset="0"/>
                      </a:rPr>
                      <m:t>𝑛𝑢𝑚𝑏𝑒𝑟</m:t>
                    </m:r>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rPr>
                      <m:t>𝑜𝑓</m:t>
                    </m:r>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rPr>
                      <m:t>𝑝𝑜𝑙𝑒𝑠</m:t>
                    </m:r>
                  </m:oMath>
                </a14:m>
                <a:r>
                  <a:rPr lang="en-US" sz="3200" dirty="0">
                    <a:solidFill>
                      <a:prstClr val="black"/>
                    </a:solidFill>
                  </a:rPr>
                  <a:t> = 2</a:t>
                </a:r>
              </a:p>
              <a:p>
                <a:pPr marL="228600" lvl="0" indent="-228600" algn="just">
                  <a:lnSpc>
                    <a:spcPct val="90000"/>
                  </a:lnSpc>
                  <a:spcBef>
                    <a:spcPts val="1000"/>
                  </a:spcBef>
                  <a:buFont typeface="Arial" panose="020B0604020202020204" pitchFamily="34" charset="0"/>
                  <a:buChar char="•"/>
                </a:pPr>
                <a:r>
                  <a:rPr lang="en-US" sz="3200" dirty="0">
                    <a:solidFill>
                      <a:prstClr val="black"/>
                    </a:solidFill>
                  </a:rPr>
                  <a:t>Type of connection = </a:t>
                </a:r>
                <a:r>
                  <a:rPr lang="en-US" sz="3200" dirty="0" smtClean="0">
                    <a:solidFill>
                      <a:prstClr val="black"/>
                    </a:solidFill>
                  </a:rPr>
                  <a:t>Y</a:t>
                </a:r>
                <a:endParaRPr lang="en-US" sz="3200" dirty="0">
                  <a:solidFill>
                    <a:prstClr val="black"/>
                  </a:solidFill>
                </a:endParaRPr>
              </a:p>
              <a:p>
                <a:pPr marL="228600" lvl="0" indent="-228600">
                  <a:lnSpc>
                    <a:spcPct val="90000"/>
                  </a:lnSpc>
                  <a:spcBef>
                    <a:spcPts val="1000"/>
                  </a:spcBef>
                  <a:buFont typeface="Arial" panose="020B0604020202020204" pitchFamily="34" charset="0"/>
                  <a:buChar char="•"/>
                </a:pPr>
                <a:r>
                  <a:rPr lang="en-US" sz="3600" dirty="0">
                    <a:solidFill>
                      <a:prstClr val="black"/>
                    </a:solidFill>
                  </a:rPr>
                  <a:t>In general the induced </a:t>
                </a:r>
                <a:r>
                  <a:rPr lang="en-US" sz="3600" dirty="0" err="1">
                    <a:solidFill>
                      <a:prstClr val="black"/>
                    </a:solidFill>
                  </a:rPr>
                  <a:t>emf</a:t>
                </a:r>
                <a:r>
                  <a:rPr lang="en-US" sz="3600" dirty="0">
                    <a:solidFill>
                      <a:prstClr val="black"/>
                    </a:solidFill>
                  </a:rPr>
                  <a:t> is given </a:t>
                </a:r>
                <a:r>
                  <a:rPr lang="en-US" sz="3600" dirty="0" smtClean="0">
                    <a:solidFill>
                      <a:prstClr val="black"/>
                    </a:solidFill>
                  </a:rPr>
                  <a:t>as</a:t>
                </a:r>
              </a:p>
              <a:p>
                <a:pPr marL="228600" lvl="0" indent="-228600">
                  <a:lnSpc>
                    <a:spcPct val="90000"/>
                  </a:lnSpc>
                  <a:spcBef>
                    <a:spcPts val="1000"/>
                  </a:spcBef>
                  <a:buFont typeface="Arial" panose="020B0604020202020204" pitchFamily="34" charset="0"/>
                  <a:buChar char="•"/>
                </a:pPr>
                <a:endParaRPr lang="en-US" sz="3600" dirty="0">
                  <a:solidFill>
                    <a:prstClr val="black"/>
                  </a:solidFill>
                </a:endParaRPr>
              </a:p>
              <a:p>
                <a:pPr marL="228600" lvl="0" indent="-228600">
                  <a:lnSpc>
                    <a:spcPct val="90000"/>
                  </a:lnSpc>
                  <a:spcBef>
                    <a:spcPts val="1000"/>
                  </a:spcBef>
                  <a:buFont typeface="Arial" panose="020B0604020202020204" pitchFamily="34" charset="0"/>
                  <a:buChar char="•"/>
                </a:pPr>
                <a:r>
                  <a:rPr lang="en-US" sz="3600" dirty="0">
                    <a:solidFill>
                      <a:prstClr val="black"/>
                    </a:solidFill>
                  </a:rPr>
                  <a:t> </a:t>
                </a:r>
                <a14:m>
                  <m:oMath xmlns:m="http://schemas.openxmlformats.org/officeDocument/2006/math">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𝐸</m:t>
                        </m:r>
                      </m:e>
                      <m:sub>
                        <m:r>
                          <a:rPr lang="en-US" sz="3600" i="1">
                            <a:solidFill>
                              <a:prstClr val="black"/>
                            </a:solidFill>
                            <a:latin typeface="Cambria Math" panose="02040503050406030204" pitchFamily="18" charset="0"/>
                          </a:rPr>
                          <m:t>𝑓𝑝h</m:t>
                        </m:r>
                      </m:sub>
                    </m:sSub>
                    <m:r>
                      <a:rPr lang="en-US" sz="3600" i="1">
                        <a:solidFill>
                          <a:prstClr val="black"/>
                        </a:solidFill>
                        <a:latin typeface="Cambria Math" panose="02040503050406030204" pitchFamily="18" charset="0"/>
                      </a:rPr>
                      <m:t>= </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𝑉</m:t>
                        </m:r>
                      </m:e>
                      <m:sub>
                        <m:r>
                          <a:rPr lang="en-US" sz="3600" i="1">
                            <a:solidFill>
                              <a:prstClr val="black"/>
                            </a:solidFill>
                            <a:latin typeface="Cambria Math" panose="02040503050406030204" pitchFamily="18" charset="0"/>
                          </a:rPr>
                          <m:t>𝑡𝑝h</m:t>
                        </m:r>
                      </m:sub>
                    </m:sSub>
                    <m:r>
                      <a:rPr lang="en-US" sz="3600" i="1">
                        <a:solidFill>
                          <a:prstClr val="black"/>
                        </a:solidFill>
                        <a:latin typeface="Cambria Math" panose="02040503050406030204" pitchFamily="18" charset="0"/>
                      </a:rPr>
                      <m:t>+</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𝑗</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𝑋</m:t>
                            </m:r>
                          </m:e>
                          <m:sub>
                            <m:r>
                              <a:rPr lang="en-US" sz="3600" i="1">
                                <a:solidFill>
                                  <a:prstClr val="black"/>
                                </a:solidFill>
                                <a:latin typeface="Cambria Math" panose="02040503050406030204" pitchFamily="18" charset="0"/>
                              </a:rPr>
                              <m:t>𝑠</m:t>
                            </m:r>
                          </m:sub>
                        </m:sSub>
                        <m:r>
                          <a:rPr lang="en-US" sz="3600" i="1">
                            <a:solidFill>
                              <a:prstClr val="black"/>
                            </a:solidFill>
                            <a:latin typeface="Cambria Math" panose="02040503050406030204" pitchFamily="18" charset="0"/>
                          </a:rPr>
                          <m:t>𝐼</m:t>
                        </m:r>
                      </m:e>
                      <m:sub>
                        <m:r>
                          <a:rPr lang="en-US" sz="3600" i="1">
                            <a:solidFill>
                              <a:prstClr val="black"/>
                            </a:solidFill>
                            <a:latin typeface="Cambria Math" panose="02040503050406030204" pitchFamily="18" charset="0"/>
                          </a:rPr>
                          <m:t>𝑎</m:t>
                        </m:r>
                      </m:sub>
                    </m:sSub>
                  </m:oMath>
                </a14:m>
                <a:r>
                  <a:rPr lang="en-US" sz="3600" b="1" dirty="0">
                    <a:solidFill>
                      <a:prstClr val="black"/>
                    </a:solidFill>
                  </a:rPr>
                  <a:t> in complex form</a:t>
                </a:r>
              </a:p>
              <a:p>
                <a:pPr marL="228600" lvl="0" indent="-228600">
                  <a:lnSpc>
                    <a:spcPct val="90000"/>
                  </a:lnSpc>
                  <a:spcBef>
                    <a:spcPts val="1000"/>
                  </a:spcBef>
                  <a:buFont typeface="Arial" panose="020B0604020202020204" pitchFamily="34" charset="0"/>
                  <a:buChar char="•"/>
                </a:pPr>
                <a:endParaRPr lang="en-US" sz="3600" b="1" dirty="0">
                  <a:solidFill>
                    <a:prstClr val="black"/>
                  </a:solidFill>
                </a:endParaRPr>
              </a:p>
              <a:p>
                <a:pPr marL="228600" lvl="0" indent="-228600">
                  <a:lnSpc>
                    <a:spcPct val="90000"/>
                  </a:lnSpc>
                  <a:spcBef>
                    <a:spcPts val="1000"/>
                  </a:spcBef>
                  <a:buFont typeface="Arial" panose="020B0604020202020204" pitchFamily="34" charset="0"/>
                  <a:buChar char="•"/>
                </a:pPr>
                <a14:m>
                  <m:oMath xmlns:m="http://schemas.openxmlformats.org/officeDocument/2006/math">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𝑰</m:t>
                        </m:r>
                      </m:e>
                      <m:sub>
                        <m:r>
                          <a:rPr lang="en-US" sz="3600" b="1" i="1">
                            <a:solidFill>
                              <a:prstClr val="black"/>
                            </a:solidFill>
                            <a:latin typeface="Cambria Math" panose="02040503050406030204" pitchFamily="18" charset="0"/>
                          </a:rPr>
                          <m:t>𝒂</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𝒍𝒊𝒏𝒆</m:t>
                        </m:r>
                        <m:r>
                          <a:rPr lang="en-US" sz="3600" b="1" i="1">
                            <a:solidFill>
                              <a:prstClr val="black"/>
                            </a:solidFill>
                            <a:latin typeface="Cambria Math" panose="02040503050406030204" pitchFamily="18" charset="0"/>
                          </a:rPr>
                          <m:t>)</m:t>
                        </m:r>
                      </m:sub>
                    </m:sSub>
                    <m:r>
                      <a:rPr lang="en-US" sz="3600" b="1" i="1">
                        <a:solidFill>
                          <a:prstClr val="black"/>
                        </a:solidFill>
                        <a:latin typeface="Cambria Math" panose="02040503050406030204" pitchFamily="18" charset="0"/>
                      </a:rPr>
                      <m:t>= </m:t>
                    </m:r>
                    <m:f>
                      <m:fPr>
                        <m:ctrlPr>
                          <a:rPr lang="en-US" sz="3600" b="1" i="1">
                            <a:solidFill>
                              <a:prstClr val="black"/>
                            </a:solidFill>
                            <a:latin typeface="Cambria Math" panose="02040503050406030204" pitchFamily="18" charset="0"/>
                          </a:rPr>
                        </m:ctrlPr>
                      </m:fPr>
                      <m:num>
                        <m:r>
                          <a:rPr lang="en-US" sz="3600" b="1" i="1">
                            <a:solidFill>
                              <a:prstClr val="black"/>
                            </a:solidFill>
                            <a:latin typeface="Cambria Math" panose="02040503050406030204" pitchFamily="18" charset="0"/>
                          </a:rPr>
                          <m:t>𝑴𝑽𝑨</m:t>
                        </m:r>
                      </m:num>
                      <m:den>
                        <m:rad>
                          <m:radPr>
                            <m:degHide m:val="on"/>
                            <m:ctrlPr>
                              <a:rPr lang="en-US" sz="3600" b="1" i="1">
                                <a:solidFill>
                                  <a:prstClr val="black"/>
                                </a:solidFill>
                                <a:latin typeface="Cambria Math" panose="02040503050406030204" pitchFamily="18" charset="0"/>
                              </a:rPr>
                            </m:ctrlPr>
                          </m:radPr>
                          <m:deg/>
                          <m:e>
                            <m:r>
                              <a:rPr lang="en-US" sz="3600" b="1" i="1">
                                <a:solidFill>
                                  <a:prstClr val="black"/>
                                </a:solidFill>
                                <a:latin typeface="Cambria Math" panose="02040503050406030204" pitchFamily="18" charset="0"/>
                              </a:rPr>
                              <m:t>𝟑</m:t>
                            </m:r>
                          </m:e>
                        </m:rad>
                      </m:den>
                    </m:f>
                    <m:r>
                      <a:rPr lang="en-US" sz="3600" b="1">
                        <a:solidFill>
                          <a:prstClr val="black"/>
                        </a:solidFill>
                        <a:latin typeface="Cambria Math" panose="02040503050406030204" pitchFamily="18" charset="0"/>
                      </a:rPr>
                      <m:t>𝐱</m:t>
                    </m:r>
                    <m:f>
                      <m:fPr>
                        <m:ctrlPr>
                          <a:rPr lang="en-US" sz="3600" b="1" i="1">
                            <a:solidFill>
                              <a:prstClr val="black"/>
                            </a:solidFill>
                            <a:latin typeface="Cambria Math" panose="02040503050406030204" pitchFamily="18" charset="0"/>
                          </a:rPr>
                        </m:ctrlPr>
                      </m:fPr>
                      <m:num>
                        <m:r>
                          <a:rPr lang="en-US" sz="3600" b="1" i="1">
                            <a:solidFill>
                              <a:prstClr val="black"/>
                            </a:solidFill>
                            <a:latin typeface="Cambria Math" panose="02040503050406030204" pitchFamily="18" charset="0"/>
                          </a:rPr>
                          <m:t>𝟏</m:t>
                        </m:r>
                      </m:num>
                      <m:den>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𝑽</m:t>
                            </m:r>
                          </m:e>
                          <m:sub>
                            <m:r>
                              <a:rPr lang="en-US" sz="3600" b="1" i="1">
                                <a:solidFill>
                                  <a:prstClr val="black"/>
                                </a:solidFill>
                                <a:latin typeface="Cambria Math" panose="02040503050406030204" pitchFamily="18" charset="0"/>
                              </a:rPr>
                              <m:t>𝒕</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𝒍𝒊𝒏𝒆</m:t>
                            </m:r>
                            <m:r>
                              <a:rPr lang="en-US" sz="3600" b="1" i="1">
                                <a:solidFill>
                                  <a:prstClr val="black"/>
                                </a:solidFill>
                                <a:latin typeface="Cambria Math" panose="02040503050406030204" pitchFamily="18" charset="0"/>
                              </a:rPr>
                              <m:t>)</m:t>
                            </m:r>
                          </m:sub>
                        </m:sSub>
                      </m:den>
                    </m:f>
                  </m:oMath>
                </a14:m>
                <a:r>
                  <a:rPr lang="en-US" sz="3600" b="1" dirty="0">
                    <a:solidFill>
                      <a:prstClr val="black"/>
                    </a:solidFill>
                  </a:rPr>
                  <a:t>; </a:t>
                </a:r>
                <a14:m>
                  <m:oMath xmlns:m="http://schemas.openxmlformats.org/officeDocument/2006/math">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𝑽</m:t>
                        </m:r>
                      </m:e>
                      <m:sub>
                        <m:r>
                          <a:rPr lang="en-US" sz="3600" b="1" i="1">
                            <a:solidFill>
                              <a:prstClr val="black"/>
                            </a:solidFill>
                            <a:latin typeface="Cambria Math" panose="02040503050406030204" pitchFamily="18" charset="0"/>
                          </a:rPr>
                          <m:t>𝒕</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𝒑𝒉𝒂𝒔𝒆</m:t>
                        </m:r>
                        <m:r>
                          <a:rPr lang="en-US" sz="3600" b="1" i="1">
                            <a:solidFill>
                              <a:prstClr val="black"/>
                            </a:solidFill>
                            <a:latin typeface="Cambria Math" panose="02040503050406030204" pitchFamily="18" charset="0"/>
                          </a:rPr>
                          <m:t>)</m:t>
                        </m:r>
                      </m:sub>
                    </m:sSub>
                    <m:r>
                      <a:rPr lang="en-US" sz="3600" b="1" i="1">
                        <a:solidFill>
                          <a:prstClr val="black"/>
                        </a:solidFill>
                        <a:latin typeface="Cambria Math" panose="02040503050406030204" pitchFamily="18" charset="0"/>
                      </a:rPr>
                      <m:t>= </m:t>
                    </m:r>
                    <m:f>
                      <m:fPr>
                        <m:ctrlPr>
                          <a:rPr lang="en-US" sz="3600" b="1" i="1">
                            <a:solidFill>
                              <a:prstClr val="black"/>
                            </a:solidFill>
                            <a:latin typeface="Cambria Math" panose="02040503050406030204" pitchFamily="18" charset="0"/>
                          </a:rPr>
                        </m:ctrlPr>
                      </m:fPr>
                      <m:num>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𝑽</m:t>
                            </m:r>
                          </m:e>
                          <m:sub>
                            <m:r>
                              <a:rPr lang="en-US" sz="3600" b="1" i="1">
                                <a:solidFill>
                                  <a:prstClr val="black"/>
                                </a:solidFill>
                                <a:latin typeface="Cambria Math" panose="02040503050406030204" pitchFamily="18" charset="0"/>
                              </a:rPr>
                              <m:t>𝒕</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𝒍𝒊𝒏𝒆</m:t>
                            </m:r>
                            <m:r>
                              <a:rPr lang="en-US" sz="3600" b="1" i="1">
                                <a:solidFill>
                                  <a:prstClr val="black"/>
                                </a:solidFill>
                                <a:latin typeface="Cambria Math" panose="02040503050406030204" pitchFamily="18" charset="0"/>
                              </a:rPr>
                              <m:t>)</m:t>
                            </m:r>
                          </m:sub>
                        </m:sSub>
                      </m:num>
                      <m:den>
                        <m:rad>
                          <m:radPr>
                            <m:degHide m:val="on"/>
                            <m:ctrlPr>
                              <a:rPr lang="en-US" sz="3600" b="1" i="1">
                                <a:solidFill>
                                  <a:prstClr val="black"/>
                                </a:solidFill>
                                <a:latin typeface="Cambria Math" panose="02040503050406030204" pitchFamily="18" charset="0"/>
                              </a:rPr>
                            </m:ctrlPr>
                          </m:radPr>
                          <m:deg/>
                          <m:e>
                            <m:r>
                              <a:rPr lang="en-US" sz="3600" b="1" i="1">
                                <a:solidFill>
                                  <a:prstClr val="black"/>
                                </a:solidFill>
                                <a:latin typeface="Cambria Math" panose="02040503050406030204" pitchFamily="18" charset="0"/>
                              </a:rPr>
                              <m:t>𝟑</m:t>
                            </m:r>
                          </m:e>
                        </m:rad>
                      </m:den>
                    </m:f>
                  </m:oMath>
                </a14:m>
                <a:endParaRPr lang="en-US" sz="3600" b="1" dirty="0">
                  <a:solidFill>
                    <a:prstClr val="black"/>
                  </a:solidFill>
                </a:endParaRPr>
              </a:p>
              <a:p>
                <a:pPr marL="228600" lvl="0" indent="-228600">
                  <a:lnSpc>
                    <a:spcPct val="90000"/>
                  </a:lnSpc>
                  <a:spcBef>
                    <a:spcPts val="1000"/>
                  </a:spcBef>
                  <a:buFont typeface="Arial" panose="020B0604020202020204" pitchFamily="34" charset="0"/>
                  <a:buChar char="•"/>
                </a:pPr>
                <a:endParaRPr lang="en-US" sz="3600" b="1"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0" y="-18482"/>
                <a:ext cx="12192000" cy="7531421"/>
              </a:xfrm>
              <a:prstGeom prst="rect">
                <a:avLst/>
              </a:prstGeom>
              <a:blipFill rotWithShape="0">
                <a:blip r:embed="rId2"/>
                <a:stretch>
                  <a:fillRect l="-1350" t="-1700"/>
                </a:stretch>
              </a:blipFill>
            </p:spPr>
            <p:txBody>
              <a:bodyPr/>
              <a:lstStyle/>
              <a:p>
                <a:r>
                  <a:rPr lang="en-US">
                    <a:noFill/>
                  </a:rPr>
                  <a:t> </a:t>
                </a:r>
              </a:p>
            </p:txBody>
          </p:sp>
        </mc:Fallback>
      </mc:AlternateContent>
      <p:cxnSp>
        <p:nvCxnSpPr>
          <p:cNvPr id="8" name="Straight Arrow Connector 7"/>
          <p:cNvCxnSpPr/>
          <p:nvPr/>
        </p:nvCxnSpPr>
        <p:spPr>
          <a:xfrm>
            <a:off x="2133599" y="4818742"/>
            <a:ext cx="36285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0470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28" y="1"/>
            <a:ext cx="12137571" cy="595086"/>
          </a:xfrm>
        </p:spPr>
        <p:txBody>
          <a:bodyPr>
            <a:normAutofit fontScale="90000"/>
          </a:bodyPr>
          <a:lstStyle/>
          <a:p>
            <a:r>
              <a:rPr lang="en-US" b="1" dirty="0" smtClean="0"/>
              <a:t>SOLUTION TO TUTORIAL  1 – cont’d</a:t>
            </a:r>
            <a:endParaRPr lang="en-US" b="1" dirty="0"/>
          </a:p>
        </p:txBody>
      </p:sp>
      <mc:AlternateContent xmlns:mc="http://schemas.openxmlformats.org/markup-compatibility/2006" xmlns:a14="http://schemas.microsoft.com/office/drawing/2010/main">
        <mc:Choice Requires="a14">
          <p:sp>
            <p:nvSpPr>
              <p:cNvPr id="6" name="TextBox 5"/>
              <p:cNvSpPr txBox="1"/>
              <p:nvPr/>
            </p:nvSpPr>
            <p:spPr>
              <a:xfrm>
                <a:off x="0" y="595087"/>
                <a:ext cx="12191999" cy="573663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4000" b="1" i="1" smtClean="0">
                              <a:latin typeface="Cambria Math" panose="02040503050406030204" pitchFamily="18" charset="0"/>
                            </a:rPr>
                          </m:ctrlPr>
                        </m:dPr>
                        <m:e>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𝑬</m:t>
                              </m:r>
                            </m:e>
                            <m:sub>
                              <m:r>
                                <a:rPr lang="en-US" sz="4000" b="1" i="1" smtClean="0">
                                  <a:latin typeface="Cambria Math" panose="02040503050406030204" pitchFamily="18" charset="0"/>
                                </a:rPr>
                                <m:t>𝒇</m:t>
                              </m:r>
                              <m:r>
                                <a:rPr lang="en-US" sz="4000" b="1" i="1" smtClean="0">
                                  <a:latin typeface="Cambria Math" panose="02040503050406030204" pitchFamily="18" charset="0"/>
                                </a:rPr>
                                <m:t>(</m:t>
                              </m:r>
                              <m:r>
                                <a:rPr lang="en-US" sz="4000" b="1" i="1" smtClean="0">
                                  <a:latin typeface="Cambria Math" panose="02040503050406030204" pitchFamily="18" charset="0"/>
                                </a:rPr>
                                <m:t>𝒑𝒉𝒂𝒔𝒆</m:t>
                              </m:r>
                              <m:r>
                                <a:rPr lang="en-US" sz="4000" b="1" i="1" smtClean="0">
                                  <a:latin typeface="Cambria Math" panose="02040503050406030204" pitchFamily="18" charset="0"/>
                                </a:rPr>
                                <m:t>)</m:t>
                              </m:r>
                            </m:sub>
                          </m:sSub>
                        </m:e>
                      </m:d>
                      <m:r>
                        <a:rPr lang="en-US" sz="4000" b="1" i="1" smtClean="0">
                          <a:latin typeface="Cambria Math" panose="02040503050406030204" pitchFamily="18" charset="0"/>
                        </a:rPr>
                        <m:t>= </m:t>
                      </m:r>
                      <m:rad>
                        <m:radPr>
                          <m:degHide m:val="on"/>
                          <m:ctrlPr>
                            <a:rPr lang="en-US" sz="4000" b="1" i="1" smtClean="0">
                              <a:latin typeface="Cambria Math" panose="02040503050406030204" pitchFamily="18" charset="0"/>
                            </a:rPr>
                          </m:ctrlPr>
                        </m:radPr>
                        <m:deg/>
                        <m:e>
                          <m:d>
                            <m:dPr>
                              <m:ctrlPr>
                                <a:rPr lang="en-US" sz="4000" b="1" i="1" smtClean="0">
                                  <a:latin typeface="Cambria Math" panose="02040503050406030204" pitchFamily="18" charset="0"/>
                                </a:rPr>
                              </m:ctrlPr>
                            </m:dPr>
                            <m:e>
                              <m:sSup>
                                <m:sSupPr>
                                  <m:ctrlPr>
                                    <a:rPr lang="en-US" sz="4000" b="1" i="1" smtClean="0">
                                      <a:latin typeface="Cambria Math" panose="02040503050406030204" pitchFamily="18" charset="0"/>
                                    </a:rPr>
                                  </m:ctrlPr>
                                </m:sSupPr>
                                <m:e>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𝑽</m:t>
                                      </m:r>
                                    </m:e>
                                    <m:sub>
                                      <m:r>
                                        <a:rPr lang="en-US" sz="4000" b="1" i="1" smtClean="0">
                                          <a:latin typeface="Cambria Math" panose="02040503050406030204" pitchFamily="18" charset="0"/>
                                        </a:rPr>
                                        <m:t>𝒕</m:t>
                                      </m:r>
                                      <m:r>
                                        <a:rPr lang="en-US" sz="4000" b="1" i="1" smtClean="0">
                                          <a:latin typeface="Cambria Math" panose="02040503050406030204" pitchFamily="18" charset="0"/>
                                        </a:rPr>
                                        <m:t>(</m:t>
                                      </m:r>
                                      <m:r>
                                        <a:rPr lang="en-US" sz="4000" b="1" i="1" smtClean="0">
                                          <a:latin typeface="Cambria Math" panose="02040503050406030204" pitchFamily="18" charset="0"/>
                                        </a:rPr>
                                        <m:t>𝒑𝒉𝒂𝒔𝒆</m:t>
                                      </m:r>
                                      <m:r>
                                        <a:rPr lang="en-US" sz="4000" b="1" i="1" smtClean="0">
                                          <a:latin typeface="Cambria Math" panose="02040503050406030204" pitchFamily="18" charset="0"/>
                                        </a:rPr>
                                        <m:t>)</m:t>
                                      </m:r>
                                    </m:sub>
                                  </m:sSub>
                                  <m:func>
                                    <m:funcPr>
                                      <m:ctrlPr>
                                        <a:rPr lang="en-US" sz="4000" b="1" i="1" smtClean="0">
                                          <a:latin typeface="Cambria Math" panose="02040503050406030204" pitchFamily="18" charset="0"/>
                                        </a:rPr>
                                      </m:ctrlPr>
                                    </m:funcPr>
                                    <m:fName>
                                      <m:r>
                                        <a:rPr lang="en-US" sz="4000" b="1" i="0" smtClean="0">
                                          <a:latin typeface="Cambria Math" panose="02040503050406030204" pitchFamily="18" charset="0"/>
                                        </a:rPr>
                                        <m:t>𝐜𝐨𝐬</m:t>
                                      </m:r>
                                    </m:fName>
                                    <m:e>
                                      <m:r>
                                        <a:rPr lang="en-US" sz="4000" b="1" i="1" smtClean="0">
                                          <a:latin typeface="Cambria Math" panose="02040503050406030204" pitchFamily="18" charset="0"/>
                                          <a:ea typeface="Cambria Math" panose="02040503050406030204" pitchFamily="18" charset="0"/>
                                        </a:rPr>
                                        <m:t>𝜽</m:t>
                                      </m:r>
                                    </m:e>
                                  </m:func>
                                  <m:r>
                                    <a:rPr lang="en-US" sz="4000" b="1" i="1" smtClean="0">
                                      <a:latin typeface="Cambria Math" panose="02040503050406030204" pitchFamily="18" charset="0"/>
                                    </a:rPr>
                                    <m:t>) </m:t>
                                  </m:r>
                                </m:e>
                                <m:sup>
                                  <m:r>
                                    <a:rPr lang="en-US" sz="4000" b="1" i="1" smtClean="0">
                                      <a:latin typeface="Cambria Math" panose="02040503050406030204" pitchFamily="18" charset="0"/>
                                    </a:rPr>
                                    <m:t>𝟐</m:t>
                                  </m:r>
                                </m:sup>
                              </m:sSup>
                            </m:e>
                          </m:d>
                          <m:r>
                            <a:rPr lang="en-US" sz="4000" b="1" i="1" smtClean="0">
                              <a:latin typeface="Cambria Math" panose="02040503050406030204" pitchFamily="18" charset="0"/>
                            </a:rPr>
                            <m:t>+</m:t>
                          </m:r>
                          <m:d>
                            <m:dPr>
                              <m:ctrlPr>
                                <a:rPr lang="en-US" sz="4000" b="1" i="1">
                                  <a:solidFill>
                                    <a:prstClr val="black"/>
                                  </a:solidFill>
                                  <a:latin typeface="Cambria Math" panose="02040503050406030204" pitchFamily="18" charset="0"/>
                                </a:rPr>
                              </m:ctrlPr>
                            </m:dPr>
                            <m:e>
                              <m:sSub>
                                <m:sSubPr>
                                  <m:ctrlPr>
                                    <a:rPr lang="en-US" sz="4000" b="1" i="1" smtClean="0">
                                      <a:solidFill>
                                        <a:srgbClr val="FF0000"/>
                                      </a:solidFill>
                                      <a:latin typeface="Cambria Math" panose="02040503050406030204" pitchFamily="18" charset="0"/>
                                    </a:rPr>
                                  </m:ctrlPr>
                                </m:sSubPr>
                                <m:e>
                                  <m:r>
                                    <a:rPr lang="en-US" sz="4000" b="1" i="1" smtClean="0">
                                      <a:solidFill>
                                        <a:srgbClr val="FF0000"/>
                                      </a:solidFill>
                                      <a:latin typeface="Cambria Math" panose="02040503050406030204" pitchFamily="18" charset="0"/>
                                    </a:rPr>
                                    <m:t>𝑰</m:t>
                                  </m:r>
                                </m:e>
                                <m:sub>
                                  <m:r>
                                    <a:rPr lang="en-US" sz="4000" b="1" i="1" smtClean="0">
                                      <a:solidFill>
                                        <a:srgbClr val="FF0000"/>
                                      </a:solidFill>
                                      <a:latin typeface="Cambria Math" panose="02040503050406030204" pitchFamily="18" charset="0"/>
                                    </a:rPr>
                                    <m:t>𝒂</m:t>
                                  </m:r>
                                </m:sub>
                              </m:sSub>
                              <m:sSub>
                                <m:sSubPr>
                                  <m:ctrlPr>
                                    <a:rPr lang="en-US" sz="4000" b="1" i="1" smtClean="0">
                                      <a:solidFill>
                                        <a:srgbClr val="FF0000"/>
                                      </a:solidFill>
                                      <a:latin typeface="Cambria Math" panose="02040503050406030204" pitchFamily="18" charset="0"/>
                                    </a:rPr>
                                  </m:ctrlPr>
                                </m:sSubPr>
                                <m:e>
                                  <m:r>
                                    <a:rPr lang="en-US" sz="4000" b="1" i="1" smtClean="0">
                                      <a:solidFill>
                                        <a:srgbClr val="FF0000"/>
                                      </a:solidFill>
                                      <a:latin typeface="Cambria Math" panose="02040503050406030204" pitchFamily="18" charset="0"/>
                                    </a:rPr>
                                    <m:t>𝑿</m:t>
                                  </m:r>
                                </m:e>
                                <m:sub>
                                  <m:r>
                                    <a:rPr lang="en-US" sz="4000" b="1" i="1" smtClean="0">
                                      <a:solidFill>
                                        <a:srgbClr val="FF0000"/>
                                      </a:solidFill>
                                      <a:latin typeface="Cambria Math" panose="02040503050406030204" pitchFamily="18" charset="0"/>
                                    </a:rPr>
                                    <m:t>𝒔</m:t>
                                  </m:r>
                                </m:sub>
                              </m:sSub>
                              <m:r>
                                <a:rPr lang="en-US" sz="4000" b="1" i="1" smtClean="0">
                                  <a:solidFill>
                                    <a:srgbClr val="FF0000"/>
                                  </a:solidFill>
                                  <a:latin typeface="Cambria Math" panose="02040503050406030204" pitchFamily="18" charset="0"/>
                                </a:rPr>
                                <m:t>+</m:t>
                              </m:r>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𝒑𝒉𝒂𝒔𝒆</m:t>
                                  </m:r>
                                  <m:r>
                                    <a:rPr lang="en-US" sz="4000" b="1" i="1">
                                      <a:solidFill>
                                        <a:prstClr val="black"/>
                                      </a:solidFill>
                                      <a:latin typeface="Cambria Math" panose="02040503050406030204" pitchFamily="18" charset="0"/>
                                    </a:rPr>
                                    <m:t>)</m:t>
                                  </m:r>
                                </m:sub>
                              </m:sSub>
                              <m:sSup>
                                <m:sSupPr>
                                  <m:ctrlPr>
                                    <a:rPr lang="en-US" sz="4000" b="1" i="1">
                                      <a:solidFill>
                                        <a:srgbClr val="FF0000"/>
                                      </a:solidFill>
                                      <a:latin typeface="Cambria Math" panose="02040503050406030204" pitchFamily="18" charset="0"/>
                                    </a:rPr>
                                  </m:ctrlPr>
                                </m:sSupPr>
                                <m:e>
                                  <m:func>
                                    <m:funcPr>
                                      <m:ctrlPr>
                                        <a:rPr lang="en-US" sz="4000" b="1" i="1">
                                          <a:solidFill>
                                            <a:srgbClr val="FF0000"/>
                                          </a:solidFill>
                                          <a:latin typeface="Cambria Math" panose="02040503050406030204" pitchFamily="18" charset="0"/>
                                        </a:rPr>
                                      </m:ctrlPr>
                                    </m:funcPr>
                                    <m:fName>
                                      <m:r>
                                        <a:rPr lang="en-US" sz="4000" b="1" i="0" smtClean="0">
                                          <a:solidFill>
                                            <a:srgbClr val="FF0000"/>
                                          </a:solidFill>
                                          <a:latin typeface="Cambria Math" panose="02040503050406030204" pitchFamily="18" charset="0"/>
                                        </a:rPr>
                                        <m:t>𝐬𝐢𝐧</m:t>
                                      </m:r>
                                    </m:fName>
                                    <m:e>
                                      <m:r>
                                        <a:rPr lang="en-US" sz="4000" b="1" i="1" smtClean="0">
                                          <a:solidFill>
                                            <a:srgbClr val="FF0000"/>
                                          </a:solidFill>
                                          <a:latin typeface="Cambria Math" panose="02040503050406030204" pitchFamily="18" charset="0"/>
                                          <a:ea typeface="Cambria Math" panose="02040503050406030204" pitchFamily="18" charset="0"/>
                                        </a:rPr>
                                        <m:t>𝜽</m:t>
                                      </m:r>
                                    </m:e>
                                  </m:func>
                                  <m:r>
                                    <a:rPr lang="en-US" sz="4000" b="1" i="1">
                                      <a:solidFill>
                                        <a:srgbClr val="FF0000"/>
                                      </a:solidFill>
                                      <a:latin typeface="Cambria Math" panose="02040503050406030204" pitchFamily="18" charset="0"/>
                                    </a:rPr>
                                    <m:t>) </m:t>
                                  </m:r>
                                </m:e>
                                <m:sup>
                                  <m:r>
                                    <a:rPr lang="en-US" sz="4000" b="1" i="1">
                                      <a:solidFill>
                                        <a:srgbClr val="FF0000"/>
                                      </a:solidFill>
                                      <a:latin typeface="Cambria Math" panose="02040503050406030204" pitchFamily="18" charset="0"/>
                                    </a:rPr>
                                    <m:t>𝟐</m:t>
                                  </m:r>
                                </m:sup>
                              </m:sSup>
                            </m:e>
                          </m:d>
                        </m:e>
                      </m:rad>
                    </m:oMath>
                  </m:oMathPara>
                </a14:m>
                <a:endParaRPr lang="en-US" sz="4000" b="1" dirty="0" smtClean="0"/>
              </a:p>
              <a:p>
                <a:endParaRPr lang="en-US" sz="4000" b="1" dirty="0" smtClean="0"/>
              </a:p>
              <a:p>
                <a:r>
                  <a:rPr lang="en-US" sz="4000" b="1" dirty="0"/>
                  <a:t> </a:t>
                </a:r>
                <a:r>
                  <a:rPr lang="en-US" sz="4000" b="1" dirty="0" smtClean="0"/>
                  <a:t>        </a:t>
                </a:r>
                <a14:m>
                  <m:oMath xmlns:m="http://schemas.openxmlformats.org/officeDocument/2006/math">
                    <m:r>
                      <a:rPr lang="en-US" sz="4000" b="1" i="1" smtClean="0">
                        <a:latin typeface="Cambria Math" panose="02040503050406030204" pitchFamily="18" charset="0"/>
                      </a:rPr>
                      <m:t>=  </m:t>
                    </m:r>
                    <m:r>
                      <a:rPr lang="en-US" sz="4000" b="1" i="1" smtClean="0">
                        <a:latin typeface="Cambria Math" panose="02040503050406030204" pitchFamily="18" charset="0"/>
                      </a:rPr>
                      <m:t>𝟏𝟐</m:t>
                    </m:r>
                    <m:r>
                      <a:rPr lang="en-US" sz="4000" b="1" i="1" smtClean="0">
                        <a:latin typeface="Cambria Math" panose="02040503050406030204" pitchFamily="18" charset="0"/>
                      </a:rPr>
                      <m:t>,</m:t>
                    </m:r>
                    <m:r>
                      <a:rPr lang="en-US" sz="4000" b="1" i="1" smtClean="0">
                        <a:latin typeface="Cambria Math" panose="02040503050406030204" pitchFamily="18" charset="0"/>
                      </a:rPr>
                      <m:t>𝟐𝟕𝟒</m:t>
                    </m:r>
                    <m:r>
                      <a:rPr lang="en-US" sz="4000" b="1" i="1" smtClean="0">
                        <a:latin typeface="Cambria Math" panose="02040503050406030204" pitchFamily="18" charset="0"/>
                      </a:rPr>
                      <m:t>.</m:t>
                    </m:r>
                    <m:r>
                      <a:rPr lang="en-US" sz="4000" b="1" i="1" smtClean="0">
                        <a:latin typeface="Cambria Math" panose="02040503050406030204" pitchFamily="18" charset="0"/>
                      </a:rPr>
                      <m:t>𝟏</m:t>
                    </m:r>
                    <m:r>
                      <a:rPr lang="en-US" sz="4000" b="1" i="1" smtClean="0">
                        <a:latin typeface="Cambria Math" panose="02040503050406030204" pitchFamily="18" charset="0"/>
                      </a:rPr>
                      <m:t>𝒌𝑽</m:t>
                    </m:r>
                  </m:oMath>
                </a14:m>
                <a:endParaRPr lang="en-US" sz="4000" b="1" dirty="0" smtClean="0"/>
              </a:p>
              <a:p>
                <a:endParaRPr lang="en-US" sz="4000" b="1" dirty="0"/>
              </a:p>
              <a:p>
                <a14:m>
                  <m:oMath xmlns:m="http://schemas.openxmlformats.org/officeDocument/2006/math">
                    <m:func>
                      <m:funcPr>
                        <m:ctrlPr>
                          <a:rPr lang="en-US" sz="4000" b="1" i="1" smtClean="0">
                            <a:latin typeface="Cambria Math" panose="02040503050406030204" pitchFamily="18" charset="0"/>
                          </a:rPr>
                        </m:ctrlPr>
                      </m:funcPr>
                      <m:fName>
                        <m:r>
                          <m:rPr>
                            <m:sty m:val="p"/>
                          </m:rPr>
                          <a:rPr lang="en-US" sz="4000" b="0" i="0" smtClean="0">
                            <a:latin typeface="Cambria Math" panose="02040503050406030204" pitchFamily="18" charset="0"/>
                          </a:rPr>
                          <m:t>cos</m:t>
                        </m:r>
                      </m:fName>
                      <m:e>
                        <m:d>
                          <m:dPr>
                            <m:ctrlPr>
                              <a:rPr lang="en-US" sz="4000" b="0" i="1" smtClean="0">
                                <a:latin typeface="Cambria Math" panose="02040503050406030204" pitchFamily="18" charset="0"/>
                              </a:rPr>
                            </m:ctrlPr>
                          </m:dPr>
                          <m:e>
                            <m:r>
                              <a:rPr lang="en-US" sz="4000" b="0" i="1" smtClean="0">
                                <a:latin typeface="Cambria Math" panose="02040503050406030204" pitchFamily="18" charset="0"/>
                                <a:ea typeface="Cambria Math" panose="02040503050406030204" pitchFamily="18" charset="0"/>
                              </a:rPr>
                              <m:t>𝜑</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𝛿</m:t>
                            </m:r>
                          </m:e>
                        </m:d>
                        <m:r>
                          <a:rPr lang="en-US" sz="4000" b="1" i="1" smtClean="0">
                            <a:latin typeface="Cambria Math" panose="02040503050406030204" pitchFamily="18" charset="0"/>
                          </a:rPr>
                          <m:t>= </m:t>
                        </m:r>
                        <m:f>
                          <m:fPr>
                            <m:ctrlPr>
                              <a:rPr lang="en-US" sz="4000" b="1" i="1" smtClean="0">
                                <a:latin typeface="Cambria Math" panose="02040503050406030204" pitchFamily="18" charset="0"/>
                              </a:rPr>
                            </m:ctrlPr>
                          </m:fPr>
                          <m:num>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𝑽</m:t>
                                </m:r>
                              </m:e>
                              <m:sub>
                                <m:r>
                                  <a:rPr lang="en-US" sz="4000" b="1" i="1" smtClean="0">
                                    <a:latin typeface="Cambria Math" panose="02040503050406030204" pitchFamily="18" charset="0"/>
                                  </a:rPr>
                                  <m:t>𝒕</m:t>
                                </m:r>
                                <m:r>
                                  <a:rPr lang="en-US" sz="4000" b="1" i="1" smtClean="0">
                                    <a:latin typeface="Cambria Math" panose="02040503050406030204" pitchFamily="18" charset="0"/>
                                  </a:rPr>
                                  <m:t>(</m:t>
                                </m:r>
                                <m:r>
                                  <a:rPr lang="en-US" sz="4000" b="1" i="1" smtClean="0">
                                    <a:latin typeface="Cambria Math" panose="02040503050406030204" pitchFamily="18" charset="0"/>
                                  </a:rPr>
                                  <m:t>𝒑𝒉𝒂𝒔𝒆</m:t>
                                </m:r>
                                <m:r>
                                  <a:rPr lang="en-US" sz="4000" b="1" i="1" smtClean="0">
                                    <a:latin typeface="Cambria Math" panose="02040503050406030204" pitchFamily="18" charset="0"/>
                                  </a:rPr>
                                  <m:t>)</m:t>
                                </m:r>
                              </m:sub>
                            </m:sSub>
                            <m:func>
                              <m:funcPr>
                                <m:ctrlPr>
                                  <a:rPr lang="en-US" sz="4000" b="1" i="1" smtClean="0">
                                    <a:solidFill>
                                      <a:srgbClr val="FF0000"/>
                                    </a:solidFill>
                                    <a:latin typeface="Cambria Math" panose="02040503050406030204" pitchFamily="18" charset="0"/>
                                  </a:rPr>
                                </m:ctrlPr>
                              </m:funcPr>
                              <m:fName>
                                <m:r>
                                  <m:rPr>
                                    <m:sty m:val="p"/>
                                  </m:rPr>
                                  <a:rPr lang="en-US" sz="4000" b="0" i="0" smtClean="0">
                                    <a:solidFill>
                                      <a:srgbClr val="FF0000"/>
                                    </a:solidFill>
                                    <a:latin typeface="Cambria Math" panose="02040503050406030204" pitchFamily="18" charset="0"/>
                                  </a:rPr>
                                  <m:t>cos</m:t>
                                </m:r>
                              </m:fName>
                              <m:e>
                                <m:r>
                                  <a:rPr lang="en-US" sz="4000" b="0" i="1" smtClean="0">
                                    <a:solidFill>
                                      <a:srgbClr val="FF0000"/>
                                    </a:solidFill>
                                    <a:latin typeface="Cambria Math" panose="02040503050406030204" pitchFamily="18" charset="0"/>
                                    <a:ea typeface="Cambria Math" panose="02040503050406030204" pitchFamily="18" charset="0"/>
                                  </a:rPr>
                                  <m:t>𝜃</m:t>
                                </m:r>
                                <m:r>
                                  <a:rPr lang="en-US" sz="4000" b="0" i="1" smtClean="0">
                                    <a:solidFill>
                                      <a:srgbClr val="FF0000"/>
                                    </a:solidFill>
                                    <a:latin typeface="Cambria Math" panose="02040503050406030204" pitchFamily="18" charset="0"/>
                                    <a:ea typeface="Cambria Math" panose="02040503050406030204" pitchFamily="18" charset="0"/>
                                  </a:rPr>
                                  <m:t> </m:t>
                                </m:r>
                              </m:e>
                            </m:func>
                          </m:num>
                          <m:den>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𝑬</m:t>
                                </m:r>
                              </m:e>
                              <m:sub>
                                <m:r>
                                  <a:rPr lang="en-US" sz="4000" b="1" i="1" smtClean="0">
                                    <a:latin typeface="Cambria Math" panose="02040503050406030204" pitchFamily="18" charset="0"/>
                                  </a:rPr>
                                  <m:t>𝒇</m:t>
                                </m:r>
                                <m:r>
                                  <a:rPr lang="en-US" sz="4000" b="1" i="1" smtClean="0">
                                    <a:latin typeface="Cambria Math" panose="02040503050406030204" pitchFamily="18" charset="0"/>
                                  </a:rPr>
                                  <m:t>(</m:t>
                                </m:r>
                                <m:r>
                                  <a:rPr lang="en-US" sz="4000" b="1" i="1" smtClean="0">
                                    <a:latin typeface="Cambria Math" panose="02040503050406030204" pitchFamily="18" charset="0"/>
                                  </a:rPr>
                                  <m:t>𝒑𝒉𝒂𝒔𝒆</m:t>
                                </m:r>
                                <m:r>
                                  <a:rPr lang="en-US" sz="4000" b="1" i="1" smtClean="0">
                                    <a:latin typeface="Cambria Math" panose="02040503050406030204" pitchFamily="18" charset="0"/>
                                  </a:rPr>
                                  <m:t>) </m:t>
                                </m:r>
                              </m:sub>
                            </m:sSub>
                          </m:den>
                        </m:f>
                      </m:e>
                    </m:func>
                  </m:oMath>
                </a14:m>
                <a:r>
                  <a:rPr lang="en-US" sz="4000" b="1" dirty="0" smtClean="0"/>
                  <a:t> =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𝟔𝟑𝟓𝟏</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𝟎</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𝟖</m:t>
                        </m:r>
                        <m:r>
                          <a:rPr lang="en-US" sz="4000" b="1" i="1" smtClean="0">
                            <a:solidFill>
                              <a:prstClr val="black"/>
                            </a:solidFill>
                            <a:latin typeface="Cambria Math" panose="02040503050406030204" pitchFamily="18" charset="0"/>
                          </a:rPr>
                          <m:t>)</m:t>
                        </m:r>
                      </m:num>
                      <m:den>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𝟏𝟐</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𝟕𝟒𝟏</m:t>
                        </m:r>
                        <m:r>
                          <a:rPr lang="en-US" sz="4000" b="1" i="1" smtClean="0">
                            <a:solidFill>
                              <a:prstClr val="black"/>
                            </a:solidFill>
                            <a:latin typeface="Cambria Math" panose="02040503050406030204" pitchFamily="18" charset="0"/>
                          </a:rPr>
                          <m:t>)</m:t>
                        </m:r>
                      </m:den>
                    </m:f>
                  </m:oMath>
                </a14:m>
                <a:r>
                  <a:rPr lang="en-US" sz="4000" b="1" dirty="0" smtClean="0"/>
                  <a:t> = 0.399</a:t>
                </a:r>
              </a:p>
              <a:p>
                <a:endParaRPr lang="en-US" b="0" dirty="0" smtClean="0"/>
              </a:p>
              <a:p>
                <a:endParaRPr lang="en-US" dirty="0" smtClean="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0" y="595087"/>
                <a:ext cx="12191999" cy="573663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9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 y="565340"/>
                <a:ext cx="12192001" cy="5136919"/>
              </a:xfrm>
              <a:prstGeom prst="rect">
                <a:avLst/>
              </a:prstGeom>
            </p:spPr>
            <p:txBody>
              <a:bodyPr wrap="square">
                <a:spAutoFit/>
              </a:bodyPr>
              <a:lstStyle/>
              <a:p>
                <a:pPr lvl="0"/>
                <a:endParaRPr lang="en-US" sz="2800" b="1" dirty="0" smtClean="0">
                  <a:solidFill>
                    <a:prstClr val="black"/>
                  </a:solidFill>
                </a:endParaRPr>
              </a:p>
              <a:p>
                <a:pPr lvl="0"/>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rPr>
                      <m:t>𝜑</m:t>
                    </m:r>
                    <m:r>
                      <a:rPr lang="en-US" sz="4000" i="1">
                        <a:solidFill>
                          <a:prstClr val="black"/>
                        </a:solidFill>
                        <a:latin typeface="Cambria Math" panose="02040503050406030204" pitchFamily="18" charset="0"/>
                        <a:ea typeface="Cambria Math" panose="02040503050406030204" pitchFamily="18" charset="0"/>
                      </a:rPr>
                      <m:t>+ </m:t>
                    </m:r>
                    <m:r>
                      <a:rPr lang="en-US" sz="4000" i="1">
                        <a:solidFill>
                          <a:prstClr val="black"/>
                        </a:solidFill>
                        <a:latin typeface="Cambria Math" panose="02040503050406030204" pitchFamily="18" charset="0"/>
                        <a:ea typeface="Cambria Math" panose="02040503050406030204" pitchFamily="18" charset="0"/>
                      </a:rPr>
                      <m:t>𝛿</m:t>
                    </m:r>
                  </m:oMath>
                </a14:m>
                <a:r>
                  <a:rPr lang="en-US" sz="4000" b="1" dirty="0">
                    <a:solidFill>
                      <a:prstClr val="black"/>
                    </a:solidFill>
                  </a:rPr>
                  <a:t> = </a:t>
                </a:r>
                <a14:m>
                  <m:oMath xmlns:m="http://schemas.openxmlformats.org/officeDocument/2006/math">
                    <m:func>
                      <m:funcPr>
                        <m:ctrlPr>
                          <a:rPr lang="en-US" sz="4000" i="1">
                            <a:solidFill>
                              <a:prstClr val="black"/>
                            </a:solidFill>
                            <a:latin typeface="Cambria Math" panose="02040503050406030204" pitchFamily="18" charset="0"/>
                            <a:ea typeface="Cambria Math" panose="02040503050406030204" pitchFamily="18" charset="0"/>
                          </a:rPr>
                        </m:ctrlPr>
                      </m:funcPr>
                      <m:fName>
                        <m:sSup>
                          <m:sSupPr>
                            <m:ctrlPr>
                              <a:rPr lang="en-US" sz="4000" i="1">
                                <a:solidFill>
                                  <a:prstClr val="black"/>
                                </a:solidFill>
                                <a:latin typeface="Cambria Math" panose="02040503050406030204" pitchFamily="18" charset="0"/>
                                <a:ea typeface="Cambria Math" panose="02040503050406030204" pitchFamily="18" charset="0"/>
                              </a:rPr>
                            </m:ctrlPr>
                          </m:sSupPr>
                          <m:e>
                            <m:r>
                              <m:rPr>
                                <m:sty m:val="p"/>
                              </m:rPr>
                              <a:rPr lang="en-US" sz="4000">
                                <a:solidFill>
                                  <a:prstClr val="black"/>
                                </a:solidFill>
                                <a:latin typeface="Cambria Math" panose="02040503050406030204" pitchFamily="18" charset="0"/>
                                <a:ea typeface="Cambria Math" panose="02040503050406030204" pitchFamily="18" charset="0"/>
                              </a:rPr>
                              <m:t>cos</m:t>
                            </m:r>
                          </m:e>
                          <m:sup>
                            <m:r>
                              <a:rPr lang="en-US" sz="4000" i="1">
                                <a:solidFill>
                                  <a:prstClr val="black"/>
                                </a:solidFill>
                                <a:latin typeface="Cambria Math" panose="02040503050406030204" pitchFamily="18" charset="0"/>
                                <a:ea typeface="Cambria Math" panose="02040503050406030204" pitchFamily="18" charset="0"/>
                              </a:rPr>
                              <m:t>−1</m:t>
                            </m:r>
                          </m:sup>
                        </m:sSup>
                      </m:fName>
                      <m:e>
                        <m:d>
                          <m:dPr>
                            <m:ctrlPr>
                              <a:rPr lang="en-US" sz="4000" i="1">
                                <a:solidFill>
                                  <a:prstClr val="black"/>
                                </a:solidFill>
                                <a:latin typeface="Cambria Math" panose="02040503050406030204" pitchFamily="18" charset="0"/>
                                <a:ea typeface="Cambria Math" panose="02040503050406030204" pitchFamily="18" charset="0"/>
                              </a:rPr>
                            </m:ctrlPr>
                          </m:dPr>
                          <m:e>
                            <m:r>
                              <a:rPr lang="en-US" sz="4000" i="1">
                                <a:solidFill>
                                  <a:prstClr val="black"/>
                                </a:solidFill>
                                <a:latin typeface="Cambria Math" panose="02040503050406030204" pitchFamily="18" charset="0"/>
                                <a:ea typeface="Cambria Math" panose="02040503050406030204" pitchFamily="18" charset="0"/>
                              </a:rPr>
                              <m:t>0.399</m:t>
                            </m:r>
                          </m:e>
                        </m:d>
                        <m:r>
                          <a:rPr lang="en-US" sz="4000" i="1">
                            <a:solidFill>
                              <a:prstClr val="black"/>
                            </a:solidFill>
                            <a:latin typeface="Cambria Math" panose="02040503050406030204" pitchFamily="18" charset="0"/>
                            <a:ea typeface="Cambria Math" panose="02040503050406030204" pitchFamily="18" charset="0"/>
                          </a:rPr>
                          <m:t>= </m:t>
                        </m:r>
                        <m:sSup>
                          <m:sSupPr>
                            <m:ctrlPr>
                              <a:rPr lang="en-US" sz="4000" i="1">
                                <a:solidFill>
                                  <a:prstClr val="black"/>
                                </a:solidFill>
                                <a:latin typeface="Cambria Math" panose="02040503050406030204" pitchFamily="18" charset="0"/>
                                <a:ea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rPr>
                              <m:t>66.5</m:t>
                            </m:r>
                          </m:e>
                          <m:sup>
                            <m:r>
                              <a:rPr lang="en-US" sz="4000" i="1">
                                <a:solidFill>
                                  <a:prstClr val="black"/>
                                </a:solidFill>
                                <a:latin typeface="Cambria Math" panose="02040503050406030204" pitchFamily="18" charset="0"/>
                                <a:ea typeface="Cambria Math" panose="02040503050406030204" pitchFamily="18" charset="0"/>
                              </a:rPr>
                              <m:t>0</m:t>
                            </m:r>
                          </m:sup>
                        </m:sSup>
                      </m:e>
                    </m:func>
                  </m:oMath>
                </a14:m>
                <a:r>
                  <a:rPr lang="en-US" sz="4000" b="1" dirty="0">
                    <a:solidFill>
                      <a:prstClr val="black"/>
                    </a:solidFill>
                  </a:rPr>
                  <a:t> </a:t>
                </a:r>
                <a:endParaRPr lang="en-US" sz="4000" b="1" dirty="0" smtClean="0">
                  <a:solidFill>
                    <a:prstClr val="black"/>
                  </a:solidFill>
                </a:endParaRPr>
              </a:p>
              <a:p>
                <a:pPr lvl="0"/>
                <a:endParaRPr lang="en-US" sz="4000" b="1" dirty="0">
                  <a:solidFill>
                    <a:prstClr val="black"/>
                  </a:solidFill>
                </a:endParaRPr>
              </a:p>
              <a:p>
                <a:pPr lvl="0"/>
                <a:endParaRPr lang="en-US" sz="4000" b="1" dirty="0">
                  <a:solidFill>
                    <a:prstClr val="black"/>
                  </a:solidFill>
                </a:endParaRPr>
              </a:p>
              <a:p>
                <a:pPr lvl="0"/>
                <a:r>
                  <a:rPr lang="en-US" sz="4000" b="1" dirty="0">
                    <a:solidFill>
                      <a:srgbClr val="FF0000"/>
                    </a:solidFill>
                  </a:rPr>
                  <a:t>But from </a:t>
                </a:r>
                <a14:m>
                  <m:oMath xmlns:m="http://schemas.openxmlformats.org/officeDocument/2006/math">
                    <m:func>
                      <m:funcPr>
                        <m:ctrlPr>
                          <a:rPr lang="en-US" sz="4000" b="1" i="1">
                            <a:solidFill>
                              <a:srgbClr val="FF0000"/>
                            </a:solidFill>
                            <a:latin typeface="Cambria Math" panose="02040503050406030204" pitchFamily="18" charset="0"/>
                          </a:rPr>
                        </m:ctrlPr>
                      </m:funcPr>
                      <m:fName>
                        <m:r>
                          <m:rPr>
                            <m:sty m:val="p"/>
                          </m:rPr>
                          <a:rPr lang="en-US" sz="4000">
                            <a:solidFill>
                              <a:srgbClr val="FF0000"/>
                            </a:solidFill>
                            <a:latin typeface="Cambria Math" panose="02040503050406030204" pitchFamily="18" charset="0"/>
                          </a:rPr>
                          <m:t>cos</m:t>
                        </m:r>
                      </m:fName>
                      <m:e>
                        <m:r>
                          <a:rPr lang="en-US" sz="4000" i="1">
                            <a:solidFill>
                              <a:srgbClr val="FF0000"/>
                            </a:solidFill>
                            <a:latin typeface="Cambria Math" panose="02040503050406030204" pitchFamily="18" charset="0"/>
                            <a:ea typeface="Cambria Math" panose="02040503050406030204" pitchFamily="18" charset="0"/>
                          </a:rPr>
                          <m:t>𝜃</m:t>
                        </m:r>
                        <m:r>
                          <a:rPr lang="en-US" sz="4000" b="1" i="1">
                            <a:solidFill>
                              <a:srgbClr val="FF0000"/>
                            </a:solidFill>
                            <a:latin typeface="Cambria Math" panose="02040503050406030204" pitchFamily="18" charset="0"/>
                            <a:ea typeface="Cambria Math" panose="02040503050406030204" pitchFamily="18" charset="0"/>
                          </a:rPr>
                          <m:t>=</m:t>
                        </m:r>
                        <m:r>
                          <a:rPr lang="en-US" sz="4000" b="1" i="1">
                            <a:solidFill>
                              <a:srgbClr val="FF0000"/>
                            </a:solidFill>
                            <a:latin typeface="Cambria Math" panose="02040503050406030204" pitchFamily="18" charset="0"/>
                            <a:ea typeface="Cambria Math" panose="02040503050406030204" pitchFamily="18" charset="0"/>
                          </a:rPr>
                          <m:t>𝟎</m:t>
                        </m:r>
                        <m:r>
                          <a:rPr lang="en-US" sz="4000" b="1" i="1">
                            <a:solidFill>
                              <a:srgbClr val="FF0000"/>
                            </a:solidFill>
                            <a:latin typeface="Cambria Math" panose="02040503050406030204" pitchFamily="18" charset="0"/>
                            <a:ea typeface="Cambria Math" panose="02040503050406030204" pitchFamily="18" charset="0"/>
                          </a:rPr>
                          <m:t>.</m:t>
                        </m:r>
                        <m:r>
                          <a:rPr lang="en-US" sz="4000" b="1" i="1">
                            <a:solidFill>
                              <a:srgbClr val="FF0000"/>
                            </a:solidFill>
                            <a:latin typeface="Cambria Math" panose="02040503050406030204" pitchFamily="18" charset="0"/>
                            <a:ea typeface="Cambria Math" panose="02040503050406030204" pitchFamily="18" charset="0"/>
                          </a:rPr>
                          <m:t>𝟖</m:t>
                        </m:r>
                        <m:r>
                          <a:rPr lang="en-US" sz="4000" b="1" i="1">
                            <a:solidFill>
                              <a:srgbClr val="FF0000"/>
                            </a:solidFill>
                            <a:latin typeface="Cambria Math" panose="02040503050406030204" pitchFamily="18" charset="0"/>
                            <a:ea typeface="Cambria Math" panose="02040503050406030204" pitchFamily="18" charset="0"/>
                          </a:rPr>
                          <m:t>, </m:t>
                        </m:r>
                        <m:r>
                          <a:rPr lang="en-US" sz="4000" b="1" i="1">
                            <a:solidFill>
                              <a:srgbClr val="FF0000"/>
                            </a:solidFill>
                            <a:latin typeface="Cambria Math" panose="02040503050406030204" pitchFamily="18" charset="0"/>
                            <a:ea typeface="Cambria Math" panose="02040503050406030204" pitchFamily="18" charset="0"/>
                          </a:rPr>
                          <m:t>𝜽</m:t>
                        </m:r>
                        <m:r>
                          <a:rPr lang="en-US" sz="4000" b="1" i="1">
                            <a:solidFill>
                              <a:srgbClr val="FF0000"/>
                            </a:solidFill>
                            <a:latin typeface="Cambria Math" panose="02040503050406030204" pitchFamily="18" charset="0"/>
                            <a:ea typeface="Cambria Math" panose="02040503050406030204" pitchFamily="18" charset="0"/>
                          </a:rPr>
                          <m:t>= </m:t>
                        </m:r>
                        <m:func>
                          <m:funcPr>
                            <m:ctrlPr>
                              <a:rPr lang="en-US" sz="4000" b="1" i="1">
                                <a:solidFill>
                                  <a:srgbClr val="FF0000"/>
                                </a:solidFill>
                                <a:latin typeface="Cambria Math" panose="02040503050406030204" pitchFamily="18" charset="0"/>
                                <a:ea typeface="Cambria Math" panose="02040503050406030204" pitchFamily="18" charset="0"/>
                              </a:rPr>
                            </m:ctrlPr>
                          </m:funcPr>
                          <m:fName>
                            <m:sSup>
                              <m:sSupPr>
                                <m:ctrlPr>
                                  <a:rPr lang="en-US" sz="4000" b="1" i="1">
                                    <a:solidFill>
                                      <a:srgbClr val="FF0000"/>
                                    </a:solidFill>
                                    <a:latin typeface="Cambria Math" panose="02040503050406030204" pitchFamily="18" charset="0"/>
                                    <a:ea typeface="Cambria Math" panose="02040503050406030204" pitchFamily="18" charset="0"/>
                                  </a:rPr>
                                </m:ctrlPr>
                              </m:sSupPr>
                              <m:e>
                                <m:r>
                                  <m:rPr>
                                    <m:sty m:val="p"/>
                                  </m:rPr>
                                  <a:rPr lang="en-US" sz="4000">
                                    <a:solidFill>
                                      <a:srgbClr val="FF0000"/>
                                    </a:solidFill>
                                    <a:latin typeface="Cambria Math" panose="02040503050406030204" pitchFamily="18" charset="0"/>
                                    <a:ea typeface="Cambria Math" panose="02040503050406030204" pitchFamily="18" charset="0"/>
                                  </a:rPr>
                                  <m:t>cos</m:t>
                                </m:r>
                              </m:e>
                              <m:sup>
                                <m:r>
                                  <a:rPr lang="en-US" sz="4000" b="1" i="1">
                                    <a:solidFill>
                                      <a:srgbClr val="FF0000"/>
                                    </a:solidFill>
                                    <a:latin typeface="Cambria Math" panose="02040503050406030204" pitchFamily="18" charset="0"/>
                                    <a:ea typeface="Cambria Math" panose="02040503050406030204" pitchFamily="18" charset="0"/>
                                  </a:rPr>
                                  <m:t>−</m:t>
                                </m:r>
                                <m:r>
                                  <a:rPr lang="en-US" sz="4000" b="1" i="1">
                                    <a:solidFill>
                                      <a:srgbClr val="FF0000"/>
                                    </a:solidFill>
                                    <a:latin typeface="Cambria Math" panose="02040503050406030204" pitchFamily="18" charset="0"/>
                                    <a:ea typeface="Cambria Math" panose="02040503050406030204" pitchFamily="18" charset="0"/>
                                  </a:rPr>
                                  <m:t>𝟏</m:t>
                                </m:r>
                              </m:sup>
                            </m:sSup>
                          </m:fName>
                          <m:e>
                            <m:d>
                              <m:dPr>
                                <m:ctrlPr>
                                  <a:rPr lang="en-US" sz="4000" b="1" i="1">
                                    <a:solidFill>
                                      <a:srgbClr val="FF0000"/>
                                    </a:solidFill>
                                    <a:latin typeface="Cambria Math" panose="02040503050406030204" pitchFamily="18" charset="0"/>
                                    <a:ea typeface="Cambria Math" panose="02040503050406030204" pitchFamily="18" charset="0"/>
                                  </a:rPr>
                                </m:ctrlPr>
                              </m:dPr>
                              <m:e>
                                <m:r>
                                  <a:rPr lang="en-US" sz="4000" b="1" i="1">
                                    <a:solidFill>
                                      <a:srgbClr val="FF0000"/>
                                    </a:solidFill>
                                    <a:latin typeface="Cambria Math" panose="02040503050406030204" pitchFamily="18" charset="0"/>
                                    <a:ea typeface="Cambria Math" panose="02040503050406030204" pitchFamily="18" charset="0"/>
                                  </a:rPr>
                                  <m:t>𝟎</m:t>
                                </m:r>
                                <m:r>
                                  <a:rPr lang="en-US" sz="4000" b="1" i="1">
                                    <a:solidFill>
                                      <a:srgbClr val="FF0000"/>
                                    </a:solidFill>
                                    <a:latin typeface="Cambria Math" panose="02040503050406030204" pitchFamily="18" charset="0"/>
                                    <a:ea typeface="Cambria Math" panose="02040503050406030204" pitchFamily="18" charset="0"/>
                                  </a:rPr>
                                  <m:t>.</m:t>
                                </m:r>
                                <m:r>
                                  <a:rPr lang="en-US" sz="4000" b="1" i="1">
                                    <a:solidFill>
                                      <a:srgbClr val="FF0000"/>
                                    </a:solidFill>
                                    <a:latin typeface="Cambria Math" panose="02040503050406030204" pitchFamily="18" charset="0"/>
                                    <a:ea typeface="Cambria Math" panose="02040503050406030204" pitchFamily="18" charset="0"/>
                                  </a:rPr>
                                  <m:t>𝟖</m:t>
                                </m:r>
                              </m:e>
                            </m:d>
                            <m:r>
                              <a:rPr lang="en-US" sz="4000" b="1" i="1">
                                <a:solidFill>
                                  <a:srgbClr val="FF0000"/>
                                </a:solidFill>
                                <a:latin typeface="Cambria Math" panose="02040503050406030204" pitchFamily="18" charset="0"/>
                                <a:ea typeface="Cambria Math" panose="02040503050406030204" pitchFamily="18" charset="0"/>
                              </a:rPr>
                              <m:t>=</m:t>
                            </m:r>
                            <m:sSup>
                              <m:sSupPr>
                                <m:ctrlPr>
                                  <a:rPr lang="en-US" sz="4000" b="1" i="1">
                                    <a:solidFill>
                                      <a:srgbClr val="FF0000"/>
                                    </a:solidFill>
                                    <a:latin typeface="Cambria Math" panose="02040503050406030204" pitchFamily="18" charset="0"/>
                                    <a:ea typeface="Cambria Math" panose="02040503050406030204" pitchFamily="18" charset="0"/>
                                  </a:rPr>
                                </m:ctrlPr>
                              </m:sSupPr>
                              <m:e>
                                <m:r>
                                  <a:rPr lang="en-US" sz="4000" b="1" i="1">
                                    <a:solidFill>
                                      <a:srgbClr val="FF0000"/>
                                    </a:solidFill>
                                    <a:latin typeface="Cambria Math" panose="02040503050406030204" pitchFamily="18" charset="0"/>
                                    <a:ea typeface="Cambria Math" panose="02040503050406030204" pitchFamily="18" charset="0"/>
                                  </a:rPr>
                                  <m:t>𝟑𝟔</m:t>
                                </m:r>
                                <m:r>
                                  <a:rPr lang="en-US" sz="4000" b="1" i="1">
                                    <a:solidFill>
                                      <a:srgbClr val="FF0000"/>
                                    </a:solidFill>
                                    <a:latin typeface="Cambria Math" panose="02040503050406030204" pitchFamily="18" charset="0"/>
                                    <a:ea typeface="Cambria Math" panose="02040503050406030204" pitchFamily="18" charset="0"/>
                                  </a:rPr>
                                  <m:t>.</m:t>
                                </m:r>
                                <m:r>
                                  <a:rPr lang="en-US" sz="4000" b="1" i="1">
                                    <a:solidFill>
                                      <a:srgbClr val="FF0000"/>
                                    </a:solidFill>
                                    <a:latin typeface="Cambria Math" panose="02040503050406030204" pitchFamily="18" charset="0"/>
                                    <a:ea typeface="Cambria Math" panose="02040503050406030204" pitchFamily="18" charset="0"/>
                                  </a:rPr>
                                  <m:t>𝟗</m:t>
                                </m:r>
                              </m:e>
                              <m:sup>
                                <m:r>
                                  <a:rPr lang="en-US" sz="4000" b="1" i="1">
                                    <a:solidFill>
                                      <a:srgbClr val="FF0000"/>
                                    </a:solidFill>
                                    <a:latin typeface="Cambria Math" panose="02040503050406030204" pitchFamily="18" charset="0"/>
                                    <a:ea typeface="Cambria Math" panose="02040503050406030204" pitchFamily="18" charset="0"/>
                                  </a:rPr>
                                  <m:t>𝟎</m:t>
                                </m:r>
                              </m:sup>
                            </m:sSup>
                          </m:e>
                        </m:func>
                      </m:e>
                    </m:func>
                  </m:oMath>
                </a14:m>
                <a:endParaRPr lang="en-US" sz="4000" b="1" dirty="0">
                  <a:solidFill>
                    <a:prstClr val="black"/>
                  </a:solidFill>
                </a:endParaRPr>
              </a:p>
              <a:p>
                <a:pPr lvl="0"/>
                <a:endParaRPr lang="en-US" sz="4000" b="1" dirty="0">
                  <a:solidFill>
                    <a:prstClr val="black"/>
                  </a:solidFill>
                </a:endParaRPr>
              </a:p>
              <a:p>
                <a:pPr lvl="0"/>
                <a:endParaRPr lang="en-US" sz="4000" b="1" dirty="0" smtClean="0">
                  <a:solidFill>
                    <a:prstClr val="black"/>
                  </a:solidFill>
                </a:endParaRPr>
              </a:p>
              <a:p>
                <a:pPr lvl="0"/>
                <a:r>
                  <a:rPr lang="en-US" sz="4000" b="1" dirty="0" smtClean="0">
                    <a:solidFill>
                      <a:prstClr val="black"/>
                    </a:solidFill>
                  </a:rPr>
                  <a:t>Therefore</a:t>
                </a:r>
                <a:r>
                  <a:rPr lang="en-US" sz="4000" b="1" dirty="0">
                    <a:solidFill>
                      <a:prstClr val="black"/>
                    </a:solidFill>
                  </a:rPr>
                  <a:t>,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rPr>
                      <m:t>𝛿</m:t>
                    </m:r>
                  </m:oMath>
                </a14:m>
                <a:r>
                  <a:rPr lang="en-US" sz="4000" b="1" dirty="0">
                    <a:solidFill>
                      <a:prstClr val="black"/>
                    </a:solidFill>
                  </a:rPr>
                  <a:t> = </a:t>
                </a:r>
                <a14:m>
                  <m:oMath xmlns:m="http://schemas.openxmlformats.org/officeDocument/2006/math">
                    <m:sSup>
                      <m:sSupPr>
                        <m:ctrlPr>
                          <a:rPr lang="en-US" sz="4000" i="1">
                            <a:solidFill>
                              <a:prstClr val="black"/>
                            </a:solidFill>
                            <a:latin typeface="Cambria Math" panose="02040503050406030204" pitchFamily="18" charset="0"/>
                            <a:ea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rPr>
                          <m:t>66.5</m:t>
                        </m:r>
                      </m:e>
                      <m:sup>
                        <m:r>
                          <a:rPr lang="en-US" sz="4000" i="1">
                            <a:solidFill>
                              <a:prstClr val="black"/>
                            </a:solidFill>
                            <a:latin typeface="Cambria Math" panose="02040503050406030204" pitchFamily="18" charset="0"/>
                            <a:ea typeface="Cambria Math" panose="02040503050406030204" pitchFamily="18" charset="0"/>
                          </a:rPr>
                          <m:t>0</m:t>
                        </m:r>
                      </m:sup>
                    </m:sSup>
                  </m:oMath>
                </a14:m>
                <a:r>
                  <a:rPr lang="en-US" sz="4000" b="1" dirty="0">
                    <a:solidFill>
                      <a:prstClr val="black"/>
                    </a:solidFill>
                  </a:rPr>
                  <a:t> - </a:t>
                </a:r>
                <a14:m>
                  <m:oMath xmlns:m="http://schemas.openxmlformats.org/officeDocument/2006/math">
                    <m:sSup>
                      <m:sSupPr>
                        <m:ctrlPr>
                          <a:rPr lang="en-US" sz="4000" b="1" i="1">
                            <a:solidFill>
                              <a:prstClr val="black"/>
                            </a:solidFill>
                            <a:latin typeface="Cambria Math" panose="02040503050406030204" pitchFamily="18" charset="0"/>
                            <a:ea typeface="Cambria Math" panose="02040503050406030204" pitchFamily="18" charset="0"/>
                          </a:rPr>
                        </m:ctrlPr>
                      </m:sSupPr>
                      <m:e>
                        <m:r>
                          <a:rPr lang="en-US" sz="4000" b="1" i="1">
                            <a:solidFill>
                              <a:prstClr val="black"/>
                            </a:solidFill>
                            <a:latin typeface="Cambria Math" panose="02040503050406030204" pitchFamily="18" charset="0"/>
                            <a:ea typeface="Cambria Math" panose="02040503050406030204" pitchFamily="18" charset="0"/>
                          </a:rPr>
                          <m:t>𝟑𝟔</m:t>
                        </m:r>
                        <m:r>
                          <a:rPr lang="en-US" sz="4000" b="1" i="1">
                            <a:solidFill>
                              <a:prstClr val="black"/>
                            </a:solidFill>
                            <a:latin typeface="Cambria Math" panose="02040503050406030204" pitchFamily="18" charset="0"/>
                            <a:ea typeface="Cambria Math" panose="02040503050406030204" pitchFamily="18" charset="0"/>
                          </a:rPr>
                          <m:t>.</m:t>
                        </m:r>
                        <m:r>
                          <a:rPr lang="en-US" sz="4000" b="1" i="1">
                            <a:solidFill>
                              <a:prstClr val="black"/>
                            </a:solidFill>
                            <a:latin typeface="Cambria Math" panose="02040503050406030204" pitchFamily="18" charset="0"/>
                            <a:ea typeface="Cambria Math" panose="02040503050406030204" pitchFamily="18" charset="0"/>
                          </a:rPr>
                          <m:t>𝟗</m:t>
                        </m:r>
                      </m:e>
                      <m:sup>
                        <m:r>
                          <a:rPr lang="en-US" sz="4000" b="1" i="1">
                            <a:solidFill>
                              <a:prstClr val="black"/>
                            </a:solidFill>
                            <a:latin typeface="Cambria Math" panose="02040503050406030204" pitchFamily="18" charset="0"/>
                            <a:ea typeface="Cambria Math" panose="02040503050406030204" pitchFamily="18" charset="0"/>
                          </a:rPr>
                          <m:t>𝟎</m:t>
                        </m:r>
                      </m:sup>
                    </m:sSup>
                  </m:oMath>
                </a14:m>
                <a:r>
                  <a:rPr lang="en-US" sz="4000" b="1" dirty="0">
                    <a:solidFill>
                      <a:prstClr val="black"/>
                    </a:solidFill>
                  </a:rPr>
                  <a:t> = </a:t>
                </a:r>
                <a14:m>
                  <m:oMath xmlns:m="http://schemas.openxmlformats.org/officeDocument/2006/math">
                    <m:sSup>
                      <m:sSupPr>
                        <m:ctrlPr>
                          <a:rPr lang="en-US" sz="4000" b="1" i="1">
                            <a:solidFill>
                              <a:prstClr val="black"/>
                            </a:solidFill>
                            <a:latin typeface="Cambria Math" panose="02040503050406030204" pitchFamily="18" charset="0"/>
                            <a:ea typeface="Cambria Math" panose="02040503050406030204" pitchFamily="18" charset="0"/>
                          </a:rPr>
                        </m:ctrlPr>
                      </m:sSupPr>
                      <m:e>
                        <m:r>
                          <a:rPr lang="en-US" sz="4000" b="1" i="1">
                            <a:solidFill>
                              <a:prstClr val="black"/>
                            </a:solidFill>
                            <a:latin typeface="Cambria Math" panose="02040503050406030204" pitchFamily="18" charset="0"/>
                            <a:ea typeface="Cambria Math" panose="02040503050406030204" pitchFamily="18" charset="0"/>
                          </a:rPr>
                          <m:t>𝟐𝟗</m:t>
                        </m:r>
                        <m:r>
                          <a:rPr lang="en-US" sz="4000" b="1" i="1">
                            <a:solidFill>
                              <a:prstClr val="black"/>
                            </a:solidFill>
                            <a:latin typeface="Cambria Math" panose="02040503050406030204" pitchFamily="18" charset="0"/>
                            <a:ea typeface="Cambria Math" panose="02040503050406030204" pitchFamily="18" charset="0"/>
                          </a:rPr>
                          <m:t>.</m:t>
                        </m:r>
                        <m:r>
                          <a:rPr lang="en-US" sz="4000" b="1" i="1">
                            <a:solidFill>
                              <a:prstClr val="black"/>
                            </a:solidFill>
                            <a:latin typeface="Cambria Math" panose="02040503050406030204" pitchFamily="18" charset="0"/>
                            <a:ea typeface="Cambria Math" panose="02040503050406030204" pitchFamily="18" charset="0"/>
                          </a:rPr>
                          <m:t>𝟔</m:t>
                        </m:r>
                      </m:e>
                      <m:sup>
                        <m:r>
                          <a:rPr lang="en-US" sz="4000" b="1" i="1">
                            <a:solidFill>
                              <a:prstClr val="black"/>
                            </a:solidFill>
                            <a:latin typeface="Cambria Math" panose="02040503050406030204" pitchFamily="18" charset="0"/>
                            <a:ea typeface="Cambria Math" panose="02040503050406030204" pitchFamily="18" charset="0"/>
                          </a:rPr>
                          <m:t>𝟎</m:t>
                        </m:r>
                      </m:sup>
                    </m:sSup>
                  </m:oMath>
                </a14:m>
                <a:endParaRPr lang="en-US" sz="4000" b="1" dirty="0">
                  <a:solidFill>
                    <a:prstClr val="black"/>
                  </a:solidFill>
                </a:endParaRPr>
              </a:p>
              <a:p>
                <a:pPr lvl="0"/>
                <a:endParaRPr lang="en-US"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 y="565340"/>
                <a:ext cx="12192001" cy="5136919"/>
              </a:xfrm>
              <a:prstGeom prst="rect">
                <a:avLst/>
              </a:prstGeom>
              <a:blipFill rotWithShape="0">
                <a:blip r:embed="rId2"/>
                <a:stretch>
                  <a:fillRect l="-1750"/>
                </a:stretch>
              </a:blipFill>
            </p:spPr>
            <p:txBody>
              <a:bodyPr/>
              <a:lstStyle/>
              <a:p>
                <a:r>
                  <a:rPr lang="en-US">
                    <a:noFill/>
                  </a:rPr>
                  <a:t> </a:t>
                </a:r>
              </a:p>
            </p:txBody>
          </p:sp>
        </mc:Fallback>
      </mc:AlternateContent>
    </p:spTree>
    <p:extLst>
      <p:ext uri="{BB962C8B-B14F-4D97-AF65-F5344CB8AC3E}">
        <p14:creationId xmlns:p14="http://schemas.microsoft.com/office/powerpoint/2010/main" val="1512029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rPr>
              <a:t>SOLUTION TO TUTORIAL  1 – cont’d</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45143" y="1325563"/>
                <a:ext cx="12192000" cy="5851730"/>
              </a:xfrm>
              <a:prstGeom prst="rect">
                <a:avLst/>
              </a:prstGeom>
              <a:noFill/>
            </p:spPr>
            <p:txBody>
              <a:bodyPr wrap="square" rtlCol="0">
                <a:spAutoFit/>
              </a:bodyPr>
              <a:lstStyle/>
              <a:p>
                <a:pPr marL="571500" indent="-571500">
                  <a:buAutoNum type="romanLcParenBoth" startAt="2"/>
                </a:pPr>
                <a:r>
                  <a:rPr lang="en-US" sz="4000" b="1" dirty="0" smtClean="0">
                    <a:solidFill>
                      <a:prstClr val="black"/>
                    </a:solidFill>
                  </a:rPr>
                  <a:t>Maximum </a:t>
                </a:r>
                <a:r>
                  <a:rPr lang="en-US" sz="4000" b="1" dirty="0">
                    <a:solidFill>
                      <a:prstClr val="black"/>
                    </a:solidFill>
                  </a:rPr>
                  <a:t>power, </a:t>
                </a:r>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𝑷</m:t>
                        </m:r>
                      </m:e>
                      <m:sub>
                        <m:r>
                          <a:rPr lang="en-US" sz="4000" b="1" i="1">
                            <a:solidFill>
                              <a:prstClr val="black"/>
                            </a:solidFill>
                            <a:latin typeface="Cambria Math" panose="02040503050406030204" pitchFamily="18" charset="0"/>
                          </a:rPr>
                          <m:t>𝒎𝒂𝒙</m:t>
                        </m:r>
                        <m:r>
                          <a:rPr lang="en-US" sz="4000" b="1" i="1">
                            <a:solidFill>
                              <a:prstClr val="black"/>
                            </a:solidFill>
                            <a:latin typeface="Cambria Math" panose="02040503050406030204" pitchFamily="18" charset="0"/>
                          </a:rPr>
                          <m:t>.</m:t>
                        </m:r>
                      </m:sub>
                    </m:sSub>
                    <m:r>
                      <a:rPr lang="en-US" sz="4000" b="1" i="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a:solidFill>
                              <a:prstClr val="black"/>
                            </a:solidFill>
                            <a:latin typeface="Cambria Math" panose="02040503050406030204" pitchFamily="18" charset="0"/>
                          </a:rPr>
                          <m:t>𝟑</m:t>
                        </m:r>
                        <m:d>
                          <m:dPr>
                            <m:begChr m:val="|"/>
                            <m:endChr m:val="|"/>
                            <m:ctrlPr>
                              <a:rPr lang="en-US" sz="4000" b="1" i="1">
                                <a:solidFill>
                                  <a:prstClr val="black"/>
                                </a:solidFill>
                                <a:latin typeface="Cambria Math" panose="02040503050406030204" pitchFamily="18" charset="0"/>
                              </a:rPr>
                            </m:ctrlPr>
                          </m:dPr>
                          <m:e>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sub>
                            </m:sSub>
                          </m:e>
                        </m:d>
                        <m:d>
                          <m:dPr>
                            <m:begChr m:val="|"/>
                            <m:endChr m:val="|"/>
                            <m:ctrlPr>
                              <a:rPr lang="en-US" sz="4000" b="1" i="1">
                                <a:solidFill>
                                  <a:prstClr val="black"/>
                                </a:solidFill>
                                <a:latin typeface="Cambria Math" panose="02040503050406030204" pitchFamily="18" charset="0"/>
                              </a:rPr>
                            </m:ctrlPr>
                          </m:dPr>
                          <m:e>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𝑬</m:t>
                                </m:r>
                              </m:e>
                              <m:sub>
                                <m:r>
                                  <a:rPr lang="en-US" sz="4000" b="1" i="1">
                                    <a:solidFill>
                                      <a:prstClr val="black"/>
                                    </a:solidFill>
                                    <a:latin typeface="Cambria Math" panose="02040503050406030204" pitchFamily="18" charset="0"/>
                                  </a:rPr>
                                  <m:t>𝒇</m:t>
                                </m:r>
                              </m:sub>
                            </m:sSub>
                          </m:e>
                        </m:d>
                        <m:r>
                          <a:rPr lang="en-US" sz="4000" b="1" i="1" smtClean="0">
                            <a:solidFill>
                              <a:prstClr val="black"/>
                            </a:solidFill>
                            <a:latin typeface="Cambria Math" panose="02040503050406030204" pitchFamily="18" charset="0"/>
                          </a:rPr>
                          <m:t> </m:t>
                        </m:r>
                      </m:num>
                      <m:den>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𝑿</m:t>
                            </m:r>
                          </m:e>
                          <m:sub>
                            <m:r>
                              <a:rPr lang="en-US" sz="4000" b="1" i="1">
                                <a:solidFill>
                                  <a:prstClr val="black"/>
                                </a:solidFill>
                                <a:latin typeface="Cambria Math" panose="02040503050406030204" pitchFamily="18" charset="0"/>
                              </a:rPr>
                              <m:t>𝒔</m:t>
                            </m:r>
                          </m:sub>
                        </m:sSub>
                      </m:den>
                    </m:f>
                  </m:oMath>
                </a14:m>
                <a:endParaRPr lang="en-US" sz="4000" b="1" dirty="0" smtClean="0"/>
              </a:p>
              <a:p>
                <a:endParaRPr lang="en-US" sz="4000" b="1" dirty="0" smtClean="0"/>
              </a:p>
              <a:p>
                <a:endParaRPr lang="en-US" sz="4000" b="1" dirty="0"/>
              </a:p>
              <a:p>
                <a:r>
                  <a:rPr lang="en-US" sz="4000" b="1" dirty="0" smtClean="0"/>
                  <a:t>                                                    </a:t>
                </a:r>
                <a14:m>
                  <m:oMath xmlns:m="http://schemas.openxmlformats.org/officeDocument/2006/math">
                    <m:r>
                      <a:rPr lang="en-US" sz="4000" b="1" i="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a:solidFill>
                              <a:prstClr val="black"/>
                            </a:solidFill>
                            <a:latin typeface="Cambria Math" panose="02040503050406030204" pitchFamily="18" charset="0"/>
                          </a:rPr>
                          <m:t>𝟑</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𝟏𝟐</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𝟕𝟒𝟏</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𝟔𝟑𝟓𝟏</m:t>
                        </m:r>
                        <m:r>
                          <a:rPr lang="en-US" sz="4000" b="1" i="1" smtClean="0">
                            <a:solidFill>
                              <a:prstClr val="black"/>
                            </a:solidFill>
                            <a:latin typeface="Cambria Math" panose="02040503050406030204" pitchFamily="18" charset="0"/>
                          </a:rPr>
                          <m:t>)</m:t>
                        </m:r>
                      </m:num>
                      <m:den>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𝟏𝟓</m:t>
                        </m:r>
                        <m:r>
                          <a:rPr lang="en-US" sz="4000" b="1" i="1" smtClean="0">
                            <a:solidFill>
                              <a:prstClr val="black"/>
                            </a:solidFill>
                            <a:latin typeface="Cambria Math" panose="02040503050406030204" pitchFamily="18" charset="0"/>
                          </a:rPr>
                          <m:t>)</m:t>
                        </m:r>
                      </m:den>
                    </m:f>
                  </m:oMath>
                </a14:m>
                <a:endParaRPr lang="en-US" sz="4000" b="1" i="1" dirty="0" smtClean="0">
                  <a:solidFill>
                    <a:prstClr val="black"/>
                  </a:solidFill>
                  <a:latin typeface="Cambria Math" panose="02040503050406030204" pitchFamily="18" charset="0"/>
                </a:endParaRPr>
              </a:p>
              <a:p>
                <a:endParaRPr lang="en-US" sz="4000" b="1" i="1" dirty="0" smtClean="0">
                  <a:solidFill>
                    <a:prstClr val="black"/>
                  </a:solidFill>
                  <a:latin typeface="Cambria Math" panose="02040503050406030204" pitchFamily="18" charset="0"/>
                </a:endParaRPr>
              </a:p>
              <a:p>
                <a:endParaRPr lang="en-US" sz="4000" b="1" i="1" dirty="0" smtClean="0">
                  <a:solidFill>
                    <a:prstClr val="black"/>
                  </a:solidFill>
                  <a:latin typeface="Cambria Math" panose="02040503050406030204" pitchFamily="18" charset="0"/>
                </a:endParaRPr>
              </a:p>
              <a:p>
                <a:r>
                  <a:rPr lang="en-US" sz="4000" b="1" dirty="0" smtClean="0">
                    <a:solidFill>
                      <a:prstClr val="black"/>
                    </a:solidFill>
                  </a:rPr>
                  <a:t>                                        </a:t>
                </a:r>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𝑷</m:t>
                        </m:r>
                      </m:e>
                      <m:sub>
                        <m:r>
                          <a:rPr lang="en-US" sz="4000" b="1" i="1">
                            <a:solidFill>
                              <a:prstClr val="black"/>
                            </a:solidFill>
                            <a:latin typeface="Cambria Math" panose="02040503050406030204" pitchFamily="18" charset="0"/>
                          </a:rPr>
                          <m:t>𝒎𝒂𝒙</m:t>
                        </m:r>
                        <m:r>
                          <a:rPr lang="en-US" sz="4000" b="1" i="1">
                            <a:solidFill>
                              <a:prstClr val="black"/>
                            </a:solidFill>
                            <a:latin typeface="Cambria Math" panose="02040503050406030204" pitchFamily="18" charset="0"/>
                          </a:rPr>
                          <m:t>.</m:t>
                        </m:r>
                      </m:sub>
                    </m:sSub>
                    <m:r>
                      <a:rPr lang="en-US" sz="4000" b="1" i="1">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𝟏𝟔</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𝟏𝟖𝟑</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𝟔𝟏𝟖</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𝟐𝟐</m:t>
                    </m:r>
                    <m:r>
                      <a:rPr lang="en-US" sz="4000" b="1" i="1" smtClean="0">
                        <a:solidFill>
                          <a:prstClr val="black"/>
                        </a:solidFill>
                        <a:latin typeface="Cambria Math" panose="02040503050406030204" pitchFamily="18" charset="0"/>
                      </a:rPr>
                      <m:t>𝑾</m:t>
                    </m:r>
                  </m:oMath>
                </a14:m>
                <a:endParaRPr lang="en-US" sz="4000" b="1" dirty="0" smtClean="0">
                  <a:solidFill>
                    <a:prstClr val="black"/>
                  </a:solidFill>
                </a:endParaRPr>
              </a:p>
              <a:p>
                <a:endParaRPr lang="en-US"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145143" y="1325563"/>
                <a:ext cx="12192000" cy="5851730"/>
              </a:xfrm>
              <a:prstGeom prst="rect">
                <a:avLst/>
              </a:prstGeom>
              <a:blipFill rotWithShape="0">
                <a:blip r:embed="rId2"/>
                <a:stretch>
                  <a:fillRect l="-1800"/>
                </a:stretch>
              </a:blipFill>
            </p:spPr>
            <p:txBody>
              <a:bodyPr/>
              <a:lstStyle/>
              <a:p>
                <a:r>
                  <a:rPr lang="en-US">
                    <a:noFill/>
                  </a:rPr>
                  <a:t> </a:t>
                </a:r>
              </a:p>
            </p:txBody>
          </p:sp>
        </mc:Fallback>
      </mc:AlternateContent>
    </p:spTree>
    <p:extLst>
      <p:ext uri="{BB962C8B-B14F-4D97-AF65-F5344CB8AC3E}">
        <p14:creationId xmlns:p14="http://schemas.microsoft.com/office/powerpoint/2010/main" val="21387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0" y="0"/>
                <a:ext cx="12192000" cy="5882701"/>
              </a:xfrm>
              <a:prstGeom prst="rect">
                <a:avLst/>
              </a:prstGeom>
            </p:spPr>
            <p:txBody>
              <a:bodyPr wrap="square">
                <a:spAutoFit/>
              </a:bodyPr>
              <a:lstStyle/>
              <a:p>
                <a:pPr lvl="0"/>
                <a:endParaRPr lang="en-US" sz="2000" b="1" dirty="0" smtClean="0">
                  <a:solidFill>
                    <a:prstClr val="black"/>
                  </a:solidFill>
                </a:endParaRPr>
              </a:p>
              <a:p>
                <a:pPr lvl="0" algn="just"/>
                <a:r>
                  <a:rPr lang="en-US" sz="2000" b="1" dirty="0">
                    <a:solidFill>
                      <a:prstClr val="black"/>
                    </a:solidFill>
                  </a:rPr>
                  <a:t>((iii)      </a:t>
                </a:r>
                <a14:m>
                  <m:oMath xmlns:m="http://schemas.openxmlformats.org/officeDocument/2006/math">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𝑻</m:t>
                        </m:r>
                      </m:e>
                      <m:sub>
                        <m:r>
                          <a:rPr lang="en-US" sz="3600" b="1" i="1">
                            <a:solidFill>
                              <a:prstClr val="black"/>
                            </a:solidFill>
                            <a:latin typeface="Cambria Math" panose="02040503050406030204" pitchFamily="18" charset="0"/>
                          </a:rPr>
                          <m:t>𝒎𝒂𝒙</m:t>
                        </m:r>
                        <m:r>
                          <a:rPr lang="en-US" sz="3600" b="1" i="1">
                            <a:solidFill>
                              <a:prstClr val="black"/>
                            </a:solidFill>
                            <a:latin typeface="Cambria Math" panose="02040503050406030204" pitchFamily="18" charset="0"/>
                          </a:rPr>
                          <m:t>.</m:t>
                        </m:r>
                      </m:sub>
                    </m:sSub>
                    <m:r>
                      <a:rPr lang="en-US" sz="3600" b="1" i="1">
                        <a:solidFill>
                          <a:prstClr val="black"/>
                        </a:solidFill>
                        <a:latin typeface="Cambria Math" panose="02040503050406030204" pitchFamily="18" charset="0"/>
                        <a:ea typeface="Cambria Math" panose="02040503050406030204" pitchFamily="18" charset="0"/>
                      </a:rPr>
                      <m:t>= </m:t>
                    </m:r>
                    <m:f>
                      <m:fPr>
                        <m:ctrlPr>
                          <a:rPr lang="en-US" sz="3600" b="1" i="1">
                            <a:solidFill>
                              <a:prstClr val="black"/>
                            </a:solidFill>
                            <a:latin typeface="Cambria Math" panose="02040503050406030204" pitchFamily="18" charset="0"/>
                            <a:ea typeface="Cambria Math" panose="02040503050406030204" pitchFamily="18" charset="0"/>
                          </a:rPr>
                        </m:ctrlPr>
                      </m:fPr>
                      <m:num>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𝑷</m:t>
                            </m:r>
                          </m:e>
                          <m:sub>
                            <m:r>
                              <a:rPr lang="en-US" sz="3600" b="1" i="1">
                                <a:solidFill>
                                  <a:prstClr val="black"/>
                                </a:solidFill>
                                <a:latin typeface="Cambria Math" panose="02040503050406030204" pitchFamily="18" charset="0"/>
                              </a:rPr>
                              <m:t>𝒎𝒂𝒙</m:t>
                            </m:r>
                            <m:r>
                              <a:rPr lang="en-US" sz="3600" b="1" i="1">
                                <a:solidFill>
                                  <a:prstClr val="black"/>
                                </a:solidFill>
                                <a:latin typeface="Cambria Math" panose="02040503050406030204" pitchFamily="18" charset="0"/>
                              </a:rPr>
                              <m:t>.</m:t>
                            </m:r>
                          </m:sub>
                        </m:sSub>
                      </m:num>
                      <m:den>
                        <m:r>
                          <a:rPr lang="en-US" sz="3600" b="1" i="1">
                            <a:solidFill>
                              <a:prstClr val="black"/>
                            </a:solidFill>
                            <a:latin typeface="Cambria Math" panose="02040503050406030204" pitchFamily="18" charset="0"/>
                            <a:ea typeface="Cambria Math" panose="02040503050406030204" pitchFamily="18" charset="0"/>
                          </a:rPr>
                          <m:t>𝝎</m:t>
                        </m:r>
                      </m:den>
                    </m:f>
                  </m:oMath>
                </a14:m>
                <a:r>
                  <a:rPr lang="en-US" sz="3600" b="1" dirty="0">
                    <a:solidFill>
                      <a:prstClr val="black"/>
                    </a:solidFill>
                  </a:rPr>
                  <a:t> </a:t>
                </a:r>
                <a:endParaRPr lang="en-US" sz="3600" b="1" dirty="0" smtClean="0">
                  <a:solidFill>
                    <a:prstClr val="black"/>
                  </a:solidFill>
                </a:endParaRPr>
              </a:p>
              <a:p>
                <a:pPr lvl="0" algn="just"/>
                <a:r>
                  <a:rPr lang="en-US" sz="3600" b="1" dirty="0">
                    <a:solidFill>
                      <a:prstClr val="black"/>
                    </a:solidFill>
                    <a:ea typeface="Cambria Math" panose="02040503050406030204" pitchFamily="18" charset="0"/>
                  </a:rPr>
                  <a:t> </a:t>
                </a:r>
                <a:r>
                  <a:rPr lang="en-US" sz="3600" b="1" dirty="0" smtClean="0">
                    <a:solidFill>
                      <a:prstClr val="black"/>
                    </a:solidFill>
                    <a:ea typeface="Cambria Math" panose="02040503050406030204" pitchFamily="18" charset="0"/>
                  </a:rPr>
                  <a:t>                  </a:t>
                </a:r>
                <a14:m>
                  <m:oMath xmlns:m="http://schemas.openxmlformats.org/officeDocument/2006/math">
                    <m:r>
                      <a:rPr lang="en-US" sz="3600" b="1" i="1">
                        <a:solidFill>
                          <a:prstClr val="black"/>
                        </a:solidFill>
                        <a:latin typeface="Cambria Math" panose="02040503050406030204" pitchFamily="18" charset="0"/>
                        <a:ea typeface="Cambria Math" panose="02040503050406030204" pitchFamily="18" charset="0"/>
                      </a:rPr>
                      <m:t>= </m:t>
                    </m:r>
                    <m:f>
                      <m:fPr>
                        <m:ctrlPr>
                          <a:rPr lang="en-US" sz="3600" b="1" i="1">
                            <a:solidFill>
                              <a:prstClr val="black"/>
                            </a:solidFill>
                            <a:latin typeface="Cambria Math" panose="02040503050406030204" pitchFamily="18" charset="0"/>
                            <a:ea typeface="Cambria Math" panose="02040503050406030204" pitchFamily="18" charset="0"/>
                          </a:rPr>
                        </m:ctrlPr>
                      </m:fPr>
                      <m:num>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𝑷</m:t>
                            </m:r>
                          </m:e>
                          <m:sub>
                            <m:r>
                              <a:rPr lang="en-US" sz="3600" b="1" i="1">
                                <a:solidFill>
                                  <a:prstClr val="black"/>
                                </a:solidFill>
                                <a:latin typeface="Cambria Math" panose="02040503050406030204" pitchFamily="18" charset="0"/>
                              </a:rPr>
                              <m:t>𝒎𝒂𝒙</m:t>
                            </m:r>
                            <m:r>
                              <a:rPr lang="en-US" sz="3600" b="1" i="1">
                                <a:solidFill>
                                  <a:prstClr val="black"/>
                                </a:solidFill>
                                <a:latin typeface="Cambria Math" panose="02040503050406030204" pitchFamily="18" charset="0"/>
                              </a:rPr>
                              <m:t>.</m:t>
                            </m:r>
                          </m:sub>
                        </m:sSub>
                      </m:num>
                      <m:den>
                        <m:r>
                          <a:rPr lang="en-US" sz="3600" b="1" i="1">
                            <a:solidFill>
                              <a:prstClr val="black"/>
                            </a:solidFill>
                            <a:latin typeface="Cambria Math" panose="02040503050406030204" pitchFamily="18" charset="0"/>
                          </a:rPr>
                          <m:t>𝟐</m:t>
                        </m:r>
                        <m:r>
                          <a:rPr lang="en-US" sz="3600" b="1" i="1">
                            <a:solidFill>
                              <a:prstClr val="black"/>
                            </a:solidFill>
                            <a:latin typeface="Cambria Math" panose="02040503050406030204" pitchFamily="18" charset="0"/>
                            <a:ea typeface="Cambria Math" panose="02040503050406030204" pitchFamily="18" charset="0"/>
                          </a:rPr>
                          <m:t>𝝅</m:t>
                        </m:r>
                        <m:r>
                          <a:rPr lang="en-US" sz="3600" b="1" i="1">
                            <a:solidFill>
                              <a:prstClr val="black"/>
                            </a:solidFill>
                            <a:latin typeface="Cambria Math" panose="02040503050406030204" pitchFamily="18" charset="0"/>
                            <a:ea typeface="Cambria Math" panose="02040503050406030204" pitchFamily="18" charset="0"/>
                          </a:rPr>
                          <m:t>𝒇</m:t>
                        </m:r>
                      </m:den>
                    </m:f>
                  </m:oMath>
                </a14:m>
                <a:endParaRPr lang="en-US" sz="3600" b="1" i="1" dirty="0" smtClean="0">
                  <a:solidFill>
                    <a:prstClr val="black"/>
                  </a:solidFill>
                  <a:latin typeface="Cambria Math" panose="02040503050406030204" pitchFamily="18" charset="0"/>
                  <a:ea typeface="Cambria Math" panose="02040503050406030204" pitchFamily="18" charset="0"/>
                </a:endParaRPr>
              </a:p>
              <a:p>
                <a:pPr lvl="0" algn="just"/>
                <a:endParaRPr lang="en-US" sz="3600" b="1" i="1" dirty="0" smtClean="0">
                  <a:solidFill>
                    <a:prstClr val="black"/>
                  </a:solidFill>
                  <a:latin typeface="Cambria Math" panose="02040503050406030204" pitchFamily="18" charset="0"/>
                  <a:ea typeface="Cambria Math" panose="02040503050406030204" pitchFamily="18" charset="0"/>
                </a:endParaRPr>
              </a:p>
              <a:p>
                <a:pPr lvl="0" algn="just"/>
                <a:r>
                  <a:rPr lang="en-US" sz="3600" b="1" dirty="0" smtClean="0">
                    <a:solidFill>
                      <a:prstClr val="black"/>
                    </a:solidFill>
                    <a:ea typeface="Cambria Math" panose="02040503050406030204" pitchFamily="18" charset="0"/>
                  </a:rPr>
                  <a:t>                     </a:t>
                </a:r>
                <a14:m>
                  <m:oMath xmlns:m="http://schemas.openxmlformats.org/officeDocument/2006/math">
                    <m:r>
                      <a:rPr lang="en-US" sz="3600" b="1" i="1">
                        <a:solidFill>
                          <a:prstClr val="black"/>
                        </a:solidFill>
                        <a:latin typeface="Cambria Math" panose="02040503050406030204" pitchFamily="18" charset="0"/>
                        <a:ea typeface="Cambria Math" panose="02040503050406030204" pitchFamily="18" charset="0"/>
                      </a:rPr>
                      <m:t>= </m:t>
                    </m:r>
                    <m:f>
                      <m:fPr>
                        <m:ctrlPr>
                          <a:rPr lang="en-US" sz="3600" b="1" i="1">
                            <a:solidFill>
                              <a:prstClr val="black"/>
                            </a:solidFill>
                            <a:latin typeface="Cambria Math" panose="02040503050406030204" pitchFamily="18" charset="0"/>
                            <a:ea typeface="Cambria Math" panose="02040503050406030204" pitchFamily="18" charset="0"/>
                          </a:rPr>
                        </m:ctrlPr>
                      </m:fPr>
                      <m:num>
                        <m:r>
                          <a:rPr lang="en-US" sz="3600" b="1" i="1">
                            <a:solidFill>
                              <a:prstClr val="black"/>
                            </a:solidFill>
                            <a:latin typeface="Cambria Math" panose="02040503050406030204" pitchFamily="18" charset="0"/>
                          </a:rPr>
                          <m:t>𝟏𝟔</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𝟏𝟖𝟑</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𝟔𝟏𝟖</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𝟐</m:t>
                        </m:r>
                        <m:r>
                          <a:rPr lang="en-US" sz="3600" b="1" i="1">
                            <a:solidFill>
                              <a:prstClr val="black"/>
                            </a:solidFill>
                            <a:latin typeface="Cambria Math" panose="02040503050406030204" pitchFamily="18" charset="0"/>
                          </a:rPr>
                          <m:t> </m:t>
                        </m:r>
                      </m:num>
                      <m:den>
                        <m:r>
                          <a:rPr lang="en-US" sz="3600" b="1" i="1">
                            <a:solidFill>
                              <a:prstClr val="black"/>
                            </a:solidFill>
                            <a:latin typeface="Cambria Math" panose="02040503050406030204" pitchFamily="18" charset="0"/>
                            <a:ea typeface="Cambria Math" panose="02040503050406030204" pitchFamily="18" charset="0"/>
                          </a:rPr>
                          <m:t>𝟐</m:t>
                        </m:r>
                        <m:r>
                          <a:rPr lang="en-US" sz="3600" b="1" i="1">
                            <a:solidFill>
                              <a:prstClr val="black"/>
                            </a:solidFill>
                            <a:latin typeface="Cambria Math" panose="02040503050406030204" pitchFamily="18" charset="0"/>
                            <a:ea typeface="Cambria Math" panose="02040503050406030204" pitchFamily="18" charset="0"/>
                          </a:rPr>
                          <m:t> </m:t>
                        </m:r>
                        <m:r>
                          <a:rPr lang="en-US" sz="3600" b="1" i="1">
                            <a:solidFill>
                              <a:prstClr val="black"/>
                            </a:solidFill>
                            <a:latin typeface="Cambria Math" panose="02040503050406030204" pitchFamily="18" charset="0"/>
                            <a:ea typeface="Cambria Math" panose="02040503050406030204" pitchFamily="18" charset="0"/>
                          </a:rPr>
                          <m:t>𝒙</m:t>
                        </m:r>
                        <m:r>
                          <a:rPr lang="en-US" sz="3600" b="1" i="1">
                            <a:solidFill>
                              <a:prstClr val="black"/>
                            </a:solidFill>
                            <a:latin typeface="Cambria Math" panose="02040503050406030204" pitchFamily="18" charset="0"/>
                            <a:ea typeface="Cambria Math" panose="02040503050406030204" pitchFamily="18" charset="0"/>
                          </a:rPr>
                          <m:t> </m:t>
                        </m:r>
                        <m:r>
                          <a:rPr lang="en-US" sz="3600" b="1" i="1">
                            <a:solidFill>
                              <a:prstClr val="black"/>
                            </a:solidFill>
                            <a:latin typeface="Cambria Math" panose="02040503050406030204" pitchFamily="18" charset="0"/>
                            <a:ea typeface="Cambria Math" panose="02040503050406030204" pitchFamily="18" charset="0"/>
                          </a:rPr>
                          <m:t>𝟑</m:t>
                        </m:r>
                        <m:r>
                          <a:rPr lang="en-US" sz="3600" b="1" i="1">
                            <a:solidFill>
                              <a:prstClr val="black"/>
                            </a:solidFill>
                            <a:latin typeface="Cambria Math" panose="02040503050406030204" pitchFamily="18" charset="0"/>
                            <a:ea typeface="Cambria Math" panose="02040503050406030204" pitchFamily="18" charset="0"/>
                          </a:rPr>
                          <m:t>.</m:t>
                        </m:r>
                        <m:r>
                          <a:rPr lang="en-US" sz="3600" b="1" i="1">
                            <a:solidFill>
                              <a:prstClr val="black"/>
                            </a:solidFill>
                            <a:latin typeface="Cambria Math" panose="02040503050406030204" pitchFamily="18" charset="0"/>
                            <a:ea typeface="Cambria Math" panose="02040503050406030204" pitchFamily="18" charset="0"/>
                          </a:rPr>
                          <m:t>𝟏𝟒𝟐</m:t>
                        </m:r>
                        <m:r>
                          <a:rPr lang="en-US" sz="3600" b="1" i="1">
                            <a:solidFill>
                              <a:prstClr val="black"/>
                            </a:solidFill>
                            <a:latin typeface="Cambria Math" panose="02040503050406030204" pitchFamily="18" charset="0"/>
                            <a:ea typeface="Cambria Math" panose="02040503050406030204" pitchFamily="18" charset="0"/>
                          </a:rPr>
                          <m:t> </m:t>
                        </m:r>
                        <m:r>
                          <a:rPr lang="en-US" sz="3600" b="1" i="1">
                            <a:solidFill>
                              <a:prstClr val="black"/>
                            </a:solidFill>
                            <a:latin typeface="Cambria Math" panose="02040503050406030204" pitchFamily="18" charset="0"/>
                            <a:ea typeface="Cambria Math" panose="02040503050406030204" pitchFamily="18" charset="0"/>
                          </a:rPr>
                          <m:t>𝒙</m:t>
                        </m:r>
                        <m:r>
                          <a:rPr lang="en-US" sz="3600" b="1" i="1">
                            <a:solidFill>
                              <a:prstClr val="black"/>
                            </a:solidFill>
                            <a:latin typeface="Cambria Math" panose="02040503050406030204" pitchFamily="18" charset="0"/>
                            <a:ea typeface="Cambria Math" panose="02040503050406030204" pitchFamily="18" charset="0"/>
                          </a:rPr>
                          <m:t> </m:t>
                        </m:r>
                        <m:r>
                          <a:rPr lang="en-US" sz="3600" b="1" i="1">
                            <a:solidFill>
                              <a:prstClr val="black"/>
                            </a:solidFill>
                            <a:latin typeface="Cambria Math" panose="02040503050406030204" pitchFamily="18" charset="0"/>
                            <a:ea typeface="Cambria Math" panose="02040503050406030204" pitchFamily="18" charset="0"/>
                          </a:rPr>
                          <m:t>𝟓𝟎</m:t>
                        </m:r>
                      </m:den>
                    </m:f>
                  </m:oMath>
                </a14:m>
                <a:endParaRPr lang="en-US" sz="3600" b="1" i="1" dirty="0" smtClean="0">
                  <a:solidFill>
                    <a:prstClr val="black"/>
                  </a:solidFill>
                  <a:latin typeface="Cambria Math" panose="02040503050406030204" pitchFamily="18" charset="0"/>
                  <a:ea typeface="Cambria Math" panose="02040503050406030204" pitchFamily="18" charset="0"/>
                </a:endParaRPr>
              </a:p>
              <a:p>
                <a:pPr lvl="0" algn="just"/>
                <a:endParaRPr lang="en-US" sz="3600" b="1" i="1" dirty="0" smtClean="0">
                  <a:solidFill>
                    <a:prstClr val="black"/>
                  </a:solidFill>
                  <a:latin typeface="Cambria Math" panose="02040503050406030204" pitchFamily="18" charset="0"/>
                  <a:ea typeface="Cambria Math" panose="02040503050406030204" pitchFamily="18" charset="0"/>
                </a:endParaRPr>
              </a:p>
              <a:p>
                <a:pPr lvl="0" algn="just"/>
                <a:r>
                  <a:rPr lang="en-US" sz="3600" b="1" dirty="0" smtClean="0">
                    <a:solidFill>
                      <a:prstClr val="black"/>
                    </a:solidFill>
                    <a:ea typeface="Cambria Math" panose="02040503050406030204" pitchFamily="18" charset="0"/>
                  </a:rPr>
                  <a:t>                     </a:t>
                </a:r>
                <a14:m>
                  <m:oMath xmlns:m="http://schemas.openxmlformats.org/officeDocument/2006/math">
                    <m:r>
                      <a:rPr lang="en-US" sz="3600" b="1" i="1">
                        <a:solidFill>
                          <a:prstClr val="black"/>
                        </a:solidFill>
                        <a:latin typeface="Cambria Math" panose="02040503050406030204" pitchFamily="18" charset="0"/>
                        <a:ea typeface="Cambria Math" panose="02040503050406030204" pitchFamily="18" charset="0"/>
                      </a:rPr>
                      <m:t>= </m:t>
                    </m:r>
                    <m:f>
                      <m:fPr>
                        <m:ctrlPr>
                          <a:rPr lang="en-US" sz="3600" b="1" i="1">
                            <a:solidFill>
                              <a:prstClr val="black"/>
                            </a:solidFill>
                            <a:latin typeface="Cambria Math" panose="02040503050406030204" pitchFamily="18" charset="0"/>
                            <a:ea typeface="Cambria Math" panose="02040503050406030204" pitchFamily="18" charset="0"/>
                          </a:rPr>
                        </m:ctrlPr>
                      </m:fPr>
                      <m:num>
                        <m:r>
                          <a:rPr lang="en-US" sz="3600" b="1" i="1">
                            <a:solidFill>
                              <a:prstClr val="black"/>
                            </a:solidFill>
                            <a:latin typeface="Cambria Math" panose="02040503050406030204" pitchFamily="18" charset="0"/>
                          </a:rPr>
                          <m:t>𝟏𝟔</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𝟏𝟖𝟑</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𝟔𝟏𝟖</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𝟐</m:t>
                        </m:r>
                        <m:r>
                          <a:rPr lang="en-US" sz="3600" b="1" i="1">
                            <a:solidFill>
                              <a:prstClr val="black"/>
                            </a:solidFill>
                            <a:latin typeface="Cambria Math" panose="02040503050406030204" pitchFamily="18" charset="0"/>
                          </a:rPr>
                          <m:t> </m:t>
                        </m:r>
                      </m:num>
                      <m:den>
                        <m:r>
                          <a:rPr lang="en-US" sz="3600" b="1" i="1">
                            <a:solidFill>
                              <a:prstClr val="black"/>
                            </a:solidFill>
                            <a:latin typeface="Cambria Math" panose="02040503050406030204" pitchFamily="18" charset="0"/>
                            <a:ea typeface="Cambria Math" panose="02040503050406030204" pitchFamily="18" charset="0"/>
                          </a:rPr>
                          <m:t>𝟑𝟏𝟒</m:t>
                        </m:r>
                        <m:r>
                          <a:rPr lang="en-US" sz="3600" b="1" i="1">
                            <a:solidFill>
                              <a:prstClr val="black"/>
                            </a:solidFill>
                            <a:latin typeface="Cambria Math" panose="02040503050406030204" pitchFamily="18" charset="0"/>
                            <a:ea typeface="Cambria Math" panose="02040503050406030204" pitchFamily="18" charset="0"/>
                          </a:rPr>
                          <m:t>.</m:t>
                        </m:r>
                        <m:r>
                          <a:rPr lang="en-US" sz="3600" b="1" i="1">
                            <a:solidFill>
                              <a:prstClr val="black"/>
                            </a:solidFill>
                            <a:latin typeface="Cambria Math" panose="02040503050406030204" pitchFamily="18" charset="0"/>
                            <a:ea typeface="Cambria Math" panose="02040503050406030204" pitchFamily="18" charset="0"/>
                          </a:rPr>
                          <m:t>𝟐</m:t>
                        </m:r>
                      </m:den>
                    </m:f>
                  </m:oMath>
                </a14:m>
                <a:r>
                  <a:rPr lang="en-US" sz="3600" b="1" dirty="0">
                    <a:solidFill>
                      <a:prstClr val="black"/>
                    </a:solidFill>
                  </a:rPr>
                  <a:t> </a:t>
                </a:r>
              </a:p>
              <a:p>
                <a:pPr lvl="0" algn="just"/>
                <a:r>
                  <a:rPr lang="en-US" sz="3600" b="1" dirty="0">
                    <a:solidFill>
                      <a:prstClr val="black"/>
                    </a:solidFill>
                  </a:rPr>
                  <a:t>                               </a:t>
                </a:r>
              </a:p>
              <a:p>
                <a:pPr lvl="0" algn="just"/>
                <a:r>
                  <a:rPr lang="en-US" sz="3600" b="1" dirty="0" smtClean="0">
                    <a:solidFill>
                      <a:prstClr val="black"/>
                    </a:solidFill>
                  </a:rPr>
                  <a:t> </a:t>
                </a:r>
                <a:r>
                  <a:rPr lang="en-US" sz="3600" b="1" dirty="0">
                    <a:solidFill>
                      <a:prstClr val="black"/>
                    </a:solidFill>
                  </a:rPr>
                  <a:t>   </a:t>
                </a:r>
                <a:r>
                  <a:rPr lang="en-US" sz="3600" b="1" dirty="0" smtClean="0">
                    <a:solidFill>
                      <a:prstClr val="black"/>
                    </a:solidFill>
                  </a:rPr>
                  <a:t>    </a:t>
                </a:r>
                <a14:m>
                  <m:oMath xmlns:m="http://schemas.openxmlformats.org/officeDocument/2006/math">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𝑻</m:t>
                        </m:r>
                      </m:e>
                      <m:sub>
                        <m:r>
                          <a:rPr lang="en-US" sz="3600" b="1" i="1">
                            <a:solidFill>
                              <a:prstClr val="black"/>
                            </a:solidFill>
                            <a:latin typeface="Cambria Math" panose="02040503050406030204" pitchFamily="18" charset="0"/>
                          </a:rPr>
                          <m:t>𝒎𝒂𝒙</m:t>
                        </m:r>
                        <m:r>
                          <a:rPr lang="en-US" sz="3600" b="1" i="1">
                            <a:solidFill>
                              <a:prstClr val="black"/>
                            </a:solidFill>
                            <a:latin typeface="Cambria Math" panose="02040503050406030204" pitchFamily="18" charset="0"/>
                          </a:rPr>
                          <m:t>.</m:t>
                        </m:r>
                      </m:sub>
                    </m:sSub>
                  </m:oMath>
                </a14:m>
                <a:r>
                  <a:rPr lang="en-US" sz="3600" b="1" dirty="0">
                    <a:solidFill>
                      <a:prstClr val="black"/>
                    </a:solidFill>
                  </a:rPr>
                  <a:t>     </a:t>
                </a:r>
                <a:r>
                  <a:rPr lang="en-US" sz="3600" b="1" dirty="0" smtClean="0">
                    <a:solidFill>
                      <a:prstClr val="black"/>
                    </a:solidFill>
                  </a:rPr>
                  <a:t>=    51</a:t>
                </a:r>
                <a:r>
                  <a:rPr lang="en-US" sz="3600" b="1" dirty="0">
                    <a:solidFill>
                      <a:prstClr val="black"/>
                    </a:solidFill>
                  </a:rPr>
                  <a:t>, 507.4Nm  </a:t>
                </a:r>
              </a:p>
            </p:txBody>
          </p:sp>
        </mc:Choice>
        <mc:Fallback>
          <p:sp>
            <p:nvSpPr>
              <p:cNvPr id="3" name="Rectangle 2"/>
              <p:cNvSpPr>
                <a:spLocks noRot="1" noChangeAspect="1" noMove="1" noResize="1" noEditPoints="1" noAdjustHandles="1" noChangeArrowheads="1" noChangeShapeType="1" noTextEdit="1"/>
              </p:cNvSpPr>
              <p:nvPr/>
            </p:nvSpPr>
            <p:spPr>
              <a:xfrm>
                <a:off x="0" y="0"/>
                <a:ext cx="12192000" cy="5882701"/>
              </a:xfrm>
              <a:prstGeom prst="rect">
                <a:avLst/>
              </a:prstGeom>
              <a:blipFill rotWithShape="0">
                <a:blip r:embed="rId2"/>
                <a:stretch>
                  <a:fillRect l="-500" b="-3005"/>
                </a:stretch>
              </a:blipFill>
            </p:spPr>
            <p:txBody>
              <a:bodyPr/>
              <a:lstStyle/>
              <a:p>
                <a:r>
                  <a:rPr lang="en-US">
                    <a:noFill/>
                  </a:rPr>
                  <a:t> </a:t>
                </a:r>
              </a:p>
            </p:txBody>
          </p:sp>
        </mc:Fallback>
      </mc:AlternateContent>
    </p:spTree>
    <p:extLst>
      <p:ext uri="{BB962C8B-B14F-4D97-AF65-F5344CB8AC3E}">
        <p14:creationId xmlns:p14="http://schemas.microsoft.com/office/powerpoint/2010/main" val="3756029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relationship between, speed, frequency and number of poles?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marR="0">
                  <a:lnSpc>
                    <a:spcPct val="107000"/>
                  </a:lnSpc>
                  <a:spcBef>
                    <a:spcPts val="0"/>
                  </a:spcBef>
                  <a:spcAft>
                    <a:spcPts val="800"/>
                  </a:spcAft>
                </a:pPr>
                <a14:m>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120</m:t>
                        </m:r>
                        <m:r>
                          <a:rPr lang="en-US" i="1">
                            <a:effectLst/>
                            <a:latin typeface="Cambria Math" panose="02040503050406030204" pitchFamily="18" charset="0"/>
                            <a:ea typeface="Calibri" panose="020F0502020204030204" pitchFamily="34" charset="0"/>
                            <a:cs typeface="Times New Roman" panose="02020603050405020304" pitchFamily="18" charset="0"/>
                          </a:rPr>
                          <m:t>𝑓</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𝑝</m:t>
                        </m:r>
                      </m:den>
                    </m:f>
                  </m:oMath>
                </a14:m>
                <a:r>
                  <a:rPr lang="en-US"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Where</a:t>
                </a:r>
              </a:p>
              <a:p>
                <a14:m>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n-US" dirty="0" smtClean="0"/>
                  <a:t> is the rotor speed in rpm</a:t>
                </a:r>
              </a:p>
              <a:p>
                <a:r>
                  <a:rPr lang="en-US" dirty="0"/>
                  <a:t>f</a:t>
                </a:r>
                <a:r>
                  <a:rPr lang="en-US" dirty="0" smtClean="0"/>
                  <a:t> the source frequency in Hz( in case of a motor) or frequency of the induced voltage (in case of a generator)</a:t>
                </a:r>
              </a:p>
              <a:p>
                <a:r>
                  <a:rPr lang="en-US" dirty="0" smtClean="0"/>
                  <a:t>P is the number of pole pairs on the rotor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307821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324"/>
            <a:ext cx="12090400" cy="1441884"/>
          </a:xfrm>
        </p:spPr>
        <p:txBody>
          <a:bodyPr>
            <a:normAutofit fontScale="90000"/>
          </a:bodyPr>
          <a:lstStyle/>
          <a:p>
            <a:r>
              <a:rPr lang="en-US" dirty="0" smtClean="0"/>
              <a:t>SIMPLIFIED MODEL OF A SYNCHRONOUS GENERATOR – </a:t>
            </a:r>
            <a:r>
              <a:rPr lang="en-US" b="1" dirty="0" smtClean="0">
                <a:solidFill>
                  <a:srgbClr val="FF0000"/>
                </a:solidFill>
              </a:rPr>
              <a:t>How does this simplification affect the phasor diagram?</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r>
                  <a:rPr lang="en-US" dirty="0" smtClean="0"/>
                  <a:t>In this case, the armature resistance</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𝑅</m:t>
                        </m:r>
                      </m:e>
                      <m:sub>
                        <m:r>
                          <a:rPr lang="en-US" b="0" i="1" smtClean="0">
                            <a:latin typeface="Cambria Math" panose="02040503050406030204" pitchFamily="18" charset="0"/>
                          </a:rPr>
                          <m:t>𝑎</m:t>
                        </m:r>
                      </m:sub>
                    </m:sSub>
                  </m:oMath>
                </a14:m>
                <a:r>
                  <a:rPr lang="en-US" dirty="0" smtClean="0"/>
                  <a:t> is </a:t>
                </a:r>
                <a:r>
                  <a:rPr lang="en-US" b="1" dirty="0" smtClean="0"/>
                  <a:t>ignored </a:t>
                </a:r>
                <a:r>
                  <a:rPr lang="en-US" b="1" dirty="0" err="1" smtClean="0"/>
                  <a:t>i.e</a:t>
                </a:r>
                <a:r>
                  <a:rPr lang="en-US" b="1" dirty="0" smtClean="0"/>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𝒂</m:t>
                        </m:r>
                      </m:sub>
                    </m:sSub>
                    <m:r>
                      <a:rPr lang="en-US" b="1" i="1"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 </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𝑿</m:t>
                        </m:r>
                      </m:e>
                      <m:sub>
                        <m:r>
                          <a:rPr lang="en-US" b="1" i="1" smtClean="0">
                            <a:latin typeface="Cambria Math" panose="02040503050406030204" pitchFamily="18" charset="0"/>
                            <a:ea typeface="Cambria Math" panose="02040503050406030204" pitchFamily="18" charset="0"/>
                          </a:rPr>
                          <m:t>𝒔</m:t>
                        </m:r>
                      </m:sub>
                    </m:sSub>
                  </m:oMath>
                </a14:m>
                <a:r>
                  <a:rPr lang="en-US" b="1" dirty="0" smtClean="0"/>
                  <a:t>  </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2118" t="-2241"/>
                </a:stretch>
              </a:blipFill>
            </p:spPr>
            <p:txBody>
              <a:bodyPr/>
              <a:lstStyle/>
              <a:p>
                <a:r>
                  <a:rPr lang="en-US">
                    <a:noFill/>
                  </a:rPr>
                  <a:t> </a:t>
                </a:r>
              </a:p>
            </p:txBody>
          </p:sp>
        </mc:Fallback>
      </mc:AlternateContent>
      <p:sp>
        <p:nvSpPr>
          <p:cNvPr id="100" name="Content Placeholder 99"/>
          <p:cNvSpPr>
            <a:spLocks noGrp="1"/>
          </p:cNvSpPr>
          <p:nvPr>
            <p:ph sz="half" idx="2"/>
          </p:nvPr>
        </p:nvSpPr>
        <p:spPr/>
        <p:txBody>
          <a:bodyPr/>
          <a:lstStyle/>
          <a:p>
            <a:endParaRPr lang="en-US" dirty="0"/>
          </a:p>
        </p:txBody>
      </p:sp>
      <p:grpSp>
        <p:nvGrpSpPr>
          <p:cNvPr id="110" name="Group 109"/>
          <p:cNvGrpSpPr/>
          <p:nvPr/>
        </p:nvGrpSpPr>
        <p:grpSpPr>
          <a:xfrm>
            <a:off x="145891" y="3346737"/>
            <a:ext cx="5269691" cy="2143125"/>
            <a:chOff x="145891" y="3346737"/>
            <a:chExt cx="5269691" cy="2143125"/>
          </a:xfrm>
        </p:grpSpPr>
        <p:grpSp>
          <p:nvGrpSpPr>
            <p:cNvPr id="109" name="Group 108"/>
            <p:cNvGrpSpPr/>
            <p:nvPr/>
          </p:nvGrpSpPr>
          <p:grpSpPr>
            <a:xfrm>
              <a:off x="1046004" y="3346737"/>
              <a:ext cx="2605087" cy="2143125"/>
              <a:chOff x="1046004" y="3346737"/>
              <a:chExt cx="2605087" cy="2143125"/>
            </a:xfrm>
          </p:grpSpPr>
          <p:grpSp>
            <p:nvGrpSpPr>
              <p:cNvPr id="108" name="Group 107"/>
              <p:cNvGrpSpPr/>
              <p:nvPr/>
            </p:nvGrpSpPr>
            <p:grpSpPr>
              <a:xfrm>
                <a:off x="1046004" y="4261137"/>
                <a:ext cx="862012" cy="461962"/>
                <a:chOff x="1046004" y="4261137"/>
                <a:chExt cx="862012" cy="461962"/>
              </a:xfrm>
            </p:grpSpPr>
            <p:cxnSp>
              <p:nvCxnSpPr>
                <p:cNvPr id="12" name="Straight Connector 11"/>
                <p:cNvCxnSpPr/>
                <p:nvPr/>
              </p:nvCxnSpPr>
              <p:spPr>
                <a:xfrm>
                  <a:off x="1908016" y="4261137"/>
                  <a:ext cx="0" cy="257175"/>
                </a:xfrm>
                <a:prstGeom prst="line">
                  <a:avLst/>
                </a:prstGeom>
                <a:noFill/>
                <a:ln w="57150" cap="flat" cmpd="sng" algn="ctr">
                  <a:solidFill>
                    <a:sysClr val="windowText" lastClr="000000"/>
                  </a:solidFill>
                  <a:prstDash val="solid"/>
                  <a:miter lim="800000"/>
                </a:ln>
                <a:effectLst/>
              </p:spPr>
            </p:cxnSp>
            <p:sp>
              <p:nvSpPr>
                <p:cNvPr id="16" name="Block Arc 15"/>
                <p:cNvSpPr/>
                <p:nvPr/>
              </p:nvSpPr>
              <p:spPr>
                <a:xfrm rot="5400000">
                  <a:off x="1031716" y="4384962"/>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7" name="Group 106"/>
              <p:cNvGrpSpPr/>
              <p:nvPr/>
            </p:nvGrpSpPr>
            <p:grpSpPr>
              <a:xfrm>
                <a:off x="1974691" y="3346737"/>
                <a:ext cx="1676400" cy="2143125"/>
                <a:chOff x="1974691" y="3346737"/>
                <a:chExt cx="1676400" cy="2143125"/>
              </a:xfrm>
            </p:grpSpPr>
            <p:sp>
              <p:nvSpPr>
                <p:cNvPr id="20" name="Text Box 271"/>
                <p:cNvSpPr txBox="1"/>
                <p:nvPr/>
              </p:nvSpPr>
              <p:spPr>
                <a:xfrm>
                  <a:off x="3117691" y="3346737"/>
                  <a:ext cx="533400" cy="3619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Connector 29"/>
                <p:cNvCxnSpPr/>
                <p:nvPr/>
              </p:nvCxnSpPr>
              <p:spPr>
                <a:xfrm>
                  <a:off x="1974691" y="5223162"/>
                  <a:ext cx="0" cy="266700"/>
                </a:xfrm>
                <a:prstGeom prst="line">
                  <a:avLst/>
                </a:prstGeom>
                <a:noFill/>
                <a:ln w="57150" cap="flat" cmpd="sng" algn="ctr">
                  <a:solidFill>
                    <a:sysClr val="windowText" lastClr="000000"/>
                  </a:solidFill>
                  <a:prstDash val="solid"/>
                  <a:miter lim="800000"/>
                </a:ln>
                <a:effectLst/>
              </p:spPr>
            </p:cxnSp>
          </p:grpSp>
        </p:grpSp>
        <p:grpSp>
          <p:nvGrpSpPr>
            <p:cNvPr id="106" name="Group 105"/>
            <p:cNvGrpSpPr/>
            <p:nvPr/>
          </p:nvGrpSpPr>
          <p:grpSpPr>
            <a:xfrm>
              <a:off x="145891" y="3832511"/>
              <a:ext cx="5269691" cy="1647826"/>
              <a:chOff x="145891" y="3832511"/>
              <a:chExt cx="5269691" cy="1647826"/>
            </a:xfrm>
          </p:grpSpPr>
          <mc:AlternateContent xmlns:mc="http://schemas.openxmlformats.org/markup-compatibility/2006" xmlns:a14="http://schemas.microsoft.com/office/drawing/2010/main">
            <mc:Choice Requires="a14">
              <p:sp>
                <p:nvSpPr>
                  <p:cNvPr id="21" name="Text Box 275"/>
                  <p:cNvSpPr txBox="1"/>
                  <p:nvPr/>
                </p:nvSpPr>
                <p:spPr>
                  <a:xfrm>
                    <a:off x="243989" y="3832511"/>
                    <a:ext cx="4953000" cy="36195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𝑿</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𝑺</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Text Box 275"/>
                  <p:cNvSpPr txBox="1">
                    <a:spLocks noRot="1" noChangeAspect="1" noMove="1" noResize="1" noEditPoints="1" noAdjustHandles="1" noChangeArrowheads="1" noChangeShapeType="1" noTextEdit="1"/>
                  </p:cNvSpPr>
                  <p:nvPr/>
                </p:nvSpPr>
                <p:spPr>
                  <a:xfrm>
                    <a:off x="243989" y="3832511"/>
                    <a:ext cx="4953000" cy="361950"/>
                  </a:xfrm>
                  <a:prstGeom prst="rect">
                    <a:avLst/>
                  </a:prstGeom>
                  <a:blipFill rotWithShape="0">
                    <a:blip r:embed="rId3"/>
                    <a:stretch>
                      <a:fillRect/>
                    </a:stretch>
                  </a:blipFill>
                  <a:ln w="57150">
                    <a:noFill/>
                  </a:ln>
                  <a:effectLst/>
                </p:spPr>
                <p:txBody>
                  <a:bodyPr/>
                  <a:lstStyle/>
                  <a:p>
                    <a:r>
                      <a:rPr lang="en-US">
                        <a:noFill/>
                      </a:rPr>
                      <a:t> </a:t>
                    </a:r>
                  </a:p>
                </p:txBody>
              </p:sp>
            </mc:Fallback>
          </mc:AlternateContent>
          <p:grpSp>
            <p:nvGrpSpPr>
              <p:cNvPr id="105" name="Group 104"/>
              <p:cNvGrpSpPr/>
              <p:nvPr/>
            </p:nvGrpSpPr>
            <p:grpSpPr>
              <a:xfrm>
                <a:off x="145891" y="4099212"/>
                <a:ext cx="5269691" cy="1381125"/>
                <a:chOff x="145891" y="4099212"/>
                <a:chExt cx="5269691" cy="1381125"/>
              </a:xfrm>
            </p:grpSpPr>
            <p:sp>
              <p:nvSpPr>
                <p:cNvPr id="13" name="Block Arc 12"/>
                <p:cNvSpPr/>
                <p:nvPr/>
              </p:nvSpPr>
              <p:spPr>
                <a:xfrm rot="5400000">
                  <a:off x="1003141" y="4689762"/>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4" name="Straight Arrow Connector 13"/>
                <p:cNvCxnSpPr/>
                <p:nvPr/>
              </p:nvCxnSpPr>
              <p:spPr>
                <a:xfrm>
                  <a:off x="784066" y="4451637"/>
                  <a:ext cx="0" cy="904875"/>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15" name="Text Box 280"/>
                    <p:cNvSpPr txBox="1"/>
                    <p:nvPr/>
                  </p:nvSpPr>
                  <p:spPr>
                    <a:xfrm>
                      <a:off x="145891" y="4499262"/>
                      <a:ext cx="485775" cy="45720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 Box 280"/>
                    <p:cNvSpPr txBox="1">
                      <a:spLocks noRot="1" noChangeAspect="1" noMove="1" noResize="1" noEditPoints="1" noAdjustHandles="1" noChangeArrowheads="1" noChangeShapeType="1" noTextEdit="1"/>
                    </p:cNvSpPr>
                    <p:nvPr/>
                  </p:nvSpPr>
                  <p:spPr>
                    <a:xfrm>
                      <a:off x="145891" y="4499262"/>
                      <a:ext cx="485775" cy="457200"/>
                    </a:xfrm>
                    <a:prstGeom prst="rect">
                      <a:avLst/>
                    </a:prstGeom>
                    <a:blipFill rotWithShape="0">
                      <a:blip r:embed="rId4"/>
                      <a:stretch>
                        <a:fillRect/>
                      </a:stretch>
                    </a:blipFill>
                    <a:ln w="57150">
                      <a:noFill/>
                    </a:ln>
                    <a:effectLst/>
                  </p:spPr>
                  <p:txBody>
                    <a:bodyPr/>
                    <a:lstStyle/>
                    <a:p>
                      <a:r>
                        <a:rPr lang="en-US">
                          <a:noFill/>
                        </a:rPr>
                        <a:t> </a:t>
                      </a:r>
                    </a:p>
                  </p:txBody>
                </p:sp>
              </mc:Fallback>
            </mc:AlternateContent>
            <p:cxnSp>
              <p:nvCxnSpPr>
                <p:cNvPr id="17" name="Straight Arrow Connector 16"/>
                <p:cNvCxnSpPr/>
                <p:nvPr/>
              </p:nvCxnSpPr>
              <p:spPr>
                <a:xfrm flipV="1">
                  <a:off x="1003141" y="4565937"/>
                  <a:ext cx="609600" cy="609600"/>
                </a:xfrm>
                <a:prstGeom prst="straightConnector1">
                  <a:avLst/>
                </a:prstGeom>
                <a:noFill/>
                <a:ln w="57150" cap="flat" cmpd="sng" algn="ctr">
                  <a:solidFill>
                    <a:sysClr val="windowText" lastClr="000000"/>
                  </a:solidFill>
                  <a:prstDash val="solid"/>
                  <a:miter lim="800000"/>
                  <a:tailEnd type="triangle"/>
                </a:ln>
                <a:effectLst/>
              </p:spPr>
            </p:cxnSp>
            <p:sp>
              <p:nvSpPr>
                <p:cNvPr id="18" name="Block Arc 17"/>
                <p:cNvSpPr/>
                <p:nvPr/>
              </p:nvSpPr>
              <p:spPr>
                <a:xfrm rot="5400000">
                  <a:off x="1031716" y="5013612"/>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Block Arc 48"/>
                <p:cNvSpPr/>
                <p:nvPr/>
              </p:nvSpPr>
              <p:spPr>
                <a:xfrm>
                  <a:off x="2289016" y="4099212"/>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Block Arc 49"/>
                <p:cNvSpPr/>
                <p:nvPr/>
              </p:nvSpPr>
              <p:spPr>
                <a:xfrm>
                  <a:off x="2917666" y="4099212"/>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Block Arc 50"/>
                <p:cNvSpPr/>
                <p:nvPr/>
              </p:nvSpPr>
              <p:spPr>
                <a:xfrm>
                  <a:off x="2593816" y="4099212"/>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6" name="Straight Connector 25"/>
                <p:cNvCxnSpPr/>
                <p:nvPr/>
              </p:nvCxnSpPr>
              <p:spPr>
                <a:xfrm>
                  <a:off x="3193891" y="4261137"/>
                  <a:ext cx="542925" cy="0"/>
                </a:xfrm>
                <a:prstGeom prst="line">
                  <a:avLst/>
                </a:prstGeom>
                <a:noFill/>
                <a:ln w="57150" cap="flat" cmpd="sng" algn="ctr">
                  <a:solidFill>
                    <a:sysClr val="windowText" lastClr="000000"/>
                  </a:solidFill>
                  <a:prstDash val="solid"/>
                  <a:miter lim="800000"/>
                </a:ln>
                <a:effectLst/>
              </p:spPr>
            </p:cxnSp>
            <p:cxnSp>
              <p:nvCxnSpPr>
                <p:cNvPr id="27" name="Straight Connector 26"/>
                <p:cNvCxnSpPr/>
                <p:nvPr/>
              </p:nvCxnSpPr>
              <p:spPr>
                <a:xfrm>
                  <a:off x="1927066" y="4280187"/>
                  <a:ext cx="438150" cy="0"/>
                </a:xfrm>
                <a:prstGeom prst="line">
                  <a:avLst/>
                </a:prstGeom>
                <a:noFill/>
                <a:ln w="57150" cap="flat" cmpd="sng" algn="ctr">
                  <a:solidFill>
                    <a:sysClr val="windowText" lastClr="000000"/>
                  </a:solidFill>
                  <a:prstDash val="solid"/>
                  <a:miter lim="800000"/>
                </a:ln>
                <a:effectLst/>
              </p:spPr>
            </p:cxnSp>
            <p:cxnSp>
              <p:nvCxnSpPr>
                <p:cNvPr id="28" name="Straight Connector 27"/>
                <p:cNvCxnSpPr/>
                <p:nvPr/>
              </p:nvCxnSpPr>
              <p:spPr>
                <a:xfrm>
                  <a:off x="1974691" y="5480337"/>
                  <a:ext cx="2943225" cy="0"/>
                </a:xfrm>
                <a:prstGeom prst="line">
                  <a:avLst/>
                </a:prstGeom>
                <a:noFill/>
                <a:ln w="57150" cap="flat" cmpd="sng" algn="ctr">
                  <a:solidFill>
                    <a:sysClr val="windowText" lastClr="000000"/>
                  </a:solidFill>
                  <a:prstDash val="solid"/>
                  <a:miter lim="800000"/>
                </a:ln>
                <a:effectLst/>
              </p:spPr>
            </p:cxnSp>
            <p:cxnSp>
              <p:nvCxnSpPr>
                <p:cNvPr id="39" name="Straight Connector 38"/>
                <p:cNvCxnSpPr/>
                <p:nvPr/>
              </p:nvCxnSpPr>
              <p:spPr>
                <a:xfrm>
                  <a:off x="3651091" y="4261137"/>
                  <a:ext cx="1301922" cy="19050"/>
                </a:xfrm>
                <a:prstGeom prst="line">
                  <a:avLst/>
                </a:prstGeom>
                <a:noFill/>
                <a:ln w="57150" cap="flat" cmpd="sng" algn="ctr">
                  <a:solidFill>
                    <a:sysClr val="windowText" lastClr="000000"/>
                  </a:solidFill>
                  <a:prstDash val="solid"/>
                  <a:miter lim="800000"/>
                </a:ln>
                <a:effectLst/>
              </p:spPr>
            </p:cxnSp>
            <p:sp>
              <p:nvSpPr>
                <p:cNvPr id="35" name="Oval 34"/>
                <p:cNvSpPr/>
                <p:nvPr/>
              </p:nvSpPr>
              <p:spPr>
                <a:xfrm>
                  <a:off x="1603216" y="4546887"/>
                  <a:ext cx="708660" cy="666750"/>
                </a:xfrm>
                <a:prstGeom prst="ellipse">
                  <a:avLst/>
                </a:pr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35"/>
                <p:cNvSpPr/>
                <p:nvPr/>
              </p:nvSpPr>
              <p:spPr>
                <a:xfrm rot="5400000" flipH="1">
                  <a:off x="1822090" y="4798912"/>
                  <a:ext cx="223156" cy="241804"/>
                </a:xfrm>
                <a:custGeom>
                  <a:avLst/>
                  <a:gdLst>
                    <a:gd name="connsiteX0" fmla="*/ 469815 w 728406"/>
                    <a:gd name="connsiteY0" fmla="*/ 1180099 h 1180099"/>
                    <a:gd name="connsiteX1" fmla="*/ 707940 w 728406"/>
                    <a:gd name="connsiteY1" fmla="*/ 970549 h 1180099"/>
                    <a:gd name="connsiteX2" fmla="*/ 3090 w 728406"/>
                    <a:gd name="connsiteY2" fmla="*/ 170449 h 1180099"/>
                    <a:gd name="connsiteX3" fmla="*/ 450765 w 728406"/>
                    <a:gd name="connsiteY3" fmla="*/ 8524 h 1180099"/>
                    <a:gd name="connsiteX4" fmla="*/ 450765 w 728406"/>
                    <a:gd name="connsiteY4" fmla="*/ 37099 h 118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06" h="1180099">
                      <a:moveTo>
                        <a:pt x="469815" y="1180099"/>
                      </a:moveTo>
                      <a:cubicBezTo>
                        <a:pt x="627771" y="1159461"/>
                        <a:pt x="785727" y="1138824"/>
                        <a:pt x="707940" y="970549"/>
                      </a:cubicBezTo>
                      <a:cubicBezTo>
                        <a:pt x="630153" y="802274"/>
                        <a:pt x="45952" y="330786"/>
                        <a:pt x="3090" y="170449"/>
                      </a:cubicBezTo>
                      <a:cubicBezTo>
                        <a:pt x="-39772" y="10112"/>
                        <a:pt x="376152" y="30749"/>
                        <a:pt x="450765" y="8524"/>
                      </a:cubicBezTo>
                      <a:cubicBezTo>
                        <a:pt x="525378" y="-13701"/>
                        <a:pt x="488071" y="11699"/>
                        <a:pt x="450765" y="37099"/>
                      </a:cubicBezTo>
                    </a:path>
                  </a:pathLst>
                </a:cu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7" name="Text Box 326"/>
                    <p:cNvSpPr txBox="1"/>
                    <p:nvPr/>
                  </p:nvSpPr>
                  <p:spPr>
                    <a:xfrm>
                      <a:off x="2336516" y="4670712"/>
                      <a:ext cx="371475" cy="400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𝒇</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37" name="Text Box 326"/>
                    <p:cNvSpPr txBox="1">
                      <a:spLocks noRot="1" noChangeAspect="1" noMove="1" noResize="1" noEditPoints="1" noAdjustHandles="1" noChangeArrowheads="1" noChangeShapeType="1" noTextEdit="1"/>
                    </p:cNvSpPr>
                    <p:nvPr/>
                  </p:nvSpPr>
                  <p:spPr>
                    <a:xfrm>
                      <a:off x="2336516" y="4670712"/>
                      <a:ext cx="371475" cy="400050"/>
                    </a:xfrm>
                    <a:prstGeom prst="rect">
                      <a:avLst/>
                    </a:prstGeom>
                    <a:blipFill rotWithShape="0">
                      <a:blip r:embed="rId5"/>
                      <a:stretch>
                        <a:fillRect/>
                      </a:stretch>
                    </a:blipFill>
                    <a:ln w="6350">
                      <a:noFill/>
                    </a:ln>
                    <a:effectLst/>
                  </p:spPr>
                  <p:txBody>
                    <a:bodyPr/>
                    <a:lstStyle/>
                    <a:p>
                      <a:r>
                        <a:rPr lang="en-US">
                          <a:noFill/>
                        </a:rPr>
                        <a:t> </a:t>
                      </a:r>
                    </a:p>
                  </p:txBody>
                </p:sp>
              </mc:Fallback>
            </mc:AlternateContent>
            <p:cxnSp>
              <p:nvCxnSpPr>
                <p:cNvPr id="33" name="Straight Arrow Connector 32"/>
                <p:cNvCxnSpPr/>
                <p:nvPr/>
              </p:nvCxnSpPr>
              <p:spPr>
                <a:xfrm flipV="1">
                  <a:off x="4946491" y="4404012"/>
                  <a:ext cx="0" cy="971550"/>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34" name="Text Box 327"/>
                    <p:cNvSpPr txBox="1"/>
                    <p:nvPr/>
                  </p:nvSpPr>
                  <p:spPr>
                    <a:xfrm>
                      <a:off x="5026369" y="4808235"/>
                      <a:ext cx="389213" cy="321841"/>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𝑽</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𝒕</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4" name="Text Box 327"/>
                    <p:cNvSpPr txBox="1">
                      <a:spLocks noRot="1" noChangeAspect="1" noMove="1" noResize="1" noEditPoints="1" noAdjustHandles="1" noChangeArrowheads="1" noChangeShapeType="1" noTextEdit="1"/>
                    </p:cNvSpPr>
                    <p:nvPr/>
                  </p:nvSpPr>
                  <p:spPr>
                    <a:xfrm>
                      <a:off x="5026369" y="4808235"/>
                      <a:ext cx="389213" cy="321841"/>
                    </a:xfrm>
                    <a:prstGeom prst="rect">
                      <a:avLst/>
                    </a:prstGeom>
                    <a:blipFill rotWithShape="0">
                      <a:blip r:embed="rId6"/>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328"/>
                    <p:cNvSpPr txBox="1"/>
                    <p:nvPr/>
                  </p:nvSpPr>
                  <p:spPr>
                    <a:xfrm>
                      <a:off x="4403566" y="4337337"/>
                      <a:ext cx="316904" cy="3429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𝑰</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 Box 328"/>
                    <p:cNvSpPr txBox="1">
                      <a:spLocks noRot="1" noChangeAspect="1" noMove="1" noResize="1" noEditPoints="1" noAdjustHandles="1" noChangeArrowheads="1" noChangeShapeType="1" noTextEdit="1"/>
                    </p:cNvSpPr>
                    <p:nvPr/>
                  </p:nvSpPr>
                  <p:spPr>
                    <a:xfrm>
                      <a:off x="4403566" y="4337337"/>
                      <a:ext cx="316904" cy="342900"/>
                    </a:xfrm>
                    <a:prstGeom prst="rect">
                      <a:avLst/>
                    </a:prstGeom>
                    <a:blipFill rotWithShape="0">
                      <a:blip r:embed="rId7"/>
                      <a:stretch>
                        <a:fillRect/>
                      </a:stretch>
                    </a:blipFill>
                    <a:ln w="6350">
                      <a:noFill/>
                    </a:ln>
                    <a:effectLst/>
                  </p:spPr>
                  <p:txBody>
                    <a:bodyPr/>
                    <a:lstStyle/>
                    <a:p>
                      <a:r>
                        <a:rPr lang="en-US">
                          <a:noFill/>
                        </a:rPr>
                        <a:t> </a:t>
                      </a:r>
                    </a:p>
                  </p:txBody>
                </p:sp>
              </mc:Fallback>
            </mc:AlternateContent>
            <p:cxnSp>
              <p:nvCxnSpPr>
                <p:cNvPr id="9" name="Straight Arrow Connector 8"/>
                <p:cNvCxnSpPr>
                  <a:endCxn id="11" idx="1"/>
                </p:cNvCxnSpPr>
                <p:nvPr/>
              </p:nvCxnSpPr>
              <p:spPr>
                <a:xfrm>
                  <a:off x="2946241" y="4499263"/>
                  <a:ext cx="1457325" cy="952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p:grpSp>
      </p:grpSp>
      <p:grpSp>
        <p:nvGrpSpPr>
          <p:cNvPr id="52" name="Group 51"/>
          <p:cNvGrpSpPr/>
          <p:nvPr/>
        </p:nvGrpSpPr>
        <p:grpSpPr>
          <a:xfrm>
            <a:off x="5770404" y="2406361"/>
            <a:ext cx="6124575" cy="2295525"/>
            <a:chOff x="248948" y="2239674"/>
            <a:chExt cx="6124575" cy="2295525"/>
          </a:xfrm>
        </p:grpSpPr>
        <p:grpSp>
          <p:nvGrpSpPr>
            <p:cNvPr id="53" name="Group 52"/>
            <p:cNvGrpSpPr/>
            <p:nvPr/>
          </p:nvGrpSpPr>
          <p:grpSpPr>
            <a:xfrm>
              <a:off x="248948" y="2239674"/>
              <a:ext cx="6124575" cy="2295525"/>
              <a:chOff x="248948" y="2239674"/>
              <a:chExt cx="6124575" cy="2295525"/>
            </a:xfrm>
          </p:grpSpPr>
          <p:grpSp>
            <p:nvGrpSpPr>
              <p:cNvPr id="56" name="Group 55"/>
              <p:cNvGrpSpPr/>
              <p:nvPr/>
            </p:nvGrpSpPr>
            <p:grpSpPr>
              <a:xfrm>
                <a:off x="248948" y="2239674"/>
                <a:ext cx="6124575" cy="2295525"/>
                <a:chOff x="0" y="0"/>
                <a:chExt cx="6124575" cy="2295525"/>
              </a:xfrm>
            </p:grpSpPr>
            <p:grpSp>
              <p:nvGrpSpPr>
                <p:cNvPr id="58" name="Group 57"/>
                <p:cNvGrpSpPr/>
                <p:nvPr/>
              </p:nvGrpSpPr>
              <p:grpSpPr>
                <a:xfrm>
                  <a:off x="0" y="0"/>
                  <a:ext cx="6124575" cy="2295525"/>
                  <a:chOff x="0" y="0"/>
                  <a:chExt cx="6124575" cy="2295525"/>
                </a:xfrm>
              </p:grpSpPr>
              <p:cxnSp>
                <p:nvCxnSpPr>
                  <p:cNvPr id="60" name="Straight Connector 59"/>
                  <p:cNvCxnSpPr/>
                  <p:nvPr/>
                </p:nvCxnSpPr>
                <p:spPr>
                  <a:xfrm>
                    <a:off x="1762125" y="1066800"/>
                    <a:ext cx="0" cy="257175"/>
                  </a:xfrm>
                  <a:prstGeom prst="line">
                    <a:avLst/>
                  </a:prstGeom>
                  <a:noFill/>
                  <a:ln w="57150" cap="flat" cmpd="sng" algn="ctr">
                    <a:solidFill>
                      <a:sysClr val="windowText" lastClr="000000"/>
                    </a:solidFill>
                    <a:prstDash val="solid"/>
                    <a:miter lim="800000"/>
                  </a:ln>
                  <a:effectLst/>
                </p:spPr>
              </p:cxnSp>
              <p:sp>
                <p:nvSpPr>
                  <p:cNvPr id="61" name="Block Arc 60"/>
                  <p:cNvSpPr/>
                  <p:nvPr/>
                </p:nvSpPr>
                <p:spPr>
                  <a:xfrm rot="5400000">
                    <a:off x="857250" y="149542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2" name="Straight Arrow Connector 61"/>
                  <p:cNvCxnSpPr/>
                  <p:nvPr/>
                </p:nvCxnSpPr>
                <p:spPr>
                  <a:xfrm>
                    <a:off x="638175" y="1257300"/>
                    <a:ext cx="0" cy="904875"/>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63" name="Text Box 280"/>
                      <p:cNvSpPr txBox="1"/>
                      <p:nvPr/>
                    </p:nvSpPr>
                    <p:spPr>
                      <a:xfrm>
                        <a:off x="0" y="1304925"/>
                        <a:ext cx="485775" cy="45720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3" name="Text Box 280"/>
                      <p:cNvSpPr txBox="1">
                        <a:spLocks noRot="1" noChangeAspect="1" noMove="1" noResize="1" noEditPoints="1" noAdjustHandles="1" noChangeArrowheads="1" noChangeShapeType="1" noTextEdit="1"/>
                      </p:cNvSpPr>
                      <p:nvPr/>
                    </p:nvSpPr>
                    <p:spPr>
                      <a:xfrm>
                        <a:off x="0" y="1304925"/>
                        <a:ext cx="485775" cy="457200"/>
                      </a:xfrm>
                      <a:prstGeom prst="rect">
                        <a:avLst/>
                      </a:prstGeom>
                      <a:blipFill rotWithShape="0">
                        <a:blip r:embed="rId8"/>
                        <a:stretch>
                          <a:fillRect/>
                        </a:stretch>
                      </a:blipFill>
                      <a:ln w="57150">
                        <a:noFill/>
                      </a:ln>
                      <a:effectLst/>
                    </p:spPr>
                    <p:txBody>
                      <a:bodyPr/>
                      <a:lstStyle/>
                      <a:p>
                        <a:r>
                          <a:rPr lang="en-US">
                            <a:noFill/>
                          </a:rPr>
                          <a:t> </a:t>
                        </a:r>
                      </a:p>
                    </p:txBody>
                  </p:sp>
                </mc:Fallback>
              </mc:AlternateContent>
              <p:sp>
                <p:nvSpPr>
                  <p:cNvPr id="64" name="Block Arc 63"/>
                  <p:cNvSpPr/>
                  <p:nvPr/>
                </p:nvSpPr>
                <p:spPr>
                  <a:xfrm rot="5400000">
                    <a:off x="885825" y="119062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5" name="Straight Arrow Connector 64"/>
                  <p:cNvCxnSpPr/>
                  <p:nvPr/>
                </p:nvCxnSpPr>
                <p:spPr>
                  <a:xfrm flipV="1">
                    <a:off x="857250" y="1371600"/>
                    <a:ext cx="609600" cy="609600"/>
                  </a:xfrm>
                  <a:prstGeom prst="straightConnector1">
                    <a:avLst/>
                  </a:prstGeom>
                  <a:noFill/>
                  <a:ln w="57150" cap="flat" cmpd="sng" algn="ctr">
                    <a:solidFill>
                      <a:sysClr val="windowText" lastClr="000000"/>
                    </a:solidFill>
                    <a:prstDash val="solid"/>
                    <a:miter lim="800000"/>
                    <a:tailEnd type="triangle"/>
                  </a:ln>
                  <a:effectLst/>
                </p:spPr>
              </p:cxnSp>
              <p:sp>
                <p:nvSpPr>
                  <p:cNvPr id="66" name="Block Arc 65"/>
                  <p:cNvSpPr/>
                  <p:nvPr/>
                </p:nvSpPr>
                <p:spPr>
                  <a:xfrm rot="5400000">
                    <a:off x="885825" y="1819275"/>
                    <a:ext cx="352425" cy="32385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7" name="Group 66"/>
                  <p:cNvGrpSpPr/>
                  <p:nvPr/>
                </p:nvGrpSpPr>
                <p:grpSpPr>
                  <a:xfrm>
                    <a:off x="1171575" y="0"/>
                    <a:ext cx="4953000" cy="2295525"/>
                    <a:chOff x="0" y="0"/>
                    <a:chExt cx="4953000" cy="2295525"/>
                  </a:xfrm>
                </p:grpSpPr>
                <mc:AlternateContent xmlns:mc="http://schemas.openxmlformats.org/markup-compatibility/2006" xmlns:a14="http://schemas.microsoft.com/office/drawing/2010/main">
                  <mc:Choice Requires="a14">
                    <p:sp>
                      <p:nvSpPr>
                        <p:cNvPr id="68" name="Text Box 271"/>
                        <p:cNvSpPr txBox="1"/>
                        <p:nvPr/>
                      </p:nvSpPr>
                      <p:spPr>
                        <a:xfrm>
                          <a:off x="1800225" y="152400"/>
                          <a:ext cx="533400" cy="3619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𝑍</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8" name="Text Box 271"/>
                        <p:cNvSpPr txBox="1">
                          <a:spLocks noRot="1" noChangeAspect="1" noMove="1" noResize="1" noEditPoints="1" noAdjustHandles="1" noChangeArrowheads="1" noChangeShapeType="1" noTextEdit="1"/>
                        </p:cNvSpPr>
                        <p:nvPr/>
                      </p:nvSpPr>
                      <p:spPr>
                        <a:xfrm>
                          <a:off x="1800225" y="152400"/>
                          <a:ext cx="533400" cy="361950"/>
                        </a:xfrm>
                        <a:prstGeom prst="rect">
                          <a:avLst/>
                        </a:prstGeom>
                        <a:blipFill rotWithShape="0">
                          <a:blip r:embed="rId9"/>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 Box 275"/>
                        <p:cNvSpPr txBox="1"/>
                        <p:nvPr/>
                      </p:nvSpPr>
                      <p:spPr>
                        <a:xfrm>
                          <a:off x="0" y="581025"/>
                          <a:ext cx="4953000" cy="36195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𝑿</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𝑺</m:t>
                                    </m:r>
                                  </m:sub>
                                </m:s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𝑹</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9" name="Text Box 275"/>
                        <p:cNvSpPr txBox="1">
                          <a:spLocks noRot="1" noChangeAspect="1" noMove="1" noResize="1" noEditPoints="1" noAdjustHandles="1" noChangeArrowheads="1" noChangeShapeType="1" noTextEdit="1"/>
                        </p:cNvSpPr>
                        <p:nvPr/>
                      </p:nvSpPr>
                      <p:spPr>
                        <a:xfrm>
                          <a:off x="0" y="581025"/>
                          <a:ext cx="4953000" cy="361950"/>
                        </a:xfrm>
                        <a:prstGeom prst="rect">
                          <a:avLst/>
                        </a:prstGeom>
                        <a:blipFill rotWithShape="0">
                          <a:blip r:embed="rId10"/>
                          <a:stretch>
                            <a:fillRect/>
                          </a:stretch>
                        </a:blipFill>
                        <a:ln w="57150">
                          <a:noFill/>
                        </a:ln>
                        <a:effectLst/>
                      </p:spPr>
                      <p:txBody>
                        <a:bodyPr/>
                        <a:lstStyle/>
                        <a:p>
                          <a:r>
                            <a:rPr lang="en-US">
                              <a:noFill/>
                            </a:rPr>
                            <a:t> </a:t>
                          </a:r>
                        </a:p>
                      </p:txBody>
                    </p:sp>
                  </mc:Fallback>
                </mc:AlternateContent>
                <p:cxnSp>
                  <p:nvCxnSpPr>
                    <p:cNvPr id="70" name="Straight Connector 69"/>
                    <p:cNvCxnSpPr/>
                    <p:nvPr/>
                  </p:nvCxnSpPr>
                  <p:spPr>
                    <a:xfrm flipV="1">
                      <a:off x="800100" y="0"/>
                      <a:ext cx="0" cy="1000125"/>
                    </a:xfrm>
                    <a:prstGeom prst="line">
                      <a:avLst/>
                    </a:prstGeom>
                    <a:noFill/>
                    <a:ln w="57150" cap="flat" cmpd="sng" algn="ctr">
                      <a:solidFill>
                        <a:sysClr val="windowText" lastClr="000000"/>
                      </a:solidFill>
                      <a:prstDash val="solid"/>
                      <a:miter lim="800000"/>
                    </a:ln>
                    <a:effectLst/>
                  </p:spPr>
                </p:cxnSp>
                <p:cxnSp>
                  <p:nvCxnSpPr>
                    <p:cNvPr id="71" name="Straight Connector 70"/>
                    <p:cNvCxnSpPr/>
                    <p:nvPr/>
                  </p:nvCxnSpPr>
                  <p:spPr>
                    <a:xfrm flipV="1">
                      <a:off x="3448050" y="38100"/>
                      <a:ext cx="0" cy="1000125"/>
                    </a:xfrm>
                    <a:prstGeom prst="line">
                      <a:avLst/>
                    </a:prstGeom>
                    <a:noFill/>
                    <a:ln w="57150" cap="flat" cmpd="sng" algn="ctr">
                      <a:solidFill>
                        <a:sysClr val="windowText" lastClr="000000"/>
                      </a:solidFill>
                      <a:prstDash val="solid"/>
                      <a:miter lim="800000"/>
                    </a:ln>
                    <a:effectLst/>
                  </p:spPr>
                </p:cxnSp>
                <p:cxnSp>
                  <p:nvCxnSpPr>
                    <p:cNvPr id="72" name="Straight Arrow Connector 71"/>
                    <p:cNvCxnSpPr/>
                    <p:nvPr/>
                  </p:nvCxnSpPr>
                  <p:spPr>
                    <a:xfrm flipV="1">
                      <a:off x="781050" y="590550"/>
                      <a:ext cx="2667000" cy="9525"/>
                    </a:xfrm>
                    <a:prstGeom prst="straightConnector1">
                      <a:avLst/>
                    </a:prstGeom>
                    <a:noFill/>
                    <a:ln w="57150" cap="flat" cmpd="sng" algn="ctr">
                      <a:solidFill>
                        <a:sysClr val="windowText" lastClr="000000"/>
                      </a:solidFill>
                      <a:prstDash val="solid"/>
                      <a:miter lim="800000"/>
                      <a:headEnd type="triangle"/>
                      <a:tailEnd type="triangle"/>
                    </a:ln>
                    <a:effectLst/>
                  </p:spPr>
                </p:cxnSp>
                <p:grpSp>
                  <p:nvGrpSpPr>
                    <p:cNvPr id="73" name="Group 72"/>
                    <p:cNvGrpSpPr/>
                    <p:nvPr/>
                  </p:nvGrpSpPr>
                  <p:grpSpPr>
                    <a:xfrm>
                      <a:off x="971550" y="904875"/>
                      <a:ext cx="981075" cy="323850"/>
                      <a:chOff x="0" y="0"/>
                      <a:chExt cx="981075" cy="428625"/>
                    </a:xfrm>
                  </p:grpSpPr>
                  <p:sp>
                    <p:nvSpPr>
                      <p:cNvPr id="97" name="Block Arc 96"/>
                      <p:cNvSpPr/>
                      <p:nvPr/>
                    </p:nvSpPr>
                    <p:spPr>
                      <a:xfrm>
                        <a:off x="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Block Arc 97"/>
                      <p:cNvSpPr/>
                      <p:nvPr/>
                    </p:nvSpPr>
                    <p:spPr>
                      <a:xfrm>
                        <a:off x="62865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Block Arc 98"/>
                      <p:cNvSpPr/>
                      <p:nvPr/>
                    </p:nvSpPr>
                    <p:spPr>
                      <a:xfrm>
                        <a:off x="304800" y="0"/>
                        <a:ext cx="352425" cy="428625"/>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74" name="Straight Connector 73"/>
                    <p:cNvCxnSpPr/>
                    <p:nvPr/>
                  </p:nvCxnSpPr>
                  <p:spPr>
                    <a:xfrm>
                      <a:off x="1876425" y="1066800"/>
                      <a:ext cx="542925" cy="0"/>
                    </a:xfrm>
                    <a:prstGeom prst="line">
                      <a:avLst/>
                    </a:prstGeom>
                    <a:noFill/>
                    <a:ln w="57150" cap="flat" cmpd="sng" algn="ctr">
                      <a:solidFill>
                        <a:sysClr val="windowText" lastClr="000000"/>
                      </a:solidFill>
                      <a:prstDash val="solid"/>
                      <a:miter lim="800000"/>
                    </a:ln>
                    <a:effectLst/>
                  </p:spPr>
                </p:cxnSp>
                <p:cxnSp>
                  <p:nvCxnSpPr>
                    <p:cNvPr id="75" name="Straight Connector 74"/>
                    <p:cNvCxnSpPr/>
                    <p:nvPr/>
                  </p:nvCxnSpPr>
                  <p:spPr>
                    <a:xfrm>
                      <a:off x="609600" y="1085850"/>
                      <a:ext cx="438150" cy="0"/>
                    </a:xfrm>
                    <a:prstGeom prst="line">
                      <a:avLst/>
                    </a:prstGeom>
                    <a:noFill/>
                    <a:ln w="57150" cap="flat" cmpd="sng" algn="ctr">
                      <a:solidFill>
                        <a:sysClr val="windowText" lastClr="000000"/>
                      </a:solidFill>
                      <a:prstDash val="solid"/>
                      <a:miter lim="800000"/>
                    </a:ln>
                    <a:effectLst/>
                  </p:spPr>
                </p:cxnSp>
                <p:cxnSp>
                  <p:nvCxnSpPr>
                    <p:cNvPr id="76" name="Straight Connector 75"/>
                    <p:cNvCxnSpPr/>
                    <p:nvPr/>
                  </p:nvCxnSpPr>
                  <p:spPr>
                    <a:xfrm>
                      <a:off x="657225" y="2286000"/>
                      <a:ext cx="2943225" cy="0"/>
                    </a:xfrm>
                    <a:prstGeom prst="line">
                      <a:avLst/>
                    </a:prstGeom>
                    <a:noFill/>
                    <a:ln w="57150" cap="flat" cmpd="sng" algn="ctr">
                      <a:solidFill>
                        <a:sysClr val="windowText" lastClr="000000"/>
                      </a:solidFill>
                      <a:prstDash val="solid"/>
                      <a:miter lim="800000"/>
                    </a:ln>
                    <a:effectLst/>
                  </p:spPr>
                </p:cxnSp>
                <p:grpSp>
                  <p:nvGrpSpPr>
                    <p:cNvPr id="77" name="Group 76"/>
                    <p:cNvGrpSpPr/>
                    <p:nvPr/>
                  </p:nvGrpSpPr>
                  <p:grpSpPr>
                    <a:xfrm>
                      <a:off x="2381250" y="923925"/>
                      <a:ext cx="1254297" cy="161925"/>
                      <a:chOff x="0" y="0"/>
                      <a:chExt cx="1254297" cy="161925"/>
                    </a:xfrm>
                  </p:grpSpPr>
                  <p:grpSp>
                    <p:nvGrpSpPr>
                      <p:cNvPr id="86" name="Group 85"/>
                      <p:cNvGrpSpPr/>
                      <p:nvPr/>
                    </p:nvGrpSpPr>
                    <p:grpSpPr>
                      <a:xfrm>
                        <a:off x="0" y="0"/>
                        <a:ext cx="866775" cy="161925"/>
                        <a:chOff x="0" y="0"/>
                        <a:chExt cx="866775" cy="161925"/>
                      </a:xfrm>
                    </p:grpSpPr>
                    <p:grpSp>
                      <p:nvGrpSpPr>
                        <p:cNvPr id="88" name="Group 87"/>
                        <p:cNvGrpSpPr/>
                        <p:nvPr/>
                      </p:nvGrpSpPr>
                      <p:grpSpPr>
                        <a:xfrm>
                          <a:off x="0" y="9525"/>
                          <a:ext cx="304800" cy="152400"/>
                          <a:chOff x="0" y="0"/>
                          <a:chExt cx="304800" cy="152400"/>
                        </a:xfrm>
                      </p:grpSpPr>
                      <p:cxnSp>
                        <p:nvCxnSpPr>
                          <p:cNvPr id="95" name="Straight Connector 94"/>
                          <p:cNvCxnSpPr/>
                          <p:nvPr/>
                        </p:nvCxnSpPr>
                        <p:spPr>
                          <a:xfrm flipV="1">
                            <a:off x="0" y="0"/>
                            <a:ext cx="171450" cy="152400"/>
                          </a:xfrm>
                          <a:prstGeom prst="line">
                            <a:avLst/>
                          </a:prstGeom>
                          <a:noFill/>
                          <a:ln w="57150" cap="flat" cmpd="sng" algn="ctr">
                            <a:solidFill>
                              <a:sysClr val="windowText" lastClr="000000"/>
                            </a:solidFill>
                            <a:prstDash val="solid"/>
                            <a:miter lim="800000"/>
                          </a:ln>
                          <a:effectLst/>
                        </p:spPr>
                      </p:cxnSp>
                      <p:cxnSp>
                        <p:nvCxnSpPr>
                          <p:cNvPr id="96" name="Straight Connector 95"/>
                          <p:cNvCxnSpPr/>
                          <p:nvPr/>
                        </p:nvCxnSpPr>
                        <p:spPr>
                          <a:xfrm>
                            <a:off x="161925" y="9525"/>
                            <a:ext cx="142875" cy="142875"/>
                          </a:xfrm>
                          <a:prstGeom prst="line">
                            <a:avLst/>
                          </a:prstGeom>
                          <a:noFill/>
                          <a:ln w="57150" cap="flat" cmpd="sng" algn="ctr">
                            <a:solidFill>
                              <a:sysClr val="windowText" lastClr="000000"/>
                            </a:solidFill>
                            <a:prstDash val="solid"/>
                            <a:miter lim="800000"/>
                          </a:ln>
                          <a:effectLst/>
                        </p:spPr>
                      </p:cxnSp>
                    </p:grpSp>
                    <p:grpSp>
                      <p:nvGrpSpPr>
                        <p:cNvPr id="89" name="Group 88"/>
                        <p:cNvGrpSpPr/>
                        <p:nvPr/>
                      </p:nvGrpSpPr>
                      <p:grpSpPr>
                        <a:xfrm>
                          <a:off x="285750" y="0"/>
                          <a:ext cx="304800" cy="152400"/>
                          <a:chOff x="0" y="0"/>
                          <a:chExt cx="304800" cy="152400"/>
                        </a:xfrm>
                      </p:grpSpPr>
                      <p:cxnSp>
                        <p:nvCxnSpPr>
                          <p:cNvPr id="93" name="Straight Connector 92"/>
                          <p:cNvCxnSpPr/>
                          <p:nvPr/>
                        </p:nvCxnSpPr>
                        <p:spPr>
                          <a:xfrm flipV="1">
                            <a:off x="0" y="0"/>
                            <a:ext cx="171450" cy="152400"/>
                          </a:xfrm>
                          <a:prstGeom prst="line">
                            <a:avLst/>
                          </a:prstGeom>
                          <a:noFill/>
                          <a:ln w="57150" cap="flat" cmpd="sng" algn="ctr">
                            <a:solidFill>
                              <a:sysClr val="windowText" lastClr="000000"/>
                            </a:solidFill>
                            <a:prstDash val="solid"/>
                            <a:miter lim="800000"/>
                          </a:ln>
                          <a:effectLst/>
                        </p:spPr>
                      </p:cxnSp>
                      <p:cxnSp>
                        <p:nvCxnSpPr>
                          <p:cNvPr id="94" name="Straight Connector 93"/>
                          <p:cNvCxnSpPr/>
                          <p:nvPr/>
                        </p:nvCxnSpPr>
                        <p:spPr>
                          <a:xfrm>
                            <a:off x="161925" y="9525"/>
                            <a:ext cx="142875" cy="142875"/>
                          </a:xfrm>
                          <a:prstGeom prst="line">
                            <a:avLst/>
                          </a:prstGeom>
                          <a:noFill/>
                          <a:ln w="57150" cap="flat" cmpd="sng" algn="ctr">
                            <a:solidFill>
                              <a:sysClr val="windowText" lastClr="000000"/>
                            </a:solidFill>
                            <a:prstDash val="solid"/>
                            <a:miter lim="800000"/>
                          </a:ln>
                          <a:effectLst/>
                        </p:spPr>
                      </p:cxnSp>
                    </p:grpSp>
                    <p:grpSp>
                      <p:nvGrpSpPr>
                        <p:cNvPr id="90" name="Group 89"/>
                        <p:cNvGrpSpPr/>
                        <p:nvPr/>
                      </p:nvGrpSpPr>
                      <p:grpSpPr>
                        <a:xfrm rot="396853">
                          <a:off x="581025" y="9525"/>
                          <a:ext cx="285750" cy="152400"/>
                          <a:chOff x="9525" y="9525"/>
                          <a:chExt cx="285750" cy="152400"/>
                        </a:xfrm>
                      </p:grpSpPr>
                      <p:cxnSp>
                        <p:nvCxnSpPr>
                          <p:cNvPr id="91" name="Straight Connector 90"/>
                          <p:cNvCxnSpPr/>
                          <p:nvPr/>
                        </p:nvCxnSpPr>
                        <p:spPr>
                          <a:xfrm flipV="1">
                            <a:off x="9525" y="9525"/>
                            <a:ext cx="171450" cy="152400"/>
                          </a:xfrm>
                          <a:prstGeom prst="line">
                            <a:avLst/>
                          </a:prstGeom>
                          <a:noFill/>
                          <a:ln w="57150" cap="flat" cmpd="sng" algn="ctr">
                            <a:solidFill>
                              <a:sysClr val="windowText" lastClr="000000"/>
                            </a:solidFill>
                            <a:prstDash val="solid"/>
                            <a:miter lim="800000"/>
                          </a:ln>
                          <a:effectLst/>
                        </p:spPr>
                      </p:cxnSp>
                      <p:cxnSp>
                        <p:nvCxnSpPr>
                          <p:cNvPr id="92" name="Straight Connector 91"/>
                          <p:cNvCxnSpPr/>
                          <p:nvPr/>
                        </p:nvCxnSpPr>
                        <p:spPr>
                          <a:xfrm>
                            <a:off x="152400" y="9525"/>
                            <a:ext cx="142875" cy="142875"/>
                          </a:xfrm>
                          <a:prstGeom prst="line">
                            <a:avLst/>
                          </a:prstGeom>
                          <a:noFill/>
                          <a:ln w="57150" cap="flat" cmpd="sng" algn="ctr">
                            <a:solidFill>
                              <a:sysClr val="windowText" lastClr="000000"/>
                            </a:solidFill>
                            <a:prstDash val="solid"/>
                            <a:miter lim="800000"/>
                          </a:ln>
                          <a:effectLst/>
                        </p:spPr>
                      </p:cxnSp>
                    </p:grpSp>
                  </p:grpSp>
                  <p:cxnSp>
                    <p:nvCxnSpPr>
                      <p:cNvPr id="87" name="Straight Connector 86"/>
                      <p:cNvCxnSpPr/>
                      <p:nvPr/>
                    </p:nvCxnSpPr>
                    <p:spPr>
                      <a:xfrm>
                        <a:off x="857250" y="161925"/>
                        <a:ext cx="397047" cy="0"/>
                      </a:xfrm>
                      <a:prstGeom prst="line">
                        <a:avLst/>
                      </a:prstGeom>
                      <a:noFill/>
                      <a:ln w="57150" cap="flat" cmpd="sng" algn="ctr">
                        <a:solidFill>
                          <a:sysClr val="windowText" lastClr="000000"/>
                        </a:solidFill>
                        <a:prstDash val="solid"/>
                        <a:miter lim="800000"/>
                      </a:ln>
                      <a:effectLst/>
                    </p:spPr>
                  </p:cxnSp>
                </p:grpSp>
                <p:cxnSp>
                  <p:nvCxnSpPr>
                    <p:cNvPr id="78" name="Straight Connector 77"/>
                    <p:cNvCxnSpPr/>
                    <p:nvPr/>
                  </p:nvCxnSpPr>
                  <p:spPr>
                    <a:xfrm>
                      <a:off x="657225" y="2028825"/>
                      <a:ext cx="0" cy="266700"/>
                    </a:xfrm>
                    <a:prstGeom prst="line">
                      <a:avLst/>
                    </a:prstGeom>
                    <a:noFill/>
                    <a:ln w="57150" cap="flat" cmpd="sng" algn="ctr">
                      <a:solidFill>
                        <a:sysClr val="windowText" lastClr="000000"/>
                      </a:solidFill>
                      <a:prstDash val="solid"/>
                      <a:miter lim="800000"/>
                    </a:ln>
                    <a:effectLst/>
                  </p:spPr>
                </p:cxnSp>
                <p:grpSp>
                  <p:nvGrpSpPr>
                    <p:cNvPr id="79" name="Group 78"/>
                    <p:cNvGrpSpPr/>
                    <p:nvPr/>
                  </p:nvGrpSpPr>
                  <p:grpSpPr>
                    <a:xfrm>
                      <a:off x="285750" y="1352550"/>
                      <a:ext cx="1104775" cy="666750"/>
                      <a:chOff x="0" y="0"/>
                      <a:chExt cx="1104775" cy="666750"/>
                    </a:xfrm>
                  </p:grpSpPr>
                  <p:sp>
                    <p:nvSpPr>
                      <p:cNvPr id="83" name="Oval 82"/>
                      <p:cNvSpPr/>
                      <p:nvPr/>
                    </p:nvSpPr>
                    <p:spPr>
                      <a:xfrm>
                        <a:off x="0" y="0"/>
                        <a:ext cx="708660" cy="666750"/>
                      </a:xfrm>
                      <a:prstGeom prst="ellipse">
                        <a:avLst/>
                      </a:pr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83"/>
                      <p:cNvSpPr/>
                      <p:nvPr/>
                    </p:nvSpPr>
                    <p:spPr>
                      <a:xfrm rot="5400000" flipH="1">
                        <a:off x="218874" y="252025"/>
                        <a:ext cx="223156" cy="241804"/>
                      </a:xfrm>
                      <a:custGeom>
                        <a:avLst/>
                        <a:gdLst>
                          <a:gd name="connsiteX0" fmla="*/ 469815 w 728406"/>
                          <a:gd name="connsiteY0" fmla="*/ 1180099 h 1180099"/>
                          <a:gd name="connsiteX1" fmla="*/ 707940 w 728406"/>
                          <a:gd name="connsiteY1" fmla="*/ 970549 h 1180099"/>
                          <a:gd name="connsiteX2" fmla="*/ 3090 w 728406"/>
                          <a:gd name="connsiteY2" fmla="*/ 170449 h 1180099"/>
                          <a:gd name="connsiteX3" fmla="*/ 450765 w 728406"/>
                          <a:gd name="connsiteY3" fmla="*/ 8524 h 1180099"/>
                          <a:gd name="connsiteX4" fmla="*/ 450765 w 728406"/>
                          <a:gd name="connsiteY4" fmla="*/ 37099 h 118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06" h="1180099">
                            <a:moveTo>
                              <a:pt x="469815" y="1180099"/>
                            </a:moveTo>
                            <a:cubicBezTo>
                              <a:pt x="627771" y="1159461"/>
                              <a:pt x="785727" y="1138824"/>
                              <a:pt x="707940" y="970549"/>
                            </a:cubicBezTo>
                            <a:cubicBezTo>
                              <a:pt x="630153" y="802274"/>
                              <a:pt x="45952" y="330786"/>
                              <a:pt x="3090" y="170449"/>
                            </a:cubicBezTo>
                            <a:cubicBezTo>
                              <a:pt x="-39772" y="10112"/>
                              <a:pt x="376152" y="30749"/>
                              <a:pt x="450765" y="8524"/>
                            </a:cubicBezTo>
                            <a:cubicBezTo>
                              <a:pt x="525378" y="-13701"/>
                              <a:pt x="488071" y="11699"/>
                              <a:pt x="450765" y="37099"/>
                            </a:cubicBezTo>
                          </a:path>
                        </a:pathLst>
                      </a:cu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85" name="Text Box 326"/>
                          <p:cNvSpPr txBox="1"/>
                          <p:nvPr/>
                        </p:nvSpPr>
                        <p:spPr>
                          <a:xfrm>
                            <a:off x="733300" y="123825"/>
                            <a:ext cx="371475" cy="4000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𝒇</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85" name="Text Box 326"/>
                          <p:cNvSpPr txBox="1">
                            <a:spLocks noRot="1" noChangeAspect="1" noMove="1" noResize="1" noEditPoints="1" noAdjustHandles="1" noChangeArrowheads="1" noChangeShapeType="1" noTextEdit="1"/>
                          </p:cNvSpPr>
                          <p:nvPr/>
                        </p:nvSpPr>
                        <p:spPr>
                          <a:xfrm>
                            <a:off x="733300" y="123825"/>
                            <a:ext cx="371475" cy="400050"/>
                          </a:xfrm>
                          <a:prstGeom prst="rect">
                            <a:avLst/>
                          </a:prstGeom>
                          <a:blipFill rotWithShape="0">
                            <a:blip r:embed="rId11"/>
                            <a:stretch>
                              <a:fillRect/>
                            </a:stretch>
                          </a:blipFill>
                          <a:ln w="6350">
                            <a:noFill/>
                          </a:ln>
                          <a:effectLst/>
                        </p:spPr>
                        <p:txBody>
                          <a:bodyPr/>
                          <a:lstStyle/>
                          <a:p>
                            <a:r>
                              <a:rPr lang="en-US">
                                <a:noFill/>
                              </a:rPr>
                              <a:t> </a:t>
                            </a:r>
                          </a:p>
                        </p:txBody>
                      </p:sp>
                    </mc:Fallback>
                  </mc:AlternateContent>
                </p:grpSp>
                <p:grpSp>
                  <p:nvGrpSpPr>
                    <p:cNvPr id="80" name="Group 79"/>
                    <p:cNvGrpSpPr/>
                    <p:nvPr/>
                  </p:nvGrpSpPr>
                  <p:grpSpPr>
                    <a:xfrm>
                      <a:off x="3629025" y="1209675"/>
                      <a:ext cx="469091" cy="971550"/>
                      <a:chOff x="428625" y="0"/>
                      <a:chExt cx="469091" cy="971550"/>
                    </a:xfrm>
                  </p:grpSpPr>
                  <p:cxnSp>
                    <p:nvCxnSpPr>
                      <p:cNvPr id="81" name="Straight Arrow Connector 80"/>
                      <p:cNvCxnSpPr/>
                      <p:nvPr/>
                    </p:nvCxnSpPr>
                    <p:spPr>
                      <a:xfrm flipV="1">
                        <a:off x="428625" y="0"/>
                        <a:ext cx="0" cy="971550"/>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82" name="Text Box 327"/>
                          <p:cNvSpPr txBox="1"/>
                          <p:nvPr/>
                        </p:nvSpPr>
                        <p:spPr>
                          <a:xfrm>
                            <a:off x="508503" y="404223"/>
                            <a:ext cx="389213" cy="321841"/>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𝑽</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𝒕</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2" name="Text Box 327"/>
                          <p:cNvSpPr txBox="1">
                            <a:spLocks noRot="1" noChangeAspect="1" noMove="1" noResize="1" noEditPoints="1" noAdjustHandles="1" noChangeArrowheads="1" noChangeShapeType="1" noTextEdit="1"/>
                          </p:cNvSpPr>
                          <p:nvPr/>
                        </p:nvSpPr>
                        <p:spPr>
                          <a:xfrm>
                            <a:off x="508503" y="404223"/>
                            <a:ext cx="389213" cy="321841"/>
                          </a:xfrm>
                          <a:prstGeom prst="rect">
                            <a:avLst/>
                          </a:prstGeom>
                          <a:blipFill rotWithShape="0">
                            <a:blip r:embed="rId12"/>
                            <a:stretch>
                              <a:fillRect/>
                            </a:stretch>
                          </a:blipFill>
                          <a:ln w="6350">
                            <a:noFill/>
                          </a:ln>
                          <a:effectLst/>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59" name="Text Box 328"/>
                    <p:cNvSpPr txBox="1"/>
                    <p:nvPr/>
                  </p:nvSpPr>
                  <p:spPr>
                    <a:xfrm>
                      <a:off x="4257675" y="1143000"/>
                      <a:ext cx="316904" cy="3429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𝑰</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9" name="Text Box 328"/>
                    <p:cNvSpPr txBox="1">
                      <a:spLocks noRot="1" noChangeAspect="1" noMove="1" noResize="1" noEditPoints="1" noAdjustHandles="1" noChangeArrowheads="1" noChangeShapeType="1" noTextEdit="1"/>
                    </p:cNvSpPr>
                    <p:nvPr/>
                  </p:nvSpPr>
                  <p:spPr>
                    <a:xfrm>
                      <a:off x="4257675" y="1143000"/>
                      <a:ext cx="316904" cy="342900"/>
                    </a:xfrm>
                    <a:prstGeom prst="rect">
                      <a:avLst/>
                    </a:prstGeom>
                    <a:blipFill rotWithShape="0">
                      <a:blip r:embed="rId13"/>
                      <a:stretch>
                        <a:fillRect/>
                      </a:stretch>
                    </a:blipFill>
                    <a:ln w="6350">
                      <a:noFill/>
                    </a:ln>
                    <a:effectLst/>
                  </p:spPr>
                  <p:txBody>
                    <a:bodyPr/>
                    <a:lstStyle/>
                    <a:p>
                      <a:r>
                        <a:rPr lang="en-US">
                          <a:noFill/>
                        </a:rPr>
                        <a:t> </a:t>
                      </a:r>
                    </a:p>
                  </p:txBody>
                </p:sp>
              </mc:Fallback>
            </mc:AlternateContent>
          </p:grpSp>
          <p:cxnSp>
            <p:nvCxnSpPr>
              <p:cNvPr id="57" name="Straight Arrow Connector 56"/>
              <p:cNvCxnSpPr>
                <a:endCxn id="59" idx="1"/>
              </p:cNvCxnSpPr>
              <p:nvPr/>
            </p:nvCxnSpPr>
            <p:spPr>
              <a:xfrm>
                <a:off x="3049298" y="3544600"/>
                <a:ext cx="1457325" cy="952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4" name="TextBox 53"/>
                <p:cNvSpPr txBox="1"/>
                <p:nvPr/>
              </p:nvSpPr>
              <p:spPr>
                <a:xfrm>
                  <a:off x="2565254" y="3670566"/>
                  <a:ext cx="40178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&lt;</m:t>
                        </m:r>
                        <m:r>
                          <a:rPr lang="en-US"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2565254" y="3670566"/>
                  <a:ext cx="401782" cy="369332"/>
                </a:xfrm>
                <a:prstGeom prst="rect">
                  <a:avLst/>
                </a:prstGeom>
                <a:blipFill rotWithShape="0">
                  <a:blip r:embed="rId14"/>
                  <a:stretch>
                    <a:fillRect r="-353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439669" y="3779379"/>
                  <a:ext cx="40178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&lt;</m:t>
                        </m:r>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5439669" y="3779379"/>
                  <a:ext cx="401782" cy="369332"/>
                </a:xfrm>
                <a:prstGeom prst="rect">
                  <a:avLst/>
                </a:prstGeom>
                <a:blipFill rotWithShape="0">
                  <a:blip r:embed="rId15"/>
                  <a:stretch>
                    <a:fillRect r="-34848"/>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3" name="TextBox 102"/>
              <p:cNvSpPr txBox="1"/>
              <p:nvPr/>
            </p:nvSpPr>
            <p:spPr>
              <a:xfrm>
                <a:off x="1369854" y="6023429"/>
                <a:ext cx="440055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𝐄</m:t>
                          </m:r>
                        </m:e>
                        <m:sub>
                          <m:r>
                            <a:rPr lang="en-US" sz="3200" b="1" i="0" smtClean="0">
                              <a:latin typeface="Cambria Math" panose="02040503050406030204" pitchFamily="18" charset="0"/>
                            </a:rPr>
                            <m:t>𝐟</m:t>
                          </m:r>
                        </m:sub>
                      </m:sSub>
                      <m:r>
                        <a:rPr lang="en-US" sz="3200" b="1" i="0" smtClean="0">
                          <a:latin typeface="Cambria Math" panose="02040503050406030204" pitchFamily="18" charset="0"/>
                        </a:rPr>
                        <m:t>= </m:t>
                      </m:r>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𝐕</m:t>
                          </m:r>
                        </m:e>
                        <m:sub>
                          <m:r>
                            <a:rPr lang="en-US" sz="3200" b="1" i="0" smtClean="0">
                              <a:latin typeface="Cambria Math" panose="02040503050406030204" pitchFamily="18" charset="0"/>
                            </a:rPr>
                            <m:t>𝐭</m:t>
                          </m:r>
                        </m:sub>
                      </m:sSub>
                      <m:r>
                        <a:rPr lang="en-US" sz="3200" b="1" i="0" smtClean="0">
                          <a:latin typeface="Cambria Math" panose="02040503050406030204" pitchFamily="18" charset="0"/>
                        </a:rPr>
                        <m:t>+</m:t>
                      </m:r>
                      <m:r>
                        <a:rPr lang="en-US" sz="3200" b="1" i="0" smtClean="0">
                          <a:latin typeface="Cambria Math" panose="02040503050406030204" pitchFamily="18" charset="0"/>
                        </a:rPr>
                        <m:t>𝐣</m:t>
                      </m:r>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𝐈</m:t>
                          </m:r>
                        </m:e>
                        <m:sub>
                          <m:r>
                            <a:rPr lang="en-US" sz="3200" b="1" i="0" smtClean="0">
                              <a:latin typeface="Cambria Math" panose="02040503050406030204" pitchFamily="18" charset="0"/>
                            </a:rPr>
                            <m:t>𝐚</m:t>
                          </m:r>
                        </m:sub>
                      </m:sSub>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𝐗</m:t>
                          </m:r>
                        </m:e>
                        <m:sub>
                          <m:r>
                            <a:rPr lang="en-US" sz="3200" b="1" i="0" smtClean="0">
                              <a:latin typeface="Cambria Math" panose="02040503050406030204" pitchFamily="18" charset="0"/>
                            </a:rPr>
                            <m:t>𝐬</m:t>
                          </m:r>
                        </m:sub>
                      </m:sSub>
                    </m:oMath>
                  </m:oMathPara>
                </a14:m>
                <a:endParaRPr lang="en-US" b="1" dirty="0">
                  <a:latin typeface="Times New Roman" panose="02020603050405020304" pitchFamily="18" charset="0"/>
                  <a:cs typeface="Times New Roman" panose="02020603050405020304" pitchFamily="18" charset="0"/>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1369854" y="6023429"/>
                <a:ext cx="4400550" cy="584775"/>
              </a:xfrm>
              <a:prstGeom prst="rect">
                <a:avLst/>
              </a:prstGeom>
              <a:blipFill rotWithShape="0">
                <a:blip r:embed="rId16"/>
                <a:stretch>
                  <a:fillRect/>
                </a:stretch>
              </a:blipFill>
            </p:spPr>
            <p:txBody>
              <a:bodyPr/>
              <a:lstStyle/>
              <a:p>
                <a:r>
                  <a:rPr lang="en-US">
                    <a:noFill/>
                  </a:rPr>
                  <a:t> </a:t>
                </a:r>
              </a:p>
            </p:txBody>
          </p:sp>
        </mc:Fallback>
      </mc:AlternateContent>
      <p:sp>
        <p:nvSpPr>
          <p:cNvPr id="104" name="TextBox 103"/>
          <p:cNvSpPr txBox="1"/>
          <p:nvPr/>
        </p:nvSpPr>
        <p:spPr>
          <a:xfrm>
            <a:off x="1120458" y="5544919"/>
            <a:ext cx="4369579" cy="646331"/>
          </a:xfrm>
          <a:prstGeom prst="rect">
            <a:avLst/>
          </a:prstGeom>
          <a:noFill/>
        </p:spPr>
        <p:txBody>
          <a:bodyPr wrap="square" rtlCol="0">
            <a:spAutoFit/>
          </a:bodyPr>
          <a:lstStyle/>
          <a:p>
            <a:r>
              <a:rPr lang="en-US" dirty="0" smtClean="0"/>
              <a:t>Fig. 7 : Simplified model of synchronous generator</a:t>
            </a:r>
            <a:endParaRPr lang="en-US" dirty="0"/>
          </a:p>
        </p:txBody>
      </p:sp>
    </p:spTree>
    <p:extLst>
      <p:ext uri="{BB962C8B-B14F-4D97-AF65-F5344CB8AC3E}">
        <p14:creationId xmlns:p14="http://schemas.microsoft.com/office/powerpoint/2010/main" val="27190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0">
                                            <p:txEl>
                                              <p:pRg st="0" end="0"/>
                                            </p:txEl>
                                          </p:spTgt>
                                        </p:tgtEl>
                                        <p:attrNameLst>
                                          <p:attrName>style.visibility</p:attrName>
                                        </p:attrNameLst>
                                      </p:cBhvr>
                                      <p:to>
                                        <p:strVal val="visible"/>
                                      </p:to>
                                    </p:set>
                                    <p:anim calcmode="lin" valueType="num">
                                      <p:cBhvr additive="base">
                                        <p:cTn id="1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additive="base">
                                        <p:cTn id="31" dur="500" fill="hold"/>
                                        <p:tgtEl>
                                          <p:spTgt spid="110"/>
                                        </p:tgtEl>
                                        <p:attrNameLst>
                                          <p:attrName>ppt_x</p:attrName>
                                        </p:attrNameLst>
                                      </p:cBhvr>
                                      <p:tavLst>
                                        <p:tav tm="0">
                                          <p:val>
                                            <p:strVal val="#ppt_x"/>
                                          </p:val>
                                        </p:tav>
                                        <p:tav tm="100000">
                                          <p:val>
                                            <p:strVal val="#ppt_x"/>
                                          </p:val>
                                        </p:tav>
                                      </p:tavLst>
                                    </p:anim>
                                    <p:anim calcmode="lin" valueType="num">
                                      <p:cBhvr additive="base">
                                        <p:cTn id="3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additive="base">
                                        <p:cTn id="37" dur="500" fill="hold"/>
                                        <p:tgtEl>
                                          <p:spTgt spid="103"/>
                                        </p:tgtEl>
                                        <p:attrNameLst>
                                          <p:attrName>ppt_x</p:attrName>
                                        </p:attrNameLst>
                                      </p:cBhvr>
                                      <p:tavLst>
                                        <p:tav tm="0">
                                          <p:val>
                                            <p:strVal val="#ppt_x"/>
                                          </p:val>
                                        </p:tav>
                                        <p:tav tm="100000">
                                          <p:val>
                                            <p:strVal val="#ppt_x"/>
                                          </p:val>
                                        </p:tav>
                                      </p:tavLst>
                                    </p:anim>
                                    <p:anim calcmode="lin" valueType="num">
                                      <p:cBhvr additive="base">
                                        <p:cTn id="3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0" grpId="0" build="p"/>
      <p:bldP spid="103" grpId="0"/>
      <p:bldP spid="10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TUTORIAL EXAMPLE 2/SOLUTION</a:t>
            </a:r>
            <a:endParaRPr lang="en-US" b="1" dirty="0"/>
          </a:p>
        </p:txBody>
      </p:sp>
      <p:sp>
        <p:nvSpPr>
          <p:cNvPr id="7" name="Content Placeholder 6"/>
          <p:cNvSpPr>
            <a:spLocks noGrp="1"/>
          </p:cNvSpPr>
          <p:nvPr>
            <p:ph sz="half" idx="1"/>
          </p:nvPr>
        </p:nvSpPr>
        <p:spPr>
          <a:xfrm>
            <a:off x="10885" y="1825624"/>
            <a:ext cx="5185229" cy="5032375"/>
          </a:xfrm>
        </p:spPr>
        <p:txBody>
          <a:bodyPr/>
          <a:lstStyle/>
          <a:p>
            <a:r>
              <a:rPr lang="en-US" dirty="0" smtClean="0"/>
              <a:t>Draw the phasor diagrams of a synchronous generator under the following conditions:</a:t>
            </a:r>
          </a:p>
          <a:p>
            <a:r>
              <a:rPr lang="en-US" dirty="0" smtClean="0"/>
              <a:t>(</a:t>
            </a:r>
            <a:r>
              <a:rPr lang="en-US" dirty="0" err="1" smtClean="0"/>
              <a:t>i</a:t>
            </a:r>
            <a:r>
              <a:rPr lang="en-US" dirty="0" smtClean="0"/>
              <a:t>) lagging power factor</a:t>
            </a:r>
          </a:p>
          <a:p>
            <a:r>
              <a:rPr lang="en-US" dirty="0" smtClean="0"/>
              <a:t>(ii) leading power factor</a:t>
            </a:r>
          </a:p>
          <a:p>
            <a:r>
              <a:rPr lang="en-US" dirty="0" smtClean="0"/>
              <a:t>(iii) maximum power</a:t>
            </a:r>
            <a:endParaRPr lang="en-US" dirty="0"/>
          </a:p>
        </p:txBody>
      </p:sp>
      <p:sp>
        <p:nvSpPr>
          <p:cNvPr id="8" name="Content Placeholder 7"/>
          <p:cNvSpPr>
            <a:spLocks noGrp="1"/>
          </p:cNvSpPr>
          <p:nvPr>
            <p:ph sz="half" idx="2"/>
          </p:nvPr>
        </p:nvSpPr>
        <p:spPr>
          <a:xfrm>
            <a:off x="5196114" y="1840140"/>
            <a:ext cx="6995886" cy="5032374"/>
          </a:xfrm>
        </p:spPr>
        <p:txBody>
          <a:bodyPr>
            <a:normAutofit/>
          </a:bodyPr>
          <a:lstStyle/>
          <a:p>
            <a:r>
              <a:rPr lang="en-US" sz="2400" dirty="0" smtClean="0">
                <a:latin typeface="Arial Black" panose="020B0A04020102020204" pitchFamily="34" charset="0"/>
              </a:rPr>
              <a:t>LAGGING POWER FACTOR PHASOR</a:t>
            </a:r>
            <a:endParaRPr lang="en-US"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rot="19577738">
                <a:off x="6685075" y="4305821"/>
                <a:ext cx="318495"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rot="19577738">
                <a:off x="6685075" y="4305821"/>
                <a:ext cx="318495" cy="369332"/>
              </a:xfrm>
              <a:prstGeom prst="rect">
                <a:avLst/>
              </a:prstGeom>
              <a:blipFill rotWithShape="0">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rot="19577738">
                <a:off x="7029453" y="4579938"/>
                <a:ext cx="301864"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rot="19577738">
                <a:off x="7029453" y="4579938"/>
                <a:ext cx="301864" cy="369332"/>
              </a:xfrm>
              <a:prstGeom prst="rect">
                <a:avLst/>
              </a:prstGeom>
              <a:blipFill rotWithShape="0">
                <a:blip r:embed="rId3"/>
                <a:stretch>
                  <a:fillRect r="-7895" b="-2532"/>
                </a:stretch>
              </a:blipFill>
              <a:ln>
                <a:noFill/>
              </a:ln>
            </p:spPr>
            <p:txBody>
              <a:bodyPr/>
              <a:lstStyle/>
              <a:p>
                <a:r>
                  <a:rPr lang="en-US">
                    <a:noFill/>
                  </a:rPr>
                  <a:t> </a:t>
                </a:r>
              </a:p>
            </p:txBody>
          </p:sp>
        </mc:Fallback>
      </mc:AlternateContent>
      <p:sp>
        <p:nvSpPr>
          <p:cNvPr id="40" name="Arc 39"/>
          <p:cNvSpPr/>
          <p:nvPr/>
        </p:nvSpPr>
        <p:spPr>
          <a:xfrm>
            <a:off x="6865268" y="4630057"/>
            <a:ext cx="132802" cy="674563"/>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44" name="Group 43"/>
          <p:cNvGrpSpPr/>
          <p:nvPr/>
        </p:nvGrpSpPr>
        <p:grpSpPr>
          <a:xfrm>
            <a:off x="6066974" y="2768601"/>
            <a:ext cx="4659086" cy="3832607"/>
            <a:chOff x="6066974" y="2768601"/>
            <a:chExt cx="4659086" cy="3832607"/>
          </a:xfrm>
        </p:grpSpPr>
        <p:grpSp>
          <p:nvGrpSpPr>
            <p:cNvPr id="42" name="Group 41"/>
            <p:cNvGrpSpPr/>
            <p:nvPr/>
          </p:nvGrpSpPr>
          <p:grpSpPr>
            <a:xfrm>
              <a:off x="6066974" y="2768601"/>
              <a:ext cx="4659086" cy="3015573"/>
              <a:chOff x="6066974" y="2768601"/>
              <a:chExt cx="4659086" cy="3015573"/>
            </a:xfrm>
          </p:grpSpPr>
          <p:grpSp>
            <p:nvGrpSpPr>
              <p:cNvPr id="37" name="Group 36"/>
              <p:cNvGrpSpPr/>
              <p:nvPr/>
            </p:nvGrpSpPr>
            <p:grpSpPr>
              <a:xfrm>
                <a:off x="6066974" y="2768601"/>
                <a:ext cx="4659086" cy="3015573"/>
                <a:chOff x="6066974" y="2768601"/>
                <a:chExt cx="4659086" cy="3015573"/>
              </a:xfrm>
            </p:grpSpPr>
            <p:grpSp>
              <p:nvGrpSpPr>
                <p:cNvPr id="35" name="Group 34"/>
                <p:cNvGrpSpPr/>
                <p:nvPr/>
              </p:nvGrpSpPr>
              <p:grpSpPr>
                <a:xfrm>
                  <a:off x="6066974" y="2768601"/>
                  <a:ext cx="4659086" cy="3015573"/>
                  <a:chOff x="6066974" y="2768601"/>
                  <a:chExt cx="4659086" cy="3015573"/>
                </a:xfrm>
              </p:grpSpPr>
              <mc:AlternateContent xmlns:mc="http://schemas.openxmlformats.org/markup-compatibility/2006" xmlns:a14="http://schemas.microsoft.com/office/drawing/2010/main">
                <mc:Choice Requires="a14">
                  <p:sp>
                    <p:nvSpPr>
                      <p:cNvPr id="30" name="TextBox 29"/>
                      <p:cNvSpPr txBox="1"/>
                      <p:nvPr/>
                    </p:nvSpPr>
                    <p:spPr>
                      <a:xfrm rot="723591">
                        <a:off x="7948639" y="5279987"/>
                        <a:ext cx="75474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rot="723591">
                        <a:off x="7948639" y="5279987"/>
                        <a:ext cx="754742" cy="369332"/>
                      </a:xfrm>
                      <a:prstGeom prst="rect">
                        <a:avLst/>
                      </a:prstGeom>
                      <a:blipFill rotWithShape="0">
                        <a:blip r:embed="rId4"/>
                        <a:stretch>
                          <a:fillRect/>
                        </a:stretch>
                      </a:blipFill>
                      <a:ln>
                        <a:noFill/>
                      </a:ln>
                    </p:spPr>
                    <p:txBody>
                      <a:bodyPr/>
                      <a:lstStyle/>
                      <a:p>
                        <a:r>
                          <a:rPr lang="en-US">
                            <a:noFill/>
                          </a:rPr>
                          <a:t> </a:t>
                        </a:r>
                      </a:p>
                    </p:txBody>
                  </p:sp>
                </mc:Fallback>
              </mc:AlternateContent>
              <p:grpSp>
                <p:nvGrpSpPr>
                  <p:cNvPr id="34" name="Group 33"/>
                  <p:cNvGrpSpPr/>
                  <p:nvPr/>
                </p:nvGrpSpPr>
                <p:grpSpPr>
                  <a:xfrm>
                    <a:off x="6066974" y="2768601"/>
                    <a:ext cx="4659086" cy="3015573"/>
                    <a:chOff x="6197600" y="2768601"/>
                    <a:chExt cx="4659086" cy="3015573"/>
                  </a:xfrm>
                </p:grpSpPr>
                <p:grpSp>
                  <p:nvGrpSpPr>
                    <p:cNvPr id="23" name="Group 22"/>
                    <p:cNvGrpSpPr/>
                    <p:nvPr/>
                  </p:nvGrpSpPr>
                  <p:grpSpPr>
                    <a:xfrm>
                      <a:off x="6212114" y="2768601"/>
                      <a:ext cx="4644572" cy="3015573"/>
                      <a:chOff x="6212114" y="2768601"/>
                      <a:chExt cx="4644572" cy="3015573"/>
                    </a:xfrm>
                  </p:grpSpPr>
                  <p:cxnSp>
                    <p:nvCxnSpPr>
                      <p:cNvPr id="12" name="Straight Arrow Connector 11"/>
                      <p:cNvCxnSpPr/>
                      <p:nvPr/>
                    </p:nvCxnSpPr>
                    <p:spPr>
                      <a:xfrm>
                        <a:off x="6212114" y="4659092"/>
                        <a:ext cx="4644572" cy="112508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22" name="Group 21"/>
                      <p:cNvGrpSpPr/>
                      <p:nvPr/>
                    </p:nvGrpSpPr>
                    <p:grpSpPr>
                      <a:xfrm>
                        <a:off x="6212114" y="2768601"/>
                        <a:ext cx="4285341" cy="2369456"/>
                        <a:chOff x="6212114" y="2768601"/>
                        <a:chExt cx="4285341" cy="2369456"/>
                      </a:xfrm>
                    </p:grpSpPr>
                    <p:cxnSp>
                      <p:nvCxnSpPr>
                        <p:cNvPr id="10" name="Straight Arrow Connector 9"/>
                        <p:cNvCxnSpPr/>
                        <p:nvPr/>
                      </p:nvCxnSpPr>
                      <p:spPr>
                        <a:xfrm>
                          <a:off x="6212114" y="4630057"/>
                          <a:ext cx="252548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8142516" y="2768601"/>
                          <a:ext cx="2354939" cy="2369456"/>
                          <a:chOff x="8142516" y="2768601"/>
                          <a:chExt cx="2354939" cy="2369456"/>
                        </a:xfrm>
                      </p:grpSpPr>
                      <p:cxnSp>
                        <p:nvCxnSpPr>
                          <p:cNvPr id="16" name="Straight Arrow Connector 15"/>
                          <p:cNvCxnSpPr/>
                          <p:nvPr/>
                        </p:nvCxnSpPr>
                        <p:spPr>
                          <a:xfrm flipV="1">
                            <a:off x="8635998" y="2768601"/>
                            <a:ext cx="1861457" cy="18614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8142516" y="4644571"/>
                            <a:ext cx="493487" cy="493486"/>
                          </a:xfrm>
                          <a:prstGeom prst="line">
                            <a:avLst/>
                          </a:prstGeom>
                          <a:ln w="38100">
                            <a:prstDash val="dash"/>
                          </a:ln>
                        </p:spPr>
                        <p:style>
                          <a:lnRef idx="1">
                            <a:schemeClr val="dk1"/>
                          </a:lnRef>
                          <a:fillRef idx="0">
                            <a:schemeClr val="dk1"/>
                          </a:fillRef>
                          <a:effectRef idx="0">
                            <a:schemeClr val="dk1"/>
                          </a:effectRef>
                          <a:fontRef idx="minor">
                            <a:schemeClr val="tx1"/>
                          </a:fontRef>
                        </p:style>
                      </p:cxnSp>
                    </p:grpSp>
                  </p:grpSp>
                </p:grpSp>
                <p:grpSp>
                  <p:nvGrpSpPr>
                    <p:cNvPr id="33" name="Group 32"/>
                    <p:cNvGrpSpPr/>
                    <p:nvPr/>
                  </p:nvGrpSpPr>
                  <p:grpSpPr>
                    <a:xfrm>
                      <a:off x="6197600" y="2768601"/>
                      <a:ext cx="4299855" cy="1861457"/>
                      <a:chOff x="6197600" y="2768601"/>
                      <a:chExt cx="4299855" cy="1861457"/>
                    </a:xfrm>
                  </p:grpSpPr>
                  <mc:AlternateContent xmlns:mc="http://schemas.openxmlformats.org/markup-compatibility/2006" xmlns:a14="http://schemas.microsoft.com/office/drawing/2010/main">
                    <mc:Choice Requires="a14">
                      <p:sp>
                        <p:nvSpPr>
                          <p:cNvPr id="29" name="TextBox 28"/>
                          <p:cNvSpPr txBox="1"/>
                          <p:nvPr/>
                        </p:nvSpPr>
                        <p:spPr>
                          <a:xfrm rot="19577738">
                            <a:off x="7765144" y="3374955"/>
                            <a:ext cx="754742" cy="39158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rot="19577738">
                            <a:off x="7765144" y="3374955"/>
                            <a:ext cx="754742" cy="391582"/>
                          </a:xfrm>
                          <a:prstGeom prst="rect">
                            <a:avLst/>
                          </a:prstGeom>
                          <a:blipFill rotWithShape="0">
                            <a:blip r:embed="rId5"/>
                            <a:stretch>
                              <a:fillRect/>
                            </a:stretch>
                          </a:blipFill>
                          <a:ln>
                            <a:noFill/>
                          </a:ln>
                        </p:spPr>
                        <p:txBody>
                          <a:bodyPr/>
                          <a:lstStyle/>
                          <a:p>
                            <a:r>
                              <a:rPr lang="en-US">
                                <a:noFill/>
                              </a:rPr>
                              <a:t> </a:t>
                            </a:r>
                          </a:p>
                        </p:txBody>
                      </p:sp>
                    </mc:Fallback>
                  </mc:AlternateContent>
                  <p:grpSp>
                    <p:nvGrpSpPr>
                      <p:cNvPr id="32" name="Group 31"/>
                      <p:cNvGrpSpPr/>
                      <p:nvPr/>
                    </p:nvGrpSpPr>
                    <p:grpSpPr>
                      <a:xfrm>
                        <a:off x="6197600" y="2768601"/>
                        <a:ext cx="4299855" cy="1861457"/>
                        <a:chOff x="6197600" y="2768601"/>
                        <a:chExt cx="4299855" cy="1861457"/>
                      </a:xfrm>
                    </p:grpSpPr>
                    <p:cxnSp>
                      <p:nvCxnSpPr>
                        <p:cNvPr id="26" name="Straight Arrow Connector 25"/>
                        <p:cNvCxnSpPr/>
                        <p:nvPr/>
                      </p:nvCxnSpPr>
                      <p:spPr>
                        <a:xfrm flipV="1">
                          <a:off x="6197600" y="2768601"/>
                          <a:ext cx="4299855" cy="18614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7845808" y="4248494"/>
                              <a:ext cx="75474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𝑡</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7845808" y="4248494"/>
                              <a:ext cx="754742" cy="369332"/>
                            </a:xfrm>
                            <a:prstGeom prst="rect">
                              <a:avLst/>
                            </a:prstGeom>
                            <a:blipFill rotWithShape="0">
                              <a:blip r:embed="rId6"/>
                              <a:stretch>
                                <a:fillRect/>
                              </a:stretch>
                            </a:blipFill>
                            <a:ln>
                              <a:noFill/>
                            </a:ln>
                          </p:spPr>
                          <p:txBody>
                            <a:bodyPr/>
                            <a:lstStyle/>
                            <a:p>
                              <a:r>
                                <a:rPr lang="en-US">
                                  <a:noFill/>
                                </a:rPr>
                                <a:t> </a:t>
                              </a:r>
                            </a:p>
                          </p:txBody>
                        </p:sp>
                      </mc:Fallback>
                    </mc:AlternateContent>
                  </p:grpSp>
                </p:grpSp>
              </p:grpSp>
            </p:grpSp>
            <mc:AlternateContent xmlns:mc="http://schemas.openxmlformats.org/markup-compatibility/2006" xmlns:a14="http://schemas.microsoft.com/office/drawing/2010/main">
              <mc:Choice Requires="a14">
                <p:sp>
                  <p:nvSpPr>
                    <p:cNvPr id="36" name="TextBox 35"/>
                    <p:cNvSpPr txBox="1"/>
                    <p:nvPr/>
                  </p:nvSpPr>
                  <p:spPr>
                    <a:xfrm rot="18828075">
                      <a:off x="9003607" y="3758366"/>
                      <a:ext cx="1066212" cy="369332"/>
                    </a:xfrm>
                    <a:prstGeom prst="rect">
                      <a:avLst/>
                    </a:prstGeom>
                    <a:noFill/>
                    <a:ln>
                      <a:noFill/>
                    </a:ln>
                  </p:spPr>
                  <p:txBody>
                    <a:bodyPr wrap="square" rtlCol="0">
                      <a:spAutoFit/>
                    </a:bodyPr>
                    <a:lstStyle/>
                    <a:p>
                      <a:r>
                        <a:rPr lang="en-US" dirty="0" smtClean="0"/>
                        <a:t>j</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m:t>
                              </m:r>
                            </m:sub>
                          </m:sSub>
                        </m:oMath>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rot="18828075">
                      <a:off x="9003607" y="3758366"/>
                      <a:ext cx="1066212" cy="369332"/>
                    </a:xfrm>
                    <a:prstGeom prst="rect">
                      <a:avLst/>
                    </a:prstGeom>
                    <a:blipFill rotWithShape="0">
                      <a:blip r:embed="rId7"/>
                      <a:stretch>
                        <a:fillRect l="-6061" b="-10059"/>
                      </a:stretch>
                    </a:blipFill>
                    <a:ln>
                      <a:noFill/>
                    </a:ln>
                  </p:spPr>
                  <p:txBody>
                    <a:bodyPr/>
                    <a:lstStyle/>
                    <a:p>
                      <a:r>
                        <a:rPr lang="en-US">
                          <a:noFill/>
                        </a:rPr>
                        <a:t> </a:t>
                      </a:r>
                    </a:p>
                  </p:txBody>
                </p:sp>
              </mc:Fallback>
            </mc:AlternateContent>
          </p:grpSp>
          <p:sp>
            <p:nvSpPr>
              <p:cNvPr id="41" name="Arc 40"/>
              <p:cNvSpPr/>
              <p:nvPr/>
            </p:nvSpPr>
            <p:spPr>
              <a:xfrm>
                <a:off x="6872528" y="4303484"/>
                <a:ext cx="132802" cy="674563"/>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3" name="TextBox 42"/>
                <p:cNvSpPr txBox="1"/>
                <p:nvPr/>
              </p:nvSpPr>
              <p:spPr>
                <a:xfrm>
                  <a:off x="6239435" y="6139543"/>
                  <a:ext cx="4312451" cy="461665"/>
                </a:xfrm>
                <a:prstGeom prst="rect">
                  <a:avLst/>
                </a:prstGeom>
                <a:noFill/>
              </p:spPr>
              <p:txBody>
                <a:bodyPr wrap="square" rtlCol="0">
                  <a:spAutoFit/>
                </a:bodyPr>
                <a:lstStyle/>
                <a:p>
                  <a:r>
                    <a:rPr lang="en-US" sz="2400" b="1" dirty="0" smtClean="0">
                      <a:solidFill>
                        <a:srgbClr val="FF0000"/>
                      </a:solidFill>
                    </a:rPr>
                    <a:t>Fig. 8(</a:t>
                  </a:r>
                  <a:r>
                    <a:rPr lang="en-US" sz="2400" b="1" dirty="0" err="1" smtClean="0">
                      <a:solidFill>
                        <a:srgbClr val="FF0000"/>
                      </a:solidFill>
                    </a:rPr>
                    <a:t>i</a:t>
                  </a:r>
                  <a:r>
                    <a:rPr lang="en-US" sz="2400" b="1" dirty="0" smtClean="0">
                      <a:solidFill>
                        <a:srgbClr val="FF0000"/>
                      </a:solidFill>
                    </a:rPr>
                    <a:t>)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smtClean="0">
                              <a:solidFill>
                                <a:srgbClr val="FF0000"/>
                              </a:solidFill>
                              <a:latin typeface="Cambria Math" panose="02040503050406030204" pitchFamily="18" charset="0"/>
                            </a:rPr>
                            <m:t>𝐄</m:t>
                          </m:r>
                        </m:e>
                        <m:sub>
                          <m:r>
                            <a:rPr lang="en-US" sz="2400" b="1" i="0" smtClean="0">
                              <a:solidFill>
                                <a:srgbClr val="FF0000"/>
                              </a:solidFill>
                              <a:latin typeface="Cambria Math" panose="02040503050406030204" pitchFamily="18" charset="0"/>
                            </a:rPr>
                            <m:t>𝐟</m:t>
                          </m:r>
                        </m:sub>
                      </m:sSub>
                      <m:r>
                        <a:rPr lang="en-US" sz="2400" b="1" i="0" smtClean="0">
                          <a:solidFill>
                            <a:srgbClr val="FF0000"/>
                          </a:solidFill>
                          <a:latin typeface="Cambria Math" panose="02040503050406030204" pitchFamily="18" charset="0"/>
                        </a:rPr>
                        <m:t> </m:t>
                      </m:r>
                      <m:r>
                        <a:rPr lang="en-US" sz="2400" b="1" i="0" smtClean="0">
                          <a:solidFill>
                            <a:srgbClr val="FF0000"/>
                          </a:solidFill>
                          <a:latin typeface="Cambria Math" panose="02040503050406030204" pitchFamily="18" charset="0"/>
                          <a:ea typeface="Cambria Math" panose="02040503050406030204" pitchFamily="18" charset="0"/>
                        </a:rPr>
                        <m:t>&gt; </m:t>
                      </m:r>
                      <m:sSub>
                        <m:sSubPr>
                          <m:ctrlPr>
                            <a:rPr lang="en-US" sz="2400" b="1" i="1" smtClean="0">
                              <a:solidFill>
                                <a:srgbClr val="FF0000"/>
                              </a:solidFill>
                              <a:latin typeface="Cambria Math" panose="02040503050406030204" pitchFamily="18" charset="0"/>
                              <a:ea typeface="Cambria Math" panose="02040503050406030204" pitchFamily="18" charset="0"/>
                            </a:rPr>
                          </m:ctrlPr>
                        </m:sSubPr>
                        <m:e>
                          <m:r>
                            <a:rPr lang="en-US" sz="2400" b="1" i="0" smtClean="0">
                              <a:solidFill>
                                <a:srgbClr val="FF0000"/>
                              </a:solidFill>
                              <a:latin typeface="Cambria Math" panose="02040503050406030204" pitchFamily="18" charset="0"/>
                              <a:ea typeface="Cambria Math" panose="02040503050406030204" pitchFamily="18" charset="0"/>
                            </a:rPr>
                            <m:t>𝐕</m:t>
                          </m:r>
                        </m:e>
                        <m:sub>
                          <m:r>
                            <a:rPr lang="en-US" sz="2400" b="1" i="0" smtClean="0">
                              <a:solidFill>
                                <a:srgbClr val="FF0000"/>
                              </a:solidFill>
                              <a:latin typeface="Cambria Math" panose="02040503050406030204" pitchFamily="18" charset="0"/>
                              <a:ea typeface="Cambria Math" panose="02040503050406030204" pitchFamily="18" charset="0"/>
                            </a:rPr>
                            <m:t>𝐭</m:t>
                          </m:r>
                        </m:sub>
                      </m:sSub>
                      <m:r>
                        <a:rPr lang="en-US" sz="2400" b="1" i="0" smtClean="0">
                          <a:solidFill>
                            <a:srgbClr val="FF0000"/>
                          </a:solidFill>
                          <a:latin typeface="Cambria Math" panose="02040503050406030204" pitchFamily="18" charset="0"/>
                          <a:ea typeface="Cambria Math" panose="02040503050406030204" pitchFamily="18" charset="0"/>
                        </a:rPr>
                        <m:t> ; </m:t>
                      </m:r>
                      <m:r>
                        <a:rPr lang="en-US" sz="2400" b="1" i="0" smtClean="0">
                          <a:solidFill>
                            <a:srgbClr val="FF0000"/>
                          </a:solidFill>
                          <a:latin typeface="Cambria Math" panose="02040503050406030204" pitchFamily="18" charset="0"/>
                          <a:ea typeface="Cambria Math" panose="02040503050406030204" pitchFamily="18" charset="0"/>
                        </a:rPr>
                        <m:t>𝛅</m:t>
                      </m:r>
                      <m:r>
                        <a:rPr lang="en-US" sz="2400" b="1" i="0" smtClean="0">
                          <a:solidFill>
                            <a:srgbClr val="FF0000"/>
                          </a:solidFill>
                          <a:latin typeface="Cambria Math" panose="02040503050406030204" pitchFamily="18" charset="0"/>
                          <a:ea typeface="Cambria Math" panose="02040503050406030204" pitchFamily="18" charset="0"/>
                        </a:rPr>
                        <m:t> </m:t>
                      </m:r>
                      <m:r>
                        <a:rPr lang="en-US" sz="2400" b="1" i="0" smtClean="0">
                          <a:solidFill>
                            <a:srgbClr val="FF0000"/>
                          </a:solidFill>
                          <a:latin typeface="Cambria Math" panose="02040503050406030204" pitchFamily="18" charset="0"/>
                          <a:ea typeface="Cambria Math" panose="02040503050406030204" pitchFamily="18" charset="0"/>
                        </a:rPr>
                        <m:t>𝐢𝐬</m:t>
                      </m:r>
                      <m:r>
                        <a:rPr lang="en-US" sz="2400" b="1" i="0" smtClean="0">
                          <a:solidFill>
                            <a:srgbClr val="FF0000"/>
                          </a:solidFill>
                          <a:latin typeface="Cambria Math" panose="02040503050406030204" pitchFamily="18" charset="0"/>
                          <a:ea typeface="Cambria Math" panose="02040503050406030204" pitchFamily="18" charset="0"/>
                        </a:rPr>
                        <m:t> </m:t>
                      </m:r>
                      <m:r>
                        <a:rPr lang="en-US" sz="2400" b="1" i="0" smtClean="0">
                          <a:solidFill>
                            <a:srgbClr val="FF0000"/>
                          </a:solidFill>
                          <a:latin typeface="Cambria Math" panose="02040503050406030204" pitchFamily="18" charset="0"/>
                          <a:ea typeface="Cambria Math" panose="02040503050406030204" pitchFamily="18" charset="0"/>
                        </a:rPr>
                        <m:t>𝐩𝐨𝐬𝐢𝐭𝐢𝐯𝐞</m:t>
                      </m:r>
                    </m:oMath>
                  </a14:m>
                  <a:endParaRPr lang="en-US" b="1" dirty="0">
                    <a:latin typeface="Arial Black" panose="020B0A0402010202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239435" y="6139543"/>
                  <a:ext cx="4312451" cy="461665"/>
                </a:xfrm>
                <a:prstGeom prst="rect">
                  <a:avLst/>
                </a:prstGeom>
                <a:blipFill rotWithShape="0">
                  <a:blip r:embed="rId8"/>
                  <a:stretch>
                    <a:fillRect l="-2263" t="-10526" b="-28947"/>
                  </a:stretch>
                </a:blipFill>
              </p:spPr>
              <p:txBody>
                <a:bodyPr/>
                <a:lstStyle/>
                <a:p>
                  <a:r>
                    <a:rPr lang="en-US">
                      <a:noFill/>
                    </a:rPr>
                    <a:t> </a:t>
                  </a:r>
                </a:p>
              </p:txBody>
            </p:sp>
          </mc:Fallback>
        </mc:AlternateContent>
      </p:grpSp>
    </p:spTree>
    <p:extLst>
      <p:ext uri="{BB962C8B-B14F-4D97-AF65-F5344CB8AC3E}">
        <p14:creationId xmlns:p14="http://schemas.microsoft.com/office/powerpoint/2010/main" val="17632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TUTORIAL EXAMPLE </a:t>
            </a:r>
            <a:r>
              <a:rPr lang="en-US" b="1" dirty="0" smtClean="0">
                <a:solidFill>
                  <a:prstClr val="black"/>
                </a:solidFill>
              </a:rPr>
              <a:t>2/SOLUTION – CONT’D</a:t>
            </a:r>
            <a:endParaRPr lang="en-US" dirty="0"/>
          </a:p>
        </p:txBody>
      </p:sp>
      <mc:AlternateContent xmlns:mc="http://schemas.openxmlformats.org/markup-compatibility/2006" xmlns:a14="http://schemas.microsoft.com/office/drawing/2010/main">
        <mc:Choice Requires="a14">
          <p:sp>
            <p:nvSpPr>
              <p:cNvPr id="5" name="Text Placeholder 4"/>
              <p:cNvSpPr>
                <a:spLocks noGrp="1"/>
              </p:cNvSpPr>
              <p:nvPr>
                <p:ph idx="1"/>
              </p:nvPr>
            </p:nvSpPr>
            <p:spPr/>
            <p:txBody>
              <a:bodyPr>
                <a:normAutofit/>
              </a:bodyPr>
              <a:lstStyle/>
              <a:p>
                <a:r>
                  <a:rPr lang="en-US" sz="4000" dirty="0" smtClean="0">
                    <a:latin typeface="Arial Black" panose="020B0A04020102020204" pitchFamily="34" charset="0"/>
                  </a:rPr>
                  <a:t>LEADING POWER FACTOR</a:t>
                </a:r>
              </a:p>
              <a:p>
                <a14:m>
                  <m:oMath xmlns:m="http://schemas.openxmlformats.org/officeDocument/2006/math">
                    <m:sSub>
                      <m:sSubPr>
                        <m:ctrlPr>
                          <a:rPr lang="en-US" sz="4000" i="1">
                            <a:solidFill>
                              <a:srgbClr val="FF0000"/>
                            </a:solidFill>
                            <a:latin typeface="Cambria Math" panose="02040503050406030204" pitchFamily="18" charset="0"/>
                          </a:rPr>
                        </m:ctrlPr>
                      </m:sSubPr>
                      <m:e>
                        <m:r>
                          <a:rPr lang="en-US" sz="4000">
                            <a:solidFill>
                              <a:srgbClr val="FF0000"/>
                            </a:solidFill>
                            <a:latin typeface="Cambria Math" panose="02040503050406030204" pitchFamily="18" charset="0"/>
                          </a:rPr>
                          <m:t>𝐄</m:t>
                        </m:r>
                      </m:e>
                      <m:sub>
                        <m:r>
                          <a:rPr lang="en-US" sz="4000">
                            <a:solidFill>
                              <a:srgbClr val="FF0000"/>
                            </a:solidFill>
                            <a:latin typeface="Cambria Math" panose="02040503050406030204" pitchFamily="18" charset="0"/>
                          </a:rPr>
                          <m:t>𝐟</m:t>
                        </m:r>
                      </m:sub>
                    </m:sSub>
                    <m:r>
                      <a:rPr lang="en-US" sz="4000">
                        <a:solidFill>
                          <a:srgbClr val="FF0000"/>
                        </a:solidFill>
                        <a:latin typeface="Cambria Math" panose="02040503050406030204" pitchFamily="18" charset="0"/>
                      </a:rPr>
                      <m:t> </m:t>
                    </m:r>
                    <m:r>
                      <a:rPr lang="en-US" sz="4000" i="1" smtClean="0">
                        <a:solidFill>
                          <a:srgbClr val="FF0000"/>
                        </a:solidFill>
                        <a:latin typeface="Cambria Math" panose="02040503050406030204" pitchFamily="18" charset="0"/>
                        <a:ea typeface="Cambria Math" panose="02040503050406030204" pitchFamily="18" charset="0"/>
                      </a:rPr>
                      <m:t>&lt;</m:t>
                    </m:r>
                    <m:r>
                      <a:rPr lang="en-US" sz="4000">
                        <a:solidFill>
                          <a:srgbClr val="FF0000"/>
                        </a:solidFill>
                        <a:latin typeface="Cambria Math" panose="02040503050406030204" pitchFamily="18" charset="0"/>
                        <a:ea typeface="Cambria Math" panose="02040503050406030204" pitchFamily="18" charset="0"/>
                      </a:rPr>
                      <m:t> </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a:solidFill>
                              <a:srgbClr val="FF0000"/>
                            </a:solidFill>
                            <a:latin typeface="Cambria Math" panose="02040503050406030204" pitchFamily="18" charset="0"/>
                            <a:ea typeface="Cambria Math" panose="02040503050406030204" pitchFamily="18" charset="0"/>
                          </a:rPr>
                          <m:t>𝐕</m:t>
                        </m:r>
                      </m:e>
                      <m:sub>
                        <m:r>
                          <a:rPr lang="en-US" sz="4000">
                            <a:solidFill>
                              <a:srgbClr val="FF0000"/>
                            </a:solidFill>
                            <a:latin typeface="Cambria Math" panose="02040503050406030204" pitchFamily="18" charset="0"/>
                            <a:ea typeface="Cambria Math" panose="02040503050406030204" pitchFamily="18" charset="0"/>
                          </a:rPr>
                          <m:t>𝐭</m:t>
                        </m:r>
                      </m:sub>
                    </m:sSub>
                    <m:r>
                      <a:rPr lang="en-US" sz="4000">
                        <a:solidFill>
                          <a:srgbClr val="FF0000"/>
                        </a:solidFill>
                        <a:latin typeface="Cambria Math" panose="02040503050406030204" pitchFamily="18" charset="0"/>
                        <a:ea typeface="Cambria Math" panose="02040503050406030204" pitchFamily="18" charset="0"/>
                      </a:rPr>
                      <m:t> ; </m:t>
                    </m:r>
                    <m:r>
                      <a:rPr lang="en-US" sz="4000">
                        <a:solidFill>
                          <a:srgbClr val="FF0000"/>
                        </a:solidFill>
                        <a:latin typeface="Cambria Math" panose="02040503050406030204" pitchFamily="18" charset="0"/>
                        <a:ea typeface="Cambria Math" panose="02040503050406030204" pitchFamily="18" charset="0"/>
                      </a:rPr>
                      <m:t>𝛅</m:t>
                    </m:r>
                    <m:r>
                      <a:rPr lang="en-US" sz="4000">
                        <a:solidFill>
                          <a:srgbClr val="FF0000"/>
                        </a:solidFill>
                        <a:latin typeface="Cambria Math" panose="02040503050406030204" pitchFamily="18" charset="0"/>
                        <a:ea typeface="Cambria Math" panose="02040503050406030204" pitchFamily="18" charset="0"/>
                      </a:rPr>
                      <m:t> </m:t>
                    </m:r>
                    <m:r>
                      <a:rPr lang="en-US" sz="4000">
                        <a:solidFill>
                          <a:srgbClr val="FF0000"/>
                        </a:solidFill>
                        <a:latin typeface="Cambria Math" panose="02040503050406030204" pitchFamily="18" charset="0"/>
                        <a:ea typeface="Cambria Math" panose="02040503050406030204" pitchFamily="18" charset="0"/>
                      </a:rPr>
                      <m:t>𝐢𝐬</m:t>
                    </m:r>
                    <m:r>
                      <a:rPr lang="en-US" sz="4000">
                        <a:solidFill>
                          <a:srgbClr val="FF0000"/>
                        </a:solidFill>
                        <a:latin typeface="Cambria Math" panose="02040503050406030204" pitchFamily="18" charset="0"/>
                        <a:ea typeface="Cambria Math" panose="02040503050406030204" pitchFamily="18" charset="0"/>
                      </a:rPr>
                      <m:t> </m:t>
                    </m:r>
                    <m:r>
                      <a:rPr lang="en-US" sz="4000">
                        <a:solidFill>
                          <a:srgbClr val="FF0000"/>
                        </a:solidFill>
                        <a:latin typeface="Cambria Math" panose="02040503050406030204" pitchFamily="18" charset="0"/>
                        <a:ea typeface="Cambria Math" panose="02040503050406030204" pitchFamily="18" charset="0"/>
                      </a:rPr>
                      <m:t>𝐩𝐨𝐬𝐢𝐭𝐢𝐯𝐞</m:t>
                    </m:r>
                  </m:oMath>
                </a14:m>
                <a:endParaRPr lang="en-US" sz="4000" dirty="0"/>
              </a:p>
            </p:txBody>
          </p:sp>
        </mc:Choice>
        <mc:Fallback xmlns="">
          <p:sp>
            <p:nvSpPr>
              <p:cNvPr id="5" name="Text Placeholder 4"/>
              <p:cNvSpPr>
                <a:spLocks noGrp="1" noRot="1" noChangeAspect="1" noMove="1" noResize="1" noEditPoints="1" noAdjustHandles="1" noChangeArrowheads="1" noChangeShapeType="1" noTextEdit="1"/>
              </p:cNvSpPr>
              <p:nvPr>
                <p:ph idx="1"/>
              </p:nvPr>
            </p:nvSpPr>
            <p:spPr>
              <a:blipFill rotWithShape="0">
                <a:blip r:embed="rId3"/>
                <a:stretch>
                  <a:fillRect l="-1855" t="-3922"/>
                </a:stretch>
              </a:blipFill>
            </p:spPr>
            <p:txBody>
              <a:bodyPr/>
              <a:lstStyle/>
              <a:p>
                <a:r>
                  <a:rPr lang="en-US">
                    <a:noFill/>
                  </a:rPr>
                  <a:t> </a:t>
                </a:r>
              </a:p>
            </p:txBody>
          </p:sp>
        </mc:Fallback>
      </mc:AlternateContent>
      <p:grpSp>
        <p:nvGrpSpPr>
          <p:cNvPr id="81" name="Group 80"/>
          <p:cNvGrpSpPr/>
          <p:nvPr/>
        </p:nvGrpSpPr>
        <p:grpSpPr>
          <a:xfrm>
            <a:off x="2133600" y="3106057"/>
            <a:ext cx="6778171" cy="3585029"/>
            <a:chOff x="542726" y="3005065"/>
            <a:chExt cx="4710595" cy="2808816"/>
          </a:xfrm>
        </p:grpSpPr>
        <p:grpSp>
          <p:nvGrpSpPr>
            <p:cNvPr id="56" name="Group 55"/>
            <p:cNvGrpSpPr/>
            <p:nvPr/>
          </p:nvGrpSpPr>
          <p:grpSpPr>
            <a:xfrm>
              <a:off x="685596" y="3005065"/>
              <a:ext cx="4567725" cy="2808816"/>
              <a:chOff x="972460" y="2198260"/>
              <a:chExt cx="4567725" cy="2808816"/>
            </a:xfrm>
          </p:grpSpPr>
          <mc:AlternateContent xmlns:mc="http://schemas.openxmlformats.org/markup-compatibility/2006" xmlns:a14="http://schemas.microsoft.com/office/drawing/2010/main">
            <mc:Choice Requires="a14">
              <p:sp>
                <p:nvSpPr>
                  <p:cNvPr id="16" name="TextBox 15"/>
                  <p:cNvSpPr txBox="1"/>
                  <p:nvPr/>
                </p:nvSpPr>
                <p:spPr>
                  <a:xfrm rot="17929001">
                    <a:off x="927426" y="3193696"/>
                    <a:ext cx="75474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rot="17929001">
                    <a:off x="927426" y="3193696"/>
                    <a:ext cx="754742" cy="369332"/>
                  </a:xfrm>
                  <a:prstGeom prst="rect">
                    <a:avLst/>
                  </a:prstGeom>
                  <a:blipFill rotWithShape="0">
                    <a:blip r:embed="rId5"/>
                    <a:stretch>
                      <a:fillRect/>
                    </a:stretch>
                  </a:blipFill>
                  <a:ln>
                    <a:noFill/>
                  </a:ln>
                </p:spPr>
                <p:txBody>
                  <a:bodyPr/>
                  <a:lstStyle/>
                  <a:p>
                    <a:r>
                      <a:rPr lang="en-US">
                        <a:noFill/>
                      </a:rPr>
                      <a:t> </a:t>
                    </a:r>
                  </a:p>
                </p:txBody>
              </p:sp>
            </mc:Fallback>
          </mc:AlternateContent>
          <p:cxnSp>
            <p:nvCxnSpPr>
              <p:cNvPr id="24" name="Straight Arrow Connector 23"/>
              <p:cNvCxnSpPr/>
              <p:nvPr/>
            </p:nvCxnSpPr>
            <p:spPr>
              <a:xfrm flipV="1">
                <a:off x="986975" y="2198260"/>
                <a:ext cx="1115003" cy="248986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1022830" y="4659086"/>
                <a:ext cx="451735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rot="19577738">
                    <a:off x="1807975" y="3726913"/>
                    <a:ext cx="754742" cy="39158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𝑓</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rot="19577738">
                    <a:off x="1807975" y="3726913"/>
                    <a:ext cx="754742" cy="391582"/>
                  </a:xfrm>
                  <a:prstGeom prst="rect">
                    <a:avLst/>
                  </a:prstGeom>
                  <a:blipFill rotWithShape="0">
                    <a:blip r:embed="rId6"/>
                    <a:stretch>
                      <a:fillRect/>
                    </a:stretch>
                  </a:blipFill>
                  <a:ln>
                    <a:noFill/>
                  </a:ln>
                </p:spPr>
                <p:txBody>
                  <a:bodyPr/>
                  <a:lstStyle/>
                  <a:p>
                    <a:r>
                      <a:rPr lang="en-US">
                        <a:noFill/>
                      </a:rPr>
                      <a:t> </a:t>
                    </a:r>
                  </a:p>
                </p:txBody>
              </p:sp>
            </mc:Fallback>
          </mc:AlternateContent>
          <p:grpSp>
            <p:nvGrpSpPr>
              <p:cNvPr id="55" name="Group 54"/>
              <p:cNvGrpSpPr/>
              <p:nvPr/>
            </p:nvGrpSpPr>
            <p:grpSpPr>
              <a:xfrm>
                <a:off x="972460" y="3681124"/>
                <a:ext cx="2402950" cy="977964"/>
                <a:chOff x="972460" y="3681124"/>
                <a:chExt cx="2402950" cy="977964"/>
              </a:xfrm>
            </p:grpSpPr>
            <p:cxnSp>
              <p:nvCxnSpPr>
                <p:cNvPr id="22" name="Straight Arrow Connector 21"/>
                <p:cNvCxnSpPr/>
                <p:nvPr/>
              </p:nvCxnSpPr>
              <p:spPr>
                <a:xfrm flipV="1">
                  <a:off x="972460" y="3681124"/>
                  <a:ext cx="2259036" cy="9779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2620668" y="4277523"/>
                      <a:ext cx="75474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𝑡</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620668" y="4277523"/>
                      <a:ext cx="754742" cy="369332"/>
                    </a:xfrm>
                    <a:prstGeom prst="rect">
                      <a:avLst/>
                    </a:prstGeom>
                    <a:blipFill rotWithShape="0">
                      <a:blip r:embed="rId7"/>
                      <a:stretch>
                        <a:fillRect/>
                      </a:stretch>
                    </a:blipFill>
                    <a:ln>
                      <a:noFill/>
                    </a:ln>
                  </p:spPr>
                  <p:txBody>
                    <a:bodyPr/>
                    <a:lstStyle/>
                    <a:p>
                      <a:r>
                        <a:rPr lang="en-US">
                          <a:noFill/>
                        </a:rPr>
                        <a:t> </a:t>
                      </a:r>
                    </a:p>
                  </p:txBody>
                </p:sp>
              </mc:Fallback>
            </mc:AlternateContent>
          </p:grpSp>
          <p:grpSp>
            <p:nvGrpSpPr>
              <p:cNvPr id="54" name="Group 53"/>
              <p:cNvGrpSpPr/>
              <p:nvPr/>
            </p:nvGrpSpPr>
            <p:grpSpPr>
              <a:xfrm>
                <a:off x="1958328" y="2777256"/>
                <a:ext cx="3470645" cy="1906525"/>
                <a:chOff x="1958328" y="2777256"/>
                <a:chExt cx="3470645" cy="1906525"/>
              </a:xfrm>
            </p:grpSpPr>
            <p:cxnSp>
              <p:nvCxnSpPr>
                <p:cNvPr id="29" name="Straight Connector 28"/>
                <p:cNvCxnSpPr/>
                <p:nvPr/>
              </p:nvCxnSpPr>
              <p:spPr>
                <a:xfrm rot="20709483">
                  <a:off x="1958328" y="2777256"/>
                  <a:ext cx="1125958" cy="968492"/>
                </a:xfrm>
                <a:prstGeom prst="line">
                  <a:avLst/>
                </a:prstGeom>
                <a:ln w="38100">
                  <a:prstDash val="dash"/>
                </a:ln>
              </p:spPr>
              <p:style>
                <a:lnRef idx="1">
                  <a:schemeClr val="dk1"/>
                </a:lnRef>
                <a:fillRef idx="0">
                  <a:schemeClr val="dk1"/>
                </a:fillRef>
                <a:effectRef idx="0">
                  <a:schemeClr val="dk1"/>
                </a:effectRef>
                <a:fontRef idx="minor">
                  <a:schemeClr val="tx1"/>
                </a:fontRef>
              </p:style>
            </p:cxnSp>
            <p:grpSp>
              <p:nvGrpSpPr>
                <p:cNvPr id="53" name="Group 52"/>
                <p:cNvGrpSpPr/>
                <p:nvPr/>
              </p:nvGrpSpPr>
              <p:grpSpPr>
                <a:xfrm>
                  <a:off x="3194743" y="3600897"/>
                  <a:ext cx="2234230" cy="1082884"/>
                  <a:chOff x="3194743" y="3600897"/>
                  <a:chExt cx="2234230" cy="1082884"/>
                </a:xfrm>
              </p:grpSpPr>
              <p:cxnSp>
                <p:nvCxnSpPr>
                  <p:cNvPr id="28" name="Straight Arrow Connector 27"/>
                  <p:cNvCxnSpPr/>
                  <p:nvPr/>
                </p:nvCxnSpPr>
                <p:spPr>
                  <a:xfrm flipH="1" flipV="1">
                    <a:off x="3194743" y="3600897"/>
                    <a:ext cx="2234230" cy="10828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rot="1329766">
                        <a:off x="4021814" y="3757178"/>
                        <a:ext cx="1066212" cy="369332"/>
                      </a:xfrm>
                      <a:prstGeom prst="rect">
                        <a:avLst/>
                      </a:prstGeom>
                      <a:noFill/>
                      <a:ln>
                        <a:noFill/>
                      </a:ln>
                    </p:spPr>
                    <p:txBody>
                      <a:bodyPr wrap="square" rtlCol="0">
                        <a:spAutoFit/>
                      </a:bodyPr>
                      <a:lstStyle/>
                      <a:p>
                        <a:r>
                          <a:rPr lang="en-US" dirty="0" smtClean="0"/>
                          <a:t>j</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m:t>
                                </m:r>
                              </m:sub>
                            </m:sSub>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rot="1329766">
                        <a:off x="4021814" y="3757178"/>
                        <a:ext cx="1066212" cy="369332"/>
                      </a:xfrm>
                      <a:prstGeom prst="rect">
                        <a:avLst/>
                      </a:prstGeom>
                      <a:blipFill rotWithShape="0">
                        <a:blip r:embed="rId8"/>
                        <a:stretch>
                          <a:fillRect l="-6989" t="-5645"/>
                        </a:stretch>
                      </a:blipFill>
                      <a:ln>
                        <a:noFill/>
                      </a:ln>
                    </p:spPr>
                    <p:txBody>
                      <a:bodyPr/>
                      <a:lstStyle/>
                      <a:p>
                        <a:r>
                          <a:rPr lang="en-US">
                            <a:noFill/>
                          </a:rPr>
                          <a:t> </a:t>
                        </a:r>
                      </a:p>
                    </p:txBody>
                  </p:sp>
                </mc:Fallback>
              </mc:AlternateContent>
            </p:grpSp>
          </p:grpSp>
          <p:sp>
            <p:nvSpPr>
              <p:cNvPr id="13" name="Arc 12"/>
              <p:cNvSpPr/>
              <p:nvPr/>
            </p:nvSpPr>
            <p:spPr>
              <a:xfrm>
                <a:off x="1778014" y="4332513"/>
                <a:ext cx="132802" cy="674563"/>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p:cNvSpPr txBox="1"/>
                <p:nvPr/>
              </p:nvSpPr>
              <p:spPr>
                <a:xfrm>
                  <a:off x="1616054" y="5033687"/>
                  <a:ext cx="42359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1616054" y="5033687"/>
                  <a:ext cx="423592" cy="369332"/>
                </a:xfrm>
                <a:prstGeom prst="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869396" y="4880457"/>
                  <a:ext cx="42359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869396" y="4880457"/>
                  <a:ext cx="423592" cy="369332"/>
                </a:xfrm>
                <a:prstGeom prst="rect">
                  <a:avLst/>
                </a:prstGeom>
                <a:blipFill rotWithShape="0">
                  <a:blip r:embed="rId10"/>
                  <a:stretch>
                    <a:fillRect b="-6667"/>
                  </a:stretch>
                </a:blipFill>
                <a:ln>
                  <a:noFill/>
                </a:ln>
              </p:spPr>
              <p:txBody>
                <a:bodyPr/>
                <a:lstStyle/>
                <a:p>
                  <a:r>
                    <a:rPr lang="en-US">
                      <a:noFill/>
                    </a:rPr>
                    <a:t> </a:t>
                  </a:r>
                </a:p>
              </p:txBody>
            </p:sp>
          </mc:Fallback>
        </mc:AlternateContent>
        <p:sp>
          <p:nvSpPr>
            <p:cNvPr id="80" name="Arc 79"/>
            <p:cNvSpPr/>
            <p:nvPr/>
          </p:nvSpPr>
          <p:spPr>
            <a:xfrm rot="1166408">
              <a:off x="542726" y="4855609"/>
              <a:ext cx="914400" cy="914400"/>
            </a:xfrm>
            <a:prstGeom prst="arc">
              <a:avLst>
                <a:gd name="adj1" fmla="val 14086946"/>
                <a:gd name="adj2" fmla="val 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17" name="TextBox 116"/>
          <p:cNvSpPr txBox="1"/>
          <p:nvPr/>
        </p:nvSpPr>
        <p:spPr>
          <a:xfrm>
            <a:off x="839788" y="6073123"/>
            <a:ext cx="3194330" cy="461665"/>
          </a:xfrm>
          <a:prstGeom prst="rect">
            <a:avLst/>
          </a:prstGeom>
          <a:noFill/>
        </p:spPr>
        <p:txBody>
          <a:bodyPr wrap="square" rtlCol="0">
            <a:spAutoFit/>
          </a:bodyPr>
          <a:lstStyle/>
          <a:p>
            <a:r>
              <a:rPr lang="en-US" sz="2400" b="1" dirty="0">
                <a:solidFill>
                  <a:srgbClr val="FF0000"/>
                </a:solidFill>
              </a:rPr>
              <a:t>Fig. </a:t>
            </a:r>
            <a:r>
              <a:rPr lang="en-US" sz="2400" b="1" dirty="0" smtClean="0">
                <a:solidFill>
                  <a:srgbClr val="FF0000"/>
                </a:solidFill>
              </a:rPr>
              <a:t>8(ii)</a:t>
            </a:r>
            <a:endParaRPr lang="en-US" dirty="0"/>
          </a:p>
        </p:txBody>
      </p:sp>
    </p:spTree>
    <p:extLst>
      <p:ext uri="{BB962C8B-B14F-4D97-AF65-F5344CB8AC3E}">
        <p14:creationId xmlns:p14="http://schemas.microsoft.com/office/powerpoint/2010/main" val="135838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ppt_x"/>
                                          </p:val>
                                        </p:tav>
                                        <p:tav tm="100000">
                                          <p:val>
                                            <p:strVal val="#ppt_x"/>
                                          </p:val>
                                        </p:tav>
                                      </p:tavLst>
                                    </p:anim>
                                    <p:anim calcmode="lin" valueType="num">
                                      <p:cBhvr additive="base">
                                        <p:cTn id="2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p:cNvSpPr>
                <a:spLocks noGrp="1"/>
              </p:cNvSpPr>
              <p:nvPr>
                <p:ph type="title"/>
              </p:nvPr>
            </p:nvSpPr>
            <p:spPr>
              <a:xfrm>
                <a:off x="0" y="0"/>
                <a:ext cx="12192000" cy="1325563"/>
              </a:xfrm>
            </p:spPr>
            <p:txBody>
              <a:bodyPr>
                <a:normAutofit/>
              </a:bodyPr>
              <a:lstStyle/>
              <a:p>
                <a:pPr lvl="0">
                  <a:spcBef>
                    <a:spcPts val="1000"/>
                  </a:spcBef>
                </a:pPr>
                <a:r>
                  <a:rPr lang="en-US" b="1" dirty="0">
                    <a:solidFill>
                      <a:prstClr val="black"/>
                    </a:solidFill>
                    <a:latin typeface="Arial Black" panose="020B0A04020102020204" pitchFamily="34" charset="0"/>
                    <a:ea typeface="+mn-ea"/>
                    <a:cs typeface="+mn-cs"/>
                  </a:rPr>
                  <a:t>MAXIMUM POWER</a:t>
                </a:r>
                <a:br>
                  <a:rPr lang="en-US" b="1" dirty="0">
                    <a:solidFill>
                      <a:prstClr val="black"/>
                    </a:solidFill>
                    <a:latin typeface="Arial Black" panose="020B0A04020102020204" pitchFamily="34" charset="0"/>
                    <a:ea typeface="+mn-ea"/>
                    <a:cs typeface="+mn-cs"/>
                  </a:rPr>
                </a:br>
                <a14:m>
                  <m:oMath xmlns:m="http://schemas.openxmlformats.org/officeDocument/2006/math">
                    <m:sSub>
                      <m:sSubPr>
                        <m:ctrlPr>
                          <a:rPr lang="en-US" b="1" i="1">
                            <a:solidFill>
                              <a:srgbClr val="FF0000"/>
                            </a:solidFill>
                            <a:latin typeface="Cambria Math" panose="02040503050406030204" pitchFamily="18" charset="0"/>
                            <a:ea typeface="+mn-ea"/>
                            <a:cs typeface="+mn-cs"/>
                          </a:rPr>
                        </m:ctrlPr>
                      </m:sSubPr>
                      <m:e>
                        <m:r>
                          <a:rPr lang="en-US" b="1">
                            <a:solidFill>
                              <a:srgbClr val="FF0000"/>
                            </a:solidFill>
                            <a:latin typeface="Cambria Math" panose="02040503050406030204" pitchFamily="18" charset="0"/>
                            <a:ea typeface="+mn-ea"/>
                            <a:cs typeface="+mn-cs"/>
                          </a:rPr>
                          <m:t>𝐄</m:t>
                        </m:r>
                      </m:e>
                      <m:sub>
                        <m:r>
                          <a:rPr lang="en-US" b="1">
                            <a:solidFill>
                              <a:srgbClr val="FF0000"/>
                            </a:solidFill>
                            <a:latin typeface="Cambria Math" panose="02040503050406030204" pitchFamily="18" charset="0"/>
                            <a:ea typeface="+mn-ea"/>
                            <a:cs typeface="+mn-cs"/>
                          </a:rPr>
                          <m:t>𝐟</m:t>
                        </m:r>
                      </m:sub>
                    </m:sSub>
                    <m:r>
                      <a:rPr lang="en-US" b="1">
                        <a:solidFill>
                          <a:srgbClr val="FF0000"/>
                        </a:solidFill>
                        <a:latin typeface="Cambria Math" panose="02040503050406030204" pitchFamily="18" charset="0"/>
                        <a:ea typeface="+mn-ea"/>
                        <a:cs typeface="+mn-cs"/>
                      </a:rPr>
                      <m:t> </m:t>
                    </m:r>
                    <m:r>
                      <a:rPr lang="en-US" b="1">
                        <a:solidFill>
                          <a:srgbClr val="FF0000"/>
                        </a:solidFill>
                        <a:latin typeface="Cambria Math" panose="02040503050406030204" pitchFamily="18" charset="0"/>
                        <a:ea typeface="Cambria Math" panose="02040503050406030204" pitchFamily="18" charset="0"/>
                        <a:cs typeface="+mn-cs"/>
                      </a:rPr>
                      <m:t>&gt; </m:t>
                    </m:r>
                    <m:sSub>
                      <m:sSubPr>
                        <m:ctrlPr>
                          <a:rPr lang="en-US" b="1" i="1">
                            <a:solidFill>
                              <a:srgbClr val="FF0000"/>
                            </a:solidFill>
                            <a:latin typeface="Cambria Math" panose="02040503050406030204" pitchFamily="18" charset="0"/>
                            <a:ea typeface="Cambria Math" panose="02040503050406030204" pitchFamily="18" charset="0"/>
                            <a:cs typeface="+mn-cs"/>
                          </a:rPr>
                        </m:ctrlPr>
                      </m:sSubPr>
                      <m:e>
                        <m:r>
                          <a:rPr lang="en-US" b="1">
                            <a:solidFill>
                              <a:srgbClr val="FF0000"/>
                            </a:solidFill>
                            <a:latin typeface="Cambria Math" panose="02040503050406030204" pitchFamily="18" charset="0"/>
                            <a:ea typeface="Cambria Math" panose="02040503050406030204" pitchFamily="18" charset="0"/>
                            <a:cs typeface="+mn-cs"/>
                          </a:rPr>
                          <m:t>𝐕</m:t>
                        </m:r>
                      </m:e>
                      <m:sub>
                        <m:r>
                          <a:rPr lang="en-US" b="1">
                            <a:solidFill>
                              <a:srgbClr val="FF0000"/>
                            </a:solidFill>
                            <a:latin typeface="Cambria Math" panose="02040503050406030204" pitchFamily="18" charset="0"/>
                            <a:ea typeface="Cambria Math" panose="02040503050406030204" pitchFamily="18" charset="0"/>
                            <a:cs typeface="+mn-cs"/>
                          </a:rPr>
                          <m:t>𝐭</m:t>
                        </m:r>
                      </m:sub>
                    </m:sSub>
                    <m:r>
                      <a:rPr lang="en-US" b="1">
                        <a:solidFill>
                          <a:srgbClr val="FF0000"/>
                        </a:solidFill>
                        <a:latin typeface="Cambria Math" panose="02040503050406030204" pitchFamily="18" charset="0"/>
                        <a:ea typeface="Cambria Math" panose="02040503050406030204" pitchFamily="18" charset="0"/>
                        <a:cs typeface="+mn-cs"/>
                      </a:rPr>
                      <m:t> ;</m:t>
                    </m:r>
                    <m:r>
                      <a:rPr lang="en-US" b="1">
                        <a:solidFill>
                          <a:srgbClr val="FF0000"/>
                        </a:solidFill>
                        <a:latin typeface="Cambria Math" panose="02040503050406030204" pitchFamily="18" charset="0"/>
                        <a:ea typeface="Cambria Math" panose="02040503050406030204" pitchFamily="18" charset="0"/>
                        <a:cs typeface="+mn-cs"/>
                      </a:rPr>
                      <m:t>𝐛𝐨𝐭𝐡</m:t>
                    </m:r>
                    <m:r>
                      <a:rPr lang="en-US" b="1" i="1">
                        <a:solidFill>
                          <a:srgbClr val="FF0000"/>
                        </a:solidFill>
                        <a:latin typeface="Cambria Math" panose="02040503050406030204" pitchFamily="18" charset="0"/>
                        <a:ea typeface="Cambria Math" panose="02040503050406030204" pitchFamily="18" charset="0"/>
                        <a:cs typeface="+mn-cs"/>
                      </a:rPr>
                      <m:t>𝛗</m:t>
                    </m:r>
                    <m:r>
                      <a:rPr lang="en-US" b="1">
                        <a:solidFill>
                          <a:srgbClr val="FF0000"/>
                        </a:solidFill>
                        <a:latin typeface="Cambria Math" panose="02040503050406030204" pitchFamily="18" charset="0"/>
                        <a:ea typeface="Cambria Math" panose="02040503050406030204" pitchFamily="18" charset="0"/>
                        <a:cs typeface="+mn-cs"/>
                      </a:rPr>
                      <m:t> &amp; </m:t>
                    </m:r>
                    <m:r>
                      <a:rPr lang="en-US" b="1">
                        <a:solidFill>
                          <a:srgbClr val="FF0000"/>
                        </a:solidFill>
                        <a:latin typeface="Cambria Math" panose="02040503050406030204" pitchFamily="18" charset="0"/>
                        <a:ea typeface="Cambria Math" panose="02040503050406030204" pitchFamily="18" charset="0"/>
                        <a:cs typeface="+mn-cs"/>
                      </a:rPr>
                      <m:t>𝛅</m:t>
                    </m:r>
                    <m:r>
                      <a:rPr lang="en-US" b="1">
                        <a:solidFill>
                          <a:srgbClr val="FF0000"/>
                        </a:solidFill>
                        <a:latin typeface="Cambria Math" panose="02040503050406030204" pitchFamily="18" charset="0"/>
                        <a:ea typeface="Cambria Math" panose="02040503050406030204" pitchFamily="18" charset="0"/>
                        <a:cs typeface="+mn-cs"/>
                      </a:rPr>
                      <m:t> </m:t>
                    </m:r>
                    <m:r>
                      <a:rPr lang="en-US" b="1">
                        <a:solidFill>
                          <a:srgbClr val="FF0000"/>
                        </a:solidFill>
                        <a:latin typeface="Cambria Math" panose="02040503050406030204" pitchFamily="18" charset="0"/>
                        <a:ea typeface="Cambria Math" panose="02040503050406030204" pitchFamily="18" charset="0"/>
                        <a:cs typeface="+mn-cs"/>
                      </a:rPr>
                      <m:t>𝐚𝐫𝐞</m:t>
                    </m:r>
                    <m:r>
                      <a:rPr lang="en-US" b="1">
                        <a:solidFill>
                          <a:srgbClr val="FF0000"/>
                        </a:solidFill>
                        <a:latin typeface="Cambria Math" panose="02040503050406030204" pitchFamily="18" charset="0"/>
                        <a:ea typeface="Cambria Math" panose="02040503050406030204" pitchFamily="18" charset="0"/>
                        <a:cs typeface="+mn-cs"/>
                      </a:rPr>
                      <m:t> </m:t>
                    </m:r>
                    <m:r>
                      <a:rPr lang="en-US" b="1">
                        <a:solidFill>
                          <a:srgbClr val="FF0000"/>
                        </a:solidFill>
                        <a:latin typeface="Cambria Math" panose="02040503050406030204" pitchFamily="18" charset="0"/>
                        <a:ea typeface="Cambria Math" panose="02040503050406030204" pitchFamily="18" charset="0"/>
                        <a:cs typeface="+mn-cs"/>
                      </a:rPr>
                      <m:t>𝐩𝐨𝐬𝐢𝐭𝐢𝐯𝐞</m:t>
                    </m:r>
                  </m:oMath>
                </a14:m>
                <a:r>
                  <a:rPr lang="en-US" b="1" dirty="0">
                    <a:solidFill>
                      <a:prstClr val="black"/>
                    </a:solidFill>
                    <a:latin typeface="Calibri" panose="020F0502020204030204"/>
                    <a:ea typeface="+mn-ea"/>
                    <a:cs typeface="+mn-cs"/>
                  </a:rPr>
                  <a:t> and </a:t>
                </a:r>
                <a14:m>
                  <m:oMath xmlns:m="http://schemas.openxmlformats.org/officeDocument/2006/math">
                    <m:r>
                      <a:rPr lang="en-US" b="1">
                        <a:solidFill>
                          <a:srgbClr val="C00000"/>
                        </a:solidFill>
                        <a:latin typeface="Cambria Math" panose="02040503050406030204" pitchFamily="18" charset="0"/>
                        <a:ea typeface="Cambria Math" panose="02040503050406030204" pitchFamily="18" charset="0"/>
                        <a:cs typeface="+mn-cs"/>
                      </a:rPr>
                      <m:t>𝛅</m:t>
                    </m:r>
                    <m:r>
                      <a:rPr lang="en-US" b="1" i="1">
                        <a:solidFill>
                          <a:srgbClr val="C00000"/>
                        </a:solidFill>
                        <a:latin typeface="Cambria Math" panose="02040503050406030204" pitchFamily="18" charset="0"/>
                        <a:ea typeface="Cambria Math" panose="02040503050406030204" pitchFamily="18" charset="0"/>
                        <a:cs typeface="+mn-cs"/>
                      </a:rPr>
                      <m:t> &gt;</m:t>
                    </m:r>
                    <m:r>
                      <a:rPr lang="en-US" b="1" i="1">
                        <a:solidFill>
                          <a:srgbClr val="C00000"/>
                        </a:solidFill>
                        <a:latin typeface="Cambria Math" panose="02040503050406030204" pitchFamily="18" charset="0"/>
                        <a:ea typeface="Cambria Math" panose="02040503050406030204" pitchFamily="18" charset="0"/>
                        <a:cs typeface="+mn-cs"/>
                      </a:rPr>
                      <m:t>𝛗</m:t>
                    </m:r>
                  </m:oMath>
                </a14:m>
                <a:r>
                  <a:rPr lang="en-US" b="1" dirty="0">
                    <a:solidFill>
                      <a:srgbClr val="C00000"/>
                    </a:solidFill>
                    <a:latin typeface="Calibri" panose="020F0502020204030204"/>
                    <a:ea typeface="+mn-ea"/>
                    <a:cs typeface="+mn-cs"/>
                  </a:rPr>
                  <a:t> </a:t>
                </a:r>
                <a:endParaRPr lang="en-US" b="1" dirty="0">
                  <a:solidFill>
                    <a:prstClr val="black"/>
                  </a:solidFill>
                  <a:latin typeface="Calibri" panose="020F0502020204030204"/>
                  <a:ea typeface="+mn-ea"/>
                  <a:cs typeface="+mn-cs"/>
                </a:endParaRPr>
              </a:p>
            </p:txBody>
          </p:sp>
        </mc:Choice>
        <mc:Fallback xmlns="">
          <p:sp>
            <p:nvSpPr>
              <p:cNvPr id="7" name="Title 6"/>
              <p:cNvSpPr>
                <a:spLocks noGrp="1" noRot="1" noChangeAspect="1" noMove="1" noResize="1" noEditPoints="1" noAdjustHandles="1" noChangeArrowheads="1" noChangeShapeType="1" noTextEdit="1"/>
              </p:cNvSpPr>
              <p:nvPr>
                <p:ph type="title"/>
              </p:nvPr>
            </p:nvSpPr>
            <p:spPr>
              <a:xfrm>
                <a:off x="0" y="0"/>
                <a:ext cx="12192000" cy="1325563"/>
              </a:xfrm>
              <a:blipFill rotWithShape="0">
                <a:blip r:embed="rId2"/>
                <a:stretch>
                  <a:fillRect l="-2000" t="-13364" b="-21198"/>
                </a:stretch>
              </a:blipFill>
            </p:spPr>
            <p:txBody>
              <a:bodyPr/>
              <a:lstStyle/>
              <a:p>
                <a:r>
                  <a:rPr lang="en-US">
                    <a:noFill/>
                  </a:rPr>
                  <a:t> </a:t>
                </a:r>
              </a:p>
            </p:txBody>
          </p:sp>
        </mc:Fallback>
      </mc:AlternateContent>
      <p:sp>
        <p:nvSpPr>
          <p:cNvPr id="8" name="Content Placeholder 7"/>
          <p:cNvSpPr>
            <a:spLocks noGrp="1"/>
          </p:cNvSpPr>
          <p:nvPr>
            <p:ph idx="1"/>
          </p:nvPr>
        </p:nvSpPr>
        <p:spPr>
          <a:xfrm>
            <a:off x="667657" y="1451429"/>
            <a:ext cx="11194143" cy="5406571"/>
          </a:xfrm>
        </p:spPr>
        <p:txBody>
          <a:bodyPr/>
          <a:lstStyle/>
          <a:p>
            <a:pPr marL="0" lvl="0" indent="0">
              <a:lnSpc>
                <a:spcPct val="100000"/>
              </a:lnSpc>
              <a:spcBef>
                <a:spcPts val="0"/>
              </a:spcBef>
              <a:buNone/>
            </a:pPr>
            <a:endParaRPr lang="en-US" sz="1800" dirty="0">
              <a:solidFill>
                <a:prstClr val="black"/>
              </a:solidFill>
            </a:endParaRPr>
          </a:p>
          <a:p>
            <a:endParaRPr lang="en-US" dirty="0"/>
          </a:p>
        </p:txBody>
      </p:sp>
      <p:grpSp>
        <p:nvGrpSpPr>
          <p:cNvPr id="28" name="Group 27"/>
          <p:cNvGrpSpPr/>
          <p:nvPr/>
        </p:nvGrpSpPr>
        <p:grpSpPr>
          <a:xfrm>
            <a:off x="3039187" y="1763951"/>
            <a:ext cx="4842342" cy="4413012"/>
            <a:chOff x="6537130" y="2430226"/>
            <a:chExt cx="4842342" cy="4413012"/>
          </a:xfrm>
        </p:grpSpPr>
        <p:grpSp>
          <p:nvGrpSpPr>
            <p:cNvPr id="29" name="Group 28"/>
            <p:cNvGrpSpPr/>
            <p:nvPr/>
          </p:nvGrpSpPr>
          <p:grpSpPr>
            <a:xfrm>
              <a:off x="6537130" y="2430226"/>
              <a:ext cx="4842342" cy="4413012"/>
              <a:chOff x="6687671" y="2379569"/>
              <a:chExt cx="4842342" cy="4413012"/>
            </a:xfrm>
          </p:grpSpPr>
          <p:grpSp>
            <p:nvGrpSpPr>
              <p:cNvPr id="31" name="Group 30"/>
              <p:cNvGrpSpPr/>
              <p:nvPr/>
            </p:nvGrpSpPr>
            <p:grpSpPr>
              <a:xfrm>
                <a:off x="6687671" y="2379569"/>
                <a:ext cx="4842342" cy="4413012"/>
                <a:chOff x="6687671" y="2379569"/>
                <a:chExt cx="4842342" cy="4413012"/>
              </a:xfrm>
            </p:grpSpPr>
            <mc:AlternateContent xmlns:mc="http://schemas.openxmlformats.org/markup-compatibility/2006" xmlns:a14="http://schemas.microsoft.com/office/drawing/2010/main">
              <mc:Choice Requires="a14">
                <p:sp>
                  <p:nvSpPr>
                    <p:cNvPr id="33" name="TextBox 32"/>
                    <p:cNvSpPr txBox="1"/>
                    <p:nvPr/>
                  </p:nvSpPr>
                  <p:spPr>
                    <a:xfrm rot="18684664">
                      <a:off x="7500661" y="4526937"/>
                      <a:ext cx="6330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𝑡</m:t>
                                </m:r>
                              </m:sub>
                            </m:sSub>
                          </m:oMath>
                        </m:oMathPara>
                      </a14:m>
                      <a:endParaRPr lang="en-US" dirty="0"/>
                    </a:p>
                  </p:txBody>
                </p:sp>
              </mc:Choice>
              <mc:Fallback xmlns="">
                <p:sp>
                  <p:nvSpPr>
                    <p:cNvPr id="108" name="TextBox 107"/>
                    <p:cNvSpPr txBox="1">
                      <a:spLocks noRot="1" noChangeAspect="1" noMove="1" noResize="1" noEditPoints="1" noAdjustHandles="1" noChangeArrowheads="1" noChangeShapeType="1" noTextEdit="1"/>
                    </p:cNvSpPr>
                    <p:nvPr/>
                  </p:nvSpPr>
                  <p:spPr>
                    <a:xfrm rot="18684664">
                      <a:off x="7500661" y="4526937"/>
                      <a:ext cx="633055" cy="369332"/>
                    </a:xfrm>
                    <a:prstGeom prst="rect">
                      <a:avLst/>
                    </a:prstGeom>
                    <a:blipFill rotWithShape="0">
                      <a:blip r:embed="rId13"/>
                      <a:stretch>
                        <a:fillRect/>
                      </a:stretch>
                    </a:blipFill>
                  </p:spPr>
                  <p:txBody>
                    <a:bodyPr/>
                    <a:lstStyle/>
                    <a:p>
                      <a:r>
                        <a:rPr lang="en-US">
                          <a:noFill/>
                        </a:rPr>
                        <a:t> </a:t>
                      </a:r>
                    </a:p>
                  </p:txBody>
                </p:sp>
              </mc:Fallback>
            </mc:AlternateContent>
            <p:grpSp>
              <p:nvGrpSpPr>
                <p:cNvPr id="34" name="Group 33"/>
                <p:cNvGrpSpPr/>
                <p:nvPr/>
              </p:nvGrpSpPr>
              <p:grpSpPr>
                <a:xfrm>
                  <a:off x="6687671" y="2379569"/>
                  <a:ext cx="4842342" cy="4413012"/>
                  <a:chOff x="6687671" y="2379569"/>
                  <a:chExt cx="4842342" cy="4413012"/>
                </a:xfrm>
              </p:grpSpPr>
              <p:grpSp>
                <p:nvGrpSpPr>
                  <p:cNvPr id="35" name="Group 34"/>
                  <p:cNvGrpSpPr/>
                  <p:nvPr/>
                </p:nvGrpSpPr>
                <p:grpSpPr>
                  <a:xfrm>
                    <a:off x="6687671" y="2379569"/>
                    <a:ext cx="4842342" cy="4413012"/>
                    <a:chOff x="6687671" y="2379569"/>
                    <a:chExt cx="4842342" cy="4413012"/>
                  </a:xfrm>
                </p:grpSpPr>
                <p:grpSp>
                  <p:nvGrpSpPr>
                    <p:cNvPr id="37" name="Group 36"/>
                    <p:cNvGrpSpPr/>
                    <p:nvPr/>
                  </p:nvGrpSpPr>
                  <p:grpSpPr>
                    <a:xfrm>
                      <a:off x="6687671" y="2379569"/>
                      <a:ext cx="4842342" cy="4413012"/>
                      <a:chOff x="6687671" y="2379569"/>
                      <a:chExt cx="4842342" cy="4413012"/>
                    </a:xfrm>
                  </p:grpSpPr>
                  <p:grpSp>
                    <p:nvGrpSpPr>
                      <p:cNvPr id="39" name="Group 38"/>
                      <p:cNvGrpSpPr/>
                      <p:nvPr/>
                    </p:nvGrpSpPr>
                    <p:grpSpPr>
                      <a:xfrm>
                        <a:off x="6687671" y="2379569"/>
                        <a:ext cx="4842342" cy="3958487"/>
                        <a:chOff x="6687671" y="2630578"/>
                        <a:chExt cx="3406588" cy="2985512"/>
                      </a:xfrm>
                    </p:grpSpPr>
                    <p:grpSp>
                      <p:nvGrpSpPr>
                        <p:cNvPr id="41" name="Group 40"/>
                        <p:cNvGrpSpPr/>
                        <p:nvPr/>
                      </p:nvGrpSpPr>
                      <p:grpSpPr>
                        <a:xfrm>
                          <a:off x="6687671" y="2630578"/>
                          <a:ext cx="3406588" cy="2985511"/>
                          <a:chOff x="6687671" y="2630578"/>
                          <a:chExt cx="3406588" cy="2985511"/>
                        </a:xfrm>
                      </p:grpSpPr>
                      <p:cxnSp>
                        <p:nvCxnSpPr>
                          <p:cNvPr id="44" name="Straight Arrow Connector 43"/>
                          <p:cNvCxnSpPr/>
                          <p:nvPr/>
                        </p:nvCxnSpPr>
                        <p:spPr>
                          <a:xfrm>
                            <a:off x="8265459" y="5593976"/>
                            <a:ext cx="18288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flipV="1">
                            <a:off x="6687671" y="2630578"/>
                            <a:ext cx="1631577" cy="298551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cxnSp>
                      <p:nvCxnSpPr>
                        <p:cNvPr id="42" name="Straight Arrow Connector 41"/>
                        <p:cNvCxnSpPr/>
                        <p:nvPr/>
                      </p:nvCxnSpPr>
                      <p:spPr>
                        <a:xfrm flipH="1" flipV="1">
                          <a:off x="6687671" y="2671595"/>
                          <a:ext cx="3316941" cy="29444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8283390" y="4448558"/>
                          <a:ext cx="1411833" cy="116334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40" name="Arc 39"/>
                      <p:cNvSpPr/>
                      <p:nvPr/>
                    </p:nvSpPr>
                    <p:spPr>
                      <a:xfrm>
                        <a:off x="7933562" y="5896111"/>
                        <a:ext cx="1541930" cy="896470"/>
                      </a:xfrm>
                      <a:prstGeom prst="arc">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38" name="Arc 37"/>
                    <p:cNvSpPr/>
                    <p:nvPr/>
                  </p:nvSpPr>
                  <p:spPr>
                    <a:xfrm>
                      <a:off x="9012607" y="6001407"/>
                      <a:ext cx="798491" cy="668337"/>
                    </a:xfrm>
                    <a:prstGeom prst="arc">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6" name="TextBox 35"/>
                      <p:cNvSpPr txBox="1"/>
                      <p:nvPr/>
                    </p:nvSpPr>
                    <p:spPr>
                      <a:xfrm>
                        <a:off x="9626803" y="6313152"/>
                        <a:ext cx="6330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𝑡</m:t>
                                  </m:r>
                                </m:sub>
                              </m:sSub>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9626803" y="6313152"/>
                        <a:ext cx="633055" cy="369332"/>
                      </a:xfrm>
                      <a:prstGeom prst="rect">
                        <a:avLst/>
                      </a:prstGeom>
                      <a:blipFill rotWithShape="0">
                        <a:blip r:embed="rId14"/>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2" name="TextBox 31"/>
                  <p:cNvSpPr txBox="1"/>
                  <p:nvPr/>
                </p:nvSpPr>
                <p:spPr>
                  <a:xfrm rot="2642636">
                    <a:off x="8936443" y="4011273"/>
                    <a:ext cx="6330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𝑗</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𝑎</m:t>
                              </m:r>
                            </m:sub>
                          </m:s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𝑠</m:t>
                              </m:r>
                            </m:sub>
                          </m:sSub>
                        </m:oMath>
                      </m:oMathPara>
                    </a14:m>
                    <a:endParaRPr lang="en-US" dirty="0"/>
                  </a:p>
                </p:txBody>
              </p:sp>
            </mc:Choice>
            <mc:Fallback xmlns="">
              <p:sp>
                <p:nvSpPr>
                  <p:cNvPr id="112" name="TextBox 111"/>
                  <p:cNvSpPr txBox="1">
                    <a:spLocks noRot="1" noChangeAspect="1" noMove="1" noResize="1" noEditPoints="1" noAdjustHandles="1" noChangeArrowheads="1" noChangeShapeType="1" noTextEdit="1"/>
                  </p:cNvSpPr>
                  <p:nvPr/>
                </p:nvSpPr>
                <p:spPr>
                  <a:xfrm rot="2642636">
                    <a:off x="8936443" y="4011273"/>
                    <a:ext cx="633055" cy="369332"/>
                  </a:xfrm>
                  <a:prstGeom prst="rect">
                    <a:avLst/>
                  </a:prstGeom>
                  <a:blipFill rotWithShape="0">
                    <a:blip r:embed="rId15"/>
                    <a:stretch>
                      <a:fillRect l="-5932"/>
                    </a:stretch>
                  </a:blipFill>
                </p:spPr>
                <p:txBody>
                  <a:bodyPr/>
                  <a:lstStyle/>
                  <a:p>
                    <a:r>
                      <a:rPr lang="en-US">
                        <a:noFill/>
                      </a:rPr>
                      <a:t> </a:t>
                    </a:r>
                  </a:p>
                </p:txBody>
              </p:sp>
            </mc:Fallback>
          </mc:AlternateContent>
        </p:grpSp>
        <p:cxnSp>
          <p:nvCxnSpPr>
            <p:cNvPr id="30" name="Straight Arrow Connector 29"/>
            <p:cNvCxnSpPr/>
            <p:nvPr/>
          </p:nvCxnSpPr>
          <p:spPr>
            <a:xfrm flipH="1" flipV="1">
              <a:off x="8627627" y="4190680"/>
              <a:ext cx="419622" cy="41962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6" name="TextBox 45"/>
              <p:cNvSpPr txBox="1"/>
              <p:nvPr/>
            </p:nvSpPr>
            <p:spPr>
              <a:xfrm>
                <a:off x="5883687" y="5145490"/>
                <a:ext cx="6330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5883687" y="5145490"/>
                <a:ext cx="633055" cy="369332"/>
              </a:xfrm>
              <a:prstGeom prst="rect">
                <a:avLst/>
              </a:prstGeom>
              <a:blipFill rotWithShape="0">
                <a:blip r:embed="rId1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ontent Placeholder 106"/>
              <p:cNvSpPr txBox="1">
                <a:spLocks/>
              </p:cNvSpPr>
              <p:nvPr/>
            </p:nvSpPr>
            <p:spPr>
              <a:xfrm>
                <a:off x="5129684" y="4883773"/>
                <a:ext cx="509763" cy="48013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47" name="Content Placeholder 106"/>
              <p:cNvSpPr txBox="1">
                <a:spLocks noRot="1" noChangeAspect="1" noMove="1" noResize="1" noEditPoints="1" noAdjustHandles="1" noChangeArrowheads="1" noChangeShapeType="1" noTextEdit="1"/>
              </p:cNvSpPr>
              <p:nvPr/>
            </p:nvSpPr>
            <p:spPr>
              <a:xfrm>
                <a:off x="5129684" y="4883773"/>
                <a:ext cx="509763" cy="480131"/>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217679" y="3799053"/>
                <a:ext cx="6330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7217679" y="3799053"/>
                <a:ext cx="633055" cy="369332"/>
              </a:xfrm>
              <a:prstGeom prst="rect">
                <a:avLst/>
              </a:prstGeom>
              <a:blipFill rotWithShape="0">
                <a:blip r:embed="rId18"/>
                <a:stretch>
                  <a:fillRect/>
                </a:stretch>
              </a:blipFill>
            </p:spPr>
            <p:txBody>
              <a:bodyPr/>
              <a:lstStyle/>
              <a:p>
                <a:r>
                  <a:rPr lang="en-US">
                    <a:noFill/>
                  </a:rPr>
                  <a:t> </a:t>
                </a:r>
              </a:p>
            </p:txBody>
          </p:sp>
        </mc:Fallback>
      </mc:AlternateContent>
      <p:sp>
        <p:nvSpPr>
          <p:cNvPr id="49" name="TextBox 48"/>
          <p:cNvSpPr txBox="1"/>
          <p:nvPr/>
        </p:nvSpPr>
        <p:spPr>
          <a:xfrm>
            <a:off x="8304734" y="2768674"/>
            <a:ext cx="2121740" cy="458854"/>
          </a:xfrm>
          <a:prstGeom prst="rect">
            <a:avLst/>
          </a:prstGeom>
          <a:noFill/>
        </p:spPr>
        <p:txBody>
          <a:bodyPr wrap="square" rtlCol="0">
            <a:spAutoFit/>
          </a:bodyPr>
          <a:lstStyle/>
          <a:p>
            <a:r>
              <a:rPr lang="en-US" sz="2400" b="1" dirty="0">
                <a:solidFill>
                  <a:srgbClr val="FF0000"/>
                </a:solidFill>
              </a:rPr>
              <a:t>Fig. </a:t>
            </a:r>
            <a:r>
              <a:rPr lang="en-US" sz="2400" b="1" dirty="0" smtClean="0">
                <a:solidFill>
                  <a:srgbClr val="FF0000"/>
                </a:solidFill>
              </a:rPr>
              <a:t>8(iii)</a:t>
            </a:r>
            <a:endParaRPr lang="en-US" dirty="0"/>
          </a:p>
        </p:txBody>
      </p:sp>
    </p:spTree>
    <p:extLst>
      <p:ext uri="{BB962C8B-B14F-4D97-AF65-F5344CB8AC3E}">
        <p14:creationId xmlns:p14="http://schemas.microsoft.com/office/powerpoint/2010/main" val="1935717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2192000" cy="1325563"/>
          </a:xfrm>
        </p:spPr>
        <p:txBody>
          <a:bodyPr/>
          <a:lstStyle/>
          <a:p>
            <a:r>
              <a:rPr lang="en-US" b="1" dirty="0" smtClean="0">
                <a:latin typeface="Arial Black" panose="020B0A04020102020204" pitchFamily="34" charset="0"/>
              </a:rPr>
              <a:t>THE SYNCHRONOUS MOTOR</a:t>
            </a:r>
            <a:endParaRPr lang="en-US" b="1" dirty="0">
              <a:latin typeface="Arial Black" panose="020B0A04020102020204" pitchFamily="34" charset="0"/>
            </a:endParaRPr>
          </a:p>
        </p:txBody>
      </p:sp>
      <p:sp>
        <p:nvSpPr>
          <p:cNvPr id="8" name="Content Placeholder 7"/>
          <p:cNvSpPr>
            <a:spLocks noGrp="1"/>
          </p:cNvSpPr>
          <p:nvPr>
            <p:ph idx="1"/>
          </p:nvPr>
        </p:nvSpPr>
        <p:spPr>
          <a:xfrm>
            <a:off x="0" y="1325563"/>
            <a:ext cx="12192000" cy="6062207"/>
          </a:xfrm>
        </p:spPr>
        <p:txBody>
          <a:bodyPr>
            <a:noAutofit/>
          </a:bodyPr>
          <a:lstStyle/>
          <a:p>
            <a:pPr algn="just"/>
            <a:r>
              <a:rPr lang="en-US" sz="4000" b="1" dirty="0" smtClean="0">
                <a:latin typeface="Times New Roman" panose="02020603050405020304" pitchFamily="18" charset="0"/>
                <a:cs typeface="Times New Roman" panose="02020603050405020304" pitchFamily="18" charset="0"/>
              </a:rPr>
              <a:t>It is not self starting</a:t>
            </a:r>
          </a:p>
          <a:p>
            <a:pPr algn="just"/>
            <a:endParaRPr lang="en-US" sz="4000" b="1"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The rotor oscillates; the rotor pole is attracted, then repulsed as the rotating field sweep past it</a:t>
            </a:r>
          </a:p>
          <a:p>
            <a:pPr algn="just"/>
            <a:endParaRPr lang="en-US" sz="4000"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This vibration(pole slipping) is unacceptable for its severity</a:t>
            </a:r>
          </a:p>
          <a:p>
            <a:pPr algn="just"/>
            <a:r>
              <a:rPr lang="en-US" sz="4000" b="1" dirty="0" smtClean="0">
                <a:latin typeface="Times New Roman" panose="02020603050405020304" pitchFamily="18" charset="0"/>
                <a:cs typeface="Times New Roman" panose="02020603050405020304" pitchFamily="18" charset="0"/>
              </a:rPr>
              <a:t>There are two possible ways to solve this problem:</a:t>
            </a:r>
          </a:p>
        </p:txBody>
      </p:sp>
    </p:spTree>
    <p:extLst>
      <p:ext uri="{BB962C8B-B14F-4D97-AF65-F5344CB8AC3E}">
        <p14:creationId xmlns:p14="http://schemas.microsoft.com/office/powerpoint/2010/main" val="14876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4056"/>
          </a:xfrm>
        </p:spPr>
        <p:txBody>
          <a:bodyPr>
            <a:normAutofit fontScale="90000"/>
          </a:bodyPr>
          <a:lstStyle/>
          <a:p>
            <a:r>
              <a:rPr lang="en-US" b="1" dirty="0">
                <a:solidFill>
                  <a:prstClr val="black"/>
                </a:solidFill>
                <a:latin typeface="Times New Roman" panose="02020603050405020304" pitchFamily="18" charset="0"/>
                <a:cs typeface="Times New Roman" panose="02020603050405020304" pitchFamily="18" charset="0"/>
              </a:rPr>
              <a:t>There are two possible ways to solve this problem:</a:t>
            </a:r>
            <a:br>
              <a:rPr lang="en-US" b="1" dirty="0">
                <a:solidFill>
                  <a:prstClr val="black"/>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0" y="780596"/>
            <a:ext cx="12192000" cy="6077404"/>
          </a:xfrm>
        </p:spPr>
        <p:txBody>
          <a:bodyPr>
            <a:noAutofit/>
          </a:bodyPr>
          <a:lstStyle/>
          <a:p>
            <a:pPr lvl="0" algn="just"/>
            <a:r>
              <a:rPr lang="en-US" sz="4000" dirty="0" smtClean="0">
                <a:solidFill>
                  <a:prstClr val="black"/>
                </a:solidFill>
                <a:latin typeface="Times New Roman" panose="02020603050405020304" pitchFamily="18" charset="0"/>
                <a:cs typeface="Times New Roman" panose="02020603050405020304" pitchFamily="18" charset="0"/>
              </a:rPr>
              <a:t>(</a:t>
            </a:r>
            <a:r>
              <a:rPr lang="en-US" sz="4000" dirty="0" err="1">
                <a:solidFill>
                  <a:prstClr val="black"/>
                </a:solidFill>
                <a:latin typeface="Times New Roman" panose="02020603050405020304" pitchFamily="18" charset="0"/>
                <a:cs typeface="Times New Roman" panose="02020603050405020304" pitchFamily="18" charset="0"/>
              </a:rPr>
              <a:t>i</a:t>
            </a:r>
            <a:r>
              <a:rPr lang="en-US" sz="4000" dirty="0">
                <a:solidFill>
                  <a:prstClr val="black"/>
                </a:solidFill>
                <a:latin typeface="Times New Roman" panose="02020603050405020304" pitchFamily="18" charset="0"/>
                <a:cs typeface="Times New Roman" panose="02020603050405020304" pitchFamily="18" charset="0"/>
              </a:rPr>
              <a:t>) the rotor is equipped with a squirrel cage winding(damper winding). This enables the rotor to accelerate towards synchronous speed and when close enough, the rotor will ‘lock on’ to the </a:t>
            </a:r>
            <a:r>
              <a:rPr lang="en-US" sz="4000" dirty="0" smtClean="0">
                <a:solidFill>
                  <a:prstClr val="black"/>
                </a:solidFill>
                <a:latin typeface="Times New Roman" panose="02020603050405020304" pitchFamily="18" charset="0"/>
                <a:cs typeface="Times New Roman" panose="02020603050405020304" pitchFamily="18" charset="0"/>
              </a:rPr>
              <a:t>field</a:t>
            </a:r>
          </a:p>
          <a:p>
            <a:pPr lvl="0" algn="just"/>
            <a:endParaRPr lang="en-US" sz="4000" dirty="0">
              <a:solidFill>
                <a:prstClr val="black"/>
              </a:solidFill>
              <a:latin typeface="Times New Roman" panose="02020603050405020304" pitchFamily="18" charset="0"/>
              <a:cs typeface="Times New Roman" panose="02020603050405020304" pitchFamily="18" charset="0"/>
            </a:endParaRPr>
          </a:p>
          <a:p>
            <a:pPr lvl="0" algn="just"/>
            <a:r>
              <a:rPr lang="en-US" sz="4000" dirty="0">
                <a:solidFill>
                  <a:prstClr val="black"/>
                </a:solidFill>
                <a:latin typeface="Times New Roman" panose="02020603050405020304" pitchFamily="18" charset="0"/>
                <a:cs typeface="Times New Roman" panose="02020603050405020304" pitchFamily="18" charset="0"/>
              </a:rPr>
              <a:t>(ii) the rotor is driven externally to synchronous speed and when the rotor has locked on, the driving unit is disengaged</a:t>
            </a:r>
          </a:p>
          <a:p>
            <a:endParaRPr lang="en-US" sz="4000" dirty="0"/>
          </a:p>
        </p:txBody>
      </p:sp>
    </p:spTree>
    <p:extLst>
      <p:ext uri="{BB962C8B-B14F-4D97-AF65-F5344CB8AC3E}">
        <p14:creationId xmlns:p14="http://schemas.microsoft.com/office/powerpoint/2010/main" val="2160639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r>
              <a:rPr lang="en-US" sz="3600" dirty="0" smtClean="0">
                <a:latin typeface="Arial Black" panose="020B0A04020102020204" pitchFamily="34" charset="0"/>
              </a:rPr>
              <a:t>SYNCHRONOUS MOTOR MODEL(EQUIVALENT CIRCUIT) - SIMPLIFIED</a:t>
            </a:r>
            <a:endParaRPr lang="en-US" sz="36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25563"/>
                <a:ext cx="12192000" cy="5532436"/>
              </a:xfrm>
            </p:spPr>
            <p:txBody>
              <a:bodyPr>
                <a:normAutofit/>
              </a:bodyPr>
              <a:lstStyle/>
              <a:p>
                <a:r>
                  <a:rPr lang="en-US" sz="4000" dirty="0" smtClean="0"/>
                  <a:t>Same as that for the generator</a:t>
                </a:r>
              </a:p>
              <a:p>
                <a:r>
                  <a:rPr lang="en-US" sz="4000" dirty="0" smtClean="0"/>
                  <a:t>The only difference is the direction of the armature current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𝐼</m:t>
                        </m:r>
                      </m:e>
                      <m:sub>
                        <m:r>
                          <a:rPr lang="en-US" sz="4000" b="0" i="1" smtClean="0">
                            <a:latin typeface="Cambria Math" panose="02040503050406030204" pitchFamily="18" charset="0"/>
                          </a:rPr>
                          <m:t>𝑎</m:t>
                        </m:r>
                      </m:sub>
                    </m:sSub>
                  </m:oMath>
                </a14:m>
                <a:r>
                  <a:rPr lang="en-US" sz="4000" dirty="0" smtClean="0"/>
                  <a:t> which flows into the machine as shown in Fig . 9</a:t>
                </a:r>
              </a:p>
              <a:p>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25563"/>
                <a:ext cx="12192000" cy="5532436"/>
              </a:xfrm>
              <a:blipFill rotWithShape="0">
                <a:blip r:embed="rId2"/>
                <a:stretch>
                  <a:fillRect l="-1600" t="-3084" r="-1950"/>
                </a:stretch>
              </a:blipFill>
            </p:spPr>
            <p:txBody>
              <a:bodyPr/>
              <a:lstStyle/>
              <a:p>
                <a:r>
                  <a:rPr lang="en-US">
                    <a:noFill/>
                  </a:rPr>
                  <a:t> </a:t>
                </a:r>
              </a:p>
            </p:txBody>
          </p:sp>
        </mc:Fallback>
      </mc:AlternateContent>
      <p:grpSp>
        <p:nvGrpSpPr>
          <p:cNvPr id="65" name="Group 64"/>
          <p:cNvGrpSpPr/>
          <p:nvPr/>
        </p:nvGrpSpPr>
        <p:grpSpPr>
          <a:xfrm>
            <a:off x="1885036" y="3034731"/>
            <a:ext cx="6362485" cy="3219217"/>
            <a:chOff x="1598166" y="3020217"/>
            <a:chExt cx="6362485" cy="3219217"/>
          </a:xfrm>
        </p:grpSpPr>
        <p:grpSp>
          <p:nvGrpSpPr>
            <p:cNvPr id="64" name="Group 63"/>
            <p:cNvGrpSpPr/>
            <p:nvPr/>
          </p:nvGrpSpPr>
          <p:grpSpPr>
            <a:xfrm>
              <a:off x="1598166" y="3020217"/>
              <a:ext cx="6362485" cy="3219217"/>
              <a:chOff x="1616103" y="3020217"/>
              <a:chExt cx="6362485" cy="3219217"/>
            </a:xfrm>
          </p:grpSpPr>
          <p:grpSp>
            <p:nvGrpSpPr>
              <p:cNvPr id="62" name="Group 61"/>
              <p:cNvGrpSpPr/>
              <p:nvPr/>
            </p:nvGrpSpPr>
            <p:grpSpPr>
              <a:xfrm>
                <a:off x="2702875" y="4393750"/>
                <a:ext cx="1040771" cy="693920"/>
                <a:chOff x="2702875" y="4393750"/>
                <a:chExt cx="1040771" cy="693920"/>
              </a:xfrm>
            </p:grpSpPr>
            <p:cxnSp>
              <p:nvCxnSpPr>
                <p:cNvPr id="54" name="Straight Connector 53"/>
                <p:cNvCxnSpPr/>
                <p:nvPr/>
              </p:nvCxnSpPr>
              <p:spPr>
                <a:xfrm>
                  <a:off x="3743646" y="4393750"/>
                  <a:ext cx="0" cy="386306"/>
                </a:xfrm>
                <a:prstGeom prst="line">
                  <a:avLst/>
                </a:prstGeom>
                <a:noFill/>
                <a:ln w="57150" cap="flat" cmpd="sng" algn="ctr">
                  <a:solidFill>
                    <a:sysClr val="windowText" lastClr="000000"/>
                  </a:solidFill>
                  <a:prstDash val="solid"/>
                  <a:miter lim="800000"/>
                </a:ln>
                <a:effectLst/>
              </p:spPr>
            </p:cxnSp>
            <p:sp>
              <p:nvSpPr>
                <p:cNvPr id="55" name="Block Arc 54"/>
                <p:cNvSpPr/>
                <p:nvPr/>
              </p:nvSpPr>
              <p:spPr>
                <a:xfrm rot="5400000">
                  <a:off x="2633688" y="4627475"/>
                  <a:ext cx="529382" cy="391008"/>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1" name="Group 60"/>
              <p:cNvGrpSpPr/>
              <p:nvPr/>
            </p:nvGrpSpPr>
            <p:grpSpPr>
              <a:xfrm>
                <a:off x="3824148" y="3020217"/>
                <a:ext cx="2024041" cy="3219217"/>
                <a:chOff x="3824148" y="3020217"/>
                <a:chExt cx="2024041" cy="3219217"/>
              </a:xfrm>
            </p:grpSpPr>
            <p:sp>
              <p:nvSpPr>
                <p:cNvPr id="52" name="Text Box 271"/>
                <p:cNvSpPr txBox="1"/>
                <p:nvPr/>
              </p:nvSpPr>
              <p:spPr>
                <a:xfrm>
                  <a:off x="5204176" y="3020217"/>
                  <a:ext cx="644013" cy="54369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p:cNvCxnSpPr/>
                <p:nvPr/>
              </p:nvCxnSpPr>
              <p:spPr>
                <a:xfrm>
                  <a:off x="3824148" y="5838820"/>
                  <a:ext cx="0" cy="400614"/>
                </a:xfrm>
                <a:prstGeom prst="line">
                  <a:avLst/>
                </a:prstGeom>
                <a:noFill/>
                <a:ln w="571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29" name="Text Box 275"/>
                  <p:cNvSpPr txBox="1"/>
                  <p:nvPr/>
                </p:nvSpPr>
                <p:spPr>
                  <a:xfrm>
                    <a:off x="1734544" y="3749905"/>
                    <a:ext cx="5980121" cy="543690"/>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𝑿</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𝑺</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 Box 275"/>
                  <p:cNvSpPr txBox="1">
                    <a:spLocks noRot="1" noChangeAspect="1" noMove="1" noResize="1" noEditPoints="1" noAdjustHandles="1" noChangeArrowheads="1" noChangeShapeType="1" noTextEdit="1"/>
                  </p:cNvSpPr>
                  <p:nvPr/>
                </p:nvSpPr>
                <p:spPr>
                  <a:xfrm>
                    <a:off x="1734544" y="3749905"/>
                    <a:ext cx="5980121" cy="543690"/>
                  </a:xfrm>
                  <a:prstGeom prst="rect">
                    <a:avLst/>
                  </a:prstGeom>
                  <a:blipFill rotWithShape="0">
                    <a:blip r:embed="rId3"/>
                    <a:stretch>
                      <a:fillRect/>
                    </a:stretch>
                  </a:blipFill>
                  <a:ln w="57150">
                    <a:noFill/>
                  </a:ln>
                  <a:effectLst/>
                </p:spPr>
                <p:txBody>
                  <a:bodyPr/>
                  <a:lstStyle/>
                  <a:p>
                    <a:r>
                      <a:rPr lang="en-US">
                        <a:noFill/>
                      </a:rPr>
                      <a:t> </a:t>
                    </a:r>
                  </a:p>
                </p:txBody>
              </p:sp>
            </mc:Fallback>
          </mc:AlternateContent>
          <p:grpSp>
            <p:nvGrpSpPr>
              <p:cNvPr id="63" name="Group 62"/>
              <p:cNvGrpSpPr/>
              <p:nvPr/>
            </p:nvGrpSpPr>
            <p:grpSpPr>
              <a:xfrm>
                <a:off x="1616103" y="4150520"/>
                <a:ext cx="6362485" cy="2074607"/>
                <a:chOff x="1616103" y="4150520"/>
                <a:chExt cx="6362485" cy="2074607"/>
              </a:xfrm>
            </p:grpSpPr>
            <p:sp>
              <p:nvSpPr>
                <p:cNvPr id="31" name="Block Arc 30"/>
                <p:cNvSpPr/>
                <p:nvPr/>
              </p:nvSpPr>
              <p:spPr>
                <a:xfrm rot="5400000">
                  <a:off x="2599187" y="5085319"/>
                  <a:ext cx="529382" cy="391008"/>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2" name="Straight Arrow Connector 31"/>
                <p:cNvCxnSpPr/>
                <p:nvPr/>
              </p:nvCxnSpPr>
              <p:spPr>
                <a:xfrm>
                  <a:off x="2386619" y="4679902"/>
                  <a:ext cx="0" cy="1359225"/>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33" name="Text Box 280"/>
                    <p:cNvSpPr txBox="1"/>
                    <p:nvPr/>
                  </p:nvSpPr>
                  <p:spPr>
                    <a:xfrm>
                      <a:off x="1616103" y="4751441"/>
                      <a:ext cx="586512" cy="686766"/>
                    </a:xfrm>
                    <a:prstGeom prst="rect">
                      <a:avLst/>
                    </a:prstGeom>
                    <a:solidFill>
                      <a:sysClr val="window" lastClr="FFFFFF"/>
                    </a:solidFill>
                    <a:ln w="571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n-US" sz="22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Text Box 280"/>
                    <p:cNvSpPr txBox="1">
                      <a:spLocks noRot="1" noChangeAspect="1" noMove="1" noResize="1" noEditPoints="1" noAdjustHandles="1" noChangeArrowheads="1" noChangeShapeType="1" noTextEdit="1"/>
                    </p:cNvSpPr>
                    <p:nvPr/>
                  </p:nvSpPr>
                  <p:spPr>
                    <a:xfrm>
                      <a:off x="1616103" y="4751441"/>
                      <a:ext cx="586512" cy="686766"/>
                    </a:xfrm>
                    <a:prstGeom prst="rect">
                      <a:avLst/>
                    </a:prstGeom>
                    <a:blipFill rotWithShape="0">
                      <a:blip r:embed="rId4"/>
                      <a:stretch>
                        <a:fillRect/>
                      </a:stretch>
                    </a:blipFill>
                    <a:ln w="57150">
                      <a:noFill/>
                    </a:ln>
                    <a:effectLst/>
                  </p:spPr>
                  <p:txBody>
                    <a:bodyPr/>
                    <a:lstStyle/>
                    <a:p>
                      <a:r>
                        <a:rPr lang="en-US">
                          <a:noFill/>
                        </a:rPr>
                        <a:t> </a:t>
                      </a:r>
                    </a:p>
                  </p:txBody>
                </p:sp>
              </mc:Fallback>
            </mc:AlternateContent>
            <p:cxnSp>
              <p:nvCxnSpPr>
                <p:cNvPr id="34" name="Straight Arrow Connector 33"/>
                <p:cNvCxnSpPr/>
                <p:nvPr/>
              </p:nvCxnSpPr>
              <p:spPr>
                <a:xfrm flipV="1">
                  <a:off x="2651124" y="4851594"/>
                  <a:ext cx="736015" cy="915689"/>
                </a:xfrm>
                <a:prstGeom prst="straightConnector1">
                  <a:avLst/>
                </a:prstGeom>
                <a:noFill/>
                <a:ln w="57150" cap="flat" cmpd="sng" algn="ctr">
                  <a:solidFill>
                    <a:sysClr val="windowText" lastClr="000000"/>
                  </a:solidFill>
                  <a:prstDash val="solid"/>
                  <a:miter lim="800000"/>
                  <a:tailEnd type="triangle"/>
                </a:ln>
                <a:effectLst/>
              </p:spPr>
            </p:cxnSp>
            <p:sp>
              <p:nvSpPr>
                <p:cNvPr id="35" name="Block Arc 34"/>
                <p:cNvSpPr/>
                <p:nvPr/>
              </p:nvSpPr>
              <p:spPr>
                <a:xfrm rot="5400000">
                  <a:off x="2633688" y="5571779"/>
                  <a:ext cx="529382" cy="391008"/>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Block Arc 35"/>
                <p:cNvSpPr/>
                <p:nvPr/>
              </p:nvSpPr>
              <p:spPr>
                <a:xfrm>
                  <a:off x="4203655" y="4150520"/>
                  <a:ext cx="425509" cy="48646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Block Arc 36"/>
                <p:cNvSpPr/>
                <p:nvPr/>
              </p:nvSpPr>
              <p:spPr>
                <a:xfrm>
                  <a:off x="4962671" y="4150520"/>
                  <a:ext cx="425509" cy="48646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Block Arc 37"/>
                <p:cNvSpPr/>
                <p:nvPr/>
              </p:nvSpPr>
              <p:spPr>
                <a:xfrm>
                  <a:off x="4571663" y="4150520"/>
                  <a:ext cx="425509" cy="486460"/>
                </a:xfrm>
                <a:prstGeom prst="blockArc">
                  <a:avLst/>
                </a:prstGeom>
                <a:solidFill>
                  <a:sysClr val="windowText" lastClr="000000"/>
                </a:solid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9" name="Straight Connector 38"/>
                <p:cNvCxnSpPr/>
                <p:nvPr/>
              </p:nvCxnSpPr>
              <p:spPr>
                <a:xfrm>
                  <a:off x="5296177" y="4393750"/>
                  <a:ext cx="655513" cy="0"/>
                </a:xfrm>
                <a:prstGeom prst="line">
                  <a:avLst/>
                </a:prstGeom>
                <a:noFill/>
                <a:ln w="57150" cap="flat" cmpd="sng" algn="ctr">
                  <a:solidFill>
                    <a:sysClr val="windowText" lastClr="000000"/>
                  </a:solidFill>
                  <a:prstDash val="solid"/>
                  <a:miter lim="800000"/>
                </a:ln>
                <a:effectLst/>
              </p:spPr>
            </p:cxnSp>
            <p:cxnSp>
              <p:nvCxnSpPr>
                <p:cNvPr id="40" name="Straight Connector 39"/>
                <p:cNvCxnSpPr/>
                <p:nvPr/>
              </p:nvCxnSpPr>
              <p:spPr>
                <a:xfrm>
                  <a:off x="3766646" y="4422365"/>
                  <a:ext cx="529011" cy="0"/>
                </a:xfrm>
                <a:prstGeom prst="line">
                  <a:avLst/>
                </a:prstGeom>
                <a:noFill/>
                <a:ln w="57150" cap="flat" cmpd="sng" algn="ctr">
                  <a:solidFill>
                    <a:sysClr val="windowText" lastClr="000000"/>
                  </a:solidFill>
                  <a:prstDash val="solid"/>
                  <a:miter lim="800000"/>
                </a:ln>
                <a:effectLst/>
              </p:spPr>
            </p:cxnSp>
            <p:cxnSp>
              <p:nvCxnSpPr>
                <p:cNvPr id="41" name="Straight Connector 40"/>
                <p:cNvCxnSpPr/>
                <p:nvPr/>
              </p:nvCxnSpPr>
              <p:spPr>
                <a:xfrm>
                  <a:off x="3824148" y="6225127"/>
                  <a:ext cx="3553572" cy="0"/>
                </a:xfrm>
                <a:prstGeom prst="line">
                  <a:avLst/>
                </a:prstGeom>
                <a:noFill/>
                <a:ln w="57150" cap="flat" cmpd="sng" algn="ctr">
                  <a:solidFill>
                    <a:sysClr val="windowText" lastClr="000000"/>
                  </a:solidFill>
                  <a:prstDash val="solid"/>
                  <a:miter lim="800000"/>
                </a:ln>
                <a:effectLst/>
              </p:spPr>
            </p:cxnSp>
            <p:cxnSp>
              <p:nvCxnSpPr>
                <p:cNvPr id="42" name="Straight Connector 41"/>
                <p:cNvCxnSpPr/>
                <p:nvPr/>
              </p:nvCxnSpPr>
              <p:spPr>
                <a:xfrm>
                  <a:off x="5848188" y="4393750"/>
                  <a:ext cx="1571906" cy="28615"/>
                </a:xfrm>
                <a:prstGeom prst="line">
                  <a:avLst/>
                </a:prstGeom>
                <a:noFill/>
                <a:ln w="57150" cap="flat" cmpd="sng" algn="ctr">
                  <a:solidFill>
                    <a:sysClr val="windowText" lastClr="000000"/>
                  </a:solidFill>
                  <a:prstDash val="solid"/>
                  <a:miter lim="800000"/>
                </a:ln>
                <a:effectLst/>
              </p:spPr>
            </p:cxnSp>
            <p:sp>
              <p:nvSpPr>
                <p:cNvPr id="43" name="Oval 42"/>
                <p:cNvSpPr/>
                <p:nvPr/>
              </p:nvSpPr>
              <p:spPr>
                <a:xfrm>
                  <a:off x="3375639" y="4822979"/>
                  <a:ext cx="855617" cy="1001534"/>
                </a:xfrm>
                <a:prstGeom prst="ellipse">
                  <a:avLst/>
                </a:pr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43"/>
                <p:cNvSpPr/>
                <p:nvPr/>
              </p:nvSpPr>
              <p:spPr>
                <a:xfrm rot="5400000" flipH="1">
                  <a:off x="3607015" y="5237184"/>
                  <a:ext cx="335206" cy="291948"/>
                </a:xfrm>
                <a:custGeom>
                  <a:avLst/>
                  <a:gdLst>
                    <a:gd name="connsiteX0" fmla="*/ 469815 w 728406"/>
                    <a:gd name="connsiteY0" fmla="*/ 1180099 h 1180099"/>
                    <a:gd name="connsiteX1" fmla="*/ 707940 w 728406"/>
                    <a:gd name="connsiteY1" fmla="*/ 970549 h 1180099"/>
                    <a:gd name="connsiteX2" fmla="*/ 3090 w 728406"/>
                    <a:gd name="connsiteY2" fmla="*/ 170449 h 1180099"/>
                    <a:gd name="connsiteX3" fmla="*/ 450765 w 728406"/>
                    <a:gd name="connsiteY3" fmla="*/ 8524 h 1180099"/>
                    <a:gd name="connsiteX4" fmla="*/ 450765 w 728406"/>
                    <a:gd name="connsiteY4" fmla="*/ 37099 h 118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06" h="1180099">
                      <a:moveTo>
                        <a:pt x="469815" y="1180099"/>
                      </a:moveTo>
                      <a:cubicBezTo>
                        <a:pt x="627771" y="1159461"/>
                        <a:pt x="785727" y="1138824"/>
                        <a:pt x="707940" y="970549"/>
                      </a:cubicBezTo>
                      <a:cubicBezTo>
                        <a:pt x="630153" y="802274"/>
                        <a:pt x="45952" y="330786"/>
                        <a:pt x="3090" y="170449"/>
                      </a:cubicBezTo>
                      <a:cubicBezTo>
                        <a:pt x="-39772" y="10112"/>
                        <a:pt x="376152" y="30749"/>
                        <a:pt x="450765" y="8524"/>
                      </a:cubicBezTo>
                      <a:cubicBezTo>
                        <a:pt x="525378" y="-13701"/>
                        <a:pt x="488071" y="11699"/>
                        <a:pt x="450765" y="37099"/>
                      </a:cubicBezTo>
                    </a:path>
                  </a:pathLst>
                </a:custGeom>
                <a:noFill/>
                <a:ln w="571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5" name="Text Box 326"/>
                    <p:cNvSpPr txBox="1"/>
                    <p:nvPr/>
                  </p:nvSpPr>
                  <p:spPr>
                    <a:xfrm>
                      <a:off x="4261005" y="5008978"/>
                      <a:ext cx="448509" cy="600921"/>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𝒇</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45" name="Text Box 326"/>
                    <p:cNvSpPr txBox="1">
                      <a:spLocks noRot="1" noChangeAspect="1" noMove="1" noResize="1" noEditPoints="1" noAdjustHandles="1" noChangeArrowheads="1" noChangeShapeType="1" noTextEdit="1"/>
                    </p:cNvSpPr>
                    <p:nvPr/>
                  </p:nvSpPr>
                  <p:spPr>
                    <a:xfrm>
                      <a:off x="4261005" y="5008978"/>
                      <a:ext cx="448509" cy="600921"/>
                    </a:xfrm>
                    <a:prstGeom prst="rect">
                      <a:avLst/>
                    </a:prstGeom>
                    <a:blipFill rotWithShape="0">
                      <a:blip r:embed="rId5"/>
                      <a:stretch>
                        <a:fillRect/>
                      </a:stretch>
                    </a:blipFill>
                    <a:ln w="6350">
                      <a:noFill/>
                    </a:ln>
                    <a:effectLst/>
                  </p:spPr>
                  <p:txBody>
                    <a:bodyPr/>
                    <a:lstStyle/>
                    <a:p>
                      <a:r>
                        <a:rPr lang="en-US">
                          <a:noFill/>
                        </a:rPr>
                        <a:t> </a:t>
                      </a:r>
                    </a:p>
                  </p:txBody>
                </p:sp>
              </mc:Fallback>
            </mc:AlternateContent>
            <p:cxnSp>
              <p:nvCxnSpPr>
                <p:cNvPr id="46" name="Straight Arrow Connector 45"/>
                <p:cNvCxnSpPr/>
                <p:nvPr/>
              </p:nvCxnSpPr>
              <p:spPr>
                <a:xfrm flipV="1">
                  <a:off x="7412220" y="4608364"/>
                  <a:ext cx="0" cy="1459379"/>
                </a:xfrm>
                <a:prstGeom prst="straightConnector1">
                  <a:avLst/>
                </a:prstGeom>
                <a:noFill/>
                <a:ln w="5715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47" name="Text Box 327"/>
                    <p:cNvSpPr txBox="1"/>
                    <p:nvPr/>
                  </p:nvSpPr>
                  <p:spPr>
                    <a:xfrm>
                      <a:off x="7508663" y="5215553"/>
                      <a:ext cx="469925" cy="483442"/>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𝑽</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𝒕</m:t>
                                </m:r>
                              </m:sub>
                            </m:sSub>
                          </m:oMath>
                        </m:oMathPara>
                      </a14:m>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7" name="Text Box 327"/>
                    <p:cNvSpPr txBox="1">
                      <a:spLocks noRot="1" noChangeAspect="1" noMove="1" noResize="1" noEditPoints="1" noAdjustHandles="1" noChangeArrowheads="1" noChangeShapeType="1" noTextEdit="1"/>
                    </p:cNvSpPr>
                    <p:nvPr/>
                  </p:nvSpPr>
                  <p:spPr>
                    <a:xfrm>
                      <a:off x="7508663" y="5215553"/>
                      <a:ext cx="469925" cy="483442"/>
                    </a:xfrm>
                    <a:prstGeom prst="rect">
                      <a:avLst/>
                    </a:prstGeom>
                    <a:blipFill rotWithShape="0">
                      <a:blip r:embed="rId6"/>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 Box 328"/>
                    <p:cNvSpPr txBox="1"/>
                    <p:nvPr/>
                  </p:nvSpPr>
                  <p:spPr>
                    <a:xfrm>
                      <a:off x="6756707" y="4508211"/>
                      <a:ext cx="382621" cy="5150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𝑰</m:t>
                                </m:r>
                              </m:e>
                              <m:sub>
                                <m:r>
                                  <a:rPr kumimoji="0" lang="en-US" sz="1100" b="1"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𝒂</m:t>
                                </m:r>
                              </m:sub>
                            </m:sSub>
                          </m:oMath>
                        </m:oMathPara>
                      </a14:m>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8" name="Text Box 328"/>
                    <p:cNvSpPr txBox="1">
                      <a:spLocks noRot="1" noChangeAspect="1" noMove="1" noResize="1" noEditPoints="1" noAdjustHandles="1" noChangeArrowheads="1" noChangeShapeType="1" noTextEdit="1"/>
                    </p:cNvSpPr>
                    <p:nvPr/>
                  </p:nvSpPr>
                  <p:spPr>
                    <a:xfrm>
                      <a:off x="6756707" y="4508211"/>
                      <a:ext cx="382621" cy="515075"/>
                    </a:xfrm>
                    <a:prstGeom prst="rect">
                      <a:avLst/>
                    </a:prstGeom>
                    <a:blipFill rotWithShape="0">
                      <a:blip r:embed="rId7"/>
                      <a:stretch>
                        <a:fillRect/>
                      </a:stretch>
                    </a:blipFill>
                    <a:ln w="6350">
                      <a:noFill/>
                    </a:ln>
                    <a:effectLst/>
                  </p:spPr>
                  <p:txBody>
                    <a:bodyPr/>
                    <a:lstStyle/>
                    <a:p>
                      <a:r>
                        <a:rPr lang="en-US">
                          <a:noFill/>
                        </a:rPr>
                        <a:t> </a:t>
                      </a:r>
                    </a:p>
                  </p:txBody>
                </p:sp>
              </mc:Fallback>
            </mc:AlternateContent>
          </p:grpSp>
        </p:grpSp>
        <p:cxnSp>
          <p:nvCxnSpPr>
            <p:cNvPr id="60" name="Straight Arrow Connector 59"/>
            <p:cNvCxnSpPr/>
            <p:nvPr/>
          </p:nvCxnSpPr>
          <p:spPr>
            <a:xfrm flipH="1">
              <a:off x="4709514" y="4636980"/>
              <a:ext cx="190643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4528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38629"/>
          </a:xfrm>
        </p:spPr>
        <p:txBody>
          <a:bodyPr>
            <a:noAutofit/>
          </a:bodyPr>
          <a:lstStyle/>
          <a:p>
            <a:r>
              <a:rPr lang="en-US" dirty="0" smtClean="0">
                <a:latin typeface="Times New Roman" panose="02020603050405020304" pitchFamily="18" charset="0"/>
                <a:cs typeface="Times New Roman" panose="02020603050405020304" pitchFamily="18" charset="0"/>
              </a:rPr>
              <a:t>MOTOR POWER AND OTHER EQUATIONS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38628"/>
                <a:ext cx="12192000" cy="6219371"/>
              </a:xfrm>
            </p:spPr>
            <p:txBody>
              <a:bodyPr>
                <a:normAutofit/>
              </a:bodyPr>
              <a:lstStyle/>
              <a:p>
                <a:pPr algn="just"/>
                <a:r>
                  <a:rPr lang="en-US" sz="4000" b="1" dirty="0" smtClean="0">
                    <a:latin typeface="Times New Roman" panose="02020603050405020304" pitchFamily="18" charset="0"/>
                    <a:cs typeface="Times New Roman" panose="02020603050405020304" pitchFamily="18" charset="0"/>
                  </a:rPr>
                  <a:t>VOLTAGE EQUATION </a:t>
                </a:r>
              </a:p>
              <a:p>
                <a:pPr algn="just"/>
                <a14:m>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𝑬</m:t>
                        </m:r>
                      </m:e>
                      <m:sub>
                        <m:r>
                          <a:rPr lang="en-US" sz="4000" b="1" i="1" smtClean="0">
                            <a:latin typeface="Cambria Math" panose="02040503050406030204" pitchFamily="18" charset="0"/>
                          </a:rPr>
                          <m:t>𝒇</m:t>
                        </m:r>
                      </m:sub>
                    </m:sSub>
                    <m:r>
                      <a:rPr lang="en-US" sz="4000" b="1" i="1" smtClean="0">
                        <a:latin typeface="Cambria Math" panose="02040503050406030204" pitchFamily="18" charset="0"/>
                      </a:rPr>
                      <m:t>= </m:t>
                    </m:r>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𝑽</m:t>
                        </m:r>
                      </m:e>
                      <m:sub>
                        <m:r>
                          <a:rPr lang="en-US" sz="4000" b="1" i="1" smtClean="0">
                            <a:latin typeface="Cambria Math" panose="02040503050406030204" pitchFamily="18" charset="0"/>
                          </a:rPr>
                          <m:t>𝒕</m:t>
                        </m:r>
                      </m:sub>
                    </m:sSub>
                    <m:r>
                      <a:rPr lang="en-US" sz="4000" b="1" i="1" smtClean="0">
                        <a:latin typeface="Cambria Math" panose="02040503050406030204" pitchFamily="18" charset="0"/>
                      </a:rPr>
                      <m:t> − </m:t>
                    </m:r>
                    <m:sSub>
                      <m:sSubPr>
                        <m:ctrlPr>
                          <a:rPr lang="en-US" sz="4000" b="1" i="1" smtClean="0">
                            <a:latin typeface="Cambria Math" panose="02040503050406030204" pitchFamily="18" charset="0"/>
                          </a:rPr>
                        </m:ctrlPr>
                      </m:sSubPr>
                      <m:e>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𝑿</m:t>
                            </m:r>
                          </m:e>
                          <m:sub>
                            <m:r>
                              <a:rPr lang="en-US" sz="4000" b="1" i="1" smtClean="0">
                                <a:latin typeface="Cambria Math" panose="02040503050406030204" pitchFamily="18" charset="0"/>
                              </a:rPr>
                              <m:t>𝒔</m:t>
                            </m:r>
                          </m:sub>
                        </m:sSub>
                        <m:r>
                          <a:rPr lang="en-US" sz="4000" b="1" i="1" smtClean="0">
                            <a:latin typeface="Cambria Math" panose="02040503050406030204" pitchFamily="18" charset="0"/>
                          </a:rPr>
                          <m:t>𝑰</m:t>
                        </m:r>
                      </m:e>
                      <m:sub>
                        <m:r>
                          <a:rPr lang="en-US" sz="4000" b="1" i="1" smtClean="0">
                            <a:latin typeface="Cambria Math" panose="02040503050406030204" pitchFamily="18" charset="0"/>
                          </a:rPr>
                          <m:t>𝒂</m:t>
                        </m:r>
                      </m:sub>
                    </m:sSub>
                  </m:oMath>
                </a14:m>
                <a:endParaRPr lang="en-US" sz="4000" b="1" dirty="0" smtClean="0">
                  <a:latin typeface="Times New Roman" panose="02020603050405020304" pitchFamily="18" charset="0"/>
                  <a:cs typeface="Times New Roman" panose="02020603050405020304" pitchFamily="18" charset="0"/>
                </a:endParaRPr>
              </a:p>
              <a:p>
                <a:pPr algn="just"/>
                <a:endParaRPr lang="en-US" sz="4000" b="1" dirty="0">
                  <a:latin typeface="Times New Roman" panose="02020603050405020304" pitchFamily="18" charset="0"/>
                  <a:cs typeface="Times New Roman" panose="02020603050405020304" pitchFamily="18" charset="0"/>
                </a:endParaRPr>
              </a:p>
              <a:p>
                <a:pPr algn="just"/>
                <a:r>
                  <a:rPr lang="en-US" sz="4000" b="1" dirty="0" smtClean="0">
                    <a:latin typeface="Times New Roman" panose="02020603050405020304" pitchFamily="18" charset="0"/>
                    <a:cs typeface="Times New Roman" panose="02020603050405020304" pitchFamily="18" charset="0"/>
                  </a:rPr>
                  <a:t>POWER INTO THE MOTOR</a:t>
                </a:r>
              </a:p>
              <a:p>
                <a:pPr algn="just"/>
                <a:endParaRPr lang="en-US" sz="4000" b="1" dirty="0">
                  <a:latin typeface="Times New Roman" panose="02020603050405020304" pitchFamily="18" charset="0"/>
                  <a:cs typeface="Times New Roman" panose="02020603050405020304" pitchFamily="18" charset="0"/>
                </a:endParaRPr>
              </a:p>
              <a:p>
                <a:pPr lvl="0" algn="just"/>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𝑃</m:t>
                        </m:r>
                      </m:e>
                      <m:sub>
                        <m:r>
                          <a:rPr lang="en-US" sz="4000" i="1">
                            <a:solidFill>
                              <a:prstClr val="black"/>
                            </a:solidFill>
                            <a:latin typeface="Cambria Math" panose="02040503050406030204" pitchFamily="18" charset="0"/>
                          </a:rPr>
                          <m:t>𝑇𝑜𝑡𝑎𝑙</m:t>
                        </m:r>
                      </m:sub>
                    </m:sSub>
                    <m:r>
                      <a:rPr lang="en-US" sz="4000" i="1">
                        <a:solidFill>
                          <a:prstClr val="black"/>
                        </a:solidFill>
                        <a:latin typeface="Cambria Math" panose="02040503050406030204" pitchFamily="18" charset="0"/>
                      </a:rPr>
                      <m:t>= </m:t>
                    </m:r>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3</m:t>
                        </m:r>
                        <m:d>
                          <m:dPr>
                            <m:begChr m:val="|"/>
                            <m:endChr m:val="|"/>
                            <m:ctrlPr>
                              <a:rPr lang="en-US" sz="4000" i="1">
                                <a:solidFill>
                                  <a:prstClr val="black"/>
                                </a:solidFill>
                                <a:latin typeface="Cambria Math" panose="02040503050406030204" pitchFamily="18" charset="0"/>
                              </a:rPr>
                            </m:ctrlPr>
                          </m:dPr>
                          <m:e>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𝑉</m:t>
                                </m:r>
                              </m:e>
                              <m:sub>
                                <m:r>
                                  <a:rPr lang="en-US" sz="4000" i="1">
                                    <a:solidFill>
                                      <a:prstClr val="black"/>
                                    </a:solidFill>
                                    <a:latin typeface="Cambria Math" panose="02040503050406030204" pitchFamily="18" charset="0"/>
                                  </a:rPr>
                                  <m:t>𝑡</m:t>
                                </m:r>
                              </m:sub>
                            </m:sSub>
                          </m:e>
                        </m:d>
                        <m:d>
                          <m:dPr>
                            <m:begChr m:val="|"/>
                            <m:endChr m:val="|"/>
                            <m:ctrlPr>
                              <a:rPr lang="en-US" sz="4000" i="1">
                                <a:solidFill>
                                  <a:prstClr val="black"/>
                                </a:solidFill>
                                <a:latin typeface="Cambria Math" panose="02040503050406030204" pitchFamily="18" charset="0"/>
                              </a:rPr>
                            </m:ctrlPr>
                          </m:dPr>
                          <m:e>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𝐸</m:t>
                                </m:r>
                              </m:e>
                              <m:sub>
                                <m:r>
                                  <a:rPr lang="en-US" sz="4000" i="1">
                                    <a:solidFill>
                                      <a:prstClr val="black"/>
                                    </a:solidFill>
                                    <a:latin typeface="Cambria Math" panose="02040503050406030204" pitchFamily="18" charset="0"/>
                                  </a:rPr>
                                  <m:t>𝑓</m:t>
                                </m:r>
                              </m:sub>
                            </m:sSub>
                          </m:e>
                        </m:d>
                      </m:num>
                      <m:den>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𝑋</m:t>
                            </m:r>
                          </m:e>
                          <m:sub>
                            <m:r>
                              <a:rPr lang="en-US" sz="4000" i="1">
                                <a:solidFill>
                                  <a:prstClr val="black"/>
                                </a:solidFill>
                                <a:latin typeface="Cambria Math" panose="02040503050406030204" pitchFamily="18" charset="0"/>
                              </a:rPr>
                              <m:t>𝑠</m:t>
                            </m:r>
                          </m:sub>
                        </m:sSub>
                      </m:den>
                    </m:f>
                  </m:oMath>
                </a14:m>
                <a:r>
                  <a:rPr lang="en-US" sz="4000" dirty="0">
                    <a:solidFill>
                      <a:prstClr val="black"/>
                    </a:solidFill>
                    <a:latin typeface="Times New Roman" panose="02020603050405020304" pitchFamily="18" charset="0"/>
                    <a:cs typeface="Times New Roman" panose="02020603050405020304" pitchFamily="18" charset="0"/>
                  </a:rPr>
                  <a:t>Sin</a:t>
                </a:r>
                <a14:m>
                  <m:oMath xmlns:m="http://schemas.openxmlformats.org/officeDocument/2006/math">
                    <m:r>
                      <a:rPr lang="en-US" sz="4000" i="1" dirty="0">
                        <a:solidFill>
                          <a:prstClr val="black"/>
                        </a:solidFill>
                        <a:latin typeface="Cambria Math" panose="02040503050406030204" pitchFamily="18" charset="0"/>
                        <a:ea typeface="Cambria Math" panose="02040503050406030204" pitchFamily="18" charset="0"/>
                      </a:rPr>
                      <m:t>𝛿</m:t>
                    </m:r>
                  </m:oMath>
                </a14:m>
                <a:r>
                  <a:rPr lang="en-US" sz="4000" dirty="0">
                    <a:solidFill>
                      <a:prstClr val="black"/>
                    </a:solidFill>
                    <a:latin typeface="Times New Roman" panose="02020603050405020304" pitchFamily="18" charset="0"/>
                    <a:cs typeface="Times New Roman" panose="02020603050405020304" pitchFamily="18" charset="0"/>
                  </a:rPr>
                  <a:t> </a:t>
                </a:r>
                <a:r>
                  <a:rPr lang="en-US" sz="4000" b="1" dirty="0" smtClean="0">
                    <a:solidFill>
                      <a:prstClr val="black"/>
                    </a:solidFill>
                    <a:latin typeface="Times New Roman" panose="02020603050405020304" pitchFamily="18" charset="0"/>
                    <a:cs typeface="Times New Roman" panose="02020603050405020304" pitchFamily="18" charset="0"/>
                  </a:rPr>
                  <a:t>(See equation 22(ii))</a:t>
                </a:r>
              </a:p>
              <a:p>
                <a:pPr lvl="0" algn="just"/>
                <a:r>
                  <a:rPr lang="en-US" sz="4000" b="1" dirty="0" smtClean="0">
                    <a:solidFill>
                      <a:srgbClr val="FF0000"/>
                    </a:solidFill>
                    <a:latin typeface="Times New Roman" panose="02020603050405020304" pitchFamily="18" charset="0"/>
                    <a:cs typeface="Times New Roman" panose="02020603050405020304" pitchFamily="18" charset="0"/>
                  </a:rPr>
                  <a:t>Derive other relevant equations and draw phasor diagrams as appropriate</a:t>
                </a:r>
                <a:endParaRPr lang="en-US" sz="4000" b="1" dirty="0">
                  <a:solidFill>
                    <a:srgbClr val="FF0000"/>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a:p>
                <a:endParaRPr lang="en-US" b="1" dirty="0" smtClean="0"/>
              </a:p>
              <a:p>
                <a:endParaRPr lang="en-US" b="1"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38628"/>
                <a:ext cx="12192000" cy="6219371"/>
              </a:xfrm>
              <a:blipFill rotWithShape="0">
                <a:blip r:embed="rId2"/>
                <a:stretch>
                  <a:fillRect l="-1600" t="-2745" r="-1750"/>
                </a:stretch>
              </a:blipFill>
            </p:spPr>
            <p:txBody>
              <a:bodyPr/>
              <a:lstStyle/>
              <a:p>
                <a:r>
                  <a:rPr lang="en-US">
                    <a:noFill/>
                  </a:rPr>
                  <a:t> </a:t>
                </a:r>
              </a:p>
            </p:txBody>
          </p:sp>
        </mc:Fallback>
      </mc:AlternateContent>
    </p:spTree>
    <p:extLst>
      <p:ext uri="{BB962C8B-B14F-4D97-AF65-F5344CB8AC3E}">
        <p14:creationId xmlns:p14="http://schemas.microsoft.com/office/powerpoint/2010/main" val="15314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65"/>
            <a:ext cx="10515600" cy="1325563"/>
          </a:xfrm>
        </p:spPr>
        <p:txBody>
          <a:bodyPr>
            <a:normAutofit fontScale="90000"/>
          </a:bodyPr>
          <a:lstStyle/>
          <a:p>
            <a:r>
              <a:rPr lang="en-US" b="1" dirty="0" smtClean="0">
                <a:latin typeface="Arial Black" panose="020B0A04020102020204" pitchFamily="34" charset="0"/>
              </a:rPr>
              <a:t>TUTORIAL EXAMPLE 4 - </a:t>
            </a:r>
            <a:r>
              <a:rPr lang="en-US" dirty="0" smtClean="0">
                <a:latin typeface="Arial Black" panose="020B0A04020102020204" pitchFamily="34" charset="0"/>
              </a:rPr>
              <a:t>QUESTION</a:t>
            </a:r>
            <a:r>
              <a:rPr lang="en-US" dirty="0"/>
              <a:t/>
            </a:r>
            <a:br>
              <a:rPr lang="en-US" dirty="0"/>
            </a:br>
            <a:endParaRPr lang="en-US" b="1"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49828"/>
                <a:ext cx="12192000" cy="5508171"/>
              </a:xfrm>
            </p:spPr>
            <p:txBody>
              <a:bodyPr>
                <a:normAutofit/>
              </a:bodyPr>
              <a:lstStyle/>
              <a:p>
                <a:pPr algn="just"/>
                <a:r>
                  <a:rPr lang="en-US" sz="4000" dirty="0" smtClean="0">
                    <a:latin typeface="Times New Roman" panose="02020603050405020304" pitchFamily="18" charset="0"/>
                    <a:cs typeface="Times New Roman" panose="02020603050405020304" pitchFamily="18" charset="0"/>
                  </a:rPr>
                  <a:t>Draw a phasor diagram off a synchronous motor at unity power factor and write down the expressions for </a:t>
                </a:r>
                <a14:m>
                  <m:oMath xmlns:m="http://schemas.openxmlformats.org/officeDocument/2006/math">
                    <m:func>
                      <m:funcPr>
                        <m:ctrlPr>
                          <a:rPr lang="en-US" sz="4000" i="1" smtClean="0">
                            <a:latin typeface="Cambria Math" panose="02040503050406030204" pitchFamily="18" charset="0"/>
                          </a:rPr>
                        </m:ctrlPr>
                      </m:funcPr>
                      <m:fName>
                        <m:r>
                          <m:rPr>
                            <m:sty m:val="p"/>
                          </m:rPr>
                          <a:rPr lang="en-US" sz="4000" i="0" smtClean="0">
                            <a:latin typeface="Cambria Math" panose="02040503050406030204" pitchFamily="18" charset="0"/>
                          </a:rPr>
                          <m:t>tan</m:t>
                        </m:r>
                      </m:fName>
                      <m:e>
                        <m:r>
                          <a:rPr lang="en-US" sz="4000" i="1" smtClean="0">
                            <a:latin typeface="Cambria Math" panose="02040503050406030204" pitchFamily="18" charset="0"/>
                            <a:ea typeface="Cambria Math" panose="02040503050406030204" pitchFamily="18" charset="0"/>
                          </a:rPr>
                          <m:t>𝛿</m:t>
                        </m:r>
                      </m:e>
                    </m:func>
                  </m:oMath>
                </a14:m>
                <a:r>
                  <a:rPr lang="en-US" sz="4000" dirty="0" smtClean="0">
                    <a:latin typeface="Times New Roman" panose="02020603050405020304" pitchFamily="18" charset="0"/>
                    <a:cs typeface="Times New Roman" panose="02020603050405020304" pitchFamily="18" charset="0"/>
                  </a:rPr>
                  <a:t> and </a:t>
                </a:r>
                <a14:m>
                  <m:oMath xmlns:m="http://schemas.openxmlformats.org/officeDocument/2006/math">
                    <m:func>
                      <m:funcPr>
                        <m:ctrlPr>
                          <a:rPr lang="en-US" sz="4000" i="1" smtClean="0">
                            <a:latin typeface="Cambria Math" panose="02040503050406030204" pitchFamily="18" charset="0"/>
                          </a:rPr>
                        </m:ctrlPr>
                      </m:funcPr>
                      <m:fName>
                        <m:r>
                          <m:rPr>
                            <m:sty m:val="p"/>
                          </m:rPr>
                          <a:rPr lang="en-US" sz="4000" i="0" smtClean="0">
                            <a:latin typeface="Cambria Math" panose="02040503050406030204" pitchFamily="18" charset="0"/>
                          </a:rPr>
                          <m:t>cos</m:t>
                        </m:r>
                      </m:fName>
                      <m:e>
                        <m:r>
                          <a:rPr lang="en-US" sz="4000" i="1" smtClean="0">
                            <a:latin typeface="Cambria Math" panose="02040503050406030204" pitchFamily="18" charset="0"/>
                            <a:ea typeface="Cambria Math" panose="02040503050406030204" pitchFamily="18" charset="0"/>
                          </a:rPr>
                          <m:t>𝛿</m:t>
                        </m:r>
                      </m:e>
                    </m:func>
                    <m:r>
                      <a:rPr lang="en-US" sz="4000" i="1" smtClean="0">
                        <a:latin typeface="Cambria Math" panose="02040503050406030204" pitchFamily="18" charset="0"/>
                      </a:rPr>
                      <m:t>.</m:t>
                    </m:r>
                  </m:oMath>
                </a14:m>
                <a:r>
                  <a:rPr lang="en-US" sz="4000" dirty="0" smtClean="0">
                    <a:latin typeface="Times New Roman" panose="02020603050405020304" pitchFamily="18" charset="0"/>
                    <a:cs typeface="Times New Roman" panose="02020603050405020304" pitchFamily="18" charset="0"/>
                  </a:rPr>
                  <a:t> A synchronous machine has the following parameters :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𝐿</m:t>
                        </m:r>
                      </m:sub>
                    </m:sSub>
                    <m:r>
                      <a:rPr lang="en-US" sz="4000" b="0" i="1" smtClean="0">
                        <a:latin typeface="Cambria Math" panose="02040503050406030204" pitchFamily="18" charset="0"/>
                      </a:rPr>
                      <m:t>=400</m:t>
                    </m:r>
                    <m:r>
                      <a:rPr lang="en-US" sz="4000" b="0" i="1" smtClean="0">
                        <a:latin typeface="Cambria Math" panose="02040503050406030204" pitchFamily="18" charset="0"/>
                      </a:rPr>
                      <m:t>𝑉</m:t>
                    </m:r>
                  </m:oMath>
                </a14:m>
                <a:r>
                  <a:rPr lang="en-US" sz="40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𝑋</m:t>
                        </m:r>
                      </m:e>
                      <m:sub>
                        <m:r>
                          <a:rPr lang="en-US" sz="4000" b="0" i="1" smtClean="0">
                            <a:latin typeface="Cambria Math" panose="02040503050406030204" pitchFamily="18" charset="0"/>
                          </a:rPr>
                          <m:t>𝑠</m:t>
                        </m:r>
                      </m:sub>
                    </m:sSub>
                    <m:r>
                      <a:rPr lang="en-US" sz="4000" b="0" i="1" smtClean="0">
                        <a:latin typeface="Cambria Math" panose="02040503050406030204" pitchFamily="18" charset="0"/>
                      </a:rPr>
                      <m:t>=12</m:t>
                    </m:r>
                    <m:r>
                      <a:rPr lang="el-GR" sz="4000" i="1">
                        <a:solidFill>
                          <a:prstClr val="black"/>
                        </a:solidFill>
                        <a:latin typeface="Cambria Math" panose="02040503050406030204" pitchFamily="18" charset="0"/>
                      </a:rPr>
                      <m:t>Ω</m:t>
                    </m:r>
                  </m:oMath>
                </a14:m>
                <a:r>
                  <a:rPr lang="en-US" sz="4000" dirty="0" smtClean="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4000" i="1" smtClean="0">
                            <a:solidFill>
                              <a:prstClr val="black"/>
                            </a:solidFill>
                            <a:latin typeface="Cambria Math" panose="02040503050406030204" pitchFamily="18" charset="0"/>
                          </a:rPr>
                        </m:ctrlPr>
                      </m:funcPr>
                      <m:fName>
                        <m:r>
                          <m:rPr>
                            <m:sty m:val="p"/>
                          </m:rPr>
                          <a:rPr lang="en-US" sz="4000">
                            <a:solidFill>
                              <a:prstClr val="black"/>
                            </a:solidFill>
                            <a:latin typeface="Cambria Math" panose="02040503050406030204" pitchFamily="18" charset="0"/>
                          </a:rPr>
                          <m:t>cos</m:t>
                        </m:r>
                      </m:fName>
                      <m:e>
                        <m:r>
                          <a:rPr lang="en-US" sz="4000" i="1">
                            <a:solidFill>
                              <a:prstClr val="black"/>
                            </a:solidFill>
                            <a:latin typeface="Cambria Math" panose="02040503050406030204" pitchFamily="18" charset="0"/>
                            <a:ea typeface="Cambria Math" panose="02040503050406030204" pitchFamily="18" charset="0"/>
                          </a:rPr>
                          <m:t>𝛿</m:t>
                        </m:r>
                      </m:e>
                    </m:func>
                  </m:oMath>
                </a14:m>
                <a:r>
                  <a:rPr lang="en-US" sz="4000" dirty="0" smtClean="0">
                    <a:latin typeface="Times New Roman" panose="02020603050405020304" pitchFamily="18" charset="0"/>
                    <a:cs typeface="Times New Roman" panose="02020603050405020304" pitchFamily="18" charset="0"/>
                  </a:rPr>
                  <a:t> = 1, </a:t>
                </a:r>
              </a:p>
              <a:p>
                <a:pPr marL="0" indent="0" algn="just">
                  <a:buNone/>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𝑃</m:t>
                          </m:r>
                        </m:e>
                        <m:sub>
                          <m:r>
                            <a:rPr lang="en-US" sz="4000" b="0" i="1" smtClean="0">
                              <a:latin typeface="Cambria Math" panose="02040503050406030204" pitchFamily="18" charset="0"/>
                            </a:rPr>
                            <m:t>𝑖𝑛</m:t>
                          </m:r>
                        </m:sub>
                      </m:sSub>
                      <m:r>
                        <a:rPr lang="en-US" sz="4000" b="0" i="1" smtClean="0">
                          <a:latin typeface="Cambria Math" panose="02040503050406030204" pitchFamily="18" charset="0"/>
                        </a:rPr>
                        <m:t>=17.32</m:t>
                      </m:r>
                      <m:r>
                        <a:rPr lang="en-US" sz="4000" b="0" i="1" smtClean="0">
                          <a:latin typeface="Cambria Math" panose="02040503050406030204" pitchFamily="18" charset="0"/>
                        </a:rPr>
                        <m:t>𝑘𝑊</m:t>
                      </m:r>
                      <m:r>
                        <a:rPr lang="en-US" sz="4000" b="0" i="1" smtClean="0">
                          <a:latin typeface="Cambria Math" panose="02040503050406030204" pitchFamily="18" charset="0"/>
                        </a:rPr>
                        <m:t>. </m:t>
                      </m:r>
                    </m:oMath>
                  </m:oMathPara>
                </a14:m>
                <a:endParaRPr lang="en-US" sz="4000" dirty="0" smtClean="0">
                  <a:latin typeface="Times New Roman" panose="02020603050405020304" pitchFamily="18" charset="0"/>
                  <a:cs typeface="Times New Roman" panose="02020603050405020304" pitchFamily="18" charset="0"/>
                </a:endParaRPr>
              </a:p>
              <a:p>
                <a:pPr marL="0" indent="0" algn="just">
                  <a:buNone/>
                </a:pPr>
                <a:r>
                  <a:rPr lang="en-US" sz="4000" dirty="0" smtClean="0">
                    <a:latin typeface="Times New Roman" panose="02020603050405020304" pitchFamily="18" charset="0"/>
                    <a:cs typeface="Times New Roman" panose="02020603050405020304" pitchFamily="18" charset="0"/>
                  </a:rPr>
                  <a:t>Calculate the excitation voltage,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𝐸</m:t>
                        </m:r>
                      </m:e>
                      <m:sub>
                        <m:r>
                          <a:rPr lang="en-US" sz="4000" b="0" i="1" smtClean="0">
                            <a:latin typeface="Cambria Math" panose="02040503050406030204" pitchFamily="18" charset="0"/>
                          </a:rPr>
                          <m:t>𝑓</m:t>
                        </m:r>
                      </m:sub>
                    </m:sSub>
                  </m:oMath>
                </a14:m>
                <a:r>
                  <a:rPr lang="en-US" sz="4000" dirty="0" smtClean="0">
                    <a:latin typeface="Times New Roman" panose="02020603050405020304" pitchFamily="18" charset="0"/>
                    <a:cs typeface="Times New Roman" panose="02020603050405020304" pitchFamily="18" charset="0"/>
                  </a:rPr>
                  <a:t> and the load angle ,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rPr>
                      <m:t>𝛿</m:t>
                    </m:r>
                  </m:oMath>
                </a14:m>
                <a:r>
                  <a:rPr lang="en-US" sz="4000" dirty="0" smtClean="0">
                    <a:latin typeface="Times New Roman" panose="02020603050405020304" pitchFamily="18" charset="0"/>
                    <a:cs typeface="Times New Roman" panose="02020603050405020304" pitchFamily="18" charset="0"/>
                  </a:rPr>
                  <a:t> for these conditions.</a:t>
                </a:r>
                <a:endParaRPr lang="en-US" sz="4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49828"/>
                <a:ext cx="12192000" cy="5508171"/>
              </a:xfrm>
              <a:blipFill rotWithShape="0">
                <a:blip r:embed="rId2"/>
                <a:stretch>
                  <a:fillRect l="-1750" t="-3097" r="-1750"/>
                </a:stretch>
              </a:blipFill>
            </p:spPr>
            <p:txBody>
              <a:bodyPr/>
              <a:lstStyle/>
              <a:p>
                <a:r>
                  <a:rPr lang="en-US">
                    <a:noFill/>
                  </a:rPr>
                  <a:t> </a:t>
                </a:r>
              </a:p>
            </p:txBody>
          </p:sp>
        </mc:Fallback>
      </mc:AlternateContent>
    </p:spTree>
    <p:extLst>
      <p:ext uri="{BB962C8B-B14F-4D97-AF65-F5344CB8AC3E}">
        <p14:creationId xmlns:p14="http://schemas.microsoft.com/office/powerpoint/2010/main" val="42355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a:spcBef>
                <a:spcPts val="1000"/>
              </a:spcBef>
            </a:pPr>
            <a:r>
              <a:rPr lang="en-US" sz="2400" b="1" dirty="0">
                <a:solidFill>
                  <a:prstClr val="black"/>
                </a:solidFill>
                <a:latin typeface="Calibri" panose="020F0502020204030204"/>
                <a:ea typeface="+mn-ea"/>
                <a:cs typeface="+mn-cs"/>
              </a:rPr>
              <a:t>SOLUTION</a:t>
            </a:r>
            <a:br>
              <a:rPr lang="en-US" sz="2400" b="1" dirty="0">
                <a:solidFill>
                  <a:prstClr val="black"/>
                </a:solidFill>
                <a:latin typeface="Calibri" panose="020F0502020204030204"/>
                <a:ea typeface="+mn-ea"/>
                <a:cs typeface="+mn-cs"/>
              </a:rPr>
            </a:b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pPr lvl="0"/>
                <a:r>
                  <a:rPr lang="en-US" b="1" dirty="0">
                    <a:solidFill>
                      <a:prstClr val="black"/>
                    </a:solidFill>
                  </a:rPr>
                  <a:t>Given Data:</a:t>
                </a:r>
                <a:r>
                  <a:rPr lang="en-US" dirty="0">
                    <a:solidFill>
                      <a:prstClr val="black"/>
                    </a:solidFill>
                  </a:rPr>
                  <a:t>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𝑳</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𝟒𝟎𝟎</m:t>
                    </m:r>
                    <m:r>
                      <a:rPr lang="en-US" b="1" i="1">
                        <a:solidFill>
                          <a:srgbClr val="FF0000"/>
                        </a:solidFill>
                        <a:latin typeface="Cambria Math" panose="02040503050406030204" pitchFamily="18" charset="0"/>
                      </a:rPr>
                      <m:t>𝑽</m:t>
                    </m:r>
                  </m:oMath>
                </a14:m>
                <a:r>
                  <a:rPr lang="en-US" b="1" dirty="0">
                    <a:solidFill>
                      <a:srgbClr val="FF0000"/>
                    </a:solidFill>
                  </a:rPr>
                  <a:t>,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𝑿</m:t>
                        </m:r>
                      </m:e>
                      <m:sub>
                        <m:r>
                          <a:rPr lang="en-US" b="1" i="1">
                            <a:solidFill>
                              <a:srgbClr val="FF0000"/>
                            </a:solidFill>
                            <a:latin typeface="Cambria Math" panose="02040503050406030204" pitchFamily="18" charset="0"/>
                          </a:rPr>
                          <m:t>𝒔</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𝟏𝟐</m:t>
                    </m:r>
                    <m:r>
                      <a:rPr lang="el-GR" sz="2400" b="1" i="1">
                        <a:solidFill>
                          <a:srgbClr val="FF0000"/>
                        </a:solidFill>
                        <a:latin typeface="Cambria Math" panose="02040503050406030204" pitchFamily="18" charset="0"/>
                      </a:rPr>
                      <m:t>Ω</m:t>
                    </m:r>
                  </m:oMath>
                </a14:m>
                <a:r>
                  <a:rPr lang="en-US" b="1" dirty="0">
                    <a:solidFill>
                      <a:srgbClr val="FF0000"/>
                    </a:solidFill>
                  </a:rPr>
                  <a:t>, </a:t>
                </a:r>
                <a14:m>
                  <m:oMath xmlns:m="http://schemas.openxmlformats.org/officeDocument/2006/math">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𝒄𝒐𝒔</m:t>
                        </m:r>
                      </m:fName>
                      <m:e>
                        <m:r>
                          <a:rPr lang="en-US" b="1" i="1">
                            <a:solidFill>
                              <a:srgbClr val="FF0000"/>
                            </a:solidFill>
                            <a:latin typeface="Cambria Math" panose="02040503050406030204" pitchFamily="18" charset="0"/>
                            <a:ea typeface="Cambria Math" panose="02040503050406030204" pitchFamily="18" charset="0"/>
                          </a:rPr>
                          <m:t>𝜹</m:t>
                        </m:r>
                      </m:e>
                    </m:func>
                  </m:oMath>
                </a14:m>
                <a:r>
                  <a:rPr lang="en-US" b="1" dirty="0">
                    <a:solidFill>
                      <a:srgbClr val="FF0000"/>
                    </a:solidFill>
                  </a:rPr>
                  <a:t> = 1,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𝑷</m:t>
                        </m:r>
                      </m:e>
                      <m:sub>
                        <m:r>
                          <a:rPr lang="en-US" b="1" i="1">
                            <a:solidFill>
                              <a:srgbClr val="FF0000"/>
                            </a:solidFill>
                            <a:latin typeface="Cambria Math" panose="02040503050406030204" pitchFamily="18" charset="0"/>
                          </a:rPr>
                          <m:t>𝒊𝒏</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𝟏𝟕</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𝟑𝟐</m:t>
                    </m:r>
                    <m:r>
                      <a:rPr lang="en-US" b="1" i="1">
                        <a:solidFill>
                          <a:srgbClr val="FF0000"/>
                        </a:solidFill>
                        <a:latin typeface="Cambria Math" panose="02040503050406030204" pitchFamily="18" charset="0"/>
                      </a:rPr>
                      <m:t>𝒌𝑾</m:t>
                    </m:r>
                  </m:oMath>
                </a14:m>
                <a:endParaRPr lang="en-US" b="1" dirty="0">
                  <a:solidFill>
                    <a:srgbClr val="FF0000"/>
                  </a:solidFill>
                </a:endParaRPr>
              </a:p>
              <a:p>
                <a:pPr lvl="0"/>
                <a:r>
                  <a:rPr lang="en-US" b="1" dirty="0">
                    <a:solidFill>
                      <a:prstClr val="black"/>
                    </a:solidFill>
                  </a:rPr>
                  <a:t>The motor equation is given as</a:t>
                </a:r>
              </a:p>
              <a:p>
                <a:pPr lvl="0"/>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𝑽</m:t>
                        </m:r>
                      </m:e>
                      <m:sub>
                        <m:r>
                          <a:rPr lang="en-US" b="1" i="1">
                            <a:solidFill>
                              <a:prstClr val="black"/>
                            </a:solidFill>
                            <a:latin typeface="Cambria Math" panose="02040503050406030204" pitchFamily="18" charset="0"/>
                          </a:rPr>
                          <m:t>𝒕</m:t>
                        </m:r>
                      </m:sub>
                    </m:sSub>
                    <m:r>
                      <a:rPr lang="en-US" b="1" i="1">
                        <a:solidFill>
                          <a:prstClr val="black"/>
                        </a:solidFill>
                        <a:latin typeface="Cambria Math" panose="02040503050406030204" pitchFamily="18" charset="0"/>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𝑬</m:t>
                        </m:r>
                      </m:e>
                      <m:sub>
                        <m:r>
                          <a:rPr lang="en-US" b="1" i="1">
                            <a:solidFill>
                              <a:prstClr val="black"/>
                            </a:solidFill>
                            <a:latin typeface="Cambria Math" panose="02040503050406030204" pitchFamily="18" charset="0"/>
                          </a:rPr>
                          <m:t>𝒇</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𝒋</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𝑰</m:t>
                        </m:r>
                      </m:e>
                      <m:sub>
                        <m:r>
                          <a:rPr lang="en-US" b="1" i="1">
                            <a:solidFill>
                              <a:prstClr val="black"/>
                            </a:solidFill>
                            <a:latin typeface="Cambria Math" panose="02040503050406030204" pitchFamily="18" charset="0"/>
                          </a:rPr>
                          <m:t>𝒂</m:t>
                        </m:r>
                      </m:sub>
                    </m:sSub>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𝑿</m:t>
                        </m:r>
                      </m:e>
                      <m:sub>
                        <m:r>
                          <a:rPr lang="en-US" b="1" i="1">
                            <a:solidFill>
                              <a:prstClr val="black"/>
                            </a:solidFill>
                            <a:latin typeface="Cambria Math" panose="02040503050406030204" pitchFamily="18" charset="0"/>
                          </a:rPr>
                          <m:t>𝒔</m:t>
                        </m:r>
                      </m:sub>
                    </m:sSub>
                  </m:oMath>
                </a14:m>
                <a:endParaRPr lang="en-US" b="1" dirty="0">
                  <a:solidFill>
                    <a:prstClr val="black"/>
                  </a:solidFill>
                </a:endParaRPr>
              </a:p>
              <a:p>
                <a:pPr lvl="0"/>
                <a:r>
                  <a:rPr lang="en-US" b="1" dirty="0">
                    <a:solidFill>
                      <a:prstClr val="black"/>
                    </a:solidFill>
                  </a:rPr>
                  <a:t>The phasor diagram is as shown:</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grpSp>
        <p:nvGrpSpPr>
          <p:cNvPr id="9" name="Group 8"/>
          <p:cNvGrpSpPr/>
          <p:nvPr/>
        </p:nvGrpSpPr>
        <p:grpSpPr>
          <a:xfrm>
            <a:off x="6242728" y="4295516"/>
            <a:ext cx="3539897" cy="2123420"/>
            <a:chOff x="6242728" y="4251974"/>
            <a:chExt cx="3539897" cy="2123420"/>
          </a:xfrm>
        </p:grpSpPr>
        <p:grpSp>
          <p:nvGrpSpPr>
            <p:cNvPr id="10" name="Group 9"/>
            <p:cNvGrpSpPr/>
            <p:nvPr/>
          </p:nvGrpSpPr>
          <p:grpSpPr>
            <a:xfrm>
              <a:off x="6242728" y="4251974"/>
              <a:ext cx="3539897" cy="2123420"/>
              <a:chOff x="6039532" y="3961694"/>
              <a:chExt cx="3539897" cy="2123420"/>
            </a:xfrm>
          </p:grpSpPr>
          <mc:AlternateContent xmlns:mc="http://schemas.openxmlformats.org/markup-compatibility/2006" xmlns:a14="http://schemas.microsoft.com/office/drawing/2010/main">
            <mc:Choice Requires="a14">
              <p:sp>
                <p:nvSpPr>
                  <p:cNvPr id="12" name="TextBox 11"/>
                  <p:cNvSpPr txBox="1"/>
                  <p:nvPr/>
                </p:nvSpPr>
                <p:spPr>
                  <a:xfrm>
                    <a:off x="8578166" y="4027010"/>
                    <a:ext cx="687388"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0" smtClean="0">
                                  <a:latin typeface="Cambria Math" panose="02040503050406030204" pitchFamily="18" charset="0"/>
                                </a:rPr>
                                <m:t>𝐈</m:t>
                              </m:r>
                            </m:e>
                            <m:sub>
                              <m:r>
                                <a:rPr lang="en-US" sz="2800" b="1" i="0" smtClean="0">
                                  <a:latin typeface="Cambria Math" panose="02040503050406030204" pitchFamily="18" charset="0"/>
                                </a:rPr>
                                <m:t>𝐚</m:t>
                              </m:r>
                            </m:sub>
                          </m:sSub>
                        </m:oMath>
                      </m:oMathPara>
                    </a14:m>
                    <a:endParaRPr lang="en-US"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8578166" y="4027010"/>
                    <a:ext cx="687388" cy="523220"/>
                  </a:xfrm>
                  <a:prstGeom prst="rect">
                    <a:avLst/>
                  </a:prstGeom>
                  <a:blipFill rotWithShape="0">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234472" y="4853969"/>
                    <a:ext cx="687388"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0" smtClean="0">
                                  <a:latin typeface="Cambria Math" panose="02040503050406030204" pitchFamily="18" charset="0"/>
                                </a:rPr>
                                <m:t>𝐣</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𝑰</m:t>
                                  </m:r>
                                </m:e>
                                <m:sub>
                                  <m:r>
                                    <a:rPr lang="en-US" sz="2800" b="1" i="1" smtClean="0">
                                      <a:latin typeface="Cambria Math" panose="02040503050406030204" pitchFamily="18" charset="0"/>
                                    </a:rPr>
                                    <m:t>𝒂</m:t>
                                  </m:r>
                                </m:sub>
                              </m:sSub>
                              <m:r>
                                <a:rPr lang="en-US" sz="2800" b="1" i="0" smtClean="0">
                                  <a:latin typeface="Cambria Math" panose="02040503050406030204" pitchFamily="18" charset="0"/>
                                </a:rPr>
                                <m:t>𝐗</m:t>
                              </m:r>
                            </m:e>
                            <m:sub>
                              <m:r>
                                <a:rPr lang="en-US" sz="2800" b="1" i="0" smtClean="0">
                                  <a:latin typeface="Cambria Math" panose="02040503050406030204" pitchFamily="18" charset="0"/>
                                </a:rPr>
                                <m:t>𝐬</m:t>
                              </m:r>
                            </m:sub>
                          </m:sSub>
                        </m:oMath>
                      </m:oMathPara>
                    </a14:m>
                    <a:endParaRPr lang="en-US"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8234472" y="4853969"/>
                    <a:ext cx="687388" cy="523220"/>
                  </a:xfrm>
                  <a:prstGeom prst="rect">
                    <a:avLst/>
                  </a:prstGeom>
                  <a:blipFill rotWithShape="0">
                    <a:blip r:embed="rId5"/>
                    <a:stretch>
                      <a:fillRect r="-2831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2331914">
                    <a:off x="6372008" y="5115579"/>
                    <a:ext cx="687388"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0" smtClean="0">
                                  <a:latin typeface="Cambria Math" panose="02040503050406030204" pitchFamily="18" charset="0"/>
                                </a:rPr>
                                <m:t>𝐄</m:t>
                              </m:r>
                            </m:e>
                            <m:sub>
                              <m:r>
                                <a:rPr lang="en-US" sz="2800" b="1" i="0" smtClean="0">
                                  <a:latin typeface="Cambria Math" panose="02040503050406030204" pitchFamily="18" charset="0"/>
                                </a:rPr>
                                <m:t>𝐟</m:t>
                              </m:r>
                            </m:sub>
                          </m:sSub>
                        </m:oMath>
                      </m:oMathPara>
                    </a14:m>
                    <a:endParaRPr lang="en-US" b="1" dirty="0"/>
                  </a:p>
                </p:txBody>
              </p:sp>
            </mc:Choice>
            <mc:Fallback xmlns="">
              <p:sp>
                <p:nvSpPr>
                  <p:cNvPr id="33" name="TextBox 32"/>
                  <p:cNvSpPr txBox="1">
                    <a:spLocks noRot="1" noChangeAspect="1" noMove="1" noResize="1" noEditPoints="1" noAdjustHandles="1" noChangeArrowheads="1" noChangeShapeType="1" noTextEdit="1"/>
                  </p:cNvSpPr>
                  <p:nvPr/>
                </p:nvSpPr>
                <p:spPr>
                  <a:xfrm rot="2331914">
                    <a:off x="6372008" y="5115579"/>
                    <a:ext cx="687388" cy="523220"/>
                  </a:xfrm>
                  <a:prstGeom prst="rect">
                    <a:avLst/>
                  </a:prstGeom>
                  <a:blipFill rotWithShape="0">
                    <a:blip r:embed="rId6"/>
                    <a:stretch>
                      <a:fillRect/>
                    </a:stretch>
                  </a:blipFill>
                  <a:ln>
                    <a:noFill/>
                  </a:ln>
                </p:spPr>
                <p:txBody>
                  <a:bodyPr/>
                  <a:lstStyle/>
                  <a:p>
                    <a:r>
                      <a:rPr lang="en-US">
                        <a:noFill/>
                      </a:rPr>
                      <a:t> </a:t>
                    </a:r>
                  </a:p>
                </p:txBody>
              </p:sp>
            </mc:Fallback>
          </mc:AlternateContent>
          <p:grpSp>
            <p:nvGrpSpPr>
              <p:cNvPr id="15" name="Group 14"/>
              <p:cNvGrpSpPr/>
              <p:nvPr/>
            </p:nvGrpSpPr>
            <p:grpSpPr>
              <a:xfrm>
                <a:off x="6039532" y="3961694"/>
                <a:ext cx="3539897" cy="2123420"/>
                <a:chOff x="6083074" y="3961694"/>
                <a:chExt cx="3539897" cy="2123420"/>
              </a:xfrm>
            </p:grpSpPr>
            <p:grpSp>
              <p:nvGrpSpPr>
                <p:cNvPr id="16" name="Group 15"/>
                <p:cNvGrpSpPr/>
                <p:nvPr/>
              </p:nvGrpSpPr>
              <p:grpSpPr>
                <a:xfrm>
                  <a:off x="6083074" y="3961694"/>
                  <a:ext cx="3539897" cy="2123420"/>
                  <a:chOff x="6083074" y="3961694"/>
                  <a:chExt cx="3539897" cy="2123420"/>
                </a:xfrm>
              </p:grpSpPr>
              <p:grpSp>
                <p:nvGrpSpPr>
                  <p:cNvPr id="18" name="Group 17"/>
                  <p:cNvGrpSpPr/>
                  <p:nvPr/>
                </p:nvGrpSpPr>
                <p:grpSpPr>
                  <a:xfrm>
                    <a:off x="6083074" y="4470399"/>
                    <a:ext cx="3539897" cy="1614715"/>
                    <a:chOff x="6083074" y="4426857"/>
                    <a:chExt cx="3539897" cy="1614715"/>
                  </a:xfrm>
                </p:grpSpPr>
                <p:grpSp>
                  <p:nvGrpSpPr>
                    <p:cNvPr id="20" name="Group 19"/>
                    <p:cNvGrpSpPr/>
                    <p:nvPr/>
                  </p:nvGrpSpPr>
                  <p:grpSpPr>
                    <a:xfrm>
                      <a:off x="6097588" y="4455885"/>
                      <a:ext cx="3525383" cy="29029"/>
                      <a:chOff x="6097588" y="4746171"/>
                      <a:chExt cx="3525383" cy="29029"/>
                    </a:xfrm>
                  </p:grpSpPr>
                  <p:cxnSp>
                    <p:nvCxnSpPr>
                      <p:cNvPr id="23" name="Straight Arrow Connector 22"/>
                      <p:cNvCxnSpPr/>
                      <p:nvPr/>
                    </p:nvCxnSpPr>
                    <p:spPr>
                      <a:xfrm>
                        <a:off x="6097588" y="4746171"/>
                        <a:ext cx="2204583" cy="29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8302171" y="4760686"/>
                        <a:ext cx="13208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cxnSp>
                  <p:nvCxnSpPr>
                    <p:cNvPr id="21" name="Straight Arrow Connector 20"/>
                    <p:cNvCxnSpPr/>
                    <p:nvPr/>
                  </p:nvCxnSpPr>
                  <p:spPr>
                    <a:xfrm>
                      <a:off x="6083074" y="4426857"/>
                      <a:ext cx="2219097" cy="16038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258629" y="4441371"/>
                      <a:ext cx="0" cy="1600201"/>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grpSp>
              <mc:AlternateContent xmlns:mc="http://schemas.openxmlformats.org/markup-compatibility/2006" xmlns:a14="http://schemas.microsoft.com/office/drawing/2010/main">
                <mc:Choice Requires="a14">
                  <p:sp>
                    <p:nvSpPr>
                      <p:cNvPr id="19" name="TextBox 18"/>
                      <p:cNvSpPr txBox="1"/>
                      <p:nvPr/>
                    </p:nvSpPr>
                    <p:spPr>
                      <a:xfrm>
                        <a:off x="6771141" y="3961694"/>
                        <a:ext cx="687388"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0" smtClean="0">
                                      <a:latin typeface="Cambria Math" panose="02040503050406030204" pitchFamily="18" charset="0"/>
                                    </a:rPr>
                                    <m:t>𝐕</m:t>
                                  </m:r>
                                </m:e>
                                <m:sub>
                                  <m:r>
                                    <a:rPr lang="en-US" sz="2800" b="1" i="0" smtClean="0">
                                      <a:latin typeface="Cambria Math" panose="02040503050406030204" pitchFamily="18" charset="0"/>
                                    </a:rPr>
                                    <m:t>𝐭</m:t>
                                  </m:r>
                                </m:sub>
                              </m:sSub>
                            </m:oMath>
                          </m:oMathPara>
                        </a14:m>
                        <a:endParaRPr lang="en-US"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6771141" y="3961694"/>
                        <a:ext cx="687388" cy="523220"/>
                      </a:xfrm>
                      <a:prstGeom prst="rect">
                        <a:avLst/>
                      </a:prstGeom>
                      <a:blipFill rotWithShape="0">
                        <a:blip r:embed="rId7"/>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p:cNvSpPr txBox="1"/>
                    <p:nvPr/>
                  </p:nvSpPr>
                  <p:spPr>
                    <a:xfrm>
                      <a:off x="6459088" y="4433410"/>
                      <a:ext cx="687388"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𝛅</m:t>
                            </m:r>
                          </m:oMath>
                        </m:oMathPara>
                      </a14:m>
                      <a:endParaRPr lang="en-US"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6459088" y="4433410"/>
                      <a:ext cx="687388" cy="523220"/>
                    </a:xfrm>
                    <a:prstGeom prst="rect">
                      <a:avLst/>
                    </a:prstGeom>
                    <a:blipFill rotWithShape="0">
                      <a:blip r:embed="rId8"/>
                      <a:stretch>
                        <a:fillRect/>
                      </a:stretch>
                    </a:blipFill>
                    <a:ln>
                      <a:noFill/>
                    </a:ln>
                  </p:spPr>
                  <p:txBody>
                    <a:bodyPr/>
                    <a:lstStyle/>
                    <a:p>
                      <a:r>
                        <a:rPr lang="en-US">
                          <a:noFill/>
                        </a:rPr>
                        <a:t> </a:t>
                      </a:r>
                    </a:p>
                  </p:txBody>
                </p:sp>
              </mc:Fallback>
            </mc:AlternateContent>
          </p:grpSp>
        </p:grpSp>
        <p:sp>
          <p:nvSpPr>
            <p:cNvPr id="11" name="Arc 10"/>
            <p:cNvSpPr/>
            <p:nvPr/>
          </p:nvSpPr>
          <p:spPr>
            <a:xfrm rot="2235762">
              <a:off x="6312963" y="4731651"/>
              <a:ext cx="482147" cy="542119"/>
            </a:xfrm>
            <a:prstGeom prst="arc">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8703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synchronous machines(</a:t>
            </a:r>
            <a:r>
              <a:rPr lang="en-US" dirty="0" err="1" smtClean="0"/>
              <a:t>sm</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Generators</a:t>
            </a:r>
          </a:p>
          <a:p>
            <a:r>
              <a:rPr lang="en-US" dirty="0" smtClean="0"/>
              <a:t>Motors</a:t>
            </a:r>
          </a:p>
          <a:p>
            <a:r>
              <a:rPr lang="en-US" dirty="0" smtClean="0"/>
              <a:t>Most important application of </a:t>
            </a:r>
            <a:r>
              <a:rPr lang="en-US" dirty="0" err="1" smtClean="0"/>
              <a:t>sm</a:t>
            </a:r>
            <a:r>
              <a:rPr lang="en-US" dirty="0" smtClean="0"/>
              <a:t> is that of a generator(usually 3 phase); also called Alternator</a:t>
            </a:r>
          </a:p>
          <a:p>
            <a:r>
              <a:rPr lang="en-US" dirty="0" smtClean="0"/>
              <a:t>They are the main source of electrical energy</a:t>
            </a:r>
          </a:p>
          <a:p>
            <a:r>
              <a:rPr lang="en-US" dirty="0" smtClean="0"/>
              <a:t>They handle enormous power</a:t>
            </a:r>
          </a:p>
          <a:p>
            <a:r>
              <a:rPr lang="en-US" dirty="0" smtClean="0"/>
              <a:t>They are energy converters</a:t>
            </a:r>
          </a:p>
          <a:p>
            <a:r>
              <a:rPr lang="en-US" dirty="0" smtClean="0"/>
              <a:t>Largest units are those driven by Gas, steam and water power</a:t>
            </a:r>
          </a:p>
          <a:p>
            <a:r>
              <a:rPr lang="en-US" dirty="0" smtClean="0"/>
              <a:t>Motors are used for power factor correction </a:t>
            </a:r>
            <a:endParaRPr lang="en-US" dirty="0"/>
          </a:p>
        </p:txBody>
      </p:sp>
    </p:spTree>
    <p:extLst>
      <p:ext uri="{BB962C8B-B14F-4D97-AF65-F5344CB8AC3E}">
        <p14:creationId xmlns:p14="http://schemas.microsoft.com/office/powerpoint/2010/main" val="3005755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fontScale="90000"/>
          </a:bodyPr>
          <a:lstStyle/>
          <a:p>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SOLUTION TO TUTORIAL 4 CONT’D - </a:t>
            </a:r>
            <a:r>
              <a:rPr lang="en-US" dirty="0" smtClean="0">
                <a:latin typeface="Arial Black" panose="020B0A04020102020204" pitchFamily="34" charset="0"/>
              </a:rPr>
              <a:t>TASK </a:t>
            </a:r>
            <a:r>
              <a:rPr lang="en-US" dirty="0">
                <a:latin typeface="Arial Black" panose="020B0A04020102020204" pitchFamily="34" charset="0"/>
              </a:rPr>
              <a:t>1 : EXCITATION VOLTAGE</a:t>
            </a:r>
            <a:br>
              <a:rPr lang="en-US" dirty="0">
                <a:latin typeface="Arial Black" panose="020B0A04020102020204" pitchFamily="34" charset="0"/>
              </a:rPr>
            </a:br>
            <a:endParaRPr lang="en-US" b="1"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056368"/>
                <a:ext cx="12046857" cy="6911975"/>
              </a:xfrm>
            </p:spPr>
            <p:txBody>
              <a:bodyPr>
                <a:noAutofit/>
              </a:bodyPr>
              <a:lstStyle/>
              <a:p>
                <a:r>
                  <a:rPr lang="en-US" sz="4000" dirty="0" smtClean="0"/>
                  <a:t>Recall</a:t>
                </a:r>
              </a:p>
              <a:p>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smtClean="0">
                            <a:solidFill>
                              <a:prstClr val="black"/>
                            </a:solidFill>
                            <a:latin typeface="Cambria Math" panose="02040503050406030204" pitchFamily="18" charset="0"/>
                          </a:rPr>
                          <m:t>𝑬</m:t>
                        </m:r>
                      </m:e>
                      <m:sub>
                        <m:r>
                          <a:rPr lang="en-US" sz="4000" b="1" i="1" smtClean="0">
                            <a:solidFill>
                              <a:prstClr val="black"/>
                            </a:solidFill>
                            <a:latin typeface="Cambria Math" panose="02040503050406030204" pitchFamily="18" charset="0"/>
                          </a:rPr>
                          <m:t>𝒇</m:t>
                        </m:r>
                      </m:sub>
                    </m:sSub>
                    <m:r>
                      <a:rPr lang="en-US" sz="4000" b="1" i="1">
                        <a:solidFill>
                          <a:prstClr val="black"/>
                        </a:solidFill>
                        <a:latin typeface="Cambria Math" panose="02040503050406030204" pitchFamily="18" charset="0"/>
                      </a:rPr>
                      <m:t>= </m:t>
                    </m:r>
                    <m:sSub>
                      <m:sSubPr>
                        <m:ctrlPr>
                          <a:rPr lang="en-US" sz="4000" b="1" i="1">
                            <a:solidFill>
                              <a:prstClr val="black"/>
                            </a:solidFill>
                            <a:latin typeface="Cambria Math" panose="02040503050406030204" pitchFamily="18" charset="0"/>
                          </a:rPr>
                        </m:ctrlPr>
                      </m:sSubPr>
                      <m:e>
                        <m:r>
                          <a:rPr lang="en-US" sz="4000" b="1" i="1" smtClean="0">
                            <a:solidFill>
                              <a:prstClr val="black"/>
                            </a:solidFill>
                            <a:latin typeface="Cambria Math" panose="02040503050406030204" pitchFamily="18" charset="0"/>
                          </a:rPr>
                          <m:t>𝑽</m:t>
                        </m:r>
                      </m:e>
                      <m:sub>
                        <m:r>
                          <a:rPr lang="en-US" sz="4000" b="1" i="1" smtClean="0">
                            <a:solidFill>
                              <a:prstClr val="black"/>
                            </a:solidFill>
                            <a:latin typeface="Cambria Math" panose="02040503050406030204" pitchFamily="18" charset="0"/>
                          </a:rPr>
                          <m:t>𝒕</m:t>
                        </m:r>
                      </m:sub>
                    </m:sSub>
                    <m:r>
                      <a:rPr lang="en-US" sz="4000" b="1" i="1" smtClean="0">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𝒋</m:t>
                    </m:r>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𝑰</m:t>
                        </m:r>
                      </m:e>
                      <m:sub>
                        <m:r>
                          <a:rPr lang="en-US" sz="4000" b="1" i="1">
                            <a:solidFill>
                              <a:prstClr val="black"/>
                            </a:solidFill>
                            <a:latin typeface="Cambria Math" panose="02040503050406030204" pitchFamily="18" charset="0"/>
                          </a:rPr>
                          <m:t>𝒂</m:t>
                        </m:r>
                      </m:sub>
                    </m:sSub>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𝑿</m:t>
                        </m:r>
                      </m:e>
                      <m:sub>
                        <m:r>
                          <a:rPr lang="en-US" sz="4000" b="1" i="1">
                            <a:solidFill>
                              <a:prstClr val="black"/>
                            </a:solidFill>
                            <a:latin typeface="Cambria Math" panose="02040503050406030204" pitchFamily="18" charset="0"/>
                          </a:rPr>
                          <m:t>𝒔</m:t>
                        </m:r>
                      </m:sub>
                    </m:sSub>
                  </m:oMath>
                </a14:m>
                <a:r>
                  <a:rPr lang="en-US" sz="4000" dirty="0" smtClean="0"/>
                  <a:t> -------------(T4.1)</a:t>
                </a:r>
              </a:p>
              <a:p>
                <a:endParaRPr lang="en-US" sz="4000" dirty="0" smtClean="0"/>
              </a:p>
              <a:p>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𝐼</m:t>
                        </m:r>
                      </m:e>
                      <m:sub>
                        <m:r>
                          <a:rPr lang="en-US" sz="4000" b="0" i="1" smtClean="0">
                            <a:latin typeface="Cambria Math" panose="02040503050406030204" pitchFamily="18" charset="0"/>
                          </a:rPr>
                          <m:t>𝑎</m:t>
                        </m:r>
                      </m:sub>
                    </m:sSub>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𝐼</m:t>
                            </m:r>
                          </m:e>
                          <m:sub>
                            <m:r>
                              <a:rPr lang="en-US" sz="4000" b="0" i="1" smtClean="0">
                                <a:latin typeface="Cambria Math" panose="02040503050406030204" pitchFamily="18" charset="0"/>
                              </a:rPr>
                              <m:t>𝑎</m:t>
                            </m:r>
                          </m:sub>
                        </m:sSub>
                      </m:e>
                    </m:d>
                    <m:r>
                      <a:rPr lang="en-US" sz="4000" i="1">
                        <a:latin typeface="Cambria Math" panose="02040503050406030204" pitchFamily="18" charset="0"/>
                        <a:ea typeface="Cambria Math" panose="02040503050406030204" pitchFamily="18" charset="0"/>
                      </a:rPr>
                      <m:t>&lt;</m:t>
                    </m:r>
                    <m:sSup>
                      <m:sSupPr>
                        <m:ctrlPr>
                          <a:rPr lang="en-US" sz="4000" i="1">
                            <a:latin typeface="Cambria Math" panose="02040503050406030204" pitchFamily="18" charset="0"/>
                            <a:ea typeface="Cambria Math" panose="02040503050406030204" pitchFamily="18" charset="0"/>
                          </a:rPr>
                        </m:ctrlPr>
                      </m:sSupPr>
                      <m:e>
                        <m:r>
                          <a:rPr lang="en-US" sz="4000" i="1">
                            <a:latin typeface="Cambria Math" panose="02040503050406030204" pitchFamily="18" charset="0"/>
                            <a:ea typeface="Cambria Math" panose="02040503050406030204" pitchFamily="18" charset="0"/>
                          </a:rPr>
                          <m:t>0</m:t>
                        </m:r>
                      </m:e>
                      <m:sup>
                        <m:r>
                          <a:rPr lang="en-US" sz="4000" i="1">
                            <a:latin typeface="Cambria Math" panose="02040503050406030204" pitchFamily="18" charset="0"/>
                            <a:ea typeface="Cambria Math" panose="02040503050406030204" pitchFamily="18" charset="0"/>
                          </a:rPr>
                          <m:t>0</m:t>
                        </m:r>
                      </m:sup>
                    </m:sSup>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𝑃</m:t>
                            </m:r>
                          </m:e>
                          <m:sub>
                            <m:r>
                              <a:rPr lang="en-US" sz="4000" b="0" i="1" smtClean="0">
                                <a:latin typeface="Cambria Math" panose="02040503050406030204" pitchFamily="18" charset="0"/>
                              </a:rPr>
                              <m:t>𝑖𝑛</m:t>
                            </m:r>
                          </m:sub>
                        </m:sSub>
                      </m:num>
                      <m:den>
                        <m:sSub>
                          <m:sSubPr>
                            <m:ctrlPr>
                              <a:rPr lang="en-US" sz="4000" b="0" i="1" smtClean="0">
                                <a:latin typeface="Cambria Math" panose="02040503050406030204" pitchFamily="18" charset="0"/>
                              </a:rPr>
                            </m:ctrlPr>
                          </m:sSubPr>
                          <m:e>
                            <m:rad>
                              <m:radPr>
                                <m:degHide m:val="on"/>
                                <m:ctrlPr>
                                  <a:rPr lang="en-US" sz="4000" i="1">
                                    <a:latin typeface="Cambria Math" panose="02040503050406030204" pitchFamily="18" charset="0"/>
                                  </a:rPr>
                                </m:ctrlPr>
                              </m:radPr>
                              <m:deg/>
                              <m:e>
                                <m:r>
                                  <a:rPr lang="en-US" sz="4000" i="1">
                                    <a:latin typeface="Cambria Math" panose="02040503050406030204" pitchFamily="18" charset="0"/>
                                  </a:rPr>
                                  <m:t>3 </m:t>
                                </m:r>
                              </m:e>
                            </m:rad>
                            <m:r>
                              <a:rPr lang="en-US" sz="4000" b="0" i="1" smtClean="0">
                                <a:latin typeface="Cambria Math" panose="02040503050406030204" pitchFamily="18" charset="0"/>
                              </a:rPr>
                              <m:t>𝑉</m:t>
                            </m:r>
                          </m:e>
                          <m:sub>
                            <m:r>
                              <a:rPr lang="en-US" sz="4000" b="0" i="1" smtClean="0">
                                <a:latin typeface="Cambria Math" panose="02040503050406030204" pitchFamily="18" charset="0"/>
                              </a:rPr>
                              <m:t>𝐿</m:t>
                            </m:r>
                          </m:sub>
                        </m:sSub>
                      </m:den>
                    </m:f>
                    <m:r>
                      <a:rPr lang="en-US" sz="4000" i="1">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b="0" i="1" smtClean="0">
                            <a:solidFill>
                              <a:prstClr val="black"/>
                            </a:solidFill>
                            <a:latin typeface="Cambria Math" panose="02040503050406030204" pitchFamily="18" charset="0"/>
                          </a:rPr>
                          <m:t>17320</m:t>
                        </m:r>
                      </m:num>
                      <m:den>
                        <m:r>
                          <a:rPr lang="en-US" sz="4000" b="0" i="1" smtClean="0">
                            <a:solidFill>
                              <a:prstClr val="black"/>
                            </a:solidFill>
                            <a:latin typeface="Cambria Math" panose="02040503050406030204" pitchFamily="18" charset="0"/>
                          </a:rPr>
                          <m:t>1.732(400)</m:t>
                        </m:r>
                      </m:den>
                    </m:f>
                  </m:oMath>
                </a14:m>
                <a:endParaRPr lang="en-US" sz="4000" dirty="0" smtClean="0"/>
              </a:p>
              <a:p>
                <a:endParaRPr lang="en-US" sz="4000" dirty="0" smtClean="0"/>
              </a:p>
              <a:p>
                <a14:m>
                  <m:oMath xmlns:m="http://schemas.openxmlformats.org/officeDocument/2006/math">
                    <m:sSub>
                      <m:sSubPr>
                        <m:ctrlPr>
                          <a:rPr lang="en-US" sz="4000" b="1" i="1" smtClean="0">
                            <a:solidFill>
                              <a:srgbClr val="FF0000"/>
                            </a:solidFill>
                            <a:latin typeface="Cambria Math" panose="02040503050406030204" pitchFamily="18" charset="0"/>
                          </a:rPr>
                        </m:ctrlPr>
                      </m:sSubPr>
                      <m:e>
                        <m:r>
                          <a:rPr lang="en-US" sz="4000" b="1" i="1">
                            <a:solidFill>
                              <a:srgbClr val="FF0000"/>
                            </a:solidFill>
                            <a:latin typeface="Cambria Math" panose="02040503050406030204" pitchFamily="18" charset="0"/>
                          </a:rPr>
                          <m:t>𝑰</m:t>
                        </m:r>
                      </m:e>
                      <m:sub>
                        <m:r>
                          <a:rPr lang="en-US" sz="4000" b="1" i="1">
                            <a:solidFill>
                              <a:srgbClr val="FF0000"/>
                            </a:solidFill>
                            <a:latin typeface="Cambria Math" panose="02040503050406030204" pitchFamily="18" charset="0"/>
                          </a:rPr>
                          <m:t>𝒂</m:t>
                        </m:r>
                      </m:sub>
                    </m:sSub>
                    <m:r>
                      <a:rPr lang="en-US" sz="4000" b="1" i="1">
                        <a:solidFill>
                          <a:srgbClr val="FF0000"/>
                        </a:solidFill>
                        <a:latin typeface="Cambria Math" panose="02040503050406030204" pitchFamily="18" charset="0"/>
                      </a:rPr>
                      <m:t>=</m:t>
                    </m:r>
                    <m:r>
                      <a:rPr lang="en-US" sz="4000" b="1" i="1" smtClean="0">
                        <a:solidFill>
                          <a:srgbClr val="FF0000"/>
                        </a:solidFill>
                        <a:latin typeface="Cambria Math" panose="02040503050406030204" pitchFamily="18" charset="0"/>
                      </a:rPr>
                      <m:t>𝟐𝟓</m:t>
                    </m:r>
                    <m:r>
                      <a:rPr lang="en-US" sz="4000" b="1" i="1">
                        <a:solidFill>
                          <a:srgbClr val="FF0000"/>
                        </a:solidFill>
                        <a:latin typeface="Cambria Math" panose="02040503050406030204" pitchFamily="18" charset="0"/>
                        <a:ea typeface="Cambria Math" panose="02040503050406030204" pitchFamily="18" charset="0"/>
                      </a:rPr>
                      <m:t>&lt;</m:t>
                    </m:r>
                    <m:sSup>
                      <m:sSupPr>
                        <m:ctrlPr>
                          <a:rPr lang="en-US" sz="4000" b="1" i="1">
                            <a:solidFill>
                              <a:srgbClr val="FF0000"/>
                            </a:solidFill>
                            <a:latin typeface="Cambria Math" panose="02040503050406030204" pitchFamily="18" charset="0"/>
                            <a:ea typeface="Cambria Math" panose="02040503050406030204" pitchFamily="18" charset="0"/>
                          </a:rPr>
                        </m:ctrlPr>
                      </m:sSupPr>
                      <m:e>
                        <m:r>
                          <a:rPr lang="en-US" sz="4000" b="1" i="1">
                            <a:solidFill>
                              <a:srgbClr val="FF0000"/>
                            </a:solidFill>
                            <a:latin typeface="Cambria Math" panose="02040503050406030204" pitchFamily="18" charset="0"/>
                            <a:ea typeface="Cambria Math" panose="02040503050406030204" pitchFamily="18" charset="0"/>
                          </a:rPr>
                          <m:t>𝟎</m:t>
                        </m:r>
                      </m:e>
                      <m:sup>
                        <m:r>
                          <a:rPr lang="en-US" sz="4000" b="1" i="1">
                            <a:solidFill>
                              <a:srgbClr val="FF0000"/>
                            </a:solidFill>
                            <a:latin typeface="Cambria Math" panose="02040503050406030204" pitchFamily="18" charset="0"/>
                            <a:ea typeface="Cambria Math" panose="02040503050406030204" pitchFamily="18" charset="0"/>
                          </a:rPr>
                          <m:t>𝟎</m:t>
                        </m:r>
                      </m:sup>
                    </m:sSup>
                  </m:oMath>
                </a14:m>
                <a:r>
                  <a:rPr lang="en-US" sz="4000" b="1" dirty="0" smtClean="0">
                    <a:solidFill>
                      <a:srgbClr val="FF0000"/>
                    </a:solidFill>
                  </a:rPr>
                  <a:t>A</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056368"/>
                <a:ext cx="12046857" cy="6911975"/>
              </a:xfrm>
              <a:blipFill rotWithShape="0">
                <a:blip r:embed="rId2"/>
                <a:stretch>
                  <a:fillRect l="-1619" t="-2469"/>
                </a:stretch>
              </a:blipFill>
            </p:spPr>
            <p:txBody>
              <a:bodyPr/>
              <a:lstStyle/>
              <a:p>
                <a:r>
                  <a:rPr lang="en-US">
                    <a:noFill/>
                  </a:rPr>
                  <a:t> </a:t>
                </a:r>
              </a:p>
            </p:txBody>
          </p:sp>
        </mc:Fallback>
      </mc:AlternateContent>
    </p:spTree>
    <p:extLst>
      <p:ext uri="{BB962C8B-B14F-4D97-AF65-F5344CB8AC3E}">
        <p14:creationId xmlns:p14="http://schemas.microsoft.com/office/powerpoint/2010/main" val="103090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Arial Black" panose="020B0A04020102020204" pitchFamily="34" charset="0"/>
              </a:rPr>
              <a:t>TASK 1 : EXCITATION </a:t>
            </a:r>
            <a:r>
              <a:rPr lang="en-US" sz="4000" dirty="0" smtClean="0">
                <a:solidFill>
                  <a:prstClr val="black"/>
                </a:solidFill>
                <a:latin typeface="Arial Black" panose="020B0A04020102020204" pitchFamily="34" charset="0"/>
              </a:rPr>
              <a:t>VOLTAGE –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r>
                  <a:rPr lang="en-US" sz="4000" b="1" dirty="0">
                    <a:solidFill>
                      <a:prstClr val="black"/>
                    </a:solidFill>
                  </a:rPr>
                  <a:t>Using T4.1, and </a:t>
                </a:r>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sub>
                    </m:sSub>
                  </m:oMath>
                </a14:m>
                <a:r>
                  <a:rPr lang="en-US" sz="4000" b="1" dirty="0">
                    <a:solidFill>
                      <a:prstClr val="black"/>
                    </a:solidFill>
                  </a:rPr>
                  <a:t> = </a:t>
                </a:r>
                <a14:m>
                  <m:oMath xmlns:m="http://schemas.openxmlformats.org/officeDocument/2006/math">
                    <m:f>
                      <m:fPr>
                        <m:ctrlPr>
                          <a:rPr lang="en-US" sz="4000" b="1" i="1">
                            <a:solidFill>
                              <a:prstClr val="black"/>
                            </a:solidFill>
                            <a:latin typeface="Cambria Math" panose="02040503050406030204" pitchFamily="18" charset="0"/>
                          </a:rPr>
                        </m:ctrlPr>
                      </m:fPr>
                      <m:num>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𝑳</m:t>
                            </m:r>
                          </m:sub>
                        </m:sSub>
                      </m:num>
                      <m:den>
                        <m:rad>
                          <m:radPr>
                            <m:degHide m:val="on"/>
                            <m:ctrlPr>
                              <a:rPr lang="en-US" sz="4000" b="1" i="1">
                                <a:solidFill>
                                  <a:prstClr val="black"/>
                                </a:solidFill>
                                <a:latin typeface="Cambria Math" panose="02040503050406030204" pitchFamily="18" charset="0"/>
                              </a:rPr>
                            </m:ctrlPr>
                          </m:radPr>
                          <m:deg/>
                          <m:e>
                            <m:r>
                              <a:rPr lang="en-US" sz="4000" b="1" i="1">
                                <a:solidFill>
                                  <a:prstClr val="black"/>
                                </a:solidFill>
                                <a:latin typeface="Cambria Math" panose="02040503050406030204" pitchFamily="18" charset="0"/>
                              </a:rPr>
                              <m:t>𝟑</m:t>
                            </m:r>
                          </m:e>
                        </m:rad>
                      </m:den>
                    </m:f>
                  </m:oMath>
                </a14:m>
                <a:r>
                  <a:rPr lang="en-US" sz="4000" b="1" dirty="0">
                    <a:solidFill>
                      <a:prstClr val="black"/>
                    </a:solidFill>
                  </a:rPr>
                  <a:t> = </a:t>
                </a:r>
                <a:r>
                  <a:rPr lang="en-US" sz="4000" b="1" dirty="0" smtClean="0">
                    <a:solidFill>
                      <a:prstClr val="black"/>
                    </a:solidFill>
                  </a:rPr>
                  <a:t>231</a:t>
                </a:r>
              </a:p>
              <a:p>
                <a:pPr lvl="0"/>
                <a:endParaRPr lang="en-US" sz="4000" b="1" dirty="0">
                  <a:solidFill>
                    <a:prstClr val="black"/>
                  </a:solidFill>
                </a:endParaRPr>
              </a:p>
              <a:p>
                <a:pPr lvl="0"/>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𝑬</m:t>
                        </m:r>
                      </m:e>
                      <m:sub>
                        <m:r>
                          <a:rPr lang="en-US" sz="4000" b="1" i="1">
                            <a:solidFill>
                              <a:prstClr val="black"/>
                            </a:solidFill>
                            <a:latin typeface="Cambria Math" panose="02040503050406030204" pitchFamily="18" charset="0"/>
                          </a:rPr>
                          <m:t>𝒇</m:t>
                        </m:r>
                      </m:sub>
                    </m:sSub>
                    <m:r>
                      <a:rPr lang="en-US" sz="4000" b="1" i="1">
                        <a:solidFill>
                          <a:prstClr val="black"/>
                        </a:solidFill>
                        <a:latin typeface="Cambria Math" panose="02040503050406030204" pitchFamily="18" charset="0"/>
                      </a:rPr>
                      <m:t>= </m:t>
                    </m:r>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sub>
                    </m:sSub>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𝒋</m:t>
                    </m:r>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𝑰</m:t>
                        </m:r>
                      </m:e>
                      <m:sub>
                        <m:r>
                          <a:rPr lang="en-US" sz="4000" b="1" i="1">
                            <a:solidFill>
                              <a:prstClr val="black"/>
                            </a:solidFill>
                            <a:latin typeface="Cambria Math" panose="02040503050406030204" pitchFamily="18" charset="0"/>
                          </a:rPr>
                          <m:t>𝒂</m:t>
                        </m:r>
                      </m:sub>
                    </m:sSub>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𝑿</m:t>
                        </m:r>
                      </m:e>
                      <m:sub>
                        <m:r>
                          <a:rPr lang="en-US" sz="4000" b="1" i="1">
                            <a:solidFill>
                              <a:prstClr val="black"/>
                            </a:solidFill>
                            <a:latin typeface="Cambria Math" panose="02040503050406030204" pitchFamily="18" charset="0"/>
                          </a:rPr>
                          <m:t>𝒔</m:t>
                        </m:r>
                      </m:sub>
                    </m:sSub>
                  </m:oMath>
                </a14:m>
                <a:endParaRPr lang="en-US" sz="4000" b="1" dirty="0">
                  <a:solidFill>
                    <a:prstClr val="black"/>
                  </a:solidFill>
                </a:endParaRPr>
              </a:p>
              <a:p>
                <a:pPr lvl="0"/>
                <a:r>
                  <a:rPr lang="en-US" sz="4000" b="1" dirty="0">
                    <a:solidFill>
                      <a:prstClr val="black"/>
                    </a:solidFill>
                  </a:rPr>
                  <a:t>      </a:t>
                </a:r>
                <a14:m>
                  <m:oMath xmlns:m="http://schemas.openxmlformats.org/officeDocument/2006/math">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𝟐𝟑𝟏</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𝒋</m:t>
                    </m:r>
                    <m:d>
                      <m:dPr>
                        <m:ctrlPr>
                          <a:rPr lang="en-US" sz="4000" b="1" i="1">
                            <a:solidFill>
                              <a:prstClr val="black"/>
                            </a:solidFill>
                            <a:latin typeface="Cambria Math" panose="02040503050406030204" pitchFamily="18" charset="0"/>
                          </a:rPr>
                        </m:ctrlPr>
                      </m:dPr>
                      <m:e>
                        <m:r>
                          <a:rPr lang="en-US" sz="4000" b="1" i="1">
                            <a:solidFill>
                              <a:prstClr val="black"/>
                            </a:solidFill>
                            <a:latin typeface="Cambria Math" panose="02040503050406030204" pitchFamily="18" charset="0"/>
                          </a:rPr>
                          <m:t>𝟐𝟓</m:t>
                        </m:r>
                      </m:e>
                    </m:d>
                    <m:d>
                      <m:dPr>
                        <m:ctrlPr>
                          <a:rPr lang="en-US" sz="4000" b="1" i="1">
                            <a:solidFill>
                              <a:prstClr val="black"/>
                            </a:solidFill>
                            <a:latin typeface="Cambria Math" panose="02040503050406030204" pitchFamily="18" charset="0"/>
                          </a:rPr>
                        </m:ctrlPr>
                      </m:dPr>
                      <m:e>
                        <m:r>
                          <a:rPr lang="en-US" sz="4000" b="1" i="1">
                            <a:solidFill>
                              <a:prstClr val="black"/>
                            </a:solidFill>
                            <a:latin typeface="Cambria Math" panose="02040503050406030204" pitchFamily="18" charset="0"/>
                          </a:rPr>
                          <m:t>𝟏𝟐</m:t>
                        </m:r>
                      </m:e>
                    </m:d>
                  </m:oMath>
                </a14:m>
                <a:endParaRPr lang="en-US" sz="4000" b="1" dirty="0" smtClean="0">
                  <a:solidFill>
                    <a:prstClr val="black"/>
                  </a:solidFill>
                </a:endParaRPr>
              </a:p>
              <a:p>
                <a:pPr lvl="0"/>
                <a:endParaRPr lang="en-US" sz="4000" b="1" dirty="0">
                  <a:solidFill>
                    <a:prstClr val="black"/>
                  </a:solidFill>
                </a:endParaRPr>
              </a:p>
              <a:p>
                <a:pPr lvl="0"/>
                <a:r>
                  <a:rPr lang="en-US" sz="4000" b="1" dirty="0">
                    <a:solidFill>
                      <a:prstClr val="black"/>
                    </a:solidFill>
                  </a:rPr>
                  <a:t>   </a:t>
                </a:r>
                <a14:m>
                  <m:oMath xmlns:m="http://schemas.openxmlformats.org/officeDocument/2006/math">
                    <m:sSub>
                      <m:sSubPr>
                        <m:ctrlPr>
                          <a:rPr lang="en-US" sz="4000" b="1" i="1">
                            <a:solidFill>
                              <a:srgbClr val="FF0000"/>
                            </a:solidFill>
                            <a:latin typeface="Cambria Math" panose="02040503050406030204" pitchFamily="18" charset="0"/>
                          </a:rPr>
                        </m:ctrlPr>
                      </m:sSubPr>
                      <m:e>
                        <m:r>
                          <a:rPr lang="en-US" sz="4000" b="1">
                            <a:solidFill>
                              <a:srgbClr val="FF0000"/>
                            </a:solidFill>
                            <a:latin typeface="Cambria Math" panose="02040503050406030204" pitchFamily="18" charset="0"/>
                          </a:rPr>
                          <m:t>𝐄</m:t>
                        </m:r>
                      </m:e>
                      <m:sub>
                        <m:r>
                          <a:rPr lang="en-US" sz="4000" b="1">
                            <a:solidFill>
                              <a:srgbClr val="FF0000"/>
                            </a:solidFill>
                            <a:latin typeface="Cambria Math" panose="02040503050406030204" pitchFamily="18" charset="0"/>
                          </a:rPr>
                          <m:t>𝐟</m:t>
                        </m:r>
                      </m:sub>
                    </m:sSub>
                  </m:oMath>
                </a14:m>
                <a:r>
                  <a:rPr lang="en-US" sz="4000" b="1" dirty="0">
                    <a:solidFill>
                      <a:prstClr val="black"/>
                    </a:solidFill>
                  </a:rPr>
                  <a:t>   </a:t>
                </a:r>
                <a14:m>
                  <m:oMath xmlns:m="http://schemas.openxmlformats.org/officeDocument/2006/math">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𝟐𝟑𝟏</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𝒋</m:t>
                    </m:r>
                    <m:r>
                      <a:rPr lang="en-US" sz="4000" b="1" i="1">
                        <a:solidFill>
                          <a:prstClr val="black"/>
                        </a:solidFill>
                        <a:latin typeface="Cambria Math" panose="02040503050406030204" pitchFamily="18" charset="0"/>
                      </a:rPr>
                      <m:t>𝟑𝟎𝟎</m:t>
                    </m:r>
                    <m:r>
                      <a:rPr lang="en-US" sz="4000" b="1">
                        <a:solidFill>
                          <a:srgbClr val="FF0000"/>
                        </a:solidFill>
                        <a:latin typeface="Cambria Math" panose="02040503050406030204" pitchFamily="18" charset="0"/>
                      </a:rPr>
                      <m:t>=</m:t>
                    </m:r>
                    <m:r>
                      <a:rPr lang="en-US" sz="4000" b="1">
                        <a:solidFill>
                          <a:srgbClr val="FF0000"/>
                        </a:solidFill>
                        <a:latin typeface="Cambria Math" panose="02040503050406030204" pitchFamily="18" charset="0"/>
                      </a:rPr>
                      <m:t>𝟑𝟕𝟖</m:t>
                    </m:r>
                    <m:r>
                      <a:rPr lang="en-US" sz="4000" b="1">
                        <a:solidFill>
                          <a:srgbClr val="FF0000"/>
                        </a:solidFill>
                        <a:latin typeface="Cambria Math" panose="02040503050406030204" pitchFamily="18" charset="0"/>
                      </a:rPr>
                      <m:t>.</m:t>
                    </m:r>
                    <m:r>
                      <a:rPr lang="en-US" sz="4000" b="1">
                        <a:solidFill>
                          <a:srgbClr val="FF0000"/>
                        </a:solidFill>
                        <a:latin typeface="Cambria Math" panose="02040503050406030204" pitchFamily="18" charset="0"/>
                      </a:rPr>
                      <m:t>𝟔</m:t>
                    </m:r>
                    <m:r>
                      <a:rPr lang="en-US" sz="4000" b="1">
                        <a:solidFill>
                          <a:srgbClr val="FF0000"/>
                        </a:solidFill>
                        <a:latin typeface="Cambria Math" panose="02040503050406030204" pitchFamily="18" charset="0"/>
                        <a:ea typeface="Cambria Math" panose="02040503050406030204" pitchFamily="18" charset="0"/>
                      </a:rPr>
                      <m:t>&lt;</m:t>
                    </m:r>
                    <m:sSup>
                      <m:sSupPr>
                        <m:ctrlPr>
                          <a:rPr lang="en-US" sz="4000" b="1" i="1">
                            <a:solidFill>
                              <a:srgbClr val="FF0000"/>
                            </a:solidFill>
                            <a:latin typeface="Cambria Math" panose="02040503050406030204" pitchFamily="18" charset="0"/>
                            <a:ea typeface="Cambria Math" panose="02040503050406030204" pitchFamily="18" charset="0"/>
                          </a:rPr>
                        </m:ctrlPr>
                      </m:sSupPr>
                      <m:e>
                        <m:r>
                          <a:rPr lang="en-US" sz="4000" b="1">
                            <a:solidFill>
                              <a:srgbClr val="FF0000"/>
                            </a:solidFill>
                            <a:latin typeface="Cambria Math" panose="02040503050406030204" pitchFamily="18" charset="0"/>
                            <a:ea typeface="Cambria Math" panose="02040503050406030204" pitchFamily="18" charset="0"/>
                          </a:rPr>
                          <m:t>−</m:t>
                        </m:r>
                        <m:r>
                          <a:rPr lang="en-US" sz="4000" b="1">
                            <a:solidFill>
                              <a:srgbClr val="FF0000"/>
                            </a:solidFill>
                            <a:latin typeface="Cambria Math" panose="02040503050406030204" pitchFamily="18" charset="0"/>
                            <a:ea typeface="Cambria Math" panose="02040503050406030204" pitchFamily="18" charset="0"/>
                          </a:rPr>
                          <m:t>𝟓𝟐</m:t>
                        </m:r>
                        <m:r>
                          <a:rPr lang="en-US" sz="4000" b="1">
                            <a:solidFill>
                              <a:srgbClr val="FF0000"/>
                            </a:solidFill>
                            <a:latin typeface="Cambria Math" panose="02040503050406030204" pitchFamily="18" charset="0"/>
                            <a:ea typeface="Cambria Math" panose="02040503050406030204" pitchFamily="18" charset="0"/>
                          </a:rPr>
                          <m:t>.</m:t>
                        </m:r>
                        <m:r>
                          <a:rPr lang="en-US" sz="4000" b="1">
                            <a:solidFill>
                              <a:srgbClr val="FF0000"/>
                            </a:solidFill>
                            <a:latin typeface="Cambria Math" panose="02040503050406030204" pitchFamily="18" charset="0"/>
                            <a:ea typeface="Cambria Math" panose="02040503050406030204" pitchFamily="18" charset="0"/>
                          </a:rPr>
                          <m:t>𝟒</m:t>
                        </m:r>
                      </m:e>
                      <m:sup>
                        <m:r>
                          <a:rPr lang="en-US" sz="4000" b="1">
                            <a:solidFill>
                              <a:srgbClr val="FF0000"/>
                            </a:solidFill>
                            <a:latin typeface="Cambria Math" panose="02040503050406030204" pitchFamily="18" charset="0"/>
                            <a:ea typeface="Cambria Math" panose="02040503050406030204" pitchFamily="18" charset="0"/>
                          </a:rPr>
                          <m:t>𝟎</m:t>
                        </m:r>
                      </m:sup>
                    </m:sSup>
                  </m:oMath>
                </a14:m>
                <a:endParaRPr lang="en-US" sz="4000" b="1" dirty="0">
                  <a:solidFill>
                    <a:prstClr val="black"/>
                  </a:solidFill>
                </a:endParaRPr>
              </a:p>
              <a:p>
                <a:pPr lvl="0"/>
                <a:endParaRPr lang="en-US" sz="4000" b="1" dirty="0">
                  <a:solidFill>
                    <a:prstClr val="black"/>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5" t="-840" b="-5042"/>
                </a:stretch>
              </a:blipFill>
            </p:spPr>
            <p:txBody>
              <a:bodyPr/>
              <a:lstStyle/>
              <a:p>
                <a:r>
                  <a:rPr lang="en-US">
                    <a:noFill/>
                  </a:rPr>
                  <a:t> </a:t>
                </a:r>
              </a:p>
            </p:txBody>
          </p:sp>
        </mc:Fallback>
      </mc:AlternateContent>
    </p:spTree>
    <p:extLst>
      <p:ext uri="{BB962C8B-B14F-4D97-AF65-F5344CB8AC3E}">
        <p14:creationId xmlns:p14="http://schemas.microsoft.com/office/powerpoint/2010/main" val="17435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0515600" cy="1325563"/>
          </a:xfrm>
        </p:spPr>
        <p:txBody>
          <a:bodyPr/>
          <a:lstStyle/>
          <a:p>
            <a:r>
              <a:rPr lang="en-US" dirty="0" smtClean="0"/>
              <a:t>TASK 2 – LOAD ANGLE</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1" y="1030514"/>
                <a:ext cx="12061370" cy="5544457"/>
              </a:xfrm>
            </p:spPr>
            <p:txBody>
              <a:bodyPr>
                <a:normAutofit/>
              </a:bodyPr>
              <a:lstStyle/>
              <a:p>
                <a:pPr lvl="0"/>
                <a:r>
                  <a:rPr lang="en-US" sz="4400" dirty="0">
                    <a:solidFill>
                      <a:prstClr val="black"/>
                    </a:solidFill>
                  </a:rPr>
                  <a:t>Recall that </a:t>
                </a:r>
              </a:p>
              <a:p>
                <a:pPr lvl="0"/>
                <a14:m>
                  <m:oMath xmlns:m="http://schemas.openxmlformats.org/officeDocument/2006/math">
                    <m:func>
                      <m:funcPr>
                        <m:ctrlPr>
                          <a:rPr lang="en-US" sz="4400" i="1">
                            <a:solidFill>
                              <a:prstClr val="black"/>
                            </a:solidFill>
                            <a:latin typeface="Cambria Math" panose="02040503050406030204" pitchFamily="18" charset="0"/>
                          </a:rPr>
                        </m:ctrlPr>
                      </m:funcPr>
                      <m:fName>
                        <m:r>
                          <m:rPr>
                            <m:sty m:val="p"/>
                          </m:rPr>
                          <a:rPr lang="en-US" sz="4400">
                            <a:solidFill>
                              <a:prstClr val="black"/>
                            </a:solidFill>
                            <a:latin typeface="Cambria Math" panose="02040503050406030204" pitchFamily="18" charset="0"/>
                          </a:rPr>
                          <m:t>tan</m:t>
                        </m:r>
                      </m:fName>
                      <m:e>
                        <m:r>
                          <a:rPr lang="en-US" sz="4400" i="1">
                            <a:solidFill>
                              <a:prstClr val="black"/>
                            </a:solidFill>
                            <a:latin typeface="Cambria Math" panose="02040503050406030204" pitchFamily="18" charset="0"/>
                            <a:ea typeface="Cambria Math" panose="02040503050406030204" pitchFamily="18" charset="0"/>
                          </a:rPr>
                          <m:t>𝛿</m:t>
                        </m:r>
                        <m:r>
                          <a:rPr lang="en-US" sz="4400" i="1">
                            <a:solidFill>
                              <a:prstClr val="black"/>
                            </a:solidFill>
                            <a:latin typeface="Cambria Math" panose="02040503050406030204" pitchFamily="18" charset="0"/>
                            <a:ea typeface="Cambria Math" panose="02040503050406030204" pitchFamily="18" charset="0"/>
                          </a:rPr>
                          <m:t>= </m:t>
                        </m:r>
                        <m:f>
                          <m:fPr>
                            <m:ctrlPr>
                              <a:rPr lang="en-US" sz="4400" i="1">
                                <a:solidFill>
                                  <a:prstClr val="black"/>
                                </a:solidFill>
                                <a:latin typeface="Cambria Math" panose="02040503050406030204" pitchFamily="18" charset="0"/>
                                <a:ea typeface="Cambria Math" panose="02040503050406030204" pitchFamily="18" charset="0"/>
                              </a:rPr>
                            </m:ctrlPr>
                          </m:fPr>
                          <m:num>
                            <m:sSub>
                              <m:sSubPr>
                                <m:ctrlPr>
                                  <a:rPr lang="en-US" sz="4400" i="1">
                                    <a:solidFill>
                                      <a:prstClr val="black"/>
                                    </a:solidFill>
                                    <a:latin typeface="Cambria Math" panose="02040503050406030204" pitchFamily="18" charset="0"/>
                                    <a:ea typeface="Cambria Math" panose="02040503050406030204" pitchFamily="18" charset="0"/>
                                  </a:rPr>
                                </m:ctrlPr>
                              </m:sSubPr>
                              <m:e>
                                <m:r>
                                  <a:rPr lang="en-US" sz="4400" i="1">
                                    <a:solidFill>
                                      <a:prstClr val="black"/>
                                    </a:solidFill>
                                    <a:latin typeface="Cambria Math" panose="02040503050406030204" pitchFamily="18" charset="0"/>
                                    <a:ea typeface="Cambria Math" panose="02040503050406030204" pitchFamily="18" charset="0"/>
                                  </a:rPr>
                                  <m:t>𝐼</m:t>
                                </m:r>
                              </m:e>
                              <m:sub>
                                <m:r>
                                  <a:rPr lang="en-US" sz="4400" i="1">
                                    <a:solidFill>
                                      <a:prstClr val="black"/>
                                    </a:solidFill>
                                    <a:latin typeface="Cambria Math" panose="02040503050406030204" pitchFamily="18" charset="0"/>
                                    <a:ea typeface="Cambria Math" panose="02040503050406030204" pitchFamily="18" charset="0"/>
                                  </a:rPr>
                                  <m:t>𝑎</m:t>
                                </m:r>
                              </m:sub>
                            </m:sSub>
                            <m:sSub>
                              <m:sSubPr>
                                <m:ctrlPr>
                                  <a:rPr lang="en-US" sz="4400" i="1">
                                    <a:solidFill>
                                      <a:prstClr val="black"/>
                                    </a:solidFill>
                                    <a:latin typeface="Cambria Math" panose="02040503050406030204" pitchFamily="18" charset="0"/>
                                    <a:ea typeface="Cambria Math" panose="02040503050406030204" pitchFamily="18" charset="0"/>
                                  </a:rPr>
                                </m:ctrlPr>
                              </m:sSubPr>
                              <m:e>
                                <m:r>
                                  <a:rPr lang="en-US" sz="4400" i="1">
                                    <a:solidFill>
                                      <a:prstClr val="black"/>
                                    </a:solidFill>
                                    <a:latin typeface="Cambria Math" panose="02040503050406030204" pitchFamily="18" charset="0"/>
                                    <a:ea typeface="Cambria Math" panose="02040503050406030204" pitchFamily="18" charset="0"/>
                                  </a:rPr>
                                  <m:t>𝑋</m:t>
                                </m:r>
                              </m:e>
                              <m:sub>
                                <m:r>
                                  <a:rPr lang="en-US" sz="4400" i="1">
                                    <a:solidFill>
                                      <a:prstClr val="black"/>
                                    </a:solidFill>
                                    <a:latin typeface="Cambria Math" panose="02040503050406030204" pitchFamily="18" charset="0"/>
                                    <a:ea typeface="Cambria Math" panose="02040503050406030204" pitchFamily="18" charset="0"/>
                                  </a:rPr>
                                  <m:t>𝑠</m:t>
                                </m:r>
                              </m:sub>
                            </m:sSub>
                          </m:num>
                          <m:den>
                            <m:sSub>
                              <m:sSubPr>
                                <m:ctrlPr>
                                  <a:rPr lang="en-US" sz="4400" i="1">
                                    <a:solidFill>
                                      <a:prstClr val="black"/>
                                    </a:solidFill>
                                    <a:latin typeface="Cambria Math" panose="02040503050406030204" pitchFamily="18" charset="0"/>
                                    <a:ea typeface="Cambria Math" panose="02040503050406030204" pitchFamily="18" charset="0"/>
                                  </a:rPr>
                                </m:ctrlPr>
                              </m:sSubPr>
                              <m:e>
                                <m:r>
                                  <a:rPr lang="en-US" sz="4400" i="1">
                                    <a:solidFill>
                                      <a:prstClr val="black"/>
                                    </a:solidFill>
                                    <a:latin typeface="Cambria Math" panose="02040503050406030204" pitchFamily="18" charset="0"/>
                                    <a:ea typeface="Cambria Math" panose="02040503050406030204" pitchFamily="18" charset="0"/>
                                  </a:rPr>
                                  <m:t>𝑉</m:t>
                                </m:r>
                              </m:e>
                              <m:sub>
                                <m:r>
                                  <a:rPr lang="en-US" sz="4400" i="1">
                                    <a:solidFill>
                                      <a:prstClr val="black"/>
                                    </a:solidFill>
                                    <a:latin typeface="Cambria Math" panose="02040503050406030204" pitchFamily="18" charset="0"/>
                                    <a:ea typeface="Cambria Math" panose="02040503050406030204" pitchFamily="18" charset="0"/>
                                  </a:rPr>
                                  <m:t>𝑡</m:t>
                                </m:r>
                              </m:sub>
                            </m:sSub>
                          </m:den>
                        </m:f>
                      </m:e>
                    </m:func>
                  </m:oMath>
                </a14:m>
                <a:r>
                  <a:rPr lang="en-US" sz="4400" dirty="0">
                    <a:solidFill>
                      <a:prstClr val="black"/>
                    </a:solidFill>
                  </a:rPr>
                  <a:t> OR </a:t>
                </a:r>
              </a:p>
              <a:p>
                <a:pPr lvl="0"/>
                <a14:m>
                  <m:oMath xmlns:m="http://schemas.openxmlformats.org/officeDocument/2006/math">
                    <m:func>
                      <m:funcPr>
                        <m:ctrlPr>
                          <a:rPr lang="en-US" sz="4400" i="1">
                            <a:solidFill>
                              <a:prstClr val="black"/>
                            </a:solidFill>
                            <a:latin typeface="Cambria Math" panose="02040503050406030204" pitchFamily="18" charset="0"/>
                          </a:rPr>
                        </m:ctrlPr>
                      </m:funcPr>
                      <m:fName>
                        <m:r>
                          <m:rPr>
                            <m:sty m:val="p"/>
                          </m:rPr>
                          <a:rPr lang="en-US" sz="4400">
                            <a:solidFill>
                              <a:prstClr val="black"/>
                            </a:solidFill>
                            <a:latin typeface="Cambria Math" panose="02040503050406030204" pitchFamily="18" charset="0"/>
                          </a:rPr>
                          <m:t>Cos</m:t>
                        </m:r>
                      </m:fName>
                      <m:e>
                        <m:r>
                          <a:rPr lang="en-US" sz="4400" i="1">
                            <a:solidFill>
                              <a:prstClr val="black"/>
                            </a:solidFill>
                            <a:latin typeface="Cambria Math" panose="02040503050406030204" pitchFamily="18" charset="0"/>
                            <a:ea typeface="Cambria Math" panose="02040503050406030204" pitchFamily="18" charset="0"/>
                          </a:rPr>
                          <m:t>𝛿</m:t>
                        </m:r>
                        <m:r>
                          <a:rPr lang="en-US" sz="4400" i="1">
                            <a:solidFill>
                              <a:prstClr val="black"/>
                            </a:solidFill>
                            <a:latin typeface="Cambria Math" panose="02040503050406030204" pitchFamily="18" charset="0"/>
                            <a:ea typeface="Cambria Math" panose="02040503050406030204" pitchFamily="18" charset="0"/>
                          </a:rPr>
                          <m:t>= </m:t>
                        </m:r>
                        <m:f>
                          <m:fPr>
                            <m:ctrlPr>
                              <a:rPr lang="en-US" sz="4400" i="1">
                                <a:solidFill>
                                  <a:prstClr val="black"/>
                                </a:solidFill>
                                <a:latin typeface="Cambria Math" panose="02040503050406030204" pitchFamily="18" charset="0"/>
                                <a:ea typeface="Cambria Math" panose="02040503050406030204" pitchFamily="18" charset="0"/>
                              </a:rPr>
                            </m:ctrlPr>
                          </m:fPr>
                          <m:num>
                            <m:sSub>
                              <m:sSubPr>
                                <m:ctrlPr>
                                  <a:rPr lang="en-US" sz="4400" i="1">
                                    <a:solidFill>
                                      <a:prstClr val="black"/>
                                    </a:solidFill>
                                    <a:latin typeface="Cambria Math" panose="02040503050406030204" pitchFamily="18" charset="0"/>
                                    <a:ea typeface="Cambria Math" panose="02040503050406030204" pitchFamily="18" charset="0"/>
                                  </a:rPr>
                                </m:ctrlPr>
                              </m:sSubPr>
                              <m:e>
                                <m:r>
                                  <a:rPr lang="en-US" sz="4400" i="1">
                                    <a:solidFill>
                                      <a:prstClr val="black"/>
                                    </a:solidFill>
                                    <a:latin typeface="Cambria Math" panose="02040503050406030204" pitchFamily="18" charset="0"/>
                                    <a:ea typeface="Cambria Math" panose="02040503050406030204" pitchFamily="18" charset="0"/>
                                  </a:rPr>
                                  <m:t>𝑉</m:t>
                                </m:r>
                              </m:e>
                              <m:sub>
                                <m:r>
                                  <a:rPr lang="en-US" sz="4400" i="1">
                                    <a:solidFill>
                                      <a:prstClr val="black"/>
                                    </a:solidFill>
                                    <a:latin typeface="Cambria Math" panose="02040503050406030204" pitchFamily="18" charset="0"/>
                                    <a:ea typeface="Cambria Math" panose="02040503050406030204" pitchFamily="18" charset="0"/>
                                  </a:rPr>
                                  <m:t>𝑡</m:t>
                                </m:r>
                              </m:sub>
                            </m:sSub>
                          </m:num>
                          <m:den>
                            <m:sSub>
                              <m:sSubPr>
                                <m:ctrlPr>
                                  <a:rPr lang="en-US" sz="4400" i="1">
                                    <a:solidFill>
                                      <a:prstClr val="black"/>
                                    </a:solidFill>
                                    <a:latin typeface="Cambria Math" panose="02040503050406030204" pitchFamily="18" charset="0"/>
                                    <a:ea typeface="Cambria Math" panose="02040503050406030204" pitchFamily="18" charset="0"/>
                                  </a:rPr>
                                </m:ctrlPr>
                              </m:sSubPr>
                              <m:e>
                                <m:r>
                                  <a:rPr lang="en-US" sz="4400" i="1">
                                    <a:solidFill>
                                      <a:prstClr val="black"/>
                                    </a:solidFill>
                                    <a:latin typeface="Cambria Math" panose="02040503050406030204" pitchFamily="18" charset="0"/>
                                    <a:ea typeface="Cambria Math" panose="02040503050406030204" pitchFamily="18" charset="0"/>
                                  </a:rPr>
                                  <m:t>𝐸</m:t>
                                </m:r>
                              </m:e>
                              <m:sub>
                                <m:r>
                                  <a:rPr lang="en-US" sz="4400" i="1">
                                    <a:solidFill>
                                      <a:prstClr val="black"/>
                                    </a:solidFill>
                                    <a:latin typeface="Cambria Math" panose="02040503050406030204" pitchFamily="18" charset="0"/>
                                    <a:ea typeface="Cambria Math" panose="02040503050406030204" pitchFamily="18" charset="0"/>
                                  </a:rPr>
                                  <m:t>𝑓</m:t>
                                </m:r>
                              </m:sub>
                            </m:sSub>
                          </m:den>
                        </m:f>
                      </m:e>
                    </m:func>
                  </m:oMath>
                </a14:m>
                <a:endParaRPr lang="en-US" sz="4400" dirty="0">
                  <a:solidFill>
                    <a:prstClr val="black"/>
                  </a:solidFill>
                </a:endParaRPr>
              </a:p>
              <a:p>
                <a:pPr lvl="0"/>
                <a:r>
                  <a:rPr lang="en-US" sz="4400" b="1" dirty="0">
                    <a:solidFill>
                      <a:prstClr val="black"/>
                    </a:solidFill>
                  </a:rPr>
                  <a:t>Plug in the values and confirm that </a:t>
                </a:r>
              </a:p>
              <a:p>
                <a:pPr lvl="0"/>
                <a14:m>
                  <m:oMath xmlns:m="http://schemas.openxmlformats.org/officeDocument/2006/math">
                    <m:sSup>
                      <m:sSupPr>
                        <m:ctrlPr>
                          <a:rPr lang="en-US" sz="4400" b="1" i="1">
                            <a:solidFill>
                              <a:srgbClr val="FF0000"/>
                            </a:solidFill>
                            <a:latin typeface="Cambria Math" panose="02040503050406030204" pitchFamily="18" charset="0"/>
                            <a:ea typeface="Cambria Math" panose="02040503050406030204" pitchFamily="18" charset="0"/>
                          </a:rPr>
                        </m:ctrlPr>
                      </m:sSupPr>
                      <m:e>
                        <m:r>
                          <a:rPr lang="en-US" sz="4400" i="1">
                            <a:solidFill>
                              <a:srgbClr val="FF0000"/>
                            </a:solidFill>
                            <a:latin typeface="Cambria Math" panose="02040503050406030204" pitchFamily="18" charset="0"/>
                            <a:ea typeface="Cambria Math" panose="02040503050406030204" pitchFamily="18" charset="0"/>
                          </a:rPr>
                          <m:t>𝛿</m:t>
                        </m:r>
                        <m:r>
                          <a:rPr lang="en-US" sz="4400" i="1">
                            <a:solidFill>
                              <a:srgbClr val="FF0000"/>
                            </a:solidFill>
                            <a:latin typeface="Cambria Math" panose="02040503050406030204" pitchFamily="18" charset="0"/>
                            <a:ea typeface="Cambria Math" panose="02040503050406030204" pitchFamily="18" charset="0"/>
                          </a:rPr>
                          <m:t>=</m:t>
                        </m:r>
                        <m:r>
                          <a:rPr lang="en-US" sz="4400" b="1">
                            <a:solidFill>
                              <a:srgbClr val="FF0000"/>
                            </a:solidFill>
                            <a:latin typeface="Cambria Math" panose="02040503050406030204" pitchFamily="18" charset="0"/>
                            <a:ea typeface="Cambria Math" panose="02040503050406030204" pitchFamily="18" charset="0"/>
                          </a:rPr>
                          <m:t>−</m:t>
                        </m:r>
                        <m:r>
                          <a:rPr lang="en-US" sz="4400" b="1">
                            <a:solidFill>
                              <a:srgbClr val="FF0000"/>
                            </a:solidFill>
                            <a:latin typeface="Cambria Math" panose="02040503050406030204" pitchFamily="18" charset="0"/>
                            <a:ea typeface="Cambria Math" panose="02040503050406030204" pitchFamily="18" charset="0"/>
                          </a:rPr>
                          <m:t>𝟓𝟐</m:t>
                        </m:r>
                        <m:r>
                          <a:rPr lang="en-US" sz="4400" b="1">
                            <a:solidFill>
                              <a:srgbClr val="FF0000"/>
                            </a:solidFill>
                            <a:latin typeface="Cambria Math" panose="02040503050406030204" pitchFamily="18" charset="0"/>
                            <a:ea typeface="Cambria Math" panose="02040503050406030204" pitchFamily="18" charset="0"/>
                          </a:rPr>
                          <m:t>.</m:t>
                        </m:r>
                        <m:r>
                          <a:rPr lang="en-US" sz="4400" b="1">
                            <a:solidFill>
                              <a:srgbClr val="FF0000"/>
                            </a:solidFill>
                            <a:latin typeface="Cambria Math" panose="02040503050406030204" pitchFamily="18" charset="0"/>
                            <a:ea typeface="Cambria Math" panose="02040503050406030204" pitchFamily="18" charset="0"/>
                          </a:rPr>
                          <m:t>𝟒</m:t>
                        </m:r>
                      </m:e>
                      <m:sup>
                        <m:r>
                          <a:rPr lang="en-US" sz="4400" b="1">
                            <a:solidFill>
                              <a:srgbClr val="FF0000"/>
                            </a:solidFill>
                            <a:latin typeface="Cambria Math" panose="02040503050406030204" pitchFamily="18" charset="0"/>
                            <a:ea typeface="Cambria Math" panose="02040503050406030204" pitchFamily="18" charset="0"/>
                          </a:rPr>
                          <m:t>𝟎</m:t>
                        </m:r>
                      </m:sup>
                    </m:sSup>
                  </m:oMath>
                </a14:m>
                <a:r>
                  <a:rPr lang="en-US" sz="4400" dirty="0" smtClean="0">
                    <a:solidFill>
                      <a:prstClr val="black"/>
                    </a:solidFill>
                  </a:rPr>
                  <a:t> from either of the equations</a:t>
                </a:r>
                <a:endParaRPr lang="en-US" sz="4400" dirty="0">
                  <a:solidFill>
                    <a:prstClr val="black"/>
                  </a:solidFill>
                </a:endParaRPr>
              </a:p>
              <a:p>
                <a:endParaRPr lang="en-US" sz="4400"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1" y="1030514"/>
                <a:ext cx="12061370" cy="5544457"/>
              </a:xfrm>
              <a:blipFill rotWithShape="0">
                <a:blip r:embed="rId2"/>
                <a:stretch>
                  <a:fillRect l="-1819" t="-3407"/>
                </a:stretch>
              </a:blipFill>
            </p:spPr>
            <p:txBody>
              <a:bodyPr/>
              <a:lstStyle/>
              <a:p>
                <a:r>
                  <a:rPr lang="en-US">
                    <a:noFill/>
                  </a:rPr>
                  <a:t> </a:t>
                </a:r>
              </a:p>
            </p:txBody>
          </p:sp>
        </mc:Fallback>
      </mc:AlternateContent>
    </p:spTree>
    <p:extLst>
      <p:ext uri="{BB962C8B-B14F-4D97-AF65-F5344CB8AC3E}">
        <p14:creationId xmlns:p14="http://schemas.microsoft.com/office/powerpoint/2010/main" val="410126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5657"/>
          </a:xfrm>
        </p:spPr>
        <p:txBody>
          <a:bodyPr/>
          <a:lstStyle/>
          <a:p>
            <a:r>
              <a:rPr lang="en-US" dirty="0" smtClean="0">
                <a:latin typeface="Arial Black" panose="020B0A04020102020204" pitchFamily="34" charset="0"/>
              </a:rPr>
              <a:t>TUTORIAL EXAMPLE 5</a:t>
            </a:r>
            <a:endParaRPr lang="en-US"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825624"/>
                <a:ext cx="12192000" cy="5032375"/>
              </a:xfrm>
            </p:spPr>
            <p:txBody>
              <a:bodyPr>
                <a:normAutofit/>
              </a:bodyPr>
              <a:lstStyle/>
              <a:p>
                <a:pPr algn="just"/>
                <a:r>
                  <a:rPr lang="en-US" sz="4000" dirty="0" smtClean="0"/>
                  <a:t>A synchronous machine has a reactance of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𝑋</m:t>
                        </m:r>
                      </m:e>
                      <m:sub>
                        <m:r>
                          <a:rPr lang="en-US" sz="4000" b="0" i="1" smtClean="0">
                            <a:latin typeface="Cambria Math" panose="02040503050406030204" pitchFamily="18" charset="0"/>
                          </a:rPr>
                          <m:t>𝑠</m:t>
                        </m:r>
                      </m:sub>
                    </m:sSub>
                  </m:oMath>
                </a14:m>
                <a:r>
                  <a:rPr lang="en-US" sz="4000" dirty="0" smtClean="0"/>
                  <a:t>. It is excited such that the excitation voltage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𝐸</m:t>
                        </m:r>
                      </m:e>
                      <m:sub>
                        <m:r>
                          <a:rPr lang="en-US" sz="4000" b="0" i="1" smtClean="0">
                            <a:solidFill>
                              <a:prstClr val="black"/>
                            </a:solidFill>
                            <a:latin typeface="Cambria Math" panose="02040503050406030204" pitchFamily="18" charset="0"/>
                          </a:rPr>
                          <m:t>𝑓</m:t>
                        </m:r>
                      </m:sub>
                    </m:sSub>
                  </m:oMath>
                </a14:m>
                <a:r>
                  <a:rPr lang="en-US" sz="4000" dirty="0" smtClean="0"/>
                  <a:t> is twice the </a:t>
                </a:r>
                <a:r>
                  <a:rPr lang="en-US" sz="4000" dirty="0" err="1" smtClean="0"/>
                  <a:t>the</a:t>
                </a:r>
                <a:r>
                  <a:rPr lang="en-US" sz="4000" dirty="0" smtClean="0"/>
                  <a:t> terminal voltage,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𝑡</m:t>
                        </m:r>
                      </m:sub>
                    </m:sSub>
                  </m:oMath>
                </a14:m>
                <a:r>
                  <a:rPr lang="en-US" sz="4000" dirty="0" smtClean="0"/>
                  <a:t>. Show that its maximum power is given by </a:t>
                </a:r>
                <a14:m>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𝑷</m:t>
                        </m:r>
                      </m:e>
                      <m:sub>
                        <m:r>
                          <a:rPr lang="en-US" sz="4000" b="1" i="1" smtClean="0">
                            <a:latin typeface="Cambria Math" panose="02040503050406030204" pitchFamily="18" charset="0"/>
                          </a:rPr>
                          <m:t>𝒎𝒂𝒙</m:t>
                        </m:r>
                      </m:sub>
                    </m:sSub>
                    <m:r>
                      <a:rPr lang="en-US" sz="4000" b="1" i="1" smtClean="0">
                        <a:latin typeface="Cambria Math" panose="02040503050406030204" pitchFamily="18" charset="0"/>
                      </a:rPr>
                      <m:t>= </m:t>
                    </m:r>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𝟐</m:t>
                        </m:r>
                        <m:sSup>
                          <m:sSupPr>
                            <m:ctrlPr>
                              <a:rPr lang="en-US" sz="4000" b="1" i="1" smtClean="0">
                                <a:latin typeface="Cambria Math" panose="02040503050406030204" pitchFamily="18" charset="0"/>
                              </a:rPr>
                            </m:ctrlPr>
                          </m:sSupPr>
                          <m:e>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𝑽</m:t>
                                </m:r>
                              </m:e>
                              <m:sub>
                                <m:r>
                                  <a:rPr lang="en-US" sz="4000" b="1" i="1" smtClean="0">
                                    <a:latin typeface="Cambria Math" panose="02040503050406030204" pitchFamily="18" charset="0"/>
                                  </a:rPr>
                                  <m:t>𝒕</m:t>
                                </m:r>
                              </m:sub>
                            </m:sSub>
                          </m:e>
                          <m:sup>
                            <m:r>
                              <a:rPr lang="en-US" sz="4000" b="1" i="1" smtClean="0">
                                <a:latin typeface="Cambria Math" panose="02040503050406030204" pitchFamily="18" charset="0"/>
                              </a:rPr>
                              <m:t>𝟐</m:t>
                            </m:r>
                          </m:sup>
                        </m:sSup>
                      </m:num>
                      <m:den>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𝑿</m:t>
                            </m:r>
                          </m:e>
                          <m:sub>
                            <m:r>
                              <a:rPr lang="en-US" sz="4000" b="1" i="1" smtClean="0">
                                <a:latin typeface="Cambria Math" panose="02040503050406030204" pitchFamily="18" charset="0"/>
                              </a:rPr>
                              <m:t>𝒔</m:t>
                            </m:r>
                          </m:sub>
                        </m:sSub>
                      </m:den>
                    </m:f>
                  </m:oMath>
                </a14:m>
                <a:r>
                  <a:rPr lang="en-US" sz="4000" b="1" dirty="0" smtClean="0"/>
                  <a:t> </a:t>
                </a:r>
              </a:p>
              <a:p>
                <a:pPr algn="just"/>
                <a:r>
                  <a:rPr lang="en-US" sz="4000" b="1" dirty="0" smtClean="0"/>
                  <a:t>What is the power factor at this point point. Draw the phasor diagram.</a:t>
                </a:r>
              </a:p>
              <a:p>
                <a:endParaRPr lang="en-US"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825624"/>
                <a:ext cx="12192000" cy="5032375"/>
              </a:xfrm>
              <a:blipFill rotWithShape="0">
                <a:blip r:embed="rId2"/>
                <a:stretch>
                  <a:fillRect l="-1600" t="-3390" r="-1750"/>
                </a:stretch>
              </a:blipFill>
            </p:spPr>
            <p:txBody>
              <a:bodyPr/>
              <a:lstStyle/>
              <a:p>
                <a:r>
                  <a:rPr lang="en-US">
                    <a:noFill/>
                  </a:rPr>
                  <a:t> </a:t>
                </a:r>
              </a:p>
            </p:txBody>
          </p:sp>
        </mc:Fallback>
      </mc:AlternateContent>
      <p:sp>
        <p:nvSpPr>
          <p:cNvPr id="6" name="Content Placeholder 5"/>
          <p:cNvSpPr>
            <a:spLocks noGrp="1"/>
          </p:cNvSpPr>
          <p:nvPr>
            <p:ph sz="quarter" idx="4294967295"/>
          </p:nvPr>
        </p:nvSpPr>
        <p:spPr>
          <a:xfrm>
            <a:off x="6172200" y="1720850"/>
            <a:ext cx="6019800" cy="5137150"/>
          </a:xfrm>
        </p:spPr>
        <p:txBody>
          <a:bodyPr>
            <a:normAutofit/>
          </a:bodyPr>
          <a:lstStyle/>
          <a:p>
            <a:endParaRPr lang="en-US" b="1" dirty="0" smtClean="0"/>
          </a:p>
          <a:p>
            <a:endParaRPr lang="en-US" b="1" dirty="0" smtClean="0"/>
          </a:p>
          <a:p>
            <a:endParaRPr lang="en-US" b="1" dirty="0"/>
          </a:p>
        </p:txBody>
      </p:sp>
    </p:spTree>
    <p:extLst>
      <p:ext uri="{BB962C8B-B14F-4D97-AF65-F5344CB8AC3E}">
        <p14:creationId xmlns:p14="http://schemas.microsoft.com/office/powerpoint/2010/main" val="97030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325563"/>
          </a:xfrm>
        </p:spPr>
        <p:txBody>
          <a:bodyPr/>
          <a:lstStyle/>
          <a:p>
            <a:r>
              <a:rPr lang="en-US" b="1" dirty="0" smtClean="0">
                <a:latin typeface="Times New Roman" panose="02020603050405020304" pitchFamily="18" charset="0"/>
                <a:cs typeface="Times New Roman" panose="02020603050405020304" pitchFamily="18" charset="0"/>
              </a:rPr>
              <a:t>SOLUTION</a:t>
            </a:r>
            <a:endParaRPr 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030514"/>
                <a:ext cx="12191999" cy="5827486"/>
              </a:xfrm>
            </p:spPr>
            <p:txBody>
              <a:bodyPr>
                <a:noAutofit/>
              </a:bodyPr>
              <a:lstStyle/>
              <a:p>
                <a:pPr lvl="0" algn="just"/>
                <a:r>
                  <a:rPr lang="en-US" sz="4400" dirty="0">
                    <a:solidFill>
                      <a:prstClr val="black"/>
                    </a:solidFill>
                  </a:rPr>
                  <a:t>Recall in </a:t>
                </a:r>
                <a:r>
                  <a:rPr lang="en-US" sz="4400" dirty="0" smtClean="0">
                    <a:solidFill>
                      <a:prstClr val="black"/>
                    </a:solidFill>
                  </a:rPr>
                  <a:t>general</a:t>
                </a:r>
              </a:p>
              <a:p>
                <a:pPr lvl="0" algn="just"/>
                <a:endParaRPr lang="en-US" sz="4400" dirty="0">
                  <a:solidFill>
                    <a:prstClr val="black"/>
                  </a:solidFill>
                </a:endParaRPr>
              </a:p>
              <a:p>
                <a:pPr lvl="0" algn="just"/>
                <a14:m>
                  <m:oMath xmlns:m="http://schemas.openxmlformats.org/officeDocument/2006/math">
                    <m:r>
                      <a:rPr lang="en-US" sz="4400" i="1">
                        <a:solidFill>
                          <a:prstClr val="black"/>
                        </a:solidFill>
                        <a:latin typeface="Cambria Math" panose="02040503050406030204" pitchFamily="18" charset="0"/>
                      </a:rPr>
                      <m:t>𝑃</m:t>
                    </m:r>
                    <m:r>
                      <a:rPr lang="en-US" sz="4400" i="1">
                        <a:solidFill>
                          <a:prstClr val="black"/>
                        </a:solidFill>
                        <a:latin typeface="Cambria Math" panose="02040503050406030204" pitchFamily="18" charset="0"/>
                      </a:rPr>
                      <m:t>= </m:t>
                    </m:r>
                    <m:f>
                      <m:fPr>
                        <m:ctrlPr>
                          <a:rPr lang="en-US" sz="4400" i="1">
                            <a:solidFill>
                              <a:prstClr val="black"/>
                            </a:solidFill>
                            <a:latin typeface="Cambria Math" panose="02040503050406030204" pitchFamily="18" charset="0"/>
                          </a:rPr>
                        </m:ctrlPr>
                      </m:fPr>
                      <m:num>
                        <m:sSub>
                          <m:sSubPr>
                            <m:ctrlPr>
                              <a:rPr lang="en-US" sz="4400" i="1">
                                <a:solidFill>
                                  <a:prstClr val="black"/>
                                </a:solidFill>
                                <a:latin typeface="Cambria Math" panose="02040503050406030204" pitchFamily="18" charset="0"/>
                              </a:rPr>
                            </m:ctrlPr>
                          </m:sSubPr>
                          <m:e>
                            <m:r>
                              <a:rPr lang="en-US" sz="4400" i="1">
                                <a:solidFill>
                                  <a:prstClr val="black"/>
                                </a:solidFill>
                                <a:latin typeface="Cambria Math" panose="02040503050406030204" pitchFamily="18" charset="0"/>
                              </a:rPr>
                              <m:t>𝑉</m:t>
                            </m:r>
                          </m:e>
                          <m:sub>
                            <m:r>
                              <a:rPr lang="en-US" sz="4400" i="1">
                                <a:solidFill>
                                  <a:prstClr val="black"/>
                                </a:solidFill>
                                <a:latin typeface="Cambria Math" panose="02040503050406030204" pitchFamily="18" charset="0"/>
                              </a:rPr>
                              <m:t>𝑡</m:t>
                            </m:r>
                          </m:sub>
                        </m:sSub>
                        <m:sSub>
                          <m:sSubPr>
                            <m:ctrlPr>
                              <a:rPr lang="en-US" sz="4400" i="1">
                                <a:solidFill>
                                  <a:prstClr val="black"/>
                                </a:solidFill>
                                <a:latin typeface="Cambria Math" panose="02040503050406030204" pitchFamily="18" charset="0"/>
                              </a:rPr>
                            </m:ctrlPr>
                          </m:sSubPr>
                          <m:e>
                            <m:r>
                              <a:rPr lang="en-US" sz="4400" i="1">
                                <a:solidFill>
                                  <a:prstClr val="black"/>
                                </a:solidFill>
                                <a:latin typeface="Cambria Math" panose="02040503050406030204" pitchFamily="18" charset="0"/>
                              </a:rPr>
                              <m:t>𝐸</m:t>
                            </m:r>
                          </m:e>
                          <m:sub>
                            <m:r>
                              <a:rPr lang="en-US" sz="4400" i="1">
                                <a:solidFill>
                                  <a:prstClr val="black"/>
                                </a:solidFill>
                                <a:latin typeface="Cambria Math" panose="02040503050406030204" pitchFamily="18" charset="0"/>
                              </a:rPr>
                              <m:t>𝑓</m:t>
                            </m:r>
                          </m:sub>
                        </m:sSub>
                        <m:func>
                          <m:funcPr>
                            <m:ctrlPr>
                              <a:rPr lang="en-US" sz="4400" i="1">
                                <a:solidFill>
                                  <a:prstClr val="black"/>
                                </a:solidFill>
                                <a:latin typeface="Cambria Math" panose="02040503050406030204" pitchFamily="18" charset="0"/>
                              </a:rPr>
                            </m:ctrlPr>
                          </m:funcPr>
                          <m:fName>
                            <m:r>
                              <m:rPr>
                                <m:sty m:val="p"/>
                              </m:rPr>
                              <a:rPr lang="en-US" sz="4400">
                                <a:solidFill>
                                  <a:prstClr val="black"/>
                                </a:solidFill>
                                <a:latin typeface="Cambria Math" panose="02040503050406030204" pitchFamily="18" charset="0"/>
                              </a:rPr>
                              <m:t>sin</m:t>
                            </m:r>
                          </m:fName>
                          <m:e>
                            <m:r>
                              <a:rPr lang="en-US" sz="4400" i="1">
                                <a:solidFill>
                                  <a:prstClr val="black"/>
                                </a:solidFill>
                                <a:latin typeface="Cambria Math" panose="02040503050406030204" pitchFamily="18" charset="0"/>
                                <a:ea typeface="Cambria Math" panose="02040503050406030204" pitchFamily="18" charset="0"/>
                              </a:rPr>
                              <m:t>𝛿</m:t>
                            </m:r>
                          </m:e>
                        </m:func>
                      </m:num>
                      <m:den>
                        <m:sSub>
                          <m:sSubPr>
                            <m:ctrlPr>
                              <a:rPr lang="en-US" sz="4400" i="1">
                                <a:solidFill>
                                  <a:prstClr val="black"/>
                                </a:solidFill>
                                <a:latin typeface="Cambria Math" panose="02040503050406030204" pitchFamily="18" charset="0"/>
                              </a:rPr>
                            </m:ctrlPr>
                          </m:sSubPr>
                          <m:e>
                            <m:r>
                              <a:rPr lang="en-US" sz="4400" i="1">
                                <a:solidFill>
                                  <a:prstClr val="black"/>
                                </a:solidFill>
                                <a:latin typeface="Cambria Math" panose="02040503050406030204" pitchFamily="18" charset="0"/>
                              </a:rPr>
                              <m:t>𝑋</m:t>
                            </m:r>
                          </m:e>
                          <m:sub>
                            <m:r>
                              <a:rPr lang="en-US" sz="4400" i="1">
                                <a:solidFill>
                                  <a:prstClr val="black"/>
                                </a:solidFill>
                                <a:latin typeface="Cambria Math" panose="02040503050406030204" pitchFamily="18" charset="0"/>
                              </a:rPr>
                              <m:t>𝑠</m:t>
                            </m:r>
                          </m:sub>
                        </m:sSub>
                      </m:den>
                    </m:f>
                    <m:r>
                      <a:rPr lang="en-US" sz="4400">
                        <a:solidFill>
                          <a:prstClr val="black"/>
                        </a:solidFill>
                        <a:latin typeface="Cambria Math" panose="02040503050406030204" pitchFamily="18" charset="0"/>
                      </a:rPr>
                      <m:t> ………</m:t>
                    </m:r>
                    <m:r>
                      <m:rPr>
                        <m:sty m:val="p"/>
                      </m:rPr>
                      <a:rPr lang="en-US" sz="4400">
                        <a:solidFill>
                          <a:prstClr val="black"/>
                        </a:solidFill>
                        <a:latin typeface="Cambria Math" panose="02040503050406030204" pitchFamily="18" charset="0"/>
                      </a:rPr>
                      <m:t>T</m:t>
                    </m:r>
                    <m:r>
                      <a:rPr lang="en-US" sz="4400">
                        <a:solidFill>
                          <a:prstClr val="black"/>
                        </a:solidFill>
                        <a:latin typeface="Cambria Math" panose="02040503050406030204" pitchFamily="18" charset="0"/>
                      </a:rPr>
                      <m:t>4.2</m:t>
                    </m:r>
                  </m:oMath>
                </a14:m>
                <a:endParaRPr lang="en-US" sz="4000" dirty="0" smtClean="0">
                  <a:solidFill>
                    <a:prstClr val="black"/>
                  </a:solidFill>
                </a:endParaRPr>
              </a:p>
              <a:p>
                <a:pPr lvl="0" algn="just"/>
                <a:endParaRPr lang="en-US" sz="4000" dirty="0">
                  <a:solidFill>
                    <a:prstClr val="black"/>
                  </a:solidFill>
                </a:endParaRPr>
              </a:p>
              <a:p>
                <a:pPr lvl="0" algn="just"/>
                <a:r>
                  <a:rPr lang="en-US" sz="4400" b="1" dirty="0">
                    <a:solidFill>
                      <a:prstClr val="black"/>
                    </a:solidFill>
                  </a:rPr>
                  <a:t>For maximum power, (</a:t>
                </a:r>
                <a:r>
                  <a:rPr lang="en-US" sz="4400" b="1" dirty="0" err="1">
                    <a:solidFill>
                      <a:prstClr val="black"/>
                    </a:solidFill>
                  </a:rPr>
                  <a:t>i</a:t>
                </a:r>
                <a:r>
                  <a:rPr lang="en-US" sz="4400" b="1" dirty="0">
                    <a:solidFill>
                      <a:prstClr val="black"/>
                    </a:solidFill>
                  </a:rPr>
                  <a:t>) </a:t>
                </a:r>
                <a14:m>
                  <m:oMath xmlns:m="http://schemas.openxmlformats.org/officeDocument/2006/math">
                    <m:r>
                      <a:rPr lang="en-US" sz="4400" b="1" i="1">
                        <a:solidFill>
                          <a:prstClr val="black"/>
                        </a:solidFill>
                        <a:latin typeface="Cambria Math" panose="02040503050406030204" pitchFamily="18" charset="0"/>
                        <a:ea typeface="Cambria Math" panose="02040503050406030204" pitchFamily="18" charset="0"/>
                      </a:rPr>
                      <m:t>𝜹</m:t>
                    </m:r>
                  </m:oMath>
                </a14:m>
                <a:r>
                  <a:rPr lang="en-US" sz="4400" b="1" dirty="0">
                    <a:solidFill>
                      <a:prstClr val="black"/>
                    </a:solidFill>
                  </a:rPr>
                  <a:t> = </a:t>
                </a:r>
                <a14:m>
                  <m:oMath xmlns:m="http://schemas.openxmlformats.org/officeDocument/2006/math">
                    <m:sSup>
                      <m:sSupPr>
                        <m:ctrlPr>
                          <a:rPr lang="en-US" sz="4400" b="1" i="1">
                            <a:solidFill>
                              <a:prstClr val="black"/>
                            </a:solidFill>
                            <a:latin typeface="Cambria Math" panose="02040503050406030204" pitchFamily="18" charset="0"/>
                          </a:rPr>
                        </m:ctrlPr>
                      </m:sSupPr>
                      <m:e>
                        <m:r>
                          <a:rPr lang="en-US" sz="4400" b="1" i="1">
                            <a:solidFill>
                              <a:prstClr val="black"/>
                            </a:solidFill>
                            <a:latin typeface="Cambria Math" panose="02040503050406030204" pitchFamily="18" charset="0"/>
                          </a:rPr>
                          <m:t>𝟗𝟎</m:t>
                        </m:r>
                      </m:e>
                      <m:sup>
                        <m:r>
                          <a:rPr lang="en-US" sz="4400" b="1" i="1">
                            <a:solidFill>
                              <a:prstClr val="black"/>
                            </a:solidFill>
                            <a:latin typeface="Cambria Math" panose="02040503050406030204" pitchFamily="18" charset="0"/>
                          </a:rPr>
                          <m:t>𝟎</m:t>
                        </m:r>
                      </m:sup>
                    </m:sSup>
                  </m:oMath>
                </a14:m>
                <a:endParaRPr lang="en-US" sz="4400" b="1" dirty="0" smtClean="0">
                  <a:solidFill>
                    <a:prstClr val="black"/>
                  </a:solidFill>
                </a:endParaRPr>
              </a:p>
              <a:p>
                <a:pPr lvl="0" algn="just"/>
                <a:endParaRPr lang="en-US" sz="4400" b="1" dirty="0">
                  <a:solidFill>
                    <a:prstClr val="black"/>
                  </a:solidFill>
                </a:endParaRPr>
              </a:p>
              <a:p>
                <a:pPr lvl="0" algn="just"/>
                <a:r>
                  <a:rPr lang="en-US" sz="4400" b="1" dirty="0">
                    <a:solidFill>
                      <a:prstClr val="black"/>
                    </a:solidFill>
                  </a:rPr>
                  <a:t>(ii)</a:t>
                </a:r>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𝑽</m:t>
                        </m:r>
                      </m:e>
                      <m:sub>
                        <m:r>
                          <a:rPr lang="en-US" sz="4400" b="1" i="1">
                            <a:solidFill>
                              <a:prstClr val="black"/>
                            </a:solidFill>
                            <a:latin typeface="Cambria Math" panose="02040503050406030204" pitchFamily="18" charset="0"/>
                          </a:rPr>
                          <m:t>𝒕</m:t>
                        </m:r>
                      </m:sub>
                    </m:sSub>
                  </m:oMath>
                </a14:m>
                <a:r>
                  <a:rPr lang="en-US" sz="4400" b="1" dirty="0">
                    <a:solidFill>
                      <a:prstClr val="black"/>
                    </a:solidFill>
                  </a:rPr>
                  <a:t> = </a:t>
                </a:r>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𝑬</m:t>
                        </m:r>
                      </m:e>
                      <m:sub>
                        <m:r>
                          <a:rPr lang="en-US" sz="4400" b="1" i="1">
                            <a:solidFill>
                              <a:prstClr val="black"/>
                            </a:solidFill>
                            <a:latin typeface="Cambria Math" panose="02040503050406030204" pitchFamily="18" charset="0"/>
                          </a:rPr>
                          <m:t>𝒇</m:t>
                        </m:r>
                      </m:sub>
                    </m:sSub>
                  </m:oMath>
                </a14:m>
                <a:endParaRPr lang="en-US" sz="4000" b="1" dirty="0">
                  <a:solidFill>
                    <a:prstClr val="black"/>
                  </a:solidFill>
                </a:endParaRPr>
              </a:p>
              <a:p>
                <a:pPr lvl="0" algn="just"/>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030514"/>
                <a:ext cx="12191999" cy="5827486"/>
              </a:xfrm>
              <a:blipFill rotWithShape="0">
                <a:blip r:embed="rId2"/>
                <a:stretch>
                  <a:fillRect l="-1800" t="-3243"/>
                </a:stretch>
              </a:blipFill>
            </p:spPr>
            <p:txBody>
              <a:bodyPr/>
              <a:lstStyle/>
              <a:p>
                <a:r>
                  <a:rPr lang="en-US">
                    <a:noFill/>
                  </a:rPr>
                  <a:t> </a:t>
                </a:r>
              </a:p>
            </p:txBody>
          </p:sp>
        </mc:Fallback>
      </mc:AlternateContent>
    </p:spTree>
    <p:extLst>
      <p:ext uri="{BB962C8B-B14F-4D97-AF65-F5344CB8AC3E}">
        <p14:creationId xmlns:p14="http://schemas.microsoft.com/office/powerpoint/2010/main" val="17914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latin typeface="Times New Roman" panose="02020603050405020304" pitchFamily="18" charset="0"/>
                <a:cs typeface="Times New Roman" panose="02020603050405020304" pitchFamily="18" charset="0"/>
              </a:rPr>
              <a:t>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17600"/>
                <a:ext cx="11005457" cy="5740400"/>
              </a:xfrm>
            </p:spPr>
            <p:txBody>
              <a:bodyPr>
                <a:normAutofit/>
              </a:bodyPr>
              <a:lstStyle/>
              <a:p>
                <a:pPr lvl="0"/>
                <a:r>
                  <a:rPr lang="en-US" sz="4000" b="1" dirty="0">
                    <a:solidFill>
                      <a:prstClr val="black"/>
                    </a:solidFill>
                  </a:rPr>
                  <a:t>Rewriting T 4.2  we have </a:t>
                </a:r>
                <a:r>
                  <a:rPr lang="en-US" sz="4000" b="1" dirty="0" smtClean="0">
                    <a:solidFill>
                      <a:prstClr val="black"/>
                    </a:solidFill>
                  </a:rPr>
                  <a:t>T4.3</a:t>
                </a:r>
              </a:p>
              <a:p>
                <a:pPr lvl="0"/>
                <a:endParaRPr lang="en-US" sz="4000" b="1" dirty="0">
                  <a:solidFill>
                    <a:prstClr val="black"/>
                  </a:solidFill>
                </a:endParaRPr>
              </a:p>
              <a:p>
                <a:pPr lvl="0"/>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𝑷</m:t>
                        </m:r>
                      </m:e>
                      <m:sub>
                        <m:r>
                          <a:rPr lang="en-US" sz="4400" b="1" i="1">
                            <a:solidFill>
                              <a:prstClr val="black"/>
                            </a:solidFill>
                            <a:latin typeface="Cambria Math" panose="02040503050406030204" pitchFamily="18" charset="0"/>
                          </a:rPr>
                          <m:t>𝒎𝒂𝒙</m:t>
                        </m:r>
                      </m:sub>
                    </m:sSub>
                    <m:r>
                      <a:rPr lang="en-US" sz="4400" b="1" i="1">
                        <a:solidFill>
                          <a:prstClr val="black"/>
                        </a:solidFill>
                        <a:latin typeface="Cambria Math" panose="02040503050406030204" pitchFamily="18" charset="0"/>
                      </a:rPr>
                      <m:t>= </m:t>
                    </m:r>
                    <m:f>
                      <m:fPr>
                        <m:ctrlPr>
                          <a:rPr lang="en-US" sz="4400" b="1" i="1">
                            <a:solidFill>
                              <a:prstClr val="black"/>
                            </a:solidFill>
                            <a:latin typeface="Cambria Math" panose="02040503050406030204" pitchFamily="18" charset="0"/>
                          </a:rPr>
                        </m:ctrlPr>
                      </m:fPr>
                      <m:num>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𝑽</m:t>
                            </m:r>
                          </m:e>
                          <m:sub>
                            <m:r>
                              <a:rPr lang="en-US" sz="4400" b="1" i="1">
                                <a:solidFill>
                                  <a:prstClr val="black"/>
                                </a:solidFill>
                                <a:latin typeface="Cambria Math" panose="02040503050406030204" pitchFamily="18" charset="0"/>
                              </a:rPr>
                              <m:t>𝒕</m:t>
                            </m:r>
                          </m:sub>
                        </m:sSub>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𝑬</m:t>
                            </m:r>
                          </m:e>
                          <m:sub>
                            <m:r>
                              <a:rPr lang="en-US" sz="4400" b="1" i="1">
                                <a:solidFill>
                                  <a:prstClr val="black"/>
                                </a:solidFill>
                                <a:latin typeface="Cambria Math" panose="02040503050406030204" pitchFamily="18" charset="0"/>
                              </a:rPr>
                              <m:t>𝒇</m:t>
                            </m:r>
                          </m:sub>
                        </m:sSub>
                      </m:num>
                      <m:den>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𝑿</m:t>
                            </m:r>
                          </m:e>
                          <m:sub>
                            <m:r>
                              <a:rPr lang="en-US" sz="4400" b="1" i="1">
                                <a:solidFill>
                                  <a:prstClr val="black"/>
                                </a:solidFill>
                                <a:latin typeface="Cambria Math" panose="02040503050406030204" pitchFamily="18" charset="0"/>
                              </a:rPr>
                              <m:t>𝒔</m:t>
                            </m:r>
                          </m:sub>
                        </m:sSub>
                      </m:den>
                    </m:f>
                  </m:oMath>
                </a14:m>
                <a:r>
                  <a:rPr lang="en-US" sz="4000" b="1" dirty="0">
                    <a:solidFill>
                      <a:prstClr val="black"/>
                    </a:solidFill>
                  </a:rPr>
                  <a:t> ……T4.3, </a:t>
                </a:r>
                <a:endParaRPr lang="en-US" sz="4000" b="1" dirty="0" smtClean="0">
                  <a:solidFill>
                    <a:prstClr val="black"/>
                  </a:solidFill>
                </a:endParaRPr>
              </a:p>
              <a:p>
                <a:pPr lvl="0"/>
                <a:endParaRPr lang="en-US" sz="4000" b="1" dirty="0">
                  <a:solidFill>
                    <a:prstClr val="black"/>
                  </a:solidFill>
                </a:endParaRPr>
              </a:p>
              <a:p>
                <a:pPr lvl="0"/>
                <a:r>
                  <a:rPr lang="en-US" sz="4000" b="1" dirty="0">
                    <a:solidFill>
                      <a:prstClr val="black"/>
                    </a:solidFill>
                  </a:rPr>
                  <a:t>But </a:t>
                </a:r>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𝑬</m:t>
                        </m:r>
                      </m:e>
                      <m:sub>
                        <m:r>
                          <a:rPr lang="en-US" sz="4000" b="1" i="1">
                            <a:solidFill>
                              <a:prstClr val="black"/>
                            </a:solidFill>
                            <a:latin typeface="Cambria Math" panose="02040503050406030204" pitchFamily="18" charset="0"/>
                          </a:rPr>
                          <m:t>𝒇</m:t>
                        </m:r>
                      </m:sub>
                    </m:sSub>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𝟐</m:t>
                    </m:r>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sub>
                    </m:sSub>
                  </m:oMath>
                </a14:m>
                <a:r>
                  <a:rPr lang="en-US" sz="4000" b="1" dirty="0" smtClean="0">
                    <a:solidFill>
                      <a:prstClr val="black"/>
                    </a:solidFill>
                  </a:rPr>
                  <a:t>;</a:t>
                </a:r>
              </a:p>
              <a:p>
                <a:pPr lvl="0"/>
                <a:endParaRPr lang="en-US" sz="4000" b="1" dirty="0">
                  <a:solidFill>
                    <a:prstClr val="black"/>
                  </a:solidFill>
                </a:endParaRPr>
              </a:p>
              <a:p>
                <a:pPr lvl="0"/>
                <a:r>
                  <a:rPr lang="en-US" sz="4000" b="1" dirty="0">
                    <a:solidFill>
                      <a:prstClr val="black"/>
                    </a:solidFill>
                  </a:rPr>
                  <a:t> therefore </a:t>
                </a:r>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𝑷</m:t>
                        </m:r>
                      </m:e>
                      <m:sub>
                        <m:r>
                          <a:rPr lang="en-US" sz="4400" b="1" i="1">
                            <a:solidFill>
                              <a:prstClr val="black"/>
                            </a:solidFill>
                            <a:latin typeface="Cambria Math" panose="02040503050406030204" pitchFamily="18" charset="0"/>
                          </a:rPr>
                          <m:t>𝒎𝒂𝒙</m:t>
                        </m:r>
                      </m:sub>
                    </m:sSub>
                    <m:r>
                      <a:rPr lang="en-US" sz="4400" b="1" i="1">
                        <a:solidFill>
                          <a:prstClr val="black"/>
                        </a:solidFill>
                        <a:latin typeface="Cambria Math" panose="02040503050406030204" pitchFamily="18" charset="0"/>
                      </a:rPr>
                      <m:t>= </m:t>
                    </m:r>
                    <m:f>
                      <m:fPr>
                        <m:ctrlPr>
                          <a:rPr lang="en-US" sz="4400" b="1" i="1">
                            <a:solidFill>
                              <a:prstClr val="black"/>
                            </a:solidFill>
                            <a:latin typeface="Cambria Math" panose="02040503050406030204" pitchFamily="18" charset="0"/>
                          </a:rPr>
                        </m:ctrlPr>
                      </m:fPr>
                      <m:num>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𝑽</m:t>
                            </m:r>
                          </m:e>
                          <m:sub>
                            <m:r>
                              <a:rPr lang="en-US" sz="4400" b="1" i="1">
                                <a:solidFill>
                                  <a:prstClr val="black"/>
                                </a:solidFill>
                                <a:latin typeface="Cambria Math" panose="02040503050406030204" pitchFamily="18" charset="0"/>
                              </a:rPr>
                              <m:t>𝒕</m:t>
                            </m:r>
                          </m:sub>
                        </m:sSub>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𝑬</m:t>
                            </m:r>
                          </m:e>
                          <m:sub>
                            <m:r>
                              <a:rPr lang="en-US" sz="4400" b="1" i="1">
                                <a:solidFill>
                                  <a:prstClr val="black"/>
                                </a:solidFill>
                                <a:latin typeface="Cambria Math" panose="02040503050406030204" pitchFamily="18" charset="0"/>
                              </a:rPr>
                              <m:t>𝒇</m:t>
                            </m:r>
                          </m:sub>
                        </m:sSub>
                      </m:num>
                      <m:den>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𝑿</m:t>
                            </m:r>
                          </m:e>
                          <m:sub>
                            <m:r>
                              <a:rPr lang="en-US" sz="4400" b="1" i="1">
                                <a:solidFill>
                                  <a:prstClr val="black"/>
                                </a:solidFill>
                                <a:latin typeface="Cambria Math" panose="02040503050406030204" pitchFamily="18" charset="0"/>
                              </a:rPr>
                              <m:t>𝒔</m:t>
                            </m:r>
                          </m:sub>
                        </m:sSub>
                      </m:den>
                    </m:f>
                    <m:r>
                      <a:rPr lang="en-US" sz="4400" b="1" i="1">
                        <a:solidFill>
                          <a:prstClr val="black"/>
                        </a:solidFill>
                        <a:latin typeface="Cambria Math" panose="02040503050406030204" pitchFamily="18" charset="0"/>
                      </a:rPr>
                      <m:t>= </m:t>
                    </m:r>
                    <m:f>
                      <m:fPr>
                        <m:ctrlPr>
                          <a:rPr lang="en-US" sz="4400" b="1" i="1">
                            <a:solidFill>
                              <a:prstClr val="black"/>
                            </a:solidFill>
                            <a:latin typeface="Cambria Math" panose="02040503050406030204" pitchFamily="18" charset="0"/>
                          </a:rPr>
                        </m:ctrlPr>
                      </m:fPr>
                      <m:num>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𝑽</m:t>
                            </m:r>
                          </m:e>
                          <m:sub>
                            <m:r>
                              <a:rPr lang="en-US" sz="4400" b="1" i="1">
                                <a:solidFill>
                                  <a:prstClr val="black"/>
                                </a:solidFill>
                                <a:latin typeface="Cambria Math" panose="02040503050406030204" pitchFamily="18" charset="0"/>
                              </a:rPr>
                              <m:t>𝒕</m:t>
                            </m:r>
                          </m:sub>
                        </m:sSub>
                        <m:r>
                          <a:rPr lang="en-US" sz="4400" b="1" i="1">
                            <a:solidFill>
                              <a:prstClr val="black"/>
                            </a:solidFill>
                            <a:latin typeface="Cambria Math" panose="02040503050406030204" pitchFamily="18" charset="0"/>
                          </a:rPr>
                          <m:t>(</m:t>
                        </m:r>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𝑽</m:t>
                            </m:r>
                          </m:e>
                          <m:sub>
                            <m:r>
                              <a:rPr lang="en-US" sz="4400" b="1" i="1">
                                <a:solidFill>
                                  <a:prstClr val="black"/>
                                </a:solidFill>
                                <a:latin typeface="Cambria Math" panose="02040503050406030204" pitchFamily="18" charset="0"/>
                              </a:rPr>
                              <m:t>𝒕</m:t>
                            </m:r>
                          </m:sub>
                        </m:sSub>
                        <m:r>
                          <a:rPr lang="en-US" sz="4400" b="1" i="1">
                            <a:solidFill>
                              <a:prstClr val="black"/>
                            </a:solidFill>
                            <a:latin typeface="Cambria Math" panose="02040503050406030204" pitchFamily="18" charset="0"/>
                          </a:rPr>
                          <m:t>)</m:t>
                        </m:r>
                      </m:num>
                      <m:den>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𝑿</m:t>
                            </m:r>
                          </m:e>
                          <m:sub>
                            <m:r>
                              <a:rPr lang="en-US" sz="4400" b="1" i="1">
                                <a:solidFill>
                                  <a:prstClr val="black"/>
                                </a:solidFill>
                                <a:latin typeface="Cambria Math" panose="02040503050406030204" pitchFamily="18" charset="0"/>
                              </a:rPr>
                              <m:t>𝒔</m:t>
                            </m:r>
                          </m:sub>
                        </m:sSub>
                      </m:den>
                    </m:f>
                  </m:oMath>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17600"/>
                <a:ext cx="11005457" cy="5740400"/>
              </a:xfrm>
              <a:blipFill rotWithShape="0">
                <a:blip r:embed="rId2"/>
                <a:stretch>
                  <a:fillRect l="-1773" t="-2972"/>
                </a:stretch>
              </a:blipFill>
            </p:spPr>
            <p:txBody>
              <a:bodyPr/>
              <a:lstStyle/>
              <a:p>
                <a:r>
                  <a:rPr lang="en-US">
                    <a:noFill/>
                  </a:rPr>
                  <a:t> </a:t>
                </a:r>
              </a:p>
            </p:txBody>
          </p:sp>
        </mc:Fallback>
      </mc:AlternateContent>
    </p:spTree>
    <p:extLst>
      <p:ext uri="{BB962C8B-B14F-4D97-AF65-F5344CB8AC3E}">
        <p14:creationId xmlns:p14="http://schemas.microsoft.com/office/powerpoint/2010/main" val="13050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83771"/>
          </a:xfrm>
        </p:spPr>
        <p:txBody>
          <a:bodyPr>
            <a:normAutofit fontScale="90000"/>
          </a:bodyPr>
          <a:lstStyle/>
          <a:p>
            <a:pPr lvl="0">
              <a:spcBef>
                <a:spcPts val="1000"/>
              </a:spcBef>
            </a:pPr>
            <a:r>
              <a:rPr lang="en-US" dirty="0" smtClean="0">
                <a:solidFill>
                  <a:prstClr val="black"/>
                </a:solidFill>
                <a:latin typeface="Arial Black" panose="020B0A04020102020204" pitchFamily="34" charset="0"/>
              </a:rPr>
              <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TUTORIAL </a:t>
            </a:r>
            <a:r>
              <a:rPr lang="en-US" dirty="0">
                <a:solidFill>
                  <a:prstClr val="black"/>
                </a:solidFill>
                <a:latin typeface="Arial Black" panose="020B0A04020102020204" pitchFamily="34" charset="0"/>
              </a:rPr>
              <a:t>EXAMPLE </a:t>
            </a:r>
            <a:r>
              <a:rPr lang="en-US" dirty="0" smtClean="0">
                <a:solidFill>
                  <a:prstClr val="black"/>
                </a:solidFill>
                <a:latin typeface="Arial Black" panose="020B0A04020102020204" pitchFamily="34" charset="0"/>
              </a:rPr>
              <a:t>5 - </a:t>
            </a:r>
            <a:r>
              <a:rPr lang="en-US" sz="2400" b="1" dirty="0">
                <a:solidFill>
                  <a:prstClr val="black"/>
                </a:solidFill>
                <a:latin typeface="Calibri" panose="020F0502020204030204"/>
                <a:ea typeface="+mn-ea"/>
                <a:cs typeface="+mn-cs"/>
              </a:rPr>
              <a:t>POWER FACTOR</a:t>
            </a:r>
            <a:br>
              <a:rPr lang="en-US" sz="2400" b="1" dirty="0">
                <a:solidFill>
                  <a:prstClr val="black"/>
                </a:solidFill>
                <a:latin typeface="Calibri" panose="020F0502020204030204"/>
                <a:ea typeface="+mn-ea"/>
                <a:cs typeface="+mn-cs"/>
              </a:rPr>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35452"/>
                <a:ext cx="12192000" cy="6222547"/>
              </a:xfrm>
            </p:spPr>
            <p:txBody>
              <a:bodyPr>
                <a:normAutofit/>
              </a:bodyPr>
              <a:lstStyle/>
              <a:p>
                <a:pPr lvl="0"/>
                <a14:m>
                  <m:oMath xmlns:m="http://schemas.openxmlformats.org/officeDocument/2006/math">
                    <m:func>
                      <m:funcPr>
                        <m:ctrlPr>
                          <a:rPr lang="en-US" sz="4000" b="1" i="1">
                            <a:solidFill>
                              <a:prstClr val="black"/>
                            </a:solidFill>
                            <a:latin typeface="Cambria Math" panose="02040503050406030204" pitchFamily="18" charset="0"/>
                          </a:rPr>
                        </m:ctrlPr>
                      </m:funcPr>
                      <m:fName>
                        <m:r>
                          <m:rPr>
                            <m:sty m:val="p"/>
                          </m:rPr>
                          <a:rPr lang="en-US" sz="4000">
                            <a:solidFill>
                              <a:prstClr val="black"/>
                            </a:solidFill>
                            <a:latin typeface="Cambria Math" panose="02040503050406030204" pitchFamily="18" charset="0"/>
                          </a:rPr>
                          <m:t>tan</m:t>
                        </m:r>
                      </m:fName>
                      <m:e>
                        <m:r>
                          <a:rPr lang="en-US" sz="4000" i="1">
                            <a:solidFill>
                              <a:prstClr val="black"/>
                            </a:solidFill>
                            <a:latin typeface="Cambria Math" panose="02040503050406030204" pitchFamily="18" charset="0"/>
                            <a:ea typeface="Cambria Math" panose="02040503050406030204" pitchFamily="18" charset="0"/>
                          </a:rPr>
                          <m:t>𝝋</m:t>
                        </m:r>
                      </m:e>
                    </m:func>
                    <m:r>
                      <a:rPr lang="en-US" sz="4000" b="1" i="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sub>
                        </m:sSub>
                      </m:num>
                      <m:den>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𝑬</m:t>
                            </m:r>
                          </m:e>
                          <m:sub>
                            <m:r>
                              <a:rPr lang="en-US" sz="4000" b="1" i="1">
                                <a:solidFill>
                                  <a:prstClr val="black"/>
                                </a:solidFill>
                                <a:latin typeface="Cambria Math" panose="02040503050406030204" pitchFamily="18" charset="0"/>
                              </a:rPr>
                              <m:t>𝒇</m:t>
                            </m:r>
                          </m:sub>
                        </m:sSub>
                      </m:den>
                    </m:f>
                  </m:oMath>
                </a14:m>
                <a:r>
                  <a:rPr lang="en-US" sz="4000" b="1" dirty="0">
                    <a:solidFill>
                      <a:prstClr val="black"/>
                    </a:solidFill>
                  </a:rPr>
                  <a:t> = </a:t>
                </a:r>
                <a14:m>
                  <m:oMath xmlns:m="http://schemas.openxmlformats.org/officeDocument/2006/math">
                    <m:f>
                      <m:fPr>
                        <m:ctrlPr>
                          <a:rPr lang="en-US" sz="4000" b="1" i="1">
                            <a:solidFill>
                              <a:prstClr val="black"/>
                            </a:solidFill>
                            <a:latin typeface="Cambria Math" panose="02040503050406030204" pitchFamily="18" charset="0"/>
                          </a:rPr>
                        </m:ctrlPr>
                      </m:fPr>
                      <m:num>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sub>
                        </m:sSub>
                      </m:num>
                      <m:den>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𝟐</m:t>
                            </m:r>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sub>
                        </m:sSub>
                      </m:den>
                    </m:f>
                  </m:oMath>
                </a14:m>
                <a:r>
                  <a:rPr lang="en-US" sz="4000" b="1" dirty="0">
                    <a:solidFill>
                      <a:prstClr val="black"/>
                    </a:solidFill>
                  </a:rPr>
                  <a:t> = 0.5</a:t>
                </a:r>
              </a:p>
              <a:p>
                <a:pPr lvl="0"/>
                <a:endParaRPr lang="en-US" sz="4000" b="1" dirty="0">
                  <a:solidFill>
                    <a:prstClr val="black"/>
                  </a:solidFill>
                </a:endParaRPr>
              </a:p>
              <a:p>
                <a:pPr lvl="0"/>
                <a:r>
                  <a:rPr lang="en-US" sz="4000" b="1" dirty="0">
                    <a:solidFill>
                      <a:prstClr val="black"/>
                    </a:solidFill>
                  </a:rPr>
                  <a:t>What is </a:t>
                </a:r>
                <a14:m>
                  <m:oMath xmlns:m="http://schemas.openxmlformats.org/officeDocument/2006/math">
                    <m:func>
                      <m:funcPr>
                        <m:ctrlPr>
                          <a:rPr lang="en-US" sz="4000" b="1" i="1">
                            <a:solidFill>
                              <a:prstClr val="black"/>
                            </a:solidFill>
                            <a:latin typeface="Cambria Math" panose="02040503050406030204" pitchFamily="18" charset="0"/>
                          </a:rPr>
                        </m:ctrlPr>
                      </m:funcPr>
                      <m:fName>
                        <m:sSup>
                          <m:sSupPr>
                            <m:ctrlPr>
                              <a:rPr lang="en-US" sz="4000" b="1" i="1">
                                <a:solidFill>
                                  <a:prstClr val="black"/>
                                </a:solidFill>
                                <a:latin typeface="Cambria Math" panose="02040503050406030204" pitchFamily="18" charset="0"/>
                              </a:rPr>
                            </m:ctrlPr>
                          </m:sSupPr>
                          <m:e>
                            <m:r>
                              <m:rPr>
                                <m:sty m:val="p"/>
                              </m:rPr>
                              <a:rPr lang="en-US" sz="4000">
                                <a:solidFill>
                                  <a:prstClr val="black"/>
                                </a:solidFill>
                                <a:latin typeface="Cambria Math" panose="02040503050406030204" pitchFamily="18" charset="0"/>
                              </a:rPr>
                              <m:t>tan</m:t>
                            </m:r>
                          </m:e>
                          <m:sup>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𝟏</m:t>
                            </m:r>
                          </m:sup>
                        </m:sSup>
                      </m:fName>
                      <m:e>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𝟎</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𝟓</m:t>
                        </m:r>
                        <m:r>
                          <a:rPr lang="en-US" sz="4000" b="1" i="1">
                            <a:solidFill>
                              <a:prstClr val="black"/>
                            </a:solidFill>
                            <a:latin typeface="Cambria Math" panose="02040503050406030204" pitchFamily="18" charset="0"/>
                          </a:rPr>
                          <m:t>)</m:t>
                        </m:r>
                      </m:e>
                    </m:func>
                  </m:oMath>
                </a14:m>
                <a:r>
                  <a:rPr lang="en-US" sz="4000" b="1" dirty="0">
                    <a:solidFill>
                      <a:prstClr val="black"/>
                    </a:solidFill>
                  </a:rPr>
                  <a:t> to get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rPr>
                      <m:t>𝝋</m:t>
                    </m:r>
                  </m:oMath>
                </a14:m>
                <a:endParaRPr lang="en-US" sz="4000" b="1" dirty="0">
                  <a:solidFill>
                    <a:prstClr val="black"/>
                  </a:solidFill>
                </a:endParaRPr>
              </a:p>
              <a:p>
                <a:pPr lvl="0"/>
                <a:endParaRPr lang="en-US" sz="4000" b="1" dirty="0">
                  <a:solidFill>
                    <a:prstClr val="black"/>
                  </a:solidFill>
                </a:endParaRPr>
              </a:p>
              <a:p>
                <a:pPr lvl="0"/>
                <a:r>
                  <a:rPr lang="en-US" sz="4000" b="1" dirty="0">
                    <a:solidFill>
                      <a:prstClr val="black"/>
                    </a:solidFill>
                  </a:rPr>
                  <a:t>Then, </a:t>
                </a:r>
                <a14:m>
                  <m:oMath xmlns:m="http://schemas.openxmlformats.org/officeDocument/2006/math">
                    <m:r>
                      <m:rPr>
                        <m:sty m:val="p"/>
                      </m:rPr>
                      <a:rPr lang="en-US" sz="4000">
                        <a:solidFill>
                          <a:srgbClr val="FF0000"/>
                        </a:solidFill>
                        <a:latin typeface="Cambria Math" panose="02040503050406030204" pitchFamily="18" charset="0"/>
                      </a:rPr>
                      <m:t>power</m:t>
                    </m:r>
                    <m:r>
                      <a:rPr lang="en-US" sz="4000">
                        <a:solidFill>
                          <a:srgbClr val="FF0000"/>
                        </a:solidFill>
                        <a:latin typeface="Cambria Math" panose="02040503050406030204" pitchFamily="18" charset="0"/>
                      </a:rPr>
                      <m:t> </m:t>
                    </m:r>
                    <m:r>
                      <m:rPr>
                        <m:sty m:val="p"/>
                      </m:rPr>
                      <a:rPr lang="en-US" sz="4000">
                        <a:solidFill>
                          <a:srgbClr val="FF0000"/>
                        </a:solidFill>
                        <a:latin typeface="Cambria Math" panose="02040503050406030204" pitchFamily="18" charset="0"/>
                      </a:rPr>
                      <m:t>factor</m:t>
                    </m:r>
                    <m:r>
                      <a:rPr lang="en-US" sz="4000">
                        <a:solidFill>
                          <a:srgbClr val="FF0000"/>
                        </a:solidFill>
                        <a:latin typeface="Cambria Math" panose="02040503050406030204" pitchFamily="18" charset="0"/>
                      </a:rPr>
                      <m:t> </m:t>
                    </m:r>
                    <m:r>
                      <m:rPr>
                        <m:sty m:val="p"/>
                      </m:rPr>
                      <a:rPr lang="en-US" sz="4000">
                        <a:solidFill>
                          <a:srgbClr val="FF0000"/>
                        </a:solidFill>
                        <a:latin typeface="Cambria Math" panose="02040503050406030204" pitchFamily="18" charset="0"/>
                      </a:rPr>
                      <m:t>is</m:t>
                    </m:r>
                    <m:r>
                      <a:rPr lang="en-US" sz="4000">
                        <a:solidFill>
                          <a:srgbClr val="FF0000"/>
                        </a:solidFill>
                        <a:latin typeface="Cambria Math" panose="02040503050406030204" pitchFamily="18" charset="0"/>
                      </a:rPr>
                      <m:t> </m:t>
                    </m:r>
                    <m:r>
                      <m:rPr>
                        <m:sty m:val="p"/>
                      </m:rPr>
                      <a:rPr lang="en-US" sz="4000">
                        <a:solidFill>
                          <a:srgbClr val="FF0000"/>
                        </a:solidFill>
                        <a:latin typeface="Cambria Math" panose="02040503050406030204" pitchFamily="18" charset="0"/>
                      </a:rPr>
                      <m:t>given</m:t>
                    </m:r>
                    <m:r>
                      <a:rPr lang="en-US" sz="4000">
                        <a:solidFill>
                          <a:srgbClr val="FF0000"/>
                        </a:solidFill>
                        <a:latin typeface="Cambria Math" panose="02040503050406030204" pitchFamily="18" charset="0"/>
                      </a:rPr>
                      <m:t> </m:t>
                    </m:r>
                    <m:r>
                      <m:rPr>
                        <m:sty m:val="p"/>
                      </m:rPr>
                      <a:rPr lang="en-US" sz="4000">
                        <a:solidFill>
                          <a:srgbClr val="FF0000"/>
                        </a:solidFill>
                        <a:latin typeface="Cambria Math" panose="02040503050406030204" pitchFamily="18" charset="0"/>
                      </a:rPr>
                      <m:t>as</m:t>
                    </m:r>
                    <m:r>
                      <a:rPr lang="en-US" sz="4000">
                        <a:solidFill>
                          <a:srgbClr val="FF0000"/>
                        </a:solidFill>
                        <a:latin typeface="Cambria Math" panose="02040503050406030204" pitchFamily="18" charset="0"/>
                      </a:rPr>
                      <m:t> </m:t>
                    </m:r>
                    <m:r>
                      <m:rPr>
                        <m:sty m:val="p"/>
                      </m:rPr>
                      <a:rPr lang="en-US" sz="4000">
                        <a:solidFill>
                          <a:srgbClr val="FF0000"/>
                        </a:solidFill>
                        <a:latin typeface="Cambria Math" panose="02040503050406030204" pitchFamily="18" charset="0"/>
                      </a:rPr>
                      <m:t>cos</m:t>
                    </m:r>
                    <m:r>
                      <a:rPr lang="en-US" sz="4000" i="1">
                        <a:solidFill>
                          <a:prstClr val="black"/>
                        </a:solidFill>
                        <a:latin typeface="Cambria Math" panose="02040503050406030204" pitchFamily="18" charset="0"/>
                        <a:ea typeface="Cambria Math" panose="02040503050406030204" pitchFamily="18" charset="0"/>
                      </a:rPr>
                      <m:t>𝝋</m:t>
                    </m:r>
                  </m:oMath>
                </a14:m>
                <a:endParaRPr lang="en-US" sz="4000" b="1" dirty="0">
                  <a:solidFill>
                    <a:prstClr val="black"/>
                  </a:solidFill>
                </a:endParaRPr>
              </a:p>
              <a:p>
                <a:pPr marL="0" lvl="0" indent="0">
                  <a:buNone/>
                </a:pPr>
                <a:endParaRPr lang="en-US" sz="4000" b="1" dirty="0">
                  <a:solidFill>
                    <a:prstClr val="black"/>
                  </a:solidFill>
                </a:endParaRPr>
              </a:p>
              <a:p>
                <a:pPr lvl="0"/>
                <a14:m>
                  <m:oMath xmlns:m="http://schemas.openxmlformats.org/officeDocument/2006/math">
                    <m:func>
                      <m:funcPr>
                        <m:ctrlPr>
                          <a:rPr lang="en-US" sz="4000" b="1" i="1">
                            <a:solidFill>
                              <a:srgbClr val="FF0000"/>
                            </a:solidFill>
                            <a:latin typeface="Cambria Math" panose="02040503050406030204" pitchFamily="18" charset="0"/>
                          </a:rPr>
                        </m:ctrlPr>
                      </m:funcPr>
                      <m:fName>
                        <m:r>
                          <m:rPr>
                            <m:sty m:val="p"/>
                          </m:rPr>
                          <a:rPr lang="en-US" sz="4000">
                            <a:solidFill>
                              <a:srgbClr val="FF0000"/>
                            </a:solidFill>
                            <a:latin typeface="Cambria Math" panose="02040503050406030204" pitchFamily="18" charset="0"/>
                          </a:rPr>
                          <m:t>power</m:t>
                        </m:r>
                        <m:r>
                          <a:rPr lang="en-US" sz="4000">
                            <a:solidFill>
                              <a:srgbClr val="FF0000"/>
                            </a:solidFill>
                            <a:latin typeface="Cambria Math" panose="02040503050406030204" pitchFamily="18" charset="0"/>
                          </a:rPr>
                          <m:t> </m:t>
                        </m:r>
                        <m:r>
                          <m:rPr>
                            <m:sty m:val="p"/>
                          </m:rPr>
                          <a:rPr lang="en-US" sz="4000">
                            <a:solidFill>
                              <a:srgbClr val="FF0000"/>
                            </a:solidFill>
                            <a:latin typeface="Cambria Math" panose="02040503050406030204" pitchFamily="18" charset="0"/>
                          </a:rPr>
                          <m:t>factor</m:t>
                        </m:r>
                        <m:r>
                          <a:rPr lang="en-US" sz="4000">
                            <a:solidFill>
                              <a:srgbClr val="FF0000"/>
                            </a:solidFill>
                            <a:latin typeface="Cambria Math" panose="02040503050406030204" pitchFamily="18" charset="0"/>
                          </a:rPr>
                          <m:t> </m:t>
                        </m:r>
                        <m:r>
                          <m:rPr>
                            <m:sty m:val="p"/>
                          </m:rPr>
                          <a:rPr lang="en-US" sz="4000">
                            <a:solidFill>
                              <a:srgbClr val="FF0000"/>
                            </a:solidFill>
                            <a:latin typeface="Cambria Math" panose="02040503050406030204" pitchFamily="18" charset="0"/>
                          </a:rPr>
                          <m:t>cos</m:t>
                        </m:r>
                      </m:fName>
                      <m:e>
                        <m:r>
                          <a:rPr lang="en-US" sz="4000" i="1">
                            <a:solidFill>
                              <a:srgbClr val="FF0000"/>
                            </a:solidFill>
                            <a:latin typeface="Cambria Math" panose="02040503050406030204" pitchFamily="18" charset="0"/>
                            <a:ea typeface="Cambria Math" panose="02040503050406030204" pitchFamily="18" charset="0"/>
                          </a:rPr>
                          <m:t>𝝋</m:t>
                        </m:r>
                        <m:r>
                          <a:rPr lang="en-US" sz="4000" b="1" i="1">
                            <a:solidFill>
                              <a:srgbClr val="FF0000"/>
                            </a:solidFill>
                            <a:latin typeface="Cambria Math" panose="02040503050406030204" pitchFamily="18" charset="0"/>
                            <a:ea typeface="Cambria Math" panose="02040503050406030204" pitchFamily="18" charset="0"/>
                          </a:rPr>
                          <m:t>=</m:t>
                        </m:r>
                        <m:r>
                          <a:rPr lang="en-US" sz="4000" b="1" i="1">
                            <a:solidFill>
                              <a:srgbClr val="FF0000"/>
                            </a:solidFill>
                            <a:latin typeface="Cambria Math" panose="02040503050406030204" pitchFamily="18" charset="0"/>
                            <a:ea typeface="Cambria Math" panose="02040503050406030204" pitchFamily="18" charset="0"/>
                          </a:rPr>
                          <m:t>𝟎</m:t>
                        </m:r>
                        <m:r>
                          <a:rPr lang="en-US" sz="4000" b="1" i="1">
                            <a:solidFill>
                              <a:srgbClr val="FF0000"/>
                            </a:solidFill>
                            <a:latin typeface="Cambria Math" panose="02040503050406030204" pitchFamily="18" charset="0"/>
                            <a:ea typeface="Cambria Math" panose="02040503050406030204" pitchFamily="18" charset="0"/>
                          </a:rPr>
                          <m:t>.</m:t>
                        </m:r>
                        <m:r>
                          <a:rPr lang="en-US" sz="4000" b="1" i="1">
                            <a:solidFill>
                              <a:srgbClr val="FF0000"/>
                            </a:solidFill>
                            <a:latin typeface="Cambria Math" panose="02040503050406030204" pitchFamily="18" charset="0"/>
                            <a:ea typeface="Cambria Math" panose="02040503050406030204" pitchFamily="18" charset="0"/>
                          </a:rPr>
                          <m:t>𝟗𝟖𝟒</m:t>
                        </m:r>
                      </m:e>
                    </m:func>
                  </m:oMath>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35452"/>
                <a:ext cx="12192000" cy="6222547"/>
              </a:xfrm>
              <a:blipFill rotWithShape="0">
                <a:blip r:embed="rId2"/>
                <a:stretch>
                  <a:fillRect l="-1600" t="-686"/>
                </a:stretch>
              </a:blipFill>
            </p:spPr>
            <p:txBody>
              <a:bodyPr/>
              <a:lstStyle/>
              <a:p>
                <a:r>
                  <a:rPr lang="en-US">
                    <a:noFill/>
                  </a:rPr>
                  <a:t> </a:t>
                </a:r>
              </a:p>
            </p:txBody>
          </p:sp>
        </mc:Fallback>
      </mc:AlternateContent>
    </p:spTree>
    <p:extLst>
      <p:ext uri="{BB962C8B-B14F-4D97-AF65-F5344CB8AC3E}">
        <p14:creationId xmlns:p14="http://schemas.microsoft.com/office/powerpoint/2010/main" val="21921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9"/>
            <a:ext cx="12192000" cy="1325563"/>
          </a:xfrm>
        </p:spPr>
        <p:txBody>
          <a:bodyPr>
            <a:normAutofit fontScale="90000"/>
          </a:bodyPr>
          <a:lstStyle/>
          <a:p>
            <a:r>
              <a:rPr lang="en-US" dirty="0" smtClean="0">
                <a:solidFill>
                  <a:prstClr val="black"/>
                </a:solidFill>
                <a:latin typeface="Arial Black" panose="020B0A04020102020204" pitchFamily="34" charset="0"/>
              </a:rPr>
              <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TUTORIAL </a:t>
            </a:r>
            <a:r>
              <a:rPr lang="en-US" dirty="0">
                <a:solidFill>
                  <a:prstClr val="black"/>
                </a:solidFill>
                <a:latin typeface="Arial Black" panose="020B0A04020102020204" pitchFamily="34" charset="0"/>
              </a:rPr>
              <a:t>EXAMPLE </a:t>
            </a:r>
            <a:r>
              <a:rPr lang="en-US" dirty="0" smtClean="0">
                <a:solidFill>
                  <a:prstClr val="black"/>
                </a:solidFill>
                <a:latin typeface="Arial Black" panose="020B0A04020102020204" pitchFamily="34" charset="0"/>
              </a:rPr>
              <a:t>5 - </a:t>
            </a:r>
            <a:r>
              <a:rPr lang="en-US" b="1" dirty="0" smtClean="0">
                <a:latin typeface="Arial Black" panose="020B0A04020102020204" pitchFamily="34" charset="0"/>
              </a:rPr>
              <a:t>PHASOR </a:t>
            </a:r>
            <a:r>
              <a:rPr lang="en-US" b="1" dirty="0">
                <a:latin typeface="Arial Black" panose="020B0A04020102020204" pitchFamily="34" charset="0"/>
              </a:rPr>
              <a:t>DIAGRAM</a:t>
            </a:r>
            <a:r>
              <a:rPr lang="en-US" dirty="0"/>
              <a:t/>
            </a:r>
            <a:br>
              <a:rPr lang="en-US" dirty="0"/>
            </a:br>
            <a:endParaRPr lang="en-US" dirty="0"/>
          </a:p>
        </p:txBody>
      </p:sp>
      <p:sp>
        <p:nvSpPr>
          <p:cNvPr id="4" name="Content Placeholder 3"/>
          <p:cNvSpPr>
            <a:spLocks noGrp="1"/>
          </p:cNvSpPr>
          <p:nvPr>
            <p:ph idx="1"/>
          </p:nvPr>
        </p:nvSpPr>
        <p:spPr/>
        <p:txBody>
          <a:bodyPr>
            <a:normAutofit/>
          </a:bodyPr>
          <a:lstStyle/>
          <a:p>
            <a:pPr marL="0" lvl="0" indent="0">
              <a:buNone/>
            </a:pPr>
            <a:endParaRPr lang="en-US" sz="2600" b="1" dirty="0" smtClean="0">
              <a:solidFill>
                <a:prstClr val="black"/>
              </a:solidFill>
            </a:endParaRPr>
          </a:p>
          <a:p>
            <a:pPr lvl="0"/>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4294967295"/>
              </p:nvPr>
            </p:nvSpPr>
            <p:spPr>
              <a:xfrm>
                <a:off x="869053" y="1171328"/>
                <a:ext cx="8047875" cy="468785"/>
              </a:xfrm>
            </p:spPr>
            <p:txBody>
              <a:bodyPr>
                <a:noAutofit/>
              </a:bodyPr>
              <a:lstStyle/>
              <a:p>
                <a:pPr algn="r"/>
                <a:r>
                  <a:rPr lang="en-US" sz="4000" b="1" dirty="0" smtClean="0"/>
                  <a:t>Take </a:t>
                </a:r>
                <a14:m>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𝑽</m:t>
                        </m:r>
                      </m:e>
                      <m:sub>
                        <m:r>
                          <a:rPr lang="en-US" sz="4000" b="1" i="1" smtClean="0">
                            <a:latin typeface="Cambria Math" panose="02040503050406030204" pitchFamily="18" charset="0"/>
                          </a:rPr>
                          <m:t>𝒕</m:t>
                        </m:r>
                      </m:sub>
                    </m:sSub>
                    <m:r>
                      <a:rPr lang="en-US" sz="4000" b="1" i="1" smtClean="0">
                        <a:latin typeface="Cambria Math" panose="02040503050406030204" pitchFamily="18" charset="0"/>
                      </a:rPr>
                      <m:t> </m:t>
                    </m:r>
                    <m:r>
                      <a:rPr lang="en-US" sz="4000" b="1" i="1" smtClean="0">
                        <a:latin typeface="Cambria Math" panose="02040503050406030204" pitchFamily="18" charset="0"/>
                      </a:rPr>
                      <m:t>𝒂𝒔</m:t>
                    </m:r>
                    <m:r>
                      <a:rPr lang="en-US" sz="4000" b="1" i="1" smtClean="0">
                        <a:latin typeface="Cambria Math" panose="02040503050406030204" pitchFamily="18" charset="0"/>
                      </a:rPr>
                      <m:t> </m:t>
                    </m:r>
                    <m:r>
                      <a:rPr lang="en-US" sz="4000" b="1" i="1" smtClean="0">
                        <a:latin typeface="Cambria Math" panose="02040503050406030204" pitchFamily="18" charset="0"/>
                      </a:rPr>
                      <m:t>𝒓𝒆𝒇𝒆𝒓𝒆𝒏𝒄𝒆</m:t>
                    </m:r>
                    <m:r>
                      <a:rPr lang="en-US" sz="4000" b="1" i="1" smtClean="0">
                        <a:latin typeface="Cambria Math" panose="02040503050406030204" pitchFamily="18" charset="0"/>
                      </a:rPr>
                      <m:t> </m:t>
                    </m:r>
                    <m:r>
                      <a:rPr lang="en-US" sz="4000" b="1" i="1" smtClean="0">
                        <a:latin typeface="Cambria Math" panose="02040503050406030204" pitchFamily="18" charset="0"/>
                      </a:rPr>
                      <m:t>𝒑𝒉𝒂𝒔𝒐𝒓</m:t>
                    </m:r>
                  </m:oMath>
                </a14:m>
                <a:endParaRPr lang="en-US" sz="4000" b="1" dirty="0"/>
              </a:p>
            </p:txBody>
          </p:sp>
        </mc:Choice>
        <mc:Fallback xmlns="">
          <p:sp>
            <p:nvSpPr>
              <p:cNvPr id="6" name="Content Placeholder 5"/>
              <p:cNvSpPr>
                <a:spLocks noGrp="1" noRot="1" noChangeAspect="1" noMove="1" noResize="1" noEditPoints="1" noAdjustHandles="1" noChangeArrowheads="1" noChangeShapeType="1" noTextEdit="1"/>
              </p:cNvSpPr>
              <p:nvPr>
                <p:ph sz="quarter" idx="4294967295"/>
              </p:nvPr>
            </p:nvSpPr>
            <p:spPr>
              <a:xfrm>
                <a:off x="869053" y="1171328"/>
                <a:ext cx="8047875" cy="468785"/>
              </a:xfrm>
              <a:blipFill rotWithShape="0">
                <a:blip r:embed="rId2"/>
                <a:stretch>
                  <a:fillRect t="-36364" b="-92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18600" y="3184828"/>
                <a:ext cx="1237160" cy="492443"/>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mbria Math" panose="02040503050406030204" pitchFamily="18" charset="0"/>
                        </a:rPr>
                        <m:t>𝜹</m:t>
                      </m:r>
                    </m:oMath>
                  </m:oMathPara>
                </a14:m>
                <a:endParaRPr lang="en-US" sz="3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3018600" y="3184828"/>
                <a:ext cx="1237160" cy="492443"/>
              </a:xfrm>
              <a:prstGeom prst="rect">
                <a:avLst/>
              </a:prstGeom>
              <a:blipFill rotWithShape="0">
                <a:blip r:embed="rId3"/>
                <a:stretch>
                  <a:fillRect/>
                </a:stretch>
              </a:blipFill>
              <a:ln>
                <a:noFill/>
              </a:ln>
            </p:spPr>
            <p:txBody>
              <a:bodyPr/>
              <a:lstStyle/>
              <a:p>
                <a:r>
                  <a:rPr lang="en-US">
                    <a:noFill/>
                  </a:rPr>
                  <a:t> </a:t>
                </a:r>
              </a:p>
            </p:txBody>
          </p:sp>
        </mc:Fallback>
      </mc:AlternateContent>
      <p:cxnSp>
        <p:nvCxnSpPr>
          <p:cNvPr id="26" name="Straight Arrow Connector 25"/>
          <p:cNvCxnSpPr/>
          <p:nvPr/>
        </p:nvCxnSpPr>
        <p:spPr>
          <a:xfrm>
            <a:off x="3343202" y="2498420"/>
            <a:ext cx="5811612"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838200" y="2427367"/>
            <a:ext cx="2605205" cy="42278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005197" y="2462895"/>
            <a:ext cx="7949218" cy="40502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3443405" y="2498420"/>
            <a:ext cx="6546413" cy="2469226"/>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30" name="Arc 29"/>
          <p:cNvSpPr/>
          <p:nvPr/>
        </p:nvSpPr>
        <p:spPr>
          <a:xfrm>
            <a:off x="4445406" y="2498419"/>
            <a:ext cx="334001" cy="923742"/>
          </a:xfrm>
          <a:prstGeom prst="arc">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Arc 30"/>
          <p:cNvSpPr/>
          <p:nvPr/>
        </p:nvSpPr>
        <p:spPr>
          <a:xfrm rot="5400000">
            <a:off x="1755724" y="987603"/>
            <a:ext cx="1705363" cy="3039414"/>
          </a:xfrm>
          <a:prstGeom prst="arc">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4812788" y="2356304"/>
                <a:ext cx="910154" cy="7157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mbria Math" panose="02040503050406030204" pitchFamily="18" charset="0"/>
                        </a:rPr>
                        <m:t>𝝋</m:t>
                      </m:r>
                    </m:oMath>
                  </m:oMathPara>
                </a14:m>
                <a:endParaRPr lang="en-US" sz="32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4812788" y="2356304"/>
                <a:ext cx="910154" cy="715712"/>
              </a:xfrm>
              <a:prstGeom prst="rect">
                <a:avLst/>
              </a:prstGeom>
              <a:blipFill rotWithShape="0">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654149" y="1761896"/>
                <a:ext cx="1285921" cy="7157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latin typeface="Cambria Math" panose="02040503050406030204" pitchFamily="18" charset="0"/>
                              <a:ea typeface="Cambria Math" panose="02040503050406030204" pitchFamily="18" charset="0"/>
                            </a:rPr>
                          </m:ctrlPr>
                        </m:sSubPr>
                        <m:e>
                          <m:r>
                            <a:rPr lang="en-US" sz="3200" b="1" i="1" smtClean="0">
                              <a:latin typeface="Cambria Math" panose="02040503050406030204" pitchFamily="18" charset="0"/>
                              <a:ea typeface="Cambria Math" panose="02040503050406030204" pitchFamily="18" charset="0"/>
                            </a:rPr>
                            <m:t>𝑽</m:t>
                          </m:r>
                        </m:e>
                        <m:sub>
                          <m:r>
                            <a:rPr lang="en-US" sz="3200" b="1" i="1" smtClean="0">
                              <a:latin typeface="Cambria Math" panose="02040503050406030204" pitchFamily="18" charset="0"/>
                              <a:ea typeface="Cambria Math" panose="02040503050406030204" pitchFamily="18" charset="0"/>
                            </a:rPr>
                            <m:t>𝒕</m:t>
                          </m:r>
                        </m:sub>
                      </m:sSub>
                    </m:oMath>
                  </m:oMathPara>
                </a14:m>
                <a:endParaRPr lang="en-US" sz="3200"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4654149" y="1761896"/>
                <a:ext cx="1285921" cy="715712"/>
              </a:xfrm>
              <a:prstGeom prst="rect">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rot="19750506">
                <a:off x="5030859" y="4535461"/>
                <a:ext cx="683931" cy="134567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latin typeface="Cambria Math" panose="02040503050406030204" pitchFamily="18" charset="0"/>
                              <a:ea typeface="Cambria Math" panose="02040503050406030204" pitchFamily="18" charset="0"/>
                            </a:rPr>
                          </m:ctrlPr>
                        </m:sSubPr>
                        <m:e>
                          <m:r>
                            <a:rPr lang="en-US" sz="3200" b="1" i="1" smtClean="0">
                              <a:latin typeface="Cambria Math" panose="02040503050406030204" pitchFamily="18" charset="0"/>
                              <a:ea typeface="Cambria Math" panose="02040503050406030204" pitchFamily="18" charset="0"/>
                            </a:rPr>
                            <m:t>𝒋𝑰</m:t>
                          </m:r>
                        </m:e>
                        <m:sub>
                          <m:r>
                            <a:rPr lang="en-US" sz="3200" b="1" i="1" smtClean="0">
                              <a:latin typeface="Cambria Math" panose="02040503050406030204" pitchFamily="18" charset="0"/>
                              <a:ea typeface="Cambria Math" panose="02040503050406030204" pitchFamily="18" charset="0"/>
                            </a:rPr>
                            <m:t>𝒂</m:t>
                          </m:r>
                        </m:sub>
                      </m:sSub>
                      <m:sSub>
                        <m:sSubPr>
                          <m:ctrlPr>
                            <a:rPr lang="en-US" sz="3200" b="1" i="1" smtClean="0">
                              <a:latin typeface="Cambria Math" panose="02040503050406030204" pitchFamily="18" charset="0"/>
                              <a:ea typeface="Cambria Math" panose="02040503050406030204" pitchFamily="18" charset="0"/>
                            </a:rPr>
                          </m:ctrlPr>
                        </m:sSubPr>
                        <m:e>
                          <m:r>
                            <a:rPr lang="en-US" sz="3200" b="1" i="1" smtClean="0">
                              <a:latin typeface="Cambria Math" panose="02040503050406030204" pitchFamily="18" charset="0"/>
                              <a:ea typeface="Cambria Math" panose="02040503050406030204" pitchFamily="18" charset="0"/>
                            </a:rPr>
                            <m:t>𝑿</m:t>
                          </m:r>
                        </m:e>
                        <m:sub>
                          <m:r>
                            <a:rPr lang="en-US" sz="3200" b="1" i="1" smtClean="0">
                              <a:latin typeface="Cambria Math" panose="02040503050406030204" pitchFamily="18" charset="0"/>
                              <a:ea typeface="Cambria Math" panose="02040503050406030204" pitchFamily="18" charset="0"/>
                            </a:rPr>
                            <m:t>𝒔</m:t>
                          </m:r>
                        </m:sub>
                      </m:sSub>
                    </m:oMath>
                  </m:oMathPara>
                </a14:m>
                <a:endParaRPr lang="en-US" sz="3200" b="1" dirty="0"/>
              </a:p>
            </p:txBody>
          </p:sp>
        </mc:Choice>
        <mc:Fallback xmlns="">
          <p:sp>
            <p:nvSpPr>
              <p:cNvPr id="34" name="TextBox 33"/>
              <p:cNvSpPr txBox="1">
                <a:spLocks noRot="1" noChangeAspect="1" noMove="1" noResize="1" noEditPoints="1" noAdjustHandles="1" noChangeArrowheads="1" noChangeShapeType="1" noTextEdit="1"/>
              </p:cNvSpPr>
              <p:nvPr/>
            </p:nvSpPr>
            <p:spPr>
              <a:xfrm rot="19750506">
                <a:off x="5030859" y="4535461"/>
                <a:ext cx="683931" cy="1345676"/>
              </a:xfrm>
              <a:prstGeom prst="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rot="1283565">
                <a:off x="964146" y="3288224"/>
                <a:ext cx="1577452" cy="77276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latin typeface="Cambria Math" panose="02040503050406030204" pitchFamily="18" charset="0"/>
                              <a:ea typeface="Cambria Math" panose="02040503050406030204" pitchFamily="18" charset="0"/>
                            </a:rPr>
                          </m:ctrlPr>
                        </m:sSubPr>
                        <m:e>
                          <m:r>
                            <a:rPr lang="en-US" sz="3200" b="1" i="1" smtClean="0">
                              <a:latin typeface="Cambria Math" panose="02040503050406030204" pitchFamily="18" charset="0"/>
                              <a:ea typeface="Cambria Math" panose="02040503050406030204" pitchFamily="18" charset="0"/>
                            </a:rPr>
                            <m:t>𝑬</m:t>
                          </m:r>
                        </m:e>
                        <m:sub>
                          <m:r>
                            <a:rPr lang="en-US" sz="3200" b="1" i="1" smtClean="0">
                              <a:latin typeface="Cambria Math" panose="02040503050406030204" pitchFamily="18" charset="0"/>
                              <a:ea typeface="Cambria Math" panose="02040503050406030204" pitchFamily="18" charset="0"/>
                            </a:rPr>
                            <m:t>𝒇</m:t>
                          </m:r>
                        </m:sub>
                      </m:sSub>
                    </m:oMath>
                  </m:oMathPara>
                </a14:m>
                <a:endParaRPr lang="en-US" sz="3200" b="1" dirty="0"/>
              </a:p>
            </p:txBody>
          </p:sp>
        </mc:Choice>
        <mc:Fallback xmlns="">
          <p:sp>
            <p:nvSpPr>
              <p:cNvPr id="35" name="TextBox 34"/>
              <p:cNvSpPr txBox="1">
                <a:spLocks noRot="1" noChangeAspect="1" noMove="1" noResize="1" noEditPoints="1" noAdjustHandles="1" noChangeArrowheads="1" noChangeShapeType="1" noTextEdit="1"/>
              </p:cNvSpPr>
              <p:nvPr/>
            </p:nvSpPr>
            <p:spPr>
              <a:xfrm rot="1283565">
                <a:off x="964146" y="3288224"/>
                <a:ext cx="1577452" cy="772766"/>
              </a:xfrm>
              <a:prstGeom prst="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728936" y="3965134"/>
                <a:ext cx="1285921" cy="7157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latin typeface="Cambria Math" panose="02040503050406030204" pitchFamily="18" charset="0"/>
                              <a:ea typeface="Cambria Math" panose="02040503050406030204" pitchFamily="18" charset="0"/>
                            </a:rPr>
                          </m:ctrlPr>
                        </m:sSubPr>
                        <m:e>
                          <m:r>
                            <a:rPr lang="en-US" sz="3200" b="1" i="1" smtClean="0">
                              <a:latin typeface="Cambria Math" panose="02040503050406030204" pitchFamily="18" charset="0"/>
                              <a:ea typeface="Cambria Math" panose="02040503050406030204" pitchFamily="18" charset="0"/>
                            </a:rPr>
                            <m:t>𝑰</m:t>
                          </m:r>
                        </m:e>
                        <m:sub>
                          <m:r>
                            <a:rPr lang="en-US" sz="3200" b="1" i="1" smtClean="0">
                              <a:latin typeface="Cambria Math" panose="02040503050406030204" pitchFamily="18" charset="0"/>
                              <a:ea typeface="Cambria Math" panose="02040503050406030204" pitchFamily="18" charset="0"/>
                            </a:rPr>
                            <m:t>𝒂</m:t>
                          </m:r>
                        </m:sub>
                      </m:sSub>
                    </m:oMath>
                  </m:oMathPara>
                </a14:m>
                <a:endParaRPr lang="en-US" sz="32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8728936" y="3965134"/>
                <a:ext cx="1285921" cy="715712"/>
              </a:xfrm>
              <a:prstGeom prst="rect">
                <a:avLst/>
              </a:prstGeom>
              <a:blipFill rotWithShape="0">
                <a:blip r:embed="rId8"/>
                <a:stretch>
                  <a:fillRect/>
                </a:stretch>
              </a:blipFill>
              <a:ln>
                <a:noFill/>
              </a:ln>
            </p:spPr>
            <p:txBody>
              <a:bodyPr/>
              <a:lstStyle/>
              <a:p>
                <a:r>
                  <a:rPr lang="en-US">
                    <a:noFill/>
                  </a:rPr>
                  <a:t> </a:t>
                </a:r>
              </a:p>
            </p:txBody>
          </p:sp>
        </mc:Fallback>
      </mc:AlternateContent>
      <p:sp>
        <p:nvSpPr>
          <p:cNvPr id="37" name="Arc 36"/>
          <p:cNvSpPr/>
          <p:nvPr/>
        </p:nvSpPr>
        <p:spPr>
          <a:xfrm>
            <a:off x="1018084" y="5817954"/>
            <a:ext cx="855535" cy="570816"/>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1522902" y="5154154"/>
                <a:ext cx="910154" cy="71571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mbria Math" panose="02040503050406030204" pitchFamily="18" charset="0"/>
                        </a:rPr>
                        <m:t>𝝋</m:t>
                      </m:r>
                    </m:oMath>
                  </m:oMathPara>
                </a14:m>
                <a:endParaRPr lang="en-US" sz="32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1522902" y="5154154"/>
                <a:ext cx="910154" cy="715712"/>
              </a:xfrm>
              <a:prstGeom prst="rect">
                <a:avLst/>
              </a:prstGeom>
              <a:blipFill rotWithShape="0">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110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8" grpId="0"/>
      <p:bldP spid="31" grpId="0" animBg="1"/>
      <p:bldP spid="32" grpId="0"/>
      <p:bldP spid="33" grpId="0"/>
      <p:bldP spid="34" grpId="0"/>
      <p:bldP spid="35" grpId="0"/>
      <p:bldP spid="36" grpId="0"/>
      <p:bldP spid="37" grpId="0" animBg="1"/>
      <p:bldP spid="3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2192000" cy="1325563"/>
          </a:xfrm>
        </p:spPr>
        <p:txBody>
          <a:bodyPr/>
          <a:lstStyle/>
          <a:p>
            <a:r>
              <a:rPr lang="en-US" dirty="0" smtClean="0">
                <a:latin typeface="Arial Black" panose="020B0A04020102020204" pitchFamily="34" charset="0"/>
              </a:rPr>
              <a:t>USING SYNCHRONOUS MOTORS FOR POWER FACTOR CORRECTION</a:t>
            </a:r>
            <a:endParaRPr lang="en-US"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8" name="Content Placeholder 7"/>
              <p:cNvSpPr>
                <a:spLocks noGrp="1"/>
              </p:cNvSpPr>
              <p:nvPr>
                <p:ph idx="1"/>
              </p:nvPr>
            </p:nvSpPr>
            <p:spPr>
              <a:xfrm>
                <a:off x="0" y="1325562"/>
                <a:ext cx="12192000" cy="5532437"/>
              </a:xfrm>
            </p:spPr>
            <p:txBody>
              <a:bodyPr>
                <a:noAutofit/>
              </a:bodyPr>
              <a:lstStyle/>
              <a:p>
                <a:r>
                  <a:rPr lang="en-US" sz="4000" dirty="0" smtClean="0"/>
                  <a:t>The synchronous motor has the ability to draw both lagging and leading current with the  </a:t>
                </a:r>
                <a14:m>
                  <m:oMath xmlns:m="http://schemas.openxmlformats.org/officeDocument/2006/math">
                    <m:r>
                      <m:rPr>
                        <m:sty m:val="p"/>
                      </m:rPr>
                      <a:rPr lang="en-US" sz="4000" b="0" i="0" smtClean="0">
                        <a:latin typeface="Cambria Math" panose="02040503050406030204" pitchFamily="18" charset="0"/>
                        <a:ea typeface="Cambria Math" panose="02040503050406030204" pitchFamily="18" charset="0"/>
                      </a:rPr>
                      <m:t>load</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angle</m:t>
                    </m:r>
                    <m:r>
                      <a:rPr lang="en-US" sz="4000" b="0" i="0" smtClean="0">
                        <a:latin typeface="Cambria Math" panose="02040503050406030204" pitchFamily="18" charset="0"/>
                        <a:ea typeface="Cambria Math" panose="02040503050406030204" pitchFamily="18" charset="0"/>
                      </a:rPr>
                      <m:t>, </m:t>
                    </m:r>
                    <m:r>
                      <a:rPr lang="en-US" sz="4000" i="1" smtClean="0">
                        <a:latin typeface="Cambria Math" panose="02040503050406030204" pitchFamily="18" charset="0"/>
                        <a:ea typeface="Cambria Math" panose="02040503050406030204" pitchFamily="18" charset="0"/>
                      </a:rPr>
                      <m:t>𝛿</m:t>
                    </m:r>
                    <m:r>
                      <a:rPr lang="en-US" sz="4000" i="1">
                        <a:latin typeface="Cambria Math" panose="02040503050406030204" pitchFamily="18" charset="0"/>
                        <a:ea typeface="Cambria Math" panose="02040503050406030204" pitchFamily="18" charset="0"/>
                      </a:rPr>
                      <m:t>&lt;</m:t>
                    </m:r>
                    <m:sSup>
                      <m:sSupPr>
                        <m:ctrlPr>
                          <a:rPr lang="en-US" sz="400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90</m:t>
                        </m:r>
                      </m:e>
                      <m:sup>
                        <m:r>
                          <a:rPr lang="en-US" sz="4000" b="0" i="1" smtClean="0">
                            <a:latin typeface="Cambria Math" panose="02040503050406030204" pitchFamily="18" charset="0"/>
                            <a:ea typeface="Cambria Math" panose="02040503050406030204" pitchFamily="18" charset="0"/>
                          </a:rPr>
                          <m:t>0</m:t>
                        </m:r>
                      </m:sup>
                    </m:sSup>
                  </m:oMath>
                </a14:m>
                <a:r>
                  <a:rPr lang="en-US" sz="4000" dirty="0" smtClean="0"/>
                  <a:t> through the adjustment of </a:t>
                </a:r>
                <a:r>
                  <a:rPr lang="en-US" sz="4000" dirty="0" smtClean="0"/>
                  <a:t>excitation</a:t>
                </a:r>
              </a:p>
              <a:p>
                <a:endParaRPr lang="en-US" sz="4000" dirty="0" smtClean="0"/>
              </a:p>
              <a:p>
                <a:r>
                  <a:rPr lang="en-US" sz="4000" dirty="0" smtClean="0"/>
                  <a:t>With under excitation</a:t>
                </a:r>
                <a14:m>
                  <m:oMath xmlns:m="http://schemas.openxmlformats.org/officeDocument/2006/math">
                    <m:d>
                      <m:dPr>
                        <m:ctrlPr>
                          <a:rPr lang="en-US" sz="4000" i="1" smtClean="0">
                            <a:latin typeface="Cambria Math" panose="02040503050406030204" pitchFamily="18" charset="0"/>
                          </a:rPr>
                        </m:ctrlPr>
                      </m:dP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𝐸</m:t>
                            </m:r>
                          </m:e>
                          <m:sub>
                            <m:r>
                              <a:rPr lang="en-US" sz="4000" b="0" i="1" smtClean="0">
                                <a:latin typeface="Cambria Math" panose="02040503050406030204" pitchFamily="18" charset="0"/>
                              </a:rPr>
                              <m:t>𝑓</m:t>
                            </m:r>
                          </m:sub>
                        </m:sSub>
                        <m:r>
                          <a:rPr lang="en-US" sz="4000" b="0" i="1" smtClean="0">
                            <a:latin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&lt;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𝑉</m:t>
                            </m:r>
                          </m:e>
                          <m:sub>
                            <m:r>
                              <a:rPr lang="en-US" sz="4000" b="0" i="1" smtClean="0">
                                <a:latin typeface="Cambria Math" panose="02040503050406030204" pitchFamily="18" charset="0"/>
                                <a:ea typeface="Cambria Math" panose="02040503050406030204" pitchFamily="18" charset="0"/>
                              </a:rPr>
                              <m:t>𝑡</m:t>
                            </m:r>
                          </m:sub>
                        </m:sSub>
                      </m:e>
                    </m:d>
                  </m:oMath>
                </a14:m>
                <a:r>
                  <a:rPr lang="en-US" sz="4000" dirty="0" smtClean="0"/>
                  <a:t>, the motor draws a lagging </a:t>
                </a:r>
                <a:r>
                  <a:rPr lang="en-US" sz="4000" dirty="0" smtClean="0"/>
                  <a:t>current</a:t>
                </a:r>
              </a:p>
              <a:p>
                <a:endParaRPr lang="en-US" sz="4000" dirty="0" smtClean="0"/>
              </a:p>
              <a:p>
                <a:r>
                  <a:rPr lang="en-US" sz="4000" dirty="0" smtClean="0"/>
                  <a:t>The more frequent mode of operation is with </a:t>
                </a:r>
                <a14:m>
                  <m:oMath xmlns:m="http://schemas.openxmlformats.org/officeDocument/2006/math">
                    <m:d>
                      <m:dPr>
                        <m:ctrlPr>
                          <a:rPr lang="en-US" sz="4000" i="1">
                            <a:solidFill>
                              <a:prstClr val="black"/>
                            </a:solidFill>
                            <a:latin typeface="Cambria Math" panose="02040503050406030204" pitchFamily="18" charset="0"/>
                          </a:rPr>
                        </m:ctrlPr>
                      </m:dPr>
                      <m:e>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𝐸</m:t>
                            </m:r>
                          </m:e>
                          <m:sub>
                            <m:r>
                              <a:rPr lang="en-US" sz="4000" i="1">
                                <a:solidFill>
                                  <a:prstClr val="black"/>
                                </a:solidFill>
                                <a:latin typeface="Cambria Math" panose="02040503050406030204" pitchFamily="18" charset="0"/>
                              </a:rPr>
                              <m:t>𝑓</m:t>
                            </m:r>
                          </m:sub>
                        </m:sSub>
                        <m:r>
                          <a:rPr lang="en-US" sz="4000" i="1">
                            <a:solidFill>
                              <a:prstClr val="black"/>
                            </a:solidFill>
                            <a:latin typeface="Cambria Math" panose="02040503050406030204" pitchFamily="18" charset="0"/>
                          </a:rPr>
                          <m:t> </m:t>
                        </m:r>
                        <m:r>
                          <a:rPr lang="en-US" sz="4000" i="1" smtClean="0">
                            <a:solidFill>
                              <a:prstClr val="black"/>
                            </a:solidFill>
                            <a:latin typeface="Cambria Math" panose="02040503050406030204" pitchFamily="18" charset="0"/>
                            <a:ea typeface="Cambria Math" panose="02040503050406030204" pitchFamily="18" charset="0"/>
                          </a:rPr>
                          <m:t>&gt;</m:t>
                        </m:r>
                        <m:sSub>
                          <m:sSubPr>
                            <m:ctrlPr>
                              <a:rPr lang="en-US" sz="4000" i="1">
                                <a:solidFill>
                                  <a:prstClr val="black"/>
                                </a:solidFill>
                                <a:latin typeface="Cambria Math" panose="02040503050406030204" pitchFamily="18" charset="0"/>
                                <a:ea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rPr>
                              <m:t>𝑉</m:t>
                            </m:r>
                          </m:e>
                          <m:sub>
                            <m:r>
                              <a:rPr lang="en-US" sz="4000" i="1">
                                <a:solidFill>
                                  <a:prstClr val="black"/>
                                </a:solidFill>
                                <a:latin typeface="Cambria Math" panose="02040503050406030204" pitchFamily="18" charset="0"/>
                                <a:ea typeface="Cambria Math" panose="02040503050406030204" pitchFamily="18" charset="0"/>
                              </a:rPr>
                              <m:t>𝑡</m:t>
                            </m:r>
                          </m:sub>
                        </m:sSub>
                      </m:e>
                    </m:d>
                  </m:oMath>
                </a14:m>
                <a:r>
                  <a:rPr lang="en-US" sz="4000" dirty="0" smtClean="0"/>
                  <a:t> with the motor drawing leading current</a:t>
                </a:r>
                <a:r>
                  <a:rPr lang="en-US" sz="4000" b="1" dirty="0" smtClean="0">
                    <a:solidFill>
                      <a:srgbClr val="FF0000"/>
                    </a:solidFill>
                  </a:rPr>
                  <a:t>(the motor behaving like a capacitor – what does a capacitor do</a:t>
                </a:r>
                <a:r>
                  <a:rPr lang="en-US" sz="4000" b="1" dirty="0" smtClean="0">
                    <a:solidFill>
                      <a:srgbClr val="FF0000"/>
                    </a:solidFill>
                  </a:rPr>
                  <a:t>?)</a:t>
                </a:r>
                <a:endParaRPr lang="en-US" sz="4000" b="1" dirty="0" smtClean="0">
                  <a:solidFill>
                    <a:srgbClr val="FF0000"/>
                  </a:solidFill>
                </a:endParaRPr>
              </a:p>
            </p:txBody>
          </p:sp>
        </mc:Choice>
        <mc:Fallback>
          <p:sp>
            <p:nvSpPr>
              <p:cNvPr id="8" name="Content Placeholder 7"/>
              <p:cNvSpPr>
                <a:spLocks noGrp="1" noRot="1" noChangeAspect="1" noMove="1" noResize="1" noEditPoints="1" noAdjustHandles="1" noChangeArrowheads="1" noChangeShapeType="1" noTextEdit="1"/>
              </p:cNvSpPr>
              <p:nvPr>
                <p:ph idx="1"/>
              </p:nvPr>
            </p:nvSpPr>
            <p:spPr>
              <a:xfrm>
                <a:off x="0" y="1325562"/>
                <a:ext cx="12192000" cy="5532437"/>
              </a:xfrm>
              <a:blipFill rotWithShape="0">
                <a:blip r:embed="rId2"/>
                <a:stretch>
                  <a:fillRect l="-1600" t="-3084" b="-17731"/>
                </a:stretch>
              </a:blipFill>
            </p:spPr>
            <p:txBody>
              <a:bodyPr/>
              <a:lstStyle/>
              <a:p>
                <a:r>
                  <a:rPr lang="en-US">
                    <a:noFill/>
                  </a:rPr>
                  <a:t> </a:t>
                </a:r>
              </a:p>
            </p:txBody>
          </p:sp>
        </mc:Fallback>
      </mc:AlternateContent>
    </p:spTree>
    <p:extLst>
      <p:ext uri="{BB962C8B-B14F-4D97-AF65-F5344CB8AC3E}">
        <p14:creationId xmlns:p14="http://schemas.microsoft.com/office/powerpoint/2010/main" val="15385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solidFill>
                  <a:prstClr val="black"/>
                </a:solidFill>
                <a:latin typeface="Arial Black" panose="020B0A04020102020204" pitchFamily="34" charset="0"/>
              </a:rPr>
              <a:t>USING SYNCHRONOUS MOTORS FOR POWER FACTOR </a:t>
            </a:r>
            <a:r>
              <a:rPr lang="en-US" dirty="0" smtClean="0">
                <a:solidFill>
                  <a:prstClr val="black"/>
                </a:solidFill>
                <a:latin typeface="Arial Black" panose="020B0A04020102020204" pitchFamily="34" charset="0"/>
              </a:rPr>
              <a:t>CORRECTION – cont’d</a:t>
            </a:r>
            <a:endParaRPr lang="en-US" dirty="0"/>
          </a:p>
        </p:txBody>
      </p:sp>
      <p:sp>
        <p:nvSpPr>
          <p:cNvPr id="3" name="Content Placeholder 2"/>
          <p:cNvSpPr>
            <a:spLocks noGrp="1"/>
          </p:cNvSpPr>
          <p:nvPr>
            <p:ph idx="1"/>
          </p:nvPr>
        </p:nvSpPr>
        <p:spPr>
          <a:xfrm>
            <a:off x="0" y="1398132"/>
            <a:ext cx="12192000" cy="5459867"/>
          </a:xfrm>
        </p:spPr>
        <p:txBody>
          <a:bodyPr>
            <a:normAutofit lnSpcReduction="10000"/>
          </a:bodyPr>
          <a:lstStyle/>
          <a:p>
            <a:pPr lvl="0"/>
            <a:r>
              <a:rPr lang="en-US" sz="4000" b="1" dirty="0">
                <a:solidFill>
                  <a:prstClr val="black"/>
                </a:solidFill>
              </a:rPr>
              <a:t>The motor is thus used as a synchronous condenser for the purpose of power factor </a:t>
            </a:r>
            <a:r>
              <a:rPr lang="en-US" sz="4000" b="1" dirty="0" smtClean="0">
                <a:solidFill>
                  <a:prstClr val="black"/>
                </a:solidFill>
              </a:rPr>
              <a:t>correction</a:t>
            </a:r>
          </a:p>
          <a:p>
            <a:pPr lvl="0"/>
            <a:endParaRPr lang="en-US" sz="4000" b="1" dirty="0">
              <a:solidFill>
                <a:prstClr val="black"/>
              </a:solidFill>
            </a:endParaRPr>
          </a:p>
          <a:p>
            <a:pPr lvl="0"/>
            <a:r>
              <a:rPr lang="en-US" sz="4000" b="1" dirty="0">
                <a:solidFill>
                  <a:srgbClr val="FF0000"/>
                </a:solidFill>
              </a:rPr>
              <a:t>In this mode, the motor is run on load and the excitation is adjusted to achieve the level of correction </a:t>
            </a:r>
            <a:r>
              <a:rPr lang="en-US" sz="4000" b="1" dirty="0" smtClean="0">
                <a:solidFill>
                  <a:srgbClr val="FF0000"/>
                </a:solidFill>
              </a:rPr>
              <a:t>required</a:t>
            </a:r>
          </a:p>
          <a:p>
            <a:pPr lvl="0"/>
            <a:endParaRPr lang="en-US" sz="4000" b="1" dirty="0">
              <a:solidFill>
                <a:srgbClr val="FF0000"/>
              </a:solidFill>
            </a:endParaRPr>
          </a:p>
          <a:p>
            <a:pPr lvl="0"/>
            <a:r>
              <a:rPr lang="en-US" sz="4000" b="1" dirty="0">
                <a:solidFill>
                  <a:prstClr val="black"/>
                </a:solidFill>
                <a:latin typeface="Arial Black" panose="020B0A04020102020204" pitchFamily="34" charset="0"/>
              </a:rPr>
              <a:t>Quick trial: Draw the phasor diagrams for leading, lagging and unity pf</a:t>
            </a:r>
          </a:p>
          <a:p>
            <a:endParaRPr lang="en-US" dirty="0"/>
          </a:p>
        </p:txBody>
      </p:sp>
    </p:spTree>
    <p:extLst>
      <p:ext uri="{BB962C8B-B14F-4D97-AF65-F5344CB8AC3E}">
        <p14:creationId xmlns:p14="http://schemas.microsoft.com/office/powerpoint/2010/main" val="761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 General Information</a:t>
            </a:r>
            <a:endParaRPr lang="en-US" dirty="0"/>
          </a:p>
        </p:txBody>
      </p:sp>
      <p:sp>
        <p:nvSpPr>
          <p:cNvPr id="3" name="Content Placeholder 2"/>
          <p:cNvSpPr>
            <a:spLocks noGrp="1"/>
          </p:cNvSpPr>
          <p:nvPr>
            <p:ph idx="1"/>
          </p:nvPr>
        </p:nvSpPr>
        <p:spPr/>
        <p:txBody>
          <a:bodyPr>
            <a:normAutofit fontScale="92500"/>
          </a:bodyPr>
          <a:lstStyle/>
          <a:p>
            <a:r>
              <a:rPr lang="en-US" dirty="0" smtClean="0"/>
              <a:t>Essentially the same for motors and generators</a:t>
            </a:r>
          </a:p>
          <a:p>
            <a:r>
              <a:rPr lang="en-US" dirty="0" smtClean="0"/>
              <a:t>They can be used interchangeably albeit that generator are produced to handle larger powers than motors as required by large electrical networks</a:t>
            </a:r>
          </a:p>
          <a:p>
            <a:r>
              <a:rPr lang="en-US" dirty="0" smtClean="0"/>
              <a:t>Also depends on the prime mover(hydropower, steam or gas)</a:t>
            </a:r>
          </a:p>
          <a:p>
            <a:r>
              <a:rPr lang="en-US" dirty="0" smtClean="0"/>
              <a:t>For hydropower operation, a large number of poles are necessary due to slow speed of the rotor; hence the diameters of hydro turbines are large.</a:t>
            </a:r>
          </a:p>
          <a:p>
            <a:r>
              <a:rPr lang="en-US" dirty="0" smtClean="0"/>
              <a:t>For steam or gas operation, the rotor speeds are high and the rotor diameters are small; this limits the magnitude of the forces in the rotor</a:t>
            </a:r>
            <a:endParaRPr lang="en-US" dirty="0"/>
          </a:p>
        </p:txBody>
      </p:sp>
    </p:spTree>
    <p:extLst>
      <p:ext uri="{BB962C8B-B14F-4D97-AF65-F5344CB8AC3E}">
        <p14:creationId xmlns:p14="http://schemas.microsoft.com/office/powerpoint/2010/main" val="293292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89"/>
            <a:ext cx="12192000" cy="1325563"/>
          </a:xfrm>
        </p:spPr>
        <p:txBody>
          <a:bodyPr>
            <a:normAutofit fontScale="90000"/>
          </a:bodyPr>
          <a:lstStyle/>
          <a:p>
            <a:r>
              <a:rPr lang="en-US" dirty="0" smtClean="0">
                <a:latin typeface="Arial Black" panose="020B0A04020102020204" pitchFamily="34" charset="0"/>
              </a:rPr>
              <a:t>EXAMPLE 4 : CLASS </a:t>
            </a:r>
            <a:r>
              <a:rPr lang="en-US" dirty="0" smtClean="0">
                <a:latin typeface="Arial Black" panose="020B0A04020102020204" pitchFamily="34" charset="0"/>
              </a:rPr>
              <a:t>WORK - </a:t>
            </a:r>
            <a:r>
              <a:rPr lang="en-US" dirty="0" smtClean="0">
                <a:latin typeface="Arial Black" panose="020B0A04020102020204" pitchFamily="34" charset="0"/>
              </a:rPr>
              <a:t>QUESTION</a:t>
            </a:r>
            <a:r>
              <a:rPr lang="en-US" dirty="0"/>
              <a:t/>
            </a:r>
            <a:br>
              <a:rPr lang="en-US" dirty="0"/>
            </a:br>
            <a:endParaRPr lang="en-US" dirty="0">
              <a:latin typeface="Arial Black" panose="020B0A04020102020204" pitchFamily="34" charset="0"/>
            </a:endParaRPr>
          </a:p>
        </p:txBody>
      </p:sp>
      <p:sp>
        <p:nvSpPr>
          <p:cNvPr id="6" name="Content Placeholder 5"/>
          <p:cNvSpPr>
            <a:spLocks noGrp="1"/>
          </p:cNvSpPr>
          <p:nvPr>
            <p:ph idx="1"/>
          </p:nvPr>
        </p:nvSpPr>
        <p:spPr>
          <a:xfrm>
            <a:off x="0" y="841828"/>
            <a:ext cx="12192000" cy="6016171"/>
          </a:xfrm>
        </p:spPr>
        <p:txBody>
          <a:bodyPr>
            <a:normAutofit/>
          </a:bodyPr>
          <a:lstStyle/>
          <a:p>
            <a:pPr algn="just"/>
            <a:r>
              <a:rPr lang="en-US" sz="4000" dirty="0" smtClean="0">
                <a:latin typeface="Times New Roman" panose="02020603050405020304" pitchFamily="18" charset="0"/>
                <a:cs typeface="Times New Roman" panose="02020603050405020304" pitchFamily="18" charset="0"/>
              </a:rPr>
              <a:t>The most important loads of a production facility are Unit 1 powered by 250kW, 0.6 power factor lagging induction motor and Unit 2, powered by a 150kW, 0.8 power factor lagging motor. These motors are connected in the same lines. It is required to increase the power factor to 0.95 by installing a synchronous motor in parallel with the motors; the synchronous motor drawing 180kW. </a:t>
            </a:r>
            <a:r>
              <a:rPr lang="en-US" sz="4000" b="1" dirty="0" smtClean="0">
                <a:latin typeface="Times New Roman" panose="02020603050405020304" pitchFamily="18" charset="0"/>
                <a:cs typeface="Times New Roman" panose="02020603050405020304" pitchFamily="18" charset="0"/>
              </a:rPr>
              <a:t>Calculate the reactive power to be supplied by the motor and its rating in kVA</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0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2192000" cy="783771"/>
          </a:xfrm>
        </p:spPr>
        <p:txBody>
          <a:bodyPr>
            <a:normAutofit fontScale="90000"/>
          </a:bodyPr>
          <a:lstStyle/>
          <a:p>
            <a:pPr lvl="0">
              <a:spcBef>
                <a:spcPts val="1000"/>
              </a:spcBef>
            </a:pPr>
            <a:r>
              <a:rPr lang="en-US" sz="2700" b="1" dirty="0" smtClean="0">
                <a:solidFill>
                  <a:prstClr val="black"/>
                </a:solidFill>
                <a:latin typeface="Arial Black" panose="020B0A04020102020204" pitchFamily="34" charset="0"/>
                <a:ea typeface="+mn-ea"/>
                <a:cs typeface="+mn-cs"/>
              </a:rPr>
              <a:t/>
            </a:r>
            <a:br>
              <a:rPr lang="en-US" sz="2700" b="1" dirty="0" smtClean="0">
                <a:solidFill>
                  <a:prstClr val="black"/>
                </a:solidFill>
                <a:latin typeface="Arial Black" panose="020B0A04020102020204" pitchFamily="34" charset="0"/>
                <a:ea typeface="+mn-ea"/>
                <a:cs typeface="+mn-cs"/>
              </a:rPr>
            </a:br>
            <a:r>
              <a:rPr lang="en-US" sz="4900" b="1" dirty="0" smtClean="0">
                <a:solidFill>
                  <a:prstClr val="black"/>
                </a:solidFill>
                <a:latin typeface="Arial Black" panose="020B0A04020102020204" pitchFamily="34" charset="0"/>
                <a:ea typeface="+mn-ea"/>
                <a:cs typeface="+mn-cs"/>
              </a:rPr>
              <a:t>SOLUTION</a:t>
            </a:r>
            <a:r>
              <a:rPr lang="en-US" sz="2000" b="1" dirty="0">
                <a:solidFill>
                  <a:prstClr val="black"/>
                </a:solidFill>
                <a:latin typeface="Arial Black" panose="020B0A04020102020204" pitchFamily="34" charset="0"/>
                <a:ea typeface="+mn-ea"/>
                <a:cs typeface="+mn-cs"/>
              </a:rPr>
              <a:t/>
            </a:r>
            <a:br>
              <a:rPr lang="en-US" sz="2000" b="1" dirty="0">
                <a:solidFill>
                  <a:prstClr val="black"/>
                </a:solidFill>
                <a:latin typeface="Arial Black" panose="020B0A04020102020204" pitchFamily="34" charset="0"/>
                <a:ea typeface="+mn-ea"/>
                <a:cs typeface="+mn-cs"/>
              </a:rPr>
            </a:br>
            <a:endParaRPr lang="en-US" dirty="0"/>
          </a:p>
        </p:txBody>
      </p:sp>
      <mc:AlternateContent xmlns:mc="http://schemas.openxmlformats.org/markup-compatibility/2006">
        <mc:Choice xmlns:a14="http://schemas.microsoft.com/office/drawing/2010/main" Requires="a14">
          <p:sp>
            <p:nvSpPr>
              <p:cNvPr id="8" name="Content Placeholder 7"/>
              <p:cNvSpPr>
                <a:spLocks noGrp="1"/>
              </p:cNvSpPr>
              <p:nvPr>
                <p:ph idx="1"/>
              </p:nvPr>
            </p:nvSpPr>
            <p:spPr>
              <a:xfrm>
                <a:off x="0" y="783771"/>
                <a:ext cx="12192000" cy="5393192"/>
              </a:xfrm>
            </p:spPr>
            <p:txBody>
              <a:bodyPr/>
              <a:lstStyle/>
              <a:p>
                <a:pPr lvl="0"/>
                <a:r>
                  <a:rPr lang="en-US" b="1" dirty="0">
                    <a:solidFill>
                      <a:prstClr val="black"/>
                    </a:solidFill>
                  </a:rPr>
                  <a:t>STEP 1: THE POWER FACTOR ANGLES</a:t>
                </a:r>
              </a:p>
              <a:p>
                <a:pPr lvl="0"/>
                <a:r>
                  <a:rPr lang="en-US" b="1" dirty="0">
                    <a:solidFill>
                      <a:prstClr val="black"/>
                    </a:solidFill>
                  </a:rPr>
                  <a:t>Unit 1,</a:t>
                </a:r>
                <a14:m>
                  <m:oMath xmlns:m="http://schemas.openxmlformats.org/officeDocument/2006/math">
                    <m:func>
                      <m:funcPr>
                        <m:ctrlPr>
                          <a:rPr lang="en-US" b="1"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cos</m:t>
                        </m:r>
                      </m:fName>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𝜑</m:t>
                            </m:r>
                          </m:e>
                          <m:sub>
                            <m:r>
                              <a:rPr lang="en-US" i="1">
                                <a:solidFill>
                                  <a:prstClr val="black"/>
                                </a:solidFill>
                                <a:latin typeface="Cambria Math" panose="02040503050406030204" pitchFamily="18" charset="0"/>
                              </a:rPr>
                              <m:t>1</m:t>
                            </m:r>
                          </m:sub>
                        </m:sSub>
                      </m:e>
                    </m:func>
                  </m:oMath>
                </a14:m>
                <a:r>
                  <a:rPr lang="en-US" b="1" dirty="0">
                    <a:solidFill>
                      <a:prstClr val="black"/>
                    </a:solidFill>
                  </a:rPr>
                  <a:t> = 0.6, power factor angle,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ea typeface="Cambria Math" panose="02040503050406030204" pitchFamily="18" charset="0"/>
                          </a:rPr>
                          <m:t>𝝋</m:t>
                        </m:r>
                      </m:e>
                      <m:sub>
                        <m:r>
                          <a:rPr lang="en-US" b="1" i="1">
                            <a:solidFill>
                              <a:prstClr val="black"/>
                            </a:solidFill>
                            <a:latin typeface="Cambria Math" panose="02040503050406030204" pitchFamily="18" charset="0"/>
                          </a:rPr>
                          <m:t>𝟏</m:t>
                        </m:r>
                      </m:sub>
                    </m:sSub>
                  </m:oMath>
                </a14:m>
                <a:r>
                  <a:rPr lang="en-US" b="1" dirty="0">
                    <a:solidFill>
                      <a:prstClr val="black"/>
                    </a:solidFill>
                  </a:rPr>
                  <a:t> = </a:t>
                </a:r>
                <a14:m>
                  <m:oMath xmlns:m="http://schemas.openxmlformats.org/officeDocument/2006/math">
                    <m:func>
                      <m:funcPr>
                        <m:ctrlPr>
                          <a:rPr lang="en-US" b="1" i="1">
                            <a:solidFill>
                              <a:prstClr val="black"/>
                            </a:solidFill>
                            <a:latin typeface="Cambria Math" panose="02040503050406030204" pitchFamily="18" charset="0"/>
                          </a:rPr>
                        </m:ctrlPr>
                      </m:funcPr>
                      <m:fName>
                        <m:sSup>
                          <m:sSupPr>
                            <m:ctrlPr>
                              <a:rPr lang="en-US" b="1" i="1">
                                <a:solidFill>
                                  <a:prstClr val="black"/>
                                </a:solidFill>
                                <a:latin typeface="Cambria Math" panose="02040503050406030204" pitchFamily="18" charset="0"/>
                              </a:rPr>
                            </m:ctrlPr>
                          </m:sSupPr>
                          <m:e>
                            <m:r>
                              <m:rPr>
                                <m:sty m:val="p"/>
                              </m:rPr>
                              <a:rPr lang="en-US">
                                <a:solidFill>
                                  <a:prstClr val="black"/>
                                </a:solidFill>
                                <a:latin typeface="Cambria Math" panose="02040503050406030204" pitchFamily="18" charset="0"/>
                              </a:rPr>
                              <m:t>cos</m:t>
                            </m:r>
                          </m:e>
                          <m: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sup>
                        </m:sSup>
                      </m:fName>
                      <m:e>
                        <m:d>
                          <m:dPr>
                            <m:ctrlPr>
                              <a:rPr lang="en-US" b="1" i="1">
                                <a:solidFill>
                                  <a:prstClr val="black"/>
                                </a:solidFill>
                                <a:latin typeface="Cambria Math" panose="02040503050406030204" pitchFamily="18" charset="0"/>
                              </a:rPr>
                            </m:ctrlPr>
                          </m:dPr>
                          <m:e>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𝟔</m:t>
                            </m:r>
                          </m:e>
                        </m:d>
                        <m:r>
                          <a:rPr lang="en-US" b="1" i="1">
                            <a:solidFill>
                              <a:prstClr val="black"/>
                            </a:solidFill>
                            <a:latin typeface="Cambria Math" panose="02040503050406030204" pitchFamily="18" charset="0"/>
                          </a:rPr>
                          <m:t>= </m:t>
                        </m:r>
                        <m:sSup>
                          <m:sSupPr>
                            <m:ctrlPr>
                              <a:rPr lang="en-US" b="1" i="1">
                                <a:solidFill>
                                  <a:prstClr val="black"/>
                                </a:solidFill>
                                <a:latin typeface="Cambria Math" panose="02040503050406030204" pitchFamily="18" charset="0"/>
                              </a:rPr>
                            </m:ctrlPr>
                          </m:sSupPr>
                          <m:e>
                            <m:r>
                              <a:rPr lang="en-US" b="1" i="1">
                                <a:solidFill>
                                  <a:prstClr val="black"/>
                                </a:solidFill>
                                <a:latin typeface="Cambria Math" panose="02040503050406030204" pitchFamily="18" charset="0"/>
                              </a:rPr>
                              <m:t>𝟓𝟑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e>
                          <m:sup>
                            <m:r>
                              <a:rPr lang="en-US" b="1" i="1">
                                <a:solidFill>
                                  <a:prstClr val="black"/>
                                </a:solidFill>
                                <a:latin typeface="Cambria Math" panose="02040503050406030204" pitchFamily="18" charset="0"/>
                              </a:rPr>
                              <m:t>𝟎</m:t>
                            </m:r>
                          </m:sup>
                        </m:sSup>
                      </m:e>
                    </m:func>
                  </m:oMath>
                </a14:m>
                <a:endParaRPr lang="en-US" b="1" dirty="0">
                  <a:solidFill>
                    <a:prstClr val="black"/>
                  </a:solidFill>
                </a:endParaRPr>
              </a:p>
              <a:p>
                <a:pPr lvl="0"/>
                <a:endParaRPr lang="en-US" b="1" dirty="0">
                  <a:solidFill>
                    <a:prstClr val="black"/>
                  </a:solidFill>
                </a:endParaRPr>
              </a:p>
              <a:p>
                <a:pPr lvl="0"/>
                <a:r>
                  <a:rPr lang="en-US" b="1" dirty="0">
                    <a:solidFill>
                      <a:prstClr val="black"/>
                    </a:solidFill>
                  </a:rPr>
                  <a:t>For unit 2, </a:t>
                </a:r>
                <a:r>
                  <a:rPr lang="en-US" b="1" dirty="0">
                    <a:solidFill>
                      <a:prstClr val="black"/>
                    </a:solidFill>
                  </a:rPr>
                  <a:t>Unit </a:t>
                </a:r>
                <a:r>
                  <a:rPr lang="en-US" b="1" dirty="0">
                    <a:solidFill>
                      <a:prstClr val="black"/>
                    </a:solidFill>
                  </a:rPr>
                  <a:t>2,</a:t>
                </a:r>
                <a14:m>
                  <m:oMath xmlns:m="http://schemas.openxmlformats.org/officeDocument/2006/math">
                    <m:func>
                      <m:funcPr>
                        <m:ctrlPr>
                          <a:rPr lang="en-US" b="1"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cos</m:t>
                        </m:r>
                      </m:fName>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𝜑</m:t>
                            </m:r>
                          </m:e>
                          <m:sub>
                            <m:r>
                              <a:rPr lang="en-US" i="1">
                                <a:solidFill>
                                  <a:prstClr val="black"/>
                                </a:solidFill>
                                <a:latin typeface="Cambria Math" panose="02040503050406030204" pitchFamily="18" charset="0"/>
                              </a:rPr>
                              <m:t>2</m:t>
                            </m:r>
                          </m:sub>
                        </m:sSub>
                      </m:e>
                    </m:func>
                  </m:oMath>
                </a14:m>
                <a:r>
                  <a:rPr lang="en-US" b="1" dirty="0">
                    <a:solidFill>
                      <a:prstClr val="black"/>
                    </a:solidFill>
                  </a:rPr>
                  <a:t> = </a:t>
                </a:r>
                <a:r>
                  <a:rPr lang="en-US" b="1" dirty="0">
                    <a:solidFill>
                      <a:prstClr val="black"/>
                    </a:solidFill>
                  </a:rPr>
                  <a:t>0.8, </a:t>
                </a:r>
                <a:r>
                  <a:rPr lang="en-US" b="1" dirty="0">
                    <a:solidFill>
                      <a:prstClr val="black"/>
                    </a:solidFill>
                  </a:rPr>
                  <a:t>power factor angle,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ea typeface="Cambria Math" panose="02040503050406030204" pitchFamily="18" charset="0"/>
                          </a:rPr>
                          <m:t>𝝋</m:t>
                        </m:r>
                      </m:e>
                      <m:sub>
                        <m:r>
                          <a:rPr lang="en-US" b="1" i="1">
                            <a:solidFill>
                              <a:prstClr val="black"/>
                            </a:solidFill>
                            <a:latin typeface="Cambria Math" panose="02040503050406030204" pitchFamily="18" charset="0"/>
                            <a:ea typeface="Cambria Math" panose="02040503050406030204" pitchFamily="18" charset="0"/>
                          </a:rPr>
                          <m:t>𝟐</m:t>
                        </m:r>
                      </m:sub>
                    </m:sSub>
                  </m:oMath>
                </a14:m>
                <a:r>
                  <a:rPr lang="en-US" b="1" dirty="0">
                    <a:solidFill>
                      <a:prstClr val="black"/>
                    </a:solidFill>
                  </a:rPr>
                  <a:t> = </a:t>
                </a:r>
                <a14:m>
                  <m:oMath xmlns:m="http://schemas.openxmlformats.org/officeDocument/2006/math">
                    <m:func>
                      <m:funcPr>
                        <m:ctrlPr>
                          <a:rPr lang="en-US" b="1" i="1">
                            <a:solidFill>
                              <a:prstClr val="black"/>
                            </a:solidFill>
                            <a:latin typeface="Cambria Math" panose="02040503050406030204" pitchFamily="18" charset="0"/>
                          </a:rPr>
                        </m:ctrlPr>
                      </m:funcPr>
                      <m:fName>
                        <m:sSup>
                          <m:sSupPr>
                            <m:ctrlPr>
                              <a:rPr lang="en-US" b="1" i="1">
                                <a:solidFill>
                                  <a:prstClr val="black"/>
                                </a:solidFill>
                                <a:latin typeface="Cambria Math" panose="02040503050406030204" pitchFamily="18" charset="0"/>
                              </a:rPr>
                            </m:ctrlPr>
                          </m:sSupPr>
                          <m:e>
                            <m:r>
                              <m:rPr>
                                <m:sty m:val="p"/>
                              </m:rPr>
                              <a:rPr lang="en-US">
                                <a:solidFill>
                                  <a:prstClr val="black"/>
                                </a:solidFill>
                                <a:latin typeface="Cambria Math" panose="02040503050406030204" pitchFamily="18" charset="0"/>
                              </a:rPr>
                              <m:t>cos</m:t>
                            </m:r>
                          </m:e>
                          <m: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sup>
                        </m:sSup>
                      </m:fName>
                      <m:e>
                        <m:d>
                          <m:dPr>
                            <m:ctrlPr>
                              <a:rPr lang="en-US" b="1" i="1">
                                <a:solidFill>
                                  <a:prstClr val="black"/>
                                </a:solidFill>
                                <a:latin typeface="Cambria Math" panose="02040503050406030204" pitchFamily="18" charset="0"/>
                              </a:rPr>
                            </m:ctrlPr>
                          </m:dPr>
                          <m:e>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e>
                        </m:d>
                        <m:r>
                          <a:rPr lang="en-US" b="1" i="1">
                            <a:solidFill>
                              <a:prstClr val="black"/>
                            </a:solidFill>
                            <a:latin typeface="Cambria Math" panose="02040503050406030204" pitchFamily="18" charset="0"/>
                          </a:rPr>
                          <m:t>= </m:t>
                        </m:r>
                        <m:sSup>
                          <m:sSupPr>
                            <m:ctrlPr>
                              <a:rPr lang="en-US" b="1" i="1">
                                <a:solidFill>
                                  <a:prstClr val="black"/>
                                </a:solidFill>
                                <a:latin typeface="Cambria Math" panose="02040503050406030204" pitchFamily="18" charset="0"/>
                              </a:rPr>
                            </m:ctrlPr>
                          </m:sSupPr>
                          <m:e>
                            <m:r>
                              <a:rPr lang="en-US" b="1" i="1">
                                <a:solidFill>
                                  <a:prstClr val="black"/>
                                </a:solidFill>
                                <a:latin typeface="Cambria Math" panose="02040503050406030204" pitchFamily="18" charset="0"/>
                              </a:rPr>
                              <m:t>𝟑𝟔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𝟗</m:t>
                            </m:r>
                          </m:e>
                          <m:sup>
                            <m:r>
                              <a:rPr lang="en-US" b="1" i="1">
                                <a:solidFill>
                                  <a:prstClr val="black"/>
                                </a:solidFill>
                                <a:latin typeface="Cambria Math" panose="02040503050406030204" pitchFamily="18" charset="0"/>
                              </a:rPr>
                              <m:t>𝟎</m:t>
                            </m:r>
                          </m:sup>
                        </m:sSup>
                      </m:e>
                    </m:func>
                  </m:oMath>
                </a14:m>
                <a:endParaRPr lang="en-US" b="1" dirty="0">
                  <a:solidFill>
                    <a:prstClr val="black"/>
                  </a:solidFill>
                </a:endParaRPr>
              </a:p>
              <a:p>
                <a:pPr lvl="0"/>
                <a:endParaRPr lang="en-US" b="1" dirty="0">
                  <a:solidFill>
                    <a:prstClr val="black"/>
                  </a:solidFill>
                </a:endParaRPr>
              </a:p>
              <a:p>
                <a:pPr lvl="0"/>
                <a:r>
                  <a:rPr lang="en-US" b="1" dirty="0">
                    <a:solidFill>
                      <a:prstClr val="black"/>
                    </a:solidFill>
                  </a:rPr>
                  <a:t>The combined power factor, </a:t>
                </a:r>
                <a14:m>
                  <m:oMath xmlns:m="http://schemas.openxmlformats.org/officeDocument/2006/math">
                    <m:func>
                      <m:funcPr>
                        <m:ctrlPr>
                          <a:rPr lang="en-US" b="1"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cos</m:t>
                        </m:r>
                      </m:fName>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𝜑</m:t>
                            </m:r>
                          </m:e>
                          <m:sub>
                            <m:r>
                              <a:rPr lang="en-US" i="1">
                                <a:solidFill>
                                  <a:prstClr val="black"/>
                                </a:solidFill>
                                <a:latin typeface="Cambria Math" panose="02040503050406030204" pitchFamily="18" charset="0"/>
                                <a:ea typeface="Cambria Math" panose="02040503050406030204" pitchFamily="18" charset="0"/>
                              </a:rPr>
                              <m:t>3</m:t>
                            </m:r>
                          </m:sub>
                        </m:sSub>
                      </m:e>
                    </m:func>
                  </m:oMath>
                </a14:m>
                <a:r>
                  <a:rPr lang="en-US" b="1" dirty="0">
                    <a:solidFill>
                      <a:prstClr val="black"/>
                    </a:solidFill>
                  </a:rPr>
                  <a:t> = </a:t>
                </a:r>
                <a:r>
                  <a:rPr lang="en-US" b="1" dirty="0">
                    <a:solidFill>
                      <a:prstClr val="black"/>
                    </a:solidFill>
                  </a:rPr>
                  <a:t>0.95, </a:t>
                </a:r>
                <a:r>
                  <a:rPr lang="en-US" b="1" dirty="0">
                    <a:solidFill>
                      <a:prstClr val="black"/>
                    </a:solidFill>
                  </a:rPr>
                  <a:t>power factor angle,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ea typeface="Cambria Math" panose="02040503050406030204" pitchFamily="18" charset="0"/>
                          </a:rPr>
                          <m:t>𝝋</m:t>
                        </m:r>
                      </m:e>
                      <m:sub>
                        <m:r>
                          <a:rPr lang="en-US" b="1" i="1">
                            <a:solidFill>
                              <a:prstClr val="black"/>
                            </a:solidFill>
                            <a:latin typeface="Cambria Math" panose="02040503050406030204" pitchFamily="18" charset="0"/>
                            <a:ea typeface="Cambria Math" panose="02040503050406030204" pitchFamily="18" charset="0"/>
                          </a:rPr>
                          <m:t>𝟑</m:t>
                        </m:r>
                      </m:sub>
                    </m:sSub>
                  </m:oMath>
                </a14:m>
                <a:r>
                  <a:rPr lang="en-US" b="1" dirty="0">
                    <a:solidFill>
                      <a:prstClr val="black"/>
                    </a:solidFill>
                  </a:rPr>
                  <a:t> = </a:t>
                </a:r>
                <a14:m>
                  <m:oMath xmlns:m="http://schemas.openxmlformats.org/officeDocument/2006/math">
                    <m:func>
                      <m:funcPr>
                        <m:ctrlPr>
                          <a:rPr lang="en-US" b="1" i="1">
                            <a:solidFill>
                              <a:prstClr val="black"/>
                            </a:solidFill>
                            <a:latin typeface="Cambria Math" panose="02040503050406030204" pitchFamily="18" charset="0"/>
                          </a:rPr>
                        </m:ctrlPr>
                      </m:funcPr>
                      <m:fName>
                        <m:sSup>
                          <m:sSupPr>
                            <m:ctrlPr>
                              <a:rPr lang="en-US" b="1" i="1">
                                <a:solidFill>
                                  <a:prstClr val="black"/>
                                </a:solidFill>
                                <a:latin typeface="Cambria Math" panose="02040503050406030204" pitchFamily="18" charset="0"/>
                              </a:rPr>
                            </m:ctrlPr>
                          </m:sSupPr>
                          <m:e>
                            <m:r>
                              <m:rPr>
                                <m:sty m:val="p"/>
                              </m:rPr>
                              <a:rPr lang="en-US">
                                <a:solidFill>
                                  <a:prstClr val="black"/>
                                </a:solidFill>
                                <a:latin typeface="Cambria Math" panose="02040503050406030204" pitchFamily="18" charset="0"/>
                              </a:rPr>
                              <m:t>cos</m:t>
                            </m:r>
                          </m:e>
                          <m: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sup>
                        </m:sSup>
                      </m:fName>
                      <m:e>
                        <m:d>
                          <m:dPr>
                            <m:ctrlPr>
                              <a:rPr lang="en-US" b="1" i="1">
                                <a:solidFill>
                                  <a:prstClr val="black"/>
                                </a:solidFill>
                                <a:latin typeface="Cambria Math" panose="02040503050406030204" pitchFamily="18" charset="0"/>
                              </a:rPr>
                            </m:ctrlPr>
                          </m:dPr>
                          <m:e>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𝟗𝟓</m:t>
                            </m:r>
                          </m:e>
                        </m:d>
                        <m:r>
                          <a:rPr lang="en-US" b="1" i="1">
                            <a:solidFill>
                              <a:prstClr val="black"/>
                            </a:solidFill>
                            <a:latin typeface="Cambria Math" panose="02040503050406030204" pitchFamily="18" charset="0"/>
                          </a:rPr>
                          <m:t>= </m:t>
                        </m:r>
                        <m:sSup>
                          <m:sSupPr>
                            <m:ctrlPr>
                              <a:rPr lang="en-US" b="1" i="1">
                                <a:solidFill>
                                  <a:prstClr val="black"/>
                                </a:solidFill>
                                <a:latin typeface="Cambria Math" panose="02040503050406030204" pitchFamily="18" charset="0"/>
                              </a:rPr>
                            </m:ctrlPr>
                          </m:sSupPr>
                          <m:e>
                            <m:r>
                              <a:rPr lang="en-US" b="1" i="1">
                                <a:solidFill>
                                  <a:prstClr val="black"/>
                                </a:solidFill>
                                <a:latin typeface="Cambria Math" panose="02040503050406030204" pitchFamily="18" charset="0"/>
                              </a:rPr>
                              <m:t>𝟏𝟖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e>
                          <m:sup>
                            <m:r>
                              <a:rPr lang="en-US" b="1" i="1">
                                <a:solidFill>
                                  <a:prstClr val="black"/>
                                </a:solidFill>
                                <a:latin typeface="Cambria Math" panose="02040503050406030204" pitchFamily="18" charset="0"/>
                              </a:rPr>
                              <m:t>𝟎</m:t>
                            </m:r>
                          </m:sup>
                        </m:sSup>
                      </m:e>
                    </m:func>
                  </m:oMath>
                </a14:m>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xfrm>
                <a:off x="0" y="783771"/>
                <a:ext cx="12192000" cy="5393192"/>
              </a:xfrm>
              <a:blipFill rotWithShape="0">
                <a:blip r:embed="rId2"/>
                <a:stretch>
                  <a:fillRect l="-900" t="-1923"/>
                </a:stretch>
              </a:blipFill>
            </p:spPr>
            <p:txBody>
              <a:bodyPr/>
              <a:lstStyle/>
              <a:p>
                <a:r>
                  <a:rPr lang="en-US">
                    <a:noFill/>
                  </a:rPr>
                  <a:t> </a:t>
                </a:r>
              </a:p>
            </p:txBody>
          </p:sp>
        </mc:Fallback>
      </mc:AlternateContent>
    </p:spTree>
    <p:extLst>
      <p:ext uri="{BB962C8B-B14F-4D97-AF65-F5344CB8AC3E}">
        <p14:creationId xmlns:p14="http://schemas.microsoft.com/office/powerpoint/2010/main" val="39596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9"/>
            <a:ext cx="12192000" cy="1057274"/>
          </a:xfrm>
        </p:spPr>
        <p:txBody>
          <a:bodyPr>
            <a:normAutofit fontScale="90000"/>
          </a:bodyPr>
          <a:lstStyle/>
          <a:p>
            <a:pPr algn="ctr"/>
            <a:r>
              <a:rPr lang="en-US" dirty="0">
                <a:solidFill>
                  <a:prstClr val="black"/>
                </a:solidFill>
                <a:latin typeface="Arial Black" panose="020B0A04020102020204" pitchFamily="34" charset="0"/>
              </a:rPr>
              <a:t>EXAMPLE 4 : CLASS WORK - REACTIVE POWER DRAWN BY RESPECTIVE </a:t>
            </a:r>
            <a:r>
              <a:rPr lang="en-US" dirty="0" smtClean="0">
                <a:solidFill>
                  <a:prstClr val="black"/>
                </a:solidFill>
                <a:latin typeface="Arial Black" panose="020B0A04020102020204" pitchFamily="34" charset="0"/>
              </a:rPr>
              <a:t>UNITS</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a:t>
            </a:r>
            <a:r>
              <a:rPr lang="en-US" dirty="0">
                <a:solidFill>
                  <a:prstClr val="black"/>
                </a:solidFill>
                <a:latin typeface="Arial Black" panose="020B0A04020102020204" pitchFamily="34" charset="0"/>
              </a:rPr>
              <a:t>𝑸_𝟏  &amp; 𝑸_𝟐)</a:t>
            </a:r>
            <a:br>
              <a:rPr lang="en-US" dirty="0">
                <a:solidFill>
                  <a:prstClr val="black"/>
                </a:solidFill>
                <a:latin typeface="Arial Black" panose="020B0A04020102020204" pitchFamily="34" charset="0"/>
              </a:rPr>
            </a:b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059543"/>
                <a:ext cx="12192000" cy="5798456"/>
              </a:xfrm>
            </p:spPr>
            <p:txBody>
              <a:bodyPr>
                <a:normAutofit lnSpcReduction="10000"/>
              </a:bodyPr>
              <a:lstStyle/>
              <a:p>
                <a:pPr lvl="0"/>
                <a:r>
                  <a:rPr lang="en-US" sz="4800" b="1" dirty="0">
                    <a:solidFill>
                      <a:srgbClr val="FF0000"/>
                    </a:solidFill>
                    <a:latin typeface="Times New Roman" panose="02020603050405020304" pitchFamily="18" charset="0"/>
                    <a:cs typeface="Times New Roman" panose="02020603050405020304" pitchFamily="18" charset="0"/>
                  </a:rPr>
                  <a:t>Recall S </a:t>
                </a:r>
                <a14:m>
                  <m:oMath xmlns:m="http://schemas.openxmlformats.org/officeDocument/2006/math">
                    <m:r>
                      <a:rPr lang="en-US" sz="4800" b="1" i="1">
                        <a:solidFill>
                          <a:srgbClr val="FF0000"/>
                        </a:solidFill>
                        <a:latin typeface="Cambria Math" panose="02040503050406030204" pitchFamily="18" charset="0"/>
                      </a:rPr>
                      <m:t>= </m:t>
                    </m:r>
                    <m:sSub>
                      <m:sSubPr>
                        <m:ctrlPr>
                          <a:rPr lang="en-US" sz="4800" b="1" i="1">
                            <a:solidFill>
                              <a:srgbClr val="FF0000"/>
                            </a:solidFill>
                            <a:latin typeface="Cambria Math" panose="02040503050406030204" pitchFamily="18" charset="0"/>
                          </a:rPr>
                        </m:ctrlPr>
                      </m:sSubPr>
                      <m:e>
                        <m:r>
                          <a:rPr lang="en-US" sz="4800" b="1" i="1">
                            <a:solidFill>
                              <a:srgbClr val="FF0000"/>
                            </a:solidFill>
                            <a:latin typeface="Cambria Math" panose="02040503050406030204" pitchFamily="18" charset="0"/>
                          </a:rPr>
                          <m:t>𝑷</m:t>
                        </m:r>
                      </m:e>
                      <m:sub>
                        <m:r>
                          <a:rPr lang="en-US" sz="4800" b="1" i="1">
                            <a:solidFill>
                              <a:srgbClr val="FF0000"/>
                            </a:solidFill>
                            <a:latin typeface="Cambria Math" panose="02040503050406030204" pitchFamily="18" charset="0"/>
                          </a:rPr>
                          <m:t>𝒊</m:t>
                        </m:r>
                      </m:sub>
                    </m:sSub>
                    <m:r>
                      <a:rPr lang="en-US" sz="4800" b="1">
                        <a:solidFill>
                          <a:srgbClr val="FF0000"/>
                        </a:solidFill>
                        <a:latin typeface="Cambria Math" panose="02040503050406030204" pitchFamily="18" charset="0"/>
                      </a:rPr>
                      <m:t>+</m:t>
                    </m:r>
                    <m:r>
                      <a:rPr lang="en-US" sz="4800" b="1">
                        <a:solidFill>
                          <a:srgbClr val="FF0000"/>
                        </a:solidFill>
                        <a:latin typeface="Cambria Math" panose="02040503050406030204" pitchFamily="18" charset="0"/>
                      </a:rPr>
                      <m:t>𝐣</m:t>
                    </m:r>
                    <m:sSub>
                      <m:sSubPr>
                        <m:ctrlPr>
                          <a:rPr lang="en-US" sz="4800" b="1" i="1">
                            <a:solidFill>
                              <a:srgbClr val="FF0000"/>
                            </a:solidFill>
                            <a:latin typeface="Cambria Math" panose="02040503050406030204" pitchFamily="18" charset="0"/>
                          </a:rPr>
                        </m:ctrlPr>
                      </m:sSubPr>
                      <m:e>
                        <m:r>
                          <a:rPr lang="en-US" sz="4800" b="1" i="1">
                            <a:solidFill>
                              <a:srgbClr val="FF0000"/>
                            </a:solidFill>
                            <a:latin typeface="Cambria Math" panose="02040503050406030204" pitchFamily="18" charset="0"/>
                          </a:rPr>
                          <m:t>𝑸</m:t>
                        </m:r>
                      </m:e>
                      <m:sub>
                        <m:r>
                          <a:rPr lang="en-US" sz="4800" b="1" i="1">
                            <a:solidFill>
                              <a:srgbClr val="FF0000"/>
                            </a:solidFill>
                            <a:latin typeface="Cambria Math" panose="02040503050406030204" pitchFamily="18" charset="0"/>
                          </a:rPr>
                          <m:t>𝒊</m:t>
                        </m:r>
                      </m:sub>
                    </m:sSub>
                  </m:oMath>
                </a14:m>
                <a:endParaRPr lang="en-US" sz="4800" b="1" dirty="0">
                  <a:solidFill>
                    <a:srgbClr val="FF0000"/>
                  </a:solidFill>
                  <a:latin typeface="Times New Roman" panose="02020603050405020304" pitchFamily="18" charset="0"/>
                  <a:cs typeface="Times New Roman" panose="02020603050405020304" pitchFamily="18" charset="0"/>
                </a:endParaRPr>
              </a:p>
              <a:p>
                <a:pPr lvl="0"/>
                <a:r>
                  <a:rPr lang="en-US" sz="4800" b="1" dirty="0">
                    <a:solidFill>
                      <a:srgbClr val="FF0000"/>
                    </a:solidFill>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sz="4800" b="1" i="1">
                            <a:solidFill>
                              <a:srgbClr val="FF0000"/>
                            </a:solidFill>
                            <a:latin typeface="Cambria Math" panose="02040503050406030204" pitchFamily="18" charset="0"/>
                          </a:rPr>
                        </m:ctrlPr>
                      </m:sSubPr>
                      <m:e>
                        <m:r>
                          <a:rPr lang="en-US" sz="4800" b="1" i="1">
                            <a:solidFill>
                              <a:srgbClr val="FF0000"/>
                            </a:solidFill>
                            <a:latin typeface="Cambria Math" panose="02040503050406030204" pitchFamily="18" charset="0"/>
                          </a:rPr>
                          <m:t>𝑷</m:t>
                        </m:r>
                      </m:e>
                      <m:sub>
                        <m:r>
                          <a:rPr lang="en-US" sz="4800" b="1" i="1">
                            <a:solidFill>
                              <a:srgbClr val="FF0000"/>
                            </a:solidFill>
                            <a:latin typeface="Cambria Math" panose="02040503050406030204" pitchFamily="18" charset="0"/>
                          </a:rPr>
                          <m:t>𝒊</m:t>
                        </m:r>
                      </m:sub>
                    </m:sSub>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𝑺</m:t>
                    </m:r>
                    <m:func>
                      <m:funcPr>
                        <m:ctrlPr>
                          <a:rPr lang="en-US" sz="4800" b="1" i="1">
                            <a:solidFill>
                              <a:srgbClr val="FF0000"/>
                            </a:solidFill>
                            <a:latin typeface="Cambria Math" panose="02040503050406030204" pitchFamily="18" charset="0"/>
                          </a:rPr>
                        </m:ctrlPr>
                      </m:funcPr>
                      <m:fName>
                        <m:r>
                          <a:rPr lang="en-US" sz="4800" b="1">
                            <a:solidFill>
                              <a:srgbClr val="FF0000"/>
                            </a:solidFill>
                            <a:latin typeface="Cambria Math" panose="02040503050406030204" pitchFamily="18" charset="0"/>
                          </a:rPr>
                          <m:t>𝐜𝐨𝐬</m:t>
                        </m:r>
                      </m:fName>
                      <m:e>
                        <m:sSub>
                          <m:sSubPr>
                            <m:ctrlPr>
                              <a:rPr lang="en-US" sz="4800" b="1" i="1">
                                <a:solidFill>
                                  <a:srgbClr val="FF0000"/>
                                </a:solidFill>
                                <a:latin typeface="Cambria Math" panose="02040503050406030204" pitchFamily="18" charset="0"/>
                              </a:rPr>
                            </m:ctrlPr>
                          </m:sSubPr>
                          <m:e>
                            <m:r>
                              <a:rPr lang="en-US" sz="4800" b="1" i="1">
                                <a:solidFill>
                                  <a:srgbClr val="FF0000"/>
                                </a:solidFill>
                                <a:latin typeface="Cambria Math" panose="02040503050406030204" pitchFamily="18" charset="0"/>
                                <a:ea typeface="Cambria Math" panose="02040503050406030204" pitchFamily="18" charset="0"/>
                              </a:rPr>
                              <m:t>𝝋</m:t>
                            </m:r>
                          </m:e>
                          <m:sub>
                            <m:r>
                              <a:rPr lang="en-US" sz="4800" b="1" i="1">
                                <a:solidFill>
                                  <a:srgbClr val="FF0000"/>
                                </a:solidFill>
                                <a:latin typeface="Cambria Math" panose="02040503050406030204" pitchFamily="18" charset="0"/>
                              </a:rPr>
                              <m:t>𝒊</m:t>
                            </m:r>
                          </m:sub>
                        </m:sSub>
                      </m:e>
                    </m:func>
                  </m:oMath>
                </a14:m>
                <a:r>
                  <a:rPr lang="en-US" sz="4800" b="1" dirty="0">
                    <a:solidFill>
                      <a:srgbClr val="FF0000"/>
                    </a:solidFill>
                    <a:latin typeface="Times New Roman" panose="02020603050405020304" pitchFamily="18" charset="0"/>
                    <a:cs typeface="Times New Roman" panose="02020603050405020304" pitchFamily="18" charset="0"/>
                  </a:rPr>
                  <a:t> and</a:t>
                </a:r>
              </a:p>
              <a:p>
                <a:pPr lvl="0"/>
                <a14:m>
                  <m:oMath xmlns:m="http://schemas.openxmlformats.org/officeDocument/2006/math">
                    <m:sSub>
                      <m:sSubPr>
                        <m:ctrlPr>
                          <a:rPr lang="en-US" sz="4800" b="1" i="1">
                            <a:solidFill>
                              <a:srgbClr val="FF0000"/>
                            </a:solidFill>
                            <a:latin typeface="Cambria Math" panose="02040503050406030204" pitchFamily="18" charset="0"/>
                          </a:rPr>
                        </m:ctrlPr>
                      </m:sSubPr>
                      <m:e>
                        <m:r>
                          <a:rPr lang="en-US" sz="4800" b="1" i="1">
                            <a:solidFill>
                              <a:srgbClr val="FF0000"/>
                            </a:solidFill>
                            <a:latin typeface="Cambria Math" panose="02040503050406030204" pitchFamily="18" charset="0"/>
                          </a:rPr>
                          <m:t>𝑸</m:t>
                        </m:r>
                      </m:e>
                      <m:sub>
                        <m:r>
                          <a:rPr lang="en-US" sz="4800" b="1" i="1">
                            <a:solidFill>
                              <a:srgbClr val="FF0000"/>
                            </a:solidFill>
                            <a:latin typeface="Cambria Math" panose="02040503050406030204" pitchFamily="18" charset="0"/>
                          </a:rPr>
                          <m:t>𝒊</m:t>
                        </m:r>
                      </m:sub>
                    </m:sSub>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𝑺</m:t>
                    </m:r>
                    <m:func>
                      <m:funcPr>
                        <m:ctrlPr>
                          <a:rPr lang="en-US" sz="4800" b="1" i="1">
                            <a:solidFill>
                              <a:srgbClr val="FF0000"/>
                            </a:solidFill>
                            <a:latin typeface="Cambria Math" panose="02040503050406030204" pitchFamily="18" charset="0"/>
                          </a:rPr>
                        </m:ctrlPr>
                      </m:funcPr>
                      <m:fName>
                        <m:r>
                          <a:rPr lang="en-US" sz="4800" b="1">
                            <a:solidFill>
                              <a:srgbClr val="FF0000"/>
                            </a:solidFill>
                            <a:latin typeface="Cambria Math" panose="02040503050406030204" pitchFamily="18" charset="0"/>
                          </a:rPr>
                          <m:t>𝐬𝐢𝐧</m:t>
                        </m:r>
                      </m:fName>
                      <m:e>
                        <m:sSub>
                          <m:sSubPr>
                            <m:ctrlPr>
                              <a:rPr lang="en-US" sz="4800" b="1" i="1">
                                <a:solidFill>
                                  <a:srgbClr val="FF0000"/>
                                </a:solidFill>
                                <a:latin typeface="Cambria Math" panose="02040503050406030204" pitchFamily="18" charset="0"/>
                              </a:rPr>
                            </m:ctrlPr>
                          </m:sSubPr>
                          <m:e>
                            <m:r>
                              <a:rPr lang="en-US" sz="4800" b="1" i="1">
                                <a:solidFill>
                                  <a:srgbClr val="FF0000"/>
                                </a:solidFill>
                                <a:latin typeface="Cambria Math" panose="02040503050406030204" pitchFamily="18" charset="0"/>
                                <a:ea typeface="Cambria Math" panose="02040503050406030204" pitchFamily="18" charset="0"/>
                              </a:rPr>
                              <m:t>𝝋</m:t>
                            </m:r>
                          </m:e>
                          <m:sub>
                            <m:r>
                              <a:rPr lang="en-US" sz="4800" b="1" i="1">
                                <a:solidFill>
                                  <a:srgbClr val="FF0000"/>
                                </a:solidFill>
                                <a:latin typeface="Cambria Math" panose="02040503050406030204" pitchFamily="18" charset="0"/>
                              </a:rPr>
                              <m:t>𝒊</m:t>
                            </m:r>
                          </m:sub>
                        </m:sSub>
                      </m:e>
                    </m:func>
                  </m:oMath>
                </a14:m>
                <a:r>
                  <a:rPr lang="en-US" sz="4800" b="1" dirty="0">
                    <a:solidFill>
                      <a:prstClr val="black"/>
                    </a:solidFill>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4800" b="1" i="1">
                            <a:solidFill>
                              <a:srgbClr val="FF0000"/>
                            </a:solidFill>
                            <a:latin typeface="Cambria Math" panose="02040503050406030204" pitchFamily="18" charset="0"/>
                          </a:rPr>
                        </m:ctrlPr>
                      </m:sSubPr>
                      <m:e>
                        <m:r>
                          <a:rPr lang="en-US" sz="4800" b="1" i="1">
                            <a:solidFill>
                              <a:srgbClr val="FF0000"/>
                            </a:solidFill>
                            <a:latin typeface="Cambria Math" panose="02040503050406030204" pitchFamily="18" charset="0"/>
                          </a:rPr>
                          <m:t>𝑷</m:t>
                        </m:r>
                      </m:e>
                      <m:sub>
                        <m:r>
                          <a:rPr lang="en-US" sz="4800" b="1" i="1">
                            <a:solidFill>
                              <a:srgbClr val="FF0000"/>
                            </a:solidFill>
                            <a:latin typeface="Cambria Math" panose="02040503050406030204" pitchFamily="18" charset="0"/>
                          </a:rPr>
                          <m:t>𝒊</m:t>
                        </m:r>
                      </m:sub>
                    </m:sSub>
                    <m:func>
                      <m:funcPr>
                        <m:ctrlPr>
                          <a:rPr lang="en-US" sz="4800" b="1" i="1">
                            <a:solidFill>
                              <a:srgbClr val="FF0000"/>
                            </a:solidFill>
                            <a:latin typeface="Cambria Math" panose="02040503050406030204" pitchFamily="18" charset="0"/>
                          </a:rPr>
                        </m:ctrlPr>
                      </m:funcPr>
                      <m:fName>
                        <m:r>
                          <a:rPr lang="en-US" sz="4800" b="1" i="1">
                            <a:solidFill>
                              <a:srgbClr val="FF0000"/>
                            </a:solidFill>
                            <a:latin typeface="Cambria Math" panose="02040503050406030204" pitchFamily="18" charset="0"/>
                          </a:rPr>
                          <m:t>𝒕𝒂𝒏</m:t>
                        </m:r>
                      </m:fName>
                      <m:e>
                        <m:sSub>
                          <m:sSubPr>
                            <m:ctrlPr>
                              <a:rPr lang="en-US" sz="4800" b="1" i="1">
                                <a:solidFill>
                                  <a:srgbClr val="FF0000"/>
                                </a:solidFill>
                                <a:latin typeface="Cambria Math" panose="02040503050406030204" pitchFamily="18" charset="0"/>
                              </a:rPr>
                            </m:ctrlPr>
                          </m:sSubPr>
                          <m:e>
                            <m:r>
                              <a:rPr lang="en-US" sz="4800" b="1" i="1">
                                <a:solidFill>
                                  <a:srgbClr val="FF0000"/>
                                </a:solidFill>
                                <a:latin typeface="Cambria Math" panose="02040503050406030204" pitchFamily="18" charset="0"/>
                                <a:ea typeface="Cambria Math" panose="02040503050406030204" pitchFamily="18" charset="0"/>
                              </a:rPr>
                              <m:t>𝝋</m:t>
                            </m:r>
                          </m:e>
                          <m:sub>
                            <m:r>
                              <a:rPr lang="en-US" sz="4800" b="1" i="1">
                                <a:solidFill>
                                  <a:srgbClr val="FF0000"/>
                                </a:solidFill>
                                <a:latin typeface="Cambria Math" panose="02040503050406030204" pitchFamily="18" charset="0"/>
                              </a:rPr>
                              <m:t>𝒊</m:t>
                            </m:r>
                          </m:sub>
                        </m:sSub>
                      </m:e>
                    </m:func>
                  </m:oMath>
                </a14:m>
                <a:endParaRPr lang="en-US" sz="4800" b="1" dirty="0">
                  <a:solidFill>
                    <a:prstClr val="black"/>
                  </a:solidFill>
                  <a:latin typeface="Times New Roman" panose="02020603050405020304" pitchFamily="18" charset="0"/>
                  <a:cs typeface="Times New Roman" panose="02020603050405020304" pitchFamily="18" charset="0"/>
                </a:endParaRPr>
              </a:p>
              <a:p>
                <a:pPr lvl="0"/>
                <a:r>
                  <a:rPr lang="en-US" sz="4800" b="1" dirty="0">
                    <a:solidFill>
                      <a:prstClr val="black"/>
                    </a:solidFill>
                    <a:latin typeface="Times New Roman" panose="02020603050405020304" pitchFamily="18" charset="0"/>
                    <a:cs typeface="Times New Roman" panose="02020603050405020304" pitchFamily="18" charset="0"/>
                  </a:rPr>
                  <a:t>For Unit 1</a:t>
                </a:r>
              </a:p>
              <a:p>
                <a:pPr lvl="0"/>
                <a14:m>
                  <m:oMath xmlns:m="http://schemas.openxmlformats.org/officeDocument/2006/math">
                    <m:sSub>
                      <m:sSubPr>
                        <m:ctrlPr>
                          <a:rPr lang="en-US" sz="4800" b="1" i="1">
                            <a:solidFill>
                              <a:prstClr val="black"/>
                            </a:solidFill>
                            <a:latin typeface="Cambria Math" panose="02040503050406030204" pitchFamily="18" charset="0"/>
                          </a:rPr>
                        </m:ctrlPr>
                      </m:sSubPr>
                      <m:e>
                        <m:r>
                          <a:rPr lang="en-US" sz="4800" b="1" i="1">
                            <a:solidFill>
                              <a:prstClr val="black"/>
                            </a:solidFill>
                            <a:latin typeface="Cambria Math" panose="02040503050406030204" pitchFamily="18" charset="0"/>
                          </a:rPr>
                          <m:t>𝑸</m:t>
                        </m:r>
                      </m:e>
                      <m:sub>
                        <m:r>
                          <a:rPr lang="en-US" sz="4800" b="1" i="1">
                            <a:solidFill>
                              <a:prstClr val="black"/>
                            </a:solidFill>
                            <a:latin typeface="Cambria Math" panose="02040503050406030204" pitchFamily="18" charset="0"/>
                          </a:rPr>
                          <m:t>𝟏</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panose="02040503050406030204" pitchFamily="18" charset="0"/>
                          </a:rPr>
                        </m:ctrlPr>
                      </m:sSubPr>
                      <m:e>
                        <m:r>
                          <a:rPr lang="en-US" sz="4800" b="1" i="1">
                            <a:solidFill>
                              <a:prstClr val="black"/>
                            </a:solidFill>
                            <a:latin typeface="Cambria Math" panose="02040503050406030204" pitchFamily="18" charset="0"/>
                          </a:rPr>
                          <m:t>𝑷</m:t>
                        </m:r>
                      </m:e>
                      <m:sub>
                        <m:r>
                          <a:rPr lang="en-US" sz="4800" b="1" i="1">
                            <a:solidFill>
                              <a:prstClr val="black"/>
                            </a:solidFill>
                            <a:latin typeface="Cambria Math" panose="02040503050406030204" pitchFamily="18" charset="0"/>
                          </a:rPr>
                          <m:t>𝟏</m:t>
                        </m:r>
                      </m:sub>
                    </m:sSub>
                    <m:func>
                      <m:funcPr>
                        <m:ctrlPr>
                          <a:rPr lang="en-US" sz="4800" b="1" i="1">
                            <a:solidFill>
                              <a:prstClr val="black"/>
                            </a:solidFill>
                            <a:latin typeface="Cambria Math" panose="02040503050406030204" pitchFamily="18" charset="0"/>
                          </a:rPr>
                        </m:ctrlPr>
                      </m:funcPr>
                      <m:fName>
                        <m:r>
                          <a:rPr lang="en-US" sz="4800" b="1" i="1">
                            <a:solidFill>
                              <a:prstClr val="black"/>
                            </a:solidFill>
                            <a:latin typeface="Cambria Math" panose="02040503050406030204" pitchFamily="18" charset="0"/>
                          </a:rPr>
                          <m:t>𝒕𝒂𝒏</m:t>
                        </m:r>
                      </m:fName>
                      <m:e>
                        <m:sSub>
                          <m:sSubPr>
                            <m:ctrlPr>
                              <a:rPr lang="en-US" sz="4800" b="1" i="1">
                                <a:solidFill>
                                  <a:prstClr val="black"/>
                                </a:solidFill>
                                <a:latin typeface="Cambria Math" panose="02040503050406030204" pitchFamily="18" charset="0"/>
                              </a:rPr>
                            </m:ctrlPr>
                          </m:sSubPr>
                          <m:e>
                            <m:r>
                              <a:rPr lang="en-US" sz="4800" b="1" i="1">
                                <a:solidFill>
                                  <a:prstClr val="black"/>
                                </a:solidFill>
                                <a:latin typeface="Cambria Math" panose="02040503050406030204" pitchFamily="18" charset="0"/>
                                <a:ea typeface="Cambria Math" panose="02040503050406030204" pitchFamily="18" charset="0"/>
                              </a:rPr>
                              <m:t>𝝋</m:t>
                            </m:r>
                          </m:e>
                          <m:sub>
                            <m:r>
                              <a:rPr lang="en-US" sz="4800" b="1" i="1">
                                <a:solidFill>
                                  <a:prstClr val="black"/>
                                </a:solidFill>
                                <a:latin typeface="Cambria Math" panose="02040503050406030204" pitchFamily="18" charset="0"/>
                              </a:rPr>
                              <m:t>𝟏</m:t>
                            </m:r>
                          </m:sub>
                        </m:sSub>
                      </m:e>
                    </m:func>
                  </m:oMath>
                </a14:m>
                <a:endParaRPr lang="en-US" sz="4800" b="1" dirty="0">
                  <a:solidFill>
                    <a:prstClr val="black"/>
                  </a:solidFill>
                  <a:latin typeface="Times New Roman" panose="02020603050405020304" pitchFamily="18" charset="0"/>
                  <a:cs typeface="Times New Roman" panose="02020603050405020304" pitchFamily="18" charset="0"/>
                </a:endParaRPr>
              </a:p>
              <a:p>
                <a:pPr lvl="0"/>
                <a14:m>
                  <m:oMath xmlns:m="http://schemas.openxmlformats.org/officeDocument/2006/math">
                    <m:r>
                      <a:rPr lang="en-US" sz="4800" b="1">
                        <a:solidFill>
                          <a:prstClr val="black"/>
                        </a:solidFill>
                        <a:latin typeface="Cambria Math" panose="02040503050406030204" pitchFamily="18" charset="0"/>
                      </a:rPr>
                      <m:t>       </m:t>
                    </m:r>
                    <m:r>
                      <a:rPr lang="en-US" sz="4800" b="1">
                        <a:solidFill>
                          <a:prstClr val="black"/>
                        </a:solidFill>
                        <a:latin typeface="Cambria Math" panose="02040503050406030204" pitchFamily="18" charset="0"/>
                      </a:rPr>
                      <m:t>=</m:t>
                    </m:r>
                    <m:d>
                      <m:dPr>
                        <m:ctrlPr>
                          <a:rPr lang="en-US" sz="4800" b="1" i="1">
                            <a:solidFill>
                              <a:prstClr val="black"/>
                            </a:solidFill>
                            <a:latin typeface="Cambria Math" panose="02040503050406030204" pitchFamily="18" charset="0"/>
                          </a:rPr>
                        </m:ctrlPr>
                      </m:dPr>
                      <m:e>
                        <m:r>
                          <a:rPr lang="en-US" sz="4800" b="1">
                            <a:solidFill>
                              <a:prstClr val="black"/>
                            </a:solidFill>
                            <a:latin typeface="Cambria Math" panose="02040503050406030204" pitchFamily="18" charset="0"/>
                          </a:rPr>
                          <m:t>𝟐𝟓𝟎</m:t>
                        </m:r>
                      </m:e>
                    </m:d>
                    <m:r>
                      <a:rPr lang="en-US" sz="4800" b="1">
                        <a:solidFill>
                          <a:prstClr val="black"/>
                        </a:solidFill>
                        <a:latin typeface="Cambria Math" panose="02040503050406030204" pitchFamily="18" charset="0"/>
                      </a:rPr>
                      <m:t>𝐭𝐚𝐧</m:t>
                    </m:r>
                    <m:r>
                      <a:rPr lang="en-US" sz="4800" b="1">
                        <a:solidFill>
                          <a:prstClr val="black"/>
                        </a:solidFill>
                        <a:latin typeface="Cambria Math" panose="02040503050406030204" pitchFamily="18" charset="0"/>
                      </a:rPr>
                      <m:t>(</m:t>
                    </m:r>
                    <m:r>
                      <a:rPr lang="en-US" sz="4800" b="1">
                        <a:solidFill>
                          <a:prstClr val="black"/>
                        </a:solidFill>
                        <a:latin typeface="Cambria Math" panose="02040503050406030204" pitchFamily="18" charset="0"/>
                      </a:rPr>
                      <m:t>𝟓𝟑</m:t>
                    </m:r>
                    <m:r>
                      <a:rPr lang="en-US" sz="4800" b="1">
                        <a:solidFill>
                          <a:prstClr val="black"/>
                        </a:solidFill>
                        <a:latin typeface="Cambria Math" panose="02040503050406030204" pitchFamily="18" charset="0"/>
                      </a:rPr>
                      <m:t>.</m:t>
                    </m:r>
                    <m:r>
                      <a:rPr lang="en-US" sz="4800" b="1">
                        <a:solidFill>
                          <a:prstClr val="black"/>
                        </a:solidFill>
                        <a:latin typeface="Cambria Math" panose="02040503050406030204" pitchFamily="18" charset="0"/>
                      </a:rPr>
                      <m:t>𝟏</m:t>
                    </m:r>
                  </m:oMath>
                </a14:m>
                <a:r>
                  <a:rPr lang="en-US" sz="4800" b="1" dirty="0">
                    <a:solidFill>
                      <a:prstClr val="black"/>
                    </a:solidFill>
                    <a:latin typeface="Times New Roman" panose="02020603050405020304" pitchFamily="18" charset="0"/>
                    <a:cs typeface="Times New Roman" panose="02020603050405020304" pitchFamily="18" charset="0"/>
                  </a:rPr>
                  <a:t>)</a:t>
                </a:r>
              </a:p>
              <a:p>
                <a:pPr lvl="0"/>
                <a14:m>
                  <m:oMath xmlns:m="http://schemas.openxmlformats.org/officeDocument/2006/math">
                    <m:sSub>
                      <m:sSubPr>
                        <m:ctrlPr>
                          <a:rPr lang="en-US" sz="4800" b="1" i="1">
                            <a:solidFill>
                              <a:prstClr val="black"/>
                            </a:solidFill>
                            <a:latin typeface="Cambria Math" panose="02040503050406030204" pitchFamily="18" charset="0"/>
                          </a:rPr>
                        </m:ctrlPr>
                      </m:sSubPr>
                      <m:e>
                        <m:r>
                          <a:rPr lang="en-US" sz="4800" b="1" i="1">
                            <a:solidFill>
                              <a:prstClr val="black"/>
                            </a:solidFill>
                            <a:latin typeface="Cambria Math" panose="02040503050406030204" pitchFamily="18" charset="0"/>
                          </a:rPr>
                          <m:t>𝑸</m:t>
                        </m:r>
                      </m:e>
                      <m:sub>
                        <m:r>
                          <a:rPr lang="en-US" sz="4800" b="1" i="1">
                            <a:solidFill>
                              <a:prstClr val="black"/>
                            </a:solidFill>
                            <a:latin typeface="Cambria Math" panose="02040503050406030204" pitchFamily="18" charset="0"/>
                          </a:rPr>
                          <m:t>𝟏</m:t>
                        </m:r>
                      </m:sub>
                    </m:sSub>
                  </m:oMath>
                </a14:m>
                <a:r>
                  <a:rPr lang="en-US" sz="4800" b="1" dirty="0">
                    <a:solidFill>
                      <a:prstClr val="black"/>
                    </a:solidFill>
                    <a:latin typeface="Times New Roman" panose="02020603050405020304" pitchFamily="18" charset="0"/>
                    <a:cs typeface="Times New Roman" panose="02020603050405020304" pitchFamily="18" charset="0"/>
                  </a:rPr>
                  <a:t>= 333kVAR</a:t>
                </a:r>
              </a:p>
              <a:p>
                <a:pPr lvl="0"/>
                <a:r>
                  <a:rPr lang="en-US" sz="4800" b="1" dirty="0">
                    <a:solidFill>
                      <a:prstClr val="black"/>
                    </a:solidFill>
                    <a:latin typeface="Times New Roman" panose="02020603050405020304" pitchFamily="18" charset="0"/>
                    <a:cs typeface="Times New Roman" panose="02020603050405020304" pitchFamily="18" charset="0"/>
                  </a:rPr>
                  <a:t>Similarly for Unit 2</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059543"/>
                <a:ext cx="12192000" cy="5798456"/>
              </a:xfrm>
              <a:blipFill rotWithShape="0">
                <a:blip r:embed="rId2"/>
                <a:stretch>
                  <a:fillRect l="-2050" t="-4837" b="-4522"/>
                </a:stretch>
              </a:blipFill>
            </p:spPr>
            <p:txBody>
              <a:bodyPr/>
              <a:lstStyle/>
              <a:p>
                <a:r>
                  <a:rPr lang="en-US">
                    <a:noFill/>
                  </a:rPr>
                  <a:t> </a:t>
                </a:r>
              </a:p>
            </p:txBody>
          </p:sp>
        </mc:Fallback>
      </mc:AlternateContent>
    </p:spTree>
    <p:extLst>
      <p:ext uri="{BB962C8B-B14F-4D97-AF65-F5344CB8AC3E}">
        <p14:creationId xmlns:p14="http://schemas.microsoft.com/office/powerpoint/2010/main" val="40523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9"/>
            <a:ext cx="12192000" cy="1057274"/>
          </a:xfrm>
        </p:spPr>
        <p:txBody>
          <a:bodyPr>
            <a:normAutofit fontScale="90000"/>
          </a:bodyPr>
          <a:lstStyle/>
          <a:p>
            <a:pPr algn="ctr"/>
            <a:r>
              <a:rPr lang="en-US" dirty="0">
                <a:solidFill>
                  <a:prstClr val="black"/>
                </a:solidFill>
                <a:latin typeface="Arial Black" panose="020B0A04020102020204" pitchFamily="34" charset="0"/>
              </a:rPr>
              <a:t>EXAMPLE 4 : CLASS WORK - REACTIVE POWER DRAWN BY RESPECTIVE </a:t>
            </a:r>
            <a:r>
              <a:rPr lang="en-US" dirty="0" smtClean="0">
                <a:solidFill>
                  <a:prstClr val="black"/>
                </a:solidFill>
                <a:latin typeface="Arial Black" panose="020B0A04020102020204" pitchFamily="34" charset="0"/>
              </a:rPr>
              <a:t>UNITS</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a:t>
            </a:r>
            <a:r>
              <a:rPr lang="en-US" dirty="0">
                <a:solidFill>
                  <a:prstClr val="black"/>
                </a:solidFill>
                <a:latin typeface="Arial Black" panose="020B0A04020102020204" pitchFamily="34" charset="0"/>
              </a:rPr>
              <a:t>𝑸_𝟏  &amp; 𝑸_𝟐)</a:t>
            </a:r>
            <a:br>
              <a:rPr lang="en-US" dirty="0">
                <a:solidFill>
                  <a:prstClr val="black"/>
                </a:solidFill>
                <a:latin typeface="Arial Black" panose="020B0A04020102020204" pitchFamily="34" charset="0"/>
              </a:rPr>
            </a:b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059543"/>
                <a:ext cx="12192000" cy="5798456"/>
              </a:xfrm>
            </p:spPr>
            <p:txBody>
              <a:bodyPr>
                <a:normAutofit/>
              </a:bodyPr>
              <a:lstStyle/>
              <a:p>
                <a:pPr lvl="0"/>
                <a:r>
                  <a:rPr lang="en-US" sz="4400" b="1" dirty="0" smtClean="0">
                    <a:solidFill>
                      <a:prstClr val="black"/>
                    </a:solidFill>
                    <a:latin typeface="Times New Roman" panose="02020603050405020304" pitchFamily="18" charset="0"/>
                    <a:cs typeface="Times New Roman" panose="02020603050405020304" pitchFamily="18" charset="0"/>
                  </a:rPr>
                  <a:t>Similarly </a:t>
                </a:r>
                <a:r>
                  <a:rPr lang="en-US" sz="4400" b="1" dirty="0">
                    <a:solidFill>
                      <a:prstClr val="black"/>
                    </a:solidFill>
                    <a:latin typeface="Times New Roman" panose="02020603050405020304" pitchFamily="18" charset="0"/>
                    <a:cs typeface="Times New Roman" panose="02020603050405020304" pitchFamily="18" charset="0"/>
                  </a:rPr>
                  <a:t>for Unit </a:t>
                </a:r>
                <a:r>
                  <a:rPr lang="en-US" sz="4400" b="1" dirty="0" smtClean="0">
                    <a:solidFill>
                      <a:prstClr val="black"/>
                    </a:solidFill>
                    <a:latin typeface="Times New Roman" panose="02020603050405020304" pitchFamily="18" charset="0"/>
                    <a:cs typeface="Times New Roman" panose="02020603050405020304" pitchFamily="18" charset="0"/>
                  </a:rPr>
                  <a:t>2</a:t>
                </a:r>
              </a:p>
              <a:p>
                <a:pPr lvl="0"/>
                <a:endParaRPr lang="en-US" sz="4400" b="1" dirty="0">
                  <a:solidFill>
                    <a:prstClr val="black"/>
                  </a:solidFill>
                  <a:latin typeface="Times New Roman" panose="02020603050405020304" pitchFamily="18" charset="0"/>
                  <a:cs typeface="Times New Roman" panose="02020603050405020304" pitchFamily="18" charset="0"/>
                </a:endParaRPr>
              </a:p>
              <a:p>
                <a:pPr lvl="0"/>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𝑸</m:t>
                        </m:r>
                      </m:e>
                      <m:sub>
                        <m:r>
                          <a:rPr lang="en-US" sz="4400" b="1" i="1">
                            <a:solidFill>
                              <a:prstClr val="black"/>
                            </a:solidFill>
                            <a:latin typeface="Cambria Math" panose="02040503050406030204" pitchFamily="18" charset="0"/>
                          </a:rPr>
                          <m:t>𝟐</m:t>
                        </m:r>
                      </m:sub>
                    </m:sSub>
                    <m:r>
                      <a:rPr lang="en-US" sz="4400" b="1" i="1">
                        <a:solidFill>
                          <a:prstClr val="black"/>
                        </a:solidFill>
                        <a:latin typeface="Cambria Math" panose="02040503050406030204" pitchFamily="18" charset="0"/>
                      </a:rPr>
                      <m:t>=</m:t>
                    </m:r>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𝑷</m:t>
                        </m:r>
                      </m:e>
                      <m:sub>
                        <m:r>
                          <a:rPr lang="en-US" sz="4400" b="1" i="1">
                            <a:solidFill>
                              <a:prstClr val="black"/>
                            </a:solidFill>
                            <a:latin typeface="Cambria Math" panose="02040503050406030204" pitchFamily="18" charset="0"/>
                          </a:rPr>
                          <m:t>𝟐</m:t>
                        </m:r>
                      </m:sub>
                    </m:sSub>
                    <m:func>
                      <m:funcPr>
                        <m:ctrlPr>
                          <a:rPr lang="en-US" sz="4400" b="1" i="1">
                            <a:solidFill>
                              <a:prstClr val="black"/>
                            </a:solidFill>
                            <a:latin typeface="Cambria Math" panose="02040503050406030204" pitchFamily="18" charset="0"/>
                          </a:rPr>
                        </m:ctrlPr>
                      </m:funcPr>
                      <m:fName>
                        <m:r>
                          <a:rPr lang="en-US" sz="4400" b="1" i="1">
                            <a:solidFill>
                              <a:prstClr val="black"/>
                            </a:solidFill>
                            <a:latin typeface="Cambria Math" panose="02040503050406030204" pitchFamily="18" charset="0"/>
                          </a:rPr>
                          <m:t>𝒕𝒂𝒏</m:t>
                        </m:r>
                      </m:fName>
                      <m:e>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ea typeface="Cambria Math" panose="02040503050406030204" pitchFamily="18" charset="0"/>
                              </a:rPr>
                              <m:t>𝝋</m:t>
                            </m:r>
                          </m:e>
                          <m:sub>
                            <m:r>
                              <a:rPr lang="en-US" sz="4400" b="1" i="1">
                                <a:solidFill>
                                  <a:prstClr val="black"/>
                                </a:solidFill>
                                <a:latin typeface="Cambria Math" panose="02040503050406030204" pitchFamily="18" charset="0"/>
                              </a:rPr>
                              <m:t>𝟐</m:t>
                            </m:r>
                          </m:sub>
                        </m:sSub>
                      </m:e>
                    </m:func>
                  </m:oMath>
                </a14:m>
                <a:endParaRPr lang="en-US" sz="4400" b="1" dirty="0">
                  <a:solidFill>
                    <a:prstClr val="black"/>
                  </a:solidFill>
                  <a:latin typeface="Times New Roman" panose="02020603050405020304" pitchFamily="18" charset="0"/>
                  <a:cs typeface="Times New Roman" panose="02020603050405020304" pitchFamily="18" charset="0"/>
                </a:endParaRPr>
              </a:p>
              <a:p>
                <a:pPr lvl="0"/>
                <a14:m>
                  <m:oMath xmlns:m="http://schemas.openxmlformats.org/officeDocument/2006/math">
                    <m:r>
                      <a:rPr lang="en-US" sz="4400" b="1">
                        <a:solidFill>
                          <a:prstClr val="black"/>
                        </a:solidFill>
                        <a:latin typeface="Cambria Math" panose="02040503050406030204" pitchFamily="18" charset="0"/>
                      </a:rPr>
                      <m:t>       =</m:t>
                    </m:r>
                    <m:d>
                      <m:dPr>
                        <m:ctrlPr>
                          <a:rPr lang="en-US" sz="4400" b="1" i="1">
                            <a:solidFill>
                              <a:prstClr val="black"/>
                            </a:solidFill>
                            <a:latin typeface="Cambria Math" panose="02040503050406030204" pitchFamily="18" charset="0"/>
                          </a:rPr>
                        </m:ctrlPr>
                      </m:dPr>
                      <m:e>
                        <m:r>
                          <a:rPr lang="en-US" sz="4400" b="1">
                            <a:solidFill>
                              <a:prstClr val="black"/>
                            </a:solidFill>
                            <a:latin typeface="Cambria Math" panose="02040503050406030204" pitchFamily="18" charset="0"/>
                          </a:rPr>
                          <m:t>𝟏</m:t>
                        </m:r>
                        <m:r>
                          <a:rPr lang="en-US" sz="4400" b="1">
                            <a:solidFill>
                              <a:prstClr val="black"/>
                            </a:solidFill>
                            <a:latin typeface="Cambria Math" panose="02040503050406030204" pitchFamily="18" charset="0"/>
                          </a:rPr>
                          <m:t>𝟓𝟎</m:t>
                        </m:r>
                      </m:e>
                    </m:d>
                    <m:r>
                      <a:rPr lang="en-US" sz="4400" b="1">
                        <a:solidFill>
                          <a:prstClr val="black"/>
                        </a:solidFill>
                        <a:latin typeface="Cambria Math" panose="02040503050406030204" pitchFamily="18" charset="0"/>
                      </a:rPr>
                      <m:t>𝐭𝐚𝐧</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𝟑𝟔</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𝟗</m:t>
                    </m:r>
                  </m:oMath>
                </a14:m>
                <a:r>
                  <a:rPr lang="en-US" sz="4400" b="1" dirty="0" smtClean="0">
                    <a:solidFill>
                      <a:prstClr val="black"/>
                    </a:solidFill>
                    <a:latin typeface="Times New Roman" panose="02020603050405020304" pitchFamily="18" charset="0"/>
                    <a:cs typeface="Times New Roman" panose="02020603050405020304" pitchFamily="18" charset="0"/>
                  </a:rPr>
                  <a:t>)</a:t>
                </a:r>
              </a:p>
              <a:p>
                <a:pPr lvl="0"/>
                <a:endParaRPr lang="en-US" sz="4400" b="1" dirty="0">
                  <a:solidFill>
                    <a:prstClr val="black"/>
                  </a:solidFill>
                  <a:latin typeface="Times New Roman" panose="02020603050405020304" pitchFamily="18" charset="0"/>
                  <a:cs typeface="Times New Roman" panose="02020603050405020304" pitchFamily="18" charset="0"/>
                </a:endParaRPr>
              </a:p>
              <a:p>
                <a:pPr lvl="0"/>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𝑸</m:t>
                        </m:r>
                      </m:e>
                      <m:sub>
                        <m:r>
                          <a:rPr lang="en-US" sz="4400" b="1" i="1">
                            <a:solidFill>
                              <a:prstClr val="black"/>
                            </a:solidFill>
                            <a:latin typeface="Cambria Math" panose="02040503050406030204" pitchFamily="18" charset="0"/>
                          </a:rPr>
                          <m:t>𝟏</m:t>
                        </m:r>
                      </m:sub>
                    </m:sSub>
                  </m:oMath>
                </a14:m>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a:solidFill>
                      <a:prstClr val="black"/>
                    </a:solidFill>
                    <a:latin typeface="Times New Roman" panose="02020603050405020304" pitchFamily="18" charset="0"/>
                    <a:cs typeface="Times New Roman" panose="02020603050405020304" pitchFamily="18" charset="0"/>
                  </a:rPr>
                  <a:t>113kVAR</a:t>
                </a:r>
                <a:endParaRPr lang="en-US" sz="4400" b="1" dirty="0">
                  <a:solidFill>
                    <a:prstClr val="black"/>
                  </a:solidFill>
                  <a:latin typeface="Times New Roman" panose="02020603050405020304" pitchFamily="18" charset="0"/>
                  <a:cs typeface="Times New Roman" panose="02020603050405020304" pitchFamily="18" charset="0"/>
                </a:endParaRPr>
              </a:p>
              <a:p>
                <a:endParaRPr lang="en-US" sz="3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059543"/>
                <a:ext cx="12192000" cy="5798456"/>
              </a:xfrm>
              <a:blipFill rotWithShape="0">
                <a:blip r:embed="rId2"/>
                <a:stretch>
                  <a:fillRect l="-1800" t="-3260"/>
                </a:stretch>
              </a:blipFill>
            </p:spPr>
            <p:txBody>
              <a:bodyPr/>
              <a:lstStyle/>
              <a:p>
                <a:r>
                  <a:rPr lang="en-US">
                    <a:noFill/>
                  </a:rPr>
                  <a:t> </a:t>
                </a:r>
              </a:p>
            </p:txBody>
          </p:sp>
        </mc:Fallback>
      </mc:AlternateContent>
    </p:spTree>
    <p:extLst>
      <p:ext uri="{BB962C8B-B14F-4D97-AF65-F5344CB8AC3E}">
        <p14:creationId xmlns:p14="http://schemas.microsoft.com/office/powerpoint/2010/main" val="30630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0" y="1"/>
                <a:ext cx="12192000" cy="1144588"/>
              </a:xfrm>
            </p:spPr>
            <p:txBody>
              <a:bodyPr>
                <a:normAutofit fontScale="90000"/>
              </a:bodyPr>
              <a:lstStyle/>
              <a:p>
                <a:r>
                  <a:rPr lang="en-US" dirty="0" smtClean="0">
                    <a:solidFill>
                      <a:prstClr val="black"/>
                    </a:solidFill>
                    <a:latin typeface="Arial Black" panose="020B0A04020102020204" pitchFamily="34" charset="0"/>
                  </a:rPr>
                  <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EXAMPLE </a:t>
                </a:r>
                <a:r>
                  <a:rPr lang="en-US" dirty="0">
                    <a:solidFill>
                      <a:prstClr val="black"/>
                    </a:solidFill>
                    <a:latin typeface="Arial Black" panose="020B0A04020102020204" pitchFamily="34" charset="0"/>
                  </a:rPr>
                  <a:t>4 : CLASS </a:t>
                </a:r>
                <a:r>
                  <a:rPr lang="en-US" dirty="0" smtClean="0">
                    <a:solidFill>
                      <a:prstClr val="black"/>
                    </a:solidFill>
                    <a:latin typeface="Arial Black" panose="020B0A04020102020204" pitchFamily="34" charset="0"/>
                  </a:rPr>
                  <a:t>WORK - </a:t>
                </a:r>
                <a:r>
                  <a:rPr lang="en-US" dirty="0" smtClean="0"/>
                  <a:t>TOTAL </a:t>
                </a:r>
                <a:r>
                  <a:rPr lang="en-US" dirty="0" err="1"/>
                  <a:t>kVAR</a:t>
                </a:r>
                <a:r>
                  <a:rPr lang="en-US" dirty="0"/>
                  <a:t>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𝒊</m:t>
                        </m:r>
                      </m:sub>
                    </m:sSub>
                    <m:r>
                      <a:rPr lang="en-US" b="1" i="1">
                        <a:latin typeface="Cambria Math" panose="02040503050406030204" pitchFamily="18" charset="0"/>
                      </a:rPr>
                      <m:t>)</m:t>
                    </m:r>
                  </m:oMath>
                </a14:m>
                <a:r>
                  <a:rPr lang="en-US" dirty="0"/>
                  <a:t> and kW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𝒊</m:t>
                        </m:r>
                      </m:sub>
                    </m:sSub>
                  </m:oMath>
                </a14:m>
                <a:r>
                  <a:rPr lang="en-US" dirty="0"/>
                  <a:t>)</a:t>
                </a:r>
                <a:br>
                  <a:rPr lang="en-US" dirty="0"/>
                </a:b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0" y="1"/>
                <a:ext cx="12192000" cy="1144588"/>
              </a:xfrm>
              <a:blipFill rotWithShape="0">
                <a:blip r:embed="rId2"/>
                <a:stretch>
                  <a:fillRect l="-1750" t="-17021" b="-24468"/>
                </a:stretch>
              </a:blipFill>
            </p:spPr>
            <p:txBody>
              <a:bodyPr/>
              <a:lstStyle/>
              <a:p>
                <a:r>
                  <a:rPr lang="en-US">
                    <a:noFill/>
                  </a:rPr>
                  <a:t> </a:t>
                </a:r>
              </a:p>
            </p:txBody>
          </p:sp>
        </mc:Fallback>
      </mc:AlternateContent>
      <p:sp>
        <p:nvSpPr>
          <p:cNvPr id="4" name="Content Placeholder 3"/>
          <p:cNvSpPr>
            <a:spLocks noGrp="1"/>
          </p:cNvSpPr>
          <p:nvPr>
            <p:ph idx="1"/>
          </p:nvPr>
        </p:nvSpPr>
        <p:spPr/>
        <p:txBody>
          <a:bodyPr>
            <a:normAutofit/>
          </a:bodyPr>
          <a:lstStyle/>
          <a:p>
            <a:pPr lvl="0"/>
            <a:endParaRPr lang="en-US" sz="3200" b="1" dirty="0">
              <a:solidFill>
                <a:prstClr val="black"/>
              </a:solidFill>
            </a:endParaRPr>
          </a:p>
          <a:p>
            <a:endParaRPr lang="en-US" sz="3200" b="1" dirty="0">
              <a:solidFill>
                <a:schemeClr val="tx1"/>
              </a:solidFill>
            </a:endParaRPr>
          </a:p>
        </p:txBody>
      </p:sp>
      <mc:AlternateContent xmlns:mc="http://schemas.openxmlformats.org/markup-compatibility/2006">
        <mc:Choice xmlns:a14="http://schemas.microsoft.com/office/drawing/2010/main" Requires="a14">
          <p:sp>
            <p:nvSpPr>
              <p:cNvPr id="6" name="Content Placeholder 5"/>
              <p:cNvSpPr>
                <a:spLocks noGrp="1"/>
              </p:cNvSpPr>
              <p:nvPr>
                <p:ph sz="quarter" idx="4294967295"/>
              </p:nvPr>
            </p:nvSpPr>
            <p:spPr>
              <a:xfrm>
                <a:off x="0" y="1144589"/>
                <a:ext cx="12192000" cy="5713411"/>
              </a:xfrm>
            </p:spPr>
            <p:txBody>
              <a:bodyPr>
                <a:normAutofit/>
              </a:bodyPr>
              <a:lstStyle/>
              <a:p>
                <a:r>
                  <a:rPr lang="en-US" sz="4000" dirty="0" smtClean="0"/>
                  <a:t>Total Reactive Power, </a:t>
                </a:r>
                <a14:m>
                  <m:oMath xmlns:m="http://schemas.openxmlformats.org/officeDocument/2006/math">
                    <m:sSub>
                      <m:sSubPr>
                        <m:ctrlPr>
                          <a:rPr lang="en-US" sz="3600" b="1" i="1">
                            <a:solidFill>
                              <a:prstClr val="black"/>
                            </a:solidFill>
                            <a:latin typeface="Cambria Math" panose="02040503050406030204" pitchFamily="18" charset="0"/>
                          </a:rPr>
                        </m:ctrlPr>
                      </m:sSubPr>
                      <m:e>
                        <m:r>
                          <a:rPr lang="en-US" sz="3600" b="1" i="1">
                            <a:solidFill>
                              <a:prstClr val="black"/>
                            </a:solidFill>
                            <a:latin typeface="Cambria Math" panose="02040503050406030204" pitchFamily="18" charset="0"/>
                          </a:rPr>
                          <m:t>𝑸</m:t>
                        </m:r>
                      </m:e>
                      <m:sub>
                        <m:r>
                          <a:rPr lang="en-US" sz="3600" b="1" i="1">
                            <a:solidFill>
                              <a:prstClr val="black"/>
                            </a:solidFill>
                            <a:latin typeface="Cambria Math" panose="02040503050406030204" pitchFamily="18" charset="0"/>
                          </a:rPr>
                          <m:t>𝒊</m:t>
                        </m:r>
                      </m:sub>
                    </m:sSub>
                  </m:oMath>
                </a14:m>
                <a:endParaRPr lang="en-US" sz="4000" dirty="0" smtClean="0"/>
              </a:p>
              <a:p>
                <a:endParaRPr lang="en-US" sz="4000" dirty="0" smtClean="0"/>
              </a:p>
              <a:p>
                <a14:m>
                  <m:oMath xmlns:m="http://schemas.openxmlformats.org/officeDocument/2006/math">
                    <m:sSub>
                      <m:sSubPr>
                        <m:ctrlPr>
                          <a:rPr lang="en-US" sz="4400" b="1" i="1" smtClean="0">
                            <a:latin typeface="Cambria Math" panose="02040503050406030204" pitchFamily="18" charset="0"/>
                          </a:rPr>
                        </m:ctrlPr>
                      </m:sSubPr>
                      <m:e>
                        <m:r>
                          <a:rPr lang="en-US" sz="4400" b="1" i="1" smtClean="0">
                            <a:latin typeface="Cambria Math" panose="02040503050406030204" pitchFamily="18" charset="0"/>
                          </a:rPr>
                          <m:t>𝑸</m:t>
                        </m:r>
                      </m:e>
                      <m:sub>
                        <m:r>
                          <a:rPr lang="en-US" sz="4400" b="1" i="1" smtClean="0">
                            <a:latin typeface="Cambria Math" panose="02040503050406030204" pitchFamily="18" charset="0"/>
                          </a:rPr>
                          <m:t>𝒕𝒐𝒕𝒂𝒍</m:t>
                        </m:r>
                      </m:sub>
                    </m:sSub>
                    <m:r>
                      <a:rPr lang="en-US" sz="4400" b="1" i="1" smtClean="0">
                        <a:latin typeface="Cambria Math" panose="02040503050406030204" pitchFamily="18" charset="0"/>
                      </a:rPr>
                      <m:t>= </m:t>
                    </m:r>
                    <m:sSub>
                      <m:sSubPr>
                        <m:ctrlPr>
                          <a:rPr lang="en-US" sz="4400" b="1" i="1" smtClean="0">
                            <a:latin typeface="Cambria Math" panose="02040503050406030204" pitchFamily="18" charset="0"/>
                          </a:rPr>
                        </m:ctrlPr>
                      </m:sSubPr>
                      <m:e>
                        <m:r>
                          <a:rPr lang="en-US" sz="4400" b="1" i="1" smtClean="0">
                            <a:latin typeface="Cambria Math" panose="02040503050406030204" pitchFamily="18" charset="0"/>
                          </a:rPr>
                          <m:t>𝑸</m:t>
                        </m:r>
                      </m:e>
                      <m:sub>
                        <m:r>
                          <a:rPr lang="en-US" sz="4400" b="1" i="1" smtClean="0">
                            <a:latin typeface="Cambria Math" panose="02040503050406030204" pitchFamily="18" charset="0"/>
                          </a:rPr>
                          <m:t>𝟏</m:t>
                        </m:r>
                      </m:sub>
                    </m:sSub>
                    <m:r>
                      <a:rPr lang="en-US" sz="4400" b="1" i="1" smtClean="0">
                        <a:latin typeface="Cambria Math" panose="02040503050406030204" pitchFamily="18" charset="0"/>
                      </a:rPr>
                      <m:t>+ </m:t>
                    </m:r>
                    <m:sSub>
                      <m:sSubPr>
                        <m:ctrlPr>
                          <a:rPr lang="en-US" sz="4400" b="1" i="1" smtClean="0">
                            <a:latin typeface="Cambria Math" panose="02040503050406030204" pitchFamily="18" charset="0"/>
                          </a:rPr>
                        </m:ctrlPr>
                      </m:sSubPr>
                      <m:e>
                        <m:r>
                          <a:rPr lang="en-US" sz="4400" b="1" i="1" smtClean="0">
                            <a:latin typeface="Cambria Math" panose="02040503050406030204" pitchFamily="18" charset="0"/>
                          </a:rPr>
                          <m:t>𝑸</m:t>
                        </m:r>
                      </m:e>
                      <m:sub>
                        <m:r>
                          <a:rPr lang="en-US" sz="4400" b="1" i="1" smtClean="0">
                            <a:latin typeface="Cambria Math" panose="02040503050406030204" pitchFamily="18" charset="0"/>
                          </a:rPr>
                          <m:t>𝟐</m:t>
                        </m:r>
                        <m:r>
                          <a:rPr lang="en-US" sz="4400" b="1" i="1" smtClean="0">
                            <a:latin typeface="Cambria Math" panose="02040503050406030204" pitchFamily="18" charset="0"/>
                          </a:rPr>
                          <m:t> </m:t>
                        </m:r>
                      </m:sub>
                    </m:sSub>
                  </m:oMath>
                </a14:m>
                <a:r>
                  <a:rPr lang="en-US" sz="4400" b="1" dirty="0" smtClean="0"/>
                  <a:t> = 333 + </a:t>
                </a:r>
                <a:r>
                  <a:rPr lang="en-US" sz="4400" b="1" dirty="0" smtClean="0"/>
                  <a:t>113</a:t>
                </a:r>
              </a:p>
              <a:p>
                <a:endParaRPr lang="en-US" sz="4400" b="1" dirty="0" smtClean="0"/>
              </a:p>
              <a:p>
                <a:pPr lvl="0"/>
                <a14:m>
                  <m:oMath xmlns:m="http://schemas.openxmlformats.org/officeDocument/2006/math">
                    <m:sSub>
                      <m:sSubPr>
                        <m:ctrlPr>
                          <a:rPr lang="en-US" sz="4400" b="1" i="1" smtClean="0">
                            <a:solidFill>
                              <a:srgbClr val="FF0000"/>
                            </a:solidFill>
                            <a:latin typeface="Cambria Math" panose="02040503050406030204" pitchFamily="18" charset="0"/>
                          </a:rPr>
                        </m:ctrlPr>
                      </m:sSubPr>
                      <m:e>
                        <m:r>
                          <a:rPr lang="en-US" sz="4400" b="1" i="1" smtClean="0">
                            <a:solidFill>
                              <a:srgbClr val="FF0000"/>
                            </a:solidFill>
                            <a:latin typeface="Cambria Math" panose="02040503050406030204" pitchFamily="18" charset="0"/>
                          </a:rPr>
                          <m:t>  </m:t>
                        </m:r>
                        <m:r>
                          <a:rPr lang="en-US" sz="4400" b="1" i="1">
                            <a:solidFill>
                              <a:srgbClr val="FF0000"/>
                            </a:solidFill>
                            <a:latin typeface="Cambria Math" panose="02040503050406030204" pitchFamily="18" charset="0"/>
                          </a:rPr>
                          <m:t>𝑸</m:t>
                        </m:r>
                      </m:e>
                      <m:sub>
                        <m:r>
                          <a:rPr lang="en-US" sz="4400" b="1" i="1">
                            <a:solidFill>
                              <a:srgbClr val="FF0000"/>
                            </a:solidFill>
                            <a:latin typeface="Cambria Math" panose="02040503050406030204" pitchFamily="18" charset="0"/>
                          </a:rPr>
                          <m:t>𝒕𝒐𝒕𝒂𝒍</m:t>
                        </m:r>
                      </m:sub>
                    </m:sSub>
                  </m:oMath>
                </a14:m>
                <a:r>
                  <a:rPr lang="en-US" sz="4400" b="1" dirty="0" smtClean="0">
                    <a:solidFill>
                      <a:srgbClr val="FF0000"/>
                    </a:solidFill>
                  </a:rPr>
                  <a:t> =  446kVAR</a:t>
                </a:r>
                <a:r>
                  <a:rPr lang="en-US" sz="4400" b="1" dirty="0" smtClean="0">
                    <a:solidFill>
                      <a:prstClr val="black"/>
                    </a:solidFill>
                  </a:rPr>
                  <a:t>, this is draw by both inductive motor </a:t>
                </a:r>
                <a:r>
                  <a:rPr lang="en-US" sz="4400" b="1" dirty="0" smtClean="0">
                    <a:solidFill>
                      <a:prstClr val="black"/>
                    </a:solidFill>
                  </a:rPr>
                  <a:t>units</a:t>
                </a:r>
              </a:p>
              <a:p>
                <a:pPr lvl="0"/>
                <a:endParaRPr lang="en-US" sz="4400" b="1" dirty="0" smtClean="0">
                  <a:solidFill>
                    <a:prstClr val="black"/>
                  </a:solidFill>
                </a:endParaRPr>
              </a:p>
              <a:p>
                <a:pPr lvl="0"/>
                <a:r>
                  <a:rPr lang="en-US" sz="4400" b="1" dirty="0" smtClean="0">
                    <a:solidFill>
                      <a:prstClr val="black"/>
                    </a:solidFill>
                  </a:rPr>
                  <a:t>Total system power, </a:t>
                </a:r>
              </a:p>
              <a:p>
                <a:pPr lvl="0"/>
                <a:endParaRPr lang="en-US" sz="4000" b="1" dirty="0" smtClean="0"/>
              </a:p>
              <a:p>
                <a:pPr lvl="0"/>
                <a:endParaRPr lang="en-US" sz="4000" b="1" dirty="0"/>
              </a:p>
              <a:p>
                <a:pPr marL="0" lvl="0" indent="0">
                  <a:buNone/>
                </a:pPr>
                <a:endParaRPr lang="en-US" b="1" dirty="0">
                  <a:solidFill>
                    <a:srgbClr val="FF0000"/>
                  </a:solidFill>
                </a:endParaRPr>
              </a:p>
            </p:txBody>
          </p:sp>
        </mc:Choice>
        <mc:Fallback>
          <p:sp>
            <p:nvSpPr>
              <p:cNvPr id="6" name="Content Placeholder 5"/>
              <p:cNvSpPr>
                <a:spLocks noGrp="1" noRot="1" noChangeAspect="1" noMove="1" noResize="1" noEditPoints="1" noAdjustHandles="1" noChangeArrowheads="1" noChangeShapeType="1" noTextEdit="1"/>
              </p:cNvSpPr>
              <p:nvPr>
                <p:ph sz="quarter" idx="4294967295"/>
              </p:nvPr>
            </p:nvSpPr>
            <p:spPr>
              <a:xfrm>
                <a:off x="0" y="1144589"/>
                <a:ext cx="12192000" cy="5713411"/>
              </a:xfrm>
              <a:blipFill rotWithShape="0">
                <a:blip r:embed="rId3"/>
                <a:stretch>
                  <a:fillRect l="-1800" t="-2988" r="-600" b="-2668"/>
                </a:stretch>
              </a:blipFill>
            </p:spPr>
            <p:txBody>
              <a:bodyPr/>
              <a:lstStyle/>
              <a:p>
                <a:r>
                  <a:rPr lang="en-US">
                    <a:noFill/>
                  </a:rPr>
                  <a:t> </a:t>
                </a:r>
              </a:p>
            </p:txBody>
          </p:sp>
        </mc:Fallback>
      </mc:AlternateContent>
    </p:spTree>
    <p:extLst>
      <p:ext uri="{BB962C8B-B14F-4D97-AF65-F5344CB8AC3E}">
        <p14:creationId xmlns:p14="http://schemas.microsoft.com/office/powerpoint/2010/main" val="19605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0" y="1"/>
                <a:ext cx="12192000" cy="1144588"/>
              </a:xfrm>
            </p:spPr>
            <p:txBody>
              <a:bodyPr>
                <a:normAutofit fontScale="90000"/>
              </a:bodyPr>
              <a:lstStyle/>
              <a:p>
                <a:r>
                  <a:rPr lang="en-US" dirty="0" smtClean="0">
                    <a:solidFill>
                      <a:prstClr val="black"/>
                    </a:solidFill>
                    <a:latin typeface="Arial Black" panose="020B0A04020102020204" pitchFamily="34" charset="0"/>
                  </a:rPr>
                  <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EXAMPLE </a:t>
                </a:r>
                <a:r>
                  <a:rPr lang="en-US" dirty="0">
                    <a:solidFill>
                      <a:prstClr val="black"/>
                    </a:solidFill>
                    <a:latin typeface="Arial Black" panose="020B0A04020102020204" pitchFamily="34" charset="0"/>
                  </a:rPr>
                  <a:t>4 : CLASS </a:t>
                </a:r>
                <a:r>
                  <a:rPr lang="en-US" dirty="0" smtClean="0">
                    <a:solidFill>
                      <a:prstClr val="black"/>
                    </a:solidFill>
                    <a:latin typeface="Arial Black" panose="020B0A04020102020204" pitchFamily="34" charset="0"/>
                  </a:rPr>
                  <a:t>WORK - </a:t>
                </a:r>
                <a:r>
                  <a:rPr lang="en-US" dirty="0" smtClean="0"/>
                  <a:t>TOTAL </a:t>
                </a:r>
                <a:r>
                  <a:rPr lang="en-US" dirty="0" err="1"/>
                  <a:t>kVAR</a:t>
                </a:r>
                <a:r>
                  <a:rPr lang="en-US" dirty="0"/>
                  <a:t>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𝒊</m:t>
                        </m:r>
                      </m:sub>
                    </m:sSub>
                    <m:r>
                      <a:rPr lang="en-US" b="1" i="1">
                        <a:latin typeface="Cambria Math" panose="02040503050406030204" pitchFamily="18" charset="0"/>
                      </a:rPr>
                      <m:t>)</m:t>
                    </m:r>
                  </m:oMath>
                </a14:m>
                <a:r>
                  <a:rPr lang="en-US" dirty="0"/>
                  <a:t> and kW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𝒊</m:t>
                        </m:r>
                      </m:sub>
                    </m:sSub>
                  </m:oMath>
                </a14:m>
                <a:r>
                  <a:rPr lang="en-US" dirty="0"/>
                  <a:t>)</a:t>
                </a:r>
                <a:br>
                  <a:rPr lang="en-US" dirty="0"/>
                </a:b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0" y="1"/>
                <a:ext cx="12192000" cy="1144588"/>
              </a:xfrm>
              <a:blipFill rotWithShape="0">
                <a:blip r:embed="rId2"/>
                <a:stretch>
                  <a:fillRect l="-1750" t="-17021" b="-24468"/>
                </a:stretch>
              </a:blipFill>
            </p:spPr>
            <p:txBody>
              <a:bodyPr/>
              <a:lstStyle/>
              <a:p>
                <a:r>
                  <a:rPr lang="en-US">
                    <a:noFill/>
                  </a:rPr>
                  <a:t> </a:t>
                </a:r>
              </a:p>
            </p:txBody>
          </p:sp>
        </mc:Fallback>
      </mc:AlternateContent>
      <p:sp>
        <p:nvSpPr>
          <p:cNvPr id="4" name="Content Placeholder 3"/>
          <p:cNvSpPr>
            <a:spLocks noGrp="1"/>
          </p:cNvSpPr>
          <p:nvPr>
            <p:ph idx="1"/>
          </p:nvPr>
        </p:nvSpPr>
        <p:spPr/>
        <p:txBody>
          <a:bodyPr>
            <a:normAutofit/>
          </a:bodyPr>
          <a:lstStyle/>
          <a:p>
            <a:pPr lvl="0"/>
            <a:endParaRPr lang="en-US" sz="3200" b="1" dirty="0">
              <a:solidFill>
                <a:prstClr val="black"/>
              </a:solidFill>
            </a:endParaRPr>
          </a:p>
          <a:p>
            <a:endParaRPr lang="en-US" sz="3200" b="1" dirty="0">
              <a:solidFill>
                <a:schemeClr val="tx1"/>
              </a:solidFill>
            </a:endParaRPr>
          </a:p>
        </p:txBody>
      </p:sp>
      <mc:AlternateContent xmlns:mc="http://schemas.openxmlformats.org/markup-compatibility/2006">
        <mc:Choice xmlns:a14="http://schemas.microsoft.com/office/drawing/2010/main" Requires="a14">
          <p:sp>
            <p:nvSpPr>
              <p:cNvPr id="6" name="Content Placeholder 5"/>
              <p:cNvSpPr>
                <a:spLocks noGrp="1"/>
              </p:cNvSpPr>
              <p:nvPr>
                <p:ph sz="quarter" idx="4294967295"/>
              </p:nvPr>
            </p:nvSpPr>
            <p:spPr>
              <a:xfrm>
                <a:off x="0" y="1144589"/>
                <a:ext cx="12192000" cy="5713411"/>
              </a:xfrm>
            </p:spPr>
            <p:txBody>
              <a:bodyPr>
                <a:normAutofit/>
              </a:bodyPr>
              <a:lstStyle/>
              <a:p>
                <a:pPr lvl="0"/>
                <a:r>
                  <a:rPr lang="en-US" sz="4400" b="1" dirty="0" smtClean="0">
                    <a:solidFill>
                      <a:prstClr val="black"/>
                    </a:solidFill>
                  </a:rPr>
                  <a:t>Total </a:t>
                </a:r>
                <a:r>
                  <a:rPr lang="en-US" sz="4400" b="1" dirty="0" smtClean="0">
                    <a:solidFill>
                      <a:prstClr val="black"/>
                    </a:solidFill>
                  </a:rPr>
                  <a:t>system power, </a:t>
                </a:r>
                <a:endParaRPr lang="en-US" sz="4400" b="1" dirty="0" smtClean="0">
                  <a:solidFill>
                    <a:prstClr val="black"/>
                  </a:solidFill>
                </a:endParaRPr>
              </a:p>
              <a:p>
                <a:pPr lvl="0"/>
                <a:endParaRPr lang="en-US" sz="4400" b="1" dirty="0" smtClean="0">
                  <a:solidFill>
                    <a:prstClr val="black"/>
                  </a:solidFill>
                </a:endParaRPr>
              </a:p>
              <a:p>
                <a:pPr lvl="0"/>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smtClean="0">
                            <a:solidFill>
                              <a:prstClr val="black"/>
                            </a:solidFill>
                            <a:latin typeface="Cambria Math" panose="02040503050406030204" pitchFamily="18" charset="0"/>
                          </a:rPr>
                          <m:t>𝑷</m:t>
                        </m:r>
                      </m:e>
                      <m:sub>
                        <m:r>
                          <a:rPr lang="en-US" sz="4400" b="1" i="1" smtClean="0">
                            <a:solidFill>
                              <a:prstClr val="black"/>
                            </a:solidFill>
                            <a:latin typeface="Cambria Math" panose="02040503050406030204" pitchFamily="18" charset="0"/>
                          </a:rPr>
                          <m:t>𝒕𝒐𝒕𝒂𝒍</m:t>
                        </m:r>
                      </m:sub>
                    </m:sSub>
                    <m:r>
                      <a:rPr lang="en-US" sz="4400" b="1" i="1">
                        <a:solidFill>
                          <a:prstClr val="black"/>
                        </a:solidFill>
                        <a:latin typeface="Cambria Math" panose="02040503050406030204" pitchFamily="18" charset="0"/>
                      </a:rPr>
                      <m:t>= </m:t>
                    </m:r>
                    <m:sSub>
                      <m:sSubPr>
                        <m:ctrlPr>
                          <a:rPr lang="en-US" sz="4400" b="1" i="1">
                            <a:solidFill>
                              <a:prstClr val="black"/>
                            </a:solidFill>
                            <a:latin typeface="Cambria Math" panose="02040503050406030204" pitchFamily="18" charset="0"/>
                          </a:rPr>
                        </m:ctrlPr>
                      </m:sSubPr>
                      <m:e>
                        <m:r>
                          <a:rPr lang="en-US" sz="4400" b="1" i="1" smtClean="0">
                            <a:solidFill>
                              <a:prstClr val="black"/>
                            </a:solidFill>
                            <a:latin typeface="Cambria Math" panose="02040503050406030204" pitchFamily="18" charset="0"/>
                          </a:rPr>
                          <m:t>𝑷</m:t>
                        </m:r>
                      </m:e>
                      <m:sub>
                        <m:r>
                          <a:rPr lang="en-US" sz="4400" b="1" i="1" smtClean="0">
                            <a:solidFill>
                              <a:prstClr val="black"/>
                            </a:solidFill>
                            <a:latin typeface="Cambria Math" panose="02040503050406030204" pitchFamily="18" charset="0"/>
                          </a:rPr>
                          <m:t>𝟏</m:t>
                        </m:r>
                      </m:sub>
                    </m:sSub>
                    <m:r>
                      <a:rPr lang="en-US" sz="4400" b="1" i="1">
                        <a:solidFill>
                          <a:prstClr val="black"/>
                        </a:solidFill>
                        <a:latin typeface="Cambria Math" panose="02040503050406030204" pitchFamily="18" charset="0"/>
                      </a:rPr>
                      <m:t>+</m:t>
                    </m:r>
                    <m:sSub>
                      <m:sSubPr>
                        <m:ctrlPr>
                          <a:rPr lang="en-US" sz="4400" b="1" i="1">
                            <a:solidFill>
                              <a:prstClr val="black"/>
                            </a:solidFill>
                            <a:latin typeface="Cambria Math" panose="02040503050406030204" pitchFamily="18" charset="0"/>
                          </a:rPr>
                        </m:ctrlPr>
                      </m:sSubPr>
                      <m:e>
                        <m:r>
                          <a:rPr lang="en-US" sz="4400" b="1" i="1" smtClean="0">
                            <a:solidFill>
                              <a:prstClr val="black"/>
                            </a:solidFill>
                            <a:latin typeface="Cambria Math" panose="02040503050406030204" pitchFamily="18" charset="0"/>
                          </a:rPr>
                          <m:t>𝑷</m:t>
                        </m:r>
                      </m:e>
                      <m:sub>
                        <m:r>
                          <a:rPr lang="en-US" sz="4400" b="1" i="1" smtClean="0">
                            <a:solidFill>
                              <a:prstClr val="black"/>
                            </a:solidFill>
                            <a:latin typeface="Cambria Math" panose="02040503050406030204" pitchFamily="18" charset="0"/>
                          </a:rPr>
                          <m:t>𝟐</m:t>
                        </m:r>
                      </m:sub>
                    </m:sSub>
                    <m:r>
                      <a:rPr lang="en-US" sz="4400" b="1" i="1">
                        <a:solidFill>
                          <a:prstClr val="black"/>
                        </a:solidFill>
                        <a:latin typeface="Cambria Math" panose="02040503050406030204" pitchFamily="18" charset="0"/>
                      </a:rPr>
                      <m:t>+</m:t>
                    </m:r>
                    <m:sSub>
                      <m:sSubPr>
                        <m:ctrlPr>
                          <a:rPr lang="en-US" sz="4400" b="1" i="1">
                            <a:solidFill>
                              <a:prstClr val="black"/>
                            </a:solidFill>
                            <a:latin typeface="Cambria Math" panose="02040503050406030204" pitchFamily="18" charset="0"/>
                          </a:rPr>
                        </m:ctrlPr>
                      </m:sSubPr>
                      <m:e>
                        <m:r>
                          <a:rPr lang="en-US" sz="4400" b="1" i="1" smtClean="0">
                            <a:solidFill>
                              <a:prstClr val="black"/>
                            </a:solidFill>
                            <a:latin typeface="Cambria Math" panose="02040503050406030204" pitchFamily="18" charset="0"/>
                          </a:rPr>
                          <m:t>𝑷</m:t>
                        </m:r>
                      </m:e>
                      <m:sub>
                        <m:r>
                          <a:rPr lang="en-US" sz="4400" b="1" i="1" smtClean="0">
                            <a:solidFill>
                              <a:prstClr val="black"/>
                            </a:solidFill>
                            <a:latin typeface="Cambria Math" panose="02040503050406030204" pitchFamily="18" charset="0"/>
                          </a:rPr>
                          <m:t>𝒔𝒎</m:t>
                        </m:r>
                        <m:r>
                          <a:rPr lang="en-US" sz="4400" b="1" i="1" smtClean="0">
                            <a:solidFill>
                              <a:prstClr val="black"/>
                            </a:solidFill>
                            <a:latin typeface="Cambria Math" panose="02040503050406030204" pitchFamily="18" charset="0"/>
                          </a:rPr>
                          <m:t> </m:t>
                        </m:r>
                      </m:sub>
                    </m:sSub>
                  </m:oMath>
                </a14:m>
                <a:endParaRPr lang="en-US" sz="4000" b="1" dirty="0" smtClean="0">
                  <a:solidFill>
                    <a:prstClr val="black"/>
                  </a:solidFill>
                </a:endParaRPr>
              </a:p>
              <a:p>
                <a:pPr lvl="0"/>
                <a:r>
                  <a:rPr lang="en-US" sz="4000" b="1" dirty="0">
                    <a:solidFill>
                      <a:prstClr val="black"/>
                    </a:solidFill>
                  </a:rPr>
                  <a:t> </a:t>
                </a:r>
                <a:r>
                  <a:rPr lang="en-US" sz="4000" b="1" dirty="0" smtClean="0">
                    <a:solidFill>
                      <a:prstClr val="black"/>
                    </a:solidFill>
                  </a:rPr>
                  <a:t>              =    250 + 150 + </a:t>
                </a:r>
                <a:r>
                  <a:rPr lang="en-US" sz="4000" b="1" dirty="0" smtClean="0">
                    <a:solidFill>
                      <a:prstClr val="black"/>
                    </a:solidFill>
                  </a:rPr>
                  <a:t>180</a:t>
                </a:r>
                <a:endParaRPr lang="en-US" sz="4000" b="1" dirty="0" smtClean="0">
                  <a:solidFill>
                    <a:prstClr val="black"/>
                  </a:solidFill>
                </a:endParaRPr>
              </a:p>
              <a:p>
                <a:pPr lvl="0"/>
                <a14:m>
                  <m:oMath xmlns:m="http://schemas.openxmlformats.org/officeDocument/2006/math">
                    <m:sSub>
                      <m:sSubPr>
                        <m:ctrlPr>
                          <a:rPr lang="en-US" sz="4400" b="1" i="1" smtClean="0">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𝑷</m:t>
                        </m:r>
                      </m:e>
                      <m:sub>
                        <m:r>
                          <a:rPr lang="en-US" sz="4400" b="1" i="1">
                            <a:solidFill>
                              <a:srgbClr val="FF0000"/>
                            </a:solidFill>
                            <a:latin typeface="Cambria Math" panose="02040503050406030204" pitchFamily="18" charset="0"/>
                          </a:rPr>
                          <m:t>𝒕𝒐𝒕𝒂𝒍</m:t>
                        </m:r>
                      </m:sub>
                    </m:sSub>
                    <m:r>
                      <a:rPr lang="en-US" sz="4400" b="1" i="1">
                        <a:solidFill>
                          <a:srgbClr val="FF0000"/>
                        </a:solidFill>
                        <a:latin typeface="Cambria Math" panose="02040503050406030204" pitchFamily="18" charset="0"/>
                      </a:rPr>
                      <m:t>= </m:t>
                    </m:r>
                  </m:oMath>
                </a14:m>
                <a:r>
                  <a:rPr lang="en-US" sz="4000" b="1" dirty="0" smtClean="0">
                    <a:solidFill>
                      <a:srgbClr val="FF0000"/>
                    </a:solidFill>
                  </a:rPr>
                  <a:t>580kW</a:t>
                </a:r>
              </a:p>
              <a:p>
                <a:pPr lvl="0"/>
                <a:endParaRPr lang="en-US" sz="4000" b="1" dirty="0" smtClean="0"/>
              </a:p>
              <a:p>
                <a:pPr lvl="0"/>
                <a:r>
                  <a:rPr lang="en-US" sz="4000" b="1" dirty="0" smtClean="0"/>
                  <a:t>Total Reactive power taken from the line</a:t>
                </a:r>
              </a:p>
              <a:p>
                <a:pPr lvl="0"/>
                <a14:m>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𝑸</m:t>
                        </m:r>
                      </m:e>
                      <m:sub>
                        <m:r>
                          <a:rPr lang="en-US" sz="4000" b="1" i="1" smtClean="0">
                            <a:latin typeface="Cambria Math" panose="02040503050406030204" pitchFamily="18" charset="0"/>
                          </a:rPr>
                          <m:t>𝑳𝑻𝒐𝒕𝒂𝒍</m:t>
                        </m:r>
                      </m:sub>
                    </m:sSub>
                    <m:r>
                      <a:rPr lang="en-US" sz="4000" b="1" i="1" smtClean="0">
                        <a:latin typeface="Cambria Math" panose="02040503050406030204" pitchFamily="18" charset="0"/>
                      </a:rPr>
                      <m:t>= </m:t>
                    </m:r>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𝑷</m:t>
                        </m:r>
                      </m:e>
                      <m:sub>
                        <m:r>
                          <a:rPr lang="en-US" sz="4000" b="1" i="1" smtClean="0">
                            <a:latin typeface="Cambria Math" panose="02040503050406030204" pitchFamily="18" charset="0"/>
                          </a:rPr>
                          <m:t>𝒕𝒐𝒕𝒂𝒍</m:t>
                        </m:r>
                      </m:sub>
                    </m:sSub>
                    <m:r>
                      <a:rPr lang="en-US" sz="4000" b="1" i="1" smtClean="0">
                        <a:latin typeface="Cambria Math" panose="02040503050406030204" pitchFamily="18" charset="0"/>
                      </a:rPr>
                      <m:t> </m:t>
                    </m:r>
                    <m:d>
                      <m:dPr>
                        <m:begChr m:val="["/>
                        <m:endChr m:val="]"/>
                        <m:ctrlPr>
                          <a:rPr lang="en-US" sz="4000" b="1" i="1" smtClean="0">
                            <a:latin typeface="Cambria Math" panose="02040503050406030204" pitchFamily="18" charset="0"/>
                          </a:rPr>
                        </m:ctrlPr>
                      </m:dPr>
                      <m:e>
                        <m:r>
                          <a:rPr lang="en-US" sz="4000" b="1" i="1" smtClean="0">
                            <a:latin typeface="Cambria Math" panose="02040503050406030204" pitchFamily="18" charset="0"/>
                          </a:rPr>
                          <m:t>𝒕𝒂𝒏</m:t>
                        </m:r>
                        <m:d>
                          <m:dPr>
                            <m:ctrlPr>
                              <a:rPr lang="en-US" sz="4000" b="1" i="1" smtClean="0">
                                <a:latin typeface="Cambria Math" panose="02040503050406030204" pitchFamily="18" charset="0"/>
                              </a:rPr>
                            </m:ctrlPr>
                          </m:dPr>
                          <m:e>
                            <m:func>
                              <m:funcPr>
                                <m:ctrlPr>
                                  <a:rPr lang="en-US" sz="4000" b="1" i="1" smtClean="0">
                                    <a:latin typeface="Cambria Math" panose="02040503050406030204" pitchFamily="18" charset="0"/>
                                  </a:rPr>
                                </m:ctrlPr>
                              </m:funcPr>
                              <m:fName>
                                <m:sSup>
                                  <m:sSupPr>
                                    <m:ctrlPr>
                                      <a:rPr lang="en-US" sz="4000" b="1" i="1" smtClean="0">
                                        <a:latin typeface="Cambria Math" panose="02040503050406030204" pitchFamily="18" charset="0"/>
                                      </a:rPr>
                                    </m:ctrlPr>
                                  </m:sSupPr>
                                  <m:e>
                                    <m:r>
                                      <m:rPr>
                                        <m:sty m:val="p"/>
                                      </m:rPr>
                                      <a:rPr lang="en-US" sz="4000" b="0" i="0" smtClean="0">
                                        <a:latin typeface="Cambria Math" panose="02040503050406030204" pitchFamily="18" charset="0"/>
                                      </a:rPr>
                                      <m:t>cos</m:t>
                                    </m:r>
                                  </m:e>
                                  <m:sup>
                                    <m:r>
                                      <a:rPr lang="en-US" sz="4000" b="1" i="1" smtClean="0">
                                        <a:latin typeface="Cambria Math" panose="02040503050406030204" pitchFamily="18" charset="0"/>
                                      </a:rPr>
                                      <m:t>−</m:t>
                                    </m:r>
                                    <m:r>
                                      <a:rPr lang="en-US" sz="4000" b="1" i="1" smtClean="0">
                                        <a:latin typeface="Cambria Math" panose="02040503050406030204" pitchFamily="18" charset="0"/>
                                      </a:rPr>
                                      <m:t>𝟏</m:t>
                                    </m:r>
                                  </m:sup>
                                </m:sSup>
                              </m:fName>
                              <m:e>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ea typeface="Cambria Math" panose="02040503050406030204" pitchFamily="18" charset="0"/>
                                      </a:rPr>
                                      <m:t>𝝋</m:t>
                                    </m:r>
                                  </m:e>
                                  <m:sub>
                                    <m:r>
                                      <a:rPr lang="en-US" sz="4000" b="1" i="1" smtClean="0">
                                        <a:latin typeface="Cambria Math" panose="02040503050406030204" pitchFamily="18" charset="0"/>
                                      </a:rPr>
                                      <m:t>𝟑</m:t>
                                    </m:r>
                                  </m:sub>
                                </m:sSub>
                              </m:e>
                            </m:func>
                          </m:e>
                        </m:d>
                      </m:e>
                    </m:d>
                  </m:oMath>
                </a14:m>
                <a:endParaRPr lang="en-US" sz="4000" b="1" dirty="0" smtClean="0"/>
              </a:p>
              <a:p>
                <a:pPr lvl="0"/>
                <a:endParaRPr lang="en-US" sz="4000" b="1" dirty="0"/>
              </a:p>
              <a:p>
                <a:pPr marL="0" lvl="0" indent="0">
                  <a:buNone/>
                </a:pPr>
                <a:endParaRPr lang="en-US" b="1" dirty="0">
                  <a:solidFill>
                    <a:srgbClr val="FF0000"/>
                  </a:solidFill>
                </a:endParaRPr>
              </a:p>
            </p:txBody>
          </p:sp>
        </mc:Choice>
        <mc:Fallback>
          <p:sp>
            <p:nvSpPr>
              <p:cNvPr id="6" name="Content Placeholder 5"/>
              <p:cNvSpPr>
                <a:spLocks noGrp="1" noRot="1" noChangeAspect="1" noMove="1" noResize="1" noEditPoints="1" noAdjustHandles="1" noChangeArrowheads="1" noChangeShapeType="1" noTextEdit="1"/>
              </p:cNvSpPr>
              <p:nvPr>
                <p:ph sz="quarter" idx="4294967295"/>
              </p:nvPr>
            </p:nvSpPr>
            <p:spPr>
              <a:xfrm>
                <a:off x="0" y="1144589"/>
                <a:ext cx="12192000" cy="5713411"/>
              </a:xfrm>
              <a:blipFill rotWithShape="0">
                <a:blip r:embed="rId3"/>
                <a:stretch>
                  <a:fillRect l="-1800" t="-3415"/>
                </a:stretch>
              </a:blipFill>
            </p:spPr>
            <p:txBody>
              <a:bodyPr/>
              <a:lstStyle/>
              <a:p>
                <a:r>
                  <a:rPr lang="en-US">
                    <a:noFill/>
                  </a:rPr>
                  <a:t> </a:t>
                </a:r>
              </a:p>
            </p:txBody>
          </p:sp>
        </mc:Fallback>
      </mc:AlternateContent>
    </p:spTree>
    <p:extLst>
      <p:ext uri="{BB962C8B-B14F-4D97-AF65-F5344CB8AC3E}">
        <p14:creationId xmlns:p14="http://schemas.microsoft.com/office/powerpoint/2010/main" val="40242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0" y="1"/>
                <a:ext cx="12192000" cy="1690688"/>
              </a:xfrm>
            </p:spPr>
            <p:txBody>
              <a:bodyPr>
                <a:normAutofit fontScale="90000"/>
              </a:bodyPr>
              <a:lstStyle/>
              <a:p>
                <a:r>
                  <a:rPr lang="en-US" dirty="0" smtClean="0">
                    <a:solidFill>
                      <a:prstClr val="black"/>
                    </a:solidFill>
                    <a:latin typeface="Arial Black" panose="020B0A04020102020204" pitchFamily="34" charset="0"/>
                  </a:rPr>
                  <a:t>EXAMPLE 4 : CLASS WORK</a:t>
                </a:r>
                <a:r>
                  <a:rPr lang="en-US" dirty="0"/>
                  <a:t>REACTIVE POWER TO BE DELIVERED BY THE SYNCHRONOUS MOTOR</a:t>
                </a:r>
                <a14:m>
                  <m:oMath xmlns:m="http://schemas.openxmlformats.org/officeDocument/2006/math">
                    <m:r>
                      <a:rPr lang="en-US" b="0" i="0" smtClean="0">
                        <a:latin typeface="Cambria Math" panose="02040503050406030204" pitchFamily="18" charset="0"/>
                      </a:rPr>
                      <m:t> , </m:t>
                    </m:r>
                    <m:sSub>
                      <m:sSubPr>
                        <m:ctrlPr>
                          <a:rPr lang="en-US"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𝑺𝑴</m:t>
                        </m:r>
                      </m:sub>
                    </m:sSub>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0" y="1"/>
                <a:ext cx="12192000" cy="1690688"/>
              </a:xfrm>
              <a:blipFill rotWithShape="0">
                <a:blip r:embed="rId2"/>
                <a:stretch>
                  <a:fillRect l="-1750" r="-1050" b="-7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0" y="1825624"/>
                <a:ext cx="12192000" cy="5032375"/>
              </a:xfrm>
            </p:spPr>
            <p:txBody>
              <a:bodyPr>
                <a:noAutofit/>
              </a:bodyPr>
              <a:lstStyle/>
              <a:p>
                <a14:m>
                  <m:oMath xmlns:m="http://schemas.openxmlformats.org/officeDocument/2006/math">
                    <m:sSub>
                      <m:sSubPr>
                        <m:ctrlPr>
                          <a:rPr lang="en-US" sz="4400" b="1" i="1" smtClean="0">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𝑸</m:t>
                        </m:r>
                      </m:e>
                      <m:sub>
                        <m:r>
                          <a:rPr lang="en-US" sz="4400" b="1" i="1">
                            <a:solidFill>
                              <a:prstClr val="black"/>
                            </a:solidFill>
                            <a:latin typeface="Cambria Math" panose="02040503050406030204" pitchFamily="18" charset="0"/>
                          </a:rPr>
                          <m:t>𝑳𝑻𝒐𝒕𝒂𝒍</m:t>
                        </m:r>
                      </m:sub>
                    </m:sSub>
                  </m:oMath>
                </a14:m>
                <a:r>
                  <a:rPr lang="en-US" sz="4000" b="1" dirty="0" smtClean="0">
                    <a:solidFill>
                      <a:prstClr val="black"/>
                    </a:solidFill>
                  </a:rPr>
                  <a:t> =  580tan(18.2)</a:t>
                </a:r>
              </a:p>
              <a:p>
                <a:pPr lvl="0"/>
                <a:r>
                  <a:rPr lang="en-US" sz="4000" b="1" dirty="0" smtClean="0">
                    <a:solidFill>
                      <a:prstClr val="black"/>
                    </a:solidFill>
                  </a:rPr>
                  <a:t>                = </a:t>
                </a:r>
                <a:r>
                  <a:rPr lang="en-US" sz="4000" b="1" dirty="0" smtClean="0">
                    <a:solidFill>
                      <a:prstClr val="black"/>
                    </a:solidFill>
                  </a:rPr>
                  <a:t>191kVAR</a:t>
                </a:r>
              </a:p>
              <a:p>
                <a:pPr lvl="0"/>
                <a:endParaRPr lang="en-US" sz="4000" b="1" dirty="0" smtClean="0">
                  <a:solidFill>
                    <a:prstClr val="black"/>
                  </a:solidFill>
                </a:endParaRPr>
              </a:p>
              <a:p>
                <a:pPr lvl="0"/>
                <a14:m>
                  <m:oMath xmlns:m="http://schemas.openxmlformats.org/officeDocument/2006/math">
                    <m:sSub>
                      <m:sSubPr>
                        <m:ctrlPr>
                          <a:rPr lang="en-US" sz="4400" i="1" smtClean="0">
                            <a:solidFill>
                              <a:prstClr val="black"/>
                            </a:solidFill>
                            <a:latin typeface="Cambria Math" panose="02040503050406030204" pitchFamily="18" charset="0"/>
                          </a:rPr>
                        </m:ctrlPr>
                      </m:sSubPr>
                      <m:e>
                        <m:r>
                          <a:rPr lang="en-US" sz="4400" b="0" i="1" smtClean="0">
                            <a:solidFill>
                              <a:prstClr val="black"/>
                            </a:solidFill>
                            <a:latin typeface="Cambria Math" panose="02040503050406030204" pitchFamily="18" charset="0"/>
                          </a:rPr>
                          <m:t>𝑄</m:t>
                        </m:r>
                      </m:e>
                      <m:sub>
                        <m:r>
                          <a:rPr lang="en-US" sz="4400" b="0" i="1" smtClean="0">
                            <a:solidFill>
                              <a:prstClr val="black"/>
                            </a:solidFill>
                            <a:latin typeface="Cambria Math" panose="02040503050406030204" pitchFamily="18" charset="0"/>
                          </a:rPr>
                          <m:t>𝑆𝑀</m:t>
                        </m:r>
                      </m:sub>
                    </m:sSub>
                    <m:r>
                      <a:rPr lang="en-US" sz="4400" b="0" i="1" smtClean="0">
                        <a:solidFill>
                          <a:prstClr val="black"/>
                        </a:solidFill>
                        <a:latin typeface="Cambria Math" panose="02040503050406030204" pitchFamily="18" charset="0"/>
                      </a:rPr>
                      <m:t>= </m:t>
                    </m:r>
                    <m:sSub>
                      <m:sSubPr>
                        <m:ctrlPr>
                          <a:rPr lang="en-US" sz="4400" b="0" i="1" smtClean="0">
                            <a:solidFill>
                              <a:prstClr val="black"/>
                            </a:solidFill>
                            <a:latin typeface="Cambria Math" panose="02040503050406030204" pitchFamily="18" charset="0"/>
                          </a:rPr>
                        </m:ctrlPr>
                      </m:sSubPr>
                      <m:e>
                        <m:r>
                          <a:rPr lang="en-US" sz="4400" b="0" i="1" smtClean="0">
                            <a:solidFill>
                              <a:prstClr val="black"/>
                            </a:solidFill>
                            <a:latin typeface="Cambria Math" panose="02040503050406030204" pitchFamily="18" charset="0"/>
                          </a:rPr>
                          <m:t>𝑄</m:t>
                        </m:r>
                      </m:e>
                      <m:sub>
                        <m:r>
                          <a:rPr lang="en-US" sz="4400" b="0" i="1" smtClean="0">
                            <a:solidFill>
                              <a:prstClr val="black"/>
                            </a:solidFill>
                            <a:latin typeface="Cambria Math" panose="02040503050406030204" pitchFamily="18" charset="0"/>
                          </a:rPr>
                          <m:t>𝐿𝑇𝑜𝑡𝑎𝑙</m:t>
                        </m:r>
                      </m:sub>
                    </m:sSub>
                    <m:r>
                      <a:rPr lang="en-US" sz="4400" b="0" i="1" smtClean="0">
                        <a:solidFill>
                          <a:prstClr val="black"/>
                        </a:solidFill>
                        <a:latin typeface="Cambria Math" panose="02040503050406030204" pitchFamily="18" charset="0"/>
                      </a:rPr>
                      <m:t> − </m:t>
                    </m:r>
                    <m:sSub>
                      <m:sSubPr>
                        <m:ctrlPr>
                          <a:rPr lang="en-US" sz="4400" b="0" i="1" smtClean="0">
                            <a:solidFill>
                              <a:prstClr val="black"/>
                            </a:solidFill>
                            <a:latin typeface="Cambria Math" panose="02040503050406030204" pitchFamily="18" charset="0"/>
                          </a:rPr>
                        </m:ctrlPr>
                      </m:sSubPr>
                      <m:e>
                        <m:r>
                          <a:rPr lang="en-US" sz="4400" b="0" i="1" smtClean="0">
                            <a:solidFill>
                              <a:prstClr val="black"/>
                            </a:solidFill>
                            <a:latin typeface="Cambria Math" panose="02040503050406030204" pitchFamily="18" charset="0"/>
                          </a:rPr>
                          <m:t>𝑄</m:t>
                        </m:r>
                      </m:e>
                      <m:sub>
                        <m:r>
                          <a:rPr lang="en-US" sz="4400" b="0" i="1" smtClean="0">
                            <a:solidFill>
                              <a:prstClr val="black"/>
                            </a:solidFill>
                            <a:latin typeface="Cambria Math" panose="02040503050406030204" pitchFamily="18" charset="0"/>
                          </a:rPr>
                          <m:t>𝑡𝑜𝑡𝑎𝑙</m:t>
                        </m:r>
                      </m:sub>
                    </m:sSub>
                  </m:oMath>
                </a14:m>
                <a:endParaRPr lang="en-US" sz="4400" dirty="0" smtClean="0">
                  <a:solidFill>
                    <a:prstClr val="black"/>
                  </a:solidFill>
                </a:endParaRPr>
              </a:p>
              <a:p>
                <a:pPr lvl="0"/>
                <a14:m>
                  <m:oMath xmlns:m="http://schemas.openxmlformats.org/officeDocument/2006/math">
                    <m:r>
                      <a:rPr lang="en-US" sz="4400" b="0" i="1" smtClean="0">
                        <a:solidFill>
                          <a:prstClr val="black"/>
                        </a:solidFill>
                        <a:latin typeface="Cambria Math" panose="02040503050406030204" pitchFamily="18" charset="0"/>
                      </a:rPr>
                      <m:t>          </m:t>
                    </m:r>
                    <m:r>
                      <a:rPr lang="en-US" sz="4400" i="1">
                        <a:solidFill>
                          <a:prstClr val="black"/>
                        </a:solidFill>
                        <a:latin typeface="Cambria Math" panose="02040503050406030204" pitchFamily="18" charset="0"/>
                      </a:rPr>
                      <m:t>=</m:t>
                    </m:r>
                    <m:r>
                      <a:rPr lang="en-US" sz="4400" b="0" i="1" smtClean="0">
                        <a:solidFill>
                          <a:prstClr val="black"/>
                        </a:solidFill>
                        <a:latin typeface="Cambria Math" panose="02040503050406030204" pitchFamily="18" charset="0"/>
                      </a:rPr>
                      <m:t>191 −446</m:t>
                    </m:r>
                  </m:oMath>
                </a14:m>
                <a:endParaRPr lang="en-US" sz="4400" dirty="0" smtClean="0">
                  <a:solidFill>
                    <a:prstClr val="black"/>
                  </a:solidFill>
                </a:endParaRPr>
              </a:p>
              <a:p>
                <a:pPr lvl="0"/>
                <a:endParaRPr lang="en-US" sz="4400" dirty="0" smtClean="0">
                  <a:solidFill>
                    <a:prstClr val="black"/>
                  </a:solidFill>
                </a:endParaRPr>
              </a:p>
              <a:p>
                <a:pPr lvl="0"/>
                <a14:m>
                  <m:oMath xmlns:m="http://schemas.openxmlformats.org/officeDocument/2006/math">
                    <m:sSub>
                      <m:sSubPr>
                        <m:ctrlPr>
                          <a:rPr lang="en-US" sz="4400" i="1">
                            <a:solidFill>
                              <a:prstClr val="black"/>
                            </a:solidFill>
                            <a:latin typeface="Cambria Math" panose="02040503050406030204" pitchFamily="18" charset="0"/>
                          </a:rPr>
                        </m:ctrlPr>
                      </m:sSubPr>
                      <m:e>
                        <m:r>
                          <a:rPr lang="en-US" sz="4400" i="1">
                            <a:solidFill>
                              <a:prstClr val="black"/>
                            </a:solidFill>
                            <a:latin typeface="Cambria Math" panose="02040503050406030204" pitchFamily="18" charset="0"/>
                          </a:rPr>
                          <m:t>𝑄</m:t>
                        </m:r>
                      </m:e>
                      <m:sub>
                        <m:r>
                          <a:rPr lang="en-US" sz="4400" i="1">
                            <a:solidFill>
                              <a:prstClr val="black"/>
                            </a:solidFill>
                            <a:latin typeface="Cambria Math" panose="02040503050406030204" pitchFamily="18" charset="0"/>
                          </a:rPr>
                          <m:t>𝑆𝑀</m:t>
                        </m:r>
                      </m:sub>
                    </m:sSub>
                    <m:r>
                      <a:rPr lang="en-US" sz="4400" i="1">
                        <a:solidFill>
                          <a:prstClr val="black"/>
                        </a:solidFill>
                        <a:latin typeface="Cambria Math" panose="02040503050406030204" pitchFamily="18" charset="0"/>
                      </a:rPr>
                      <m:t>=</m:t>
                    </m:r>
                    <m:r>
                      <a:rPr lang="en-US" sz="4400" b="0" i="1" smtClean="0">
                        <a:solidFill>
                          <a:prstClr val="black"/>
                        </a:solidFill>
                        <a:latin typeface="Cambria Math" panose="02040503050406030204" pitchFamily="18" charset="0"/>
                      </a:rPr>
                      <m:t>−255</m:t>
                    </m:r>
                    <m:r>
                      <a:rPr lang="en-US" sz="4400" b="0" i="1" smtClean="0">
                        <a:solidFill>
                          <a:prstClr val="black"/>
                        </a:solidFill>
                        <a:latin typeface="Cambria Math" panose="02040503050406030204" pitchFamily="18" charset="0"/>
                      </a:rPr>
                      <m:t>𝑘𝑉𝐴𝑅</m:t>
                    </m:r>
                  </m:oMath>
                </a14:m>
                <a:endParaRPr lang="en-US" sz="4400" dirty="0">
                  <a:solidFill>
                    <a:prstClr val="black"/>
                  </a:solidFill>
                </a:endParaRPr>
              </a:p>
              <a:p>
                <a:endParaRPr lang="en-US" sz="44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0" y="1825624"/>
                <a:ext cx="12192000" cy="5032375"/>
              </a:xfrm>
              <a:blipFill rotWithShape="0">
                <a:blip r:embed="rId3"/>
                <a:stretch>
                  <a:fillRect l="-1600" t="-2542"/>
                </a:stretch>
              </a:blipFill>
            </p:spPr>
            <p:txBody>
              <a:bodyPr/>
              <a:lstStyle/>
              <a:p>
                <a:r>
                  <a:rPr lang="en-US">
                    <a:noFill/>
                  </a:rPr>
                  <a:t> </a:t>
                </a:r>
              </a:p>
            </p:txBody>
          </p:sp>
        </mc:Fallback>
      </mc:AlternateContent>
      <p:sp>
        <p:nvSpPr>
          <p:cNvPr id="3" name="Text Placeholder 2"/>
          <p:cNvSpPr>
            <a:spLocks noGrp="1"/>
          </p:cNvSpPr>
          <p:nvPr>
            <p:ph type="body" idx="4294967295"/>
          </p:nvPr>
        </p:nvSpPr>
        <p:spPr>
          <a:xfrm>
            <a:off x="7034212" y="1825625"/>
            <a:ext cx="5157788" cy="823912"/>
          </a:xfrm>
        </p:spPr>
        <p:txBody>
          <a:bodyPr>
            <a:norm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139739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41502" y="0"/>
                <a:ext cx="12150498" cy="1325563"/>
              </a:xfrm>
            </p:spPr>
            <p:txBody>
              <a:bodyPr>
                <a:normAutofit fontScale="90000"/>
              </a:bodyPr>
              <a:lstStyle/>
              <a:p>
                <a:r>
                  <a:rPr lang="en-US" dirty="0">
                    <a:solidFill>
                      <a:prstClr val="black"/>
                    </a:solidFill>
                    <a:latin typeface="Arial Black" panose="020B0A04020102020204" pitchFamily="34" charset="0"/>
                  </a:rPr>
                  <a:t>EXAMPLE 4 : CLASS </a:t>
                </a:r>
                <a:r>
                  <a:rPr lang="en-US" dirty="0" smtClean="0">
                    <a:solidFill>
                      <a:prstClr val="black"/>
                    </a:solidFill>
                    <a:latin typeface="Arial Black" panose="020B0A04020102020204" pitchFamily="34" charset="0"/>
                  </a:rPr>
                  <a:t>WORK - </a:t>
                </a:r>
                <a:r>
                  <a:rPr lang="en-US" dirty="0" smtClean="0"/>
                  <a:t>REACTIVE </a:t>
                </a:r>
                <a:r>
                  <a:rPr lang="en-US" dirty="0"/>
                  <a:t>POWER TO BE DELIVERED BY THE SYNCHRONOUS MOTOR,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𝑺𝑴</m:t>
                        </m:r>
                      </m:sub>
                    </m:sSub>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41502" y="0"/>
                <a:ext cx="12150498" cy="1325563"/>
              </a:xfrm>
              <a:blipFill rotWithShape="0">
                <a:blip r:embed="rId2"/>
                <a:stretch>
                  <a:fillRect l="-1806" t="-7834" r="-50" b="-147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1502" y="1325562"/>
                <a:ext cx="12150498" cy="5532437"/>
              </a:xfrm>
            </p:spPr>
            <p:txBody>
              <a:bodyPr>
                <a:normAutofit lnSpcReduction="10000"/>
              </a:bodyPr>
              <a:lstStyle/>
              <a:p>
                <a:pPr marL="0" indent="0">
                  <a:buNone/>
                </a:pPr>
                <a:endParaRPr lang="en-US" b="1" i="1" dirty="0">
                  <a:solidFill>
                    <a:prstClr val="black"/>
                  </a:solidFill>
                  <a:latin typeface="Cambria Math" panose="02040503050406030204" pitchFamily="18" charset="0"/>
                </a:endParaRPr>
              </a:p>
              <a:p>
                <a14:m>
                  <m:oMath xmlns:m="http://schemas.openxmlformats.org/officeDocument/2006/math">
                    <m:sSub>
                      <m:sSubPr>
                        <m:ctrlPr>
                          <a:rPr lang="en-US" sz="4000" b="1" i="1" smtClean="0">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𝑸</m:t>
                        </m:r>
                      </m:e>
                      <m:sub>
                        <m:r>
                          <a:rPr lang="en-US" sz="4000" b="1" i="1">
                            <a:solidFill>
                              <a:prstClr val="black"/>
                            </a:solidFill>
                            <a:latin typeface="Cambria Math" panose="02040503050406030204" pitchFamily="18" charset="0"/>
                          </a:rPr>
                          <m:t>𝑳𝑻𝒐𝒕𝒂𝒍</m:t>
                        </m:r>
                      </m:sub>
                    </m:sSub>
                  </m:oMath>
                </a14:m>
                <a:r>
                  <a:rPr lang="en-US" sz="3600" b="1" dirty="0" smtClean="0">
                    <a:solidFill>
                      <a:prstClr val="black"/>
                    </a:solidFill>
                  </a:rPr>
                  <a:t> =  580tan(18.2)</a:t>
                </a:r>
              </a:p>
              <a:p>
                <a:pPr lvl="0"/>
                <a:r>
                  <a:rPr lang="en-US" sz="3600" b="1" dirty="0" smtClean="0">
                    <a:solidFill>
                      <a:prstClr val="black"/>
                    </a:solidFill>
                  </a:rPr>
                  <a:t>                = </a:t>
                </a:r>
                <a:r>
                  <a:rPr lang="en-US" sz="3600" b="1" dirty="0" smtClean="0">
                    <a:solidFill>
                      <a:prstClr val="black"/>
                    </a:solidFill>
                  </a:rPr>
                  <a:t>191kVAR</a:t>
                </a:r>
              </a:p>
              <a:p>
                <a:pPr lvl="0"/>
                <a:endParaRPr lang="en-US" sz="3600" b="1" dirty="0" smtClean="0">
                  <a:solidFill>
                    <a:prstClr val="black"/>
                  </a:solidFill>
                </a:endParaRPr>
              </a:p>
              <a:p>
                <a:pPr lvl="0"/>
                <a14:m>
                  <m:oMath xmlns:m="http://schemas.openxmlformats.org/officeDocument/2006/math">
                    <m:sSub>
                      <m:sSubPr>
                        <m:ctrlPr>
                          <a:rPr lang="en-US" sz="4000" i="1" smtClean="0">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𝑄</m:t>
                        </m:r>
                      </m:e>
                      <m:sub>
                        <m:r>
                          <a:rPr lang="en-US" sz="4000" b="0" i="1" smtClean="0">
                            <a:solidFill>
                              <a:prstClr val="black"/>
                            </a:solidFill>
                            <a:latin typeface="Cambria Math" panose="02040503050406030204" pitchFamily="18" charset="0"/>
                          </a:rPr>
                          <m:t>𝑆𝑀</m:t>
                        </m:r>
                      </m:sub>
                    </m:sSub>
                    <m:r>
                      <a:rPr lang="en-US" sz="4000" b="0" i="1" smtClean="0">
                        <a:solidFill>
                          <a:prstClr val="black"/>
                        </a:solidFill>
                        <a:latin typeface="Cambria Math" panose="02040503050406030204" pitchFamily="18" charset="0"/>
                      </a:rPr>
                      <m:t>= </m:t>
                    </m:r>
                    <m:sSub>
                      <m:sSubPr>
                        <m:ctrlPr>
                          <a:rPr lang="en-US" sz="4000" b="0" i="1" smtClean="0">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𝑄</m:t>
                        </m:r>
                      </m:e>
                      <m:sub>
                        <m:r>
                          <a:rPr lang="en-US" sz="4000" b="0" i="1" smtClean="0">
                            <a:solidFill>
                              <a:prstClr val="black"/>
                            </a:solidFill>
                            <a:latin typeface="Cambria Math" panose="02040503050406030204" pitchFamily="18" charset="0"/>
                          </a:rPr>
                          <m:t>𝐿𝑇𝑜𝑡𝑎𝑙</m:t>
                        </m:r>
                      </m:sub>
                    </m:sSub>
                    <m:r>
                      <a:rPr lang="en-US" sz="4000" b="0" i="1" smtClean="0">
                        <a:solidFill>
                          <a:prstClr val="black"/>
                        </a:solidFill>
                        <a:latin typeface="Cambria Math" panose="02040503050406030204" pitchFamily="18" charset="0"/>
                      </a:rPr>
                      <m:t> − </m:t>
                    </m:r>
                    <m:sSub>
                      <m:sSubPr>
                        <m:ctrlPr>
                          <a:rPr lang="en-US" sz="4000" b="0" i="1" smtClean="0">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𝑄</m:t>
                        </m:r>
                      </m:e>
                      <m:sub>
                        <m:r>
                          <a:rPr lang="en-US" sz="4000" b="0" i="1" smtClean="0">
                            <a:solidFill>
                              <a:prstClr val="black"/>
                            </a:solidFill>
                            <a:latin typeface="Cambria Math" panose="02040503050406030204" pitchFamily="18" charset="0"/>
                          </a:rPr>
                          <m:t>𝑡𝑜𝑡𝑎𝑙</m:t>
                        </m:r>
                      </m:sub>
                    </m:sSub>
                  </m:oMath>
                </a14:m>
                <a:endParaRPr lang="en-US" sz="4000" dirty="0" smtClean="0">
                  <a:solidFill>
                    <a:prstClr val="black"/>
                  </a:solidFill>
                </a:endParaRPr>
              </a:p>
              <a:p>
                <a:pPr lvl="0"/>
                <a:endParaRPr lang="en-US" sz="4000" dirty="0" smtClean="0">
                  <a:solidFill>
                    <a:prstClr val="black"/>
                  </a:solidFill>
                </a:endParaRPr>
              </a:p>
              <a:p>
                <a:pPr lvl="0"/>
                <a14:m>
                  <m:oMath xmlns:m="http://schemas.openxmlformats.org/officeDocument/2006/math">
                    <m:r>
                      <a:rPr lang="en-US" sz="4000" b="0" i="1" smtClean="0">
                        <a:solidFill>
                          <a:prstClr val="black"/>
                        </a:solidFill>
                        <a:latin typeface="Cambria Math" panose="02040503050406030204" pitchFamily="18" charset="0"/>
                      </a:rPr>
                      <m:t>          </m:t>
                    </m:r>
                    <m:r>
                      <a:rPr lang="en-US" sz="4000" i="1">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191 −446</m:t>
                    </m:r>
                  </m:oMath>
                </a14:m>
                <a:endParaRPr lang="en-US" sz="4000" dirty="0" smtClean="0">
                  <a:solidFill>
                    <a:prstClr val="black"/>
                  </a:solidFill>
                </a:endParaRPr>
              </a:p>
              <a:p>
                <a:pPr lvl="0"/>
                <a:endParaRPr lang="en-US" sz="4000" dirty="0" smtClean="0">
                  <a:solidFill>
                    <a:prstClr val="black"/>
                  </a:solidFill>
                </a:endParaRPr>
              </a:p>
              <a:p>
                <a:pPr lvl="0"/>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𝑄</m:t>
                        </m:r>
                      </m:e>
                      <m:sub>
                        <m:r>
                          <a:rPr lang="en-US" sz="4000" i="1">
                            <a:solidFill>
                              <a:prstClr val="black"/>
                            </a:solidFill>
                            <a:latin typeface="Cambria Math" panose="02040503050406030204" pitchFamily="18" charset="0"/>
                          </a:rPr>
                          <m:t>𝑆𝑀</m:t>
                        </m:r>
                      </m:sub>
                    </m:sSub>
                    <m:r>
                      <a:rPr lang="en-US" sz="4000" i="1">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−255</m:t>
                    </m:r>
                    <m:r>
                      <a:rPr lang="en-US" sz="4000" b="0" i="1" smtClean="0">
                        <a:solidFill>
                          <a:prstClr val="black"/>
                        </a:solidFill>
                        <a:latin typeface="Cambria Math" panose="02040503050406030204" pitchFamily="18" charset="0"/>
                      </a:rPr>
                      <m:t>𝑘𝑉𝐴𝑅</m:t>
                    </m:r>
                  </m:oMath>
                </a14:m>
                <a:endParaRPr lang="en-US" sz="4000" dirty="0">
                  <a:solidFill>
                    <a:prstClr val="black"/>
                  </a:solidFill>
                </a:endParaRPr>
              </a:p>
              <a:p>
                <a:endParaRPr lang="en-US" sz="40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1502" y="1325562"/>
                <a:ext cx="12150498" cy="5532437"/>
              </a:xfrm>
              <a:blipFill rotWithShape="0">
                <a:blip r:embed="rId3"/>
                <a:stretch>
                  <a:fillRect l="-1405"/>
                </a:stretch>
              </a:blipFill>
            </p:spPr>
            <p:txBody>
              <a:bodyPr/>
              <a:lstStyle/>
              <a:p>
                <a:r>
                  <a:rPr lang="en-US">
                    <a:noFill/>
                  </a:rPr>
                  <a:t> </a:t>
                </a:r>
              </a:p>
            </p:txBody>
          </p:sp>
        </mc:Fallback>
      </mc:AlternateContent>
      <p:sp>
        <p:nvSpPr>
          <p:cNvPr id="6" name="Content Placeholder 5"/>
          <p:cNvSpPr>
            <a:spLocks noGrp="1"/>
          </p:cNvSpPr>
          <p:nvPr>
            <p:ph sz="quarter" idx="4294967295"/>
          </p:nvPr>
        </p:nvSpPr>
        <p:spPr>
          <a:xfrm>
            <a:off x="7008813" y="2505075"/>
            <a:ext cx="5183187" cy="4352925"/>
          </a:xfrm>
        </p:spPr>
        <p:txBody>
          <a:bodyPr>
            <a:normAutofit/>
          </a:bodyPr>
          <a:lstStyle/>
          <a:p>
            <a:pPr marL="0" lv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9832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7942"/>
          </a:xfrm>
        </p:spPr>
        <p:txBody>
          <a:bodyPr>
            <a:normAutofit fontScale="90000"/>
          </a:bodyPr>
          <a:lstStyle/>
          <a:p>
            <a:r>
              <a:rPr lang="en-US" dirty="0" smtClean="0">
                <a:solidFill>
                  <a:prstClr val="black"/>
                </a:solidFill>
                <a:latin typeface="Arial Black" panose="020B0A04020102020204" pitchFamily="34" charset="0"/>
              </a:rPr>
              <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EXAMPLE </a:t>
            </a:r>
            <a:r>
              <a:rPr lang="en-US" dirty="0">
                <a:solidFill>
                  <a:prstClr val="black"/>
                </a:solidFill>
                <a:latin typeface="Arial Black" panose="020B0A04020102020204" pitchFamily="34" charset="0"/>
              </a:rPr>
              <a:t>4 : CLASS </a:t>
            </a:r>
            <a:r>
              <a:rPr lang="en-US" dirty="0" smtClean="0">
                <a:solidFill>
                  <a:prstClr val="black"/>
                </a:solidFill>
                <a:latin typeface="Arial Black" panose="020B0A04020102020204" pitchFamily="34" charset="0"/>
              </a:rPr>
              <a:t>WORK - </a:t>
            </a:r>
            <a:r>
              <a:rPr lang="en-US" dirty="0" smtClean="0"/>
              <a:t>SYNCHRONOUS </a:t>
            </a:r>
            <a:r>
              <a:rPr lang="en-US" dirty="0"/>
              <a:t>MACHINE RATING IN kVA</a:t>
            </a:r>
            <a:br>
              <a:rPr lang="en-US" dirty="0"/>
            </a:br>
            <a:endParaRPr lang="en-US"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0" y="957943"/>
                <a:ext cx="12192000" cy="5900057"/>
              </a:xfrm>
            </p:spPr>
            <p:txBody>
              <a:bodyPr>
                <a:normAutofit/>
              </a:bodyPr>
              <a:lstStyle/>
              <a:p>
                <a:pPr lvl="0"/>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𝑃</m:t>
                        </m:r>
                      </m:e>
                      <m:sub>
                        <m:r>
                          <a:rPr lang="en-US" sz="4000" b="0" i="1" smtClean="0">
                            <a:latin typeface="Cambria Math" panose="02040503050406030204" pitchFamily="18" charset="0"/>
                          </a:rPr>
                          <m:t>𝑀</m:t>
                        </m:r>
                      </m:sub>
                    </m:sSub>
                  </m:oMath>
                </a14:m>
                <a:r>
                  <a:rPr lang="en-US" sz="4000" dirty="0" smtClean="0"/>
                  <a:t> = 180kW; </a:t>
                </a:r>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𝑄</m:t>
                        </m:r>
                      </m:e>
                      <m:sub>
                        <m:r>
                          <a:rPr lang="en-US" sz="4000" i="1">
                            <a:solidFill>
                              <a:prstClr val="black"/>
                            </a:solidFill>
                            <a:latin typeface="Cambria Math" panose="02040503050406030204" pitchFamily="18" charset="0"/>
                          </a:rPr>
                          <m:t>𝑆𝑀</m:t>
                        </m:r>
                      </m:sub>
                    </m:sSub>
                    <m:r>
                      <a:rPr lang="en-US" sz="4000" i="1">
                        <a:solidFill>
                          <a:prstClr val="black"/>
                        </a:solidFill>
                        <a:latin typeface="Cambria Math" panose="02040503050406030204" pitchFamily="18" charset="0"/>
                      </a:rPr>
                      <m:t>=−255</m:t>
                    </m:r>
                    <m:r>
                      <a:rPr lang="en-US" sz="4000" i="1">
                        <a:solidFill>
                          <a:prstClr val="black"/>
                        </a:solidFill>
                        <a:latin typeface="Cambria Math" panose="02040503050406030204" pitchFamily="18" charset="0"/>
                      </a:rPr>
                      <m:t>𝑘𝑉𝐴𝑅</m:t>
                    </m:r>
                  </m:oMath>
                </a14:m>
                <a:endParaRPr lang="en-US" sz="4000" dirty="0" smtClean="0">
                  <a:solidFill>
                    <a:prstClr val="black"/>
                  </a:solidFill>
                </a:endParaRPr>
              </a:p>
              <a:p>
                <a:pPr lvl="0"/>
                <a:r>
                  <a:rPr lang="en-US" sz="4000" b="1" dirty="0">
                    <a:solidFill>
                      <a:srgbClr val="FF0000"/>
                    </a:solidFill>
                  </a:rPr>
                  <a:t>Recall S </a:t>
                </a:r>
                <a14:m>
                  <m:oMath xmlns:m="http://schemas.openxmlformats.org/officeDocument/2006/math">
                    <m:r>
                      <a:rPr lang="en-US" sz="4000" b="1" i="1">
                        <a:solidFill>
                          <a:srgbClr val="FF0000"/>
                        </a:solidFill>
                        <a:latin typeface="Cambria Math" panose="02040503050406030204" pitchFamily="18" charset="0"/>
                      </a:rPr>
                      <m:t>= </m:t>
                    </m:r>
                    <m:sSub>
                      <m:sSubPr>
                        <m:ctrlPr>
                          <a:rPr lang="en-US" sz="4000" b="1" i="1">
                            <a:solidFill>
                              <a:srgbClr val="FF0000"/>
                            </a:solidFill>
                            <a:latin typeface="Cambria Math" panose="02040503050406030204" pitchFamily="18" charset="0"/>
                          </a:rPr>
                        </m:ctrlPr>
                      </m:sSubPr>
                      <m:e>
                        <m:r>
                          <a:rPr lang="en-US" sz="4000" b="1" i="1">
                            <a:solidFill>
                              <a:srgbClr val="FF0000"/>
                            </a:solidFill>
                            <a:latin typeface="Cambria Math" panose="02040503050406030204" pitchFamily="18" charset="0"/>
                          </a:rPr>
                          <m:t>𝑷</m:t>
                        </m:r>
                      </m:e>
                      <m:sub>
                        <m:r>
                          <a:rPr lang="en-US" sz="4000" b="1" i="1">
                            <a:solidFill>
                              <a:srgbClr val="FF0000"/>
                            </a:solidFill>
                            <a:latin typeface="Cambria Math" panose="02040503050406030204" pitchFamily="18" charset="0"/>
                          </a:rPr>
                          <m:t>𝒊</m:t>
                        </m:r>
                      </m:sub>
                    </m:sSub>
                    <m:r>
                      <a:rPr lang="en-US" sz="4000" b="1">
                        <a:solidFill>
                          <a:srgbClr val="FF0000"/>
                        </a:solidFill>
                        <a:latin typeface="Cambria Math" panose="02040503050406030204" pitchFamily="18" charset="0"/>
                      </a:rPr>
                      <m:t>+</m:t>
                    </m:r>
                    <m:r>
                      <a:rPr lang="en-US" sz="4000" b="1">
                        <a:solidFill>
                          <a:srgbClr val="FF0000"/>
                        </a:solidFill>
                        <a:latin typeface="Cambria Math" panose="02040503050406030204" pitchFamily="18" charset="0"/>
                      </a:rPr>
                      <m:t>𝐣</m:t>
                    </m:r>
                    <m:sSub>
                      <m:sSubPr>
                        <m:ctrlPr>
                          <a:rPr lang="en-US" sz="4000" b="1" i="1">
                            <a:solidFill>
                              <a:srgbClr val="FF0000"/>
                            </a:solidFill>
                            <a:latin typeface="Cambria Math" panose="02040503050406030204" pitchFamily="18" charset="0"/>
                          </a:rPr>
                        </m:ctrlPr>
                      </m:sSubPr>
                      <m:e>
                        <m:r>
                          <a:rPr lang="en-US" sz="4000" b="1" i="1">
                            <a:solidFill>
                              <a:srgbClr val="FF0000"/>
                            </a:solidFill>
                            <a:latin typeface="Cambria Math" panose="02040503050406030204" pitchFamily="18" charset="0"/>
                          </a:rPr>
                          <m:t>𝑸</m:t>
                        </m:r>
                      </m:e>
                      <m:sub>
                        <m:r>
                          <a:rPr lang="en-US" sz="4000" b="1" i="1">
                            <a:solidFill>
                              <a:srgbClr val="FF0000"/>
                            </a:solidFill>
                            <a:latin typeface="Cambria Math" panose="02040503050406030204" pitchFamily="18" charset="0"/>
                          </a:rPr>
                          <m:t>𝒊</m:t>
                        </m:r>
                      </m:sub>
                    </m:sSub>
                  </m:oMath>
                </a14:m>
                <a:endParaRPr lang="en-US" sz="4000" dirty="0" smtClean="0">
                  <a:solidFill>
                    <a:prstClr val="black"/>
                  </a:solidFill>
                </a:endParaRPr>
              </a:p>
              <a:p>
                <a:pPr lvl="0"/>
                <a14:m>
                  <m:oMath xmlns:m="http://schemas.openxmlformats.org/officeDocument/2006/math">
                    <m:d>
                      <m:dPr>
                        <m:begChr m:val="|"/>
                        <m:endChr m:val="|"/>
                        <m:ctrlPr>
                          <a:rPr lang="en-US" sz="4000" i="1" smtClean="0">
                            <a:solidFill>
                              <a:prstClr val="black"/>
                            </a:solidFill>
                            <a:latin typeface="Cambria Math" panose="02040503050406030204" pitchFamily="18" charset="0"/>
                          </a:rPr>
                        </m:ctrlPr>
                      </m:dPr>
                      <m:e>
                        <m:r>
                          <a:rPr lang="en-US" sz="4000" b="0" i="1" smtClean="0">
                            <a:solidFill>
                              <a:prstClr val="black"/>
                            </a:solidFill>
                            <a:latin typeface="Cambria Math" panose="02040503050406030204" pitchFamily="18" charset="0"/>
                          </a:rPr>
                          <m:t>𝑆</m:t>
                        </m:r>
                      </m:e>
                    </m:d>
                  </m:oMath>
                </a14:m>
                <a:r>
                  <a:rPr lang="en-US" sz="4000" dirty="0" smtClean="0">
                    <a:solidFill>
                      <a:prstClr val="black"/>
                    </a:solidFill>
                  </a:rPr>
                  <a:t> = </a:t>
                </a:r>
                <a14:m>
                  <m:oMath xmlns:m="http://schemas.openxmlformats.org/officeDocument/2006/math">
                    <m:rad>
                      <m:radPr>
                        <m:degHide m:val="on"/>
                        <m:ctrlPr>
                          <a:rPr lang="en-US" sz="4000" i="1" smtClean="0">
                            <a:solidFill>
                              <a:prstClr val="black"/>
                            </a:solidFill>
                            <a:latin typeface="Cambria Math" panose="02040503050406030204" pitchFamily="18" charset="0"/>
                          </a:rPr>
                        </m:ctrlPr>
                      </m:radPr>
                      <m:deg/>
                      <m:e>
                        <m:sSubSup>
                          <m:sSubSupPr>
                            <m:ctrlPr>
                              <a:rPr lang="en-US" sz="4000" i="1" smtClean="0">
                                <a:solidFill>
                                  <a:prstClr val="black"/>
                                </a:solidFill>
                                <a:latin typeface="Cambria Math" panose="02040503050406030204" pitchFamily="18" charset="0"/>
                              </a:rPr>
                            </m:ctrlPr>
                          </m:sSubSupPr>
                          <m:e>
                            <m:r>
                              <a:rPr lang="en-US" sz="4000" b="0" i="1" smtClean="0">
                                <a:solidFill>
                                  <a:prstClr val="black"/>
                                </a:solidFill>
                                <a:latin typeface="Cambria Math" panose="02040503050406030204" pitchFamily="18" charset="0"/>
                              </a:rPr>
                              <m:t>𝑃</m:t>
                            </m:r>
                          </m:e>
                          <m:sub>
                            <m:r>
                              <a:rPr lang="en-US" sz="4000" b="0" i="1" smtClean="0">
                                <a:solidFill>
                                  <a:prstClr val="black"/>
                                </a:solidFill>
                                <a:latin typeface="Cambria Math" panose="02040503050406030204" pitchFamily="18" charset="0"/>
                              </a:rPr>
                              <m:t>𝑀</m:t>
                            </m:r>
                          </m:sub>
                          <m:sup>
                            <m:r>
                              <a:rPr lang="en-US" sz="4000" b="0" i="1" smtClean="0">
                                <a:solidFill>
                                  <a:prstClr val="black"/>
                                </a:solidFill>
                                <a:latin typeface="Cambria Math" panose="02040503050406030204" pitchFamily="18" charset="0"/>
                              </a:rPr>
                              <m:t>2</m:t>
                            </m:r>
                          </m:sup>
                        </m:sSubSup>
                        <m:r>
                          <a:rPr lang="en-US" sz="4000" b="0" i="1" smtClean="0">
                            <a:solidFill>
                              <a:prstClr val="black"/>
                            </a:solidFill>
                            <a:latin typeface="Cambria Math" panose="02040503050406030204" pitchFamily="18" charset="0"/>
                          </a:rPr>
                          <m:t>+ </m:t>
                        </m:r>
                        <m:sSubSup>
                          <m:sSubSupPr>
                            <m:ctrlPr>
                              <a:rPr lang="en-US" sz="4000" b="0" i="1" smtClean="0">
                                <a:solidFill>
                                  <a:prstClr val="black"/>
                                </a:solidFill>
                                <a:latin typeface="Cambria Math" panose="02040503050406030204" pitchFamily="18" charset="0"/>
                              </a:rPr>
                            </m:ctrlPr>
                          </m:sSubSupPr>
                          <m:e>
                            <m:r>
                              <a:rPr lang="en-US" sz="4000" b="0" i="1" smtClean="0">
                                <a:solidFill>
                                  <a:prstClr val="black"/>
                                </a:solidFill>
                                <a:latin typeface="Cambria Math" panose="02040503050406030204" pitchFamily="18" charset="0"/>
                              </a:rPr>
                              <m:t>𝑄</m:t>
                            </m:r>
                          </m:e>
                          <m:sub>
                            <m:r>
                              <a:rPr lang="en-US" sz="4000" b="0" i="1" smtClean="0">
                                <a:solidFill>
                                  <a:prstClr val="black"/>
                                </a:solidFill>
                                <a:latin typeface="Cambria Math" panose="02040503050406030204" pitchFamily="18" charset="0"/>
                              </a:rPr>
                              <m:t>𝑆𝑀</m:t>
                            </m:r>
                          </m:sub>
                          <m:sup>
                            <m:r>
                              <a:rPr lang="en-US" sz="4000" b="0" i="1" smtClean="0">
                                <a:solidFill>
                                  <a:prstClr val="black"/>
                                </a:solidFill>
                                <a:latin typeface="Cambria Math" panose="02040503050406030204" pitchFamily="18" charset="0"/>
                              </a:rPr>
                              <m:t>2</m:t>
                            </m:r>
                          </m:sup>
                        </m:sSubSup>
                      </m:e>
                    </m:rad>
                  </m:oMath>
                </a14:m>
                <a:endParaRPr lang="en-US" sz="4000" dirty="0" smtClean="0">
                  <a:solidFill>
                    <a:prstClr val="black"/>
                  </a:solidFill>
                </a:endParaRPr>
              </a:p>
              <a:p>
                <a:pPr lvl="0"/>
                <a14:m>
                  <m:oMath xmlns:m="http://schemas.openxmlformats.org/officeDocument/2006/math">
                    <m:d>
                      <m:dPr>
                        <m:begChr m:val="|"/>
                        <m:endChr m:val="|"/>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𝑆</m:t>
                        </m:r>
                      </m:e>
                    </m:d>
                  </m:oMath>
                </a14:m>
                <a:r>
                  <a:rPr lang="en-US" sz="4000" dirty="0">
                    <a:solidFill>
                      <a:prstClr val="black"/>
                    </a:solidFill>
                  </a:rPr>
                  <a:t> = </a:t>
                </a:r>
                <a14:m>
                  <m:oMath xmlns:m="http://schemas.openxmlformats.org/officeDocument/2006/math">
                    <m:rad>
                      <m:radPr>
                        <m:degHide m:val="on"/>
                        <m:ctrlPr>
                          <a:rPr lang="en-US" sz="4000" i="1">
                            <a:solidFill>
                              <a:prstClr val="black"/>
                            </a:solidFill>
                            <a:latin typeface="Cambria Math" panose="02040503050406030204" pitchFamily="18" charset="0"/>
                          </a:rPr>
                        </m:ctrlPr>
                      </m:radPr>
                      <m:deg/>
                      <m:e>
                        <m:sSup>
                          <m:sSupPr>
                            <m:ctrlPr>
                              <a:rPr lang="en-US" sz="4000" i="1" smtClean="0">
                                <a:solidFill>
                                  <a:prstClr val="black"/>
                                </a:solidFill>
                                <a:latin typeface="Cambria Math" panose="02040503050406030204" pitchFamily="18" charset="0"/>
                              </a:rPr>
                            </m:ctrlPr>
                          </m:sSupPr>
                          <m:e>
                            <m:r>
                              <a:rPr lang="en-US" sz="4000" b="0" i="1" smtClean="0">
                                <a:solidFill>
                                  <a:prstClr val="black"/>
                                </a:solidFill>
                                <a:latin typeface="Cambria Math" panose="02040503050406030204" pitchFamily="18" charset="0"/>
                              </a:rPr>
                              <m:t>180</m:t>
                            </m:r>
                          </m:e>
                          <m:sup>
                            <m:r>
                              <a:rPr lang="en-US" sz="4000" b="0" i="1" smtClean="0">
                                <a:solidFill>
                                  <a:prstClr val="black"/>
                                </a:solidFill>
                                <a:latin typeface="Cambria Math" panose="02040503050406030204" pitchFamily="18" charset="0"/>
                              </a:rPr>
                              <m:t>2</m:t>
                            </m:r>
                          </m:sup>
                        </m:sSup>
                        <m:r>
                          <a:rPr lang="en-US" sz="4000" i="1">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 </m:t>
                        </m:r>
                        <m:sSup>
                          <m:sSupPr>
                            <m:ctrlPr>
                              <a:rPr lang="en-US" sz="4000" b="0" i="1" smtClean="0">
                                <a:solidFill>
                                  <a:prstClr val="black"/>
                                </a:solidFill>
                                <a:latin typeface="Cambria Math" panose="02040503050406030204" pitchFamily="18" charset="0"/>
                              </a:rPr>
                            </m:ctrlPr>
                          </m:sSupPr>
                          <m:e>
                            <m:d>
                              <m:dPr>
                                <m:ctrlPr>
                                  <a:rPr lang="en-US" sz="4000" b="0" i="1" smtClean="0">
                                    <a:solidFill>
                                      <a:prstClr val="black"/>
                                    </a:solidFill>
                                    <a:latin typeface="Cambria Math" panose="02040503050406030204" pitchFamily="18" charset="0"/>
                                  </a:rPr>
                                </m:ctrlPr>
                              </m:dPr>
                              <m:e>
                                <m:r>
                                  <a:rPr lang="en-US" sz="4000" b="0" i="1" smtClean="0">
                                    <a:solidFill>
                                      <a:prstClr val="black"/>
                                    </a:solidFill>
                                    <a:latin typeface="Cambria Math" panose="02040503050406030204" pitchFamily="18" charset="0"/>
                                  </a:rPr>
                                  <m:t>−255</m:t>
                                </m:r>
                              </m:e>
                            </m:d>
                          </m:e>
                          <m:sup>
                            <m:r>
                              <a:rPr lang="en-US" sz="4000" b="0" i="1" smtClean="0">
                                <a:solidFill>
                                  <a:prstClr val="black"/>
                                </a:solidFill>
                                <a:latin typeface="Cambria Math" panose="02040503050406030204" pitchFamily="18" charset="0"/>
                              </a:rPr>
                              <m:t>2</m:t>
                            </m:r>
                          </m:sup>
                        </m:sSup>
                        <m:r>
                          <a:rPr lang="en-US" sz="4000" i="1">
                            <a:solidFill>
                              <a:prstClr val="black"/>
                            </a:solidFill>
                            <a:latin typeface="Cambria Math" panose="02040503050406030204" pitchFamily="18" charset="0"/>
                          </a:rPr>
                          <m:t> </m:t>
                        </m:r>
                      </m:e>
                    </m:rad>
                  </m:oMath>
                </a14:m>
                <a:endParaRPr lang="en-US" sz="4000" dirty="0" smtClean="0">
                  <a:solidFill>
                    <a:prstClr val="black"/>
                  </a:solidFill>
                </a:endParaRPr>
              </a:p>
              <a:p>
                <a:pPr lvl="0"/>
                <a:r>
                  <a:rPr lang="en-US" sz="4000" dirty="0" smtClean="0">
                    <a:solidFill>
                      <a:prstClr val="black"/>
                    </a:solidFill>
                  </a:rPr>
                  <a:t>       = 312kVA</a:t>
                </a:r>
              </a:p>
              <a:p>
                <a:pPr lvl="0"/>
                <a14:m>
                  <m:oMath xmlns:m="http://schemas.openxmlformats.org/officeDocument/2006/math">
                    <m:func>
                      <m:funcPr>
                        <m:ctrlPr>
                          <a:rPr lang="en-US" sz="4000" i="1" smtClean="0">
                            <a:solidFill>
                              <a:prstClr val="black"/>
                            </a:solidFill>
                            <a:latin typeface="Cambria Math" panose="02040503050406030204" pitchFamily="18" charset="0"/>
                          </a:rPr>
                        </m:ctrlPr>
                      </m:funcPr>
                      <m:fName>
                        <m:r>
                          <m:rPr>
                            <m:sty m:val="p"/>
                          </m:rPr>
                          <a:rPr lang="en-US" sz="4000" i="0" smtClean="0">
                            <a:solidFill>
                              <a:prstClr val="black"/>
                            </a:solidFill>
                            <a:latin typeface="Cambria Math" panose="02040503050406030204" pitchFamily="18" charset="0"/>
                          </a:rPr>
                          <m:t>tan</m:t>
                        </m:r>
                      </m:fName>
                      <m:e>
                        <m:r>
                          <a:rPr lang="en-US" sz="4000" i="1" smtClean="0">
                            <a:solidFill>
                              <a:prstClr val="black"/>
                            </a:solidFill>
                            <a:latin typeface="Cambria Math" panose="02040503050406030204" pitchFamily="18" charset="0"/>
                            <a:ea typeface="Cambria Math" panose="02040503050406030204" pitchFamily="18" charset="0"/>
                          </a:rPr>
                          <m:t>𝜑</m:t>
                        </m:r>
                      </m:e>
                    </m:func>
                    <m:r>
                      <a:rPr lang="en-US" sz="4000" b="0" i="1" smtClean="0">
                        <a:solidFill>
                          <a:prstClr val="black"/>
                        </a:solidFill>
                        <a:latin typeface="Cambria Math" panose="02040503050406030204" pitchFamily="18" charset="0"/>
                      </a:rPr>
                      <m:t>= </m:t>
                    </m:r>
                    <m:f>
                      <m:fPr>
                        <m:ctrlPr>
                          <a:rPr lang="en-US" sz="4000" b="0" i="1" smtClean="0">
                            <a:solidFill>
                              <a:prstClr val="black"/>
                            </a:solidFill>
                            <a:latin typeface="Cambria Math" panose="02040503050406030204" pitchFamily="18" charset="0"/>
                          </a:rPr>
                        </m:ctrlPr>
                      </m:fPr>
                      <m:num>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𝑃</m:t>
                            </m:r>
                          </m:e>
                          <m:sub>
                            <m:r>
                              <a:rPr lang="en-US" sz="4000" i="1">
                                <a:solidFill>
                                  <a:prstClr val="black"/>
                                </a:solidFill>
                                <a:latin typeface="Cambria Math" panose="02040503050406030204" pitchFamily="18" charset="0"/>
                              </a:rPr>
                              <m:t>𝑀</m:t>
                            </m:r>
                          </m:sub>
                        </m:sSub>
                      </m:num>
                      <m:den>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𝑄</m:t>
                            </m:r>
                          </m:e>
                          <m:sub>
                            <m:r>
                              <a:rPr lang="en-US" sz="4000" i="1">
                                <a:solidFill>
                                  <a:prstClr val="black"/>
                                </a:solidFill>
                                <a:latin typeface="Cambria Math" panose="02040503050406030204" pitchFamily="18" charset="0"/>
                              </a:rPr>
                              <m:t>𝑆𝑀</m:t>
                            </m:r>
                          </m:sub>
                        </m:sSub>
                      </m:den>
                    </m:f>
                  </m:oMath>
                </a14:m>
                <a:r>
                  <a:rPr lang="en-US" sz="4000" dirty="0" smtClean="0">
                    <a:solidFill>
                      <a:prstClr val="black"/>
                    </a:solidFill>
                  </a:rPr>
                  <a:t> = </a:t>
                </a:r>
                <a14:m>
                  <m:oMath xmlns:m="http://schemas.openxmlformats.org/officeDocument/2006/math">
                    <m:f>
                      <m:fPr>
                        <m:ctrlPr>
                          <a:rPr lang="en-US" sz="4000" i="1">
                            <a:solidFill>
                              <a:prstClr val="black"/>
                            </a:solidFill>
                            <a:latin typeface="Cambria Math" panose="02040503050406030204" pitchFamily="18" charset="0"/>
                          </a:rPr>
                        </m:ctrlPr>
                      </m:fPr>
                      <m:num>
                        <m:r>
                          <a:rPr lang="en-US" sz="4000" b="0" i="1" smtClean="0">
                            <a:solidFill>
                              <a:prstClr val="black"/>
                            </a:solidFill>
                            <a:latin typeface="Cambria Math" panose="02040503050406030204" pitchFamily="18" charset="0"/>
                          </a:rPr>
                          <m:t>−255</m:t>
                        </m:r>
                      </m:num>
                      <m:den>
                        <m:r>
                          <a:rPr lang="en-US" sz="4000" b="0" i="1" smtClean="0">
                            <a:solidFill>
                              <a:prstClr val="black"/>
                            </a:solidFill>
                            <a:latin typeface="Cambria Math" panose="02040503050406030204" pitchFamily="18" charset="0"/>
                          </a:rPr>
                          <m:t>180</m:t>
                        </m:r>
                      </m:den>
                    </m:f>
                  </m:oMath>
                </a14:m>
                <a:endParaRPr lang="en-US" sz="4000" dirty="0" smtClean="0">
                  <a:solidFill>
                    <a:prstClr val="black"/>
                  </a:solidFill>
                </a:endParaRPr>
              </a:p>
              <a:p>
                <a:pPr lvl="0"/>
                <a14:m>
                  <m:oMath xmlns:m="http://schemas.openxmlformats.org/officeDocument/2006/math">
                    <m:r>
                      <a:rPr lang="en-US" sz="4000" i="1" smtClean="0">
                        <a:solidFill>
                          <a:prstClr val="black"/>
                        </a:solidFill>
                        <a:latin typeface="Cambria Math" panose="02040503050406030204" pitchFamily="18" charset="0"/>
                        <a:ea typeface="Cambria Math" panose="02040503050406030204" pitchFamily="18" charset="0"/>
                      </a:rPr>
                      <m:t>𝜑</m:t>
                    </m:r>
                    <m:r>
                      <a:rPr lang="en-US" sz="4000" b="0" i="1" smtClean="0">
                        <a:solidFill>
                          <a:prstClr val="black"/>
                        </a:solidFill>
                        <a:latin typeface="Cambria Math" panose="02040503050406030204" pitchFamily="18" charset="0"/>
                        <a:ea typeface="Cambria Math" panose="02040503050406030204" pitchFamily="18" charset="0"/>
                      </a:rPr>
                      <m:t>= </m:t>
                    </m:r>
                    <m:sSup>
                      <m:sSupPr>
                        <m:ctrlPr>
                          <a:rPr lang="en-US" sz="4000" b="0" i="1" smtClean="0">
                            <a:solidFill>
                              <a:prstClr val="black"/>
                            </a:solidFill>
                            <a:latin typeface="Cambria Math" panose="02040503050406030204" pitchFamily="18" charset="0"/>
                            <a:ea typeface="Cambria Math" panose="02040503050406030204" pitchFamily="18" charset="0"/>
                          </a:rPr>
                        </m:ctrlPr>
                      </m:sSupPr>
                      <m:e>
                        <m:r>
                          <a:rPr lang="en-US" sz="4000" b="0" i="1" smtClean="0">
                            <a:solidFill>
                              <a:prstClr val="black"/>
                            </a:solidFill>
                            <a:latin typeface="Cambria Math" panose="02040503050406030204" pitchFamily="18" charset="0"/>
                            <a:ea typeface="Cambria Math" panose="02040503050406030204" pitchFamily="18" charset="0"/>
                          </a:rPr>
                          <m:t>54.8</m:t>
                        </m:r>
                      </m:e>
                      <m:sup>
                        <m:r>
                          <a:rPr lang="en-US" sz="4000" b="0" i="1" smtClean="0">
                            <a:solidFill>
                              <a:prstClr val="black"/>
                            </a:solidFill>
                            <a:latin typeface="Cambria Math" panose="02040503050406030204" pitchFamily="18" charset="0"/>
                            <a:ea typeface="Cambria Math" panose="02040503050406030204" pitchFamily="18" charset="0"/>
                          </a:rPr>
                          <m:t>0</m:t>
                        </m:r>
                      </m:sup>
                    </m:sSup>
                  </m:oMath>
                </a14:m>
                <a:r>
                  <a:rPr lang="en-US" sz="4000" dirty="0" smtClean="0">
                    <a:solidFill>
                      <a:prstClr val="black"/>
                    </a:solidFill>
                  </a:rPr>
                  <a:t>, PF </a:t>
                </a:r>
                <a14:m>
                  <m:oMath xmlns:m="http://schemas.openxmlformats.org/officeDocument/2006/math">
                    <m:func>
                      <m:funcPr>
                        <m:ctrlPr>
                          <a:rPr lang="en-US" sz="4000" i="1" smtClean="0">
                            <a:solidFill>
                              <a:prstClr val="black"/>
                            </a:solidFill>
                            <a:latin typeface="Cambria Math" panose="02040503050406030204" pitchFamily="18" charset="0"/>
                          </a:rPr>
                        </m:ctrlPr>
                      </m:funcPr>
                      <m:fName>
                        <m:r>
                          <m:rPr>
                            <m:sty m:val="p"/>
                          </m:rPr>
                          <a:rPr lang="en-US" sz="4000" i="0" smtClean="0">
                            <a:solidFill>
                              <a:prstClr val="black"/>
                            </a:solidFill>
                            <a:latin typeface="Cambria Math" panose="02040503050406030204" pitchFamily="18" charset="0"/>
                          </a:rPr>
                          <m:t>cos</m:t>
                        </m:r>
                      </m:fName>
                      <m:e>
                        <m:r>
                          <a:rPr lang="en-US" sz="4000" i="1" smtClean="0">
                            <a:solidFill>
                              <a:prstClr val="black"/>
                            </a:solidFill>
                            <a:latin typeface="Cambria Math" panose="02040503050406030204" pitchFamily="18" charset="0"/>
                            <a:ea typeface="Cambria Math" panose="02040503050406030204" pitchFamily="18" charset="0"/>
                          </a:rPr>
                          <m:t>𝜑</m:t>
                        </m:r>
                        <m:r>
                          <a:rPr lang="en-US" sz="4000" b="0" i="1" smtClean="0">
                            <a:solidFill>
                              <a:prstClr val="black"/>
                            </a:solidFill>
                            <a:latin typeface="Cambria Math" panose="02040503050406030204" pitchFamily="18" charset="0"/>
                            <a:ea typeface="Cambria Math" panose="02040503050406030204" pitchFamily="18" charset="0"/>
                          </a:rPr>
                          <m:t>=0.58 </m:t>
                        </m:r>
                        <m:r>
                          <a:rPr lang="en-US" sz="4000" b="0" i="1" smtClean="0">
                            <a:solidFill>
                              <a:prstClr val="black"/>
                            </a:solidFill>
                            <a:latin typeface="Cambria Math" panose="02040503050406030204" pitchFamily="18" charset="0"/>
                            <a:ea typeface="Cambria Math" panose="02040503050406030204" pitchFamily="18" charset="0"/>
                          </a:rPr>
                          <m:t>𝑙𝑒𝑎𝑑𝑖𝑛𝑔</m:t>
                        </m:r>
                      </m:e>
                    </m:func>
                  </m:oMath>
                </a14:m>
                <a:endParaRPr lang="en-US" sz="4000" dirty="0" smtClean="0">
                  <a:solidFill>
                    <a:prstClr val="black"/>
                  </a:solidFill>
                </a:endParaRPr>
              </a:p>
              <a:p>
                <a:pPr lvl="0"/>
                <a:endParaRPr lang="en-US" dirty="0">
                  <a:solidFill>
                    <a:prstClr val="black"/>
                  </a:solidFill>
                </a:endParaRPr>
              </a:p>
              <a:p>
                <a:pPr lvl="0"/>
                <a:endParaRPr lang="en-US" dirty="0">
                  <a:solidFill>
                    <a:prstClr val="black"/>
                  </a:solidFill>
                </a:endParaRPr>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0" y="957943"/>
                <a:ext cx="12192000" cy="5900057"/>
              </a:xfrm>
              <a:blipFill rotWithShape="0">
                <a:blip r:embed="rId2"/>
                <a:stretch>
                  <a:fillRect l="-1600" t="-2893" b="-723"/>
                </a:stretch>
              </a:blipFill>
            </p:spPr>
            <p:txBody>
              <a:bodyPr/>
              <a:lstStyle/>
              <a:p>
                <a:r>
                  <a:rPr lang="en-US">
                    <a:noFill/>
                  </a:rPr>
                  <a:t> </a:t>
                </a:r>
              </a:p>
            </p:txBody>
          </p:sp>
        </mc:Fallback>
      </mc:AlternateContent>
    </p:spTree>
    <p:extLst>
      <p:ext uri="{BB962C8B-B14F-4D97-AF65-F5344CB8AC3E}">
        <p14:creationId xmlns:p14="http://schemas.microsoft.com/office/powerpoint/2010/main" val="16049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38629"/>
          </a:xfrm>
        </p:spPr>
        <p:txBody>
          <a:bodyPr>
            <a:normAutofit fontScale="90000"/>
          </a:bodyPr>
          <a:lstStyle/>
          <a:p>
            <a:pPr marL="228600" lvl="0" indent="-228600">
              <a:spcBef>
                <a:spcPts val="1000"/>
              </a:spcBef>
              <a:buFont typeface="Arial" panose="020B0604020202020204" pitchFamily="34" charset="0"/>
              <a:buChar char="•"/>
            </a:pP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EXAMPLE 5 - </a:t>
            </a:r>
            <a:r>
              <a:rPr lang="en-US" sz="3200" dirty="0">
                <a:solidFill>
                  <a:prstClr val="black"/>
                </a:solidFill>
                <a:latin typeface="Arial Black" panose="020B0A04020102020204" pitchFamily="34" charset="0"/>
                <a:ea typeface="+mn-ea"/>
                <a:cs typeface="+mn-cs"/>
              </a:rPr>
              <a:t>QUESTION</a:t>
            </a:r>
            <a:br>
              <a:rPr lang="en-US" sz="3200" dirty="0">
                <a:solidFill>
                  <a:prstClr val="black"/>
                </a:solidFill>
                <a:latin typeface="Arial Black" panose="020B0A04020102020204" pitchFamily="34" charset="0"/>
                <a:ea typeface="+mn-ea"/>
                <a:cs typeface="+mn-cs"/>
              </a:rPr>
            </a:br>
            <a:endParaRPr lang="en-US"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0" y="638628"/>
                <a:ext cx="12192000" cy="6219371"/>
              </a:xfrm>
            </p:spPr>
            <p:txBody>
              <a:bodyPr>
                <a:normAutofit/>
              </a:bodyPr>
              <a:lstStyle/>
              <a:p>
                <a:pPr algn="just"/>
                <a:r>
                  <a:rPr lang="en-US" sz="4000" dirty="0" smtClean="0"/>
                  <a:t>A 440V, 80kW, Y – connected, 60Hz, four pole synchronous motor with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𝑋</m:t>
                        </m:r>
                      </m:e>
                      <m:sub>
                        <m:r>
                          <a:rPr lang="en-US" sz="4000" b="0" i="1" smtClean="0">
                            <a:latin typeface="Cambria Math" panose="02040503050406030204" pitchFamily="18" charset="0"/>
                          </a:rPr>
                          <m:t>𝑠</m:t>
                        </m:r>
                      </m:sub>
                    </m:sSub>
                    <m:r>
                      <a:rPr lang="en-US" sz="4000" b="0" i="1" smtClean="0">
                        <a:latin typeface="Cambria Math" panose="02040503050406030204" pitchFamily="18" charset="0"/>
                      </a:rPr>
                      <m:t>=3</m:t>
                    </m:r>
                    <m:r>
                      <a:rPr lang="el-GR" sz="4000" i="1">
                        <a:latin typeface="Cambria Math" panose="02040503050406030204" pitchFamily="18" charset="0"/>
                      </a:rPr>
                      <m:t>Ω</m:t>
                    </m:r>
                  </m:oMath>
                </a14:m>
                <a:r>
                  <a:rPr lang="en-US" sz="4000" dirty="0" smtClean="0"/>
                  <a:t> per phase is operating at rated load and 0.8 power factor leading. Its efficiency is 90%. Calculate the:</a:t>
                </a:r>
              </a:p>
              <a:p>
                <a:pPr algn="just"/>
                <a:r>
                  <a:rPr lang="en-US" sz="4000" dirty="0" smtClean="0"/>
                  <a:t>(</a:t>
                </a:r>
                <a:r>
                  <a:rPr lang="en-US" sz="4000" dirty="0" err="1" smtClean="0"/>
                  <a:t>i</a:t>
                </a:r>
                <a:r>
                  <a:rPr lang="en-US" sz="4000" dirty="0" smtClean="0"/>
                  <a:t>) torque developed</a:t>
                </a:r>
              </a:p>
              <a:p>
                <a:pPr algn="just"/>
                <a:r>
                  <a:rPr lang="en-US" sz="4000" dirty="0" smtClean="0"/>
                  <a:t>(ii) armature current and power factor</a:t>
                </a:r>
              </a:p>
              <a:p>
                <a:pPr algn="just"/>
                <a:r>
                  <a:rPr lang="en-US" sz="4000" dirty="0" smtClean="0"/>
                  <a:t>(iii) excitation  voltage and power angle</a:t>
                </a:r>
              </a:p>
              <a:p>
                <a:pPr algn="just"/>
                <a:r>
                  <a:rPr lang="en-US" sz="4000" dirty="0" smtClean="0"/>
                  <a:t>(iv) maximum torque</a:t>
                </a:r>
                <a:endParaRPr lang="en-US" sz="40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0" y="638628"/>
                <a:ext cx="12192000" cy="6219371"/>
              </a:xfrm>
              <a:blipFill rotWithShape="0">
                <a:blip r:embed="rId2"/>
                <a:stretch>
                  <a:fillRect l="-1600" t="-2745" r="-1750"/>
                </a:stretch>
              </a:blipFill>
            </p:spPr>
            <p:txBody>
              <a:bodyPr/>
              <a:lstStyle/>
              <a:p>
                <a:r>
                  <a:rPr lang="en-US">
                    <a:noFill/>
                  </a:rPr>
                  <a:t> </a:t>
                </a:r>
              </a:p>
            </p:txBody>
          </p:sp>
        </mc:Fallback>
      </mc:AlternateContent>
    </p:spTree>
    <p:extLst>
      <p:ext uri="{BB962C8B-B14F-4D97-AF65-F5344CB8AC3E}">
        <p14:creationId xmlns:p14="http://schemas.microsoft.com/office/powerpoint/2010/main" val="38913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 Stator</a:t>
            </a:r>
            <a:endParaRPr lang="en-US" dirty="0"/>
          </a:p>
        </p:txBody>
      </p:sp>
      <p:sp>
        <p:nvSpPr>
          <p:cNvPr id="3" name="Content Placeholder 2"/>
          <p:cNvSpPr>
            <a:spLocks noGrp="1"/>
          </p:cNvSpPr>
          <p:nvPr>
            <p:ph idx="1"/>
          </p:nvPr>
        </p:nvSpPr>
        <p:spPr>
          <a:xfrm>
            <a:off x="838200" y="1825625"/>
            <a:ext cx="10515600" cy="4910026"/>
          </a:xfrm>
        </p:spPr>
        <p:txBody>
          <a:bodyPr>
            <a:normAutofit fontScale="92500" lnSpcReduction="10000"/>
          </a:bodyPr>
          <a:lstStyle/>
          <a:p>
            <a:r>
              <a:rPr lang="en-US" dirty="0" smtClean="0"/>
              <a:t>Similar to that of the squirrel case induction motor</a:t>
            </a:r>
          </a:p>
          <a:p>
            <a:r>
              <a:rPr lang="en-US" dirty="0" smtClean="0"/>
              <a:t>To convert a </a:t>
            </a:r>
            <a:r>
              <a:rPr lang="en-US" dirty="0">
                <a:solidFill>
                  <a:prstClr val="black"/>
                </a:solidFill>
              </a:rPr>
              <a:t>squirrel case induction </a:t>
            </a:r>
            <a:r>
              <a:rPr lang="en-US" dirty="0" smtClean="0">
                <a:solidFill>
                  <a:prstClr val="black"/>
                </a:solidFill>
              </a:rPr>
              <a:t>motor to a synchronous generator, essentially we change the rotor, </a:t>
            </a:r>
            <a:r>
              <a:rPr lang="en-US" dirty="0" err="1" smtClean="0">
                <a:solidFill>
                  <a:prstClr val="black"/>
                </a:solidFill>
              </a:rPr>
              <a:t>ie</a:t>
            </a:r>
            <a:r>
              <a:rPr lang="en-US" dirty="0" smtClean="0">
                <a:solidFill>
                  <a:prstClr val="black"/>
                </a:solidFill>
              </a:rPr>
              <a:t>, replace the rotor of the </a:t>
            </a:r>
            <a:r>
              <a:rPr lang="en-US" dirty="0">
                <a:solidFill>
                  <a:prstClr val="black"/>
                </a:solidFill>
              </a:rPr>
              <a:t>squirrel case induction </a:t>
            </a:r>
            <a:r>
              <a:rPr lang="en-US" dirty="0" smtClean="0">
                <a:solidFill>
                  <a:prstClr val="black"/>
                </a:solidFill>
              </a:rPr>
              <a:t>motor</a:t>
            </a:r>
          </a:p>
          <a:p>
            <a:r>
              <a:rPr lang="en-US" dirty="0" smtClean="0">
                <a:solidFill>
                  <a:prstClr val="black"/>
                </a:solidFill>
              </a:rPr>
              <a:t>The rotor is wound as an electromagnet to carry to carry dc current drawn from an external supply(rather than carrying an ac current)</a:t>
            </a:r>
          </a:p>
          <a:p>
            <a:r>
              <a:rPr lang="en-US" dirty="0" smtClean="0">
                <a:solidFill>
                  <a:prstClr val="black"/>
                </a:solidFill>
              </a:rPr>
              <a:t>For small machines a permanent magnet can also be used</a:t>
            </a:r>
          </a:p>
          <a:p>
            <a:r>
              <a:rPr lang="en-US" dirty="0" smtClean="0">
                <a:solidFill>
                  <a:prstClr val="black"/>
                </a:solidFill>
              </a:rPr>
              <a:t>Some small machines have stationary field poles and a rotating armature(the part carrying the ac supply current or load current in case of an ac generator)</a:t>
            </a:r>
          </a:p>
          <a:p>
            <a:r>
              <a:rPr lang="en-US" b="1" dirty="0" smtClean="0">
                <a:solidFill>
                  <a:prstClr val="black"/>
                </a:solidFill>
              </a:rPr>
              <a:t>For large machines(designed to deliver many thousands of volts), the armature is stationary due to difficulties that would arise in insulating the rotor</a:t>
            </a:r>
            <a:endParaRPr lang="en-US" b="1" dirty="0"/>
          </a:p>
        </p:txBody>
      </p:sp>
    </p:spTree>
    <p:extLst>
      <p:ext uri="{BB962C8B-B14F-4D97-AF65-F5344CB8AC3E}">
        <p14:creationId xmlns:p14="http://schemas.microsoft.com/office/powerpoint/2010/main" val="35931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12192000" cy="549275"/>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EXAMPLE </a:t>
            </a:r>
            <a:r>
              <a:rPr lang="en-US" dirty="0" smtClean="0">
                <a:latin typeface="Arial Black" panose="020B0A04020102020204" pitchFamily="34" charset="0"/>
              </a:rPr>
              <a:t>5 - SOLUTION</a:t>
            </a: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0" y="549274"/>
                <a:ext cx="12192000" cy="6308725"/>
              </a:xfrm>
            </p:spPr>
            <p:txBody>
              <a:bodyPr>
                <a:normAutofit/>
              </a:bodyPr>
              <a:lstStyle/>
              <a:p>
                <a:r>
                  <a:rPr lang="en-US" sz="4000" dirty="0" smtClean="0"/>
                  <a:t>Synchronous speed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𝑠</m:t>
                        </m:r>
                      </m:sub>
                    </m:sSub>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120</m:t>
                        </m:r>
                        <m:r>
                          <a:rPr lang="en-US" sz="4000" b="0" i="1" smtClean="0">
                            <a:latin typeface="Cambria Math" panose="02040503050406030204" pitchFamily="18" charset="0"/>
                          </a:rPr>
                          <m:t>𝑓</m:t>
                        </m:r>
                      </m:num>
                      <m:den>
                        <m:r>
                          <a:rPr lang="en-US" sz="4000" b="0" i="1" smtClean="0">
                            <a:latin typeface="Cambria Math" panose="02040503050406030204" pitchFamily="18" charset="0"/>
                          </a:rPr>
                          <m:t>𝑝</m:t>
                        </m:r>
                      </m:den>
                    </m:f>
                  </m:oMath>
                </a14:m>
                <a:endParaRPr lang="en-US" sz="4000" dirty="0" smtClean="0"/>
              </a:p>
              <a:p>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𝑁</m:t>
                        </m:r>
                      </m:e>
                      <m:sub>
                        <m:r>
                          <a:rPr lang="en-US" sz="4000" i="1">
                            <a:solidFill>
                              <a:prstClr val="black"/>
                            </a:solidFill>
                            <a:latin typeface="Cambria Math" panose="02040503050406030204" pitchFamily="18" charset="0"/>
                          </a:rPr>
                          <m:t>𝑠</m:t>
                        </m:r>
                      </m:sub>
                    </m:sSub>
                    <m:r>
                      <a:rPr lang="en-US" sz="4000" i="1">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120</m:t>
                        </m:r>
                        <m:r>
                          <a:rPr lang="en-US" sz="4000" b="0" i="1" smtClean="0">
                            <a:solidFill>
                              <a:prstClr val="black"/>
                            </a:solidFill>
                            <a:latin typeface="Cambria Math" panose="02040503050406030204" pitchFamily="18" charset="0"/>
                          </a:rPr>
                          <m:t>(60)</m:t>
                        </m:r>
                      </m:num>
                      <m:den>
                        <m:r>
                          <a:rPr lang="en-US" sz="4000" b="0" i="1" smtClean="0">
                            <a:solidFill>
                              <a:prstClr val="black"/>
                            </a:solidFill>
                            <a:latin typeface="Cambria Math" panose="02040503050406030204" pitchFamily="18" charset="0"/>
                          </a:rPr>
                          <m:t>4</m:t>
                        </m:r>
                      </m:den>
                    </m:f>
                  </m:oMath>
                </a14:m>
                <a:r>
                  <a:rPr lang="en-US" sz="4000" dirty="0" smtClean="0"/>
                  <a:t> = 1800rpm</a:t>
                </a:r>
              </a:p>
              <a:p>
                <a:r>
                  <a:rPr lang="en-US" sz="4000" dirty="0" smtClean="0"/>
                  <a:t>Input power,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𝑃</m:t>
                        </m:r>
                      </m:e>
                      <m:sub>
                        <m:r>
                          <a:rPr lang="en-US" sz="4000" b="0" i="1" smtClean="0">
                            <a:latin typeface="Cambria Math" panose="02040503050406030204" pitchFamily="18" charset="0"/>
                          </a:rPr>
                          <m:t>𝑖𝑛</m:t>
                        </m:r>
                      </m:sub>
                    </m:sSub>
                    <m:r>
                      <a:rPr lang="en-US" sz="4000" b="0" i="1" smtClean="0">
                        <a:latin typeface="Cambria Math" panose="02040503050406030204" pitchFamily="18" charset="0"/>
                      </a:rPr>
                      <m:t>= </m:t>
                    </m:r>
                    <m:f>
                      <m:fPr>
                        <m:ctrlPr>
                          <a:rPr lang="en-US" sz="4000" b="0" i="1" smtClean="0">
                            <a:latin typeface="Cambria Math" panose="02040503050406030204" pitchFamily="18" charset="0"/>
                          </a:rPr>
                        </m:ctrlPr>
                      </m:fPr>
                      <m:num>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𝑃</m:t>
                            </m:r>
                          </m:e>
                          <m:sub>
                            <m:r>
                              <a:rPr lang="en-US" sz="4000" b="0" i="1" smtClean="0">
                                <a:latin typeface="Cambria Math" panose="02040503050406030204" pitchFamily="18" charset="0"/>
                              </a:rPr>
                              <m:t>𝑜𝑢𝑡</m:t>
                            </m:r>
                          </m:sub>
                        </m:sSub>
                      </m:num>
                      <m:den>
                        <m:r>
                          <a:rPr lang="en-US" sz="4000" b="0" i="1" smtClean="0">
                            <a:latin typeface="Cambria Math" panose="02040503050406030204" pitchFamily="18" charset="0"/>
                          </a:rPr>
                          <m:t>ᶯ</m:t>
                        </m:r>
                      </m:den>
                    </m:f>
                  </m:oMath>
                </a14:m>
                <a:r>
                  <a:rPr lang="en-US" sz="4000" dirty="0" smtClean="0"/>
                  <a:t> </a:t>
                </a:r>
                <a14:m>
                  <m:oMath xmlns:m="http://schemas.openxmlformats.org/officeDocument/2006/math">
                    <m:r>
                      <a:rPr lang="en-US" sz="4000" i="1">
                        <a:solidFill>
                          <a:prstClr val="black"/>
                        </a:solidFill>
                        <a:latin typeface="Cambria Math" panose="02040503050406030204" pitchFamily="18" charset="0"/>
                      </a:rPr>
                      <m:t>= </m:t>
                    </m:r>
                    <m:f>
                      <m:fPr>
                        <m:ctrlPr>
                          <a:rPr lang="en-US" sz="4000" i="1">
                            <a:solidFill>
                              <a:prstClr val="black"/>
                            </a:solidFill>
                            <a:latin typeface="Cambria Math" panose="02040503050406030204" pitchFamily="18" charset="0"/>
                          </a:rPr>
                        </m:ctrlPr>
                      </m:fPr>
                      <m:num>
                        <m:r>
                          <a:rPr lang="en-US" sz="4000" b="0" i="1" smtClean="0">
                            <a:solidFill>
                              <a:prstClr val="black"/>
                            </a:solidFill>
                            <a:latin typeface="Cambria Math" panose="02040503050406030204" pitchFamily="18" charset="0"/>
                          </a:rPr>
                          <m:t>80,000</m:t>
                        </m:r>
                      </m:num>
                      <m:den>
                        <m:r>
                          <a:rPr lang="en-US" sz="4000" b="0" i="1" smtClean="0">
                            <a:solidFill>
                              <a:prstClr val="black"/>
                            </a:solidFill>
                            <a:latin typeface="Cambria Math" panose="02040503050406030204" pitchFamily="18" charset="0"/>
                          </a:rPr>
                          <m:t>0.9</m:t>
                        </m:r>
                      </m:den>
                    </m:f>
                  </m:oMath>
                </a14:m>
                <a:r>
                  <a:rPr lang="en-US" sz="4000" dirty="0" smtClean="0"/>
                  <a:t> </a:t>
                </a:r>
              </a:p>
              <a:p>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𝑃</m:t>
                        </m:r>
                      </m:e>
                      <m:sub>
                        <m:r>
                          <a:rPr lang="en-US" sz="4000" i="1">
                            <a:solidFill>
                              <a:prstClr val="black"/>
                            </a:solidFill>
                            <a:latin typeface="Cambria Math" panose="02040503050406030204" pitchFamily="18" charset="0"/>
                          </a:rPr>
                          <m:t>𝑖𝑛</m:t>
                        </m:r>
                      </m:sub>
                    </m:sSub>
                    <m:r>
                      <a:rPr lang="en-US" sz="4000" i="1">
                        <a:solidFill>
                          <a:prstClr val="black"/>
                        </a:solidFill>
                        <a:latin typeface="Cambria Math" panose="02040503050406030204" pitchFamily="18" charset="0"/>
                      </a:rPr>
                      <m:t>= </m:t>
                    </m:r>
                  </m:oMath>
                </a14:m>
                <a:r>
                  <a:rPr lang="en-US" sz="4000" dirty="0" smtClean="0"/>
                  <a:t>88,888.89W</a:t>
                </a:r>
              </a:p>
              <a:p>
                <a:r>
                  <a:rPr lang="en-US" sz="4000" dirty="0" smtClean="0"/>
                  <a:t>Angular velocity, </a:t>
                </a:r>
                <a14:m>
                  <m:oMath xmlns:m="http://schemas.openxmlformats.org/officeDocument/2006/math">
                    <m:r>
                      <a:rPr lang="en-US" sz="4000" i="1" smtClean="0">
                        <a:latin typeface="Cambria Math" panose="02040503050406030204" pitchFamily="18" charset="0"/>
                        <a:ea typeface="Cambria Math" panose="02040503050406030204" pitchFamily="18" charset="0"/>
                      </a:rPr>
                      <m:t>𝜔</m:t>
                    </m:r>
                    <m:r>
                      <a:rPr lang="en-US" sz="4000" b="0" i="1" smtClean="0">
                        <a:latin typeface="Cambria Math" panose="02040503050406030204" pitchFamily="18" charset="0"/>
                        <a:ea typeface="Cambria Math" panose="02040503050406030204" pitchFamily="18" charset="0"/>
                      </a:rPr>
                      <m:t>= </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2</m:t>
                        </m:r>
                        <m:r>
                          <a:rPr lang="en-US" sz="4000" b="0" i="1" smtClean="0">
                            <a:latin typeface="Cambria Math" panose="02040503050406030204" pitchFamily="18" charset="0"/>
                            <a:ea typeface="Cambria Math" panose="02040503050406030204" pitchFamily="18" charset="0"/>
                          </a:rPr>
                          <m:t>𝜋</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𝑁</m:t>
                            </m:r>
                          </m:e>
                          <m:sub>
                            <m:r>
                              <a:rPr lang="en-US" sz="4000" b="0" i="1" smtClean="0">
                                <a:latin typeface="Cambria Math" panose="02040503050406030204" pitchFamily="18" charset="0"/>
                                <a:ea typeface="Cambria Math" panose="02040503050406030204" pitchFamily="18" charset="0"/>
                              </a:rPr>
                              <m:t>𝑠</m:t>
                            </m:r>
                          </m:sub>
                        </m:sSub>
                      </m:num>
                      <m:den>
                        <m:r>
                          <a:rPr lang="en-US" sz="4000" b="0" i="1" smtClean="0">
                            <a:latin typeface="Cambria Math" panose="02040503050406030204" pitchFamily="18" charset="0"/>
                            <a:ea typeface="Cambria Math" panose="02040503050406030204" pitchFamily="18" charset="0"/>
                          </a:rPr>
                          <m:t>𝑓</m:t>
                        </m:r>
                      </m:den>
                    </m:f>
                  </m:oMath>
                </a14:m>
                <a:endParaRPr lang="en-US" sz="4000" dirty="0" smtClean="0"/>
              </a:p>
              <a:p>
                <a:pPr lvl="0"/>
                <a:r>
                  <a:rPr lang="en-US" sz="4000" dirty="0" smtClean="0">
                    <a:solidFill>
                      <a:prstClr val="black"/>
                    </a:solidFill>
                    <a:ea typeface="Cambria Math" panose="02040503050406030204" pitchFamily="18" charset="0"/>
                  </a:rPr>
                  <a:t>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rPr>
                      <m:t>= </m:t>
                    </m:r>
                    <m:f>
                      <m:fPr>
                        <m:ctrlPr>
                          <a:rPr lang="en-US" sz="4000" i="1">
                            <a:solidFill>
                              <a:prstClr val="black"/>
                            </a:solidFill>
                            <a:latin typeface="Cambria Math" panose="02040503050406030204" pitchFamily="18" charset="0"/>
                            <a:ea typeface="Cambria Math" panose="02040503050406030204" pitchFamily="18" charset="0"/>
                          </a:rPr>
                        </m:ctrlPr>
                      </m:fPr>
                      <m:num>
                        <m:r>
                          <a:rPr lang="en-US" sz="4000" i="1">
                            <a:solidFill>
                              <a:prstClr val="black"/>
                            </a:solidFill>
                            <a:latin typeface="Cambria Math" panose="02040503050406030204" pitchFamily="18" charset="0"/>
                            <a:ea typeface="Cambria Math" panose="02040503050406030204" pitchFamily="18" charset="0"/>
                          </a:rPr>
                          <m:t>2</m:t>
                        </m:r>
                        <m:r>
                          <a:rPr lang="en-US" sz="4000" i="1">
                            <a:solidFill>
                              <a:prstClr val="black"/>
                            </a:solidFill>
                            <a:latin typeface="Cambria Math" panose="02040503050406030204" pitchFamily="18" charset="0"/>
                            <a:ea typeface="Cambria Math" panose="02040503050406030204" pitchFamily="18" charset="0"/>
                          </a:rPr>
                          <m:t>𝜋</m:t>
                        </m:r>
                        <m:sSub>
                          <m:sSubPr>
                            <m:ctrlPr>
                              <a:rPr lang="en-US" sz="4000" i="1">
                                <a:solidFill>
                                  <a:prstClr val="black"/>
                                </a:solidFill>
                                <a:latin typeface="Cambria Math" panose="02040503050406030204" pitchFamily="18" charset="0"/>
                                <a:ea typeface="Cambria Math" panose="02040503050406030204" pitchFamily="18" charset="0"/>
                              </a:rPr>
                            </m:ctrlPr>
                          </m:sSubPr>
                          <m:e>
                            <m:r>
                              <a:rPr lang="en-US" sz="4000" i="1">
                                <a:solidFill>
                                  <a:prstClr val="black"/>
                                </a:solidFill>
                                <a:latin typeface="Cambria Math" panose="02040503050406030204" pitchFamily="18" charset="0"/>
                                <a:ea typeface="Cambria Math" panose="02040503050406030204" pitchFamily="18" charset="0"/>
                              </a:rPr>
                              <m:t>(1800)</m:t>
                            </m:r>
                          </m:e>
                          <m:sub/>
                        </m:sSub>
                      </m:num>
                      <m:den>
                        <m:r>
                          <a:rPr lang="en-US" sz="4000" i="1">
                            <a:solidFill>
                              <a:prstClr val="black"/>
                            </a:solidFill>
                            <a:latin typeface="Cambria Math" panose="02040503050406030204" pitchFamily="18" charset="0"/>
                            <a:ea typeface="Cambria Math" panose="02040503050406030204" pitchFamily="18" charset="0"/>
                          </a:rPr>
                          <m:t>60</m:t>
                        </m:r>
                      </m:den>
                    </m:f>
                  </m:oMath>
                </a14:m>
                <a:r>
                  <a:rPr lang="en-US" sz="4000" dirty="0">
                    <a:solidFill>
                      <a:prstClr val="black"/>
                    </a:solidFill>
                  </a:rPr>
                  <a:t> </a:t>
                </a:r>
                <a:endParaRPr lang="en-US" sz="4000" dirty="0" smtClean="0">
                  <a:solidFill>
                    <a:prstClr val="black"/>
                  </a:solidFill>
                </a:endParaRPr>
              </a:p>
              <a:p>
                <a:pPr lvl="0"/>
                <a:r>
                  <a:rPr lang="en-US" sz="4000" dirty="0" smtClean="0">
                    <a:solidFill>
                      <a:prstClr val="black"/>
                    </a:solidFill>
                  </a:rPr>
                  <a:t>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rPr>
                      <m:t>𝜔</m:t>
                    </m:r>
                    <m:r>
                      <a:rPr lang="en-US" sz="4000" i="1">
                        <a:solidFill>
                          <a:prstClr val="black"/>
                        </a:solidFill>
                        <a:latin typeface="Cambria Math" panose="02040503050406030204" pitchFamily="18" charset="0"/>
                        <a:ea typeface="Cambria Math" panose="02040503050406030204" pitchFamily="18" charset="0"/>
                      </a:rPr>
                      <m:t>=</m:t>
                    </m:r>
                  </m:oMath>
                </a14:m>
                <a:r>
                  <a:rPr lang="en-US" sz="4000" dirty="0" smtClean="0">
                    <a:solidFill>
                      <a:prstClr val="black"/>
                    </a:solidFill>
                  </a:rPr>
                  <a:t> 188.5 rad.</a:t>
                </a:r>
                <a14:m>
                  <m:oMath xmlns:m="http://schemas.openxmlformats.org/officeDocument/2006/math">
                    <m:sSup>
                      <m:sSupPr>
                        <m:ctrlPr>
                          <a:rPr lang="en-US" sz="4000" i="1" smtClean="0">
                            <a:solidFill>
                              <a:prstClr val="black"/>
                            </a:solidFill>
                            <a:latin typeface="Cambria Math" panose="02040503050406030204" pitchFamily="18" charset="0"/>
                          </a:rPr>
                        </m:ctrlPr>
                      </m:sSupPr>
                      <m:e>
                        <m:r>
                          <a:rPr lang="en-US" sz="4000" b="0" i="1" smtClean="0">
                            <a:solidFill>
                              <a:prstClr val="black"/>
                            </a:solidFill>
                            <a:latin typeface="Cambria Math" panose="02040503050406030204" pitchFamily="18" charset="0"/>
                          </a:rPr>
                          <m:t>𝑠</m:t>
                        </m:r>
                      </m:e>
                      <m:sup>
                        <m:r>
                          <a:rPr lang="en-US" sz="4000" b="0" i="1" smtClean="0">
                            <a:solidFill>
                              <a:prstClr val="black"/>
                            </a:solidFill>
                            <a:latin typeface="Cambria Math" panose="02040503050406030204" pitchFamily="18" charset="0"/>
                          </a:rPr>
                          <m:t>−1</m:t>
                        </m:r>
                      </m:sup>
                    </m:sSup>
                  </m:oMath>
                </a14:m>
                <a:endParaRPr lang="en-US" sz="4000" dirty="0">
                  <a:solidFill>
                    <a:prstClr val="black"/>
                  </a:solidFill>
                </a:endParaRPr>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0" y="549274"/>
                <a:ext cx="12192000" cy="6308725"/>
              </a:xfrm>
              <a:blipFill rotWithShape="0">
                <a:blip r:embed="rId2"/>
                <a:stretch>
                  <a:fillRect l="-1600" t="-483"/>
                </a:stretch>
              </a:blipFill>
            </p:spPr>
            <p:txBody>
              <a:bodyPr/>
              <a:lstStyle/>
              <a:p>
                <a:r>
                  <a:rPr lang="en-US">
                    <a:noFill/>
                  </a:rPr>
                  <a:t> </a:t>
                </a:r>
              </a:p>
            </p:txBody>
          </p:sp>
        </mc:Fallback>
      </mc:AlternateContent>
    </p:spTree>
    <p:extLst>
      <p:ext uri="{BB962C8B-B14F-4D97-AF65-F5344CB8AC3E}">
        <p14:creationId xmlns:p14="http://schemas.microsoft.com/office/powerpoint/2010/main" val="30266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0" y="0"/>
                <a:ext cx="12192000" cy="1325563"/>
              </a:xfrm>
            </p:spPr>
            <p:txBody>
              <a:bodyPr/>
              <a:lstStyle/>
              <a:p>
                <a:r>
                  <a:rPr lang="en-US" dirty="0">
                    <a:solidFill>
                      <a:prstClr val="black"/>
                    </a:solidFill>
                    <a:latin typeface="Arial Black" panose="020B0A04020102020204" pitchFamily="34" charset="0"/>
                  </a:rPr>
                  <a:t>EXAMPLE </a:t>
                </a:r>
                <a:r>
                  <a:rPr lang="en-US" dirty="0" smtClean="0">
                    <a:solidFill>
                      <a:prstClr val="black"/>
                    </a:solidFill>
                    <a:latin typeface="Arial Black" panose="020B0A04020102020204" pitchFamily="34" charset="0"/>
                  </a:rPr>
                  <a:t>5 </a:t>
                </a:r>
                <a:r>
                  <a:rPr lang="en-US" dirty="0" smtClean="0">
                    <a:solidFill>
                      <a:prstClr val="black"/>
                    </a:solidFill>
                    <a:latin typeface="Arial Black" panose="020B0A04020102020204" pitchFamily="34" charset="0"/>
                  </a:rPr>
                  <a:t>- </a:t>
                </a:r>
                <a:r>
                  <a:rPr lang="en-US" sz="3000" b="1" dirty="0">
                    <a:solidFill>
                      <a:prstClr val="black"/>
                    </a:solidFill>
                    <a:latin typeface="Calibri" panose="020F0502020204030204"/>
                    <a:ea typeface="+mn-ea"/>
                    <a:cs typeface="+mn-cs"/>
                  </a:rPr>
                  <a:t>TORQUE DEVELOPED, T/</a:t>
                </a:r>
                <a14:m>
                  <m:oMath xmlns:m="http://schemas.openxmlformats.org/officeDocument/2006/math">
                    <m:sSub>
                      <m:sSubPr>
                        <m:ctrlPr>
                          <a:rPr lang="en-US" sz="3000" b="1" i="1">
                            <a:solidFill>
                              <a:prstClr val="black"/>
                            </a:solidFill>
                            <a:latin typeface="Cambria Math" panose="02040503050406030204" pitchFamily="18" charset="0"/>
                            <a:ea typeface="+mn-ea"/>
                            <a:cs typeface="+mn-cs"/>
                          </a:rPr>
                        </m:ctrlPr>
                      </m:sSubPr>
                      <m:e>
                        <m:r>
                          <a:rPr lang="en-US" sz="3000" b="1" i="1">
                            <a:solidFill>
                              <a:prstClr val="black"/>
                            </a:solidFill>
                            <a:latin typeface="Cambria Math" panose="02040503050406030204" pitchFamily="18" charset="0"/>
                            <a:ea typeface="+mn-ea"/>
                            <a:cs typeface="+mn-cs"/>
                          </a:rPr>
                          <m:t>𝑰</m:t>
                        </m:r>
                      </m:e>
                      <m:sub>
                        <m:r>
                          <a:rPr lang="en-US" sz="3000" b="1" i="1">
                            <a:solidFill>
                              <a:prstClr val="black"/>
                            </a:solidFill>
                            <a:latin typeface="Cambria Math" panose="02040503050406030204" pitchFamily="18" charset="0"/>
                            <a:ea typeface="+mn-ea"/>
                            <a:cs typeface="+mn-cs"/>
                          </a:rPr>
                          <m:t>𝒂</m:t>
                        </m:r>
                      </m:sub>
                    </m:sSub>
                  </m:oMath>
                </a14:m>
                <a:r>
                  <a:rPr lang="en-US" sz="3000" b="1" dirty="0">
                    <a:solidFill>
                      <a:prstClr val="black"/>
                    </a:solidFill>
                    <a:latin typeface="Calibri" panose="020F0502020204030204"/>
                    <a:ea typeface="+mn-ea"/>
                    <a:cs typeface="+mn-cs"/>
                  </a:rPr>
                  <a:t>/</a:t>
                </a:r>
                <a14:m>
                  <m:oMath xmlns:m="http://schemas.openxmlformats.org/officeDocument/2006/math">
                    <m:func>
                      <m:funcPr>
                        <m:ctrlPr>
                          <a:rPr lang="en-US" sz="3000" b="1" i="1" dirty="0">
                            <a:solidFill>
                              <a:prstClr val="black"/>
                            </a:solidFill>
                            <a:latin typeface="Cambria Math" panose="02040503050406030204" pitchFamily="18" charset="0"/>
                            <a:ea typeface="+mn-ea"/>
                            <a:cs typeface="+mn-cs"/>
                          </a:rPr>
                        </m:ctrlPr>
                      </m:funcPr>
                      <m:fName>
                        <m:r>
                          <m:rPr>
                            <m:sty m:val="p"/>
                          </m:rPr>
                          <a:rPr lang="en-US" sz="3000" b="1" dirty="0">
                            <a:solidFill>
                              <a:prstClr val="black"/>
                            </a:solidFill>
                            <a:latin typeface="Cambria Math" panose="02040503050406030204" pitchFamily="18" charset="0"/>
                            <a:ea typeface="+mn-ea"/>
                            <a:cs typeface="+mn-cs"/>
                          </a:rPr>
                          <m:t>cos</m:t>
                        </m:r>
                      </m:fName>
                      <m:e>
                        <m:r>
                          <a:rPr lang="en-US" sz="3000" b="1" i="1" dirty="0">
                            <a:solidFill>
                              <a:prstClr val="black"/>
                            </a:solidFill>
                            <a:latin typeface="Cambria Math" panose="02040503050406030204" pitchFamily="18" charset="0"/>
                            <a:ea typeface="Cambria Math" panose="02040503050406030204" pitchFamily="18" charset="0"/>
                            <a:cs typeface="+mn-cs"/>
                          </a:rPr>
                          <m:t>𝝋</m:t>
                        </m:r>
                      </m:e>
                    </m:func>
                  </m:oMath>
                </a14:m>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0" y="0"/>
                <a:ext cx="12192000" cy="1325563"/>
              </a:xfrm>
              <a:blipFill rotWithShape="0">
                <a:blip r:embed="rId2"/>
                <a:stretch>
                  <a:fillRect l="-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0" y="1056367"/>
                <a:ext cx="12192000" cy="5801633"/>
              </a:xfrm>
            </p:spPr>
            <p:txBody>
              <a:bodyPr>
                <a:normAutofit fontScale="92500"/>
              </a:bodyPr>
              <a:lstStyle/>
              <a:p>
                <a14:m>
                  <m:oMath xmlns:m="http://schemas.openxmlformats.org/officeDocument/2006/math">
                    <m:r>
                      <a:rPr lang="en-US" sz="4000" b="1" i="1">
                        <a:solidFill>
                          <a:prstClr val="black"/>
                        </a:solidFill>
                        <a:latin typeface="Cambria Math" panose="02040503050406030204" pitchFamily="18" charset="0"/>
                      </a:rPr>
                      <m:t>𝑻</m:t>
                    </m:r>
                    <m:r>
                      <a:rPr lang="en-US" sz="4000" b="1" i="1" smtClean="0">
                        <a:latin typeface="Cambria Math" panose="02040503050406030204" pitchFamily="18" charset="0"/>
                      </a:rPr>
                      <m:t>= </m:t>
                    </m:r>
                    <m:f>
                      <m:fPr>
                        <m:ctrlPr>
                          <a:rPr lang="en-US" sz="4000" b="1" i="1" smtClean="0">
                            <a:latin typeface="Cambria Math" panose="02040503050406030204" pitchFamily="18" charset="0"/>
                          </a:rPr>
                        </m:ctrlPr>
                      </m:fPr>
                      <m:num>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𝑷</m:t>
                            </m:r>
                          </m:e>
                          <m:sub>
                            <m:r>
                              <a:rPr lang="en-US" sz="4000" b="1" i="1" smtClean="0">
                                <a:latin typeface="Cambria Math" panose="02040503050406030204" pitchFamily="18" charset="0"/>
                              </a:rPr>
                              <m:t>𝒊𝒏</m:t>
                            </m:r>
                          </m:sub>
                        </m:sSub>
                      </m:num>
                      <m:den>
                        <m:r>
                          <a:rPr lang="en-US" sz="4000" b="1" i="1">
                            <a:solidFill>
                              <a:prstClr val="black"/>
                            </a:solidFill>
                            <a:latin typeface="Cambria Math" panose="02040503050406030204" pitchFamily="18" charset="0"/>
                            <a:ea typeface="Cambria Math" panose="02040503050406030204" pitchFamily="18" charset="0"/>
                          </a:rPr>
                          <m:t>𝝎</m:t>
                        </m:r>
                      </m:den>
                    </m:f>
                    <m:r>
                      <a:rPr lang="en-US" sz="4000" b="1" i="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𝟖𝟖</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𝟖𝟖𝟖</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𝟖𝟗</m:t>
                        </m:r>
                      </m:num>
                      <m:den>
                        <m:r>
                          <a:rPr lang="en-US" sz="4000" b="1" i="1" smtClean="0">
                            <a:solidFill>
                              <a:prstClr val="black"/>
                            </a:solidFill>
                            <a:latin typeface="Cambria Math" panose="02040503050406030204" pitchFamily="18" charset="0"/>
                            <a:ea typeface="Cambria Math" panose="02040503050406030204" pitchFamily="18" charset="0"/>
                          </a:rPr>
                          <m:t>𝟏𝟖𝟖</m:t>
                        </m:r>
                        <m:r>
                          <a:rPr lang="en-US" sz="4000" b="1" i="1" smtClean="0">
                            <a:solidFill>
                              <a:prstClr val="black"/>
                            </a:solidFill>
                            <a:latin typeface="Cambria Math" panose="02040503050406030204" pitchFamily="18" charset="0"/>
                            <a:ea typeface="Cambria Math" panose="02040503050406030204" pitchFamily="18" charset="0"/>
                          </a:rPr>
                          <m:t>.</m:t>
                        </m:r>
                        <m:r>
                          <a:rPr lang="en-US" sz="4000" b="1" i="1" smtClean="0">
                            <a:solidFill>
                              <a:prstClr val="black"/>
                            </a:solidFill>
                            <a:latin typeface="Cambria Math" panose="02040503050406030204" pitchFamily="18" charset="0"/>
                            <a:ea typeface="Cambria Math" panose="02040503050406030204" pitchFamily="18" charset="0"/>
                          </a:rPr>
                          <m:t>𝟓</m:t>
                        </m:r>
                      </m:den>
                    </m:f>
                  </m:oMath>
                </a14:m>
                <a:endParaRPr lang="en-US" sz="4000" b="1" dirty="0" smtClean="0"/>
              </a:p>
              <a:p>
                <a:pPr lvl="0"/>
                <a14:m>
                  <m:oMath xmlns:m="http://schemas.openxmlformats.org/officeDocument/2006/math">
                    <m:r>
                      <a:rPr lang="en-US" sz="4000" b="1" i="1">
                        <a:solidFill>
                          <a:prstClr val="black"/>
                        </a:solidFill>
                        <a:latin typeface="Cambria Math" panose="02040503050406030204" pitchFamily="18" charset="0"/>
                      </a:rPr>
                      <m:t>𝑻</m:t>
                    </m:r>
                    <m:r>
                      <a:rPr lang="en-US" sz="4000" b="1" i="1">
                        <a:solidFill>
                          <a:prstClr val="black"/>
                        </a:solidFill>
                        <a:latin typeface="Cambria Math" panose="02040503050406030204" pitchFamily="18" charset="0"/>
                      </a:rPr>
                      <m:t> </m:t>
                    </m:r>
                  </m:oMath>
                </a14:m>
                <a:r>
                  <a:rPr lang="en-US" sz="4000" b="1" dirty="0">
                    <a:solidFill>
                      <a:prstClr val="black"/>
                    </a:solidFill>
                  </a:rPr>
                  <a:t>= </a:t>
                </a:r>
                <a:r>
                  <a:rPr lang="en-US" sz="4000" b="1" dirty="0" smtClean="0">
                    <a:solidFill>
                      <a:prstClr val="black"/>
                    </a:solidFill>
                  </a:rPr>
                  <a:t>471.56Nm</a:t>
                </a:r>
                <a:endParaRPr lang="en-US" sz="4000" b="1" dirty="0">
                  <a:solidFill>
                    <a:prstClr val="black"/>
                  </a:solidFill>
                </a:endParaRPr>
              </a:p>
              <a:p>
                <a:endParaRPr lang="en-US" sz="4000" b="1" dirty="0"/>
              </a:p>
              <a:p>
                <a:r>
                  <a:rPr lang="en-US" sz="4000" b="1" dirty="0" smtClean="0"/>
                  <a:t>Armature Current and </a:t>
                </a:r>
                <a14:m>
                  <m:oMath xmlns:m="http://schemas.openxmlformats.org/officeDocument/2006/math">
                    <m:func>
                      <m:funcPr>
                        <m:ctrlPr>
                          <a:rPr lang="en-US" sz="4000" b="1" i="1" dirty="0">
                            <a:solidFill>
                              <a:prstClr val="black"/>
                            </a:solidFill>
                            <a:latin typeface="Cambria Math" panose="02040503050406030204" pitchFamily="18" charset="0"/>
                          </a:rPr>
                        </m:ctrlPr>
                      </m:funcPr>
                      <m:fName>
                        <m:r>
                          <m:rPr>
                            <m:sty m:val="p"/>
                          </m:rPr>
                          <a:rPr lang="en-US" sz="4000" b="1" dirty="0">
                            <a:solidFill>
                              <a:prstClr val="black"/>
                            </a:solidFill>
                            <a:latin typeface="Cambria Math" panose="02040503050406030204" pitchFamily="18" charset="0"/>
                          </a:rPr>
                          <m:t>cos</m:t>
                        </m:r>
                      </m:fName>
                      <m:e>
                        <m:r>
                          <a:rPr lang="en-US" sz="4000" b="1" i="1" dirty="0">
                            <a:solidFill>
                              <a:prstClr val="black"/>
                            </a:solidFill>
                            <a:latin typeface="Cambria Math" panose="02040503050406030204" pitchFamily="18" charset="0"/>
                            <a:ea typeface="Cambria Math" panose="02040503050406030204" pitchFamily="18" charset="0"/>
                          </a:rPr>
                          <m:t>𝝋</m:t>
                        </m:r>
                      </m:e>
                    </m:func>
                  </m:oMath>
                </a14:m>
                <a:endParaRPr lang="en-US" sz="4000" b="1" dirty="0" smtClean="0"/>
              </a:p>
              <a:p>
                <a14:m>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𝑽</m:t>
                        </m:r>
                      </m:e>
                      <m:sub>
                        <m:r>
                          <a:rPr lang="en-US" sz="4000" b="1" i="1" smtClean="0">
                            <a:latin typeface="Cambria Math" panose="02040503050406030204" pitchFamily="18" charset="0"/>
                          </a:rPr>
                          <m:t>𝒕</m:t>
                        </m:r>
                        <m:r>
                          <a:rPr lang="en-US" sz="4000" b="1" i="1" smtClean="0">
                            <a:latin typeface="Cambria Math" panose="02040503050406030204" pitchFamily="18" charset="0"/>
                          </a:rPr>
                          <m:t>/</m:t>
                        </m:r>
                        <m:r>
                          <a:rPr lang="en-US" sz="4000" b="1" i="1" smtClean="0">
                            <a:latin typeface="Cambria Math" panose="02040503050406030204" pitchFamily="18" charset="0"/>
                          </a:rPr>
                          <m:t>𝒑𝒉</m:t>
                        </m:r>
                      </m:sub>
                    </m:sSub>
                    <m:r>
                      <a:rPr lang="en-US" sz="4000" b="1" i="1" smtClean="0">
                        <a:latin typeface="Cambria Math" panose="02040503050406030204" pitchFamily="18" charset="0"/>
                      </a:rPr>
                      <m:t>= </m:t>
                    </m:r>
                    <m:f>
                      <m:fPr>
                        <m:ctrlPr>
                          <a:rPr lang="en-US" sz="4000" b="1" i="1" smtClean="0">
                            <a:latin typeface="Cambria Math" panose="02040503050406030204" pitchFamily="18" charset="0"/>
                          </a:rPr>
                        </m:ctrlPr>
                      </m:fPr>
                      <m:num>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𝑽</m:t>
                            </m:r>
                          </m:e>
                          <m:sub>
                            <m:r>
                              <a:rPr lang="en-US" sz="4000" b="1" i="1" smtClean="0">
                                <a:latin typeface="Cambria Math" panose="02040503050406030204" pitchFamily="18" charset="0"/>
                              </a:rPr>
                              <m:t>𝑳</m:t>
                            </m:r>
                          </m:sub>
                        </m:sSub>
                      </m:num>
                      <m:den>
                        <m:rad>
                          <m:radPr>
                            <m:degHide m:val="on"/>
                            <m:ctrlPr>
                              <a:rPr lang="en-US" sz="4000" b="1" i="1" smtClean="0">
                                <a:latin typeface="Cambria Math" panose="02040503050406030204" pitchFamily="18" charset="0"/>
                              </a:rPr>
                            </m:ctrlPr>
                          </m:radPr>
                          <m:deg/>
                          <m:e>
                            <m:r>
                              <a:rPr lang="en-US" sz="4000" b="1" i="1" smtClean="0">
                                <a:latin typeface="Cambria Math" panose="02040503050406030204" pitchFamily="18" charset="0"/>
                              </a:rPr>
                              <m:t>𝟑</m:t>
                            </m:r>
                          </m:e>
                        </m:rad>
                      </m:den>
                    </m:f>
                    <m:r>
                      <a:rPr lang="en-US" sz="4000" b="1" i="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𝟒𝟒𝟎</m:t>
                        </m:r>
                      </m:num>
                      <m:den>
                        <m:rad>
                          <m:radPr>
                            <m:degHide m:val="on"/>
                            <m:ctrlPr>
                              <a:rPr lang="en-US" sz="4000" b="1" i="1">
                                <a:solidFill>
                                  <a:prstClr val="black"/>
                                </a:solidFill>
                                <a:latin typeface="Cambria Math" panose="02040503050406030204" pitchFamily="18" charset="0"/>
                              </a:rPr>
                            </m:ctrlPr>
                          </m:radPr>
                          <m:deg/>
                          <m:e>
                            <m:r>
                              <a:rPr lang="en-US" sz="4000" b="1" i="1">
                                <a:solidFill>
                                  <a:prstClr val="black"/>
                                </a:solidFill>
                                <a:latin typeface="Cambria Math" panose="02040503050406030204" pitchFamily="18" charset="0"/>
                              </a:rPr>
                              <m:t>𝟑</m:t>
                            </m:r>
                          </m:e>
                        </m:rad>
                      </m:den>
                    </m:f>
                    <m:r>
                      <a:rPr lang="en-US" sz="4000" b="1" i="1">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𝟐𝟓𝟒</m:t>
                    </m:r>
                    <m:r>
                      <a:rPr lang="en-US" sz="4000" b="1" i="1" smtClean="0">
                        <a:solidFill>
                          <a:prstClr val="black"/>
                        </a:solidFill>
                        <a:latin typeface="Cambria Math" panose="02040503050406030204" pitchFamily="18" charset="0"/>
                      </a:rPr>
                      <m:t>𝑽</m:t>
                    </m:r>
                  </m:oMath>
                </a14:m>
                <a:endParaRPr lang="en-US" sz="4000" b="1" dirty="0" smtClean="0">
                  <a:solidFill>
                    <a:prstClr val="black"/>
                  </a:solidFill>
                </a:endParaRPr>
              </a:p>
              <a:p>
                <a:endParaRPr lang="en-US" sz="4000" b="1" dirty="0" smtClean="0"/>
              </a:p>
              <a:p>
                <a14:m>
                  <m:oMath xmlns:m="http://schemas.openxmlformats.org/officeDocument/2006/math">
                    <m:r>
                      <a:rPr lang="en-US" sz="4000" b="1" i="1" smtClean="0">
                        <a:latin typeface="Cambria Math" panose="02040503050406030204" pitchFamily="18" charset="0"/>
                      </a:rPr>
                      <m:t>𝑺</m:t>
                    </m:r>
                    <m:r>
                      <a:rPr lang="en-US" sz="4000" b="1" i="1" smtClean="0">
                        <a:latin typeface="Cambria Math" panose="02040503050406030204" pitchFamily="18" charset="0"/>
                      </a:rPr>
                      <m:t>= </m:t>
                    </m:r>
                    <m:f>
                      <m:fPr>
                        <m:ctrlPr>
                          <a:rPr lang="en-US" sz="4000" b="1" i="1" smtClean="0">
                            <a:latin typeface="Cambria Math" panose="02040503050406030204" pitchFamily="18" charset="0"/>
                          </a:rPr>
                        </m:ctrlPr>
                      </m:fPr>
                      <m:num>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𝑷</m:t>
                            </m:r>
                          </m:e>
                          <m:sub>
                            <m:r>
                              <a:rPr lang="en-US" sz="4000" b="1" i="1" smtClean="0">
                                <a:latin typeface="Cambria Math" panose="02040503050406030204" pitchFamily="18" charset="0"/>
                              </a:rPr>
                              <m:t>𝒊𝒏</m:t>
                            </m:r>
                          </m:sub>
                        </m:sSub>
                      </m:num>
                      <m:den>
                        <m:func>
                          <m:funcPr>
                            <m:ctrlPr>
                              <a:rPr lang="en-US" sz="4000" b="1" i="1" smtClean="0">
                                <a:latin typeface="Cambria Math" panose="02040503050406030204" pitchFamily="18" charset="0"/>
                              </a:rPr>
                            </m:ctrlPr>
                          </m:funcPr>
                          <m:fName>
                            <m:r>
                              <m:rPr>
                                <m:sty m:val="p"/>
                              </m:rPr>
                              <a:rPr lang="en-US" sz="4000" b="0" i="0" smtClean="0">
                                <a:latin typeface="Cambria Math" panose="02040503050406030204" pitchFamily="18" charset="0"/>
                              </a:rPr>
                              <m:t>cos</m:t>
                            </m:r>
                          </m:fName>
                          <m:e>
                            <m:r>
                              <a:rPr lang="en-US" sz="4000" b="0" i="1" smtClean="0">
                                <a:latin typeface="Cambria Math" panose="02040503050406030204" pitchFamily="18" charset="0"/>
                                <a:ea typeface="Cambria Math" panose="02040503050406030204" pitchFamily="18" charset="0"/>
                              </a:rPr>
                              <m:t>𝝋</m:t>
                            </m:r>
                          </m:e>
                        </m:func>
                      </m:den>
                    </m:f>
                  </m:oMath>
                </a14:m>
                <a:r>
                  <a:rPr lang="en-US" sz="4000" b="1" dirty="0" smtClean="0"/>
                  <a:t> </a:t>
                </a:r>
                <a14:m>
                  <m:oMath xmlns:m="http://schemas.openxmlformats.org/officeDocument/2006/math">
                    <m:r>
                      <a:rPr lang="en-US" sz="4000" b="1" i="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𝟖𝟖</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𝟖𝟖𝟖</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𝟖𝟗</m:t>
                        </m:r>
                      </m:num>
                      <m:den>
                        <m:r>
                          <a:rPr lang="en-US" sz="4000" b="1" i="1" smtClean="0">
                            <a:solidFill>
                              <a:prstClr val="black"/>
                            </a:solidFill>
                            <a:latin typeface="Cambria Math" panose="02040503050406030204" pitchFamily="18" charset="0"/>
                          </a:rPr>
                          <m:t>𝟎</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𝟖</m:t>
                        </m:r>
                      </m:den>
                    </m:f>
                  </m:oMath>
                </a14:m>
                <a:endParaRPr lang="en-US" sz="4000" b="1" dirty="0" smtClean="0"/>
              </a:p>
              <a:p>
                <a:pPr lvl="0"/>
                <a14:m>
                  <m:oMath xmlns:m="http://schemas.openxmlformats.org/officeDocument/2006/math">
                    <m:r>
                      <a:rPr lang="en-US" sz="4000" b="1" i="1" smtClean="0">
                        <a:solidFill>
                          <a:prstClr val="black"/>
                        </a:solidFill>
                        <a:latin typeface="Cambria Math" panose="02040503050406030204" pitchFamily="18" charset="0"/>
                      </a:rPr>
                      <m:t>    </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𝟏𝟏</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𝟏𝟏𝟏</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𝟏</m:t>
                    </m:r>
                    <m:r>
                      <a:rPr lang="en-US" sz="4000" b="1" i="1">
                        <a:solidFill>
                          <a:prstClr val="black"/>
                        </a:solidFill>
                        <a:latin typeface="Cambria Math" panose="02040503050406030204" pitchFamily="18" charset="0"/>
                      </a:rPr>
                      <m:t>𝑾</m:t>
                    </m:r>
                  </m:oMath>
                </a14:m>
                <a:endParaRPr lang="en-US" sz="4000" b="1" dirty="0">
                  <a:solidFill>
                    <a:prstClr val="black"/>
                  </a:solidFill>
                </a:endParaRPr>
              </a:p>
              <a:p>
                <a:endParaRPr lang="en-US" sz="3200" b="1"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0" y="1056367"/>
                <a:ext cx="12192000" cy="5801633"/>
              </a:xfrm>
              <a:blipFill rotWithShape="0">
                <a:blip r:embed="rId3"/>
                <a:stretch>
                  <a:fillRect l="-1400"/>
                </a:stretch>
              </a:blipFill>
            </p:spPr>
            <p:txBody>
              <a:bodyPr/>
              <a:lstStyle/>
              <a:p>
                <a:r>
                  <a:rPr lang="en-US">
                    <a:noFill/>
                  </a:rPr>
                  <a:t> </a:t>
                </a:r>
              </a:p>
            </p:txBody>
          </p:sp>
        </mc:Fallback>
      </mc:AlternateContent>
    </p:spTree>
    <p:extLst>
      <p:ext uri="{BB962C8B-B14F-4D97-AF65-F5344CB8AC3E}">
        <p14:creationId xmlns:p14="http://schemas.microsoft.com/office/powerpoint/2010/main" val="9505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48254"/>
          </a:xfrm>
        </p:spPr>
        <p:txBody>
          <a:bodyPr>
            <a:normAutofit fontScale="90000"/>
          </a:bodyPr>
          <a:lstStyle/>
          <a:p>
            <a:r>
              <a:rPr lang="en-US" dirty="0" smtClean="0">
                <a:solidFill>
                  <a:prstClr val="black"/>
                </a:solidFill>
                <a:latin typeface="Arial Black" panose="020B0A04020102020204" pitchFamily="34" charset="0"/>
              </a:rPr>
              <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EXAMPLE 5 -  </a:t>
            </a:r>
            <a:r>
              <a:rPr lang="en-US" dirty="0"/>
              <a:t>EXCITATION VOLTAGE AND POWER ANGLE</a:t>
            </a:r>
            <a:br>
              <a:rPr lang="en-US" dirty="0"/>
            </a:br>
            <a:endParaRPr lang="en-US"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0" y="1448254"/>
                <a:ext cx="12192000" cy="5409746"/>
              </a:xfrm>
              <a:ln>
                <a:solidFill>
                  <a:schemeClr val="bg1"/>
                </a:solidFill>
              </a:ln>
            </p:spPr>
            <p:txBody>
              <a:bodyPr>
                <a:noAutofit/>
              </a:bodyPr>
              <a:lstStyle/>
              <a:p>
                <a:r>
                  <a:rPr lang="en-US" sz="4000" dirty="0" smtClean="0"/>
                  <a:t>Armature current,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𝐼</m:t>
                        </m:r>
                      </m:e>
                      <m:sub>
                        <m:r>
                          <a:rPr lang="en-US" sz="4000" b="0" i="1" smtClean="0">
                            <a:latin typeface="Cambria Math" panose="02040503050406030204" pitchFamily="18" charset="0"/>
                          </a:rPr>
                          <m:t>𝑎</m:t>
                        </m:r>
                      </m:sub>
                    </m:sSub>
                    <m:r>
                      <a:rPr lang="en-US" sz="4000" b="0" i="1" smtClean="0">
                        <a:latin typeface="Cambria Math" panose="02040503050406030204" pitchFamily="18" charset="0"/>
                      </a:rPr>
                      <m:t>= </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𝑆</m:t>
                        </m:r>
                      </m:num>
                      <m:den>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𝐿</m:t>
                            </m:r>
                          </m:sub>
                        </m:sSub>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3</m:t>
                            </m:r>
                          </m:e>
                        </m:rad>
                      </m:den>
                    </m:f>
                    <m:r>
                      <a:rPr lang="en-US" sz="4000" i="1">
                        <a:solidFill>
                          <a:prstClr val="black"/>
                        </a:solidFill>
                        <a:latin typeface="Cambria Math" panose="02040503050406030204" pitchFamily="18" charset="0"/>
                      </a:rPr>
                      <m:t>= </m:t>
                    </m:r>
                    <m:f>
                      <m:fPr>
                        <m:ctrlPr>
                          <a:rPr lang="en-US" sz="4000" i="1">
                            <a:solidFill>
                              <a:prstClr val="black"/>
                            </a:solidFill>
                            <a:latin typeface="Cambria Math" panose="02040503050406030204" pitchFamily="18" charset="0"/>
                          </a:rPr>
                        </m:ctrlPr>
                      </m:fPr>
                      <m:num>
                        <m:r>
                          <a:rPr lang="en-US" sz="4000" b="0" i="1" smtClean="0">
                            <a:solidFill>
                              <a:prstClr val="black"/>
                            </a:solidFill>
                            <a:latin typeface="Cambria Math" panose="02040503050406030204" pitchFamily="18" charset="0"/>
                          </a:rPr>
                          <m:t>11,111.11</m:t>
                        </m:r>
                      </m:num>
                      <m:den>
                        <m:r>
                          <a:rPr lang="en-US" sz="4000" b="0" i="1" smtClean="0">
                            <a:solidFill>
                              <a:prstClr val="black"/>
                            </a:solidFill>
                            <a:latin typeface="Cambria Math" panose="02040503050406030204" pitchFamily="18" charset="0"/>
                          </a:rPr>
                          <m:t>440</m:t>
                        </m:r>
                        <m:rad>
                          <m:radPr>
                            <m:degHide m:val="on"/>
                            <m:ctrlPr>
                              <a:rPr lang="en-US" sz="4000" i="1">
                                <a:solidFill>
                                  <a:prstClr val="black"/>
                                </a:solidFill>
                                <a:latin typeface="Cambria Math" panose="02040503050406030204" pitchFamily="18" charset="0"/>
                              </a:rPr>
                            </m:ctrlPr>
                          </m:radPr>
                          <m:deg/>
                          <m:e>
                            <m:r>
                              <a:rPr lang="en-US" sz="4000" i="1">
                                <a:solidFill>
                                  <a:prstClr val="black"/>
                                </a:solidFill>
                                <a:latin typeface="Cambria Math" panose="02040503050406030204" pitchFamily="18" charset="0"/>
                              </a:rPr>
                              <m:t>3</m:t>
                            </m:r>
                          </m:e>
                        </m:rad>
                      </m:den>
                    </m:f>
                  </m:oMath>
                </a14:m>
                <a:endParaRPr lang="en-US" sz="4000" dirty="0" smtClean="0"/>
              </a:p>
              <a:p>
                <a:endParaRPr lang="en-US" sz="4000" dirty="0" smtClean="0"/>
              </a:p>
              <a:p>
                <a14:m>
                  <m:oMath xmlns:m="http://schemas.openxmlformats.org/officeDocument/2006/math">
                    <m:sSub>
                      <m:sSubPr>
                        <m:ctrlPr>
                          <a:rPr lang="en-US" sz="4000" i="1">
                            <a:solidFill>
                              <a:prstClr val="black"/>
                            </a:solidFill>
                            <a:latin typeface="Cambria Math" panose="02040503050406030204" pitchFamily="18" charset="0"/>
                          </a:rPr>
                        </m:ctrlPr>
                      </m:sSubPr>
                      <m:e>
                        <m:r>
                          <a:rPr lang="en-US" sz="4000" b="0" i="1" smtClean="0">
                            <a:solidFill>
                              <a:prstClr val="black"/>
                            </a:solidFill>
                            <a:latin typeface="Cambria Math" panose="02040503050406030204" pitchFamily="18" charset="0"/>
                          </a:rPr>
                          <m:t>                                   </m:t>
                        </m:r>
                        <m:r>
                          <a:rPr lang="en-US" sz="4000" i="1">
                            <a:solidFill>
                              <a:prstClr val="black"/>
                            </a:solidFill>
                            <a:latin typeface="Cambria Math" panose="02040503050406030204" pitchFamily="18" charset="0"/>
                          </a:rPr>
                          <m:t>𝐼</m:t>
                        </m:r>
                      </m:e>
                      <m:sub>
                        <m:r>
                          <a:rPr lang="en-US" sz="4000" i="1">
                            <a:solidFill>
                              <a:prstClr val="black"/>
                            </a:solidFill>
                            <a:latin typeface="Cambria Math" panose="02040503050406030204" pitchFamily="18" charset="0"/>
                          </a:rPr>
                          <m:t>𝑎</m:t>
                        </m:r>
                      </m:sub>
                    </m:sSub>
                    <m:r>
                      <a:rPr lang="en-US" sz="4000" i="1">
                        <a:solidFill>
                          <a:prstClr val="black"/>
                        </a:solidFill>
                        <a:latin typeface="Cambria Math" panose="02040503050406030204" pitchFamily="18" charset="0"/>
                      </a:rPr>
                      <m:t>= </m:t>
                    </m:r>
                  </m:oMath>
                </a14:m>
                <a:r>
                  <a:rPr lang="en-US" sz="4000" dirty="0" smtClean="0"/>
                  <a:t>145.8A</a:t>
                </a:r>
              </a:p>
              <a:p>
                <a:endParaRPr lang="en-US" sz="4000" dirty="0"/>
              </a:p>
              <a:p>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𝑬</m:t>
                        </m:r>
                      </m:e>
                      <m:sub>
                        <m:r>
                          <a:rPr lang="en-US" sz="4000" b="1" i="1">
                            <a:solidFill>
                              <a:prstClr val="black"/>
                            </a:solidFill>
                            <a:latin typeface="Cambria Math" panose="02040503050406030204" pitchFamily="18" charset="0"/>
                          </a:rPr>
                          <m:t>𝒇</m:t>
                        </m:r>
                      </m:sub>
                    </m:sSub>
                    <m:r>
                      <a:rPr lang="en-US" sz="4000" b="1" i="1">
                        <a:solidFill>
                          <a:prstClr val="black"/>
                        </a:solidFill>
                        <a:latin typeface="Cambria Math" panose="02040503050406030204" pitchFamily="18" charset="0"/>
                      </a:rPr>
                      <m:t>= </m:t>
                    </m:r>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𝑽</m:t>
                        </m:r>
                      </m:e>
                      <m:sub>
                        <m:r>
                          <a:rPr lang="en-US" sz="4000" b="1" i="1">
                            <a:solidFill>
                              <a:prstClr val="black"/>
                            </a:solidFill>
                            <a:latin typeface="Cambria Math" panose="02040503050406030204" pitchFamily="18" charset="0"/>
                          </a:rPr>
                          <m:t>𝒕</m:t>
                        </m:r>
                      </m:sub>
                    </m:sSub>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𝒋</m:t>
                    </m:r>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𝑰</m:t>
                        </m:r>
                      </m:e>
                      <m:sub>
                        <m:r>
                          <a:rPr lang="en-US" sz="4000" b="1" i="1">
                            <a:solidFill>
                              <a:prstClr val="black"/>
                            </a:solidFill>
                            <a:latin typeface="Cambria Math" panose="02040503050406030204" pitchFamily="18" charset="0"/>
                          </a:rPr>
                          <m:t>𝒂</m:t>
                        </m:r>
                      </m:sub>
                    </m:sSub>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𝑿</m:t>
                        </m:r>
                      </m:e>
                      <m:sub>
                        <m:r>
                          <a:rPr lang="en-US" sz="4000" b="1" i="1">
                            <a:solidFill>
                              <a:prstClr val="black"/>
                            </a:solidFill>
                            <a:latin typeface="Cambria Math" panose="02040503050406030204" pitchFamily="18" charset="0"/>
                          </a:rPr>
                          <m:t>𝒔</m:t>
                        </m:r>
                      </m:sub>
                    </m:sSub>
                  </m:oMath>
                </a14:m>
                <a:endParaRPr lang="en-US" sz="4000" dirty="0" smtClean="0"/>
              </a:p>
              <a:p>
                <a:endParaRPr lang="en-US" sz="4000" dirty="0" smtClean="0"/>
              </a:p>
              <a:p>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𝑬</m:t>
                        </m:r>
                      </m:e>
                      <m:sub>
                        <m:r>
                          <a:rPr lang="en-US" sz="4000" b="1" i="1">
                            <a:solidFill>
                              <a:prstClr val="black"/>
                            </a:solidFill>
                            <a:latin typeface="Cambria Math" panose="02040503050406030204" pitchFamily="18" charset="0"/>
                          </a:rPr>
                          <m:t>𝒇</m:t>
                        </m:r>
                      </m:sub>
                    </m:sSub>
                    <m:r>
                      <a:rPr lang="en-US" sz="4000" b="1" i="1">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𝟐𝟓𝟒</m:t>
                    </m:r>
                    <m:r>
                      <a:rPr lang="en-US" sz="4000" b="1" i="1">
                        <a:solidFill>
                          <a:prstClr val="black"/>
                        </a:solidFill>
                        <a:latin typeface="Cambria Math" panose="02040503050406030204" pitchFamily="18" charset="0"/>
                      </a:rPr>
                      <m:t>−</m:t>
                    </m:r>
                    <m:r>
                      <a:rPr lang="en-US" sz="4000" b="1" i="1">
                        <a:solidFill>
                          <a:prstClr val="black"/>
                        </a:solidFill>
                        <a:latin typeface="Cambria Math" panose="02040503050406030204" pitchFamily="18" charset="0"/>
                      </a:rPr>
                      <m:t>𝒋</m:t>
                    </m:r>
                    <m:sSub>
                      <m:sSubPr>
                        <m:ctrlPr>
                          <a:rPr lang="en-US" sz="4000" b="1" i="1">
                            <a:solidFill>
                              <a:prstClr val="black"/>
                            </a:solidFill>
                            <a:latin typeface="Cambria Math" panose="02040503050406030204" pitchFamily="18" charset="0"/>
                          </a:rPr>
                        </m:ctrlPr>
                      </m:sSubPr>
                      <m:e>
                        <m:d>
                          <m:dPr>
                            <m:ctrlPr>
                              <a:rPr lang="en-US" sz="4000" b="1" i="1" smtClean="0">
                                <a:solidFill>
                                  <a:prstClr val="black"/>
                                </a:solidFill>
                                <a:latin typeface="Cambria Math" panose="02040503050406030204" pitchFamily="18" charset="0"/>
                              </a:rPr>
                            </m:ctrlPr>
                          </m:dPr>
                          <m:e>
                            <m:r>
                              <a:rPr lang="en-US" sz="4000" b="1" i="1" smtClean="0">
                                <a:solidFill>
                                  <a:prstClr val="black"/>
                                </a:solidFill>
                                <a:latin typeface="Cambria Math" panose="02040503050406030204" pitchFamily="18" charset="0"/>
                              </a:rPr>
                              <m:t>𝟏𝟒𝟓</m:t>
                            </m:r>
                            <m:r>
                              <a:rPr lang="en-US" sz="4000" b="1" i="1" smtClean="0">
                                <a:solidFill>
                                  <a:prstClr val="black"/>
                                </a:solidFill>
                                <a:latin typeface="Cambria Math" panose="02040503050406030204" pitchFamily="18" charset="0"/>
                                <a:ea typeface="Cambria Math" panose="02040503050406030204" pitchFamily="18" charset="0"/>
                              </a:rPr>
                              <m:t>&lt;</m:t>
                            </m:r>
                            <m:r>
                              <a:rPr lang="en-US" sz="4000" b="1" i="1" smtClean="0">
                                <a:solidFill>
                                  <a:prstClr val="black"/>
                                </a:solidFill>
                                <a:latin typeface="Cambria Math" panose="02040503050406030204" pitchFamily="18" charset="0"/>
                                <a:ea typeface="Cambria Math" panose="02040503050406030204" pitchFamily="18" charset="0"/>
                              </a:rPr>
                              <m:t>𝟑𝟔</m:t>
                            </m:r>
                            <m:r>
                              <a:rPr lang="en-US" sz="4000" b="1" i="1" smtClean="0">
                                <a:solidFill>
                                  <a:prstClr val="black"/>
                                </a:solidFill>
                                <a:latin typeface="Cambria Math" panose="02040503050406030204" pitchFamily="18" charset="0"/>
                                <a:ea typeface="Cambria Math" panose="02040503050406030204" pitchFamily="18" charset="0"/>
                              </a:rPr>
                              <m:t>.</m:t>
                            </m:r>
                            <m:r>
                              <a:rPr lang="en-US" sz="4000" b="1" i="1" smtClean="0">
                                <a:solidFill>
                                  <a:prstClr val="black"/>
                                </a:solidFill>
                                <a:latin typeface="Cambria Math" panose="02040503050406030204" pitchFamily="18" charset="0"/>
                                <a:ea typeface="Cambria Math" panose="02040503050406030204" pitchFamily="18" charset="0"/>
                              </a:rPr>
                              <m:t>𝟖𝟔</m:t>
                            </m:r>
                          </m:e>
                        </m:d>
                        <m:r>
                          <a:rPr lang="en-US" sz="4000" b="1" i="1" smtClean="0">
                            <a:solidFill>
                              <a:prstClr val="black"/>
                            </a:solidFill>
                            <a:latin typeface="Cambria Math" panose="02040503050406030204" pitchFamily="18" charset="0"/>
                            <a:ea typeface="Cambria Math" panose="02040503050406030204" pitchFamily="18" charset="0"/>
                          </a:rPr>
                          <m:t>(</m:t>
                        </m:r>
                        <m:r>
                          <a:rPr lang="en-US" sz="4000" b="1" i="1" smtClean="0">
                            <a:solidFill>
                              <a:prstClr val="black"/>
                            </a:solidFill>
                            <a:latin typeface="Cambria Math" panose="02040503050406030204" pitchFamily="18" charset="0"/>
                            <a:ea typeface="Cambria Math" panose="02040503050406030204" pitchFamily="18" charset="0"/>
                          </a:rPr>
                          <m:t>𝟑</m:t>
                        </m:r>
                        <m:r>
                          <a:rPr lang="en-US" sz="4000" b="1" i="1" smtClean="0">
                            <a:solidFill>
                              <a:prstClr val="black"/>
                            </a:solidFill>
                            <a:latin typeface="Cambria Math" panose="02040503050406030204" pitchFamily="18" charset="0"/>
                            <a:ea typeface="Cambria Math" panose="02040503050406030204" pitchFamily="18" charset="0"/>
                          </a:rPr>
                          <m:t>&lt;−</m:t>
                        </m:r>
                        <m:r>
                          <a:rPr lang="en-US" sz="4000" b="1" i="1" smtClean="0">
                            <a:solidFill>
                              <a:prstClr val="black"/>
                            </a:solidFill>
                            <a:latin typeface="Cambria Math" panose="02040503050406030204" pitchFamily="18" charset="0"/>
                            <a:ea typeface="Cambria Math" panose="02040503050406030204" pitchFamily="18" charset="0"/>
                          </a:rPr>
                          <m:t>𝟗𝟎</m:t>
                        </m:r>
                        <m:r>
                          <a:rPr lang="en-US" sz="4000" b="1" i="1" smtClean="0">
                            <a:solidFill>
                              <a:prstClr val="black"/>
                            </a:solidFill>
                            <a:latin typeface="Cambria Math" panose="02040503050406030204" pitchFamily="18" charset="0"/>
                            <a:ea typeface="Cambria Math" panose="02040503050406030204" pitchFamily="18" charset="0"/>
                          </a:rPr>
                          <m:t>) </m:t>
                        </m:r>
                      </m:e>
                      <m:sub/>
                    </m:sSub>
                  </m:oMath>
                </a14:m>
                <a:endParaRPr lang="en-US" sz="4000" dirty="0" smtClean="0"/>
              </a:p>
              <a:p>
                <a:endParaRPr lang="en-US" sz="4000" dirty="0" smtClean="0"/>
              </a:p>
              <a:p>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a:solidFill>
                              <a:prstClr val="black"/>
                            </a:solidFill>
                            <a:latin typeface="Cambria Math" panose="02040503050406030204" pitchFamily="18" charset="0"/>
                          </a:rPr>
                          <m:t>𝑬</m:t>
                        </m:r>
                      </m:e>
                      <m:sub>
                        <m:r>
                          <a:rPr lang="en-US" sz="4000" b="1" i="1">
                            <a:solidFill>
                              <a:prstClr val="black"/>
                            </a:solidFill>
                            <a:latin typeface="Cambria Math" panose="02040503050406030204" pitchFamily="18" charset="0"/>
                          </a:rPr>
                          <m:t>𝒇</m:t>
                        </m:r>
                      </m:sub>
                    </m:sSub>
                    <m:r>
                      <a:rPr lang="en-US" sz="4000" b="1" i="1">
                        <a:solidFill>
                          <a:prstClr val="black"/>
                        </a:solidFill>
                        <a:latin typeface="Cambria Math" panose="02040503050406030204" pitchFamily="18" charset="0"/>
                      </a:rPr>
                      <m:t>=</m:t>
                    </m:r>
                  </m:oMath>
                </a14:m>
                <a:r>
                  <a:rPr lang="en-US" sz="4000" dirty="0" smtClean="0"/>
                  <a:t> 623</a:t>
                </a:r>
                <a:r>
                  <a:rPr lang="en-US" sz="4000" b="1" dirty="0">
                    <a:solidFill>
                      <a:prstClr val="black"/>
                    </a:solidFill>
                    <a:ea typeface="Cambria Math" panose="02040503050406030204" pitchFamily="18" charset="0"/>
                  </a:rPr>
                  <a:t> </a:t>
                </a:r>
                <a14:m>
                  <m:oMath xmlns:m="http://schemas.openxmlformats.org/officeDocument/2006/math">
                    <m:r>
                      <a:rPr lang="en-US" sz="4000" b="1" i="1">
                        <a:solidFill>
                          <a:prstClr val="black"/>
                        </a:solidFill>
                        <a:latin typeface="Cambria Math" panose="02040503050406030204" pitchFamily="18" charset="0"/>
                        <a:ea typeface="Cambria Math" panose="02040503050406030204" pitchFamily="18" charset="0"/>
                      </a:rPr>
                      <m:t>&lt;</m:t>
                    </m:r>
                    <m:r>
                      <a:rPr lang="en-US" sz="4000" b="1" i="1" smtClean="0">
                        <a:solidFill>
                          <a:prstClr val="black"/>
                        </a:solidFill>
                        <a:latin typeface="Cambria Math" panose="02040503050406030204" pitchFamily="18" charset="0"/>
                        <a:ea typeface="Cambria Math" panose="02040503050406030204" pitchFamily="18" charset="0"/>
                      </a:rPr>
                      <m:t>−</m:t>
                    </m:r>
                    <m:r>
                      <a:rPr lang="en-US" sz="4000" b="1" i="1">
                        <a:solidFill>
                          <a:prstClr val="black"/>
                        </a:solidFill>
                        <a:latin typeface="Cambria Math" panose="02040503050406030204" pitchFamily="18" charset="0"/>
                        <a:ea typeface="Cambria Math" panose="02040503050406030204" pitchFamily="18" charset="0"/>
                      </a:rPr>
                      <m:t>𝟑</m:t>
                    </m:r>
                    <m:r>
                      <a:rPr lang="en-US" sz="4000" b="1" i="1" smtClean="0">
                        <a:solidFill>
                          <a:prstClr val="black"/>
                        </a:solidFill>
                        <a:latin typeface="Cambria Math" panose="02040503050406030204" pitchFamily="18" charset="0"/>
                        <a:ea typeface="Cambria Math" panose="02040503050406030204" pitchFamily="18" charset="0"/>
                      </a:rPr>
                      <m:t>𝟒</m:t>
                    </m:r>
                    <m:r>
                      <a:rPr lang="en-US" sz="4000" b="1" i="1">
                        <a:solidFill>
                          <a:prstClr val="black"/>
                        </a:solidFill>
                        <a:latin typeface="Cambria Math" panose="02040503050406030204" pitchFamily="18" charset="0"/>
                        <a:ea typeface="Cambria Math" panose="02040503050406030204" pitchFamily="18" charset="0"/>
                      </a:rPr>
                      <m:t>.</m:t>
                    </m:r>
                    <m:r>
                      <a:rPr lang="en-US" sz="4000" b="1" i="1" smtClean="0">
                        <a:solidFill>
                          <a:prstClr val="black"/>
                        </a:solidFill>
                        <a:latin typeface="Cambria Math" panose="02040503050406030204" pitchFamily="18" charset="0"/>
                        <a:ea typeface="Cambria Math" panose="02040503050406030204" pitchFamily="18" charset="0"/>
                      </a:rPr>
                      <m:t>𝟏</m:t>
                    </m:r>
                    <m:r>
                      <a:rPr lang="en-US" sz="4000" b="1" i="1" smtClean="0">
                        <a:solidFill>
                          <a:prstClr val="black"/>
                        </a:solidFill>
                        <a:latin typeface="Cambria Math" panose="02040503050406030204" pitchFamily="18" charset="0"/>
                        <a:ea typeface="Cambria Math" panose="02040503050406030204" pitchFamily="18" charset="0"/>
                      </a:rPr>
                      <m:t>𝑽</m:t>
                    </m:r>
                  </m:oMath>
                </a14:m>
                <a:endParaRPr lang="en-US" sz="4000" dirty="0" smtClean="0"/>
              </a:p>
              <a:p>
                <a:endParaRPr lang="en-US" sz="40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0" y="1448254"/>
                <a:ext cx="12192000" cy="5409746"/>
              </a:xfrm>
              <a:blipFill rotWithShape="0">
                <a:blip r:embed="rId2"/>
                <a:stretch>
                  <a:fillRect l="-1548" t="-675" b="-24297"/>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38162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48254"/>
          </a:xfrm>
        </p:spPr>
        <p:txBody>
          <a:bodyPr>
            <a:normAutofit fontScale="90000"/>
          </a:bodyPr>
          <a:lstStyle/>
          <a:p>
            <a:r>
              <a:rPr lang="en-US" dirty="0" smtClean="0">
                <a:solidFill>
                  <a:prstClr val="black"/>
                </a:solidFill>
                <a:latin typeface="Arial Black" panose="020B0A04020102020204" pitchFamily="34" charset="0"/>
              </a:rPr>
              <a:t/>
            </a:r>
            <a:br>
              <a:rPr lang="en-US" dirty="0" smtClean="0">
                <a:solidFill>
                  <a:prstClr val="black"/>
                </a:solidFill>
                <a:latin typeface="Arial Black" panose="020B0A04020102020204" pitchFamily="34" charset="0"/>
              </a:rPr>
            </a:br>
            <a:r>
              <a:rPr lang="en-US" dirty="0" smtClean="0">
                <a:solidFill>
                  <a:prstClr val="black"/>
                </a:solidFill>
                <a:latin typeface="Arial Black" panose="020B0A04020102020204" pitchFamily="34" charset="0"/>
              </a:rPr>
              <a:t>EXAMPLE 5 -  </a:t>
            </a:r>
            <a:r>
              <a:rPr lang="en-US" dirty="0"/>
              <a:t>EXCITATION VOLTAGE AND POWER ANGLE</a:t>
            </a:r>
            <a:br>
              <a:rPr lang="en-US" dirty="0"/>
            </a:br>
            <a:endParaRPr lang="en-US"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0" y="1448254"/>
                <a:ext cx="12192000" cy="5409746"/>
              </a:xfrm>
              <a:ln>
                <a:solidFill>
                  <a:schemeClr val="bg1"/>
                </a:solidFill>
              </a:ln>
            </p:spPr>
            <p:txBody>
              <a:bodyPr>
                <a:normAutofit/>
              </a:bodyPr>
              <a:lstStyle/>
              <a:p>
                <a:r>
                  <a:rPr lang="en-US" sz="4000" b="1" dirty="0" smtClean="0"/>
                  <a:t>(</a:t>
                </a:r>
                <a:r>
                  <a:rPr lang="en-US" sz="4000" b="1" dirty="0" smtClean="0"/>
                  <a:t>iv) for maximum torque,</a:t>
                </a:r>
                <a:r>
                  <a:rPr lang="en-US" sz="4000" b="1" dirty="0">
                    <a:solidFill>
                      <a:prstClr val="black"/>
                    </a:solidFill>
                    <a:ea typeface="Cambria Math" panose="02040503050406030204" pitchFamily="18" charset="0"/>
                  </a:rPr>
                  <a:t> </a:t>
                </a:r>
                <a14:m>
                  <m:oMath xmlns:m="http://schemas.openxmlformats.org/officeDocument/2006/math">
                    <m:r>
                      <a:rPr lang="el-GR" sz="4000" b="1" i="1" smtClean="0">
                        <a:solidFill>
                          <a:prstClr val="black"/>
                        </a:solidFill>
                        <a:latin typeface="Cambria Math" panose="02040503050406030204" pitchFamily="18" charset="0"/>
                        <a:ea typeface="Cambria Math" panose="02040503050406030204" pitchFamily="18" charset="0"/>
                      </a:rPr>
                      <m:t>𝜹</m:t>
                    </m:r>
                    <m:r>
                      <a:rPr lang="en-US" sz="4000" b="1" i="1" smtClean="0">
                        <a:solidFill>
                          <a:prstClr val="black"/>
                        </a:solidFill>
                        <a:latin typeface="Cambria Math" panose="02040503050406030204" pitchFamily="18" charset="0"/>
                        <a:ea typeface="Cambria Math" panose="02040503050406030204" pitchFamily="18" charset="0"/>
                      </a:rPr>
                      <m:t>= </m:t>
                    </m:r>
                    <m:sSup>
                      <m:sSupPr>
                        <m:ctrlPr>
                          <a:rPr lang="en-US" sz="4000" b="1" i="1" smtClean="0">
                            <a:solidFill>
                              <a:prstClr val="black"/>
                            </a:solidFill>
                            <a:latin typeface="Cambria Math" panose="02040503050406030204" pitchFamily="18" charset="0"/>
                            <a:ea typeface="Cambria Math" panose="02040503050406030204" pitchFamily="18" charset="0"/>
                          </a:rPr>
                        </m:ctrlPr>
                      </m:sSupPr>
                      <m:e>
                        <m:r>
                          <a:rPr lang="en-US" sz="4000" b="1" i="1" smtClean="0">
                            <a:solidFill>
                              <a:prstClr val="black"/>
                            </a:solidFill>
                            <a:latin typeface="Cambria Math" panose="02040503050406030204" pitchFamily="18" charset="0"/>
                            <a:ea typeface="Cambria Math" panose="02040503050406030204" pitchFamily="18" charset="0"/>
                          </a:rPr>
                          <m:t>𝟗𝟎</m:t>
                        </m:r>
                      </m:e>
                      <m:sup>
                        <m:r>
                          <a:rPr lang="en-US" sz="4000" b="1" i="1" smtClean="0">
                            <a:solidFill>
                              <a:prstClr val="black"/>
                            </a:solidFill>
                            <a:latin typeface="Cambria Math" panose="02040503050406030204" pitchFamily="18" charset="0"/>
                            <a:ea typeface="Cambria Math" panose="02040503050406030204" pitchFamily="18" charset="0"/>
                          </a:rPr>
                          <m:t>𝟎</m:t>
                        </m:r>
                      </m:sup>
                    </m:sSup>
                  </m:oMath>
                </a14:m>
                <a:r>
                  <a:rPr lang="en-US" sz="4000" b="1" dirty="0" smtClean="0"/>
                  <a:t> </a:t>
                </a:r>
                <a:endParaRPr lang="en-US" sz="4000" b="1" dirty="0" smtClean="0"/>
              </a:p>
              <a:p>
                <a:endParaRPr lang="en-US" sz="4000" b="1" dirty="0" smtClean="0"/>
              </a:p>
              <a:p>
                <a14:m>
                  <m:oMath xmlns:m="http://schemas.openxmlformats.org/officeDocument/2006/math">
                    <m:sSub>
                      <m:sSubPr>
                        <m:ctrlPr>
                          <a:rPr lang="en-US" sz="4000" b="1" i="1">
                            <a:latin typeface="Cambria Math" panose="02040503050406030204" pitchFamily="18" charset="0"/>
                          </a:rPr>
                        </m:ctrlPr>
                      </m:sSubPr>
                      <m:e>
                        <m:r>
                          <a:rPr lang="en-US" sz="4000" b="1" i="1" smtClean="0">
                            <a:latin typeface="Cambria Math" panose="02040503050406030204" pitchFamily="18" charset="0"/>
                          </a:rPr>
                          <m:t>𝑷</m:t>
                        </m:r>
                      </m:e>
                      <m:sub>
                        <m:r>
                          <a:rPr lang="en-US" sz="4000" b="1" i="1" smtClean="0">
                            <a:latin typeface="Cambria Math" panose="02040503050406030204" pitchFamily="18" charset="0"/>
                          </a:rPr>
                          <m:t>𝒎𝒂𝒙</m:t>
                        </m:r>
                      </m:sub>
                    </m:sSub>
                    <m:r>
                      <a:rPr lang="en-US" sz="4000" b="1" i="1" smtClean="0">
                        <a:latin typeface="Cambria Math" panose="02040503050406030204" pitchFamily="18" charset="0"/>
                      </a:rPr>
                      <m:t>=</m:t>
                    </m:r>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𝟑</m:t>
                        </m:r>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𝑽</m:t>
                            </m:r>
                          </m:e>
                          <m:sub>
                            <m:r>
                              <a:rPr lang="en-US" sz="4000" b="1" i="1" smtClean="0">
                                <a:latin typeface="Cambria Math" panose="02040503050406030204" pitchFamily="18" charset="0"/>
                              </a:rPr>
                              <m:t>𝒕</m:t>
                            </m:r>
                          </m:sub>
                        </m:sSub>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𝑬</m:t>
                            </m:r>
                          </m:e>
                          <m:sub>
                            <m:r>
                              <a:rPr lang="en-US" sz="4000" b="1" i="1" smtClean="0">
                                <a:latin typeface="Cambria Math" panose="02040503050406030204" pitchFamily="18" charset="0"/>
                              </a:rPr>
                              <m:t>𝒇</m:t>
                            </m:r>
                          </m:sub>
                        </m:sSub>
                      </m:num>
                      <m:den>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𝑿</m:t>
                            </m:r>
                          </m:e>
                          <m:sub>
                            <m:r>
                              <a:rPr lang="en-US" sz="4000" b="1" i="1" smtClean="0">
                                <a:latin typeface="Cambria Math" panose="02040503050406030204" pitchFamily="18" charset="0"/>
                              </a:rPr>
                              <m:t>𝒔</m:t>
                            </m:r>
                          </m:sub>
                        </m:sSub>
                      </m:den>
                    </m:f>
                    <m:r>
                      <a:rPr lang="en-US" sz="4000" b="1" i="1">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a:solidFill>
                              <a:prstClr val="black"/>
                            </a:solidFill>
                            <a:latin typeface="Cambria Math" panose="02040503050406030204" pitchFamily="18" charset="0"/>
                          </a:rPr>
                          <m:t>𝟑</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𝟐𝟓𝟒</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𝟔𝟐𝟑</m:t>
                        </m:r>
                        <m:r>
                          <a:rPr lang="en-US" sz="4000" b="1" i="1" smtClean="0">
                            <a:solidFill>
                              <a:prstClr val="black"/>
                            </a:solidFill>
                            <a:latin typeface="Cambria Math" panose="02040503050406030204" pitchFamily="18" charset="0"/>
                          </a:rPr>
                          <m:t>)</m:t>
                        </m:r>
                      </m:num>
                      <m:den>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𝟑</m:t>
                        </m:r>
                        <m:r>
                          <a:rPr lang="en-US" sz="4000" b="1" i="1" smtClean="0">
                            <a:solidFill>
                              <a:prstClr val="black"/>
                            </a:solidFill>
                            <a:latin typeface="Cambria Math" panose="02040503050406030204" pitchFamily="18" charset="0"/>
                          </a:rPr>
                          <m:t>)</m:t>
                        </m:r>
                      </m:den>
                    </m:f>
                    <m:r>
                      <a:rPr lang="en-US" sz="4000" b="1" i="1">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𝟏𝟓𝟖</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𝟐𝟒𝟐</m:t>
                    </m:r>
                    <m:r>
                      <a:rPr lang="en-US" sz="4000" b="1" i="1" smtClean="0">
                        <a:solidFill>
                          <a:prstClr val="black"/>
                        </a:solidFill>
                        <a:latin typeface="Cambria Math" panose="02040503050406030204" pitchFamily="18" charset="0"/>
                      </a:rPr>
                      <m:t>𝒌𝑾</m:t>
                    </m:r>
                  </m:oMath>
                </a14:m>
                <a:endParaRPr lang="en-US" sz="4000" b="1" dirty="0" smtClean="0"/>
              </a:p>
              <a:p>
                <a:endParaRPr lang="en-US" sz="4000" b="1" dirty="0" smtClean="0"/>
              </a:p>
              <a:p>
                <a14:m>
                  <m:oMath xmlns:m="http://schemas.openxmlformats.org/officeDocument/2006/math">
                    <m:sSub>
                      <m:sSubPr>
                        <m:ctrlPr>
                          <a:rPr lang="en-US" sz="4000" b="1" i="1">
                            <a:solidFill>
                              <a:prstClr val="black"/>
                            </a:solidFill>
                            <a:latin typeface="Cambria Math" panose="02040503050406030204" pitchFamily="18" charset="0"/>
                          </a:rPr>
                        </m:ctrlPr>
                      </m:sSubPr>
                      <m:e>
                        <m:r>
                          <a:rPr lang="en-US" sz="4000" b="1" i="1" smtClean="0">
                            <a:solidFill>
                              <a:prstClr val="black"/>
                            </a:solidFill>
                            <a:latin typeface="Cambria Math" panose="02040503050406030204" pitchFamily="18" charset="0"/>
                          </a:rPr>
                          <m:t>𝑻</m:t>
                        </m:r>
                      </m:e>
                      <m:sub>
                        <m:r>
                          <a:rPr lang="en-US" sz="4000" b="1" i="1">
                            <a:solidFill>
                              <a:prstClr val="black"/>
                            </a:solidFill>
                            <a:latin typeface="Cambria Math" panose="02040503050406030204" pitchFamily="18" charset="0"/>
                          </a:rPr>
                          <m:t>𝒎𝒂𝒙</m:t>
                        </m:r>
                      </m:sub>
                    </m:sSub>
                    <m:r>
                      <a:rPr lang="en-US" sz="4000" b="1" i="1">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sSub>
                          <m:sSubPr>
                            <m:ctrlPr>
                              <a:rPr lang="en-US" sz="4000" b="1" i="1" smtClean="0">
                                <a:solidFill>
                                  <a:prstClr val="black"/>
                                </a:solidFill>
                                <a:latin typeface="Cambria Math" panose="02040503050406030204" pitchFamily="18" charset="0"/>
                              </a:rPr>
                            </m:ctrlPr>
                          </m:sSubPr>
                          <m:e>
                            <m:r>
                              <a:rPr lang="en-US" sz="4000" b="1" i="1" smtClean="0">
                                <a:solidFill>
                                  <a:prstClr val="black"/>
                                </a:solidFill>
                                <a:latin typeface="Cambria Math" panose="02040503050406030204" pitchFamily="18" charset="0"/>
                              </a:rPr>
                              <m:t>𝑷</m:t>
                            </m:r>
                          </m:e>
                          <m:sub>
                            <m:r>
                              <a:rPr lang="en-US" sz="4000" b="1" i="1" smtClean="0">
                                <a:solidFill>
                                  <a:prstClr val="black"/>
                                </a:solidFill>
                                <a:latin typeface="Cambria Math" panose="02040503050406030204" pitchFamily="18" charset="0"/>
                              </a:rPr>
                              <m:t>𝒎𝒂𝒙</m:t>
                            </m:r>
                          </m:sub>
                        </m:sSub>
                      </m:num>
                      <m:den>
                        <m:r>
                          <a:rPr lang="en-US" sz="4000" b="1" i="1" smtClean="0">
                            <a:solidFill>
                              <a:prstClr val="black"/>
                            </a:solidFill>
                            <a:latin typeface="Cambria Math" panose="02040503050406030204" pitchFamily="18" charset="0"/>
                            <a:ea typeface="Cambria Math" panose="02040503050406030204" pitchFamily="18" charset="0"/>
                          </a:rPr>
                          <m:t>𝝎</m:t>
                        </m:r>
                      </m:den>
                    </m:f>
                    <m:r>
                      <a:rPr lang="en-US" sz="4000" b="1" i="1">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𝟏𝟓𝟖</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𝟐𝟒𝟐</m:t>
                        </m:r>
                      </m:num>
                      <m:den>
                        <m:r>
                          <a:rPr lang="en-US" sz="4000" b="1" i="1" smtClean="0">
                            <a:solidFill>
                              <a:prstClr val="black"/>
                            </a:solidFill>
                            <a:latin typeface="Cambria Math" panose="02040503050406030204" pitchFamily="18" charset="0"/>
                            <a:ea typeface="Cambria Math" panose="02040503050406030204" pitchFamily="18" charset="0"/>
                          </a:rPr>
                          <m:t>𝟏𝟖𝟓</m:t>
                        </m:r>
                        <m:r>
                          <a:rPr lang="en-US" sz="4000" b="1" i="1" smtClean="0">
                            <a:solidFill>
                              <a:prstClr val="black"/>
                            </a:solidFill>
                            <a:latin typeface="Cambria Math" panose="02040503050406030204" pitchFamily="18" charset="0"/>
                            <a:ea typeface="Cambria Math" panose="02040503050406030204" pitchFamily="18" charset="0"/>
                          </a:rPr>
                          <m:t>.</m:t>
                        </m:r>
                        <m:r>
                          <a:rPr lang="en-US" sz="4000" b="1" i="1" smtClean="0">
                            <a:solidFill>
                              <a:prstClr val="black"/>
                            </a:solidFill>
                            <a:latin typeface="Cambria Math" panose="02040503050406030204" pitchFamily="18" charset="0"/>
                            <a:ea typeface="Cambria Math" panose="02040503050406030204" pitchFamily="18" charset="0"/>
                          </a:rPr>
                          <m:t>𝟓</m:t>
                        </m:r>
                      </m:den>
                    </m:f>
                    <m:r>
                      <a:rPr lang="en-US" sz="4000" b="1" i="1">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𝟖𝟑𝟗</m:t>
                    </m:r>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𝟓</m:t>
                    </m:r>
                    <m:r>
                      <a:rPr lang="en-US" sz="4000" b="1" i="1" smtClean="0">
                        <a:solidFill>
                          <a:prstClr val="black"/>
                        </a:solidFill>
                        <a:latin typeface="Cambria Math" panose="02040503050406030204" pitchFamily="18" charset="0"/>
                      </a:rPr>
                      <m:t>𝑵𝒎</m:t>
                    </m:r>
                  </m:oMath>
                </a14:m>
                <a:endParaRPr lang="en-US" sz="4000" b="1" dirty="0" smtClean="0"/>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0" y="1448254"/>
                <a:ext cx="12192000" cy="5409746"/>
              </a:xfrm>
              <a:blipFill rotWithShape="0">
                <a:blip r:embed="rId2"/>
                <a:stretch>
                  <a:fillRect l="-1548" t="-2700"/>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52882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325563"/>
          </a:xfrm>
        </p:spPr>
        <p:txBody>
          <a:bodyPr/>
          <a:lstStyle/>
          <a:p>
            <a:r>
              <a:rPr lang="en-US" b="1" dirty="0" smtClean="0"/>
              <a:t>Summary for Power Factor Correction Using a Synchronous Motor</a:t>
            </a:r>
            <a:endParaRPr lang="en-US" b="1" dirty="0"/>
          </a:p>
        </p:txBody>
      </p:sp>
      <p:sp>
        <p:nvSpPr>
          <p:cNvPr id="11" name="Content Placeholder 10"/>
          <p:cNvSpPr>
            <a:spLocks noGrp="1"/>
          </p:cNvSpPr>
          <p:nvPr>
            <p:ph idx="1"/>
          </p:nvPr>
        </p:nvSpPr>
        <p:spPr>
          <a:xfrm>
            <a:off x="0" y="1325563"/>
            <a:ext cx="12192000" cy="5532437"/>
          </a:xfrm>
        </p:spPr>
        <p:txBody>
          <a:bodyPr>
            <a:normAutofit fontScale="92500"/>
          </a:bodyPr>
          <a:lstStyle/>
          <a:p>
            <a:pPr marL="0" marR="0" algn="just">
              <a:lnSpc>
                <a:spcPct val="107000"/>
              </a:lnSpc>
              <a:spcBef>
                <a:spcPts val="0"/>
              </a:spcBef>
              <a:spcAft>
                <a:spcPts val="1200"/>
              </a:spcAft>
            </a:pPr>
            <a:r>
              <a:rPr lang="en-US" dirty="0">
                <a:solidFill>
                  <a:srgbClr val="333333"/>
                </a:solidFill>
                <a:latin typeface="Georgia" panose="02040502050405020303" pitchFamily="18" charset="0"/>
                <a:ea typeface="Times New Roman" panose="02020603050405020304" pitchFamily="18" charset="0"/>
                <a:cs typeface="Helvetica" panose="020B0604020202020204" pitchFamily="34" charset="0"/>
              </a:rPr>
              <a:t>A Synchronous Machine when used for the purpose of reactive power control is called a Synchronous Compensator/Condenser/Capacitor. </a:t>
            </a:r>
            <a:endPar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endParaRPr>
          </a:p>
          <a:p>
            <a:pPr marL="0" marR="0" algn="just">
              <a:lnSpc>
                <a:spcPct val="107000"/>
              </a:lnSpc>
              <a:spcBef>
                <a:spcPts val="0"/>
              </a:spcBef>
              <a:spcAft>
                <a:spcPts val="1200"/>
              </a:spcAft>
            </a:pPr>
            <a:endPar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endParaRPr>
          </a:p>
          <a:p>
            <a:pPr marL="0" marR="0" algn="just">
              <a:lnSpc>
                <a:spcPct val="107000"/>
              </a:lnSpc>
              <a:spcBef>
                <a:spcPts val="0"/>
              </a:spcBef>
              <a:spcAft>
                <a:spcPts val="1200"/>
              </a:spcAft>
            </a:pPr>
            <a:r>
              <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rPr>
              <a:t>It </a:t>
            </a:r>
            <a:r>
              <a:rPr lang="en-US" dirty="0">
                <a:solidFill>
                  <a:srgbClr val="333333"/>
                </a:solidFill>
                <a:latin typeface="Georgia" panose="02040502050405020303" pitchFamily="18" charset="0"/>
                <a:ea typeface="Times New Roman" panose="02020603050405020304" pitchFamily="18" charset="0"/>
                <a:cs typeface="Helvetica" panose="020B0604020202020204" pitchFamily="34" charset="0"/>
              </a:rPr>
              <a:t>is a Synchronous Motor, whose shaft spins freely without any torque on it except its weight</a:t>
            </a:r>
            <a:r>
              <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rPr>
              <a:t>.</a:t>
            </a:r>
          </a:p>
          <a:p>
            <a:pPr marL="0" marR="0" algn="just">
              <a:lnSpc>
                <a:spcPct val="107000"/>
              </a:lnSpc>
              <a:spcBef>
                <a:spcPts val="0"/>
              </a:spcBef>
              <a:spcAft>
                <a:spcPts val="12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1200"/>
              </a:spcAft>
            </a:pPr>
            <a:r>
              <a:rPr lang="en-US" dirty="0">
                <a:solidFill>
                  <a:srgbClr val="333333"/>
                </a:solidFill>
                <a:latin typeface="Georgia" panose="02040502050405020303" pitchFamily="18" charset="0"/>
                <a:ea typeface="Times New Roman" panose="02020603050405020304" pitchFamily="18" charset="0"/>
                <a:cs typeface="Helvetica" panose="020B0604020202020204" pitchFamily="34" charset="0"/>
              </a:rPr>
              <a:t>A Synchronous Machine when used for power factor correction has two </a:t>
            </a:r>
            <a:r>
              <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rPr>
              <a:t>circuits;</a:t>
            </a:r>
          </a:p>
          <a:p>
            <a:pPr marL="0" marR="0" algn="just">
              <a:lnSpc>
                <a:spcPct val="107000"/>
              </a:lnSpc>
              <a:spcBef>
                <a:spcPts val="0"/>
              </a:spcBef>
              <a:spcAft>
                <a:spcPts val="1200"/>
              </a:spcAft>
            </a:pPr>
            <a:r>
              <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rPr>
              <a:t> a </a:t>
            </a:r>
            <a:r>
              <a:rPr lang="en-US" dirty="0">
                <a:solidFill>
                  <a:srgbClr val="333333"/>
                </a:solidFill>
                <a:latin typeface="Georgia" panose="02040502050405020303" pitchFamily="18" charset="0"/>
                <a:ea typeface="Times New Roman" panose="02020603050405020304" pitchFamily="18" charset="0"/>
                <a:cs typeface="Helvetica" panose="020B0604020202020204" pitchFamily="34" charset="0"/>
              </a:rPr>
              <a:t>Stator Circuit which is connected to the grid and </a:t>
            </a:r>
            <a:endPar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endParaRPr>
          </a:p>
          <a:p>
            <a:pPr marL="0" marR="0" algn="just">
              <a:lnSpc>
                <a:spcPct val="107000"/>
              </a:lnSpc>
              <a:spcBef>
                <a:spcPts val="0"/>
              </a:spcBef>
              <a:spcAft>
                <a:spcPts val="1200"/>
              </a:spcAft>
            </a:pPr>
            <a:endPar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endParaRPr>
          </a:p>
          <a:p>
            <a:pPr marL="0" marR="0" algn="just">
              <a:lnSpc>
                <a:spcPct val="107000"/>
              </a:lnSpc>
              <a:spcBef>
                <a:spcPts val="0"/>
              </a:spcBef>
              <a:spcAft>
                <a:spcPts val="1200"/>
              </a:spcAft>
            </a:pPr>
            <a:r>
              <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rPr>
              <a:t>a Rotor Circuit </a:t>
            </a:r>
            <a:r>
              <a:rPr lang="en-US" dirty="0">
                <a:solidFill>
                  <a:srgbClr val="333333"/>
                </a:solidFill>
                <a:latin typeface="Georgia" panose="02040502050405020303" pitchFamily="18" charset="0"/>
                <a:ea typeface="Times New Roman" panose="02020603050405020304" pitchFamily="18" charset="0"/>
                <a:cs typeface="Helvetica" panose="020B0604020202020204" pitchFamily="34" charset="0"/>
              </a:rPr>
              <a:t>which is called Field winding/Excitation Winding. </a:t>
            </a:r>
            <a:endParaRPr lang="en-US"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endParaRPr>
          </a:p>
          <a:p>
            <a:endParaRPr lang="en-US" dirty="0"/>
          </a:p>
        </p:txBody>
      </p:sp>
    </p:spTree>
    <p:extLst>
      <p:ext uri="{BB962C8B-B14F-4D97-AF65-F5344CB8AC3E}">
        <p14:creationId xmlns:p14="http://schemas.microsoft.com/office/powerpoint/2010/main" val="11062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solidFill>
                  <a:prstClr val="black"/>
                </a:solidFill>
              </a:rPr>
              <a:t>Summary for Power Factor Correction Using a Synchronous </a:t>
            </a:r>
            <a:r>
              <a:rPr lang="en-US" b="1" dirty="0" smtClean="0">
                <a:solidFill>
                  <a:prstClr val="black"/>
                </a:solidFill>
              </a:rPr>
              <a:t>Motor – cont’d</a:t>
            </a:r>
            <a:endParaRPr lang="en-US" dirty="0"/>
          </a:p>
        </p:txBody>
      </p:sp>
      <p:sp>
        <p:nvSpPr>
          <p:cNvPr id="3" name="Content Placeholder 2"/>
          <p:cNvSpPr>
            <a:spLocks noGrp="1"/>
          </p:cNvSpPr>
          <p:nvPr>
            <p:ph idx="1"/>
          </p:nvPr>
        </p:nvSpPr>
        <p:spPr>
          <a:xfrm>
            <a:off x="0" y="1325562"/>
            <a:ext cx="12192000" cy="5532437"/>
          </a:xfrm>
        </p:spPr>
        <p:txBody>
          <a:bodyPr>
            <a:noAutofit/>
          </a:bodyPr>
          <a:lstStyle/>
          <a:p>
            <a:pPr marL="0" lvl="0" algn="just">
              <a:lnSpc>
                <a:spcPct val="107000"/>
              </a:lnSpc>
              <a:spcBef>
                <a:spcPts val="0"/>
              </a:spcBef>
              <a:spcAft>
                <a:spcPts val="1200"/>
              </a:spcAft>
            </a:pP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field winding is controlled by a solid state voltage and frequency regulator</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algn="just">
              <a:lnSpc>
                <a:spcPct val="107000"/>
              </a:lnSpc>
              <a:spcBef>
                <a:spcPts val="0"/>
              </a:spcBef>
              <a:spcAft>
                <a:spcPts val="1200"/>
              </a:spcAft>
            </a:pP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algn="just">
              <a:lnSpc>
                <a:spcPct val="107000"/>
              </a:lnSpc>
              <a:spcBef>
                <a:spcPts val="0"/>
              </a:spcBef>
              <a:spcAft>
                <a:spcPts val="1200"/>
              </a:spcAft>
            </a:pP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Increasing</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the device's field winding excitation results in its </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furnishing reactive power</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(VARs) to the system and </a:t>
            </a:r>
            <a:endPar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lgn="just">
              <a:lnSpc>
                <a:spcPct val="107000"/>
              </a:lnSpc>
              <a:spcBef>
                <a:spcPts val="0"/>
              </a:spcBef>
              <a:spcAft>
                <a:spcPts val="1200"/>
              </a:spcAft>
            </a:pPr>
            <a:endPar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lgn="just">
              <a:lnSpc>
                <a:spcPct val="107000"/>
              </a:lnSpc>
              <a:spcBef>
                <a:spcPts val="0"/>
              </a:spcBef>
              <a:spcAft>
                <a:spcPts val="1200"/>
              </a:spcAft>
            </a:pP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decreasing</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the field winding excitation  causes </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absorption of reactive power</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from the system (VARs). </a:t>
            </a:r>
            <a:endPar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lgn="just">
              <a:lnSpc>
                <a:spcPct val="107000"/>
              </a:lnSpc>
              <a:spcBef>
                <a:spcPts val="0"/>
              </a:spcBef>
              <a:spcAft>
                <a:spcPts val="1200"/>
              </a:spcAft>
            </a:pPr>
            <a:endPar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lgn="just">
              <a:lnSpc>
                <a:spcPct val="107000"/>
              </a:lnSpc>
              <a:spcBef>
                <a:spcPts val="0"/>
              </a:spcBef>
              <a:spcAft>
                <a:spcPts val="1200"/>
              </a:spcAft>
            </a:pP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Hence, it acts as a </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capacitor</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over excited mode</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and an as </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inductor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under-excited mode</a:t>
            </a:r>
            <a:r>
              <a:rPr lang="en-US" sz="32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algn="just">
              <a:lnSpc>
                <a:spcPct val="107000"/>
              </a:lnSpc>
              <a:spcBef>
                <a:spcPts val="0"/>
              </a:spcBef>
              <a:spcAft>
                <a:spcPts val="1200"/>
              </a:spcAft>
            </a:pP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algn="just">
              <a:lnSpc>
                <a:spcPct val="107000"/>
              </a:lnSpc>
              <a:spcBef>
                <a:spcPts val="0"/>
              </a:spcBef>
              <a:spcAft>
                <a:spcPts val="1200"/>
              </a:spcAft>
            </a:pP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variations of </a:t>
            </a:r>
            <a:r>
              <a:rPr lang="en-US" sz="32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with excitation</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are known as </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curves because of their shape.</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18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2192000" cy="1325563"/>
          </a:xfrm>
        </p:spPr>
        <p:txBody>
          <a:bodyPr>
            <a:normAutofit/>
          </a:bodyPr>
          <a:lstStyle/>
          <a:p>
            <a:r>
              <a:rPr lang="en-US" sz="4000" dirty="0" smtClean="0">
                <a:latin typeface="Arial Black" panose="020B0A04020102020204" pitchFamily="34" charset="0"/>
              </a:rPr>
              <a:t>SYNCHRONOUS MACHINES V - CURVES</a:t>
            </a:r>
            <a:endParaRPr lang="en-US" sz="4000" dirty="0">
              <a:latin typeface="Arial Black" panose="020B0A04020102020204" pitchFamily="34" charset="0"/>
            </a:endParaRPr>
          </a:p>
        </p:txBody>
      </p:sp>
      <p:sp>
        <p:nvSpPr>
          <p:cNvPr id="9" name="Content Placeholder 8"/>
          <p:cNvSpPr>
            <a:spLocks noGrp="1"/>
          </p:cNvSpPr>
          <p:nvPr>
            <p:ph sz="half" idx="1"/>
          </p:nvPr>
        </p:nvSpPr>
        <p:spPr>
          <a:xfrm>
            <a:off x="0" y="1114427"/>
            <a:ext cx="6019800" cy="5743572"/>
          </a:xfrm>
        </p:spPr>
        <p:txBody>
          <a:bodyPr>
            <a:normAutofit fontScale="92500"/>
          </a:bodyPr>
          <a:lstStyle/>
          <a:p>
            <a:r>
              <a:rPr lang="en-US" dirty="0" smtClean="0"/>
              <a:t>V – curves of a synchronous machines are plots of field current against armature current at various levels of loading.</a:t>
            </a:r>
          </a:p>
          <a:p>
            <a:r>
              <a:rPr lang="en-US" dirty="0" smtClean="0"/>
              <a:t>They apply only to synchronous motors.</a:t>
            </a:r>
          </a:p>
          <a:p>
            <a:r>
              <a:rPr lang="en-US" dirty="0" smtClean="0"/>
              <a:t>There is always a level of excitation, corresponding to unity power factor at which the armature current is minimum</a:t>
            </a:r>
          </a:p>
          <a:p>
            <a:r>
              <a:rPr lang="en-US" dirty="0" smtClean="0"/>
              <a:t>Fig. V shows the V – curves for a synchronous motor</a:t>
            </a:r>
          </a:p>
          <a:p>
            <a:r>
              <a:rPr lang="en-US" b="1" dirty="0" smtClean="0"/>
              <a:t>Note: a stability limit exist beyond which stability cannot be maintained during operations; Excitation below this limit causes the motor to pull out of synchronism</a:t>
            </a:r>
            <a:endParaRPr lang="en-US" b="1" dirty="0"/>
          </a:p>
        </p:txBody>
      </p:sp>
      <p:sp>
        <p:nvSpPr>
          <p:cNvPr id="18" name="Content Placeholder 17"/>
          <p:cNvSpPr txBox="1">
            <a:spLocks noGrp="1"/>
          </p:cNvSpPr>
          <p:nvPr>
            <p:ph sz="half" idx="2"/>
          </p:nvPr>
        </p:nvSpPr>
        <p:spPr>
          <a:xfrm>
            <a:off x="6730274" y="767802"/>
            <a:ext cx="6019800" cy="480131"/>
          </a:xfrm>
          <a:prstGeom prst="rect">
            <a:avLst/>
          </a:prstGeom>
          <a:noFill/>
        </p:spPr>
        <p:txBody>
          <a:bodyPr wrap="square" rtlCol="0">
            <a:spAutoFit/>
          </a:bodyPr>
          <a:lstStyle/>
          <a:p>
            <a:pPr marL="0" indent="0">
              <a:buNone/>
            </a:pPr>
            <a:r>
              <a:rPr lang="en-US" b="1" dirty="0" smtClean="0"/>
              <a:t>                           V - CURVES</a:t>
            </a:r>
            <a:endParaRPr lang="en-US" b="1" dirty="0"/>
          </a:p>
        </p:txBody>
      </p:sp>
      <p:grpSp>
        <p:nvGrpSpPr>
          <p:cNvPr id="53" name="Group 52"/>
          <p:cNvGrpSpPr/>
          <p:nvPr/>
        </p:nvGrpSpPr>
        <p:grpSpPr>
          <a:xfrm>
            <a:off x="5969690" y="1097280"/>
            <a:ext cx="6070633" cy="5613541"/>
            <a:chOff x="5466770" y="1097280"/>
            <a:chExt cx="6070633" cy="5613541"/>
          </a:xfrm>
        </p:grpSpPr>
        <p:grpSp>
          <p:nvGrpSpPr>
            <p:cNvPr id="44" name="Group 43"/>
            <p:cNvGrpSpPr/>
            <p:nvPr/>
          </p:nvGrpSpPr>
          <p:grpSpPr>
            <a:xfrm>
              <a:off x="5905132" y="1097280"/>
              <a:ext cx="5632271" cy="5380295"/>
              <a:chOff x="5905132" y="1097280"/>
              <a:chExt cx="5632271" cy="5380295"/>
            </a:xfrm>
          </p:grpSpPr>
          <p:grpSp>
            <p:nvGrpSpPr>
              <p:cNvPr id="35" name="Group 34"/>
              <p:cNvGrpSpPr/>
              <p:nvPr/>
            </p:nvGrpSpPr>
            <p:grpSpPr>
              <a:xfrm>
                <a:off x="5905132" y="1625600"/>
                <a:ext cx="5632271" cy="4851975"/>
                <a:chOff x="5905132" y="1625600"/>
                <a:chExt cx="5632271" cy="4851975"/>
              </a:xfrm>
            </p:grpSpPr>
            <p:grpSp>
              <p:nvGrpSpPr>
                <p:cNvPr id="26" name="Group 25"/>
                <p:cNvGrpSpPr/>
                <p:nvPr/>
              </p:nvGrpSpPr>
              <p:grpSpPr>
                <a:xfrm>
                  <a:off x="5905132" y="1625600"/>
                  <a:ext cx="5632271" cy="4851975"/>
                  <a:chOff x="5905132" y="1625600"/>
                  <a:chExt cx="5632271" cy="4851975"/>
                </a:xfrm>
              </p:grpSpPr>
              <p:grpSp>
                <p:nvGrpSpPr>
                  <p:cNvPr id="15" name="Group 14"/>
                  <p:cNvGrpSpPr/>
                  <p:nvPr/>
                </p:nvGrpSpPr>
                <p:grpSpPr>
                  <a:xfrm>
                    <a:off x="6776717" y="1625600"/>
                    <a:ext cx="4760686" cy="4267200"/>
                    <a:chOff x="6879771" y="1625600"/>
                    <a:chExt cx="4760686" cy="4267200"/>
                  </a:xfrm>
                </p:grpSpPr>
                <p:cxnSp>
                  <p:nvCxnSpPr>
                    <p:cNvPr id="12" name="Straight Arrow Connector 11"/>
                    <p:cNvCxnSpPr/>
                    <p:nvPr/>
                  </p:nvCxnSpPr>
                  <p:spPr>
                    <a:xfrm flipV="1">
                      <a:off x="6879771" y="1625600"/>
                      <a:ext cx="0" cy="426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79771" y="5878286"/>
                      <a:ext cx="476068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633027" y="5863773"/>
                    <a:ext cx="493486" cy="584775"/>
                  </a:xfrm>
                  <a:prstGeom prst="rect">
                    <a:avLst/>
                  </a:prstGeom>
                  <a:noFill/>
                </p:spPr>
                <p:txBody>
                  <a:bodyPr wrap="square" rtlCol="0">
                    <a:spAutoFit/>
                  </a:bodyPr>
                  <a:lstStyle/>
                  <a:p>
                    <a:r>
                      <a:rPr lang="en-US" sz="3200" b="1" dirty="0" smtClean="0"/>
                      <a:t>0</a:t>
                    </a:r>
                    <a:endParaRPr lang="en-US" b="1" dirty="0"/>
                  </a:p>
                </p:txBody>
              </p:sp>
              <p:sp>
                <p:nvSpPr>
                  <p:cNvPr id="19" name="TextBox 18"/>
                  <p:cNvSpPr txBox="1"/>
                  <p:nvPr/>
                </p:nvSpPr>
                <p:spPr>
                  <a:xfrm>
                    <a:off x="7805056" y="5863772"/>
                    <a:ext cx="743858" cy="584775"/>
                  </a:xfrm>
                  <a:prstGeom prst="rect">
                    <a:avLst/>
                  </a:prstGeom>
                  <a:noFill/>
                </p:spPr>
                <p:txBody>
                  <a:bodyPr wrap="square" rtlCol="0">
                    <a:spAutoFit/>
                  </a:bodyPr>
                  <a:lstStyle/>
                  <a:p>
                    <a:r>
                      <a:rPr lang="en-US" sz="3200" b="1" dirty="0" smtClean="0"/>
                      <a:t>50</a:t>
                    </a:r>
                    <a:endParaRPr lang="en-US" b="1" dirty="0"/>
                  </a:p>
                </p:txBody>
              </p:sp>
              <p:sp>
                <p:nvSpPr>
                  <p:cNvPr id="20" name="TextBox 19"/>
                  <p:cNvSpPr txBox="1"/>
                  <p:nvPr/>
                </p:nvSpPr>
                <p:spPr>
                  <a:xfrm>
                    <a:off x="9024259" y="5892800"/>
                    <a:ext cx="903516" cy="584775"/>
                  </a:xfrm>
                  <a:prstGeom prst="rect">
                    <a:avLst/>
                  </a:prstGeom>
                  <a:noFill/>
                </p:spPr>
                <p:txBody>
                  <a:bodyPr wrap="square" rtlCol="0">
                    <a:spAutoFit/>
                  </a:bodyPr>
                  <a:lstStyle/>
                  <a:p>
                    <a:r>
                      <a:rPr lang="en-US" sz="3200" b="1" dirty="0" smtClean="0"/>
                      <a:t>100</a:t>
                    </a:r>
                    <a:endParaRPr lang="en-US" b="1" dirty="0"/>
                  </a:p>
                </p:txBody>
              </p:sp>
              <p:sp>
                <p:nvSpPr>
                  <p:cNvPr id="21" name="TextBox 20"/>
                  <p:cNvSpPr txBox="1"/>
                  <p:nvPr/>
                </p:nvSpPr>
                <p:spPr>
                  <a:xfrm>
                    <a:off x="10082898" y="5861519"/>
                    <a:ext cx="874662" cy="584775"/>
                  </a:xfrm>
                  <a:prstGeom prst="rect">
                    <a:avLst/>
                  </a:prstGeom>
                  <a:noFill/>
                </p:spPr>
                <p:txBody>
                  <a:bodyPr wrap="square" rtlCol="0">
                    <a:spAutoFit/>
                  </a:bodyPr>
                  <a:lstStyle/>
                  <a:p>
                    <a:r>
                      <a:rPr lang="en-US" sz="3200" b="1" dirty="0" smtClean="0"/>
                      <a:t>150</a:t>
                    </a:r>
                    <a:endParaRPr lang="en-US" b="1" dirty="0"/>
                  </a:p>
                </p:txBody>
              </p:sp>
              <p:sp>
                <p:nvSpPr>
                  <p:cNvPr id="22" name="TextBox 21"/>
                  <p:cNvSpPr txBox="1"/>
                  <p:nvPr/>
                </p:nvSpPr>
                <p:spPr>
                  <a:xfrm>
                    <a:off x="6014359" y="4737763"/>
                    <a:ext cx="903516" cy="584775"/>
                  </a:xfrm>
                  <a:prstGeom prst="rect">
                    <a:avLst/>
                  </a:prstGeom>
                  <a:noFill/>
                </p:spPr>
                <p:txBody>
                  <a:bodyPr wrap="square" rtlCol="0">
                    <a:spAutoFit/>
                  </a:bodyPr>
                  <a:lstStyle/>
                  <a:p>
                    <a:r>
                      <a:rPr lang="en-US" sz="3200" b="1" dirty="0" smtClean="0"/>
                      <a:t>100</a:t>
                    </a:r>
                    <a:endParaRPr lang="en-US" b="1" dirty="0"/>
                  </a:p>
                </p:txBody>
              </p:sp>
              <p:sp>
                <p:nvSpPr>
                  <p:cNvPr id="23" name="TextBox 22"/>
                  <p:cNvSpPr txBox="1"/>
                  <p:nvPr/>
                </p:nvSpPr>
                <p:spPr>
                  <a:xfrm>
                    <a:off x="6014359" y="3732452"/>
                    <a:ext cx="903516" cy="584775"/>
                  </a:xfrm>
                  <a:prstGeom prst="rect">
                    <a:avLst/>
                  </a:prstGeom>
                  <a:noFill/>
                </p:spPr>
                <p:txBody>
                  <a:bodyPr wrap="square" rtlCol="0">
                    <a:spAutoFit/>
                  </a:bodyPr>
                  <a:lstStyle/>
                  <a:p>
                    <a:r>
                      <a:rPr lang="en-US" sz="3200" b="1" dirty="0"/>
                      <a:t>2</a:t>
                    </a:r>
                    <a:r>
                      <a:rPr lang="en-US" sz="3200" b="1" dirty="0" smtClean="0"/>
                      <a:t>00</a:t>
                    </a:r>
                    <a:endParaRPr lang="en-US" b="1" dirty="0"/>
                  </a:p>
                </p:txBody>
              </p:sp>
              <p:sp>
                <p:nvSpPr>
                  <p:cNvPr id="24" name="TextBox 23"/>
                  <p:cNvSpPr txBox="1"/>
                  <p:nvPr/>
                </p:nvSpPr>
                <p:spPr>
                  <a:xfrm>
                    <a:off x="5946501" y="2778669"/>
                    <a:ext cx="903516" cy="584775"/>
                  </a:xfrm>
                  <a:prstGeom prst="rect">
                    <a:avLst/>
                  </a:prstGeom>
                  <a:noFill/>
                </p:spPr>
                <p:txBody>
                  <a:bodyPr wrap="square" rtlCol="0">
                    <a:spAutoFit/>
                  </a:bodyPr>
                  <a:lstStyle/>
                  <a:p>
                    <a:r>
                      <a:rPr lang="en-US" sz="3200" b="1" dirty="0" smtClean="0"/>
                      <a:t>300</a:t>
                    </a:r>
                    <a:endParaRPr lang="en-US" b="1" dirty="0"/>
                  </a:p>
                </p:txBody>
              </p:sp>
              <p:sp>
                <p:nvSpPr>
                  <p:cNvPr id="25" name="TextBox 24"/>
                  <p:cNvSpPr txBox="1"/>
                  <p:nvPr/>
                </p:nvSpPr>
                <p:spPr>
                  <a:xfrm>
                    <a:off x="5905132" y="1829238"/>
                    <a:ext cx="903516" cy="584775"/>
                  </a:xfrm>
                  <a:prstGeom prst="rect">
                    <a:avLst/>
                  </a:prstGeom>
                  <a:noFill/>
                </p:spPr>
                <p:txBody>
                  <a:bodyPr wrap="square" rtlCol="0">
                    <a:spAutoFit/>
                  </a:bodyPr>
                  <a:lstStyle/>
                  <a:p>
                    <a:r>
                      <a:rPr lang="en-US" sz="3200" b="1" dirty="0"/>
                      <a:t>4</a:t>
                    </a:r>
                    <a:r>
                      <a:rPr lang="en-US" sz="3200" b="1" dirty="0" smtClean="0"/>
                      <a:t>00</a:t>
                    </a:r>
                    <a:endParaRPr lang="en-US" b="1" dirty="0"/>
                  </a:p>
                </p:txBody>
              </p:sp>
            </p:grpSp>
            <p:cxnSp>
              <p:nvCxnSpPr>
                <p:cNvPr id="28" name="Straight Connector 27"/>
                <p:cNvCxnSpPr/>
                <p:nvPr/>
              </p:nvCxnSpPr>
              <p:spPr>
                <a:xfrm>
                  <a:off x="6768376" y="2582935"/>
                  <a:ext cx="2678977" cy="33818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0" idx="0"/>
                </p:cNvCxnSpPr>
                <p:nvPr/>
              </p:nvCxnSpPr>
              <p:spPr>
                <a:xfrm flipV="1">
                  <a:off x="9476017" y="2955248"/>
                  <a:ext cx="2061386" cy="2937552"/>
                </a:xfrm>
                <a:prstGeom prst="line">
                  <a:avLst/>
                </a:prstGeom>
                <a:ln w="57150"/>
              </p:spPr>
              <p:style>
                <a:lnRef idx="1">
                  <a:schemeClr val="accent2"/>
                </a:lnRef>
                <a:fillRef idx="0">
                  <a:schemeClr val="accent2"/>
                </a:fillRef>
                <a:effectRef idx="0">
                  <a:schemeClr val="accent2"/>
                </a:effectRef>
                <a:fontRef idx="minor">
                  <a:schemeClr val="tx1"/>
                </a:fontRef>
              </p:style>
            </p:cxnSp>
          </p:grpSp>
          <p:sp>
            <p:nvSpPr>
              <p:cNvPr id="39" name="Freeform 38"/>
              <p:cNvSpPr/>
              <p:nvPr/>
            </p:nvSpPr>
            <p:spPr>
              <a:xfrm>
                <a:off x="6797040" y="1295400"/>
                <a:ext cx="1554480" cy="1310640"/>
              </a:xfrm>
              <a:custGeom>
                <a:avLst/>
                <a:gdLst>
                  <a:gd name="connsiteX0" fmla="*/ 0 w 1554480"/>
                  <a:gd name="connsiteY0" fmla="*/ 1310640 h 1310640"/>
                  <a:gd name="connsiteX1" fmla="*/ 304800 w 1554480"/>
                  <a:gd name="connsiteY1" fmla="*/ 1280160 h 1310640"/>
                  <a:gd name="connsiteX2" fmla="*/ 350520 w 1554480"/>
                  <a:gd name="connsiteY2" fmla="*/ 1249680 h 1310640"/>
                  <a:gd name="connsiteX3" fmla="*/ 441960 w 1554480"/>
                  <a:gd name="connsiteY3" fmla="*/ 1203960 h 1310640"/>
                  <a:gd name="connsiteX4" fmla="*/ 518160 w 1554480"/>
                  <a:gd name="connsiteY4" fmla="*/ 1112520 h 1310640"/>
                  <a:gd name="connsiteX5" fmla="*/ 563880 w 1554480"/>
                  <a:gd name="connsiteY5" fmla="*/ 1097280 h 1310640"/>
                  <a:gd name="connsiteX6" fmla="*/ 624840 w 1554480"/>
                  <a:gd name="connsiteY6" fmla="*/ 1082040 h 1310640"/>
                  <a:gd name="connsiteX7" fmla="*/ 701040 w 1554480"/>
                  <a:gd name="connsiteY7" fmla="*/ 1066800 h 1310640"/>
                  <a:gd name="connsiteX8" fmla="*/ 792480 w 1554480"/>
                  <a:gd name="connsiteY8" fmla="*/ 1036320 h 1310640"/>
                  <a:gd name="connsiteX9" fmla="*/ 899160 w 1554480"/>
                  <a:gd name="connsiteY9" fmla="*/ 960120 h 1310640"/>
                  <a:gd name="connsiteX10" fmla="*/ 944880 w 1554480"/>
                  <a:gd name="connsiteY10" fmla="*/ 929640 h 1310640"/>
                  <a:gd name="connsiteX11" fmla="*/ 1082040 w 1554480"/>
                  <a:gd name="connsiteY11" fmla="*/ 807720 h 1310640"/>
                  <a:gd name="connsiteX12" fmla="*/ 1112520 w 1554480"/>
                  <a:gd name="connsiteY12" fmla="*/ 762000 h 1310640"/>
                  <a:gd name="connsiteX13" fmla="*/ 1203960 w 1554480"/>
                  <a:gd name="connsiteY13" fmla="*/ 731520 h 1310640"/>
                  <a:gd name="connsiteX14" fmla="*/ 1249680 w 1554480"/>
                  <a:gd name="connsiteY14" fmla="*/ 716280 h 1310640"/>
                  <a:gd name="connsiteX15" fmla="*/ 1295400 w 1554480"/>
                  <a:gd name="connsiteY15" fmla="*/ 685800 h 1310640"/>
                  <a:gd name="connsiteX16" fmla="*/ 1310640 w 1554480"/>
                  <a:gd name="connsiteY16" fmla="*/ 533400 h 1310640"/>
                  <a:gd name="connsiteX17" fmla="*/ 1325880 w 1554480"/>
                  <a:gd name="connsiteY17" fmla="*/ 441960 h 1310640"/>
                  <a:gd name="connsiteX18" fmla="*/ 1402080 w 1554480"/>
                  <a:gd name="connsiteY18" fmla="*/ 381000 h 1310640"/>
                  <a:gd name="connsiteX19" fmla="*/ 1493520 w 1554480"/>
                  <a:gd name="connsiteY19" fmla="*/ 274320 h 1310640"/>
                  <a:gd name="connsiteX20" fmla="*/ 1508760 w 1554480"/>
                  <a:gd name="connsiteY20" fmla="*/ 228600 h 1310640"/>
                  <a:gd name="connsiteX21" fmla="*/ 1524000 w 1554480"/>
                  <a:gd name="connsiteY21" fmla="*/ 121920 h 1310640"/>
                  <a:gd name="connsiteX22" fmla="*/ 1554480 w 1554480"/>
                  <a:gd name="connsiteY22" fmla="*/ 0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54480" h="1310640">
                    <a:moveTo>
                      <a:pt x="0" y="1310640"/>
                    </a:moveTo>
                    <a:cubicBezTo>
                      <a:pt x="6641" y="1310166"/>
                      <a:pt x="245974" y="1299769"/>
                      <a:pt x="304800" y="1280160"/>
                    </a:cubicBezTo>
                    <a:cubicBezTo>
                      <a:pt x="322176" y="1274368"/>
                      <a:pt x="334137" y="1257871"/>
                      <a:pt x="350520" y="1249680"/>
                    </a:cubicBezTo>
                    <a:cubicBezTo>
                      <a:pt x="476713" y="1186584"/>
                      <a:pt x="310933" y="1291311"/>
                      <a:pt x="441960" y="1203960"/>
                    </a:cubicBezTo>
                    <a:cubicBezTo>
                      <a:pt x="464451" y="1170224"/>
                      <a:pt x="482957" y="1135989"/>
                      <a:pt x="518160" y="1112520"/>
                    </a:cubicBezTo>
                    <a:cubicBezTo>
                      <a:pt x="531526" y="1103609"/>
                      <a:pt x="548434" y="1101693"/>
                      <a:pt x="563880" y="1097280"/>
                    </a:cubicBezTo>
                    <a:cubicBezTo>
                      <a:pt x="584019" y="1091526"/>
                      <a:pt x="604393" y="1086584"/>
                      <a:pt x="624840" y="1082040"/>
                    </a:cubicBezTo>
                    <a:cubicBezTo>
                      <a:pt x="650126" y="1076421"/>
                      <a:pt x="676050" y="1073616"/>
                      <a:pt x="701040" y="1066800"/>
                    </a:cubicBezTo>
                    <a:cubicBezTo>
                      <a:pt x="732037" y="1058346"/>
                      <a:pt x="765747" y="1054142"/>
                      <a:pt x="792480" y="1036320"/>
                    </a:cubicBezTo>
                    <a:cubicBezTo>
                      <a:pt x="900228" y="964488"/>
                      <a:pt x="766837" y="1054636"/>
                      <a:pt x="899160" y="960120"/>
                    </a:cubicBezTo>
                    <a:cubicBezTo>
                      <a:pt x="914065" y="949474"/>
                      <a:pt x="931190" y="941809"/>
                      <a:pt x="944880" y="929640"/>
                    </a:cubicBezTo>
                    <a:cubicBezTo>
                      <a:pt x="1101467" y="790451"/>
                      <a:pt x="978275" y="876896"/>
                      <a:pt x="1082040" y="807720"/>
                    </a:cubicBezTo>
                    <a:cubicBezTo>
                      <a:pt x="1092200" y="792480"/>
                      <a:pt x="1096988" y="771708"/>
                      <a:pt x="1112520" y="762000"/>
                    </a:cubicBezTo>
                    <a:cubicBezTo>
                      <a:pt x="1139765" y="744972"/>
                      <a:pt x="1173480" y="741680"/>
                      <a:pt x="1203960" y="731520"/>
                    </a:cubicBezTo>
                    <a:cubicBezTo>
                      <a:pt x="1219200" y="726440"/>
                      <a:pt x="1236314" y="725191"/>
                      <a:pt x="1249680" y="716280"/>
                    </a:cubicBezTo>
                    <a:lnTo>
                      <a:pt x="1295400" y="685800"/>
                    </a:lnTo>
                    <a:cubicBezTo>
                      <a:pt x="1300480" y="635000"/>
                      <a:pt x="1304308" y="584059"/>
                      <a:pt x="1310640" y="533400"/>
                    </a:cubicBezTo>
                    <a:cubicBezTo>
                      <a:pt x="1314473" y="502738"/>
                      <a:pt x="1309982" y="468457"/>
                      <a:pt x="1325880" y="441960"/>
                    </a:cubicBezTo>
                    <a:cubicBezTo>
                      <a:pt x="1342615" y="414068"/>
                      <a:pt x="1377768" y="402610"/>
                      <a:pt x="1402080" y="381000"/>
                    </a:cubicBezTo>
                    <a:cubicBezTo>
                      <a:pt x="1435827" y="351003"/>
                      <a:pt x="1472700" y="315960"/>
                      <a:pt x="1493520" y="274320"/>
                    </a:cubicBezTo>
                    <a:cubicBezTo>
                      <a:pt x="1500704" y="259952"/>
                      <a:pt x="1503680" y="243840"/>
                      <a:pt x="1508760" y="228600"/>
                    </a:cubicBezTo>
                    <a:cubicBezTo>
                      <a:pt x="1513840" y="193040"/>
                      <a:pt x="1518538" y="157423"/>
                      <a:pt x="1524000" y="121920"/>
                    </a:cubicBezTo>
                    <a:cubicBezTo>
                      <a:pt x="1539207" y="23077"/>
                      <a:pt x="1526120" y="56721"/>
                      <a:pt x="1554480"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Freeform 39"/>
              <p:cNvSpPr/>
              <p:nvPr/>
            </p:nvSpPr>
            <p:spPr>
              <a:xfrm>
                <a:off x="8570688" y="1097280"/>
                <a:ext cx="862872" cy="4770120"/>
              </a:xfrm>
              <a:custGeom>
                <a:avLst/>
                <a:gdLst>
                  <a:gd name="connsiteX0" fmla="*/ 862872 w 862872"/>
                  <a:gd name="connsiteY0" fmla="*/ 4770120 h 4770120"/>
                  <a:gd name="connsiteX1" fmla="*/ 801912 w 862872"/>
                  <a:gd name="connsiteY1" fmla="*/ 4556760 h 4770120"/>
                  <a:gd name="connsiteX2" fmla="*/ 679992 w 862872"/>
                  <a:gd name="connsiteY2" fmla="*/ 4221480 h 4770120"/>
                  <a:gd name="connsiteX3" fmla="*/ 634272 w 862872"/>
                  <a:gd name="connsiteY3" fmla="*/ 4053840 h 4770120"/>
                  <a:gd name="connsiteX4" fmla="*/ 573312 w 862872"/>
                  <a:gd name="connsiteY4" fmla="*/ 3992880 h 4770120"/>
                  <a:gd name="connsiteX5" fmla="*/ 527592 w 862872"/>
                  <a:gd name="connsiteY5" fmla="*/ 3901440 h 4770120"/>
                  <a:gd name="connsiteX6" fmla="*/ 497112 w 862872"/>
                  <a:gd name="connsiteY6" fmla="*/ 3794760 h 4770120"/>
                  <a:gd name="connsiteX7" fmla="*/ 466632 w 862872"/>
                  <a:gd name="connsiteY7" fmla="*/ 3581400 h 4770120"/>
                  <a:gd name="connsiteX8" fmla="*/ 451392 w 862872"/>
                  <a:gd name="connsiteY8" fmla="*/ 3520440 h 4770120"/>
                  <a:gd name="connsiteX9" fmla="*/ 420912 w 862872"/>
                  <a:gd name="connsiteY9" fmla="*/ 3459480 h 4770120"/>
                  <a:gd name="connsiteX10" fmla="*/ 390432 w 862872"/>
                  <a:gd name="connsiteY10" fmla="*/ 3413760 h 4770120"/>
                  <a:gd name="connsiteX11" fmla="*/ 344712 w 862872"/>
                  <a:gd name="connsiteY11" fmla="*/ 3276600 h 4770120"/>
                  <a:gd name="connsiteX12" fmla="*/ 298992 w 862872"/>
                  <a:gd name="connsiteY12" fmla="*/ 3169920 h 4770120"/>
                  <a:gd name="connsiteX13" fmla="*/ 268512 w 862872"/>
                  <a:gd name="connsiteY13" fmla="*/ 3078480 h 4770120"/>
                  <a:gd name="connsiteX14" fmla="*/ 253272 w 862872"/>
                  <a:gd name="connsiteY14" fmla="*/ 3032760 h 4770120"/>
                  <a:gd name="connsiteX15" fmla="*/ 238032 w 862872"/>
                  <a:gd name="connsiteY15" fmla="*/ 2987040 h 4770120"/>
                  <a:gd name="connsiteX16" fmla="*/ 192312 w 862872"/>
                  <a:gd name="connsiteY16" fmla="*/ 2804160 h 4770120"/>
                  <a:gd name="connsiteX17" fmla="*/ 177072 w 862872"/>
                  <a:gd name="connsiteY17" fmla="*/ 2727960 h 4770120"/>
                  <a:gd name="connsiteX18" fmla="*/ 146592 w 862872"/>
                  <a:gd name="connsiteY18" fmla="*/ 2621280 h 4770120"/>
                  <a:gd name="connsiteX19" fmla="*/ 131352 w 862872"/>
                  <a:gd name="connsiteY19" fmla="*/ 2484120 h 4770120"/>
                  <a:gd name="connsiteX20" fmla="*/ 116112 w 862872"/>
                  <a:gd name="connsiteY20" fmla="*/ 2423160 h 4770120"/>
                  <a:gd name="connsiteX21" fmla="*/ 70392 w 862872"/>
                  <a:gd name="connsiteY21" fmla="*/ 2377440 h 4770120"/>
                  <a:gd name="connsiteX22" fmla="*/ 39912 w 862872"/>
                  <a:gd name="connsiteY22" fmla="*/ 2133600 h 4770120"/>
                  <a:gd name="connsiteX23" fmla="*/ 9432 w 862872"/>
                  <a:gd name="connsiteY23" fmla="*/ 1493520 h 4770120"/>
                  <a:gd name="connsiteX24" fmla="*/ 55152 w 862872"/>
                  <a:gd name="connsiteY24" fmla="*/ 929640 h 4770120"/>
                  <a:gd name="connsiteX25" fmla="*/ 116112 w 862872"/>
                  <a:gd name="connsiteY25" fmla="*/ 822960 h 4770120"/>
                  <a:gd name="connsiteX26" fmla="*/ 161832 w 862872"/>
                  <a:gd name="connsiteY26" fmla="*/ 807720 h 4770120"/>
                  <a:gd name="connsiteX27" fmla="*/ 177072 w 862872"/>
                  <a:gd name="connsiteY27" fmla="*/ 762000 h 4770120"/>
                  <a:gd name="connsiteX28" fmla="*/ 207552 w 862872"/>
                  <a:gd name="connsiteY28" fmla="*/ 624840 h 4770120"/>
                  <a:gd name="connsiteX29" fmla="*/ 238032 w 862872"/>
                  <a:gd name="connsiteY29" fmla="*/ 533400 h 4770120"/>
                  <a:gd name="connsiteX30" fmla="*/ 268512 w 862872"/>
                  <a:gd name="connsiteY30" fmla="*/ 487680 h 4770120"/>
                  <a:gd name="connsiteX31" fmla="*/ 283752 w 862872"/>
                  <a:gd name="connsiteY31" fmla="*/ 335280 h 4770120"/>
                  <a:gd name="connsiteX32" fmla="*/ 375192 w 862872"/>
                  <a:gd name="connsiteY32" fmla="*/ 274320 h 4770120"/>
                  <a:gd name="connsiteX33" fmla="*/ 405672 w 862872"/>
                  <a:gd name="connsiteY33" fmla="*/ 228600 h 4770120"/>
                  <a:gd name="connsiteX34" fmla="*/ 497112 w 862872"/>
                  <a:gd name="connsiteY34" fmla="*/ 182880 h 4770120"/>
                  <a:gd name="connsiteX35" fmla="*/ 558072 w 862872"/>
                  <a:gd name="connsiteY35" fmla="*/ 167640 h 4770120"/>
                  <a:gd name="connsiteX36" fmla="*/ 695232 w 862872"/>
                  <a:gd name="connsiteY36" fmla="*/ 60960 h 4770120"/>
                  <a:gd name="connsiteX37" fmla="*/ 695232 w 862872"/>
                  <a:gd name="connsiteY37" fmla="*/ 0 h 477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2872" h="4770120">
                    <a:moveTo>
                      <a:pt x="862872" y="4770120"/>
                    </a:moveTo>
                    <a:cubicBezTo>
                      <a:pt x="842552" y="4699000"/>
                      <a:pt x="825302" y="4626930"/>
                      <a:pt x="801912" y="4556760"/>
                    </a:cubicBezTo>
                    <a:cubicBezTo>
                      <a:pt x="749956" y="4400892"/>
                      <a:pt x="715683" y="4435628"/>
                      <a:pt x="679992" y="4221480"/>
                    </a:cubicBezTo>
                    <a:cubicBezTo>
                      <a:pt x="670786" y="4166244"/>
                      <a:pt x="666905" y="4102789"/>
                      <a:pt x="634272" y="4053840"/>
                    </a:cubicBezTo>
                    <a:cubicBezTo>
                      <a:pt x="618332" y="4029930"/>
                      <a:pt x="593632" y="4013200"/>
                      <a:pt x="573312" y="3992880"/>
                    </a:cubicBezTo>
                    <a:cubicBezTo>
                      <a:pt x="535006" y="3877962"/>
                      <a:pt x="586678" y="4019613"/>
                      <a:pt x="527592" y="3901440"/>
                    </a:cubicBezTo>
                    <a:cubicBezTo>
                      <a:pt x="516660" y="3879576"/>
                      <a:pt x="501995" y="3814292"/>
                      <a:pt x="497112" y="3794760"/>
                    </a:cubicBezTo>
                    <a:cubicBezTo>
                      <a:pt x="472737" y="3526636"/>
                      <a:pt x="501815" y="3704539"/>
                      <a:pt x="466632" y="3581400"/>
                    </a:cubicBezTo>
                    <a:cubicBezTo>
                      <a:pt x="460878" y="3561261"/>
                      <a:pt x="458746" y="3540052"/>
                      <a:pt x="451392" y="3520440"/>
                    </a:cubicBezTo>
                    <a:cubicBezTo>
                      <a:pt x="443415" y="3499168"/>
                      <a:pt x="432184" y="3479205"/>
                      <a:pt x="420912" y="3459480"/>
                    </a:cubicBezTo>
                    <a:cubicBezTo>
                      <a:pt x="411825" y="3443577"/>
                      <a:pt x="397477" y="3430667"/>
                      <a:pt x="390432" y="3413760"/>
                    </a:cubicBezTo>
                    <a:cubicBezTo>
                      <a:pt x="371896" y="3369274"/>
                      <a:pt x="356401" y="3323354"/>
                      <a:pt x="344712" y="3276600"/>
                    </a:cubicBezTo>
                    <a:cubicBezTo>
                      <a:pt x="304398" y="3115343"/>
                      <a:pt x="359133" y="3305236"/>
                      <a:pt x="298992" y="3169920"/>
                    </a:cubicBezTo>
                    <a:cubicBezTo>
                      <a:pt x="285943" y="3140560"/>
                      <a:pt x="278672" y="3108960"/>
                      <a:pt x="268512" y="3078480"/>
                    </a:cubicBezTo>
                    <a:lnTo>
                      <a:pt x="253272" y="3032760"/>
                    </a:lnTo>
                    <a:lnTo>
                      <a:pt x="238032" y="2987040"/>
                    </a:lnTo>
                    <a:cubicBezTo>
                      <a:pt x="202380" y="2701827"/>
                      <a:pt x="250867" y="2979826"/>
                      <a:pt x="192312" y="2804160"/>
                    </a:cubicBezTo>
                    <a:cubicBezTo>
                      <a:pt x="184121" y="2779586"/>
                      <a:pt x="182691" y="2753246"/>
                      <a:pt x="177072" y="2727960"/>
                    </a:cubicBezTo>
                    <a:cubicBezTo>
                      <a:pt x="164315" y="2670551"/>
                      <a:pt x="163563" y="2672194"/>
                      <a:pt x="146592" y="2621280"/>
                    </a:cubicBezTo>
                    <a:cubicBezTo>
                      <a:pt x="141512" y="2575560"/>
                      <a:pt x="138347" y="2529586"/>
                      <a:pt x="131352" y="2484120"/>
                    </a:cubicBezTo>
                    <a:cubicBezTo>
                      <a:pt x="128167" y="2463418"/>
                      <a:pt x="126504" y="2441346"/>
                      <a:pt x="116112" y="2423160"/>
                    </a:cubicBezTo>
                    <a:cubicBezTo>
                      <a:pt x="105419" y="2404447"/>
                      <a:pt x="85632" y="2392680"/>
                      <a:pt x="70392" y="2377440"/>
                    </a:cubicBezTo>
                    <a:cubicBezTo>
                      <a:pt x="42807" y="2267102"/>
                      <a:pt x="49615" y="2308245"/>
                      <a:pt x="39912" y="2133600"/>
                    </a:cubicBezTo>
                    <a:cubicBezTo>
                      <a:pt x="28064" y="1920327"/>
                      <a:pt x="9432" y="1493520"/>
                      <a:pt x="9432" y="1493520"/>
                    </a:cubicBezTo>
                    <a:cubicBezTo>
                      <a:pt x="33825" y="688563"/>
                      <a:pt x="-51480" y="1178448"/>
                      <a:pt x="55152" y="929640"/>
                    </a:cubicBezTo>
                    <a:cubicBezTo>
                      <a:pt x="77097" y="878436"/>
                      <a:pt x="62852" y="867343"/>
                      <a:pt x="116112" y="822960"/>
                    </a:cubicBezTo>
                    <a:cubicBezTo>
                      <a:pt x="128453" y="812676"/>
                      <a:pt x="146592" y="812800"/>
                      <a:pt x="161832" y="807720"/>
                    </a:cubicBezTo>
                    <a:cubicBezTo>
                      <a:pt x="166912" y="792480"/>
                      <a:pt x="173176" y="777585"/>
                      <a:pt x="177072" y="762000"/>
                    </a:cubicBezTo>
                    <a:cubicBezTo>
                      <a:pt x="198825" y="674989"/>
                      <a:pt x="184085" y="703064"/>
                      <a:pt x="207552" y="624840"/>
                    </a:cubicBezTo>
                    <a:cubicBezTo>
                      <a:pt x="216784" y="594066"/>
                      <a:pt x="220210" y="560133"/>
                      <a:pt x="238032" y="533400"/>
                    </a:cubicBezTo>
                    <a:lnTo>
                      <a:pt x="268512" y="487680"/>
                    </a:lnTo>
                    <a:cubicBezTo>
                      <a:pt x="273592" y="436880"/>
                      <a:pt x="260920" y="380944"/>
                      <a:pt x="283752" y="335280"/>
                    </a:cubicBezTo>
                    <a:cubicBezTo>
                      <a:pt x="300135" y="302515"/>
                      <a:pt x="375192" y="274320"/>
                      <a:pt x="375192" y="274320"/>
                    </a:cubicBezTo>
                    <a:cubicBezTo>
                      <a:pt x="385352" y="259080"/>
                      <a:pt x="392720" y="241552"/>
                      <a:pt x="405672" y="228600"/>
                    </a:cubicBezTo>
                    <a:cubicBezTo>
                      <a:pt x="432389" y="201883"/>
                      <a:pt x="462406" y="192796"/>
                      <a:pt x="497112" y="182880"/>
                    </a:cubicBezTo>
                    <a:cubicBezTo>
                      <a:pt x="517251" y="177126"/>
                      <a:pt x="537752" y="172720"/>
                      <a:pt x="558072" y="167640"/>
                    </a:cubicBezTo>
                    <a:cubicBezTo>
                      <a:pt x="570056" y="159650"/>
                      <a:pt x="680907" y="94384"/>
                      <a:pt x="695232" y="60960"/>
                    </a:cubicBezTo>
                    <a:cubicBezTo>
                      <a:pt x="703236" y="42283"/>
                      <a:pt x="695232" y="20320"/>
                      <a:pt x="695232" y="0"/>
                    </a:cubicBezTo>
                  </a:path>
                </a:pathLst>
              </a:cu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1" name="Freeform 40"/>
              <p:cNvSpPr/>
              <p:nvPr/>
            </p:nvSpPr>
            <p:spPr>
              <a:xfrm>
                <a:off x="7955280" y="1217772"/>
                <a:ext cx="2514600" cy="1174908"/>
              </a:xfrm>
              <a:custGeom>
                <a:avLst/>
                <a:gdLst>
                  <a:gd name="connsiteX0" fmla="*/ 0 w 2514600"/>
                  <a:gd name="connsiteY0" fmla="*/ 854868 h 1174908"/>
                  <a:gd name="connsiteX1" fmla="*/ 76200 w 2514600"/>
                  <a:gd name="connsiteY1" fmla="*/ 870108 h 1174908"/>
                  <a:gd name="connsiteX2" fmla="*/ 167640 w 2514600"/>
                  <a:gd name="connsiteY2" fmla="*/ 900588 h 1174908"/>
                  <a:gd name="connsiteX3" fmla="*/ 213360 w 2514600"/>
                  <a:gd name="connsiteY3" fmla="*/ 961548 h 1174908"/>
                  <a:gd name="connsiteX4" fmla="*/ 274320 w 2514600"/>
                  <a:gd name="connsiteY4" fmla="*/ 1052988 h 1174908"/>
                  <a:gd name="connsiteX5" fmla="*/ 320040 w 2514600"/>
                  <a:gd name="connsiteY5" fmla="*/ 1083468 h 1174908"/>
                  <a:gd name="connsiteX6" fmla="*/ 365760 w 2514600"/>
                  <a:gd name="connsiteY6" fmla="*/ 1129188 h 1174908"/>
                  <a:gd name="connsiteX7" fmla="*/ 411480 w 2514600"/>
                  <a:gd name="connsiteY7" fmla="*/ 1144428 h 1174908"/>
                  <a:gd name="connsiteX8" fmla="*/ 518160 w 2514600"/>
                  <a:gd name="connsiteY8" fmla="*/ 1174908 h 1174908"/>
                  <a:gd name="connsiteX9" fmla="*/ 746760 w 2514600"/>
                  <a:gd name="connsiteY9" fmla="*/ 1159668 h 1174908"/>
                  <a:gd name="connsiteX10" fmla="*/ 807720 w 2514600"/>
                  <a:gd name="connsiteY10" fmla="*/ 1144428 h 1174908"/>
                  <a:gd name="connsiteX11" fmla="*/ 1066800 w 2514600"/>
                  <a:gd name="connsiteY11" fmla="*/ 1113948 h 1174908"/>
                  <a:gd name="connsiteX12" fmla="*/ 1158240 w 2514600"/>
                  <a:gd name="connsiteY12" fmla="*/ 1083468 h 1174908"/>
                  <a:gd name="connsiteX13" fmla="*/ 1280160 w 2514600"/>
                  <a:gd name="connsiteY13" fmla="*/ 1022508 h 1174908"/>
                  <a:gd name="connsiteX14" fmla="*/ 1325880 w 2514600"/>
                  <a:gd name="connsiteY14" fmla="*/ 992028 h 1174908"/>
                  <a:gd name="connsiteX15" fmla="*/ 1417320 w 2514600"/>
                  <a:gd name="connsiteY15" fmla="*/ 946308 h 1174908"/>
                  <a:gd name="connsiteX16" fmla="*/ 1432560 w 2514600"/>
                  <a:gd name="connsiteY16" fmla="*/ 900588 h 1174908"/>
                  <a:gd name="connsiteX17" fmla="*/ 1447800 w 2514600"/>
                  <a:gd name="connsiteY17" fmla="*/ 839628 h 1174908"/>
                  <a:gd name="connsiteX18" fmla="*/ 1554480 w 2514600"/>
                  <a:gd name="connsiteY18" fmla="*/ 793908 h 1174908"/>
                  <a:gd name="connsiteX19" fmla="*/ 1600200 w 2514600"/>
                  <a:gd name="connsiteY19" fmla="*/ 763428 h 1174908"/>
                  <a:gd name="connsiteX20" fmla="*/ 1661160 w 2514600"/>
                  <a:gd name="connsiteY20" fmla="*/ 748188 h 1174908"/>
                  <a:gd name="connsiteX21" fmla="*/ 1752600 w 2514600"/>
                  <a:gd name="connsiteY21" fmla="*/ 717708 h 1174908"/>
                  <a:gd name="connsiteX22" fmla="*/ 1859280 w 2514600"/>
                  <a:gd name="connsiteY22" fmla="*/ 580548 h 1174908"/>
                  <a:gd name="connsiteX23" fmla="*/ 1889760 w 2514600"/>
                  <a:gd name="connsiteY23" fmla="*/ 534828 h 1174908"/>
                  <a:gd name="connsiteX24" fmla="*/ 2026920 w 2514600"/>
                  <a:gd name="connsiteY24" fmla="*/ 428148 h 1174908"/>
                  <a:gd name="connsiteX25" fmla="*/ 2072640 w 2514600"/>
                  <a:gd name="connsiteY25" fmla="*/ 412908 h 1174908"/>
                  <a:gd name="connsiteX26" fmla="*/ 2225040 w 2514600"/>
                  <a:gd name="connsiteY26" fmla="*/ 230028 h 1174908"/>
                  <a:gd name="connsiteX27" fmla="*/ 2270760 w 2514600"/>
                  <a:gd name="connsiteY27" fmla="*/ 214788 h 1174908"/>
                  <a:gd name="connsiteX28" fmla="*/ 2362200 w 2514600"/>
                  <a:gd name="connsiteY28" fmla="*/ 123348 h 1174908"/>
                  <a:gd name="connsiteX29" fmla="*/ 2377440 w 2514600"/>
                  <a:gd name="connsiteY29" fmla="*/ 77628 h 1174908"/>
                  <a:gd name="connsiteX30" fmla="*/ 2484120 w 2514600"/>
                  <a:gd name="connsiteY30" fmla="*/ 1428 h 1174908"/>
                  <a:gd name="connsiteX31" fmla="*/ 2514600 w 2514600"/>
                  <a:gd name="connsiteY31" fmla="*/ 1428 h 117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600" h="1174908">
                    <a:moveTo>
                      <a:pt x="0" y="854868"/>
                    </a:moveTo>
                    <a:cubicBezTo>
                      <a:pt x="25400" y="859948"/>
                      <a:pt x="51210" y="863292"/>
                      <a:pt x="76200" y="870108"/>
                    </a:cubicBezTo>
                    <a:cubicBezTo>
                      <a:pt x="107197" y="878562"/>
                      <a:pt x="167640" y="900588"/>
                      <a:pt x="167640" y="900588"/>
                    </a:cubicBezTo>
                    <a:cubicBezTo>
                      <a:pt x="182880" y="920908"/>
                      <a:pt x="198794" y="940740"/>
                      <a:pt x="213360" y="961548"/>
                    </a:cubicBezTo>
                    <a:cubicBezTo>
                      <a:pt x="234367" y="991558"/>
                      <a:pt x="243840" y="1032668"/>
                      <a:pt x="274320" y="1052988"/>
                    </a:cubicBezTo>
                    <a:cubicBezTo>
                      <a:pt x="289560" y="1063148"/>
                      <a:pt x="305969" y="1071742"/>
                      <a:pt x="320040" y="1083468"/>
                    </a:cubicBezTo>
                    <a:cubicBezTo>
                      <a:pt x="336597" y="1097266"/>
                      <a:pt x="347827" y="1117233"/>
                      <a:pt x="365760" y="1129188"/>
                    </a:cubicBezTo>
                    <a:cubicBezTo>
                      <a:pt x="379126" y="1138099"/>
                      <a:pt x="396034" y="1140015"/>
                      <a:pt x="411480" y="1144428"/>
                    </a:cubicBezTo>
                    <a:cubicBezTo>
                      <a:pt x="545433" y="1182700"/>
                      <a:pt x="408539" y="1138368"/>
                      <a:pt x="518160" y="1174908"/>
                    </a:cubicBezTo>
                    <a:cubicBezTo>
                      <a:pt x="594360" y="1169828"/>
                      <a:pt x="670810" y="1167663"/>
                      <a:pt x="746760" y="1159668"/>
                    </a:cubicBezTo>
                    <a:cubicBezTo>
                      <a:pt x="767590" y="1157475"/>
                      <a:pt x="787060" y="1147871"/>
                      <a:pt x="807720" y="1144428"/>
                    </a:cubicBezTo>
                    <a:cubicBezTo>
                      <a:pt x="849612" y="1137446"/>
                      <a:pt x="1030090" y="1118027"/>
                      <a:pt x="1066800" y="1113948"/>
                    </a:cubicBezTo>
                    <a:cubicBezTo>
                      <a:pt x="1097280" y="1103788"/>
                      <a:pt x="1132537" y="1102745"/>
                      <a:pt x="1158240" y="1083468"/>
                    </a:cubicBezTo>
                    <a:cubicBezTo>
                      <a:pt x="1235956" y="1025181"/>
                      <a:pt x="1194558" y="1043908"/>
                      <a:pt x="1280160" y="1022508"/>
                    </a:cubicBezTo>
                    <a:cubicBezTo>
                      <a:pt x="1295400" y="1012348"/>
                      <a:pt x="1309497" y="1000219"/>
                      <a:pt x="1325880" y="992028"/>
                    </a:cubicBezTo>
                    <a:cubicBezTo>
                      <a:pt x="1452073" y="928932"/>
                      <a:pt x="1286293" y="1033659"/>
                      <a:pt x="1417320" y="946308"/>
                    </a:cubicBezTo>
                    <a:cubicBezTo>
                      <a:pt x="1422400" y="931068"/>
                      <a:pt x="1428147" y="916034"/>
                      <a:pt x="1432560" y="900588"/>
                    </a:cubicBezTo>
                    <a:cubicBezTo>
                      <a:pt x="1438314" y="880449"/>
                      <a:pt x="1434391" y="855719"/>
                      <a:pt x="1447800" y="839628"/>
                    </a:cubicBezTo>
                    <a:cubicBezTo>
                      <a:pt x="1470452" y="812446"/>
                      <a:pt x="1524455" y="808920"/>
                      <a:pt x="1554480" y="793908"/>
                    </a:cubicBezTo>
                    <a:cubicBezTo>
                      <a:pt x="1570863" y="785717"/>
                      <a:pt x="1583365" y="770643"/>
                      <a:pt x="1600200" y="763428"/>
                    </a:cubicBezTo>
                    <a:cubicBezTo>
                      <a:pt x="1619452" y="755177"/>
                      <a:pt x="1641098" y="754207"/>
                      <a:pt x="1661160" y="748188"/>
                    </a:cubicBezTo>
                    <a:cubicBezTo>
                      <a:pt x="1691934" y="738956"/>
                      <a:pt x="1752600" y="717708"/>
                      <a:pt x="1752600" y="717708"/>
                    </a:cubicBezTo>
                    <a:cubicBezTo>
                      <a:pt x="1906672" y="486599"/>
                      <a:pt x="1739908" y="723794"/>
                      <a:pt x="1859280" y="580548"/>
                    </a:cubicBezTo>
                    <a:cubicBezTo>
                      <a:pt x="1871006" y="566477"/>
                      <a:pt x="1878034" y="548899"/>
                      <a:pt x="1889760" y="534828"/>
                    </a:cubicBezTo>
                    <a:cubicBezTo>
                      <a:pt x="1920105" y="498414"/>
                      <a:pt x="1987706" y="441219"/>
                      <a:pt x="2026920" y="428148"/>
                    </a:cubicBezTo>
                    <a:lnTo>
                      <a:pt x="2072640" y="412908"/>
                    </a:lnTo>
                    <a:cubicBezTo>
                      <a:pt x="2100526" y="371079"/>
                      <a:pt x="2174750" y="246791"/>
                      <a:pt x="2225040" y="230028"/>
                    </a:cubicBezTo>
                    <a:lnTo>
                      <a:pt x="2270760" y="214788"/>
                    </a:lnTo>
                    <a:cubicBezTo>
                      <a:pt x="2301240" y="184308"/>
                      <a:pt x="2348569" y="164241"/>
                      <a:pt x="2362200" y="123348"/>
                    </a:cubicBezTo>
                    <a:cubicBezTo>
                      <a:pt x="2367280" y="108108"/>
                      <a:pt x="2368529" y="90994"/>
                      <a:pt x="2377440" y="77628"/>
                    </a:cubicBezTo>
                    <a:cubicBezTo>
                      <a:pt x="2401871" y="40981"/>
                      <a:pt x="2443257" y="15049"/>
                      <a:pt x="2484120" y="1428"/>
                    </a:cubicBezTo>
                    <a:cubicBezTo>
                      <a:pt x="2493759" y="-1785"/>
                      <a:pt x="2504440" y="1428"/>
                      <a:pt x="2514600" y="1428"/>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2" name="Freeform 41"/>
              <p:cNvSpPr/>
              <p:nvPr/>
            </p:nvSpPr>
            <p:spPr>
              <a:xfrm>
                <a:off x="7650480" y="1508760"/>
                <a:ext cx="3430009" cy="1722120"/>
              </a:xfrm>
              <a:custGeom>
                <a:avLst/>
                <a:gdLst>
                  <a:gd name="connsiteX0" fmla="*/ 0 w 3430009"/>
                  <a:gd name="connsiteY0" fmla="*/ 822960 h 1722120"/>
                  <a:gd name="connsiteX1" fmla="*/ 30480 w 3430009"/>
                  <a:gd name="connsiteY1" fmla="*/ 960120 h 1722120"/>
                  <a:gd name="connsiteX2" fmla="*/ 45720 w 3430009"/>
                  <a:gd name="connsiteY2" fmla="*/ 1005840 h 1722120"/>
                  <a:gd name="connsiteX3" fmla="*/ 137160 w 3430009"/>
                  <a:gd name="connsiteY3" fmla="*/ 1051560 h 1722120"/>
                  <a:gd name="connsiteX4" fmla="*/ 182880 w 3430009"/>
                  <a:gd name="connsiteY4" fmla="*/ 1097280 h 1722120"/>
                  <a:gd name="connsiteX5" fmla="*/ 228600 w 3430009"/>
                  <a:gd name="connsiteY5" fmla="*/ 1112520 h 1722120"/>
                  <a:gd name="connsiteX6" fmla="*/ 259080 w 3430009"/>
                  <a:gd name="connsiteY6" fmla="*/ 1158240 h 1722120"/>
                  <a:gd name="connsiteX7" fmla="*/ 304800 w 3430009"/>
                  <a:gd name="connsiteY7" fmla="*/ 1188720 h 1722120"/>
                  <a:gd name="connsiteX8" fmla="*/ 350520 w 3430009"/>
                  <a:gd name="connsiteY8" fmla="*/ 1325880 h 1722120"/>
                  <a:gd name="connsiteX9" fmla="*/ 396240 w 3430009"/>
                  <a:gd name="connsiteY9" fmla="*/ 1417320 h 1722120"/>
                  <a:gd name="connsiteX10" fmla="*/ 487680 w 3430009"/>
                  <a:gd name="connsiteY10" fmla="*/ 1478280 h 1722120"/>
                  <a:gd name="connsiteX11" fmla="*/ 533400 w 3430009"/>
                  <a:gd name="connsiteY11" fmla="*/ 1508760 h 1722120"/>
                  <a:gd name="connsiteX12" fmla="*/ 594360 w 3430009"/>
                  <a:gd name="connsiteY12" fmla="*/ 1600200 h 1722120"/>
                  <a:gd name="connsiteX13" fmla="*/ 609600 w 3430009"/>
                  <a:gd name="connsiteY13" fmla="*/ 1645920 h 1722120"/>
                  <a:gd name="connsiteX14" fmla="*/ 655320 w 3430009"/>
                  <a:gd name="connsiteY14" fmla="*/ 1691640 h 1722120"/>
                  <a:gd name="connsiteX15" fmla="*/ 746760 w 3430009"/>
                  <a:gd name="connsiteY15" fmla="*/ 1706880 h 1722120"/>
                  <a:gd name="connsiteX16" fmla="*/ 807720 w 3430009"/>
                  <a:gd name="connsiteY16" fmla="*/ 1722120 h 1722120"/>
                  <a:gd name="connsiteX17" fmla="*/ 1097280 w 3430009"/>
                  <a:gd name="connsiteY17" fmla="*/ 1706880 h 1722120"/>
                  <a:gd name="connsiteX18" fmla="*/ 1219200 w 3430009"/>
                  <a:gd name="connsiteY18" fmla="*/ 1691640 h 1722120"/>
                  <a:gd name="connsiteX19" fmla="*/ 1356360 w 3430009"/>
                  <a:gd name="connsiteY19" fmla="*/ 1676400 h 1722120"/>
                  <a:gd name="connsiteX20" fmla="*/ 1402080 w 3430009"/>
                  <a:gd name="connsiteY20" fmla="*/ 1661160 h 1722120"/>
                  <a:gd name="connsiteX21" fmla="*/ 1508760 w 3430009"/>
                  <a:gd name="connsiteY21" fmla="*/ 1615440 h 1722120"/>
                  <a:gd name="connsiteX22" fmla="*/ 1584960 w 3430009"/>
                  <a:gd name="connsiteY22" fmla="*/ 1600200 h 1722120"/>
                  <a:gd name="connsiteX23" fmla="*/ 1752600 w 3430009"/>
                  <a:gd name="connsiteY23" fmla="*/ 1554480 h 1722120"/>
                  <a:gd name="connsiteX24" fmla="*/ 1798320 w 3430009"/>
                  <a:gd name="connsiteY24" fmla="*/ 1508760 h 1722120"/>
                  <a:gd name="connsiteX25" fmla="*/ 1996440 w 3430009"/>
                  <a:gd name="connsiteY25" fmla="*/ 1402080 h 1722120"/>
                  <a:gd name="connsiteX26" fmla="*/ 2072640 w 3430009"/>
                  <a:gd name="connsiteY26" fmla="*/ 1356360 h 1722120"/>
                  <a:gd name="connsiteX27" fmla="*/ 2164080 w 3430009"/>
                  <a:gd name="connsiteY27" fmla="*/ 1310640 h 1722120"/>
                  <a:gd name="connsiteX28" fmla="*/ 2209800 w 3430009"/>
                  <a:gd name="connsiteY28" fmla="*/ 1234440 h 1722120"/>
                  <a:gd name="connsiteX29" fmla="*/ 2240280 w 3430009"/>
                  <a:gd name="connsiteY29" fmla="*/ 1127760 h 1722120"/>
                  <a:gd name="connsiteX30" fmla="*/ 2270760 w 3430009"/>
                  <a:gd name="connsiteY30" fmla="*/ 1082040 h 1722120"/>
                  <a:gd name="connsiteX31" fmla="*/ 2316480 w 3430009"/>
                  <a:gd name="connsiteY31" fmla="*/ 1066800 h 1722120"/>
                  <a:gd name="connsiteX32" fmla="*/ 2438400 w 3430009"/>
                  <a:gd name="connsiteY32" fmla="*/ 1051560 h 1722120"/>
                  <a:gd name="connsiteX33" fmla="*/ 2560320 w 3430009"/>
                  <a:gd name="connsiteY33" fmla="*/ 990600 h 1722120"/>
                  <a:gd name="connsiteX34" fmla="*/ 2590800 w 3430009"/>
                  <a:gd name="connsiteY34" fmla="*/ 944880 h 1722120"/>
                  <a:gd name="connsiteX35" fmla="*/ 2606040 w 3430009"/>
                  <a:gd name="connsiteY35" fmla="*/ 899160 h 1722120"/>
                  <a:gd name="connsiteX36" fmla="*/ 2621280 w 3430009"/>
                  <a:gd name="connsiteY36" fmla="*/ 838200 h 1722120"/>
                  <a:gd name="connsiteX37" fmla="*/ 2697480 w 3430009"/>
                  <a:gd name="connsiteY37" fmla="*/ 807720 h 1722120"/>
                  <a:gd name="connsiteX38" fmla="*/ 2834640 w 3430009"/>
                  <a:gd name="connsiteY38" fmla="*/ 777240 h 1722120"/>
                  <a:gd name="connsiteX39" fmla="*/ 2880360 w 3430009"/>
                  <a:gd name="connsiteY39" fmla="*/ 716280 h 1722120"/>
                  <a:gd name="connsiteX40" fmla="*/ 2926080 w 3430009"/>
                  <a:gd name="connsiteY40" fmla="*/ 640080 h 1722120"/>
                  <a:gd name="connsiteX41" fmla="*/ 2956560 w 3430009"/>
                  <a:gd name="connsiteY41" fmla="*/ 594360 h 1722120"/>
                  <a:gd name="connsiteX42" fmla="*/ 3032760 w 3430009"/>
                  <a:gd name="connsiteY42" fmla="*/ 533400 h 1722120"/>
                  <a:gd name="connsiteX43" fmla="*/ 3078480 w 3430009"/>
                  <a:gd name="connsiteY43" fmla="*/ 457200 h 1722120"/>
                  <a:gd name="connsiteX44" fmla="*/ 3124200 w 3430009"/>
                  <a:gd name="connsiteY44" fmla="*/ 411480 h 1722120"/>
                  <a:gd name="connsiteX45" fmla="*/ 3139440 w 3430009"/>
                  <a:gd name="connsiteY45" fmla="*/ 365760 h 1722120"/>
                  <a:gd name="connsiteX46" fmla="*/ 3185160 w 3430009"/>
                  <a:gd name="connsiteY46" fmla="*/ 335280 h 1722120"/>
                  <a:gd name="connsiteX47" fmla="*/ 3230880 w 3430009"/>
                  <a:gd name="connsiteY47" fmla="*/ 274320 h 1722120"/>
                  <a:gd name="connsiteX48" fmla="*/ 3276600 w 3430009"/>
                  <a:gd name="connsiteY48" fmla="*/ 228600 h 1722120"/>
                  <a:gd name="connsiteX49" fmla="*/ 3352800 w 3430009"/>
                  <a:gd name="connsiteY49" fmla="*/ 121920 h 1722120"/>
                  <a:gd name="connsiteX50" fmla="*/ 3429000 w 3430009"/>
                  <a:gd name="connsiteY50" fmla="*/ 15240 h 1722120"/>
                  <a:gd name="connsiteX51" fmla="*/ 3429000 w 3430009"/>
                  <a:gd name="connsiteY51" fmla="*/ 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430009" h="1722120">
                    <a:moveTo>
                      <a:pt x="0" y="822960"/>
                    </a:moveTo>
                    <a:cubicBezTo>
                      <a:pt x="10476" y="875338"/>
                      <a:pt x="16132" y="909901"/>
                      <a:pt x="30480" y="960120"/>
                    </a:cubicBezTo>
                    <a:cubicBezTo>
                      <a:pt x="34893" y="975566"/>
                      <a:pt x="35685" y="993296"/>
                      <a:pt x="45720" y="1005840"/>
                    </a:cubicBezTo>
                    <a:cubicBezTo>
                      <a:pt x="67206" y="1032697"/>
                      <a:pt x="107041" y="1041520"/>
                      <a:pt x="137160" y="1051560"/>
                    </a:cubicBezTo>
                    <a:cubicBezTo>
                      <a:pt x="152400" y="1066800"/>
                      <a:pt x="164947" y="1085325"/>
                      <a:pt x="182880" y="1097280"/>
                    </a:cubicBezTo>
                    <a:cubicBezTo>
                      <a:pt x="196246" y="1106191"/>
                      <a:pt x="216056" y="1102485"/>
                      <a:pt x="228600" y="1112520"/>
                    </a:cubicBezTo>
                    <a:cubicBezTo>
                      <a:pt x="242903" y="1123962"/>
                      <a:pt x="246128" y="1145288"/>
                      <a:pt x="259080" y="1158240"/>
                    </a:cubicBezTo>
                    <a:cubicBezTo>
                      <a:pt x="272032" y="1171192"/>
                      <a:pt x="289560" y="1178560"/>
                      <a:pt x="304800" y="1188720"/>
                    </a:cubicBezTo>
                    <a:lnTo>
                      <a:pt x="350520" y="1325880"/>
                    </a:lnTo>
                    <a:cubicBezTo>
                      <a:pt x="361391" y="1358493"/>
                      <a:pt x="368435" y="1392990"/>
                      <a:pt x="396240" y="1417320"/>
                    </a:cubicBezTo>
                    <a:cubicBezTo>
                      <a:pt x="423809" y="1441443"/>
                      <a:pt x="457200" y="1457960"/>
                      <a:pt x="487680" y="1478280"/>
                    </a:cubicBezTo>
                    <a:lnTo>
                      <a:pt x="533400" y="1508760"/>
                    </a:lnTo>
                    <a:cubicBezTo>
                      <a:pt x="553720" y="1539240"/>
                      <a:pt x="582776" y="1565447"/>
                      <a:pt x="594360" y="1600200"/>
                    </a:cubicBezTo>
                    <a:cubicBezTo>
                      <a:pt x="599440" y="1615440"/>
                      <a:pt x="600689" y="1632554"/>
                      <a:pt x="609600" y="1645920"/>
                    </a:cubicBezTo>
                    <a:cubicBezTo>
                      <a:pt x="621555" y="1663853"/>
                      <a:pt x="635625" y="1682887"/>
                      <a:pt x="655320" y="1691640"/>
                    </a:cubicBezTo>
                    <a:cubicBezTo>
                      <a:pt x="683557" y="1704190"/>
                      <a:pt x="716460" y="1700820"/>
                      <a:pt x="746760" y="1706880"/>
                    </a:cubicBezTo>
                    <a:cubicBezTo>
                      <a:pt x="767299" y="1710988"/>
                      <a:pt x="787400" y="1717040"/>
                      <a:pt x="807720" y="1722120"/>
                    </a:cubicBezTo>
                    <a:cubicBezTo>
                      <a:pt x="904240" y="1717040"/>
                      <a:pt x="1000890" y="1714020"/>
                      <a:pt x="1097280" y="1706880"/>
                    </a:cubicBezTo>
                    <a:cubicBezTo>
                      <a:pt x="1138124" y="1703854"/>
                      <a:pt x="1178524" y="1696425"/>
                      <a:pt x="1219200" y="1691640"/>
                    </a:cubicBezTo>
                    <a:lnTo>
                      <a:pt x="1356360" y="1676400"/>
                    </a:lnTo>
                    <a:cubicBezTo>
                      <a:pt x="1371600" y="1671320"/>
                      <a:pt x="1387315" y="1667488"/>
                      <a:pt x="1402080" y="1661160"/>
                    </a:cubicBezTo>
                    <a:cubicBezTo>
                      <a:pt x="1463142" y="1634991"/>
                      <a:pt x="1451575" y="1629736"/>
                      <a:pt x="1508760" y="1615440"/>
                    </a:cubicBezTo>
                    <a:cubicBezTo>
                      <a:pt x="1533890" y="1609158"/>
                      <a:pt x="1559720" y="1606025"/>
                      <a:pt x="1584960" y="1600200"/>
                    </a:cubicBezTo>
                    <a:cubicBezTo>
                      <a:pt x="1696683" y="1574418"/>
                      <a:pt x="1677026" y="1579671"/>
                      <a:pt x="1752600" y="1554480"/>
                    </a:cubicBezTo>
                    <a:cubicBezTo>
                      <a:pt x="1767840" y="1539240"/>
                      <a:pt x="1781078" y="1521692"/>
                      <a:pt x="1798320" y="1508760"/>
                    </a:cubicBezTo>
                    <a:cubicBezTo>
                      <a:pt x="1862823" y="1460383"/>
                      <a:pt x="1925733" y="1444504"/>
                      <a:pt x="1996440" y="1402080"/>
                    </a:cubicBezTo>
                    <a:cubicBezTo>
                      <a:pt x="2021840" y="1386840"/>
                      <a:pt x="2046146" y="1369607"/>
                      <a:pt x="2072640" y="1356360"/>
                    </a:cubicBezTo>
                    <a:cubicBezTo>
                      <a:pt x="2198833" y="1293264"/>
                      <a:pt x="2033053" y="1397991"/>
                      <a:pt x="2164080" y="1310640"/>
                    </a:cubicBezTo>
                    <a:cubicBezTo>
                      <a:pt x="2179320" y="1285240"/>
                      <a:pt x="2196553" y="1260934"/>
                      <a:pt x="2209800" y="1234440"/>
                    </a:cubicBezTo>
                    <a:cubicBezTo>
                      <a:pt x="2239457" y="1175126"/>
                      <a:pt x="2210982" y="1196121"/>
                      <a:pt x="2240280" y="1127760"/>
                    </a:cubicBezTo>
                    <a:cubicBezTo>
                      <a:pt x="2247495" y="1110925"/>
                      <a:pt x="2256457" y="1093482"/>
                      <a:pt x="2270760" y="1082040"/>
                    </a:cubicBezTo>
                    <a:cubicBezTo>
                      <a:pt x="2283304" y="1072005"/>
                      <a:pt x="2300675" y="1069674"/>
                      <a:pt x="2316480" y="1066800"/>
                    </a:cubicBezTo>
                    <a:cubicBezTo>
                      <a:pt x="2356776" y="1059474"/>
                      <a:pt x="2397760" y="1056640"/>
                      <a:pt x="2438400" y="1051560"/>
                    </a:cubicBezTo>
                    <a:cubicBezTo>
                      <a:pt x="2488267" y="1034938"/>
                      <a:pt x="2514515" y="1029862"/>
                      <a:pt x="2560320" y="990600"/>
                    </a:cubicBezTo>
                    <a:cubicBezTo>
                      <a:pt x="2574227" y="978680"/>
                      <a:pt x="2582609" y="961263"/>
                      <a:pt x="2590800" y="944880"/>
                    </a:cubicBezTo>
                    <a:cubicBezTo>
                      <a:pt x="2597984" y="930512"/>
                      <a:pt x="2601627" y="914606"/>
                      <a:pt x="2606040" y="899160"/>
                    </a:cubicBezTo>
                    <a:cubicBezTo>
                      <a:pt x="2611794" y="879021"/>
                      <a:pt x="2606469" y="853011"/>
                      <a:pt x="2621280" y="838200"/>
                    </a:cubicBezTo>
                    <a:cubicBezTo>
                      <a:pt x="2640624" y="818856"/>
                      <a:pt x="2671527" y="816371"/>
                      <a:pt x="2697480" y="807720"/>
                    </a:cubicBezTo>
                    <a:cubicBezTo>
                      <a:pt x="2729764" y="796959"/>
                      <a:pt x="2804443" y="783279"/>
                      <a:pt x="2834640" y="777240"/>
                    </a:cubicBezTo>
                    <a:cubicBezTo>
                      <a:pt x="2849880" y="756920"/>
                      <a:pt x="2866271" y="737414"/>
                      <a:pt x="2880360" y="716280"/>
                    </a:cubicBezTo>
                    <a:cubicBezTo>
                      <a:pt x="2896791" y="691634"/>
                      <a:pt x="2910381" y="665199"/>
                      <a:pt x="2926080" y="640080"/>
                    </a:cubicBezTo>
                    <a:cubicBezTo>
                      <a:pt x="2935788" y="624548"/>
                      <a:pt x="2943608" y="607312"/>
                      <a:pt x="2956560" y="594360"/>
                    </a:cubicBezTo>
                    <a:cubicBezTo>
                      <a:pt x="2979561" y="571359"/>
                      <a:pt x="3007360" y="553720"/>
                      <a:pt x="3032760" y="533400"/>
                    </a:cubicBezTo>
                    <a:cubicBezTo>
                      <a:pt x="3048000" y="508000"/>
                      <a:pt x="3060707" y="480897"/>
                      <a:pt x="3078480" y="457200"/>
                    </a:cubicBezTo>
                    <a:cubicBezTo>
                      <a:pt x="3091412" y="439958"/>
                      <a:pt x="3112245" y="429413"/>
                      <a:pt x="3124200" y="411480"/>
                    </a:cubicBezTo>
                    <a:cubicBezTo>
                      <a:pt x="3133111" y="398114"/>
                      <a:pt x="3129405" y="378304"/>
                      <a:pt x="3139440" y="365760"/>
                    </a:cubicBezTo>
                    <a:cubicBezTo>
                      <a:pt x="3150882" y="351457"/>
                      <a:pt x="3172208" y="348232"/>
                      <a:pt x="3185160" y="335280"/>
                    </a:cubicBezTo>
                    <a:cubicBezTo>
                      <a:pt x="3203121" y="317319"/>
                      <a:pt x="3214350" y="293605"/>
                      <a:pt x="3230880" y="274320"/>
                    </a:cubicBezTo>
                    <a:cubicBezTo>
                      <a:pt x="3244906" y="257956"/>
                      <a:pt x="3262574" y="244964"/>
                      <a:pt x="3276600" y="228600"/>
                    </a:cubicBezTo>
                    <a:cubicBezTo>
                      <a:pt x="3319291" y="178793"/>
                      <a:pt x="3318339" y="170165"/>
                      <a:pt x="3352800" y="121920"/>
                    </a:cubicBezTo>
                    <a:cubicBezTo>
                      <a:pt x="3364305" y="105813"/>
                      <a:pt x="3417028" y="39184"/>
                      <a:pt x="3429000" y="15240"/>
                    </a:cubicBezTo>
                    <a:cubicBezTo>
                      <a:pt x="3431272" y="10696"/>
                      <a:pt x="3429000" y="5080"/>
                      <a:pt x="3429000"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7239000" y="2133600"/>
                <a:ext cx="4191000" cy="1874520"/>
              </a:xfrm>
              <a:custGeom>
                <a:avLst/>
                <a:gdLst>
                  <a:gd name="connsiteX0" fmla="*/ 0 w 4191000"/>
                  <a:gd name="connsiteY0" fmla="*/ 411480 h 1874520"/>
                  <a:gd name="connsiteX1" fmla="*/ 60960 w 4191000"/>
                  <a:gd name="connsiteY1" fmla="*/ 487680 h 1874520"/>
                  <a:gd name="connsiteX2" fmla="*/ 106680 w 4191000"/>
                  <a:gd name="connsiteY2" fmla="*/ 518160 h 1874520"/>
                  <a:gd name="connsiteX3" fmla="*/ 152400 w 4191000"/>
                  <a:gd name="connsiteY3" fmla="*/ 563880 h 1874520"/>
                  <a:gd name="connsiteX4" fmla="*/ 182880 w 4191000"/>
                  <a:gd name="connsiteY4" fmla="*/ 685800 h 1874520"/>
                  <a:gd name="connsiteX5" fmla="*/ 243840 w 4191000"/>
                  <a:gd name="connsiteY5" fmla="*/ 853440 h 1874520"/>
                  <a:gd name="connsiteX6" fmla="*/ 335280 w 4191000"/>
                  <a:gd name="connsiteY6" fmla="*/ 899160 h 1874520"/>
                  <a:gd name="connsiteX7" fmla="*/ 396240 w 4191000"/>
                  <a:gd name="connsiteY7" fmla="*/ 929640 h 1874520"/>
                  <a:gd name="connsiteX8" fmla="*/ 487680 w 4191000"/>
                  <a:gd name="connsiteY8" fmla="*/ 1036320 h 1874520"/>
                  <a:gd name="connsiteX9" fmla="*/ 502920 w 4191000"/>
                  <a:gd name="connsiteY9" fmla="*/ 1082040 h 1874520"/>
                  <a:gd name="connsiteX10" fmla="*/ 518160 w 4191000"/>
                  <a:gd name="connsiteY10" fmla="*/ 1158240 h 1874520"/>
                  <a:gd name="connsiteX11" fmla="*/ 609600 w 4191000"/>
                  <a:gd name="connsiteY11" fmla="*/ 1203960 h 1874520"/>
                  <a:gd name="connsiteX12" fmla="*/ 701040 w 4191000"/>
                  <a:gd name="connsiteY12" fmla="*/ 1280160 h 1874520"/>
                  <a:gd name="connsiteX13" fmla="*/ 746760 w 4191000"/>
                  <a:gd name="connsiteY13" fmla="*/ 1310640 h 1874520"/>
                  <a:gd name="connsiteX14" fmla="*/ 777240 w 4191000"/>
                  <a:gd name="connsiteY14" fmla="*/ 1371600 h 1874520"/>
                  <a:gd name="connsiteX15" fmla="*/ 868680 w 4191000"/>
                  <a:gd name="connsiteY15" fmla="*/ 1432560 h 1874520"/>
                  <a:gd name="connsiteX16" fmla="*/ 960120 w 4191000"/>
                  <a:gd name="connsiteY16" fmla="*/ 1524000 h 1874520"/>
                  <a:gd name="connsiteX17" fmla="*/ 1021080 w 4191000"/>
                  <a:gd name="connsiteY17" fmla="*/ 1569720 h 1874520"/>
                  <a:gd name="connsiteX18" fmla="*/ 1127760 w 4191000"/>
                  <a:gd name="connsiteY18" fmla="*/ 1691640 h 1874520"/>
                  <a:gd name="connsiteX19" fmla="*/ 1143000 w 4191000"/>
                  <a:gd name="connsiteY19" fmla="*/ 1737360 h 1874520"/>
                  <a:gd name="connsiteX20" fmla="*/ 1203960 w 4191000"/>
                  <a:gd name="connsiteY20" fmla="*/ 1752600 h 1874520"/>
                  <a:gd name="connsiteX21" fmla="*/ 1249680 w 4191000"/>
                  <a:gd name="connsiteY21" fmla="*/ 1767840 h 1874520"/>
                  <a:gd name="connsiteX22" fmla="*/ 1341120 w 4191000"/>
                  <a:gd name="connsiteY22" fmla="*/ 1844040 h 1874520"/>
                  <a:gd name="connsiteX23" fmla="*/ 1432560 w 4191000"/>
                  <a:gd name="connsiteY23" fmla="*/ 1874520 h 1874520"/>
                  <a:gd name="connsiteX24" fmla="*/ 1752600 w 4191000"/>
                  <a:gd name="connsiteY24" fmla="*/ 1859280 h 1874520"/>
                  <a:gd name="connsiteX25" fmla="*/ 1798320 w 4191000"/>
                  <a:gd name="connsiteY25" fmla="*/ 1828800 h 1874520"/>
                  <a:gd name="connsiteX26" fmla="*/ 1889760 w 4191000"/>
                  <a:gd name="connsiteY26" fmla="*/ 1798320 h 1874520"/>
                  <a:gd name="connsiteX27" fmla="*/ 1996440 w 4191000"/>
                  <a:gd name="connsiteY27" fmla="*/ 1767840 h 1874520"/>
                  <a:gd name="connsiteX28" fmla="*/ 2148840 w 4191000"/>
                  <a:gd name="connsiteY28" fmla="*/ 1752600 h 1874520"/>
                  <a:gd name="connsiteX29" fmla="*/ 2377440 w 4191000"/>
                  <a:gd name="connsiteY29" fmla="*/ 1722120 h 1874520"/>
                  <a:gd name="connsiteX30" fmla="*/ 2438400 w 4191000"/>
                  <a:gd name="connsiteY30" fmla="*/ 1691640 h 1874520"/>
                  <a:gd name="connsiteX31" fmla="*/ 2499360 w 4191000"/>
                  <a:gd name="connsiteY31" fmla="*/ 1676400 h 1874520"/>
                  <a:gd name="connsiteX32" fmla="*/ 2727960 w 4191000"/>
                  <a:gd name="connsiteY32" fmla="*/ 1539240 h 1874520"/>
                  <a:gd name="connsiteX33" fmla="*/ 2819400 w 4191000"/>
                  <a:gd name="connsiteY33" fmla="*/ 1402080 h 1874520"/>
                  <a:gd name="connsiteX34" fmla="*/ 2849880 w 4191000"/>
                  <a:gd name="connsiteY34" fmla="*/ 1356360 h 1874520"/>
                  <a:gd name="connsiteX35" fmla="*/ 2865120 w 4191000"/>
                  <a:gd name="connsiteY35" fmla="*/ 1310640 h 1874520"/>
                  <a:gd name="connsiteX36" fmla="*/ 3139440 w 4191000"/>
                  <a:gd name="connsiteY36" fmla="*/ 1280160 h 1874520"/>
                  <a:gd name="connsiteX37" fmla="*/ 3185160 w 4191000"/>
                  <a:gd name="connsiteY37" fmla="*/ 1264920 h 1874520"/>
                  <a:gd name="connsiteX38" fmla="*/ 3230880 w 4191000"/>
                  <a:gd name="connsiteY38" fmla="*/ 1234440 h 1874520"/>
                  <a:gd name="connsiteX39" fmla="*/ 3291840 w 4191000"/>
                  <a:gd name="connsiteY39" fmla="*/ 1219200 h 1874520"/>
                  <a:gd name="connsiteX40" fmla="*/ 3352800 w 4191000"/>
                  <a:gd name="connsiteY40" fmla="*/ 1143000 h 1874520"/>
                  <a:gd name="connsiteX41" fmla="*/ 3383280 w 4191000"/>
                  <a:gd name="connsiteY41" fmla="*/ 1082040 h 1874520"/>
                  <a:gd name="connsiteX42" fmla="*/ 3520440 w 4191000"/>
                  <a:gd name="connsiteY42" fmla="*/ 975360 h 1874520"/>
                  <a:gd name="connsiteX43" fmla="*/ 3642360 w 4191000"/>
                  <a:gd name="connsiteY43" fmla="*/ 853440 h 1874520"/>
                  <a:gd name="connsiteX44" fmla="*/ 3688080 w 4191000"/>
                  <a:gd name="connsiteY44" fmla="*/ 838200 h 1874520"/>
                  <a:gd name="connsiteX45" fmla="*/ 3733800 w 4191000"/>
                  <a:gd name="connsiteY45" fmla="*/ 792480 h 1874520"/>
                  <a:gd name="connsiteX46" fmla="*/ 3794760 w 4191000"/>
                  <a:gd name="connsiteY46" fmla="*/ 746760 h 1874520"/>
                  <a:gd name="connsiteX47" fmla="*/ 3901440 w 4191000"/>
                  <a:gd name="connsiteY47" fmla="*/ 563880 h 1874520"/>
                  <a:gd name="connsiteX48" fmla="*/ 4069080 w 4191000"/>
                  <a:gd name="connsiteY48" fmla="*/ 335280 h 1874520"/>
                  <a:gd name="connsiteX49" fmla="*/ 4099560 w 4191000"/>
                  <a:gd name="connsiteY49" fmla="*/ 274320 h 1874520"/>
                  <a:gd name="connsiteX50" fmla="*/ 4130040 w 4191000"/>
                  <a:gd name="connsiteY50" fmla="*/ 228600 h 1874520"/>
                  <a:gd name="connsiteX51" fmla="*/ 4160520 w 4191000"/>
                  <a:gd name="connsiteY51" fmla="*/ 152400 h 1874520"/>
                  <a:gd name="connsiteX52" fmla="*/ 4175760 w 4191000"/>
                  <a:gd name="connsiteY52" fmla="*/ 60960 h 1874520"/>
                  <a:gd name="connsiteX53" fmla="*/ 4191000 w 4191000"/>
                  <a:gd name="connsiteY53"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0" h="1874520">
                    <a:moveTo>
                      <a:pt x="0" y="411480"/>
                    </a:moveTo>
                    <a:cubicBezTo>
                      <a:pt x="20320" y="436880"/>
                      <a:pt x="37959" y="464679"/>
                      <a:pt x="60960" y="487680"/>
                    </a:cubicBezTo>
                    <a:cubicBezTo>
                      <a:pt x="73912" y="500632"/>
                      <a:pt x="92609" y="506434"/>
                      <a:pt x="106680" y="518160"/>
                    </a:cubicBezTo>
                    <a:cubicBezTo>
                      <a:pt x="123237" y="531958"/>
                      <a:pt x="137160" y="548640"/>
                      <a:pt x="152400" y="563880"/>
                    </a:cubicBezTo>
                    <a:cubicBezTo>
                      <a:pt x="181534" y="651282"/>
                      <a:pt x="155294" y="566262"/>
                      <a:pt x="182880" y="685800"/>
                    </a:cubicBezTo>
                    <a:cubicBezTo>
                      <a:pt x="195882" y="742141"/>
                      <a:pt x="199708" y="809308"/>
                      <a:pt x="243840" y="853440"/>
                    </a:cubicBezTo>
                    <a:cubicBezTo>
                      <a:pt x="280449" y="890049"/>
                      <a:pt x="291897" y="880567"/>
                      <a:pt x="335280" y="899160"/>
                    </a:cubicBezTo>
                    <a:cubicBezTo>
                      <a:pt x="356162" y="908109"/>
                      <a:pt x="377753" y="916435"/>
                      <a:pt x="396240" y="929640"/>
                    </a:cubicBezTo>
                    <a:cubicBezTo>
                      <a:pt x="430530" y="954133"/>
                      <a:pt x="463666" y="1004301"/>
                      <a:pt x="487680" y="1036320"/>
                    </a:cubicBezTo>
                    <a:cubicBezTo>
                      <a:pt x="492760" y="1051560"/>
                      <a:pt x="499024" y="1066455"/>
                      <a:pt x="502920" y="1082040"/>
                    </a:cubicBezTo>
                    <a:cubicBezTo>
                      <a:pt x="509202" y="1107170"/>
                      <a:pt x="505309" y="1135750"/>
                      <a:pt x="518160" y="1158240"/>
                    </a:cubicBezTo>
                    <a:cubicBezTo>
                      <a:pt x="535630" y="1188813"/>
                      <a:pt x="583003" y="1190662"/>
                      <a:pt x="609600" y="1203960"/>
                    </a:cubicBezTo>
                    <a:cubicBezTo>
                      <a:pt x="666357" y="1232339"/>
                      <a:pt x="650483" y="1238029"/>
                      <a:pt x="701040" y="1280160"/>
                    </a:cubicBezTo>
                    <a:cubicBezTo>
                      <a:pt x="715111" y="1291886"/>
                      <a:pt x="731520" y="1300480"/>
                      <a:pt x="746760" y="1310640"/>
                    </a:cubicBezTo>
                    <a:cubicBezTo>
                      <a:pt x="756920" y="1330960"/>
                      <a:pt x="761176" y="1355536"/>
                      <a:pt x="777240" y="1371600"/>
                    </a:cubicBezTo>
                    <a:cubicBezTo>
                      <a:pt x="803143" y="1397503"/>
                      <a:pt x="842777" y="1406657"/>
                      <a:pt x="868680" y="1432560"/>
                    </a:cubicBezTo>
                    <a:cubicBezTo>
                      <a:pt x="899160" y="1463040"/>
                      <a:pt x="928080" y="1495164"/>
                      <a:pt x="960120" y="1524000"/>
                    </a:cubicBezTo>
                    <a:cubicBezTo>
                      <a:pt x="979000" y="1540992"/>
                      <a:pt x="1004205" y="1550736"/>
                      <a:pt x="1021080" y="1569720"/>
                    </a:cubicBezTo>
                    <a:cubicBezTo>
                      <a:pt x="1150389" y="1715193"/>
                      <a:pt x="1022465" y="1621444"/>
                      <a:pt x="1127760" y="1691640"/>
                    </a:cubicBezTo>
                    <a:cubicBezTo>
                      <a:pt x="1132840" y="1706880"/>
                      <a:pt x="1130456" y="1727325"/>
                      <a:pt x="1143000" y="1737360"/>
                    </a:cubicBezTo>
                    <a:cubicBezTo>
                      <a:pt x="1159356" y="1750444"/>
                      <a:pt x="1183821" y="1746846"/>
                      <a:pt x="1203960" y="1752600"/>
                    </a:cubicBezTo>
                    <a:cubicBezTo>
                      <a:pt x="1219406" y="1757013"/>
                      <a:pt x="1234440" y="1762760"/>
                      <a:pt x="1249680" y="1767840"/>
                    </a:cubicBezTo>
                    <a:cubicBezTo>
                      <a:pt x="1278391" y="1796551"/>
                      <a:pt x="1302928" y="1827066"/>
                      <a:pt x="1341120" y="1844040"/>
                    </a:cubicBezTo>
                    <a:cubicBezTo>
                      <a:pt x="1370480" y="1857089"/>
                      <a:pt x="1432560" y="1874520"/>
                      <a:pt x="1432560" y="1874520"/>
                    </a:cubicBezTo>
                    <a:cubicBezTo>
                      <a:pt x="1539240" y="1869440"/>
                      <a:pt x="1646624" y="1872527"/>
                      <a:pt x="1752600" y="1859280"/>
                    </a:cubicBezTo>
                    <a:cubicBezTo>
                      <a:pt x="1770775" y="1857008"/>
                      <a:pt x="1781582" y="1836239"/>
                      <a:pt x="1798320" y="1828800"/>
                    </a:cubicBezTo>
                    <a:cubicBezTo>
                      <a:pt x="1827680" y="1815751"/>
                      <a:pt x="1859280" y="1808480"/>
                      <a:pt x="1889760" y="1798320"/>
                    </a:cubicBezTo>
                    <a:cubicBezTo>
                      <a:pt x="1922328" y="1787464"/>
                      <a:pt x="1962952" y="1772624"/>
                      <a:pt x="1996440" y="1767840"/>
                    </a:cubicBezTo>
                    <a:cubicBezTo>
                      <a:pt x="2046980" y="1760620"/>
                      <a:pt x="2098099" y="1758238"/>
                      <a:pt x="2148840" y="1752600"/>
                    </a:cubicBezTo>
                    <a:cubicBezTo>
                      <a:pt x="2237470" y="1742752"/>
                      <a:pt x="2290675" y="1734515"/>
                      <a:pt x="2377440" y="1722120"/>
                    </a:cubicBezTo>
                    <a:cubicBezTo>
                      <a:pt x="2397760" y="1711960"/>
                      <a:pt x="2417128" y="1699617"/>
                      <a:pt x="2438400" y="1691640"/>
                    </a:cubicBezTo>
                    <a:cubicBezTo>
                      <a:pt x="2458012" y="1684286"/>
                      <a:pt x="2480171" y="1684795"/>
                      <a:pt x="2499360" y="1676400"/>
                    </a:cubicBezTo>
                    <a:cubicBezTo>
                      <a:pt x="2623457" y="1622108"/>
                      <a:pt x="2658732" y="1618358"/>
                      <a:pt x="2727960" y="1539240"/>
                    </a:cubicBezTo>
                    <a:cubicBezTo>
                      <a:pt x="2816396" y="1438170"/>
                      <a:pt x="2765095" y="1497113"/>
                      <a:pt x="2819400" y="1402080"/>
                    </a:cubicBezTo>
                    <a:cubicBezTo>
                      <a:pt x="2828487" y="1386177"/>
                      <a:pt x="2841689" y="1372743"/>
                      <a:pt x="2849880" y="1356360"/>
                    </a:cubicBezTo>
                    <a:cubicBezTo>
                      <a:pt x="2857064" y="1341992"/>
                      <a:pt x="2849585" y="1314728"/>
                      <a:pt x="2865120" y="1310640"/>
                    </a:cubicBezTo>
                    <a:cubicBezTo>
                      <a:pt x="2954093" y="1287226"/>
                      <a:pt x="3139440" y="1280160"/>
                      <a:pt x="3139440" y="1280160"/>
                    </a:cubicBezTo>
                    <a:cubicBezTo>
                      <a:pt x="3154680" y="1275080"/>
                      <a:pt x="3170792" y="1272104"/>
                      <a:pt x="3185160" y="1264920"/>
                    </a:cubicBezTo>
                    <a:cubicBezTo>
                      <a:pt x="3201543" y="1256729"/>
                      <a:pt x="3214045" y="1241655"/>
                      <a:pt x="3230880" y="1234440"/>
                    </a:cubicBezTo>
                    <a:cubicBezTo>
                      <a:pt x="3250132" y="1226189"/>
                      <a:pt x="3271520" y="1224280"/>
                      <a:pt x="3291840" y="1219200"/>
                    </a:cubicBezTo>
                    <a:cubicBezTo>
                      <a:pt x="3312160" y="1193800"/>
                      <a:pt x="3334757" y="1170065"/>
                      <a:pt x="3352800" y="1143000"/>
                    </a:cubicBezTo>
                    <a:cubicBezTo>
                      <a:pt x="3365402" y="1124097"/>
                      <a:pt x="3367216" y="1098104"/>
                      <a:pt x="3383280" y="1082040"/>
                    </a:cubicBezTo>
                    <a:cubicBezTo>
                      <a:pt x="3424236" y="1041084"/>
                      <a:pt x="3485687" y="1021697"/>
                      <a:pt x="3520440" y="975360"/>
                    </a:cubicBezTo>
                    <a:cubicBezTo>
                      <a:pt x="3567150" y="913080"/>
                      <a:pt x="3570052" y="898633"/>
                      <a:pt x="3642360" y="853440"/>
                    </a:cubicBezTo>
                    <a:cubicBezTo>
                      <a:pt x="3655983" y="844926"/>
                      <a:pt x="3672840" y="843280"/>
                      <a:pt x="3688080" y="838200"/>
                    </a:cubicBezTo>
                    <a:cubicBezTo>
                      <a:pt x="3703320" y="822960"/>
                      <a:pt x="3717436" y="806506"/>
                      <a:pt x="3733800" y="792480"/>
                    </a:cubicBezTo>
                    <a:cubicBezTo>
                      <a:pt x="3753085" y="775950"/>
                      <a:pt x="3777885" y="765744"/>
                      <a:pt x="3794760" y="746760"/>
                    </a:cubicBezTo>
                    <a:cubicBezTo>
                      <a:pt x="3883771" y="646623"/>
                      <a:pt x="3830827" y="669799"/>
                      <a:pt x="3901440" y="563880"/>
                    </a:cubicBezTo>
                    <a:cubicBezTo>
                      <a:pt x="3953856" y="485257"/>
                      <a:pt x="4026821" y="419798"/>
                      <a:pt x="4069080" y="335280"/>
                    </a:cubicBezTo>
                    <a:cubicBezTo>
                      <a:pt x="4079240" y="314960"/>
                      <a:pt x="4088288" y="294045"/>
                      <a:pt x="4099560" y="274320"/>
                    </a:cubicBezTo>
                    <a:cubicBezTo>
                      <a:pt x="4108647" y="258417"/>
                      <a:pt x="4121849" y="244983"/>
                      <a:pt x="4130040" y="228600"/>
                    </a:cubicBezTo>
                    <a:cubicBezTo>
                      <a:pt x="4142274" y="204131"/>
                      <a:pt x="4150360" y="177800"/>
                      <a:pt x="4160520" y="152400"/>
                    </a:cubicBezTo>
                    <a:cubicBezTo>
                      <a:pt x="4165600" y="121920"/>
                      <a:pt x="4169700" y="91260"/>
                      <a:pt x="4175760" y="60960"/>
                    </a:cubicBezTo>
                    <a:cubicBezTo>
                      <a:pt x="4179868" y="40421"/>
                      <a:pt x="4191000" y="0"/>
                      <a:pt x="4191000" y="0"/>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pSp>
          <p:nvGrpSpPr>
            <p:cNvPr id="52" name="Group 51"/>
            <p:cNvGrpSpPr/>
            <p:nvPr/>
          </p:nvGrpSpPr>
          <p:grpSpPr>
            <a:xfrm>
              <a:off x="5466770" y="1176513"/>
              <a:ext cx="5742254" cy="5534308"/>
              <a:chOff x="5512490" y="1176513"/>
              <a:chExt cx="5742254" cy="5534308"/>
            </a:xfrm>
          </p:grpSpPr>
          <p:sp>
            <p:nvSpPr>
              <p:cNvPr id="45" name="TextBox 44"/>
              <p:cNvSpPr txBox="1"/>
              <p:nvPr/>
            </p:nvSpPr>
            <p:spPr>
              <a:xfrm rot="19037478">
                <a:off x="6948162" y="1554448"/>
                <a:ext cx="1159325" cy="646331"/>
              </a:xfrm>
              <a:prstGeom prst="rect">
                <a:avLst/>
              </a:prstGeom>
              <a:noFill/>
            </p:spPr>
            <p:txBody>
              <a:bodyPr wrap="square" rtlCol="0">
                <a:spAutoFit/>
              </a:bodyPr>
              <a:lstStyle/>
              <a:p>
                <a:r>
                  <a:rPr lang="en-US" b="1" dirty="0" smtClean="0">
                    <a:solidFill>
                      <a:srgbClr val="FF0000"/>
                    </a:solidFill>
                  </a:rPr>
                  <a:t>STABILITY LIMIT</a:t>
                </a:r>
                <a:endParaRPr lang="en-US" b="1" dirty="0">
                  <a:solidFill>
                    <a:srgbClr val="FF0000"/>
                  </a:solidFill>
                </a:endParaRPr>
              </a:p>
            </p:txBody>
          </p:sp>
          <p:sp>
            <p:nvSpPr>
              <p:cNvPr id="46" name="TextBox 45"/>
              <p:cNvSpPr txBox="1"/>
              <p:nvPr/>
            </p:nvSpPr>
            <p:spPr>
              <a:xfrm rot="17597625">
                <a:off x="8624840" y="1571510"/>
                <a:ext cx="1159325" cy="369332"/>
              </a:xfrm>
              <a:prstGeom prst="rect">
                <a:avLst/>
              </a:prstGeom>
              <a:noFill/>
            </p:spPr>
            <p:txBody>
              <a:bodyPr wrap="square" rtlCol="0">
                <a:spAutoFit/>
              </a:bodyPr>
              <a:lstStyle/>
              <a:p>
                <a:r>
                  <a:rPr lang="en-US" b="1" dirty="0" smtClean="0">
                    <a:solidFill>
                      <a:srgbClr val="FF0000"/>
                    </a:solidFill>
                  </a:rPr>
                  <a:t>UNITY P.F.</a:t>
                </a:r>
                <a:endParaRPr lang="en-US" b="1" dirty="0">
                  <a:solidFill>
                    <a:srgbClr val="FF0000"/>
                  </a:solidFill>
                </a:endParaRPr>
              </a:p>
            </p:txBody>
          </p:sp>
          <p:sp>
            <p:nvSpPr>
              <p:cNvPr id="47" name="TextBox 46"/>
              <p:cNvSpPr txBox="1"/>
              <p:nvPr/>
            </p:nvSpPr>
            <p:spPr>
              <a:xfrm rot="18351756">
                <a:off x="10105516" y="4379506"/>
                <a:ext cx="1159325" cy="369332"/>
              </a:xfrm>
              <a:prstGeom prst="rect">
                <a:avLst/>
              </a:prstGeom>
              <a:noFill/>
            </p:spPr>
            <p:txBody>
              <a:bodyPr wrap="square" rtlCol="0">
                <a:spAutoFit/>
              </a:bodyPr>
              <a:lstStyle/>
              <a:p>
                <a:r>
                  <a:rPr lang="en-US" b="1" dirty="0" smtClean="0">
                    <a:solidFill>
                      <a:srgbClr val="FF0000"/>
                    </a:solidFill>
                  </a:rPr>
                  <a:t>NO LOAD</a:t>
                </a:r>
                <a:endParaRPr lang="en-US" b="1" dirty="0">
                  <a:solidFill>
                    <a:srgbClr val="FF0000"/>
                  </a:solidFill>
                </a:endParaRPr>
              </a:p>
            </p:txBody>
          </p:sp>
          <p:sp>
            <p:nvSpPr>
              <p:cNvPr id="48" name="TextBox 47"/>
              <p:cNvSpPr txBox="1"/>
              <p:nvPr/>
            </p:nvSpPr>
            <p:spPr>
              <a:xfrm>
                <a:off x="7100562" y="5303488"/>
                <a:ext cx="1441462" cy="369332"/>
              </a:xfrm>
              <a:prstGeom prst="rect">
                <a:avLst/>
              </a:prstGeom>
              <a:noFill/>
            </p:spPr>
            <p:txBody>
              <a:bodyPr wrap="square" rtlCol="0">
                <a:spAutoFit/>
              </a:bodyPr>
              <a:lstStyle/>
              <a:p>
                <a:r>
                  <a:rPr lang="en-US" b="1" dirty="0" smtClean="0"/>
                  <a:t>LAGGING P.F</a:t>
                </a:r>
                <a:endParaRPr lang="en-US" b="1" dirty="0"/>
              </a:p>
            </p:txBody>
          </p:sp>
          <p:sp>
            <p:nvSpPr>
              <p:cNvPr id="49" name="TextBox 48"/>
              <p:cNvSpPr txBox="1"/>
              <p:nvPr/>
            </p:nvSpPr>
            <p:spPr>
              <a:xfrm>
                <a:off x="9813282" y="5349208"/>
                <a:ext cx="1441462" cy="369332"/>
              </a:xfrm>
              <a:prstGeom prst="rect">
                <a:avLst/>
              </a:prstGeom>
              <a:noFill/>
            </p:spPr>
            <p:txBody>
              <a:bodyPr wrap="square" rtlCol="0">
                <a:spAutoFit/>
              </a:bodyPr>
              <a:lstStyle/>
              <a:p>
                <a:r>
                  <a:rPr lang="en-US" b="1" dirty="0" smtClean="0"/>
                  <a:t>LEADING P.F</a:t>
                </a:r>
                <a:endParaRPr lang="en-US" b="1" dirty="0"/>
              </a:p>
            </p:txBody>
          </p:sp>
          <p:sp>
            <p:nvSpPr>
              <p:cNvPr id="50" name="TextBox 49"/>
              <p:cNvSpPr txBox="1"/>
              <p:nvPr/>
            </p:nvSpPr>
            <p:spPr>
              <a:xfrm>
                <a:off x="8371820" y="6341489"/>
                <a:ext cx="1711078" cy="369332"/>
              </a:xfrm>
              <a:prstGeom prst="rect">
                <a:avLst/>
              </a:prstGeom>
              <a:noFill/>
            </p:spPr>
            <p:txBody>
              <a:bodyPr wrap="square" rtlCol="0">
                <a:spAutoFit/>
              </a:bodyPr>
              <a:lstStyle/>
              <a:p>
                <a:r>
                  <a:rPr lang="en-US" b="1" dirty="0" smtClean="0"/>
                  <a:t>EXCITATION(V)</a:t>
                </a:r>
                <a:endParaRPr lang="en-US" b="1" dirty="0"/>
              </a:p>
            </p:txBody>
          </p:sp>
          <p:sp>
            <p:nvSpPr>
              <p:cNvPr id="51" name="TextBox 50"/>
              <p:cNvSpPr txBox="1"/>
              <p:nvPr/>
            </p:nvSpPr>
            <p:spPr>
              <a:xfrm rot="16200000">
                <a:off x="4748535" y="2520131"/>
                <a:ext cx="2174242" cy="646331"/>
              </a:xfrm>
              <a:prstGeom prst="rect">
                <a:avLst/>
              </a:prstGeom>
              <a:noFill/>
            </p:spPr>
            <p:txBody>
              <a:bodyPr wrap="square" rtlCol="0">
                <a:spAutoFit/>
              </a:bodyPr>
              <a:lstStyle/>
              <a:p>
                <a:r>
                  <a:rPr lang="en-US" b="1" dirty="0" smtClean="0">
                    <a:solidFill>
                      <a:srgbClr val="FF0000"/>
                    </a:solidFill>
                  </a:rPr>
                  <a:t>ARMATURE CURRENT(A</a:t>
                </a:r>
                <a:r>
                  <a:rPr lang="en-US" b="1" dirty="0" smtClean="0"/>
                  <a:t>)</a:t>
                </a:r>
                <a:endParaRPr lang="en-US" b="1" dirty="0"/>
              </a:p>
            </p:txBody>
          </p:sp>
        </p:grpSp>
      </p:grpSp>
    </p:spTree>
    <p:extLst>
      <p:ext uri="{BB962C8B-B14F-4D97-AF65-F5344CB8AC3E}">
        <p14:creationId xmlns:p14="http://schemas.microsoft.com/office/powerpoint/2010/main" val="398697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1325563"/>
          </a:xfrm>
        </p:spPr>
        <p:txBody>
          <a:bodyPr/>
          <a:lstStyle/>
          <a:p>
            <a:r>
              <a:rPr lang="en-US" dirty="0" smtClean="0">
                <a:latin typeface="Arial Black" panose="020B0A04020102020204" pitchFamily="34" charset="0"/>
              </a:rPr>
              <a:t>TYPICAL SYNCHRONOUS MACHINES V - CURVES</a:t>
            </a:r>
            <a:endParaRPr lang="en-US" dirty="0">
              <a:latin typeface="Arial Black" panose="020B0A04020102020204" pitchFamily="34" charset="0"/>
            </a:endParaRPr>
          </a:p>
        </p:txBody>
      </p:sp>
      <p:pic>
        <p:nvPicPr>
          <p:cNvPr id="10" name="Content Placeholder 9"/>
          <p:cNvPicPr>
            <a:picLocks noGrp="1"/>
          </p:cNvPicPr>
          <p:nvPr>
            <p:ph idx="1"/>
          </p:nvPr>
        </p:nvPicPr>
        <p:blipFill rotWithShape="1">
          <a:blip r:embed="rId2">
            <a:extLst>
              <a:ext uri="{28A0092B-C50C-407E-A947-70E740481C1C}">
                <a14:useLocalDpi xmlns:a14="http://schemas.microsoft.com/office/drawing/2010/main" val="0"/>
              </a:ext>
            </a:extLst>
          </a:blip>
          <a:srcRect l="9955" t="37098" r="66700" b="26877"/>
          <a:stretch/>
        </p:blipFill>
        <p:spPr bwMode="auto">
          <a:xfrm>
            <a:off x="1886858" y="1690688"/>
            <a:ext cx="6212113" cy="5000397"/>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10761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2192000" cy="827088"/>
          </a:xfrm>
        </p:spPr>
        <p:txBody>
          <a:bodyPr/>
          <a:lstStyle/>
          <a:p>
            <a:r>
              <a:rPr lang="en-US" dirty="0" smtClean="0"/>
              <a:t>TYPICAL SYNCHRONOUS MACHINES V - CURVES</a:t>
            </a:r>
            <a:endParaRPr lang="en-US" dirty="0"/>
          </a:p>
        </p:txBody>
      </p:sp>
      <p:sp>
        <p:nvSpPr>
          <p:cNvPr id="9" name="Content Placeholder 8"/>
          <p:cNvSpPr>
            <a:spLocks noGrp="1"/>
          </p:cNvSpPr>
          <p:nvPr>
            <p:ph idx="1"/>
          </p:nvPr>
        </p:nvSpPr>
        <p:spPr>
          <a:xfrm>
            <a:off x="0" y="1216024"/>
            <a:ext cx="12192000" cy="5641975"/>
          </a:xfrm>
        </p:spPr>
        <p:txBody>
          <a:bodyPr>
            <a:noAutofit/>
          </a:bodyPr>
          <a:lstStyle/>
          <a:p>
            <a:pPr marL="0" marR="0" algn="just">
              <a:lnSpc>
                <a:spcPct val="107000"/>
              </a:lnSpc>
              <a:spcBef>
                <a:spcPts val="0"/>
              </a:spcBef>
              <a:spcAft>
                <a:spcPts val="1200"/>
              </a:spcAft>
            </a:pPr>
            <a:r>
              <a:rPr lang="en-US" sz="3200" dirty="0">
                <a:solidFill>
                  <a:srgbClr val="333333"/>
                </a:solidFill>
                <a:latin typeface="Georgia" panose="02040502050405020303" pitchFamily="18" charset="0"/>
                <a:ea typeface="Times New Roman" panose="02020603050405020304" pitchFamily="18" charset="0"/>
                <a:cs typeface="Helvetica" panose="020B0604020202020204" pitchFamily="34" charset="0"/>
              </a:rPr>
              <a:t>A synchronous condenser provides step-less automatic power factor correction with the ability to produce up to 150% additional vars. </a:t>
            </a:r>
            <a:endParaRPr lang="en-US" sz="3200"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endParaRPr>
          </a:p>
          <a:p>
            <a:pPr marL="0" marR="0" algn="just">
              <a:lnSpc>
                <a:spcPct val="107000"/>
              </a:lnSpc>
              <a:spcBef>
                <a:spcPts val="0"/>
              </a:spcBef>
              <a:spcAft>
                <a:spcPts val="1200"/>
              </a:spcAft>
            </a:pPr>
            <a:r>
              <a:rPr lang="en-US" sz="3200"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rPr>
              <a:t>The </a:t>
            </a:r>
            <a:r>
              <a:rPr lang="en-US" sz="3200" dirty="0">
                <a:solidFill>
                  <a:srgbClr val="333333"/>
                </a:solidFill>
                <a:latin typeface="Georgia" panose="02040502050405020303" pitchFamily="18" charset="0"/>
                <a:ea typeface="Times New Roman" panose="02020603050405020304" pitchFamily="18" charset="0"/>
                <a:cs typeface="Helvetica" panose="020B0604020202020204" pitchFamily="34" charset="0"/>
              </a:rPr>
              <a:t>system produces no switching transients and is not affected by system electrical harmonics (some harmonics can even be absorbed by synchronous condensers). </a:t>
            </a:r>
            <a:endParaRPr lang="en-US" sz="3200"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endParaRPr>
          </a:p>
          <a:p>
            <a:pPr marL="0" marR="0" algn="just">
              <a:lnSpc>
                <a:spcPct val="107000"/>
              </a:lnSpc>
              <a:spcBef>
                <a:spcPts val="0"/>
              </a:spcBef>
              <a:spcAft>
                <a:spcPts val="1200"/>
              </a:spcAft>
            </a:pPr>
            <a:r>
              <a:rPr lang="en-US" sz="3200"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rPr>
              <a:t>They </a:t>
            </a:r>
            <a:r>
              <a:rPr lang="en-US" sz="3200" dirty="0">
                <a:solidFill>
                  <a:srgbClr val="333333"/>
                </a:solidFill>
                <a:latin typeface="Georgia" panose="02040502050405020303" pitchFamily="18" charset="0"/>
                <a:ea typeface="Times New Roman" panose="02020603050405020304" pitchFamily="18" charset="0"/>
                <a:cs typeface="Helvetica" panose="020B0604020202020204" pitchFamily="34" charset="0"/>
              </a:rPr>
              <a:t>will not produce excessive voltage levels and are not susceptible to electrical resonances. </a:t>
            </a:r>
            <a:endParaRPr lang="en-US" sz="3200"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endParaRPr>
          </a:p>
          <a:p>
            <a:pPr marL="0" marR="0" algn="just">
              <a:lnSpc>
                <a:spcPct val="107000"/>
              </a:lnSpc>
              <a:spcBef>
                <a:spcPts val="0"/>
              </a:spcBef>
              <a:spcAft>
                <a:spcPts val="1200"/>
              </a:spcAft>
            </a:pPr>
            <a:r>
              <a:rPr lang="en-US" sz="3200" dirty="0" smtClean="0">
                <a:solidFill>
                  <a:srgbClr val="333333"/>
                </a:solidFill>
                <a:latin typeface="Georgia" panose="02040502050405020303" pitchFamily="18" charset="0"/>
                <a:ea typeface="Times New Roman" panose="02020603050405020304" pitchFamily="18" charset="0"/>
                <a:cs typeface="Helvetica" panose="020B0604020202020204" pitchFamily="34" charset="0"/>
              </a:rPr>
              <a:t>Because </a:t>
            </a:r>
            <a:r>
              <a:rPr lang="en-US" sz="3200" dirty="0">
                <a:solidFill>
                  <a:srgbClr val="333333"/>
                </a:solidFill>
                <a:latin typeface="Georgia" panose="02040502050405020303" pitchFamily="18" charset="0"/>
                <a:ea typeface="Times New Roman" panose="02020603050405020304" pitchFamily="18" charset="0"/>
                <a:cs typeface="Helvetica" panose="020B0604020202020204" pitchFamily="34" charset="0"/>
              </a:rPr>
              <a:t>of the rotating inertia  of the synchronous condenser, it can provide real time voltage support during system short circuits.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sz="3200" dirty="0"/>
          </a:p>
        </p:txBody>
      </p:sp>
      <p:sp>
        <p:nvSpPr>
          <p:cNvPr id="8" name="Text Placeholder 7"/>
          <p:cNvSpPr>
            <a:spLocks noGrp="1"/>
          </p:cNvSpPr>
          <p:nvPr>
            <p:ph type="body" sz="quarter" idx="4294967295"/>
          </p:nvPr>
        </p:nvSpPr>
        <p:spPr>
          <a:xfrm>
            <a:off x="566057" y="827090"/>
            <a:ext cx="9927771" cy="522740"/>
          </a:xfrm>
        </p:spPr>
        <p:txBody>
          <a:bodyPr>
            <a:normAutofit/>
          </a:bodyPr>
          <a:lstStyle/>
          <a:p>
            <a:r>
              <a:rPr lang="en-US" b="1" dirty="0" smtClean="0">
                <a:latin typeface="Times New Roman" panose="02020603050405020304" pitchFamily="18" charset="0"/>
                <a:cs typeface="Times New Roman" panose="02020603050405020304" pitchFamily="18" charset="0"/>
              </a:rPr>
              <a:t>ADVANTAGES OF A SYNCHRONOUS CONDENSER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1472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ASSIGNMENTS</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t>1. TESTING SYNCHRONOUS MACHINES</a:t>
                </a:r>
              </a:p>
              <a:p>
                <a:r>
                  <a:rPr lang="en-US" dirty="0"/>
                  <a:t> </a:t>
                </a:r>
                <a:r>
                  <a:rPr lang="en-US" dirty="0" smtClean="0"/>
                  <a:t>    (</a:t>
                </a:r>
                <a:r>
                  <a:rPr lang="en-US" dirty="0" err="1" smtClean="0"/>
                  <a:t>i</a:t>
                </a:r>
                <a:r>
                  <a:rPr lang="en-US" dirty="0" smtClean="0"/>
                  <a:t>) Open circuit test(OCC)</a:t>
                </a:r>
              </a:p>
              <a:p>
                <a:r>
                  <a:rPr lang="en-US" dirty="0"/>
                  <a:t> </a:t>
                </a:r>
                <a:r>
                  <a:rPr lang="en-US" dirty="0" smtClean="0"/>
                  <a:t>     (ii) Short circuit test(SCC)</a:t>
                </a:r>
              </a:p>
              <a:p>
                <a:r>
                  <a:rPr lang="en-US" dirty="0" smtClean="0"/>
                  <a:t>2. Determination of Synchronous Machine Parameters(synchronous impedance, </a:t>
                </a:r>
              </a:p>
              <a:p>
                <a:r>
                  <a:rPr lang="en-US" dirty="0" smtClean="0"/>
                  <a:t>3. Zero power factor test(</a:t>
                </a:r>
                <a:r>
                  <a:rPr lang="en-US" dirty="0" err="1" smtClean="0"/>
                  <a:t>Potier</a:t>
                </a:r>
                <a:r>
                  <a:rPr lang="en-US" dirty="0" smtClean="0"/>
                  <a:t> Diagram)</a:t>
                </a:r>
              </a:p>
              <a:p>
                <a:r>
                  <a:rPr lang="en-US" dirty="0" smtClean="0"/>
                  <a:t>4. Regulation of a synchronous generator</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𝑅𝑒𝑔𝑢𝑙𝑎𝑡𝑖𝑜𝑛</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𝑡</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𝑡</m:t>
                            </m:r>
                          </m:sub>
                        </m:sSub>
                      </m:den>
                    </m:f>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524603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 Stator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Stator windings are star connected for insulation reasons</a:t>
                </a:r>
              </a:p>
              <a:p>
                <a:pPr marL="0" marR="0">
                  <a:lnSpc>
                    <a:spcPct val="107000"/>
                  </a:lnSpc>
                  <a:spcBef>
                    <a:spcPts val="0"/>
                  </a:spcBef>
                  <a:spcAft>
                    <a:spcPts val="800"/>
                  </a:spcAft>
                </a:pPr>
                <a:r>
                  <a:rPr lang="en-US" dirty="0" smtClean="0"/>
                  <a:t>The phase voltage would be </a:t>
                </a:r>
                <a14:m>
                  <m:oMath xmlns:m="http://schemas.openxmlformats.org/officeDocument/2006/math">
                    <m:f>
                      <m:f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dirty="0" smtClean="0">
                    <a:effectLst/>
                    <a:latin typeface="Calibri" panose="020F0502020204030204" pitchFamily="34" charset="0"/>
                    <a:ea typeface="Calibri" panose="020F0502020204030204" pitchFamily="34" charset="0"/>
                    <a:cs typeface="Times New Roman" panose="02020603050405020304" pitchFamily="18" charset="0"/>
                  </a:rPr>
                  <a:t> of the line voltage</a:t>
                </a:r>
              </a:p>
              <a:p>
                <a:pPr marL="0" marR="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Slot insulation would be reduced</a:t>
                </a:r>
              </a:p>
              <a:p>
                <a:pPr marL="0" marR="0">
                  <a:lnSpc>
                    <a:spcPct val="107000"/>
                  </a:lnSpc>
                  <a:spcBef>
                    <a:spcPts val="0"/>
                  </a:spcBef>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More conductors can be used</a:t>
                </a:r>
              </a:p>
              <a:p>
                <a:pPr marL="0" marR="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Power output shall be larger for a machine of similar dimensions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Justify technically why the stator windings are star connected</a:t>
                </a:r>
                <a:endPar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90638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5086"/>
          </a:xfrm>
        </p:spPr>
        <p:txBody>
          <a:bodyPr>
            <a:normAutofit fontScale="90000"/>
          </a:bodyPr>
          <a:lstStyle/>
          <a:p>
            <a:r>
              <a:rPr lang="en-US" sz="4000" dirty="0" smtClean="0">
                <a:latin typeface="Arial Black" panose="020B0A04020102020204" pitchFamily="34" charset="0"/>
              </a:rPr>
              <a:t>PARALLEL OPERATION OF GENERATORS</a:t>
            </a:r>
            <a:endParaRPr lang="en-US" sz="4000" dirty="0">
              <a:latin typeface="Arial Black" panose="020B0A04020102020204" pitchFamily="34" charset="0"/>
            </a:endParaRPr>
          </a:p>
        </p:txBody>
      </p:sp>
      <p:sp>
        <p:nvSpPr>
          <p:cNvPr id="3" name="Content Placeholder 2"/>
          <p:cNvSpPr>
            <a:spLocks noGrp="1"/>
          </p:cNvSpPr>
          <p:nvPr>
            <p:ph idx="1"/>
          </p:nvPr>
        </p:nvSpPr>
        <p:spPr>
          <a:xfrm>
            <a:off x="0" y="490310"/>
            <a:ext cx="12192000" cy="6367689"/>
          </a:xfrm>
        </p:spPr>
        <p:txBody>
          <a:bodyPr>
            <a:normAutofit/>
          </a:bodyPr>
          <a:lstStyle/>
          <a:p>
            <a:pPr algn="just"/>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An alternator is an ac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generator</a:t>
            </a:r>
          </a:p>
          <a:p>
            <a:pPr algn="just"/>
            <a:endParaRPr lang="en-US"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In an alternator, an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e.m.f</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is induced in the stator(stationary wire) with the influence of a rotating magnetic field(rotor) due to Faraday’s law of induction. </a:t>
            </a:r>
            <a:endParaRPr lang="en-US"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Due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to the synchronous speed of rotation of field poles, it is also known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as a synchronous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generator</a:t>
            </a:r>
          </a:p>
          <a:p>
            <a:pPr algn="just"/>
            <a:endParaRPr lang="en-US" sz="3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For the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parallel operation of </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an alternator</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the efficiency of interconnected ac systems is the focus</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4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5086"/>
          </a:xfrm>
        </p:spPr>
        <p:txBody>
          <a:bodyPr>
            <a:normAutofit fontScale="90000"/>
          </a:bodyPr>
          <a:lstStyle/>
          <a:p>
            <a:r>
              <a:rPr lang="en-US" sz="4000" dirty="0" smtClean="0">
                <a:latin typeface="Arial Black" panose="020B0A04020102020204" pitchFamily="34" charset="0"/>
              </a:rPr>
              <a:t>PARALLEL OPERATION OF GENERATORS</a:t>
            </a:r>
            <a:endParaRPr lang="en-US" sz="4000" dirty="0">
              <a:latin typeface="Arial Black" panose="020B0A04020102020204" pitchFamily="34" charset="0"/>
            </a:endParaRPr>
          </a:p>
        </p:txBody>
      </p:sp>
      <p:sp>
        <p:nvSpPr>
          <p:cNvPr id="3" name="Content Placeholder 2"/>
          <p:cNvSpPr>
            <a:spLocks noGrp="1"/>
          </p:cNvSpPr>
          <p:nvPr>
            <p:ph idx="1"/>
          </p:nvPr>
        </p:nvSpPr>
        <p:spPr>
          <a:xfrm>
            <a:off x="0" y="490310"/>
            <a:ext cx="12192000" cy="6367689"/>
          </a:xfrm>
        </p:spPr>
        <p:txBody>
          <a:bodyPr>
            <a:normAutofit/>
          </a:bodyPr>
          <a:lstStyle/>
          <a:p>
            <a:pPr algn="just"/>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In </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this case, there shall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be more than two alternators connected in parallel in generating </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stations</a:t>
            </a:r>
          </a:p>
          <a:p>
            <a:pPr algn="just"/>
            <a:endParaRPr lang="en-US" sz="4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400" dirty="0" smtClean="0">
                <a:latin typeface="Times New Roman" panose="02020603050405020304" pitchFamily="18" charset="0"/>
                <a:cs typeface="Times New Roman" panose="02020603050405020304" pitchFamily="18" charset="0"/>
              </a:rPr>
              <a:t>There </a:t>
            </a:r>
            <a:r>
              <a:rPr lang="en-US" sz="4400" dirty="0" smtClean="0">
                <a:latin typeface="Times New Roman" panose="02020603050405020304" pitchFamily="18" charset="0"/>
                <a:cs typeface="Times New Roman" panose="02020603050405020304" pitchFamily="18" charset="0"/>
              </a:rPr>
              <a:t>are </a:t>
            </a:r>
            <a:r>
              <a:rPr lang="en-US" sz="4400" b="1" dirty="0" smtClean="0">
                <a:latin typeface="Times New Roman" panose="02020603050405020304" pitchFamily="18" charset="0"/>
                <a:cs typeface="Times New Roman" panose="02020603050405020304" pitchFamily="18" charset="0"/>
              </a:rPr>
              <a:t>necessary</a:t>
            </a:r>
            <a:r>
              <a:rPr lang="en-US" sz="4400" dirty="0" smtClean="0">
                <a:latin typeface="Times New Roman" panose="02020603050405020304" pitchFamily="18" charset="0"/>
                <a:cs typeface="Times New Roman" panose="02020603050405020304" pitchFamily="18" charset="0"/>
              </a:rPr>
              <a:t> and </a:t>
            </a:r>
            <a:r>
              <a:rPr lang="en-US" sz="4400" b="1" dirty="0" smtClean="0">
                <a:latin typeface="Times New Roman" panose="02020603050405020304" pitchFamily="18" charset="0"/>
                <a:cs typeface="Times New Roman" panose="02020603050405020304" pitchFamily="18" charset="0"/>
              </a:rPr>
              <a:t>sufficient</a:t>
            </a:r>
            <a:r>
              <a:rPr lang="en-US" sz="4400" dirty="0" smtClean="0">
                <a:latin typeface="Times New Roman" panose="02020603050405020304" pitchFamily="18" charset="0"/>
                <a:cs typeface="Times New Roman" panose="02020603050405020304" pitchFamily="18" charset="0"/>
              </a:rPr>
              <a:t> conditions for generators to be </a:t>
            </a:r>
            <a:r>
              <a:rPr lang="en-US" sz="4400" b="1" dirty="0" smtClean="0">
                <a:latin typeface="Times New Roman" panose="02020603050405020304" pitchFamily="18" charset="0"/>
                <a:cs typeface="Times New Roman" panose="02020603050405020304" pitchFamily="18" charset="0"/>
              </a:rPr>
              <a:t>connected </a:t>
            </a:r>
            <a:r>
              <a:rPr lang="en-US" sz="4400" dirty="0" smtClean="0">
                <a:latin typeface="Times New Roman" panose="02020603050405020304" pitchFamily="18" charset="0"/>
                <a:cs typeface="Times New Roman" panose="02020603050405020304" pitchFamily="18" charset="0"/>
              </a:rPr>
              <a:t>and </a:t>
            </a:r>
            <a:r>
              <a:rPr lang="en-US" sz="4400" b="1" dirty="0" smtClean="0">
                <a:latin typeface="Times New Roman" panose="02020603050405020304" pitchFamily="18" charset="0"/>
                <a:cs typeface="Times New Roman" panose="02020603050405020304" pitchFamily="18" charset="0"/>
              </a:rPr>
              <a:t>operated </a:t>
            </a:r>
            <a:r>
              <a:rPr lang="en-US" sz="4400" dirty="0" smtClean="0">
                <a:latin typeface="Times New Roman" panose="02020603050405020304" pitchFamily="18" charset="0"/>
                <a:cs typeface="Times New Roman" panose="02020603050405020304" pitchFamily="18" charset="0"/>
              </a:rPr>
              <a:t>in parallel </a:t>
            </a:r>
            <a:endParaRPr lang="en-US" sz="4400" dirty="0" smtClean="0">
              <a:latin typeface="Times New Roman" panose="02020603050405020304" pitchFamily="18" charset="0"/>
              <a:cs typeface="Times New Roman" panose="02020603050405020304" pitchFamily="18" charset="0"/>
            </a:endParaRPr>
          </a:p>
          <a:p>
            <a:pPr algn="just"/>
            <a:endParaRPr lang="en-US" sz="4400" dirty="0" smtClean="0">
              <a:latin typeface="Times New Roman" panose="02020603050405020304" pitchFamily="18" charset="0"/>
              <a:cs typeface="Times New Roman" panose="02020603050405020304" pitchFamily="18" charset="0"/>
            </a:endParaRPr>
          </a:p>
          <a:p>
            <a:pPr algn="just"/>
            <a:r>
              <a:rPr lang="en-US" sz="4400" dirty="0" smtClean="0">
                <a:latin typeface="Times New Roman" panose="02020603050405020304" pitchFamily="18" charset="0"/>
                <a:cs typeface="Times New Roman" panose="02020603050405020304" pitchFamily="18" charset="0"/>
              </a:rPr>
              <a:t>There is also the need to define some terms/terminologies</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1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551543"/>
          </a:xfrm>
        </p:spPr>
        <p:txBody>
          <a:bodyPr>
            <a:noAutofit/>
          </a:bodyPr>
          <a:lstStyle/>
          <a:p>
            <a:r>
              <a:rPr lang="en-US" dirty="0" smtClean="0">
                <a:latin typeface="Arial Black" panose="020B0A04020102020204" pitchFamily="34" charset="0"/>
              </a:rPr>
              <a:t>DEFINITION OF TERMS</a:t>
            </a:r>
            <a:endParaRPr lang="en-US" dirty="0">
              <a:latin typeface="Arial Black" panose="020B0A04020102020204" pitchFamily="34" charset="0"/>
            </a:endParaRPr>
          </a:p>
        </p:txBody>
      </p:sp>
      <p:sp>
        <p:nvSpPr>
          <p:cNvPr id="3" name="Content Placeholder 2"/>
          <p:cNvSpPr>
            <a:spLocks noGrp="1"/>
          </p:cNvSpPr>
          <p:nvPr>
            <p:ph sz="half" idx="2"/>
          </p:nvPr>
        </p:nvSpPr>
        <p:spPr>
          <a:xfrm>
            <a:off x="0" y="551543"/>
            <a:ext cx="2989942" cy="6306457"/>
          </a:xfrm>
        </p:spPr>
        <p:txBody>
          <a:bodyPr>
            <a:no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Synchronising/</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Synchronisation:</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The</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process of connecting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two alternators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or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an  </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alternator</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an infinite bus bar system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in </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parallel</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3294744" y="543323"/>
            <a:ext cx="8897256" cy="416718"/>
          </a:xfrm>
        </p:spPr>
        <p:txBody>
          <a:bodyPr>
            <a:noAutofit/>
          </a:bodyPr>
          <a:lstStyle/>
          <a:p>
            <a:endParaRPr lang="en-US" sz="3600" dirty="0" smtClean="0"/>
          </a:p>
          <a:p>
            <a:endParaRPr lang="en-US" sz="3600" dirty="0"/>
          </a:p>
          <a:p>
            <a:r>
              <a:rPr lang="en-US" sz="3600" dirty="0" smtClean="0"/>
              <a:t>2 </a:t>
            </a:r>
            <a:r>
              <a:rPr lang="en-US" sz="3600" dirty="0" smtClean="0"/>
              <a:t>PARALLEL CONNECTED GENERATORS</a:t>
            </a:r>
            <a:endParaRPr lang="en-US" sz="3600" dirty="0"/>
          </a:p>
        </p:txBody>
      </p:sp>
      <p:pic>
        <p:nvPicPr>
          <p:cNvPr id="7" name="Content Placeholder 6"/>
          <p:cNvPicPr>
            <a:picLocks noGrp="1"/>
          </p:cNvPicPr>
          <p:nvPr>
            <p:ph sz="quarter" idx="4"/>
          </p:nvPr>
        </p:nvPicPr>
        <p:blipFill rotWithShape="1">
          <a:blip r:embed="rId3">
            <a:extLst>
              <a:ext uri="{28A0092B-C50C-407E-A947-70E740481C1C}">
                <a14:useLocalDpi xmlns:a14="http://schemas.microsoft.com/office/drawing/2010/main" val="0"/>
              </a:ext>
            </a:extLst>
          </a:blip>
          <a:srcRect l="15545" t="23517" r="37500" b="28259"/>
          <a:stretch/>
        </p:blipFill>
        <p:spPr bwMode="auto">
          <a:xfrm>
            <a:off x="3164115" y="960042"/>
            <a:ext cx="9027886" cy="5897958"/>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37131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566057"/>
          </a:xfrm>
        </p:spPr>
        <p:txBody>
          <a:bodyPr>
            <a:noAutofit/>
          </a:bodyPr>
          <a:lstStyle/>
          <a:p>
            <a:r>
              <a:rPr lang="en-US" dirty="0" smtClean="0">
                <a:latin typeface="Arial Black" panose="020B0A04020102020204" pitchFamily="34" charset="0"/>
              </a:rPr>
              <a:t>DEFINITION OF TERMS</a:t>
            </a:r>
            <a:endParaRPr lang="en-US" dirty="0">
              <a:latin typeface="Arial Black" panose="020B0A04020102020204" pitchFamily="34" charset="0"/>
            </a:endParaRPr>
          </a:p>
        </p:txBody>
      </p:sp>
      <p:sp>
        <p:nvSpPr>
          <p:cNvPr id="3" name="Content Placeholder 2"/>
          <p:cNvSpPr>
            <a:spLocks noGrp="1"/>
          </p:cNvSpPr>
          <p:nvPr>
            <p:ph sz="half" idx="2"/>
          </p:nvPr>
        </p:nvSpPr>
        <p:spPr>
          <a:xfrm>
            <a:off x="1" y="1690688"/>
            <a:ext cx="2249713" cy="5167312"/>
          </a:xfrm>
        </p:spPr>
        <p:txBody>
          <a:bodyPr>
            <a:norm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The </a:t>
            </a:r>
            <a:r>
              <a:rPr lang="en-US" b="1" dirty="0" smtClean="0">
                <a:latin typeface="Palatino Linotype" panose="02040502050505030304" pitchFamily="18" charset="0"/>
                <a:ea typeface="Times New Roman" panose="02020603050405020304" pitchFamily="18" charset="0"/>
                <a:cs typeface="Times New Roman" panose="02020603050405020304" pitchFamily="18" charset="0"/>
              </a:rPr>
              <a:t>Running </a:t>
            </a:r>
            <a:r>
              <a:rPr lang="en-US" b="1" dirty="0">
                <a:latin typeface="Palatino Linotype" panose="02040502050505030304" pitchFamily="18" charset="0"/>
                <a:ea typeface="Times New Roman" panose="02020603050405020304" pitchFamily="18" charset="0"/>
                <a:cs typeface="Times New Roman" panose="02020603050405020304" pitchFamily="18" charset="0"/>
              </a:rPr>
              <a:t>machine</a:t>
            </a:r>
            <a:r>
              <a:rPr lang="en-US" dirty="0">
                <a:latin typeface="Palatino Linotype" panose="02040502050505030304" pitchFamily="18" charset="0"/>
                <a:ea typeface="Times New Roman" panose="02020603050405020304" pitchFamily="18" charset="0"/>
                <a:cs typeface="Times New Roman" panose="02020603050405020304" pitchFamily="18" charset="0"/>
              </a:rPr>
              <a:t> is the machine which carries the load</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3"/>
          </p:nvPr>
        </p:nvSpPr>
        <p:spPr>
          <a:xfrm>
            <a:off x="2612571" y="503295"/>
            <a:ext cx="8449882" cy="416718"/>
          </a:xfrm>
        </p:spPr>
        <p:txBody>
          <a:bodyPr>
            <a:normAutofit lnSpcReduction="10000"/>
          </a:bodyPr>
          <a:lstStyle/>
          <a:p>
            <a:r>
              <a:rPr lang="en-US" dirty="0" smtClean="0"/>
              <a:t>2 PARALLEL CONNECTED GENERATORS</a:t>
            </a:r>
            <a:endParaRPr lang="en-US" dirty="0"/>
          </a:p>
        </p:txBody>
      </p:sp>
      <p:pic>
        <p:nvPicPr>
          <p:cNvPr id="7" name="Content Placeholder 6"/>
          <p:cNvPicPr>
            <a:picLocks noGrp="1"/>
          </p:cNvPicPr>
          <p:nvPr>
            <p:ph sz="quarter" idx="4"/>
          </p:nvPr>
        </p:nvPicPr>
        <p:blipFill rotWithShape="1">
          <a:blip r:embed="rId3">
            <a:extLst>
              <a:ext uri="{28A0092B-C50C-407E-A947-70E740481C1C}">
                <a14:useLocalDpi xmlns:a14="http://schemas.microsoft.com/office/drawing/2010/main" val="0"/>
              </a:ext>
            </a:extLst>
          </a:blip>
          <a:srcRect l="15545" t="23517" r="37500" b="28259"/>
          <a:stretch/>
        </p:blipFill>
        <p:spPr bwMode="auto">
          <a:xfrm>
            <a:off x="2612571" y="1069352"/>
            <a:ext cx="9579429" cy="5788648"/>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01039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5086"/>
          </a:xfrm>
        </p:spPr>
        <p:txBody>
          <a:bodyPr>
            <a:noAutofit/>
          </a:bodyPr>
          <a:lstStyle/>
          <a:p>
            <a:r>
              <a:rPr lang="en-US" dirty="0" smtClean="0">
                <a:latin typeface="Arial Black" panose="020B0A04020102020204" pitchFamily="34" charset="0"/>
              </a:rPr>
              <a:t>DEFINITION OF TERMS</a:t>
            </a:r>
            <a:endParaRPr lang="en-US" dirty="0">
              <a:latin typeface="Arial Black" panose="020B0A04020102020204" pitchFamily="34" charset="0"/>
            </a:endParaRPr>
          </a:p>
        </p:txBody>
      </p:sp>
      <p:sp>
        <p:nvSpPr>
          <p:cNvPr id="3" name="Content Placeholder 2"/>
          <p:cNvSpPr>
            <a:spLocks noGrp="1"/>
          </p:cNvSpPr>
          <p:nvPr>
            <p:ph sz="half" idx="2"/>
          </p:nvPr>
        </p:nvSpPr>
        <p:spPr>
          <a:xfrm>
            <a:off x="0" y="1105412"/>
            <a:ext cx="3715656" cy="5752588"/>
          </a:xfrm>
        </p:spPr>
        <p:txBody>
          <a:bodyPr>
            <a:normAutofit fontScale="92500" lnSpcReduction="20000"/>
          </a:bodyPr>
          <a:lstStyle/>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4300" dirty="0" smtClean="0">
                <a:latin typeface="Palatino Linotype" panose="02040502050505030304" pitchFamily="18" charset="0"/>
                <a:ea typeface="Times New Roman" panose="02020603050405020304" pitchFamily="18" charset="0"/>
                <a:cs typeface="Times New Roman" panose="02020603050405020304" pitchFamily="18" charset="0"/>
              </a:rPr>
              <a:t>The </a:t>
            </a:r>
            <a:r>
              <a:rPr lang="en-US" sz="4300" b="1" dirty="0" smtClean="0">
                <a:latin typeface="Palatino Linotype" panose="02040502050505030304" pitchFamily="18" charset="0"/>
                <a:ea typeface="Times New Roman" panose="02020603050405020304" pitchFamily="18" charset="0"/>
                <a:cs typeface="Times New Roman" panose="02020603050405020304" pitchFamily="18" charset="0"/>
              </a:rPr>
              <a:t>Incoming </a:t>
            </a:r>
            <a:r>
              <a:rPr lang="en-US" sz="4300" b="1" dirty="0">
                <a:latin typeface="Palatino Linotype" panose="02040502050505030304" pitchFamily="18" charset="0"/>
                <a:ea typeface="Times New Roman" panose="02020603050405020304" pitchFamily="18" charset="0"/>
                <a:cs typeface="Times New Roman" panose="02020603050405020304" pitchFamily="18" charset="0"/>
              </a:rPr>
              <a:t>machine</a:t>
            </a:r>
            <a:r>
              <a:rPr lang="en-US" sz="4300" dirty="0">
                <a:latin typeface="Palatino Linotype" panose="02040502050505030304" pitchFamily="18" charset="0"/>
                <a:ea typeface="Times New Roman" panose="02020603050405020304" pitchFamily="18" charset="0"/>
                <a:cs typeface="Times New Roman" panose="02020603050405020304" pitchFamily="18" charset="0"/>
              </a:rPr>
              <a:t> is the </a:t>
            </a:r>
            <a:r>
              <a:rPr lang="en-US" sz="4300" b="1" dirty="0">
                <a:latin typeface="Palatino Linotype" panose="02040502050505030304" pitchFamily="18" charset="0"/>
                <a:ea typeface="Times New Roman" panose="02020603050405020304" pitchFamily="18" charset="0"/>
                <a:cs typeface="Times New Roman" panose="02020603050405020304" pitchFamily="18" charset="0"/>
              </a:rPr>
              <a:t>alternator</a:t>
            </a:r>
            <a:r>
              <a:rPr lang="en-US" sz="4300" dirty="0">
                <a:latin typeface="Palatino Linotype" panose="02040502050505030304" pitchFamily="18" charset="0"/>
                <a:ea typeface="Times New Roman" panose="02020603050405020304" pitchFamily="18" charset="0"/>
                <a:cs typeface="Times New Roman" panose="02020603050405020304" pitchFamily="18" charset="0"/>
              </a:rPr>
              <a:t> or </a:t>
            </a:r>
            <a:r>
              <a:rPr lang="en-US" sz="4300" b="1" dirty="0">
                <a:latin typeface="Palatino Linotype" panose="02040502050505030304" pitchFamily="18" charset="0"/>
                <a:ea typeface="Times New Roman" panose="02020603050405020304" pitchFamily="18" charset="0"/>
                <a:cs typeface="Times New Roman" panose="02020603050405020304" pitchFamily="18" charset="0"/>
              </a:rPr>
              <a:t>machine </a:t>
            </a:r>
            <a:r>
              <a:rPr lang="en-US" sz="4300" dirty="0">
                <a:latin typeface="Palatino Linotype" panose="02040502050505030304" pitchFamily="18" charset="0"/>
                <a:ea typeface="Times New Roman" panose="02020603050405020304" pitchFamily="18" charset="0"/>
                <a:cs typeface="Times New Roman" panose="02020603050405020304" pitchFamily="18" charset="0"/>
              </a:rPr>
              <a:t>which has to be connected in parallel with the system.</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a:xfrm>
            <a:off x="3875314" y="510326"/>
            <a:ext cx="8316686" cy="416718"/>
          </a:xfrm>
        </p:spPr>
        <p:txBody>
          <a:bodyPr>
            <a:normAutofit lnSpcReduction="10000"/>
          </a:bodyPr>
          <a:lstStyle/>
          <a:p>
            <a:r>
              <a:rPr lang="en-US" dirty="0" smtClean="0"/>
              <a:t>2 PARALLEL CONNECTED GENERATORS</a:t>
            </a:r>
            <a:endParaRPr lang="en-US" dirty="0"/>
          </a:p>
        </p:txBody>
      </p:sp>
      <p:pic>
        <p:nvPicPr>
          <p:cNvPr id="7" name="Content Placeholder 6"/>
          <p:cNvPicPr>
            <a:picLocks noGrp="1"/>
          </p:cNvPicPr>
          <p:nvPr>
            <p:ph sz="quarter" idx="4"/>
          </p:nvPr>
        </p:nvPicPr>
        <p:blipFill rotWithShape="1">
          <a:blip r:embed="rId3">
            <a:extLst>
              <a:ext uri="{28A0092B-C50C-407E-A947-70E740481C1C}">
                <a14:useLocalDpi xmlns:a14="http://schemas.microsoft.com/office/drawing/2010/main" val="0"/>
              </a:ext>
            </a:extLst>
          </a:blip>
          <a:srcRect l="15545" t="23517" r="37500" b="28259"/>
          <a:stretch/>
        </p:blipFill>
        <p:spPr bwMode="auto">
          <a:xfrm>
            <a:off x="3875315" y="1105412"/>
            <a:ext cx="8316686" cy="5752588"/>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75904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800"/>
          </a:xfrm>
        </p:spPr>
        <p:txBody>
          <a:bodyPr>
            <a:normAutofit fontScale="90000"/>
          </a:bodyPr>
          <a:lstStyle/>
          <a:p>
            <a:pPr marL="0" marR="0">
              <a:lnSpc>
                <a:spcPct val="107000"/>
              </a:lnSpc>
              <a:spcBef>
                <a:spcPts val="0"/>
              </a:spcBef>
              <a:spcAft>
                <a:spcPts val="900"/>
              </a:spcAft>
            </a:pPr>
            <a:r>
              <a:rPr lang="en-US" b="1" dirty="0" smtClean="0">
                <a:latin typeface="inherit"/>
                <a:ea typeface="Times New Roman" panose="02020603050405020304" pitchFamily="18" charset="0"/>
                <a:cs typeface="Times New Roman" panose="02020603050405020304" pitchFamily="18" charset="0"/>
              </a:rPr>
              <a:t/>
            </a:r>
            <a:br>
              <a:rPr lang="en-US" b="1" dirty="0" smtClean="0">
                <a:latin typeface="inherit"/>
                <a:ea typeface="Times New Roman" panose="02020603050405020304" pitchFamily="18" charset="0"/>
                <a:cs typeface="Times New Roman" panose="02020603050405020304" pitchFamily="18" charset="0"/>
              </a:rPr>
            </a:br>
            <a:r>
              <a:rPr lang="en-US" b="1" dirty="0" smtClean="0">
                <a:latin typeface="inherit"/>
                <a:ea typeface="Times New Roman" panose="02020603050405020304" pitchFamily="18" charset="0"/>
                <a:cs typeface="Times New Roman" panose="02020603050405020304" pitchFamily="18" charset="0"/>
              </a:rPr>
              <a:t>Condition </a:t>
            </a:r>
            <a:r>
              <a:rPr lang="en-US" b="1" dirty="0">
                <a:latin typeface="inherit"/>
                <a:ea typeface="Times New Roman" panose="02020603050405020304" pitchFamily="18" charset="0"/>
                <a:cs typeface="Times New Roman" panose="02020603050405020304" pitchFamily="18" charset="0"/>
              </a:rPr>
              <a:t>for Parallel Operation of Alternator</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 Placeholder 3"/>
          <p:cNvSpPr>
            <a:spLocks noGrp="1"/>
          </p:cNvSpPr>
          <p:nvPr>
            <p:ph type="body" idx="1"/>
          </p:nvPr>
        </p:nvSpPr>
        <p:spPr>
          <a:xfrm>
            <a:off x="157616" y="679677"/>
            <a:ext cx="5157787" cy="452437"/>
          </a:xfrm>
        </p:spPr>
        <p:txBody>
          <a:bodyPr/>
          <a:lstStyle/>
          <a:p>
            <a:r>
              <a:rPr lang="en-US" dirty="0" smtClean="0"/>
              <a:t>4 CONDITIONS</a:t>
            </a:r>
            <a:endParaRPr lang="en-US" dirty="0"/>
          </a:p>
        </p:txBody>
      </p:sp>
      <p:sp>
        <p:nvSpPr>
          <p:cNvPr id="3" name="Content Placeholder 2"/>
          <p:cNvSpPr>
            <a:spLocks noGrp="1"/>
          </p:cNvSpPr>
          <p:nvPr>
            <p:ph sz="half" idx="2"/>
          </p:nvPr>
        </p:nvSpPr>
        <p:spPr>
          <a:xfrm>
            <a:off x="0" y="1132114"/>
            <a:ext cx="5157787" cy="5725886"/>
          </a:xfrm>
        </p:spPr>
        <p:txBody>
          <a:bodyPr>
            <a:normAutofit fontScale="92500" lnSpcReduction="20000"/>
          </a:bodyPr>
          <a:lstStyle/>
          <a:p>
            <a:pPr marL="342900" marR="0" lvl="0" indent="-342900" algn="just">
              <a:lnSpc>
                <a:spcPct val="107000"/>
              </a:lnSpc>
              <a:spcBef>
                <a:spcPts val="0"/>
              </a:spcBef>
              <a:spcAft>
                <a:spcPts val="0"/>
              </a:spcAft>
              <a:tabLst>
                <a:tab pos="457200"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phase sequence of the incoming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machine voltage</a:t>
            </a:r>
            <a:r>
              <a:rPr lang="en-US" dirty="0">
                <a:latin typeface="Palatino Linotype" panose="02040502050505030304" pitchFamily="18" charset="0"/>
                <a:ea typeface="Times New Roman" panose="02020603050405020304" pitchFamily="18" charset="0"/>
                <a:cs typeface="Times New Roman" panose="02020603050405020304" pitchFamily="18" charset="0"/>
              </a:rPr>
              <a:t> and the bus bar voltage should be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identical;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tabLst>
                <a:tab pos="457200"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R.M.S line </a:t>
            </a:r>
            <a:r>
              <a:rPr lang="en-US" dirty="0">
                <a:latin typeface="Palatino Linotype" panose="02040502050505030304" pitchFamily="18" charset="0"/>
                <a:ea typeface="Times New Roman" panose="02020603050405020304" pitchFamily="18" charset="0"/>
                <a:cs typeface="Times New Roman" panose="02020603050405020304" pitchFamily="18" charset="0"/>
              </a:rPr>
              <a:t>voltage (terminal voltage) of the bus bar or already running machine and the incoming machine should be the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same;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tabLst>
                <a:tab pos="457200"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phase angle of the two systems should be </a:t>
            </a:r>
            <a:r>
              <a:rPr lang="en-US" dirty="0" smtClean="0">
                <a:latin typeface="Palatino Linotype" panose="02040502050505030304" pitchFamily="18" charset="0"/>
                <a:ea typeface="Times New Roman" panose="02020603050405020304" pitchFamily="18" charset="0"/>
                <a:cs typeface="Times New Roman" panose="02020603050405020304" pitchFamily="18" charset="0"/>
              </a:rPr>
              <a:t>equal; and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tabLst>
                <a:tab pos="457200" algn="l"/>
              </a:tabLst>
            </a:pPr>
            <a:r>
              <a:rPr lang="en-US" dirty="0">
                <a:latin typeface="Palatino Linotype" panose="02040502050505030304" pitchFamily="18" charset="0"/>
                <a:ea typeface="Times New Roman" panose="02020603050405020304" pitchFamily="18" charset="0"/>
                <a:cs typeface="Times New Roman" panose="02020603050405020304" pitchFamily="18" charset="0"/>
              </a:rPr>
              <a:t>The frequency of the two terminal voltages (incoming machine and the bus bar) should be nearly the same. </a:t>
            </a:r>
            <a:endParaRPr lang="en-US"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dirty="0"/>
          </a:p>
        </p:txBody>
      </p:sp>
      <p:sp>
        <p:nvSpPr>
          <p:cNvPr id="5" name="Text Placeholder 4"/>
          <p:cNvSpPr>
            <a:spLocks noGrp="1"/>
          </p:cNvSpPr>
          <p:nvPr>
            <p:ph type="body" sz="quarter" idx="3"/>
          </p:nvPr>
        </p:nvSpPr>
        <p:spPr>
          <a:xfrm>
            <a:off x="5315403" y="772262"/>
            <a:ext cx="6876597" cy="400391"/>
          </a:xfrm>
        </p:spPr>
        <p:txBody>
          <a:bodyPr>
            <a:normAutofit lnSpcReduction="10000"/>
          </a:bodyPr>
          <a:lstStyle/>
          <a:p>
            <a:r>
              <a:rPr lang="en-US" dirty="0" smtClean="0"/>
              <a:t>FURTHER PHASOR/LINE EXPLANATIONS</a:t>
            </a:r>
            <a:endParaRPr lang="en-US" dirty="0"/>
          </a:p>
        </p:txBody>
      </p:sp>
      <p:sp>
        <p:nvSpPr>
          <p:cNvPr id="9" name="Rectangle 8"/>
          <p:cNvSpPr/>
          <p:nvPr/>
        </p:nvSpPr>
        <p:spPr>
          <a:xfrm>
            <a:off x="5315402" y="1132114"/>
            <a:ext cx="6876597" cy="830997"/>
          </a:xfrm>
          <a:prstGeom prst="rect">
            <a:avLst/>
          </a:prstGeom>
        </p:spPr>
        <p:txBody>
          <a:bodyPr wrap="square">
            <a:spAutoFit/>
          </a:bodyPr>
          <a:lstStyle/>
          <a:p>
            <a:r>
              <a:rPr lang="en-US" sz="2400" b="1" dirty="0">
                <a:solidFill>
                  <a:srgbClr val="333333"/>
                </a:solidFill>
                <a:latin typeface="Times New Roman" panose="02020603050405020304" pitchFamily="18" charset="0"/>
                <a:cs typeface="Times New Roman" panose="02020603050405020304" pitchFamily="18" charset="0"/>
              </a:rPr>
              <a:t>This three-phase supply consists of three phases, generally represented as R, Y and B or A, B and C</a:t>
            </a:r>
            <a:endParaRPr lang="en-US" sz="2400"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a:off x="6150140" y="3759200"/>
            <a:ext cx="866249" cy="11611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96000" y="2612572"/>
            <a:ext cx="877077" cy="1175657"/>
          </a:xfrm>
          <a:prstGeom prst="straightConnector1">
            <a:avLst/>
          </a:prstGeom>
          <a:ln w="57150">
            <a:solidFill>
              <a:srgbClr val="FFFF00"/>
            </a:solidFill>
            <a:tailEnd type="triangle"/>
          </a:ln>
        </p:spPr>
        <p:style>
          <a:lnRef idx="3">
            <a:schemeClr val="accent4"/>
          </a:lnRef>
          <a:fillRef idx="0">
            <a:schemeClr val="accent4"/>
          </a:fillRef>
          <a:effectRef idx="2">
            <a:schemeClr val="accent4"/>
          </a:effectRef>
          <a:fontRef idx="minor">
            <a:schemeClr val="tx1"/>
          </a:fontRef>
        </p:style>
      </p:cxnSp>
      <p:grpSp>
        <p:nvGrpSpPr>
          <p:cNvPr id="29" name="Group 28"/>
          <p:cNvGrpSpPr/>
          <p:nvPr/>
        </p:nvGrpSpPr>
        <p:grpSpPr>
          <a:xfrm>
            <a:off x="6973077" y="3788229"/>
            <a:ext cx="4464180" cy="0"/>
            <a:chOff x="6973077" y="3788229"/>
            <a:chExt cx="4464180" cy="0"/>
          </a:xfrm>
        </p:grpSpPr>
        <p:cxnSp>
          <p:nvCxnSpPr>
            <p:cNvPr id="12" name="Straight Arrow Connector 11"/>
            <p:cNvCxnSpPr/>
            <p:nvPr/>
          </p:nvCxnSpPr>
          <p:spPr>
            <a:xfrm>
              <a:off x="6973077" y="3788229"/>
              <a:ext cx="1169437" cy="0"/>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8360231" y="3788229"/>
              <a:ext cx="3077026"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24" name="Straight Connector 23"/>
          <p:cNvCxnSpPr/>
          <p:nvPr/>
        </p:nvCxnSpPr>
        <p:spPr>
          <a:xfrm>
            <a:off x="6233887" y="2605308"/>
            <a:ext cx="5203370" cy="0"/>
          </a:xfrm>
          <a:prstGeom prst="line">
            <a:avLst/>
          </a:prstGeom>
          <a:ln w="5715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6458865" y="4949369"/>
            <a:ext cx="49783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Curved Up Arrow 29"/>
          <p:cNvSpPr/>
          <p:nvPr/>
        </p:nvSpPr>
        <p:spPr>
          <a:xfrm rot="15601190">
            <a:off x="6736604" y="3538735"/>
            <a:ext cx="1278890" cy="5019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6904335" y="2684527"/>
            <a:ext cx="943428" cy="646331"/>
          </a:xfrm>
          <a:prstGeom prst="rect">
            <a:avLst/>
          </a:prstGeom>
          <a:noFill/>
          <a:ln>
            <a:noFill/>
          </a:ln>
        </p:spPr>
        <p:txBody>
          <a:bodyPr wrap="square" rtlCol="0">
            <a:spAutoFit/>
          </a:bodyPr>
          <a:lstStyle/>
          <a:p>
            <a:r>
              <a:rPr lang="en-US" dirty="0" smtClean="0"/>
              <a:t>CCW OR +VE</a:t>
            </a:r>
            <a:endParaRPr lang="en-US" dirty="0"/>
          </a:p>
        </p:txBody>
      </p:sp>
      <p:sp>
        <p:nvSpPr>
          <p:cNvPr id="33" name="TextBox 32"/>
          <p:cNvSpPr txBox="1"/>
          <p:nvPr/>
        </p:nvSpPr>
        <p:spPr>
          <a:xfrm>
            <a:off x="10116458" y="3258396"/>
            <a:ext cx="1153884" cy="369332"/>
          </a:xfrm>
          <a:prstGeom prst="rect">
            <a:avLst/>
          </a:prstGeom>
          <a:noFill/>
          <a:ln>
            <a:noFill/>
          </a:ln>
        </p:spPr>
        <p:txBody>
          <a:bodyPr wrap="square" rtlCol="0">
            <a:spAutoFit/>
          </a:bodyPr>
          <a:lstStyle/>
          <a:p>
            <a:r>
              <a:rPr lang="en-US" b="1" dirty="0" smtClean="0"/>
              <a:t>Red OR A</a:t>
            </a:r>
            <a:endParaRPr lang="en-US" b="1" dirty="0"/>
          </a:p>
        </p:txBody>
      </p:sp>
      <p:sp>
        <p:nvSpPr>
          <p:cNvPr id="34" name="TextBox 33"/>
          <p:cNvSpPr txBox="1"/>
          <p:nvPr/>
        </p:nvSpPr>
        <p:spPr>
          <a:xfrm>
            <a:off x="10014857" y="2246867"/>
            <a:ext cx="1422399" cy="369332"/>
          </a:xfrm>
          <a:prstGeom prst="rect">
            <a:avLst/>
          </a:prstGeom>
          <a:noFill/>
          <a:ln>
            <a:noFill/>
          </a:ln>
        </p:spPr>
        <p:txBody>
          <a:bodyPr wrap="square" rtlCol="0">
            <a:spAutoFit/>
          </a:bodyPr>
          <a:lstStyle/>
          <a:p>
            <a:r>
              <a:rPr lang="en-US" b="1" dirty="0" smtClean="0"/>
              <a:t>Yellow OR B</a:t>
            </a:r>
            <a:endParaRPr lang="en-US" b="1" dirty="0"/>
          </a:p>
        </p:txBody>
      </p:sp>
      <p:sp>
        <p:nvSpPr>
          <p:cNvPr id="35" name="TextBox 34"/>
          <p:cNvSpPr txBox="1"/>
          <p:nvPr/>
        </p:nvSpPr>
        <p:spPr>
          <a:xfrm>
            <a:off x="10014857" y="4462972"/>
            <a:ext cx="1422400" cy="369332"/>
          </a:xfrm>
          <a:prstGeom prst="rect">
            <a:avLst/>
          </a:prstGeom>
          <a:noFill/>
          <a:ln>
            <a:noFill/>
          </a:ln>
        </p:spPr>
        <p:txBody>
          <a:bodyPr wrap="square" rtlCol="0">
            <a:spAutoFit/>
          </a:bodyPr>
          <a:lstStyle/>
          <a:p>
            <a:r>
              <a:rPr lang="en-US" b="1" dirty="0" smtClean="0"/>
              <a:t>Blue OR C</a:t>
            </a:r>
            <a:endParaRPr lang="en-US" b="1" dirty="0"/>
          </a:p>
        </p:txBody>
      </p:sp>
    </p:spTree>
    <p:extLst>
      <p:ext uri="{BB962C8B-B14F-4D97-AF65-F5344CB8AC3E}">
        <p14:creationId xmlns:p14="http://schemas.microsoft.com/office/powerpoint/2010/main" val="378678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p:bldP spid="34" grpId="0"/>
      <p:bldP spid="3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800"/>
          </a:xfrm>
        </p:spPr>
        <p:txBody>
          <a:bodyPr>
            <a:normAutofit fontScale="90000"/>
          </a:bodyPr>
          <a:lstStyle/>
          <a:p>
            <a:pPr marL="0" marR="0">
              <a:lnSpc>
                <a:spcPct val="107000"/>
              </a:lnSpc>
              <a:spcBef>
                <a:spcPts val="0"/>
              </a:spcBef>
              <a:spcAft>
                <a:spcPts val="900"/>
              </a:spcAft>
            </a:pPr>
            <a:r>
              <a:rPr lang="en-US" b="1" dirty="0" smtClean="0">
                <a:latin typeface="inherit"/>
                <a:ea typeface="Times New Roman" panose="02020603050405020304" pitchFamily="18" charset="0"/>
                <a:cs typeface="Times New Roman" panose="02020603050405020304" pitchFamily="18" charset="0"/>
              </a:rPr>
              <a:t/>
            </a:r>
            <a:br>
              <a:rPr lang="en-US" b="1" dirty="0" smtClean="0">
                <a:latin typeface="inherit"/>
                <a:ea typeface="Times New Roman" panose="02020603050405020304" pitchFamily="18" charset="0"/>
                <a:cs typeface="Times New Roman" panose="02020603050405020304" pitchFamily="18" charset="0"/>
              </a:rPr>
            </a:br>
            <a:r>
              <a:rPr lang="en-US" b="1" dirty="0" smtClean="0">
                <a:latin typeface="inherit"/>
                <a:ea typeface="Times New Roman" panose="02020603050405020304" pitchFamily="18" charset="0"/>
                <a:cs typeface="Times New Roman" panose="02020603050405020304" pitchFamily="18" charset="0"/>
              </a:rPr>
              <a:t>Condition </a:t>
            </a:r>
            <a:r>
              <a:rPr lang="en-US" b="1" dirty="0">
                <a:latin typeface="inherit"/>
                <a:ea typeface="Times New Roman" panose="02020603050405020304" pitchFamily="18" charset="0"/>
                <a:cs typeface="Times New Roman" panose="02020603050405020304" pitchFamily="18" charset="0"/>
              </a:rPr>
              <a:t>for Parallel Operation of Alternator</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 Placeholder 3"/>
          <p:cNvSpPr>
            <a:spLocks noGrp="1"/>
          </p:cNvSpPr>
          <p:nvPr>
            <p:ph type="body" idx="1"/>
          </p:nvPr>
        </p:nvSpPr>
        <p:spPr>
          <a:xfrm>
            <a:off x="157616" y="679677"/>
            <a:ext cx="2556555" cy="452437"/>
          </a:xfrm>
        </p:spPr>
        <p:txBody>
          <a:bodyPr/>
          <a:lstStyle/>
          <a:p>
            <a:r>
              <a:rPr lang="en-US" dirty="0" smtClean="0"/>
              <a:t>CONDITIONS - 1</a:t>
            </a:r>
            <a:endParaRPr lang="en-US" dirty="0"/>
          </a:p>
        </p:txBody>
      </p:sp>
      <p:sp>
        <p:nvSpPr>
          <p:cNvPr id="3" name="Content Placeholder 2"/>
          <p:cNvSpPr>
            <a:spLocks noGrp="1"/>
          </p:cNvSpPr>
          <p:nvPr>
            <p:ph sz="half" idx="2"/>
          </p:nvPr>
        </p:nvSpPr>
        <p:spPr>
          <a:xfrm>
            <a:off x="0" y="1132114"/>
            <a:ext cx="3410857" cy="5725886"/>
          </a:xfrm>
        </p:spPr>
        <p:txBody>
          <a:bodyPr>
            <a:noAutofit/>
          </a:bodyPr>
          <a:lstStyle/>
          <a:p>
            <a:pPr marL="342900" marR="0" lvl="0" indent="-342900" algn="just">
              <a:lnSpc>
                <a:spcPct val="107000"/>
              </a:lnSpc>
              <a:spcBef>
                <a:spcPts val="0"/>
              </a:spcBef>
              <a:spcAft>
                <a:spcPts val="0"/>
              </a:spcAft>
              <a:tabLst>
                <a:tab pos="457200" algn="l"/>
              </a:tabLst>
            </a:pPr>
            <a:r>
              <a:rPr lang="en-US" sz="3600" b="1" dirty="0">
                <a:latin typeface="Palatino Linotype" panose="02040502050505030304" pitchFamily="18" charset="0"/>
                <a:ea typeface="Times New Roman" panose="02020603050405020304" pitchFamily="18" charset="0"/>
                <a:cs typeface="Times New Roman" panose="02020603050405020304" pitchFamily="18" charset="0"/>
              </a:rPr>
              <a:t>The phase sequence of the incoming </a:t>
            </a:r>
            <a:r>
              <a:rPr lang="en-US" sz="3600" b="1" dirty="0" smtClean="0">
                <a:latin typeface="Palatino Linotype" panose="02040502050505030304" pitchFamily="18" charset="0"/>
                <a:ea typeface="Times New Roman" panose="02020603050405020304" pitchFamily="18" charset="0"/>
                <a:cs typeface="Times New Roman" panose="02020603050405020304" pitchFamily="18" charset="0"/>
              </a:rPr>
              <a:t>machine voltage</a:t>
            </a:r>
            <a:r>
              <a:rPr lang="en-US" sz="3600" b="1" dirty="0">
                <a:latin typeface="Palatino Linotype" panose="02040502050505030304" pitchFamily="18" charset="0"/>
                <a:ea typeface="Times New Roman" panose="02020603050405020304" pitchFamily="18" charset="0"/>
                <a:cs typeface="Times New Roman" panose="02020603050405020304" pitchFamily="18" charset="0"/>
              </a:rPr>
              <a:t> and the bus bar voltage should be </a:t>
            </a:r>
            <a:r>
              <a:rPr lang="en-US" sz="3600" b="1" dirty="0" smtClean="0">
                <a:latin typeface="Palatino Linotype" panose="02040502050505030304" pitchFamily="18" charset="0"/>
                <a:ea typeface="Times New Roman" panose="02020603050405020304" pitchFamily="18" charset="0"/>
                <a:cs typeface="Times New Roman" panose="02020603050405020304" pitchFamily="18" charset="0"/>
              </a:rPr>
              <a:t>identical;</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sz="3600" b="1" dirty="0"/>
          </a:p>
        </p:txBody>
      </p:sp>
      <p:sp>
        <p:nvSpPr>
          <p:cNvPr id="5" name="Text Placeholder 4"/>
          <p:cNvSpPr>
            <a:spLocks noGrp="1"/>
          </p:cNvSpPr>
          <p:nvPr>
            <p:ph type="body" sz="quarter" idx="3"/>
          </p:nvPr>
        </p:nvSpPr>
        <p:spPr>
          <a:xfrm>
            <a:off x="3568475" y="668788"/>
            <a:ext cx="8623526" cy="503866"/>
          </a:xfrm>
        </p:spPr>
        <p:txBody>
          <a:bodyPr>
            <a:noAutofit/>
          </a:bodyPr>
          <a:lstStyle/>
          <a:p>
            <a:r>
              <a:rPr lang="en-US" sz="3600" dirty="0" smtClean="0"/>
              <a:t>FURTHER PHASOR/LINE EXPLANATIONS</a:t>
            </a:r>
            <a:endParaRPr lang="en-US" sz="3600" dirty="0"/>
          </a:p>
        </p:txBody>
      </p:sp>
      <p:sp>
        <p:nvSpPr>
          <p:cNvPr id="9" name="Rectangle 8"/>
          <p:cNvSpPr/>
          <p:nvPr/>
        </p:nvSpPr>
        <p:spPr>
          <a:xfrm>
            <a:off x="3568474" y="1132114"/>
            <a:ext cx="8623526" cy="1569660"/>
          </a:xfrm>
          <a:prstGeom prst="rect">
            <a:avLst/>
          </a:prstGeom>
        </p:spPr>
        <p:txBody>
          <a:bodyPr wrap="square">
            <a:spAutoFit/>
          </a:bodyPr>
          <a:lstStyle/>
          <a:p>
            <a:r>
              <a:rPr lang="en-US" sz="3200" b="1" dirty="0">
                <a:solidFill>
                  <a:srgbClr val="333333"/>
                </a:solidFill>
                <a:latin typeface="Times New Roman" panose="02020603050405020304" pitchFamily="18" charset="0"/>
                <a:cs typeface="Times New Roman" panose="02020603050405020304" pitchFamily="18" charset="0"/>
              </a:rPr>
              <a:t>This three-phase supply consists of three phases, generally represented as R, Y and B or A, B and C</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a:off x="3871353" y="4999548"/>
            <a:ext cx="1329974" cy="1522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788230" y="3495744"/>
            <a:ext cx="1346599" cy="1541876"/>
          </a:xfrm>
          <a:prstGeom prst="straightConnector1">
            <a:avLst/>
          </a:prstGeom>
          <a:ln w="57150">
            <a:solidFill>
              <a:srgbClr val="FFFF00"/>
            </a:solidFill>
            <a:tailEnd type="triangle"/>
          </a:ln>
        </p:spPr>
        <p:style>
          <a:lnRef idx="3">
            <a:schemeClr val="accent4"/>
          </a:lnRef>
          <a:fillRef idx="0">
            <a:schemeClr val="accent4"/>
          </a:fillRef>
          <a:effectRef idx="2">
            <a:schemeClr val="accent4"/>
          </a:effectRef>
          <a:fontRef idx="minor">
            <a:schemeClr val="tx1"/>
          </a:fontRef>
        </p:style>
      </p:cxnSp>
      <p:grpSp>
        <p:nvGrpSpPr>
          <p:cNvPr id="29" name="Group 28"/>
          <p:cNvGrpSpPr/>
          <p:nvPr/>
        </p:nvGrpSpPr>
        <p:grpSpPr>
          <a:xfrm>
            <a:off x="5134829" y="5037620"/>
            <a:ext cx="6853971" cy="0"/>
            <a:chOff x="6973077" y="3788229"/>
            <a:chExt cx="4464180" cy="0"/>
          </a:xfrm>
        </p:grpSpPr>
        <p:cxnSp>
          <p:nvCxnSpPr>
            <p:cNvPr id="12" name="Straight Arrow Connector 11"/>
            <p:cNvCxnSpPr/>
            <p:nvPr/>
          </p:nvCxnSpPr>
          <p:spPr>
            <a:xfrm>
              <a:off x="6973077" y="3788229"/>
              <a:ext cx="1169437" cy="0"/>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8360231" y="3788229"/>
              <a:ext cx="3077026"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24" name="Straight Connector 23"/>
          <p:cNvCxnSpPr/>
          <p:nvPr/>
        </p:nvCxnSpPr>
        <p:spPr>
          <a:xfrm>
            <a:off x="3999931" y="3486217"/>
            <a:ext cx="7988869" cy="0"/>
          </a:xfrm>
          <a:prstGeom prst="line">
            <a:avLst/>
          </a:prstGeom>
          <a:ln w="5715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4345346" y="6560457"/>
            <a:ext cx="764345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Curved Up Arrow 29"/>
          <p:cNvSpPr/>
          <p:nvPr/>
        </p:nvSpPr>
        <p:spPr>
          <a:xfrm rot="15601190">
            <a:off x="4914889" y="4654234"/>
            <a:ext cx="1677266" cy="77064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TextBox 31"/>
          <p:cNvSpPr txBox="1"/>
          <p:nvPr/>
        </p:nvSpPr>
        <p:spPr>
          <a:xfrm>
            <a:off x="5029288" y="3590113"/>
            <a:ext cx="1448469" cy="847664"/>
          </a:xfrm>
          <a:prstGeom prst="rect">
            <a:avLst/>
          </a:prstGeom>
          <a:noFill/>
          <a:ln>
            <a:noFill/>
          </a:ln>
        </p:spPr>
        <p:txBody>
          <a:bodyPr wrap="square" rtlCol="0">
            <a:spAutoFit/>
          </a:bodyPr>
          <a:lstStyle/>
          <a:p>
            <a:r>
              <a:rPr lang="en-US" dirty="0" smtClean="0">
                <a:solidFill>
                  <a:prstClr val="black"/>
                </a:solidFill>
              </a:rPr>
              <a:t>CCW OR +VE</a:t>
            </a:r>
            <a:endParaRPr lang="en-US" dirty="0">
              <a:solidFill>
                <a:prstClr val="black"/>
              </a:solidFill>
            </a:endParaRPr>
          </a:p>
        </p:txBody>
      </p:sp>
      <p:sp>
        <p:nvSpPr>
          <p:cNvPr id="33" name="TextBox 32"/>
          <p:cNvSpPr txBox="1"/>
          <p:nvPr/>
        </p:nvSpPr>
        <p:spPr>
          <a:xfrm>
            <a:off x="9960943" y="4342743"/>
            <a:ext cx="1771588" cy="484380"/>
          </a:xfrm>
          <a:prstGeom prst="rect">
            <a:avLst/>
          </a:prstGeom>
          <a:noFill/>
          <a:ln>
            <a:noFill/>
          </a:ln>
        </p:spPr>
        <p:txBody>
          <a:bodyPr wrap="square" rtlCol="0">
            <a:spAutoFit/>
          </a:bodyPr>
          <a:lstStyle/>
          <a:p>
            <a:r>
              <a:rPr lang="en-US" b="1" dirty="0" smtClean="0">
                <a:solidFill>
                  <a:prstClr val="black"/>
                </a:solidFill>
              </a:rPr>
              <a:t>Red OR A</a:t>
            </a:r>
            <a:endParaRPr lang="en-US" b="1" dirty="0">
              <a:solidFill>
                <a:prstClr val="black"/>
              </a:solidFill>
            </a:endParaRPr>
          </a:p>
        </p:txBody>
      </p:sp>
      <p:sp>
        <p:nvSpPr>
          <p:cNvPr id="34" name="TextBox 33"/>
          <p:cNvSpPr txBox="1"/>
          <p:nvPr/>
        </p:nvSpPr>
        <p:spPr>
          <a:xfrm>
            <a:off x="9804952" y="3016121"/>
            <a:ext cx="2183846" cy="484380"/>
          </a:xfrm>
          <a:prstGeom prst="rect">
            <a:avLst/>
          </a:prstGeom>
          <a:noFill/>
          <a:ln>
            <a:noFill/>
          </a:ln>
        </p:spPr>
        <p:txBody>
          <a:bodyPr wrap="square" rtlCol="0">
            <a:spAutoFit/>
          </a:bodyPr>
          <a:lstStyle/>
          <a:p>
            <a:r>
              <a:rPr lang="en-US" b="1" dirty="0" smtClean="0">
                <a:solidFill>
                  <a:prstClr val="black"/>
                </a:solidFill>
              </a:rPr>
              <a:t>Yellow OR B</a:t>
            </a:r>
            <a:endParaRPr lang="en-US" b="1" dirty="0">
              <a:solidFill>
                <a:prstClr val="black"/>
              </a:solidFill>
            </a:endParaRPr>
          </a:p>
        </p:txBody>
      </p:sp>
      <p:sp>
        <p:nvSpPr>
          <p:cNvPr id="35" name="TextBox 34"/>
          <p:cNvSpPr txBox="1"/>
          <p:nvPr/>
        </p:nvSpPr>
        <p:spPr>
          <a:xfrm>
            <a:off x="9804952" y="5922547"/>
            <a:ext cx="2183848" cy="484380"/>
          </a:xfrm>
          <a:prstGeom prst="rect">
            <a:avLst/>
          </a:prstGeom>
          <a:noFill/>
          <a:ln>
            <a:noFill/>
          </a:ln>
        </p:spPr>
        <p:txBody>
          <a:bodyPr wrap="square" rtlCol="0">
            <a:spAutoFit/>
          </a:bodyPr>
          <a:lstStyle/>
          <a:p>
            <a:r>
              <a:rPr lang="en-US" b="1" dirty="0" smtClean="0">
                <a:solidFill>
                  <a:prstClr val="black"/>
                </a:solidFill>
              </a:rPr>
              <a:t>Blue OR C</a:t>
            </a:r>
            <a:endParaRPr lang="en-US" b="1" dirty="0">
              <a:solidFill>
                <a:prstClr val="black"/>
              </a:solidFill>
            </a:endParaRPr>
          </a:p>
        </p:txBody>
      </p:sp>
    </p:spTree>
    <p:extLst>
      <p:ext uri="{BB962C8B-B14F-4D97-AF65-F5344CB8AC3E}">
        <p14:creationId xmlns:p14="http://schemas.microsoft.com/office/powerpoint/2010/main" val="66253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P spid="5" grpId="0" build="p"/>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800"/>
          </a:xfrm>
        </p:spPr>
        <p:txBody>
          <a:bodyPr>
            <a:normAutofit fontScale="90000"/>
          </a:bodyPr>
          <a:lstStyle/>
          <a:p>
            <a:pPr marL="0" marR="0">
              <a:lnSpc>
                <a:spcPct val="107000"/>
              </a:lnSpc>
              <a:spcBef>
                <a:spcPts val="0"/>
              </a:spcBef>
              <a:spcAft>
                <a:spcPts val="900"/>
              </a:spcAft>
            </a:pPr>
            <a:r>
              <a:rPr lang="en-US" b="1" dirty="0" smtClean="0">
                <a:latin typeface="inherit"/>
                <a:ea typeface="Times New Roman" panose="02020603050405020304" pitchFamily="18" charset="0"/>
                <a:cs typeface="Times New Roman" panose="02020603050405020304" pitchFamily="18" charset="0"/>
              </a:rPr>
              <a:t/>
            </a:r>
            <a:br>
              <a:rPr lang="en-US" b="1" dirty="0" smtClean="0">
                <a:latin typeface="inherit"/>
                <a:ea typeface="Times New Roman" panose="02020603050405020304" pitchFamily="18" charset="0"/>
                <a:cs typeface="Times New Roman" panose="02020603050405020304" pitchFamily="18" charset="0"/>
              </a:rPr>
            </a:br>
            <a:r>
              <a:rPr lang="en-US" b="1" dirty="0" smtClean="0">
                <a:latin typeface="inherit"/>
                <a:ea typeface="Times New Roman" panose="02020603050405020304" pitchFamily="18" charset="0"/>
                <a:cs typeface="Times New Roman" panose="02020603050405020304" pitchFamily="18" charset="0"/>
              </a:rPr>
              <a:t>Condition </a:t>
            </a:r>
            <a:r>
              <a:rPr lang="en-US" b="1" dirty="0">
                <a:latin typeface="inherit"/>
                <a:ea typeface="Times New Roman" panose="02020603050405020304" pitchFamily="18" charset="0"/>
                <a:cs typeface="Times New Roman" panose="02020603050405020304" pitchFamily="18" charset="0"/>
              </a:rPr>
              <a:t>for Parallel Operation of Alternator</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 Placeholder 3"/>
          <p:cNvSpPr>
            <a:spLocks noGrp="1"/>
          </p:cNvSpPr>
          <p:nvPr>
            <p:ph type="body" idx="1"/>
          </p:nvPr>
        </p:nvSpPr>
        <p:spPr>
          <a:xfrm>
            <a:off x="157616" y="679677"/>
            <a:ext cx="5157787" cy="452437"/>
          </a:xfrm>
        </p:spPr>
        <p:txBody>
          <a:bodyPr/>
          <a:lstStyle/>
          <a:p>
            <a:r>
              <a:rPr lang="en-US" dirty="0" smtClean="0"/>
              <a:t> CONDITION 2</a:t>
            </a:r>
            <a:endParaRPr lang="en-US" dirty="0"/>
          </a:p>
        </p:txBody>
      </p:sp>
      <p:sp>
        <p:nvSpPr>
          <p:cNvPr id="3" name="Content Placeholder 2"/>
          <p:cNvSpPr>
            <a:spLocks noGrp="1"/>
          </p:cNvSpPr>
          <p:nvPr>
            <p:ph sz="half" idx="2"/>
          </p:nvPr>
        </p:nvSpPr>
        <p:spPr>
          <a:xfrm>
            <a:off x="0" y="1132114"/>
            <a:ext cx="3454400" cy="5725886"/>
          </a:xfrm>
        </p:spPr>
        <p:txBody>
          <a:bodyPr>
            <a:normAutofit/>
          </a:bodyPr>
          <a:lstStyle/>
          <a:p>
            <a:pPr marL="342900" marR="0" lvl="0" indent="-342900" algn="just">
              <a:lnSpc>
                <a:spcPct val="107000"/>
              </a:lnSpc>
              <a:spcBef>
                <a:spcPts val="0"/>
              </a:spcBef>
              <a:spcAft>
                <a:spcPts val="0"/>
              </a:spcAft>
              <a:tabLst>
                <a:tab pos="457200" algn="l"/>
              </a:tabLst>
            </a:pPr>
            <a:r>
              <a:rPr lang="en-US" sz="3200" dirty="0" smtClean="0">
                <a:latin typeface="Palatino Linotype" panose="02040502050505030304" pitchFamily="18" charset="0"/>
                <a:ea typeface="Times New Roman" panose="02020603050405020304" pitchFamily="18" charset="0"/>
                <a:cs typeface="Times New Roman" panose="02020603050405020304" pitchFamily="18" charset="0"/>
              </a:rPr>
              <a:t>The</a:t>
            </a:r>
            <a:r>
              <a:rPr lang="en-US" sz="3200" dirty="0">
                <a:latin typeface="Palatino Linotype" panose="02040502050505030304" pitchFamily="18" charset="0"/>
                <a:ea typeface="Times New Roman" panose="02020603050405020304" pitchFamily="18" charset="0"/>
                <a:cs typeface="Times New Roman" panose="02020603050405020304" pitchFamily="18" charset="0"/>
              </a:rPr>
              <a:t> </a:t>
            </a:r>
            <a:r>
              <a:rPr lang="en-US" sz="3200" dirty="0" smtClean="0">
                <a:latin typeface="Palatino Linotype" panose="02040502050505030304" pitchFamily="18" charset="0"/>
                <a:ea typeface="Times New Roman" panose="02020603050405020304" pitchFamily="18" charset="0"/>
                <a:cs typeface="Times New Roman" panose="02020603050405020304" pitchFamily="18" charset="0"/>
              </a:rPr>
              <a:t>R.M.S line </a:t>
            </a:r>
            <a:r>
              <a:rPr lang="en-US" sz="3200" dirty="0">
                <a:latin typeface="Palatino Linotype" panose="02040502050505030304" pitchFamily="18" charset="0"/>
                <a:ea typeface="Times New Roman" panose="02020603050405020304" pitchFamily="18" charset="0"/>
                <a:cs typeface="Times New Roman" panose="02020603050405020304" pitchFamily="18" charset="0"/>
              </a:rPr>
              <a:t>voltage (terminal voltage) of the bus bar or already running machine and the incoming machine should be the </a:t>
            </a:r>
            <a:r>
              <a:rPr lang="en-US" sz="3200" dirty="0" smtClean="0">
                <a:latin typeface="Palatino Linotype" panose="02040502050505030304" pitchFamily="18" charset="0"/>
                <a:ea typeface="Times New Roman" panose="02020603050405020304" pitchFamily="18" charset="0"/>
                <a:cs typeface="Times New Roman" panose="02020603050405020304" pitchFamily="18" charset="0"/>
              </a:rPr>
              <a:t>same</a:t>
            </a:r>
            <a:r>
              <a:rPr lang="en-US" sz="3200" dirty="0" smtClean="0">
                <a:latin typeface="Palatino Linotype" panose="0204050205050503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3"/>
          </p:nvPr>
        </p:nvSpPr>
        <p:spPr>
          <a:xfrm>
            <a:off x="5315403" y="772262"/>
            <a:ext cx="6876597" cy="400391"/>
          </a:xfrm>
        </p:spPr>
        <p:txBody>
          <a:bodyPr>
            <a:normAutofit lnSpcReduction="10000"/>
          </a:bodyPr>
          <a:lstStyle/>
          <a:p>
            <a:r>
              <a:rPr lang="en-US" dirty="0" smtClean="0"/>
              <a:t>FURTHER PHASOR/LINE EXPLANATIONS</a:t>
            </a:r>
            <a:endParaRPr lang="en-US" dirty="0"/>
          </a:p>
        </p:txBody>
      </p:sp>
      <p:sp>
        <p:nvSpPr>
          <p:cNvPr id="9" name="Rectangle 8"/>
          <p:cNvSpPr/>
          <p:nvPr/>
        </p:nvSpPr>
        <p:spPr>
          <a:xfrm>
            <a:off x="5315402" y="1132114"/>
            <a:ext cx="6876597" cy="830997"/>
          </a:xfrm>
          <a:prstGeom prst="rect">
            <a:avLst/>
          </a:prstGeom>
        </p:spPr>
        <p:txBody>
          <a:bodyPr wrap="square">
            <a:spAutoFit/>
          </a:bodyPr>
          <a:lstStyle/>
          <a:p>
            <a:r>
              <a:rPr lang="en-US" sz="2400" b="1" dirty="0">
                <a:solidFill>
                  <a:srgbClr val="333333"/>
                </a:solidFill>
                <a:latin typeface="Times New Roman" panose="02020603050405020304" pitchFamily="18" charset="0"/>
                <a:cs typeface="Times New Roman" panose="02020603050405020304" pitchFamily="18" charset="0"/>
              </a:rPr>
              <a:t>This three-phase supply consists of three phases, generally represented as R, Y and B or A, B and C</a:t>
            </a:r>
            <a:endParaRPr lang="en-US" sz="2400" b="1" dirty="0">
              <a:solidFill>
                <a:prstClr val="black"/>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96000" y="2605308"/>
            <a:ext cx="5341257" cy="2344061"/>
            <a:chOff x="6096000" y="2605308"/>
            <a:chExt cx="5341257" cy="2344061"/>
          </a:xfrm>
        </p:grpSpPr>
        <p:cxnSp>
          <p:nvCxnSpPr>
            <p:cNvPr id="14" name="Straight Arrow Connector 13"/>
            <p:cNvCxnSpPr/>
            <p:nvPr/>
          </p:nvCxnSpPr>
          <p:spPr>
            <a:xfrm flipH="1">
              <a:off x="6150140" y="3759200"/>
              <a:ext cx="866249" cy="11611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96000" y="2612572"/>
              <a:ext cx="877077" cy="1175657"/>
            </a:xfrm>
            <a:prstGeom prst="straightConnector1">
              <a:avLst/>
            </a:prstGeom>
            <a:ln w="57150">
              <a:solidFill>
                <a:srgbClr val="FFFF00"/>
              </a:solidFill>
              <a:tailEnd type="triangle"/>
            </a:ln>
          </p:spPr>
          <p:style>
            <a:lnRef idx="3">
              <a:schemeClr val="accent4"/>
            </a:lnRef>
            <a:fillRef idx="0">
              <a:schemeClr val="accent4"/>
            </a:fillRef>
            <a:effectRef idx="2">
              <a:schemeClr val="accent4"/>
            </a:effectRef>
            <a:fontRef idx="minor">
              <a:schemeClr val="tx1"/>
            </a:fontRef>
          </p:style>
        </p:cxnSp>
        <p:grpSp>
          <p:nvGrpSpPr>
            <p:cNvPr id="29" name="Group 28"/>
            <p:cNvGrpSpPr/>
            <p:nvPr/>
          </p:nvGrpSpPr>
          <p:grpSpPr>
            <a:xfrm>
              <a:off x="6973077" y="3788229"/>
              <a:ext cx="4464180" cy="0"/>
              <a:chOff x="6973077" y="3788229"/>
              <a:chExt cx="4464180" cy="0"/>
            </a:xfrm>
          </p:grpSpPr>
          <p:cxnSp>
            <p:nvCxnSpPr>
              <p:cNvPr id="12" name="Straight Arrow Connector 11"/>
              <p:cNvCxnSpPr/>
              <p:nvPr/>
            </p:nvCxnSpPr>
            <p:spPr>
              <a:xfrm>
                <a:off x="6973077" y="3788229"/>
                <a:ext cx="1169437" cy="0"/>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8360231" y="3788229"/>
                <a:ext cx="3077026"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24" name="Straight Connector 23"/>
            <p:cNvCxnSpPr/>
            <p:nvPr/>
          </p:nvCxnSpPr>
          <p:spPr>
            <a:xfrm>
              <a:off x="6233887" y="2605308"/>
              <a:ext cx="5203370" cy="0"/>
            </a:xfrm>
            <a:prstGeom prst="line">
              <a:avLst/>
            </a:prstGeom>
            <a:ln w="5715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6458865" y="4949369"/>
              <a:ext cx="49783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Curved Up Arrow 29"/>
            <p:cNvSpPr/>
            <p:nvPr/>
          </p:nvSpPr>
          <p:spPr>
            <a:xfrm rot="15601190">
              <a:off x="6736604" y="3538735"/>
              <a:ext cx="1278890" cy="5019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TextBox 31"/>
            <p:cNvSpPr txBox="1"/>
            <p:nvPr/>
          </p:nvSpPr>
          <p:spPr>
            <a:xfrm>
              <a:off x="6904335" y="2684527"/>
              <a:ext cx="943428" cy="646331"/>
            </a:xfrm>
            <a:prstGeom prst="rect">
              <a:avLst/>
            </a:prstGeom>
            <a:noFill/>
            <a:ln>
              <a:noFill/>
            </a:ln>
          </p:spPr>
          <p:txBody>
            <a:bodyPr wrap="square" rtlCol="0">
              <a:spAutoFit/>
            </a:bodyPr>
            <a:lstStyle/>
            <a:p>
              <a:r>
                <a:rPr lang="en-US" dirty="0" smtClean="0">
                  <a:solidFill>
                    <a:prstClr val="black"/>
                  </a:solidFill>
                </a:rPr>
                <a:t>CCW OR +VE</a:t>
              </a:r>
              <a:endParaRPr lang="en-US" dirty="0">
                <a:solidFill>
                  <a:prstClr val="black"/>
                </a:solidFill>
              </a:endParaRPr>
            </a:p>
          </p:txBody>
        </p:sp>
      </p:grpSp>
      <p:sp>
        <p:nvSpPr>
          <p:cNvPr id="33" name="TextBox 32"/>
          <p:cNvSpPr txBox="1"/>
          <p:nvPr/>
        </p:nvSpPr>
        <p:spPr>
          <a:xfrm>
            <a:off x="10116458" y="3258396"/>
            <a:ext cx="1153884" cy="369332"/>
          </a:xfrm>
          <a:prstGeom prst="rect">
            <a:avLst/>
          </a:prstGeom>
          <a:noFill/>
          <a:ln>
            <a:noFill/>
          </a:ln>
        </p:spPr>
        <p:txBody>
          <a:bodyPr wrap="square" rtlCol="0">
            <a:spAutoFit/>
          </a:bodyPr>
          <a:lstStyle/>
          <a:p>
            <a:r>
              <a:rPr lang="en-US" b="1" dirty="0" smtClean="0">
                <a:solidFill>
                  <a:prstClr val="black"/>
                </a:solidFill>
              </a:rPr>
              <a:t>Red OR A</a:t>
            </a:r>
            <a:endParaRPr lang="en-US" b="1" dirty="0">
              <a:solidFill>
                <a:prstClr val="black"/>
              </a:solidFill>
            </a:endParaRPr>
          </a:p>
        </p:txBody>
      </p:sp>
      <p:sp>
        <p:nvSpPr>
          <p:cNvPr id="34" name="TextBox 33"/>
          <p:cNvSpPr txBox="1"/>
          <p:nvPr/>
        </p:nvSpPr>
        <p:spPr>
          <a:xfrm>
            <a:off x="10014857" y="2246867"/>
            <a:ext cx="1422399" cy="369332"/>
          </a:xfrm>
          <a:prstGeom prst="rect">
            <a:avLst/>
          </a:prstGeom>
          <a:noFill/>
          <a:ln>
            <a:noFill/>
          </a:ln>
        </p:spPr>
        <p:txBody>
          <a:bodyPr wrap="square" rtlCol="0">
            <a:spAutoFit/>
          </a:bodyPr>
          <a:lstStyle/>
          <a:p>
            <a:r>
              <a:rPr lang="en-US" b="1" dirty="0" smtClean="0">
                <a:solidFill>
                  <a:prstClr val="black"/>
                </a:solidFill>
              </a:rPr>
              <a:t>Yellow OR B</a:t>
            </a:r>
            <a:endParaRPr lang="en-US" b="1" dirty="0">
              <a:solidFill>
                <a:prstClr val="black"/>
              </a:solidFill>
            </a:endParaRPr>
          </a:p>
        </p:txBody>
      </p:sp>
      <p:sp>
        <p:nvSpPr>
          <p:cNvPr id="35" name="TextBox 34"/>
          <p:cNvSpPr txBox="1"/>
          <p:nvPr/>
        </p:nvSpPr>
        <p:spPr>
          <a:xfrm>
            <a:off x="10014857" y="4462972"/>
            <a:ext cx="1422400" cy="369332"/>
          </a:xfrm>
          <a:prstGeom prst="rect">
            <a:avLst/>
          </a:prstGeom>
          <a:noFill/>
          <a:ln>
            <a:noFill/>
          </a:ln>
        </p:spPr>
        <p:txBody>
          <a:bodyPr wrap="square" rtlCol="0">
            <a:spAutoFit/>
          </a:bodyPr>
          <a:lstStyle/>
          <a:p>
            <a:r>
              <a:rPr lang="en-US" b="1" dirty="0" smtClean="0">
                <a:solidFill>
                  <a:prstClr val="black"/>
                </a:solidFill>
              </a:rPr>
              <a:t>Blue OR C</a:t>
            </a:r>
            <a:endParaRPr lang="en-US" b="1" dirty="0">
              <a:solidFill>
                <a:prstClr val="black"/>
              </a:solidFill>
            </a:endParaRPr>
          </a:p>
        </p:txBody>
      </p:sp>
    </p:spTree>
    <p:extLst>
      <p:ext uri="{BB962C8B-B14F-4D97-AF65-F5344CB8AC3E}">
        <p14:creationId xmlns:p14="http://schemas.microsoft.com/office/powerpoint/2010/main" val="17893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P spid="5" grpId="0" build="p"/>
      <p:bldP spid="9" grpId="0"/>
      <p:bldP spid="33" grpId="0"/>
      <p:bldP spid="34" grpId="0"/>
      <p:bldP spid="3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800"/>
          </a:xfrm>
        </p:spPr>
        <p:txBody>
          <a:bodyPr>
            <a:normAutofit fontScale="90000"/>
          </a:bodyPr>
          <a:lstStyle/>
          <a:p>
            <a:pPr marL="0" marR="0">
              <a:lnSpc>
                <a:spcPct val="107000"/>
              </a:lnSpc>
              <a:spcBef>
                <a:spcPts val="0"/>
              </a:spcBef>
              <a:spcAft>
                <a:spcPts val="900"/>
              </a:spcAft>
            </a:pPr>
            <a:r>
              <a:rPr lang="en-US" b="1" dirty="0" smtClean="0">
                <a:latin typeface="inherit"/>
                <a:ea typeface="Times New Roman" panose="02020603050405020304" pitchFamily="18" charset="0"/>
                <a:cs typeface="Times New Roman" panose="02020603050405020304" pitchFamily="18" charset="0"/>
              </a:rPr>
              <a:t/>
            </a:r>
            <a:br>
              <a:rPr lang="en-US" b="1" dirty="0" smtClean="0">
                <a:latin typeface="inherit"/>
                <a:ea typeface="Times New Roman" panose="02020603050405020304" pitchFamily="18" charset="0"/>
                <a:cs typeface="Times New Roman" panose="02020603050405020304" pitchFamily="18" charset="0"/>
              </a:rPr>
            </a:br>
            <a:r>
              <a:rPr lang="en-US" b="1" dirty="0" smtClean="0">
                <a:latin typeface="inherit"/>
                <a:ea typeface="Times New Roman" panose="02020603050405020304" pitchFamily="18" charset="0"/>
                <a:cs typeface="Times New Roman" panose="02020603050405020304" pitchFamily="18" charset="0"/>
              </a:rPr>
              <a:t>Condition </a:t>
            </a:r>
            <a:r>
              <a:rPr lang="en-US" b="1" dirty="0">
                <a:latin typeface="inherit"/>
                <a:ea typeface="Times New Roman" panose="02020603050405020304" pitchFamily="18" charset="0"/>
                <a:cs typeface="Times New Roman" panose="02020603050405020304" pitchFamily="18" charset="0"/>
              </a:rPr>
              <a:t>for Parallel Operation of Alternator</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 Placeholder 3"/>
          <p:cNvSpPr>
            <a:spLocks noGrp="1"/>
          </p:cNvSpPr>
          <p:nvPr>
            <p:ph type="body" idx="1"/>
          </p:nvPr>
        </p:nvSpPr>
        <p:spPr>
          <a:xfrm>
            <a:off x="157616" y="679677"/>
            <a:ext cx="1946955" cy="452437"/>
          </a:xfrm>
        </p:spPr>
        <p:txBody>
          <a:bodyPr/>
          <a:lstStyle/>
          <a:p>
            <a:r>
              <a:rPr lang="en-US" dirty="0" smtClean="0"/>
              <a:t>CONDITION 3</a:t>
            </a:r>
            <a:endParaRPr lang="en-US" dirty="0"/>
          </a:p>
        </p:txBody>
      </p:sp>
      <p:sp>
        <p:nvSpPr>
          <p:cNvPr id="3" name="Content Placeholder 2"/>
          <p:cNvSpPr>
            <a:spLocks noGrp="1"/>
          </p:cNvSpPr>
          <p:nvPr>
            <p:ph sz="half" idx="2"/>
          </p:nvPr>
        </p:nvSpPr>
        <p:spPr>
          <a:xfrm>
            <a:off x="0" y="1132114"/>
            <a:ext cx="2438399" cy="5725886"/>
          </a:xfrm>
        </p:spPr>
        <p:txBody>
          <a:bodyPr>
            <a:noAutofit/>
          </a:bodyPr>
          <a:lstStyle/>
          <a:p>
            <a:pPr marL="342900" marR="0" lvl="0" indent="-342900" algn="just">
              <a:lnSpc>
                <a:spcPct val="107000"/>
              </a:lnSpc>
              <a:spcBef>
                <a:spcPts val="0"/>
              </a:spcBef>
              <a:spcAft>
                <a:spcPts val="0"/>
              </a:spcAft>
              <a:tabLst>
                <a:tab pos="457200" algn="l"/>
              </a:tabLst>
            </a:pP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phase angle of the two systems should be </a:t>
            </a:r>
            <a:r>
              <a:rPr lang="en-US" sz="4000" dirty="0" smtClean="0">
                <a:latin typeface="Times New Roman" panose="02020603050405020304" pitchFamily="18" charset="0"/>
                <a:ea typeface="Times New Roman" panose="02020603050405020304" pitchFamily="18" charset="0"/>
                <a:cs typeface="Times New Roman" panose="02020603050405020304" pitchFamily="18" charset="0"/>
              </a:rPr>
              <a:t>equal; and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 Placeholder 4"/>
          <p:cNvSpPr>
            <a:spLocks noGrp="1"/>
          </p:cNvSpPr>
          <p:nvPr>
            <p:ph type="body" sz="quarter" idx="3"/>
          </p:nvPr>
        </p:nvSpPr>
        <p:spPr>
          <a:xfrm>
            <a:off x="3352802" y="803136"/>
            <a:ext cx="8897256" cy="400391"/>
          </a:xfrm>
        </p:spPr>
        <p:txBody>
          <a:bodyPr>
            <a:noAutofit/>
          </a:bodyPr>
          <a:lstStyle/>
          <a:p>
            <a:r>
              <a:rPr lang="en-US" sz="4000" dirty="0" smtClean="0"/>
              <a:t>FURTHER PHASOR/LINE EXPLANATIONS</a:t>
            </a:r>
            <a:endParaRPr lang="en-US" sz="4000" dirty="0"/>
          </a:p>
        </p:txBody>
      </p:sp>
      <p:sp>
        <p:nvSpPr>
          <p:cNvPr id="9" name="Rectangle 8"/>
          <p:cNvSpPr/>
          <p:nvPr/>
        </p:nvSpPr>
        <p:spPr>
          <a:xfrm>
            <a:off x="3294744" y="1132114"/>
            <a:ext cx="8897256" cy="1077218"/>
          </a:xfrm>
          <a:prstGeom prst="rect">
            <a:avLst/>
          </a:prstGeom>
        </p:spPr>
        <p:txBody>
          <a:bodyPr wrap="square">
            <a:spAutoFit/>
          </a:bodyPr>
          <a:lstStyle/>
          <a:p>
            <a:r>
              <a:rPr lang="en-US" sz="3200" b="1" dirty="0">
                <a:solidFill>
                  <a:srgbClr val="333333"/>
                </a:solidFill>
                <a:latin typeface="Times New Roman" panose="02020603050405020304" pitchFamily="18" charset="0"/>
                <a:cs typeface="Times New Roman" panose="02020603050405020304" pitchFamily="18" charset="0"/>
              </a:rPr>
              <a:t>This three-phase supply consists of three phases, generally represented as R, Y and B or A, B and C</a:t>
            </a:r>
            <a:endParaRPr lang="en-US" sz="3200" b="1" dirty="0">
              <a:solidFill>
                <a:prstClr val="black"/>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3599544" y="2246867"/>
            <a:ext cx="7837714" cy="4299076"/>
            <a:chOff x="6096000" y="2246867"/>
            <a:chExt cx="5341257" cy="2542847"/>
          </a:xfrm>
        </p:grpSpPr>
        <p:sp>
          <p:nvSpPr>
            <p:cNvPr id="33" name="TextBox 32"/>
            <p:cNvSpPr txBox="1"/>
            <p:nvPr/>
          </p:nvSpPr>
          <p:spPr>
            <a:xfrm>
              <a:off x="10116458" y="3258396"/>
              <a:ext cx="1153884" cy="369332"/>
            </a:xfrm>
            <a:prstGeom prst="rect">
              <a:avLst/>
            </a:prstGeom>
            <a:noFill/>
            <a:ln>
              <a:noFill/>
            </a:ln>
          </p:spPr>
          <p:txBody>
            <a:bodyPr wrap="square" rtlCol="0">
              <a:spAutoFit/>
            </a:bodyPr>
            <a:lstStyle/>
            <a:p>
              <a:r>
                <a:rPr lang="en-US" b="1" dirty="0" smtClean="0">
                  <a:solidFill>
                    <a:prstClr val="black"/>
                  </a:solidFill>
                </a:rPr>
                <a:t>Red OR A</a:t>
              </a:r>
              <a:endParaRPr lang="en-US" b="1" dirty="0">
                <a:solidFill>
                  <a:prstClr val="black"/>
                </a:solidFill>
              </a:endParaRPr>
            </a:p>
          </p:txBody>
        </p:sp>
        <p:grpSp>
          <p:nvGrpSpPr>
            <p:cNvPr id="6" name="Group 5"/>
            <p:cNvGrpSpPr/>
            <p:nvPr/>
          </p:nvGrpSpPr>
          <p:grpSpPr>
            <a:xfrm>
              <a:off x="6096000" y="2246867"/>
              <a:ext cx="5341257" cy="2542847"/>
              <a:chOff x="6096000" y="2246867"/>
              <a:chExt cx="5341257" cy="2702502"/>
            </a:xfrm>
          </p:grpSpPr>
          <p:cxnSp>
            <p:nvCxnSpPr>
              <p:cNvPr id="14" name="Straight Arrow Connector 13"/>
              <p:cNvCxnSpPr/>
              <p:nvPr/>
            </p:nvCxnSpPr>
            <p:spPr>
              <a:xfrm flipH="1">
                <a:off x="6150140" y="3759200"/>
                <a:ext cx="866249" cy="11611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96000" y="2612572"/>
                <a:ext cx="877077" cy="1175657"/>
              </a:xfrm>
              <a:prstGeom prst="straightConnector1">
                <a:avLst/>
              </a:prstGeom>
              <a:ln w="57150">
                <a:solidFill>
                  <a:srgbClr val="FFFF00"/>
                </a:solidFill>
                <a:tailEnd type="triangle"/>
              </a:ln>
            </p:spPr>
            <p:style>
              <a:lnRef idx="3">
                <a:schemeClr val="accent4"/>
              </a:lnRef>
              <a:fillRef idx="0">
                <a:schemeClr val="accent4"/>
              </a:fillRef>
              <a:effectRef idx="2">
                <a:schemeClr val="accent4"/>
              </a:effectRef>
              <a:fontRef idx="minor">
                <a:schemeClr val="tx1"/>
              </a:fontRef>
            </p:style>
          </p:cxnSp>
          <p:grpSp>
            <p:nvGrpSpPr>
              <p:cNvPr id="29" name="Group 28"/>
              <p:cNvGrpSpPr/>
              <p:nvPr/>
            </p:nvGrpSpPr>
            <p:grpSpPr>
              <a:xfrm>
                <a:off x="6973077" y="3788229"/>
                <a:ext cx="4464180" cy="0"/>
                <a:chOff x="6973077" y="3788229"/>
                <a:chExt cx="4464180" cy="0"/>
              </a:xfrm>
            </p:grpSpPr>
            <p:cxnSp>
              <p:nvCxnSpPr>
                <p:cNvPr id="12" name="Straight Arrow Connector 11"/>
                <p:cNvCxnSpPr/>
                <p:nvPr/>
              </p:nvCxnSpPr>
              <p:spPr>
                <a:xfrm>
                  <a:off x="6973077" y="3788229"/>
                  <a:ext cx="1169437" cy="0"/>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8360231" y="3788229"/>
                  <a:ext cx="3077026"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24" name="Straight Connector 23"/>
              <p:cNvCxnSpPr/>
              <p:nvPr/>
            </p:nvCxnSpPr>
            <p:spPr>
              <a:xfrm>
                <a:off x="6233887" y="2605308"/>
                <a:ext cx="5203370" cy="0"/>
              </a:xfrm>
              <a:prstGeom prst="line">
                <a:avLst/>
              </a:prstGeom>
              <a:ln w="5715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6458865" y="4949369"/>
                <a:ext cx="49783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Curved Up Arrow 29"/>
              <p:cNvSpPr/>
              <p:nvPr/>
            </p:nvSpPr>
            <p:spPr>
              <a:xfrm rot="15601190">
                <a:off x="6736604" y="3538735"/>
                <a:ext cx="1278890" cy="5019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TextBox 31"/>
              <p:cNvSpPr txBox="1"/>
              <p:nvPr/>
            </p:nvSpPr>
            <p:spPr>
              <a:xfrm>
                <a:off x="6904335" y="2684527"/>
                <a:ext cx="943428" cy="646331"/>
              </a:xfrm>
              <a:prstGeom prst="rect">
                <a:avLst/>
              </a:prstGeom>
              <a:noFill/>
              <a:ln>
                <a:noFill/>
              </a:ln>
            </p:spPr>
            <p:txBody>
              <a:bodyPr wrap="square" rtlCol="0">
                <a:spAutoFit/>
              </a:bodyPr>
              <a:lstStyle/>
              <a:p>
                <a:r>
                  <a:rPr lang="en-US" dirty="0" smtClean="0">
                    <a:solidFill>
                      <a:prstClr val="black"/>
                    </a:solidFill>
                  </a:rPr>
                  <a:t>CCW OR +VE</a:t>
                </a:r>
                <a:endParaRPr lang="en-US" dirty="0">
                  <a:solidFill>
                    <a:prstClr val="black"/>
                  </a:solidFill>
                </a:endParaRPr>
              </a:p>
            </p:txBody>
          </p:sp>
          <p:sp>
            <p:nvSpPr>
              <p:cNvPr id="34" name="TextBox 33"/>
              <p:cNvSpPr txBox="1"/>
              <p:nvPr/>
            </p:nvSpPr>
            <p:spPr>
              <a:xfrm>
                <a:off x="10014857" y="2246867"/>
                <a:ext cx="1422399" cy="369332"/>
              </a:xfrm>
              <a:prstGeom prst="rect">
                <a:avLst/>
              </a:prstGeom>
              <a:noFill/>
              <a:ln>
                <a:noFill/>
              </a:ln>
            </p:spPr>
            <p:txBody>
              <a:bodyPr wrap="square" rtlCol="0">
                <a:spAutoFit/>
              </a:bodyPr>
              <a:lstStyle/>
              <a:p>
                <a:r>
                  <a:rPr lang="en-US" b="1" dirty="0" smtClean="0">
                    <a:solidFill>
                      <a:prstClr val="black"/>
                    </a:solidFill>
                  </a:rPr>
                  <a:t>Yellow OR B</a:t>
                </a:r>
                <a:endParaRPr lang="en-US" b="1" dirty="0">
                  <a:solidFill>
                    <a:prstClr val="black"/>
                  </a:solidFill>
                </a:endParaRPr>
              </a:p>
            </p:txBody>
          </p:sp>
          <p:sp>
            <p:nvSpPr>
              <p:cNvPr id="35" name="TextBox 34"/>
              <p:cNvSpPr txBox="1"/>
              <p:nvPr/>
            </p:nvSpPr>
            <p:spPr>
              <a:xfrm>
                <a:off x="10014857" y="4462972"/>
                <a:ext cx="1422400" cy="369332"/>
              </a:xfrm>
              <a:prstGeom prst="rect">
                <a:avLst/>
              </a:prstGeom>
              <a:noFill/>
              <a:ln>
                <a:noFill/>
              </a:ln>
            </p:spPr>
            <p:txBody>
              <a:bodyPr wrap="square" rtlCol="0">
                <a:spAutoFit/>
              </a:bodyPr>
              <a:lstStyle/>
              <a:p>
                <a:r>
                  <a:rPr lang="en-US" b="1" dirty="0" smtClean="0">
                    <a:solidFill>
                      <a:prstClr val="black"/>
                    </a:solidFill>
                  </a:rPr>
                  <a:t>Blue OR C</a:t>
                </a:r>
                <a:endParaRPr lang="en-US" b="1" dirty="0">
                  <a:solidFill>
                    <a:prstClr val="black"/>
                  </a:solidFill>
                </a:endParaRPr>
              </a:p>
            </p:txBody>
          </p:sp>
        </p:grpSp>
      </p:grpSp>
    </p:spTree>
    <p:extLst>
      <p:ext uri="{BB962C8B-B14F-4D97-AF65-F5344CB8AC3E}">
        <p14:creationId xmlns:p14="http://schemas.microsoft.com/office/powerpoint/2010/main" val="6758389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800"/>
          </a:xfrm>
        </p:spPr>
        <p:txBody>
          <a:bodyPr>
            <a:normAutofit fontScale="90000"/>
          </a:bodyPr>
          <a:lstStyle/>
          <a:p>
            <a:pPr marL="0" marR="0">
              <a:lnSpc>
                <a:spcPct val="107000"/>
              </a:lnSpc>
              <a:spcBef>
                <a:spcPts val="0"/>
              </a:spcBef>
              <a:spcAft>
                <a:spcPts val="900"/>
              </a:spcAft>
            </a:pPr>
            <a:r>
              <a:rPr lang="en-US" b="1" dirty="0" smtClean="0">
                <a:latin typeface="inherit"/>
                <a:ea typeface="Times New Roman" panose="02020603050405020304" pitchFamily="18" charset="0"/>
                <a:cs typeface="Times New Roman" panose="02020603050405020304" pitchFamily="18" charset="0"/>
              </a:rPr>
              <a:t/>
            </a:r>
            <a:br>
              <a:rPr lang="en-US" b="1" dirty="0" smtClean="0">
                <a:latin typeface="inherit"/>
                <a:ea typeface="Times New Roman" panose="02020603050405020304" pitchFamily="18" charset="0"/>
                <a:cs typeface="Times New Roman" panose="02020603050405020304" pitchFamily="18" charset="0"/>
              </a:rPr>
            </a:br>
            <a:r>
              <a:rPr lang="en-US" b="1" dirty="0" smtClean="0">
                <a:latin typeface="inherit"/>
                <a:ea typeface="Times New Roman" panose="02020603050405020304" pitchFamily="18" charset="0"/>
                <a:cs typeface="Times New Roman" panose="02020603050405020304" pitchFamily="18" charset="0"/>
              </a:rPr>
              <a:t>Condition </a:t>
            </a:r>
            <a:r>
              <a:rPr lang="en-US" b="1" dirty="0">
                <a:latin typeface="inherit"/>
                <a:ea typeface="Times New Roman" panose="02020603050405020304" pitchFamily="18" charset="0"/>
                <a:cs typeface="Times New Roman" panose="02020603050405020304" pitchFamily="18" charset="0"/>
              </a:rPr>
              <a:t>for Parallel Operation of Alternator</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 Placeholder 3"/>
          <p:cNvSpPr>
            <a:spLocks noGrp="1"/>
          </p:cNvSpPr>
          <p:nvPr>
            <p:ph type="body" idx="1"/>
          </p:nvPr>
        </p:nvSpPr>
        <p:spPr>
          <a:xfrm>
            <a:off x="157616" y="679677"/>
            <a:ext cx="2338841" cy="452437"/>
          </a:xfrm>
        </p:spPr>
        <p:txBody>
          <a:bodyPr/>
          <a:lstStyle/>
          <a:p>
            <a:r>
              <a:rPr lang="en-US" dirty="0" smtClean="0"/>
              <a:t> CONDITION - 4</a:t>
            </a:r>
            <a:endParaRPr lang="en-US" dirty="0"/>
          </a:p>
        </p:txBody>
      </p:sp>
      <p:sp>
        <p:nvSpPr>
          <p:cNvPr id="3" name="Content Placeholder 2"/>
          <p:cNvSpPr>
            <a:spLocks noGrp="1"/>
          </p:cNvSpPr>
          <p:nvPr>
            <p:ph sz="half" idx="2"/>
          </p:nvPr>
        </p:nvSpPr>
        <p:spPr>
          <a:xfrm>
            <a:off x="0" y="1132114"/>
            <a:ext cx="3381829" cy="5725886"/>
          </a:xfrm>
        </p:spPr>
        <p:txBody>
          <a:bodyPr>
            <a:normAutofit fontScale="92500" lnSpcReduction="20000"/>
          </a:bodyPr>
          <a:lstStyle/>
          <a:p>
            <a:pPr marL="342900" marR="0" lvl="0" indent="-342900" algn="just">
              <a:lnSpc>
                <a:spcPct val="107000"/>
              </a:lnSpc>
              <a:spcBef>
                <a:spcPts val="0"/>
              </a:spcBef>
              <a:spcAft>
                <a:spcPts val="0"/>
              </a:spcAft>
              <a:tabLst>
                <a:tab pos="457200" algn="l"/>
              </a:tabLst>
            </a:pPr>
            <a:r>
              <a:rPr lang="en-US" sz="4000" dirty="0" smtClean="0">
                <a:latin typeface="Palatino Linotype" panose="02040502050505030304" pitchFamily="18" charset="0"/>
                <a:ea typeface="Times New Roman" panose="02020603050405020304" pitchFamily="18" charset="0"/>
                <a:cs typeface="Times New Roman" panose="02020603050405020304" pitchFamily="18" charset="0"/>
              </a:rPr>
              <a:t>The </a:t>
            </a:r>
            <a:r>
              <a:rPr lang="en-US" sz="4000" dirty="0">
                <a:latin typeface="Palatino Linotype" panose="02040502050505030304" pitchFamily="18" charset="0"/>
                <a:ea typeface="Times New Roman" panose="02020603050405020304" pitchFamily="18" charset="0"/>
                <a:cs typeface="Times New Roman" panose="02020603050405020304" pitchFamily="18" charset="0"/>
              </a:rPr>
              <a:t>frequency of the two terminal voltages (incoming machine and the bus bar) should be nearly the same. </a:t>
            </a:r>
            <a:endParaRPr lang="en-US" sz="4000" dirty="0" smtClean="0">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US" dirty="0"/>
          </a:p>
        </p:txBody>
      </p:sp>
      <p:sp>
        <p:nvSpPr>
          <p:cNvPr id="5" name="Text Placeholder 4"/>
          <p:cNvSpPr>
            <a:spLocks noGrp="1"/>
          </p:cNvSpPr>
          <p:nvPr>
            <p:ph type="body" sz="quarter" idx="3"/>
          </p:nvPr>
        </p:nvSpPr>
        <p:spPr>
          <a:xfrm>
            <a:off x="5315403" y="772262"/>
            <a:ext cx="6876597" cy="400391"/>
          </a:xfrm>
        </p:spPr>
        <p:txBody>
          <a:bodyPr>
            <a:normAutofit lnSpcReduction="10000"/>
          </a:bodyPr>
          <a:lstStyle/>
          <a:p>
            <a:r>
              <a:rPr lang="en-US" dirty="0" smtClean="0"/>
              <a:t>FURTHER PHASOR/LINE EXPLANATIONS</a:t>
            </a:r>
            <a:endParaRPr lang="en-US" dirty="0"/>
          </a:p>
        </p:txBody>
      </p:sp>
      <p:sp>
        <p:nvSpPr>
          <p:cNvPr id="9" name="Rectangle 8"/>
          <p:cNvSpPr/>
          <p:nvPr/>
        </p:nvSpPr>
        <p:spPr>
          <a:xfrm>
            <a:off x="5315402" y="1132114"/>
            <a:ext cx="6876597" cy="830997"/>
          </a:xfrm>
          <a:prstGeom prst="rect">
            <a:avLst/>
          </a:prstGeom>
        </p:spPr>
        <p:txBody>
          <a:bodyPr wrap="square">
            <a:spAutoFit/>
          </a:bodyPr>
          <a:lstStyle/>
          <a:p>
            <a:r>
              <a:rPr lang="en-US" sz="2400" b="1" dirty="0">
                <a:solidFill>
                  <a:srgbClr val="333333"/>
                </a:solidFill>
                <a:latin typeface="Times New Roman" panose="02020603050405020304" pitchFamily="18" charset="0"/>
                <a:cs typeface="Times New Roman" panose="02020603050405020304" pitchFamily="18" charset="0"/>
              </a:rPr>
              <a:t>This three-phase supply consists of three phases, generally represented as R, Y and B or A, B and C</a:t>
            </a:r>
            <a:endParaRPr lang="en-US" sz="2400" b="1" dirty="0">
              <a:solidFill>
                <a:prstClr val="black"/>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528458" y="2246867"/>
            <a:ext cx="6908800" cy="4328104"/>
            <a:chOff x="6096000" y="2246867"/>
            <a:chExt cx="5341257" cy="2702502"/>
          </a:xfrm>
        </p:grpSpPr>
        <p:cxnSp>
          <p:nvCxnSpPr>
            <p:cNvPr id="14" name="Straight Arrow Connector 13"/>
            <p:cNvCxnSpPr/>
            <p:nvPr/>
          </p:nvCxnSpPr>
          <p:spPr>
            <a:xfrm flipH="1">
              <a:off x="6150140" y="3759200"/>
              <a:ext cx="866249" cy="11611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96000" y="2612572"/>
              <a:ext cx="877077" cy="1175657"/>
            </a:xfrm>
            <a:prstGeom prst="straightConnector1">
              <a:avLst/>
            </a:prstGeom>
            <a:ln w="57150">
              <a:solidFill>
                <a:srgbClr val="FFFF00"/>
              </a:solidFill>
              <a:tailEnd type="triangle"/>
            </a:ln>
          </p:spPr>
          <p:style>
            <a:lnRef idx="3">
              <a:schemeClr val="accent4"/>
            </a:lnRef>
            <a:fillRef idx="0">
              <a:schemeClr val="accent4"/>
            </a:fillRef>
            <a:effectRef idx="2">
              <a:schemeClr val="accent4"/>
            </a:effectRef>
            <a:fontRef idx="minor">
              <a:schemeClr val="tx1"/>
            </a:fontRef>
          </p:style>
        </p:cxnSp>
        <p:grpSp>
          <p:nvGrpSpPr>
            <p:cNvPr id="29" name="Group 28"/>
            <p:cNvGrpSpPr/>
            <p:nvPr/>
          </p:nvGrpSpPr>
          <p:grpSpPr>
            <a:xfrm>
              <a:off x="6973077" y="3788229"/>
              <a:ext cx="4464180" cy="0"/>
              <a:chOff x="6973077" y="3788229"/>
              <a:chExt cx="4464180" cy="0"/>
            </a:xfrm>
          </p:grpSpPr>
          <p:cxnSp>
            <p:nvCxnSpPr>
              <p:cNvPr id="12" name="Straight Arrow Connector 11"/>
              <p:cNvCxnSpPr/>
              <p:nvPr/>
            </p:nvCxnSpPr>
            <p:spPr>
              <a:xfrm>
                <a:off x="6973077" y="3788229"/>
                <a:ext cx="1169437" cy="0"/>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8360231" y="3788229"/>
                <a:ext cx="3077026"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24" name="Straight Connector 23"/>
            <p:cNvCxnSpPr/>
            <p:nvPr/>
          </p:nvCxnSpPr>
          <p:spPr>
            <a:xfrm>
              <a:off x="6233887" y="2605308"/>
              <a:ext cx="5203370" cy="0"/>
            </a:xfrm>
            <a:prstGeom prst="line">
              <a:avLst/>
            </a:prstGeom>
            <a:ln w="5715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6458865" y="4949369"/>
              <a:ext cx="49783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Curved Up Arrow 29"/>
            <p:cNvSpPr/>
            <p:nvPr/>
          </p:nvSpPr>
          <p:spPr>
            <a:xfrm rot="15601190">
              <a:off x="6736604" y="3538735"/>
              <a:ext cx="1278890" cy="5019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TextBox 31"/>
            <p:cNvSpPr txBox="1"/>
            <p:nvPr/>
          </p:nvSpPr>
          <p:spPr>
            <a:xfrm>
              <a:off x="6904335" y="2684527"/>
              <a:ext cx="943428" cy="646331"/>
            </a:xfrm>
            <a:prstGeom prst="rect">
              <a:avLst/>
            </a:prstGeom>
            <a:noFill/>
            <a:ln>
              <a:noFill/>
            </a:ln>
          </p:spPr>
          <p:txBody>
            <a:bodyPr wrap="square" rtlCol="0">
              <a:spAutoFit/>
            </a:bodyPr>
            <a:lstStyle/>
            <a:p>
              <a:r>
                <a:rPr lang="en-US" dirty="0" smtClean="0">
                  <a:solidFill>
                    <a:prstClr val="black"/>
                  </a:solidFill>
                </a:rPr>
                <a:t>CCW OR +VE</a:t>
              </a:r>
              <a:endParaRPr lang="en-US" dirty="0">
                <a:solidFill>
                  <a:prstClr val="black"/>
                </a:solidFill>
              </a:endParaRPr>
            </a:p>
          </p:txBody>
        </p:sp>
        <p:sp>
          <p:nvSpPr>
            <p:cNvPr id="33" name="TextBox 32"/>
            <p:cNvSpPr txBox="1"/>
            <p:nvPr/>
          </p:nvSpPr>
          <p:spPr>
            <a:xfrm>
              <a:off x="10116458" y="3258396"/>
              <a:ext cx="1153884" cy="369332"/>
            </a:xfrm>
            <a:prstGeom prst="rect">
              <a:avLst/>
            </a:prstGeom>
            <a:noFill/>
            <a:ln>
              <a:noFill/>
            </a:ln>
          </p:spPr>
          <p:txBody>
            <a:bodyPr wrap="square" rtlCol="0">
              <a:spAutoFit/>
            </a:bodyPr>
            <a:lstStyle/>
            <a:p>
              <a:r>
                <a:rPr lang="en-US" b="1" dirty="0" smtClean="0">
                  <a:solidFill>
                    <a:prstClr val="black"/>
                  </a:solidFill>
                </a:rPr>
                <a:t>Red OR A</a:t>
              </a:r>
              <a:endParaRPr lang="en-US" b="1" dirty="0">
                <a:solidFill>
                  <a:prstClr val="black"/>
                </a:solidFill>
              </a:endParaRPr>
            </a:p>
          </p:txBody>
        </p:sp>
        <p:sp>
          <p:nvSpPr>
            <p:cNvPr id="34" name="TextBox 33"/>
            <p:cNvSpPr txBox="1"/>
            <p:nvPr/>
          </p:nvSpPr>
          <p:spPr>
            <a:xfrm>
              <a:off x="10014857" y="2246867"/>
              <a:ext cx="1422399" cy="369332"/>
            </a:xfrm>
            <a:prstGeom prst="rect">
              <a:avLst/>
            </a:prstGeom>
            <a:noFill/>
            <a:ln>
              <a:noFill/>
            </a:ln>
          </p:spPr>
          <p:txBody>
            <a:bodyPr wrap="square" rtlCol="0">
              <a:spAutoFit/>
            </a:bodyPr>
            <a:lstStyle/>
            <a:p>
              <a:r>
                <a:rPr lang="en-US" b="1" dirty="0" smtClean="0">
                  <a:solidFill>
                    <a:prstClr val="black"/>
                  </a:solidFill>
                </a:rPr>
                <a:t>Yellow OR B</a:t>
              </a:r>
              <a:endParaRPr lang="en-US" b="1" dirty="0">
                <a:solidFill>
                  <a:prstClr val="black"/>
                </a:solidFill>
              </a:endParaRPr>
            </a:p>
          </p:txBody>
        </p:sp>
        <p:sp>
          <p:nvSpPr>
            <p:cNvPr id="35" name="TextBox 34"/>
            <p:cNvSpPr txBox="1"/>
            <p:nvPr/>
          </p:nvSpPr>
          <p:spPr>
            <a:xfrm>
              <a:off x="10014857" y="4462972"/>
              <a:ext cx="1422400" cy="369332"/>
            </a:xfrm>
            <a:prstGeom prst="rect">
              <a:avLst/>
            </a:prstGeom>
            <a:noFill/>
            <a:ln>
              <a:noFill/>
            </a:ln>
          </p:spPr>
          <p:txBody>
            <a:bodyPr wrap="square" rtlCol="0">
              <a:spAutoFit/>
            </a:bodyPr>
            <a:lstStyle/>
            <a:p>
              <a:r>
                <a:rPr lang="en-US" b="1" dirty="0" smtClean="0">
                  <a:solidFill>
                    <a:prstClr val="black"/>
                  </a:solidFill>
                </a:rPr>
                <a:t>Blue OR C</a:t>
              </a:r>
              <a:endParaRPr lang="en-US" b="1" dirty="0">
                <a:solidFill>
                  <a:prstClr val="black"/>
                </a:solidFill>
              </a:endParaRPr>
            </a:p>
          </p:txBody>
        </p:sp>
      </p:grpSp>
    </p:spTree>
    <p:extLst>
      <p:ext uri="{BB962C8B-B14F-4D97-AF65-F5344CB8AC3E}">
        <p14:creationId xmlns:p14="http://schemas.microsoft.com/office/powerpoint/2010/main" val="2370755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2908</TotalTime>
  <Words>3970</Words>
  <Application>Microsoft Office PowerPoint</Application>
  <PresentationFormat>Widescreen</PresentationFormat>
  <Paragraphs>865</Paragraphs>
  <Slides>110</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110</vt:i4>
      </vt:variant>
    </vt:vector>
  </HeadingPairs>
  <TitlesOfParts>
    <vt:vector size="124" baseType="lpstr">
      <vt:lpstr>Arial</vt:lpstr>
      <vt:lpstr>Arial Black</vt:lpstr>
      <vt:lpstr>Bodoni MT Black</vt:lpstr>
      <vt:lpstr>Calibri</vt:lpstr>
      <vt:lpstr>Calibri Light</vt:lpstr>
      <vt:lpstr>Cambria Math</vt:lpstr>
      <vt:lpstr>Georgia</vt:lpstr>
      <vt:lpstr>Helvetica</vt:lpstr>
      <vt:lpstr>inherit</vt:lpstr>
      <vt:lpstr>Palatino Linotype</vt:lpstr>
      <vt:lpstr>Symbol</vt:lpstr>
      <vt:lpstr>Times New Roman</vt:lpstr>
      <vt:lpstr>Wingdings</vt:lpstr>
      <vt:lpstr>Office Theme</vt:lpstr>
      <vt:lpstr>EEE 326</vt:lpstr>
      <vt:lpstr>OUTLINE FOR SYNCHRONOUS MACHINES</vt:lpstr>
      <vt:lpstr>Key Learning outcomes</vt:lpstr>
      <vt:lpstr>What are synchronous machines? What types exist?</vt:lpstr>
      <vt:lpstr>What’s the relationship between, speed, frequency and number of poles?</vt:lpstr>
      <vt:lpstr>TYPES of synchronous machines(sm)</vt:lpstr>
      <vt:lpstr>CONSTRUCTION – General Information</vt:lpstr>
      <vt:lpstr>CONSTRUCTION – Stator</vt:lpstr>
      <vt:lpstr>CONSTRUCTION – Stator</vt:lpstr>
      <vt:lpstr>Construction - Rotor</vt:lpstr>
      <vt:lpstr>Construction - Cylindrical Rotors(smooth slotted rotors) : characteristics</vt:lpstr>
      <vt:lpstr>EXCITATION</vt:lpstr>
      <vt:lpstr>THEORY OF OPERATION</vt:lpstr>
      <vt:lpstr>THEORY OF OPERATION</vt:lpstr>
      <vt:lpstr>THEORY OF OPERATION</vt:lpstr>
      <vt:lpstr>THEORY OF OPERATION –EMF EQUATIONS</vt:lpstr>
      <vt:lpstr>RELATIONSHIP BETWEEN THE STATOR INDUCED EMF AND THE ROTOR FIELD CUNRENT – the open circuit characteristics</vt:lpstr>
      <vt:lpstr>GENERATOR OCC</vt:lpstr>
      <vt:lpstr>PITCH FACTOR AND QUALITY OF THE GENERATED EMF</vt:lpstr>
      <vt:lpstr>Short pitching</vt:lpstr>
      <vt:lpstr>Short pitching in Diagram</vt:lpstr>
      <vt:lpstr>How do we further improve the voltage waveform</vt:lpstr>
      <vt:lpstr>PowerPoint Presentation</vt:lpstr>
      <vt:lpstr>Breadth factor defined</vt:lpstr>
      <vt:lpstr>PowerPoint Presentation</vt:lpstr>
      <vt:lpstr>SYNCHRONOUS MACHINE EQUIVALENT CIRCUIT –  Modelled Equivalent Circuit</vt:lpstr>
      <vt:lpstr>Generator Model – Equivalent circuit</vt:lpstr>
      <vt:lpstr>Generator Model – Equivalent circuit</vt:lpstr>
      <vt:lpstr>Modelled Equivalent Circuit - </vt:lpstr>
      <vt:lpstr>SIMPLIFIED MODEL – class work</vt:lpstr>
      <vt:lpstr>WORKED EXAMPLE 1</vt:lpstr>
      <vt:lpstr>SOLUTION TO EXAMPLE 1</vt:lpstr>
      <vt:lpstr>WORKED EXAMPLE 2</vt:lpstr>
      <vt:lpstr>PowerPoint Presentation</vt:lpstr>
      <vt:lpstr>ILLUSTRATION OF THE EFFECT OF POWER FACTOR ON ARMATURE REACTION</vt:lpstr>
      <vt:lpstr>SYNCHRONOUS MACHINES CONNECTED TO THE GRID(INFINITE BUS BAR)</vt:lpstr>
      <vt:lpstr>SYNCHRONOUS MACHINES CONNECTED TO THE GRID(INFINITE BUS BAR)</vt:lpstr>
      <vt:lpstr>DETERMINATION OF THE POWER DELIVERED TO THE BUS BAR</vt:lpstr>
      <vt:lpstr>DETERMINATION OF THE POWER DELIVERED TO THE BUS BAR – CONT’D</vt:lpstr>
      <vt:lpstr>DETERMINATION OF THE POWER DELIVERED TO THE BUS BAR – CONT’D</vt:lpstr>
      <vt:lpstr>DETERMINATION OF THE POWER DELIVERED TO THE BUS BAR – CONT’D</vt:lpstr>
      <vt:lpstr>DETERMINATION OF THE POWER DELIVERED TO THE BUS BAR – CONT’D</vt:lpstr>
      <vt:lpstr>DETERMINATION OF THE POWER DELIVERED TO THE BUS BAR – CONT’D</vt:lpstr>
      <vt:lpstr>TUTORIAL EXAMPLE 1/SOLUTION</vt:lpstr>
      <vt:lpstr>PowerPoint Presentation</vt:lpstr>
      <vt:lpstr>SOLUTION TO TUTORIAL  1 – cont’d</vt:lpstr>
      <vt:lpstr>PowerPoint Presentation</vt:lpstr>
      <vt:lpstr>SOLUTION TO TUTORIAL  1 – cont’d</vt:lpstr>
      <vt:lpstr>PowerPoint Presentation</vt:lpstr>
      <vt:lpstr>SIMPLIFIED MODEL OF A SYNCHRONOUS GENERATOR – How does this simplification affect the phasor diagram?</vt:lpstr>
      <vt:lpstr>TUTORIAL EXAMPLE 2/SOLUTION</vt:lpstr>
      <vt:lpstr>TUTORIAL EXAMPLE 2/SOLUTION – CONT’D</vt:lpstr>
      <vt:lpstr>MAXIMUM POWER E_f  &gt; V_t  ;bothφ &amp; δ are positive and δ &gt;φ </vt:lpstr>
      <vt:lpstr>THE SYNCHRONOUS MOTOR</vt:lpstr>
      <vt:lpstr>There are two possible ways to solve this problem: </vt:lpstr>
      <vt:lpstr>SYNCHRONOUS MOTOR MODEL(EQUIVALENT CIRCUIT) - SIMPLIFIED</vt:lpstr>
      <vt:lpstr>MOTOR POWER AND OTHER EQUATIONS</vt:lpstr>
      <vt:lpstr>TUTORIAL EXAMPLE 4 - QUESTION </vt:lpstr>
      <vt:lpstr>SOLUTION </vt:lpstr>
      <vt:lpstr> SOLUTION TO TUTORIAL 4 CONT’D - TASK 1 : EXCITATION VOLTAGE </vt:lpstr>
      <vt:lpstr>TASK 1 : EXCITATION VOLTAGE – cont’d</vt:lpstr>
      <vt:lpstr>TASK 2 – LOAD ANGLE</vt:lpstr>
      <vt:lpstr>TUTORIAL EXAMPLE 5</vt:lpstr>
      <vt:lpstr>SOLUTION</vt:lpstr>
      <vt:lpstr>SOLUTION</vt:lpstr>
      <vt:lpstr> TUTORIAL EXAMPLE 5 - POWER FACTOR </vt:lpstr>
      <vt:lpstr> TUTORIAL EXAMPLE 5 - PHASOR DIAGRAM </vt:lpstr>
      <vt:lpstr>USING SYNCHRONOUS MOTORS FOR POWER FACTOR CORRECTION</vt:lpstr>
      <vt:lpstr>USING SYNCHRONOUS MOTORS FOR POWER FACTOR CORRECTION – cont’d</vt:lpstr>
      <vt:lpstr>EXAMPLE 4 : CLASS WORK - QUESTION </vt:lpstr>
      <vt:lpstr> SOLUTION </vt:lpstr>
      <vt:lpstr>EXAMPLE 4 : CLASS WORK - REACTIVE POWER DRAWN BY RESPECTIVE UNITS (𝑸_𝟏  &amp; 𝑸_𝟐) </vt:lpstr>
      <vt:lpstr>EXAMPLE 4 : CLASS WORK - REACTIVE POWER DRAWN BY RESPECTIVE UNITS (𝑸_𝟏  &amp; 𝑸_𝟐) </vt:lpstr>
      <vt:lpstr> EXAMPLE 4 : CLASS WORK - TOTAL kVAR (Q_i) and kW (P_i) </vt:lpstr>
      <vt:lpstr> EXAMPLE 4 : CLASS WORK - TOTAL kVAR (Q_i) and kW (P_i) </vt:lpstr>
      <vt:lpstr>EXAMPLE 4 : CLASS WORKREACTIVE POWER TO BE DELIVERED BY THE SYNCHRONOUS MOTOR , Q_SM</vt:lpstr>
      <vt:lpstr>EXAMPLE 4 : CLASS WORK - REACTIVE POWER TO BE DELIVERED BY THE SYNCHRONOUS MOTOR, Q_SM</vt:lpstr>
      <vt:lpstr> EXAMPLE 4 : CLASS WORK - SYNCHRONOUS MACHINE RATING IN kVA </vt:lpstr>
      <vt:lpstr> EXAMPLE 5 - QUESTION </vt:lpstr>
      <vt:lpstr> EXAMPLE 5 - SOLUTION </vt:lpstr>
      <vt:lpstr>EXAMPLE 5 - TORQUE DEVELOPED, T/I_a/cos⁡φ</vt:lpstr>
      <vt:lpstr> EXAMPLE 5 -  EXCITATION VOLTAGE AND POWER ANGLE </vt:lpstr>
      <vt:lpstr> EXAMPLE 5 -  EXCITATION VOLTAGE AND POWER ANGLE </vt:lpstr>
      <vt:lpstr>Summary for Power Factor Correction Using a Synchronous Motor</vt:lpstr>
      <vt:lpstr>Summary for Power Factor Correction Using a Synchronous Motor – cont’d</vt:lpstr>
      <vt:lpstr>SYNCHRONOUS MACHINES V - CURVES</vt:lpstr>
      <vt:lpstr>TYPICAL SYNCHRONOUS MACHINES V - CURVES</vt:lpstr>
      <vt:lpstr>TYPICAL SYNCHRONOUS MACHINES V - CURVES</vt:lpstr>
      <vt:lpstr>ASSIGNMENTS</vt:lpstr>
      <vt:lpstr>PARALLEL OPERATION OF GENERATORS</vt:lpstr>
      <vt:lpstr>PARALLEL OPERATION OF GENERATORS</vt:lpstr>
      <vt:lpstr>DEFINITION OF TERMS</vt:lpstr>
      <vt:lpstr>DEFINITION OF TERMS</vt:lpstr>
      <vt:lpstr>DEFINITION OF TERMS</vt:lpstr>
      <vt:lpstr> Condition for Parallel Operation of Alternator </vt:lpstr>
      <vt:lpstr> Condition for Parallel Operation of Alternator </vt:lpstr>
      <vt:lpstr> Condition for Parallel Operation of Alternator </vt:lpstr>
      <vt:lpstr> Condition for Parallel Operation of Alternator </vt:lpstr>
      <vt:lpstr> Condition for Parallel Operation of Alternator </vt:lpstr>
      <vt:lpstr>WHY WE MUST STRICTLY ADHERE TO ALL THE 4 CONDITIONS</vt:lpstr>
      <vt:lpstr> General Procedure for Paralleling Alternators </vt:lpstr>
      <vt:lpstr>General Procedure for Paralleling Alternators – cont’d</vt:lpstr>
      <vt:lpstr>General Procedure for Paralleling Alternators – cont’d</vt:lpstr>
      <vt:lpstr> Advantages of Parallel Operating Alternators </vt:lpstr>
      <vt:lpstr>MOTORS AND THEIR USES – COST VS APPLICATION VS TECHNOLOGY(AC/DC)</vt:lpstr>
      <vt:lpstr>AC MOTORS</vt:lpstr>
      <vt:lpstr>TYPES OF AC MOTORS AND APPLICATIONS</vt:lpstr>
      <vt:lpstr>GENERATOR TYPES AND APPLICATIONS</vt:lpstr>
      <vt:lpstr>GENERATOR TYPES AND APPLICATIONS</vt:lpstr>
      <vt:lpstr>GENERATOR TYPES AND APPLICATIONS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 326</dc:title>
  <dc:creator>user</dc:creator>
  <cp:lastModifiedBy>user</cp:lastModifiedBy>
  <cp:revision>187</cp:revision>
  <dcterms:created xsi:type="dcterms:W3CDTF">2019-03-19T15:25:46Z</dcterms:created>
  <dcterms:modified xsi:type="dcterms:W3CDTF">2019-04-04T22:08:50Z</dcterms:modified>
</cp:coreProperties>
</file>