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0" r:id="rId2"/>
    <p:sldId id="375" r:id="rId3"/>
    <p:sldId id="376" r:id="rId4"/>
    <p:sldId id="312" r:id="rId5"/>
    <p:sldId id="318" r:id="rId6"/>
    <p:sldId id="378" r:id="rId7"/>
    <p:sldId id="257" r:id="rId8"/>
    <p:sldId id="377" r:id="rId9"/>
    <p:sldId id="258" r:id="rId10"/>
    <p:sldId id="313" r:id="rId11"/>
    <p:sldId id="274" r:id="rId12"/>
    <p:sldId id="320" r:id="rId13"/>
    <p:sldId id="319" r:id="rId14"/>
    <p:sldId id="322" r:id="rId15"/>
    <p:sldId id="321" r:id="rId16"/>
    <p:sldId id="304" r:id="rId17"/>
    <p:sldId id="264" r:id="rId18"/>
    <p:sldId id="259" r:id="rId19"/>
    <p:sldId id="314" r:id="rId20"/>
    <p:sldId id="265" r:id="rId21"/>
    <p:sldId id="327" r:id="rId22"/>
    <p:sldId id="323" r:id="rId23"/>
    <p:sldId id="324" r:id="rId24"/>
    <p:sldId id="331" r:id="rId25"/>
    <p:sldId id="303" r:id="rId26"/>
    <p:sldId id="305" r:id="rId27"/>
    <p:sldId id="306" r:id="rId28"/>
    <p:sldId id="328" r:id="rId29"/>
    <p:sldId id="307" r:id="rId30"/>
    <p:sldId id="308" r:id="rId31"/>
    <p:sldId id="309" r:id="rId32"/>
    <p:sldId id="260" r:id="rId33"/>
    <p:sldId id="315" r:id="rId34"/>
    <p:sldId id="275" r:id="rId35"/>
    <p:sldId id="329" r:id="rId36"/>
    <p:sldId id="261" r:id="rId37"/>
    <p:sldId id="262" r:id="rId38"/>
    <p:sldId id="316" r:id="rId39"/>
    <p:sldId id="372" r:id="rId40"/>
    <p:sldId id="266" r:id="rId41"/>
    <p:sldId id="263" r:id="rId42"/>
    <p:sldId id="267" r:id="rId43"/>
    <p:sldId id="273" r:id="rId44"/>
    <p:sldId id="286" r:id="rId45"/>
    <p:sldId id="287" r:id="rId46"/>
    <p:sldId id="288" r:id="rId47"/>
    <p:sldId id="268" r:id="rId48"/>
    <p:sldId id="302" r:id="rId49"/>
    <p:sldId id="289" r:id="rId50"/>
    <p:sldId id="269" r:id="rId51"/>
    <p:sldId id="270" r:id="rId52"/>
    <p:sldId id="271" r:id="rId53"/>
    <p:sldId id="37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Untitled Section" id="{A48B892D-A0AE-4926-BB52-6719DF478D48}">
          <p14:sldIdLst>
            <p14:sldId id="330"/>
            <p14:sldId id="257"/>
            <p14:sldId id="312"/>
            <p14:sldId id="318"/>
            <p14:sldId id="258"/>
            <p14:sldId id="313"/>
            <p14:sldId id="274"/>
            <p14:sldId id="320"/>
            <p14:sldId id="319"/>
            <p14:sldId id="322"/>
            <p14:sldId id="321"/>
            <p14:sldId id="304"/>
            <p14:sldId id="264"/>
            <p14:sldId id="259"/>
            <p14:sldId id="314"/>
            <p14:sldId id="265"/>
            <p14:sldId id="327"/>
            <p14:sldId id="323"/>
            <p14:sldId id="324"/>
            <p14:sldId id="331"/>
            <p14:sldId id="303"/>
            <p14:sldId id="305"/>
            <p14:sldId id="306"/>
            <p14:sldId id="328"/>
            <p14:sldId id="307"/>
            <p14:sldId id="308"/>
            <p14:sldId id="309"/>
            <p14:sldId id="260"/>
            <p14:sldId id="315"/>
            <p14:sldId id="275"/>
            <p14:sldId id="329"/>
            <p14:sldId id="261"/>
            <p14:sldId id="262"/>
            <p14:sldId id="316"/>
            <p14:sldId id="372"/>
            <p14:sldId id="266"/>
            <p14:sldId id="263"/>
            <p14:sldId id="267"/>
            <p14:sldId id="273"/>
            <p14:sldId id="286"/>
            <p14:sldId id="287"/>
            <p14:sldId id="288"/>
            <p14:sldId id="268"/>
            <p14:sldId id="302"/>
            <p14:sldId id="289"/>
            <p14:sldId id="269"/>
            <p14:sldId id="270"/>
            <p14:sldId id="271"/>
            <p14:sldId id="374"/>
            <p14:sldId id="276"/>
            <p14:sldId id="277"/>
            <p14:sldId id="278"/>
            <p14:sldId id="291"/>
            <p14:sldId id="350"/>
            <p14:sldId id="292"/>
            <p14:sldId id="279"/>
            <p14:sldId id="294"/>
            <p14:sldId id="375"/>
            <p14:sldId id="295"/>
            <p14:sldId id="280"/>
            <p14:sldId id="297"/>
            <p14:sldId id="298"/>
            <p14:sldId id="281"/>
            <p14:sldId id="300"/>
            <p14:sldId id="376"/>
            <p14:sldId id="301"/>
            <p14:sldId id="282"/>
            <p14:sldId id="351"/>
            <p14:sldId id="377"/>
            <p14:sldId id="283"/>
            <p14:sldId id="353"/>
            <p14:sldId id="284"/>
            <p14:sldId id="352"/>
            <p14:sldId id="285"/>
            <p14:sldId id="317"/>
            <p14:sldId id="332"/>
            <p14:sldId id="333"/>
            <p14:sldId id="354"/>
            <p14:sldId id="334"/>
            <p14:sldId id="378"/>
            <p14:sldId id="335"/>
            <p14:sldId id="379"/>
            <p14:sldId id="336"/>
            <p14:sldId id="337"/>
            <p14:sldId id="338"/>
            <p14:sldId id="380"/>
            <p14:sldId id="381"/>
            <p14:sldId id="339"/>
            <p14:sldId id="340"/>
            <p14:sldId id="347"/>
            <p14:sldId id="348"/>
            <p14:sldId id="371"/>
            <p14:sldId id="349"/>
            <p14:sldId id="356"/>
            <p14:sldId id="357"/>
            <p14:sldId id="370"/>
            <p14:sldId id="382"/>
            <p14:sldId id="383"/>
            <p14:sldId id="359"/>
            <p14:sldId id="384"/>
            <p14:sldId id="385"/>
            <p14:sldId id="358"/>
            <p14:sldId id="27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71" autoAdjust="0"/>
  </p:normalViewPr>
  <p:slideViewPr>
    <p:cSldViewPr>
      <p:cViewPr varScale="1">
        <p:scale>
          <a:sx n="69" d="100"/>
          <a:sy n="69" d="100"/>
        </p:scale>
        <p:origin x="-1416" y="-102"/>
      </p:cViewPr>
      <p:guideLst>
        <p:guide orient="horz" pos="2160"/>
        <p:guide pos="2880"/>
      </p:guideLst>
    </p:cSldViewPr>
  </p:slideViewPr>
  <p:notesTextViewPr>
    <p:cViewPr>
      <p:scale>
        <a:sx n="1" d="1"/>
        <a:sy n="1" d="1"/>
      </p:scale>
      <p:origin x="0" y="0"/>
    </p:cViewPr>
  </p:notesTextViewPr>
  <p:sorterViewPr>
    <p:cViewPr>
      <p:scale>
        <a:sx n="100" d="100"/>
        <a:sy n="100" d="100"/>
      </p:scale>
      <p:origin x="0" y="128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86405F-7B6D-40DA-9670-56959619AD0D}"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p14="http://schemas.microsoft.com/office/powerpoint/2010/main" xmlns="" val="3174944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86405F-7B6D-40DA-9670-56959619AD0D}"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p14="http://schemas.microsoft.com/office/powerpoint/2010/main" xmlns="" val="3890873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86405F-7B6D-40DA-9670-56959619AD0D}"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p14="http://schemas.microsoft.com/office/powerpoint/2010/main" xmlns="" val="373483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86405F-7B6D-40DA-9670-56959619AD0D}"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p14="http://schemas.microsoft.com/office/powerpoint/2010/main" xmlns="" val="2605678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86405F-7B6D-40DA-9670-56959619AD0D}"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p14="http://schemas.microsoft.com/office/powerpoint/2010/main" xmlns="" val="184467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86405F-7B6D-40DA-9670-56959619AD0D}" type="datetimeFigureOut">
              <a:rPr lang="en-US" smtClean="0"/>
              <a:pPr/>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p14="http://schemas.microsoft.com/office/powerpoint/2010/main" xmlns="" val="70398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86405F-7B6D-40DA-9670-56959619AD0D}" type="datetimeFigureOut">
              <a:rPr lang="en-US" smtClean="0"/>
              <a:pPr/>
              <a:t>3/11/2020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p14="http://schemas.microsoft.com/office/powerpoint/2010/main" xmlns="" val="3708536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86405F-7B6D-40DA-9670-56959619AD0D}" type="datetimeFigureOut">
              <a:rPr lang="en-US" smtClean="0"/>
              <a:pPr/>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p14="http://schemas.microsoft.com/office/powerpoint/2010/main" xmlns="" val="3707653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6405F-7B6D-40DA-9670-56959619AD0D}" type="datetimeFigureOut">
              <a:rPr lang="en-US" smtClean="0"/>
              <a:pPr/>
              <a:t>3/11/2020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p14="http://schemas.microsoft.com/office/powerpoint/2010/main" xmlns="" val="145405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86405F-7B6D-40DA-9670-56959619AD0D}" type="datetimeFigureOut">
              <a:rPr lang="en-US" smtClean="0"/>
              <a:pPr/>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p14="http://schemas.microsoft.com/office/powerpoint/2010/main" xmlns="" val="3445501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86405F-7B6D-40DA-9670-56959619AD0D}" type="datetimeFigureOut">
              <a:rPr lang="en-US" smtClean="0"/>
              <a:pPr/>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p14="http://schemas.microsoft.com/office/powerpoint/2010/main" xmlns="" val="275774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86405F-7B6D-40DA-9670-56959619AD0D}" type="datetimeFigureOut">
              <a:rPr lang="en-US" smtClean="0"/>
              <a:pPr/>
              <a:t>3/11/2020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031B9-C4D1-45A6-A93A-81644AA304F1}" type="slidenum">
              <a:rPr lang="en-US" smtClean="0"/>
              <a:pPr/>
              <a:t>‹#›</a:t>
            </a:fld>
            <a:endParaRPr lang="en-US"/>
          </a:p>
        </p:txBody>
      </p:sp>
    </p:spTree>
    <p:extLst>
      <p:ext uri="{BB962C8B-B14F-4D97-AF65-F5344CB8AC3E}">
        <p14:creationId xmlns:p14="http://schemas.microsoft.com/office/powerpoint/2010/main" xmlns="" val="3592708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147828">
            <a:off x="47140" y="2119783"/>
            <a:ext cx="8873735" cy="10248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t>CSC 402: COMPUTER NETWORKS</a:t>
            </a:r>
            <a:endParaRPr lang="en-US" sz="2800" b="1" dirty="0"/>
          </a:p>
        </p:txBody>
      </p:sp>
    </p:spTree>
    <p:extLst>
      <p:ext uri="{BB962C8B-B14F-4D97-AF65-F5344CB8AC3E}">
        <p14:creationId xmlns:p14="http://schemas.microsoft.com/office/powerpoint/2010/main" xmlns="" val="2980487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19800"/>
            <a:ext cx="8229600" cy="533400"/>
          </a:xfrm>
        </p:spPr>
        <p:txBody>
          <a:bodyPr>
            <a:normAutofit/>
          </a:bodyPr>
          <a:lstStyle/>
          <a:p>
            <a:pPr algn="l"/>
            <a:r>
              <a:rPr lang="en-US" sz="2400" b="1" dirty="0" smtClean="0"/>
              <a:t>Figure 3: Servers</a:t>
            </a:r>
            <a:endParaRPr lang="en-US" sz="2400" b="1"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105400" y="152400"/>
            <a:ext cx="3810000" cy="495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1219200"/>
            <a:ext cx="4648200" cy="4343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1778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324600"/>
          </a:xfrm>
        </p:spPr>
        <p:txBody>
          <a:bodyPr>
            <a:normAutofit fontScale="92500" lnSpcReduction="20000"/>
          </a:bodyPr>
          <a:lstStyle/>
          <a:p>
            <a:pPr marL="0" indent="0" algn="just">
              <a:buNone/>
            </a:pPr>
            <a:r>
              <a:rPr lang="en-US" dirty="0" smtClean="0"/>
              <a:t>There are two types of servers:</a:t>
            </a:r>
          </a:p>
          <a:p>
            <a:pPr algn="just"/>
            <a:r>
              <a:rPr lang="en-US" b="1" i="1" dirty="0" smtClean="0"/>
              <a:t>Iterative Server: </a:t>
            </a:r>
            <a:r>
              <a:rPr lang="en-US" dirty="0" smtClean="0"/>
              <a:t>wait for a client request to arrive, process the request and send the response back to the client</a:t>
            </a:r>
          </a:p>
          <a:p>
            <a:pPr algn="just"/>
            <a:endParaRPr lang="en-US" dirty="0" smtClean="0"/>
          </a:p>
          <a:p>
            <a:pPr algn="just"/>
            <a:r>
              <a:rPr lang="en-US" dirty="0" smtClean="0"/>
              <a:t>Thus, it handle clients sequentially, finishing with one client before serving the next. UDP- user data protocol are iterative in process. </a:t>
            </a:r>
          </a:p>
          <a:p>
            <a:pPr algn="just"/>
            <a:endParaRPr lang="en-US" dirty="0"/>
          </a:p>
          <a:p>
            <a:pPr algn="just"/>
            <a:r>
              <a:rPr lang="en-US" dirty="0" smtClean="0"/>
              <a:t>It handles both the connection request and the transaction involved in the call itself. </a:t>
            </a:r>
          </a:p>
          <a:p>
            <a:pPr algn="just"/>
            <a:endParaRPr lang="en-US" dirty="0"/>
          </a:p>
          <a:p>
            <a:pPr algn="just"/>
            <a:r>
              <a:rPr lang="en-US" dirty="0" smtClean="0"/>
              <a:t>Suitable for transactions that do not last long.</a:t>
            </a:r>
          </a:p>
          <a:p>
            <a:pPr algn="just"/>
            <a:r>
              <a:rPr lang="en-US" dirty="0" smtClean="0"/>
              <a:t>It handles clients one at a time, in series.</a:t>
            </a:r>
          </a:p>
        </p:txBody>
      </p:sp>
    </p:spTree>
    <p:extLst>
      <p:ext uri="{BB962C8B-B14F-4D97-AF65-F5344CB8AC3E}">
        <p14:creationId xmlns:p14="http://schemas.microsoft.com/office/powerpoint/2010/main" xmlns="" val="4245172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525963"/>
          </a:xfrm>
        </p:spPr>
        <p:txBody>
          <a:bodyPr/>
          <a:lstStyle/>
          <a:p>
            <a:pPr algn="just"/>
            <a:r>
              <a:rPr lang="en-US" dirty="0"/>
              <a:t>However, if the transaction takes more time, queues can build up quickly. </a:t>
            </a:r>
            <a:endParaRPr lang="en-US" dirty="0" smtClean="0"/>
          </a:p>
          <a:p>
            <a:pPr algn="just"/>
            <a:r>
              <a:rPr lang="en-US" dirty="0" smtClean="0"/>
              <a:t>In</a:t>
            </a:r>
            <a:r>
              <a:rPr lang="en-US" dirty="0"/>
              <a:t> Figure </a:t>
            </a:r>
            <a:r>
              <a:rPr lang="en-US" dirty="0" smtClean="0"/>
              <a:t>4</a:t>
            </a:r>
            <a:r>
              <a:rPr lang="en-US" dirty="0" smtClean="0"/>
              <a:t>, </a:t>
            </a:r>
            <a:r>
              <a:rPr lang="en-US" dirty="0"/>
              <a:t>once Client A starts a transaction with the server, Client B cannot make a call until A has finished.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71600" y="2973653"/>
            <a:ext cx="6788624"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685800" y="6102403"/>
            <a:ext cx="2614883" cy="369332"/>
          </a:xfrm>
          <a:prstGeom prst="rect">
            <a:avLst/>
          </a:prstGeom>
        </p:spPr>
        <p:txBody>
          <a:bodyPr wrap="none">
            <a:spAutoFit/>
          </a:bodyPr>
          <a:lstStyle/>
          <a:p>
            <a:r>
              <a:rPr lang="en-US" b="1" dirty="0"/>
              <a:t>Figure </a:t>
            </a:r>
            <a:r>
              <a:rPr lang="en-US" b="1" dirty="0" smtClean="0"/>
              <a:t>4</a:t>
            </a:r>
            <a:r>
              <a:rPr lang="en-US" b="1" dirty="0" smtClean="0"/>
              <a:t>: </a:t>
            </a:r>
            <a:r>
              <a:rPr lang="en-US" b="1" dirty="0" smtClean="0"/>
              <a:t>Iterative Servers</a:t>
            </a:r>
            <a:endParaRPr lang="en-US" b="1" dirty="0"/>
          </a:p>
        </p:txBody>
      </p:sp>
    </p:spTree>
    <p:extLst>
      <p:ext uri="{BB962C8B-B14F-4D97-AF65-F5344CB8AC3E}">
        <p14:creationId xmlns:p14="http://schemas.microsoft.com/office/powerpoint/2010/main" xmlns="" val="2206693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686800" cy="6324600"/>
          </a:xfrm>
        </p:spPr>
        <p:txBody>
          <a:bodyPr>
            <a:normAutofit fontScale="92500" lnSpcReduction="10000"/>
          </a:bodyPr>
          <a:lstStyle/>
          <a:p>
            <a:pPr algn="just"/>
            <a:r>
              <a:rPr lang="en-US" b="1" i="1" dirty="0"/>
              <a:t>Concurrent servers: </a:t>
            </a:r>
            <a:r>
              <a:rPr lang="en-US" dirty="0"/>
              <a:t>wait for a client request to arrive and use a new process/task/thread to handle the request. </a:t>
            </a:r>
            <a:endParaRPr lang="en-US" dirty="0" smtClean="0"/>
          </a:p>
          <a:p>
            <a:pPr algn="just"/>
            <a:r>
              <a:rPr lang="en-US" dirty="0" smtClean="0"/>
              <a:t>It </a:t>
            </a:r>
            <a:r>
              <a:rPr lang="en-US" dirty="0"/>
              <a:t>overcomes the limitation of iterative servers by creating a separate thread to handle each client session, allowing the server to </a:t>
            </a:r>
            <a:r>
              <a:rPr lang="en-US" u="sng" dirty="0"/>
              <a:t>deal with multiple clients simultaneously. </a:t>
            </a:r>
            <a:endParaRPr lang="en-US" u="sng" dirty="0" smtClean="0"/>
          </a:p>
          <a:p>
            <a:pPr algn="just"/>
            <a:r>
              <a:rPr lang="en-US" dirty="0" smtClean="0"/>
              <a:t>The </a:t>
            </a:r>
            <a:r>
              <a:rPr lang="en-US" dirty="0"/>
              <a:t>main server method launches a thread to handle each client request, so multiple clients can simultaneously interact with the server while the server continues to listen  for additional clients.</a:t>
            </a:r>
          </a:p>
          <a:p>
            <a:pPr algn="just"/>
            <a:r>
              <a:rPr lang="en-US" dirty="0" smtClean="0"/>
              <a:t>It </a:t>
            </a:r>
            <a:r>
              <a:rPr lang="en-US" dirty="0"/>
              <a:t>handle clients requests in </a:t>
            </a:r>
            <a:r>
              <a:rPr lang="en-US" dirty="0" smtClean="0"/>
              <a:t>parallel that is, It </a:t>
            </a:r>
            <a:r>
              <a:rPr lang="en-US" dirty="0"/>
              <a:t>handles many clients at the same time in parallel</a:t>
            </a:r>
          </a:p>
          <a:p>
            <a:pPr algn="just"/>
            <a:r>
              <a:rPr lang="en-US" dirty="0"/>
              <a:t>TCP-based servers are concurrent</a:t>
            </a:r>
          </a:p>
          <a:p>
            <a:endParaRPr lang="en-US" dirty="0"/>
          </a:p>
        </p:txBody>
      </p:sp>
    </p:spTree>
    <p:extLst>
      <p:ext uri="{BB962C8B-B14F-4D97-AF65-F5344CB8AC3E}">
        <p14:creationId xmlns:p14="http://schemas.microsoft.com/office/powerpoint/2010/main" xmlns="" val="609406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248400"/>
            <a:ext cx="2880404" cy="369332"/>
          </a:xfrm>
          <a:prstGeom prst="rect">
            <a:avLst/>
          </a:prstGeom>
        </p:spPr>
        <p:txBody>
          <a:bodyPr wrap="none">
            <a:spAutoFit/>
          </a:bodyPr>
          <a:lstStyle/>
          <a:p>
            <a:r>
              <a:rPr lang="en-US" b="1" dirty="0"/>
              <a:t>Figure </a:t>
            </a:r>
            <a:r>
              <a:rPr lang="en-US" b="1" dirty="0" smtClean="0"/>
              <a:t>5</a:t>
            </a:r>
            <a:r>
              <a:rPr lang="en-US" b="1" dirty="0" smtClean="0"/>
              <a:t>: </a:t>
            </a:r>
            <a:r>
              <a:rPr lang="en-US" b="1" dirty="0" smtClean="0"/>
              <a:t>Concurrent </a:t>
            </a:r>
            <a:r>
              <a:rPr lang="en-US" b="1" dirty="0"/>
              <a:t>Servers</a:t>
            </a:r>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4800" y="381000"/>
            <a:ext cx="8534400"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62225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172200"/>
          </a:xfrm>
        </p:spPr>
        <p:txBody>
          <a:bodyPr>
            <a:normAutofit lnSpcReduction="10000"/>
          </a:bodyPr>
          <a:lstStyle/>
          <a:p>
            <a:pPr algn="just"/>
            <a:r>
              <a:rPr lang="en-US" dirty="0" smtClean="0"/>
              <a:t>For </a:t>
            </a:r>
            <a:r>
              <a:rPr lang="en-US" dirty="0"/>
              <a:t>lengthy transactions</a:t>
            </a:r>
            <a:r>
              <a:rPr lang="en-US" dirty="0" smtClean="0"/>
              <a:t>, </a:t>
            </a:r>
            <a:r>
              <a:rPr lang="en-US" dirty="0"/>
              <a:t>the </a:t>
            </a:r>
            <a:r>
              <a:rPr lang="en-US" i="1" dirty="0"/>
              <a:t>concurrent server</a:t>
            </a:r>
            <a:r>
              <a:rPr lang="en-US" dirty="0"/>
              <a:t>, as shown in Figure </a:t>
            </a:r>
            <a:r>
              <a:rPr lang="en-US" dirty="0" smtClean="0"/>
              <a:t>5</a:t>
            </a:r>
            <a:r>
              <a:rPr lang="en-US" dirty="0" smtClean="0"/>
              <a:t> </a:t>
            </a:r>
            <a:r>
              <a:rPr lang="en-US" dirty="0" smtClean="0"/>
              <a:t>is needed;</a:t>
            </a:r>
          </a:p>
          <a:p>
            <a:pPr algn="just"/>
            <a:r>
              <a:rPr lang="en-US" dirty="0" smtClean="0"/>
              <a:t>Here</a:t>
            </a:r>
            <a:r>
              <a:rPr lang="en-US" dirty="0"/>
              <a:t>, Client A has already established a connection with the server, which has then created a </a:t>
            </a:r>
            <a:r>
              <a:rPr lang="en-US" i="1" dirty="0"/>
              <a:t>child server process</a:t>
            </a:r>
            <a:r>
              <a:rPr lang="en-US" dirty="0"/>
              <a:t> to handle the transaction. </a:t>
            </a:r>
            <a:endParaRPr lang="en-US" dirty="0" smtClean="0"/>
          </a:p>
          <a:p>
            <a:pPr algn="just"/>
            <a:r>
              <a:rPr lang="en-US" dirty="0" smtClean="0"/>
              <a:t>This </a:t>
            </a:r>
            <a:r>
              <a:rPr lang="en-US" dirty="0"/>
              <a:t>allows the server to process Client B’s request without waiting for A’s transaction to complete. More than one child server can be started in this way</a:t>
            </a:r>
            <a:r>
              <a:rPr lang="en-US" dirty="0" smtClean="0"/>
              <a:t>.</a:t>
            </a:r>
          </a:p>
          <a:p>
            <a:pPr algn="just"/>
            <a:r>
              <a:rPr lang="en-US" dirty="0"/>
              <a:t>TCP⁄IP provides a concurrent server program called the </a:t>
            </a:r>
            <a:r>
              <a:rPr lang="en-US" b="1" dirty="0" smtClean="0"/>
              <a:t>IMS Listener </a:t>
            </a:r>
            <a:r>
              <a:rPr lang="en-US" dirty="0" smtClean="0"/>
              <a:t>(</a:t>
            </a:r>
            <a:r>
              <a:rPr lang="en-US" dirty="0"/>
              <a:t>Information Management System)</a:t>
            </a:r>
          </a:p>
        </p:txBody>
      </p:sp>
    </p:spTree>
    <p:extLst>
      <p:ext uri="{BB962C8B-B14F-4D97-AF65-F5344CB8AC3E}">
        <p14:creationId xmlns:p14="http://schemas.microsoft.com/office/powerpoint/2010/main" xmlns="" val="55840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39762"/>
          </a:xfrm>
        </p:spPr>
        <p:txBody>
          <a:bodyPr>
            <a:normAutofit fontScale="90000"/>
          </a:bodyPr>
          <a:lstStyle/>
          <a:p>
            <a:r>
              <a:rPr lang="en-US" b="1" dirty="0"/>
              <a:t>Characteristics of a Server</a:t>
            </a:r>
            <a:br>
              <a:rPr lang="en-US" b="1" dirty="0"/>
            </a:br>
            <a:endParaRPr lang="en-US" dirty="0"/>
          </a:p>
        </p:txBody>
      </p:sp>
      <p:sp>
        <p:nvSpPr>
          <p:cNvPr id="3" name="Content Placeholder 2"/>
          <p:cNvSpPr>
            <a:spLocks noGrp="1"/>
          </p:cNvSpPr>
          <p:nvPr>
            <p:ph idx="1"/>
          </p:nvPr>
        </p:nvSpPr>
        <p:spPr>
          <a:xfrm>
            <a:off x="228600" y="1066800"/>
            <a:ext cx="8763000" cy="5638800"/>
          </a:xfrm>
        </p:spPr>
        <p:txBody>
          <a:bodyPr>
            <a:normAutofit/>
          </a:bodyPr>
          <a:lstStyle/>
          <a:p>
            <a:pPr marL="0" indent="0" algn="just">
              <a:buNone/>
            </a:pPr>
            <a:r>
              <a:rPr lang="en-US" dirty="0" smtClean="0"/>
              <a:t>Receiver </a:t>
            </a:r>
            <a:r>
              <a:rPr lang="en-US" dirty="0"/>
              <a:t>of request </a:t>
            </a:r>
            <a:r>
              <a:rPr lang="en-US" dirty="0" smtClean="0"/>
              <a:t>sent by client is known as</a:t>
            </a:r>
            <a:r>
              <a:rPr lang="en-US" b="1" dirty="0" smtClean="0"/>
              <a:t> </a:t>
            </a:r>
            <a:r>
              <a:rPr lang="en-US" b="1" i="1" dirty="0" smtClean="0"/>
              <a:t>server</a:t>
            </a:r>
          </a:p>
          <a:p>
            <a:pPr algn="just"/>
            <a:r>
              <a:rPr lang="en-US" dirty="0" smtClean="0"/>
              <a:t>Passive (slave)</a:t>
            </a:r>
          </a:p>
          <a:p>
            <a:pPr algn="just"/>
            <a:r>
              <a:rPr lang="en-US" dirty="0" smtClean="0"/>
              <a:t>Waits </a:t>
            </a:r>
            <a:r>
              <a:rPr lang="en-US" dirty="0"/>
              <a:t>for requests from clients</a:t>
            </a:r>
          </a:p>
          <a:p>
            <a:pPr algn="just"/>
            <a:r>
              <a:rPr lang="en-US" dirty="0" smtClean="0"/>
              <a:t>Upon </a:t>
            </a:r>
            <a:r>
              <a:rPr lang="en-US" dirty="0"/>
              <a:t>receipt of requests, processes them and then serves replies</a:t>
            </a:r>
          </a:p>
          <a:p>
            <a:pPr algn="just"/>
            <a:r>
              <a:rPr lang="en-US" dirty="0" smtClean="0"/>
              <a:t>Usually </a:t>
            </a:r>
            <a:r>
              <a:rPr lang="en-US" dirty="0"/>
              <a:t>accepts connections from a large number of clients</a:t>
            </a:r>
          </a:p>
          <a:p>
            <a:pPr algn="just"/>
            <a:r>
              <a:rPr lang="en-US" dirty="0" smtClean="0"/>
              <a:t>Typically </a:t>
            </a:r>
            <a:r>
              <a:rPr lang="en-US" dirty="0"/>
              <a:t>does not interact directly with end-users</a:t>
            </a:r>
          </a:p>
        </p:txBody>
      </p:sp>
    </p:spTree>
    <p:extLst>
      <p:ext uri="{BB962C8B-B14F-4D97-AF65-F5344CB8AC3E}">
        <p14:creationId xmlns:p14="http://schemas.microsoft.com/office/powerpoint/2010/main" xmlns="" val="1171989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792162"/>
          </a:xfrm>
        </p:spPr>
        <p:txBody>
          <a:bodyPr/>
          <a:lstStyle/>
          <a:p>
            <a:r>
              <a:rPr lang="en-US" b="1" dirty="0" smtClean="0"/>
              <a:t>A Peer</a:t>
            </a:r>
            <a:endParaRPr lang="en-US" b="1" dirty="0"/>
          </a:p>
        </p:txBody>
      </p:sp>
      <p:sp>
        <p:nvSpPr>
          <p:cNvPr id="3" name="Content Placeholder 2"/>
          <p:cNvSpPr>
            <a:spLocks noGrp="1"/>
          </p:cNvSpPr>
          <p:nvPr>
            <p:ph idx="1"/>
          </p:nvPr>
        </p:nvSpPr>
        <p:spPr>
          <a:xfrm>
            <a:off x="228600" y="1066800"/>
            <a:ext cx="8763000" cy="5486400"/>
          </a:xfrm>
        </p:spPr>
        <p:txBody>
          <a:bodyPr>
            <a:noAutofit/>
          </a:bodyPr>
          <a:lstStyle/>
          <a:p>
            <a:pPr algn="just"/>
            <a:r>
              <a:rPr lang="en-US" sz="4000" dirty="0" smtClean="0"/>
              <a:t>A self sufficient computer that acts as both server and client to other similar computers on a network. It is often used in smaller networks with no dedicated central server but both clients and servers in other types of networks can also share resources with other peer computers. </a:t>
            </a:r>
            <a:endParaRPr lang="en-US" sz="4000" dirty="0"/>
          </a:p>
        </p:txBody>
      </p:sp>
    </p:spTree>
    <p:extLst>
      <p:ext uri="{BB962C8B-B14F-4D97-AF65-F5344CB8AC3E}">
        <p14:creationId xmlns:p14="http://schemas.microsoft.com/office/powerpoint/2010/main" xmlns="" val="2556504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800" b="1" dirty="0" smtClean="0"/>
              <a:t>A CLIENT </a:t>
            </a:r>
            <a:endParaRPr lang="en-US" sz="3800" b="1" dirty="0"/>
          </a:p>
        </p:txBody>
      </p:sp>
      <p:sp>
        <p:nvSpPr>
          <p:cNvPr id="3" name="Content Placeholder 2"/>
          <p:cNvSpPr>
            <a:spLocks noGrp="1"/>
          </p:cNvSpPr>
          <p:nvPr>
            <p:ph idx="1"/>
          </p:nvPr>
        </p:nvSpPr>
        <p:spPr>
          <a:xfrm>
            <a:off x="152400" y="1066800"/>
            <a:ext cx="8763000" cy="5638800"/>
          </a:xfrm>
        </p:spPr>
        <p:txBody>
          <a:bodyPr>
            <a:normAutofit fontScale="85000" lnSpcReduction="10000"/>
          </a:bodyPr>
          <a:lstStyle/>
          <a:p>
            <a:pPr algn="just"/>
            <a:r>
              <a:rPr lang="en-US" dirty="0" smtClean="0"/>
              <a:t>A client is a network computer that utilizes the resources of other network computers including other clients. The client computer has its own processor, memory and storage and can maintain some of its own resources and perform its own tasks and processing. Any type of computer on a network can function as a client of another computer from time to time.</a:t>
            </a:r>
          </a:p>
          <a:p>
            <a:pPr marL="0" indent="0" algn="just">
              <a:buNone/>
            </a:pPr>
            <a:endParaRPr lang="en-US" dirty="0" smtClean="0"/>
          </a:p>
          <a:p>
            <a:pPr algn="just"/>
            <a:r>
              <a:rPr lang="en-US" dirty="0" smtClean="0"/>
              <a:t>While any computer on the network can function as a client when it uses other computers’ </a:t>
            </a:r>
            <a:r>
              <a:rPr lang="en-US" b="1" dirty="0" smtClean="0"/>
              <a:t>resources</a:t>
            </a:r>
            <a:r>
              <a:rPr lang="en-US" dirty="0" smtClean="0"/>
              <a:t>, such as window server 2003 computer accessing resources on another server. </a:t>
            </a:r>
            <a:r>
              <a:rPr lang="en-US" dirty="0"/>
              <a:t>T</a:t>
            </a:r>
            <a:r>
              <a:rPr lang="en-US" dirty="0" smtClean="0"/>
              <a:t>he term “client” most often refers to the workstation or desktop computers employed by end users.</a:t>
            </a:r>
            <a:endParaRPr lang="en-US" dirty="0"/>
          </a:p>
        </p:txBody>
      </p:sp>
    </p:spTree>
    <p:extLst>
      <p:ext uri="{BB962C8B-B14F-4D97-AF65-F5344CB8AC3E}">
        <p14:creationId xmlns:p14="http://schemas.microsoft.com/office/powerpoint/2010/main" xmlns="" val="593810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457200"/>
            <a:ext cx="8077200" cy="556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457200" y="6324600"/>
            <a:ext cx="2276649" cy="369332"/>
          </a:xfrm>
          <a:prstGeom prst="rect">
            <a:avLst/>
          </a:prstGeom>
        </p:spPr>
        <p:txBody>
          <a:bodyPr wrap="none">
            <a:spAutoFit/>
          </a:bodyPr>
          <a:lstStyle/>
          <a:p>
            <a:r>
              <a:rPr lang="en-US" b="1" dirty="0"/>
              <a:t>Figure </a:t>
            </a:r>
            <a:r>
              <a:rPr lang="en-US" b="1" dirty="0" smtClean="0"/>
              <a:t>7: Client Server</a:t>
            </a:r>
            <a:endParaRPr lang="en-US" b="1" dirty="0"/>
          </a:p>
        </p:txBody>
      </p:sp>
    </p:spTree>
    <p:extLst>
      <p:ext uri="{BB962C8B-B14F-4D97-AF65-F5344CB8AC3E}">
        <p14:creationId xmlns:p14="http://schemas.microsoft.com/office/powerpoint/2010/main" xmlns="" val="1371562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BIOLA\Desktop\DOWNLOADS\INTRO TO NETWORKING\introduction-to-networking-2-638.jpg"/>
          <p:cNvPicPr>
            <a:picLocks noGrp="1" noChangeAspect="1" noChangeArrowheads="1"/>
          </p:cNvPicPr>
          <p:nvPr>
            <p:ph idx="1"/>
          </p:nvPr>
        </p:nvPicPr>
        <p:blipFill>
          <a:blip r:embed="rId2"/>
          <a:srcRect/>
          <a:stretch>
            <a:fillRect/>
          </a:stretch>
        </p:blipFill>
        <p:spPr bwMode="auto">
          <a:xfrm>
            <a:off x="136926" y="228600"/>
            <a:ext cx="8854674" cy="6400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400800"/>
          </a:xfrm>
        </p:spPr>
        <p:txBody>
          <a:bodyPr>
            <a:normAutofit fontScale="70000" lnSpcReduction="20000"/>
          </a:bodyPr>
          <a:lstStyle/>
          <a:p>
            <a:r>
              <a:rPr lang="en-US" dirty="0" smtClean="0"/>
              <a:t>There are </a:t>
            </a:r>
            <a:r>
              <a:rPr lang="en-US" b="1" i="1" dirty="0" smtClean="0"/>
              <a:t>two</a:t>
            </a:r>
            <a:r>
              <a:rPr lang="en-US" dirty="0" smtClean="0"/>
              <a:t> types of clients</a:t>
            </a:r>
          </a:p>
          <a:p>
            <a:pPr algn="just"/>
            <a:r>
              <a:rPr lang="en-US" dirty="0"/>
              <a:t>In the world of </a:t>
            </a:r>
            <a:r>
              <a:rPr lang="en-US" dirty="0" smtClean="0"/>
              <a:t>client/server architecture</a:t>
            </a:r>
            <a:r>
              <a:rPr lang="en-US" dirty="0"/>
              <a:t>, </a:t>
            </a:r>
            <a:r>
              <a:rPr lang="en-US" dirty="0" smtClean="0"/>
              <a:t>there is the </a:t>
            </a:r>
            <a:r>
              <a:rPr lang="en-US" dirty="0"/>
              <a:t>need to determine if it will be the </a:t>
            </a:r>
            <a:r>
              <a:rPr lang="en-US" dirty="0" smtClean="0"/>
              <a:t>client</a:t>
            </a:r>
            <a:r>
              <a:rPr lang="en-US" dirty="0"/>
              <a:t> </a:t>
            </a:r>
            <a:r>
              <a:rPr lang="en-US" dirty="0" smtClean="0"/>
              <a:t>or </a:t>
            </a:r>
            <a:r>
              <a:rPr lang="en-US" dirty="0"/>
              <a:t>the </a:t>
            </a:r>
            <a:r>
              <a:rPr lang="en-US" dirty="0" smtClean="0"/>
              <a:t>server</a:t>
            </a:r>
            <a:r>
              <a:rPr lang="en-US" dirty="0"/>
              <a:t> </a:t>
            </a:r>
            <a:r>
              <a:rPr lang="en-US" dirty="0" smtClean="0"/>
              <a:t>that </a:t>
            </a:r>
            <a:r>
              <a:rPr lang="en-US" dirty="0"/>
              <a:t>handles the bulk of the workload. By client, </a:t>
            </a:r>
            <a:r>
              <a:rPr lang="en-US" dirty="0" smtClean="0"/>
              <a:t>it means </a:t>
            </a:r>
            <a:r>
              <a:rPr lang="en-US" dirty="0"/>
              <a:t>the application that runs on a personal computer or workstation and relies on a server to perform some operations</a:t>
            </a:r>
            <a:r>
              <a:rPr lang="en-US" dirty="0" smtClean="0"/>
              <a:t>.</a:t>
            </a:r>
            <a:r>
              <a:rPr lang="en-US" dirty="0"/>
              <a:t> </a:t>
            </a:r>
            <a:endParaRPr lang="en-US" dirty="0" smtClean="0"/>
          </a:p>
          <a:p>
            <a:pPr marL="0" indent="0" algn="just">
              <a:buNone/>
            </a:pPr>
            <a:endParaRPr lang="en-US" dirty="0" smtClean="0"/>
          </a:p>
          <a:p>
            <a:pPr algn="just"/>
            <a:r>
              <a:rPr lang="en-US" b="1" dirty="0" smtClean="0"/>
              <a:t>Fat (thick or full): </a:t>
            </a:r>
            <a:r>
              <a:rPr lang="en-US" dirty="0" smtClean="0"/>
              <a:t>are devices/programs that are powerful enough and operate with limited dependence on their server counterparts. Fat devices perform </a:t>
            </a:r>
            <a:r>
              <a:rPr lang="en-US" dirty="0"/>
              <a:t>the bulk of the processing  in client/server applications. </a:t>
            </a:r>
            <a:endParaRPr lang="en-US" dirty="0" smtClean="0"/>
          </a:p>
          <a:p>
            <a:pPr algn="just"/>
            <a:endParaRPr lang="en-US" dirty="0"/>
          </a:p>
          <a:p>
            <a:pPr algn="just"/>
            <a:r>
              <a:rPr lang="en-US" dirty="0" smtClean="0"/>
              <a:t>With </a:t>
            </a:r>
            <a:r>
              <a:rPr lang="en-US" dirty="0"/>
              <a:t>thick clients, there is no need for continuous server communications as it is mainly communicating archival storage information to the </a:t>
            </a:r>
            <a:r>
              <a:rPr lang="en-US" dirty="0" smtClean="0"/>
              <a:t>server. </a:t>
            </a:r>
            <a:r>
              <a:rPr lang="en-US" dirty="0"/>
              <a:t>If your applications require multimedia components or that are bandwidth intensive, you'll also want to consider going with thick clients. One of the biggest advantages of thick clients rests in the nature of some operating systems and software being unable to run on thin clients. Thick clients can handle these as it has its own resources.</a:t>
            </a:r>
          </a:p>
          <a:p>
            <a:pPr algn="just"/>
            <a:endParaRPr lang="en-US" dirty="0" smtClean="0"/>
          </a:p>
          <a:p>
            <a:pPr algn="just"/>
            <a:r>
              <a:rPr lang="en-US" dirty="0" err="1" smtClean="0"/>
              <a:t>E.g</a:t>
            </a:r>
            <a:r>
              <a:rPr lang="en-US" dirty="0" smtClean="0"/>
              <a:t> a user workstation that is powerful and fully featured in its own right: a desktop PC, a laptop, a notebook. </a:t>
            </a:r>
          </a:p>
          <a:p>
            <a:pPr marL="0" indent="0" algn="just">
              <a:buNone/>
            </a:pPr>
            <a:endParaRPr lang="en-US" dirty="0" smtClean="0"/>
          </a:p>
        </p:txBody>
      </p:sp>
    </p:spTree>
    <p:extLst>
      <p:ext uri="{BB962C8B-B14F-4D97-AF65-F5344CB8AC3E}">
        <p14:creationId xmlns:p14="http://schemas.microsoft.com/office/powerpoint/2010/main" xmlns="" val="1632459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839200" cy="6019800"/>
          </a:xfrm>
        </p:spPr>
        <p:txBody>
          <a:bodyPr>
            <a:normAutofit lnSpcReduction="10000"/>
          </a:bodyPr>
          <a:lstStyle/>
          <a:p>
            <a:pPr algn="just"/>
            <a:r>
              <a:rPr lang="en-US" b="1" i="1" dirty="0"/>
              <a:t>Thin (slim or lean): </a:t>
            </a:r>
            <a:r>
              <a:rPr lang="en-US" dirty="0"/>
              <a:t>are devices/ programs that have very limited functionality and depend heavily on their server counterparts. </a:t>
            </a:r>
            <a:r>
              <a:rPr lang="en-US" dirty="0" err="1"/>
              <a:t>E.g</a:t>
            </a:r>
            <a:r>
              <a:rPr lang="en-US" dirty="0"/>
              <a:t> a user workstation with minimal OS and little or no data storage. </a:t>
            </a:r>
            <a:endParaRPr lang="en-US" dirty="0" smtClean="0"/>
          </a:p>
          <a:p>
            <a:pPr algn="just"/>
            <a:endParaRPr lang="en-US" dirty="0"/>
          </a:p>
          <a:p>
            <a:pPr algn="just"/>
            <a:r>
              <a:rPr lang="en-US" dirty="0" smtClean="0"/>
              <a:t>A</a:t>
            </a:r>
            <a:r>
              <a:rPr lang="en-US" dirty="0"/>
              <a:t> thin client is designed to be especially small so that the bulk of the data processing occurs on the </a:t>
            </a:r>
            <a:r>
              <a:rPr lang="en-US" dirty="0" smtClean="0"/>
              <a:t>server.</a:t>
            </a:r>
            <a:r>
              <a:rPr lang="en-US" dirty="0" smtClean="0"/>
              <a:t> </a:t>
            </a:r>
            <a:r>
              <a:rPr lang="en-US" dirty="0" smtClean="0"/>
              <a:t>A </a:t>
            </a:r>
            <a:r>
              <a:rPr lang="en-US" dirty="0"/>
              <a:t>thin client is a network computer without a hard disk drive. They act as a simple terminal to the server and </a:t>
            </a:r>
            <a:r>
              <a:rPr lang="en-US" b="1" i="1" dirty="0"/>
              <a:t>require constant communication</a:t>
            </a:r>
            <a:r>
              <a:rPr lang="en-US" dirty="0"/>
              <a:t> with the server as </a:t>
            </a:r>
            <a:r>
              <a:rPr lang="en-US" dirty="0" smtClean="0"/>
              <a:t>well.</a:t>
            </a:r>
            <a:endParaRPr lang="en-US" dirty="0"/>
          </a:p>
          <a:p>
            <a:pPr algn="just"/>
            <a:endParaRPr lang="en-US" dirty="0"/>
          </a:p>
          <a:p>
            <a:endParaRPr lang="en-US" dirty="0"/>
          </a:p>
        </p:txBody>
      </p:sp>
    </p:spTree>
    <p:extLst>
      <p:ext uri="{BB962C8B-B14F-4D97-AF65-F5344CB8AC3E}">
        <p14:creationId xmlns:p14="http://schemas.microsoft.com/office/powerpoint/2010/main" xmlns="" val="456283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4800" y="457200"/>
            <a:ext cx="8458200" cy="556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457200" y="6172200"/>
            <a:ext cx="3352800" cy="369332"/>
          </a:xfrm>
          <a:prstGeom prst="rect">
            <a:avLst/>
          </a:prstGeom>
        </p:spPr>
        <p:txBody>
          <a:bodyPr wrap="square">
            <a:spAutoFit/>
          </a:bodyPr>
          <a:lstStyle/>
          <a:p>
            <a:r>
              <a:rPr lang="en-US" b="1" dirty="0"/>
              <a:t>Figure </a:t>
            </a:r>
            <a:r>
              <a:rPr lang="en-US" b="1" dirty="0" smtClean="0"/>
              <a:t>8: Thin </a:t>
            </a:r>
            <a:r>
              <a:rPr lang="en-US" b="1" dirty="0"/>
              <a:t>Client Server</a:t>
            </a:r>
          </a:p>
        </p:txBody>
      </p:sp>
    </p:spTree>
    <p:extLst>
      <p:ext uri="{BB962C8B-B14F-4D97-AF65-F5344CB8AC3E}">
        <p14:creationId xmlns:p14="http://schemas.microsoft.com/office/powerpoint/2010/main" xmlns="" val="2198156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4800" y="228600"/>
            <a:ext cx="8534400" cy="5897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508579" y="6324600"/>
            <a:ext cx="3540777" cy="369332"/>
          </a:xfrm>
          <a:prstGeom prst="rect">
            <a:avLst/>
          </a:prstGeom>
        </p:spPr>
        <p:txBody>
          <a:bodyPr wrap="none">
            <a:spAutoFit/>
          </a:bodyPr>
          <a:lstStyle/>
          <a:p>
            <a:r>
              <a:rPr lang="en-US" b="1" dirty="0"/>
              <a:t>Figure </a:t>
            </a:r>
            <a:r>
              <a:rPr lang="en-US" b="1" dirty="0" smtClean="0"/>
              <a:t>9: FAT and Thin </a:t>
            </a:r>
            <a:r>
              <a:rPr lang="en-US" b="1" dirty="0"/>
              <a:t>Client Server</a:t>
            </a:r>
          </a:p>
        </p:txBody>
      </p:sp>
    </p:spTree>
    <p:extLst>
      <p:ext uri="{BB962C8B-B14F-4D97-AF65-F5344CB8AC3E}">
        <p14:creationId xmlns:p14="http://schemas.microsoft.com/office/powerpoint/2010/main" xmlns="" val="22666670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506818602"/>
              </p:ext>
            </p:extLst>
          </p:nvPr>
        </p:nvGraphicFramePr>
        <p:xfrm>
          <a:off x="228600" y="152400"/>
          <a:ext cx="8686800" cy="6477001"/>
        </p:xfrm>
        <a:graphic>
          <a:graphicData uri="http://schemas.openxmlformats.org/drawingml/2006/table">
            <a:tbl>
              <a:tblPr firstRow="1" bandRow="1">
                <a:tableStyleId>{5C22544A-7EE6-4342-B048-85BDC9FD1C3A}</a:tableStyleId>
              </a:tblPr>
              <a:tblGrid>
                <a:gridCol w="4343400"/>
                <a:gridCol w="4343400"/>
              </a:tblGrid>
              <a:tr h="453712">
                <a:tc>
                  <a:txBody>
                    <a:bodyPr/>
                    <a:lstStyle/>
                    <a:p>
                      <a:r>
                        <a:rPr lang="en-US" dirty="0" smtClean="0"/>
                        <a:t>THIN CLIENT</a:t>
                      </a:r>
                      <a:endParaRPr lang="en-US" dirty="0"/>
                    </a:p>
                  </a:txBody>
                  <a:tcPr/>
                </a:tc>
                <a:tc>
                  <a:txBody>
                    <a:bodyPr/>
                    <a:lstStyle/>
                    <a:p>
                      <a:r>
                        <a:rPr lang="en-US" dirty="0" smtClean="0"/>
                        <a:t>THICK/FAT CLIENT</a:t>
                      </a:r>
                      <a:endParaRPr lang="en-US" dirty="0"/>
                    </a:p>
                  </a:txBody>
                  <a:tcPr/>
                </a:tc>
              </a:tr>
              <a:tr h="642758">
                <a:tc>
                  <a:txBody>
                    <a:bodyPr/>
                    <a:lstStyle/>
                    <a:p>
                      <a:pPr marL="285750" indent="-285750" algn="just">
                        <a:buFont typeface="Arial" pitchFamily="34" charset="0"/>
                        <a:buChar char="•"/>
                      </a:pPr>
                      <a:r>
                        <a:rPr lang="en-US" sz="1400" dirty="0" smtClean="0"/>
                        <a:t>Easy to deploy as they require no extra or specialized software installation</a:t>
                      </a:r>
                      <a:endParaRPr lang="en-US" sz="1400" dirty="0"/>
                    </a:p>
                  </a:txBody>
                  <a:tcPr/>
                </a:tc>
                <a:tc>
                  <a:txBody>
                    <a:bodyPr/>
                    <a:lstStyle/>
                    <a:p>
                      <a:pPr marL="285750" indent="-285750" algn="just">
                        <a:buFont typeface="Arial" pitchFamily="34" charset="0"/>
                        <a:buChar char="•"/>
                      </a:pPr>
                      <a:r>
                        <a:rPr lang="en-US" sz="1400" dirty="0" smtClean="0"/>
                        <a:t>More expensive to deploy and more work for IT to deploy</a:t>
                      </a:r>
                      <a:endParaRPr lang="en-US" sz="1400" dirty="0"/>
                    </a:p>
                  </a:txBody>
                  <a:tcPr/>
                </a:tc>
              </a:tr>
              <a:tr h="742851">
                <a:tc>
                  <a:txBody>
                    <a:bodyPr/>
                    <a:lstStyle/>
                    <a:p>
                      <a:pPr marL="285750" marR="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t>Needs to validate with the server after data capture</a:t>
                      </a:r>
                    </a:p>
                    <a:p>
                      <a:pPr algn="just"/>
                      <a:endParaRPr lang="en-US" sz="1400" dirty="0"/>
                    </a:p>
                  </a:txBody>
                  <a:tcPr/>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t>Data verified by client not server (immediate validation)</a:t>
                      </a:r>
                    </a:p>
                    <a:p>
                      <a:pPr algn="just"/>
                      <a:endParaRPr lang="en-US" sz="1400" dirty="0"/>
                    </a:p>
                  </a:txBody>
                  <a:tcPr/>
                </a:tc>
              </a:tr>
              <a:tr h="965706">
                <a:tc>
                  <a:txBody>
                    <a:bodyPr/>
                    <a:lstStyle/>
                    <a:p>
                      <a:pPr marL="285750" marR="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t>If the server goes down, data collection is halted as the client needs constant communication with the server</a:t>
                      </a:r>
                    </a:p>
                    <a:p>
                      <a:pPr algn="just"/>
                      <a:endParaRPr lang="en-US" sz="1400" dirty="0"/>
                    </a:p>
                  </a:txBody>
                  <a:tcPr/>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t>Robust technology provides better uptime</a:t>
                      </a:r>
                      <a:br>
                        <a:rPr lang="en-US" sz="1400" dirty="0" smtClean="0"/>
                      </a:br>
                      <a:r>
                        <a:rPr lang="en-US" sz="1400" dirty="0" smtClean="0"/>
                        <a:t>Reduced server demands</a:t>
                      </a:r>
                    </a:p>
                    <a:p>
                      <a:pPr marL="0" indent="0" algn="just">
                        <a:buFont typeface="Arial" pitchFamily="34" charset="0"/>
                        <a:buNone/>
                      </a:pPr>
                      <a:r>
                        <a:rPr lang="en-US" sz="1400" dirty="0" smtClean="0"/>
                        <a:t/>
                      </a:r>
                      <a:br>
                        <a:rPr lang="en-US" sz="1400" dirty="0" smtClean="0"/>
                      </a:br>
                      <a:endParaRPr lang="en-US" sz="1400" dirty="0"/>
                    </a:p>
                  </a:txBody>
                  <a:tcPr/>
                </a:tc>
              </a:tr>
              <a:tr h="1172088">
                <a:tc>
                  <a:txBody>
                    <a:bodyPr/>
                    <a:lstStyle/>
                    <a:p>
                      <a:pPr marL="285750" indent="-285750" algn="just">
                        <a:buFont typeface="Arial" pitchFamily="34" charset="0"/>
                        <a:buChar char="•"/>
                      </a:pPr>
                      <a:r>
                        <a:rPr lang="en-US" sz="1400" dirty="0" smtClean="0"/>
                        <a:t>Clients run only and exactly as specified by the server</a:t>
                      </a:r>
                    </a:p>
                    <a:p>
                      <a:pPr algn="just"/>
                      <a:endParaRPr lang="en-US" sz="1400" dirty="0"/>
                    </a:p>
                  </a:txBody>
                  <a:tcPr/>
                </a:tc>
                <a:tc>
                  <a:txBody>
                    <a:bodyPr/>
                    <a:lstStyle/>
                    <a:p>
                      <a:pPr marL="285750" indent="-285750" algn="just">
                        <a:buFont typeface="Arial" pitchFamily="34" charset="0"/>
                        <a:buChar char="•"/>
                      </a:pPr>
                      <a:r>
                        <a:rPr lang="en-US" sz="1400" dirty="0" smtClean="0"/>
                        <a:t>Only needs intermittent communication with server</a:t>
                      </a:r>
                      <a:br>
                        <a:rPr lang="en-US" sz="1400" dirty="0" smtClean="0"/>
                      </a:br>
                      <a:endParaRPr lang="en-US" sz="1400" dirty="0"/>
                    </a:p>
                  </a:txBody>
                  <a:tcPr/>
                </a:tc>
              </a:tr>
              <a:tr h="1188562">
                <a:tc>
                  <a:txBody>
                    <a:bodyPr/>
                    <a:lstStyle/>
                    <a:p>
                      <a:pPr marL="285750" marR="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t>Portability in that all applications are on the server so any workstation can access</a:t>
                      </a:r>
                    </a:p>
                    <a:p>
                      <a:pPr algn="just"/>
                      <a:endParaRPr lang="en-US" sz="1400" dirty="0"/>
                    </a:p>
                  </a:txBody>
                  <a:tcPr/>
                </a:tc>
                <a:tc>
                  <a:txBody>
                    <a:bodyPr/>
                    <a:lstStyle/>
                    <a:p>
                      <a:pPr marL="285750" indent="-285750" algn="just">
                        <a:buFont typeface="Arial" pitchFamily="34" charset="0"/>
                        <a:buChar char="•"/>
                      </a:pPr>
                      <a:r>
                        <a:rPr lang="en-US" sz="1400" dirty="0" smtClean="0"/>
                        <a:t>Require more resources but less servers</a:t>
                      </a:r>
                    </a:p>
                    <a:p>
                      <a:pPr algn="just"/>
                      <a:endParaRPr lang="en-US" sz="1400" dirty="0"/>
                    </a:p>
                  </a:txBody>
                  <a:tcPr/>
                </a:tc>
              </a:tr>
              <a:tr h="668566">
                <a:tc>
                  <a:txBody>
                    <a:bodyPr/>
                    <a:lstStyle/>
                    <a:p>
                      <a:pPr marL="285750" marR="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t>Opportunity to use older, outdated PCs as clients</a:t>
                      </a:r>
                    </a:p>
                    <a:p>
                      <a:pPr algn="just"/>
                      <a:endParaRPr lang="en-US" sz="1400" dirty="0"/>
                    </a:p>
                  </a:txBody>
                  <a:tcPr/>
                </a:tc>
                <a:tc>
                  <a:txBody>
                    <a:bodyPr/>
                    <a:lstStyle/>
                    <a:p>
                      <a:pPr marL="285750" indent="-285750" algn="just">
                        <a:buFont typeface="Arial" pitchFamily="34" charset="0"/>
                        <a:buChar char="•"/>
                      </a:pPr>
                      <a:r>
                        <a:rPr lang="en-US" sz="1400" dirty="0" smtClean="0"/>
                        <a:t>Can store local files and applications</a:t>
                      </a:r>
                    </a:p>
                    <a:p>
                      <a:pPr algn="just"/>
                      <a:endParaRPr lang="en-US" sz="1400" dirty="0"/>
                    </a:p>
                  </a:txBody>
                  <a:tcPr/>
                </a:tc>
              </a:tr>
              <a:tr h="642758">
                <a:tc>
                  <a:txBody>
                    <a:bodyPr/>
                    <a:lstStyle/>
                    <a:p>
                      <a:pPr marL="285750" indent="-285750" algn="just">
                        <a:buFont typeface="Arial" pitchFamily="34" charset="0"/>
                        <a:buChar char="•"/>
                      </a:pPr>
                      <a:r>
                        <a:rPr lang="en-US" sz="1400" dirty="0" smtClean="0"/>
                        <a:t>Reduced security threat</a:t>
                      </a:r>
                      <a:endParaRPr lang="en-US" sz="1400" dirty="0"/>
                    </a:p>
                  </a:txBody>
                  <a:tcPr/>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t>Increased security issues</a:t>
                      </a:r>
                    </a:p>
                    <a:p>
                      <a:pPr algn="just"/>
                      <a:endParaRPr lang="en-US" sz="1400" dirty="0"/>
                    </a:p>
                  </a:txBody>
                  <a:tcPr/>
                </a:tc>
              </a:tr>
            </a:tbl>
          </a:graphicData>
        </a:graphic>
      </p:graphicFrame>
    </p:spTree>
    <p:extLst>
      <p:ext uri="{BB962C8B-B14F-4D97-AF65-F5344CB8AC3E}">
        <p14:creationId xmlns:p14="http://schemas.microsoft.com/office/powerpoint/2010/main" xmlns="" val="39846742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86800" cy="5715000"/>
          </a:xfrm>
        </p:spPr>
        <p:txBody>
          <a:bodyPr/>
          <a:lstStyle/>
          <a:p>
            <a:pPr marL="0" indent="0">
              <a:buNone/>
            </a:pPr>
            <a:r>
              <a:rPr lang="en-US" b="1" dirty="0"/>
              <a:t>Characteristics of a Client</a:t>
            </a:r>
          </a:p>
          <a:p>
            <a:pPr algn="just"/>
            <a:r>
              <a:rPr lang="en-US" i="1" dirty="0" smtClean="0"/>
              <a:t>Request </a:t>
            </a:r>
            <a:r>
              <a:rPr lang="en-US" i="1" dirty="0"/>
              <a:t>sender is known as </a:t>
            </a:r>
            <a:r>
              <a:rPr lang="en-US" b="1" dirty="0"/>
              <a:t>client</a:t>
            </a:r>
          </a:p>
          <a:p>
            <a:pPr algn="just"/>
            <a:r>
              <a:rPr lang="en-US" dirty="0" smtClean="0"/>
              <a:t>Initiates </a:t>
            </a:r>
            <a:r>
              <a:rPr lang="en-US" dirty="0"/>
              <a:t>requests</a:t>
            </a:r>
          </a:p>
          <a:p>
            <a:pPr algn="just"/>
            <a:r>
              <a:rPr lang="en-US" dirty="0" smtClean="0"/>
              <a:t>Waits </a:t>
            </a:r>
            <a:r>
              <a:rPr lang="en-US" dirty="0"/>
              <a:t>for and receives replies.</a:t>
            </a:r>
          </a:p>
          <a:p>
            <a:pPr algn="just"/>
            <a:r>
              <a:rPr lang="en-US" dirty="0" smtClean="0"/>
              <a:t>Usually </a:t>
            </a:r>
            <a:r>
              <a:rPr lang="en-US" dirty="0"/>
              <a:t>connects to a small number of servers at one time</a:t>
            </a:r>
          </a:p>
          <a:p>
            <a:pPr algn="just"/>
            <a:r>
              <a:rPr lang="en-US" dirty="0" smtClean="0"/>
              <a:t>Typically </a:t>
            </a:r>
            <a:r>
              <a:rPr lang="en-US" dirty="0"/>
              <a:t>interacts directly with end-users using a graphical user interface</a:t>
            </a:r>
          </a:p>
        </p:txBody>
      </p:sp>
    </p:spTree>
    <p:extLst>
      <p:ext uri="{BB962C8B-B14F-4D97-AF65-F5344CB8AC3E}">
        <p14:creationId xmlns:p14="http://schemas.microsoft.com/office/powerpoint/2010/main" xmlns="" val="1885256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00800"/>
          </a:xfrm>
        </p:spPr>
        <p:txBody>
          <a:bodyPr>
            <a:normAutofit fontScale="85000" lnSpcReduction="20000"/>
          </a:bodyPr>
          <a:lstStyle/>
          <a:p>
            <a:pPr marL="0" indent="0">
              <a:buNone/>
            </a:pPr>
            <a:r>
              <a:rPr lang="en-US" b="1" dirty="0"/>
              <a:t>The </a:t>
            </a:r>
            <a:r>
              <a:rPr lang="en-US" b="1" dirty="0" smtClean="0"/>
              <a:t>Client/Server Model</a:t>
            </a:r>
            <a:endParaRPr lang="en-US" b="1" dirty="0"/>
          </a:p>
          <a:p>
            <a:pPr algn="just"/>
            <a:r>
              <a:rPr lang="en-US" dirty="0"/>
              <a:t>In the client-server model, processes are categorized as servers and clients. </a:t>
            </a:r>
            <a:endParaRPr lang="en-US" dirty="0" smtClean="0"/>
          </a:p>
          <a:p>
            <a:pPr algn="just"/>
            <a:endParaRPr lang="en-US" dirty="0"/>
          </a:p>
          <a:p>
            <a:pPr algn="just"/>
            <a:r>
              <a:rPr lang="en-US" b="1" i="1" dirty="0" smtClean="0"/>
              <a:t>Servers</a:t>
            </a:r>
            <a:r>
              <a:rPr lang="en-US" dirty="0" smtClean="0"/>
              <a:t> are the </a:t>
            </a:r>
            <a:r>
              <a:rPr lang="en-US" dirty="0"/>
              <a:t>processes that provide </a:t>
            </a:r>
            <a:r>
              <a:rPr lang="en-US" dirty="0" smtClean="0"/>
              <a:t>services while processes </a:t>
            </a:r>
            <a:r>
              <a:rPr lang="en-US" dirty="0"/>
              <a:t>that need services are referred to as </a:t>
            </a:r>
            <a:r>
              <a:rPr lang="en-US" b="1" i="1" dirty="0" smtClean="0"/>
              <a:t>clients. </a:t>
            </a:r>
          </a:p>
          <a:p>
            <a:pPr algn="just"/>
            <a:r>
              <a:rPr lang="en-US" dirty="0" smtClean="0"/>
              <a:t>In </a:t>
            </a:r>
            <a:r>
              <a:rPr lang="en-US" dirty="0"/>
              <a:t>the client-server model, a client process needing a service (e.g. reading data from </a:t>
            </a:r>
            <a:r>
              <a:rPr lang="en-US" dirty="0" smtClean="0"/>
              <a:t>a file</a:t>
            </a:r>
            <a:r>
              <a:rPr lang="en-US" dirty="0"/>
              <a:t>) sends a message to the server and waits for a reply message. The server process</a:t>
            </a:r>
            <a:r>
              <a:rPr lang="en-US" dirty="0" smtClean="0"/>
              <a:t>, </a:t>
            </a:r>
            <a:r>
              <a:rPr lang="en-US" dirty="0"/>
              <a:t>after performing the requested task, sends the result in the form of a reply message to </a:t>
            </a:r>
            <a:r>
              <a:rPr lang="en-US" dirty="0" smtClean="0"/>
              <a:t>the client </a:t>
            </a:r>
            <a:r>
              <a:rPr lang="en-US" dirty="0"/>
              <a:t>process. Note that servers merely respond to the request of the clients, and do </a:t>
            </a:r>
            <a:r>
              <a:rPr lang="en-US" dirty="0" smtClean="0"/>
              <a:t>not typically </a:t>
            </a:r>
            <a:r>
              <a:rPr lang="en-US" dirty="0"/>
              <a:t>initiate conversations with </a:t>
            </a:r>
            <a:r>
              <a:rPr lang="en-US" dirty="0" smtClean="0"/>
              <a:t>clients. </a:t>
            </a:r>
          </a:p>
          <a:p>
            <a:pPr algn="just"/>
            <a:endParaRPr lang="en-US" dirty="0" smtClean="0"/>
          </a:p>
          <a:p>
            <a:pPr algn="just"/>
            <a:r>
              <a:rPr lang="en-US" b="1" i="1" dirty="0" smtClean="0"/>
              <a:t>Clients </a:t>
            </a:r>
            <a:r>
              <a:rPr lang="en-US" b="1" i="1" dirty="0"/>
              <a:t>typically make use of a cache </a:t>
            </a:r>
            <a:r>
              <a:rPr lang="en-US" b="1" i="1" dirty="0" smtClean="0"/>
              <a:t>to minimize </a:t>
            </a:r>
            <a:r>
              <a:rPr lang="en-US" b="1" i="1" dirty="0"/>
              <a:t>the frequency of sending data requests to the servers. </a:t>
            </a:r>
            <a:endParaRPr lang="en-US" dirty="0"/>
          </a:p>
        </p:txBody>
      </p:sp>
    </p:spTree>
    <p:extLst>
      <p:ext uri="{BB962C8B-B14F-4D97-AF65-F5344CB8AC3E}">
        <p14:creationId xmlns:p14="http://schemas.microsoft.com/office/powerpoint/2010/main" xmlns="" val="3741957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00800"/>
          </a:xfrm>
        </p:spPr>
        <p:txBody>
          <a:bodyPr>
            <a:normAutofit/>
          </a:bodyPr>
          <a:lstStyle/>
          <a:p>
            <a:pPr algn="just"/>
            <a:r>
              <a:rPr lang="en-US" dirty="0" smtClean="0"/>
              <a:t>Many different types of server exists, for example:</a:t>
            </a:r>
          </a:p>
          <a:p>
            <a:pPr algn="just"/>
            <a:r>
              <a:rPr lang="en-US" dirty="0" smtClean="0"/>
              <a:t>Mail servers.</a:t>
            </a:r>
          </a:p>
          <a:p>
            <a:pPr algn="just"/>
            <a:r>
              <a:rPr lang="en-US" dirty="0" smtClean="0"/>
              <a:t>Print servers.</a:t>
            </a:r>
          </a:p>
          <a:p>
            <a:pPr algn="just"/>
            <a:r>
              <a:rPr lang="en-US" dirty="0" smtClean="0"/>
              <a:t>File Servers.</a:t>
            </a:r>
          </a:p>
          <a:p>
            <a:pPr algn="just"/>
            <a:r>
              <a:rPr lang="en-US" dirty="0" smtClean="0"/>
              <a:t>Database (SQL) Servers</a:t>
            </a:r>
          </a:p>
          <a:p>
            <a:pPr marL="0" indent="0" algn="just">
              <a:buNone/>
            </a:pPr>
            <a:endParaRPr lang="en-US" dirty="0" smtClean="0"/>
          </a:p>
          <a:p>
            <a:pPr algn="just"/>
            <a:r>
              <a:rPr lang="en-US" dirty="0" smtClean="0"/>
              <a:t>The term client-server can also mean a network of PCs or workstations connected by a network to a remote machine running a database server.</a:t>
            </a:r>
            <a:endParaRPr lang="en-US" dirty="0"/>
          </a:p>
        </p:txBody>
      </p:sp>
    </p:spTree>
    <p:extLst>
      <p:ext uri="{BB962C8B-B14F-4D97-AF65-F5344CB8AC3E}">
        <p14:creationId xmlns:p14="http://schemas.microsoft.com/office/powerpoint/2010/main" xmlns="" val="779605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248400"/>
          </a:xfrm>
        </p:spPr>
        <p:txBody>
          <a:bodyPr>
            <a:normAutofit fontScale="92500" lnSpcReduction="20000"/>
          </a:bodyPr>
          <a:lstStyle/>
          <a:p>
            <a:pPr marL="0" indent="0" algn="just">
              <a:buNone/>
            </a:pPr>
            <a:r>
              <a:rPr lang="en-US" dirty="0"/>
              <a:t>The </a:t>
            </a:r>
            <a:r>
              <a:rPr lang="en-US" b="1" i="1" dirty="0"/>
              <a:t>client's responsibility </a:t>
            </a:r>
            <a:r>
              <a:rPr lang="en-US" dirty="0"/>
              <a:t>is usually to:</a:t>
            </a:r>
          </a:p>
          <a:p>
            <a:pPr algn="just"/>
            <a:r>
              <a:rPr lang="en-US" dirty="0" smtClean="0"/>
              <a:t>Handle </a:t>
            </a:r>
            <a:r>
              <a:rPr lang="en-US" dirty="0"/>
              <a:t>the user interface.</a:t>
            </a:r>
          </a:p>
          <a:p>
            <a:pPr algn="just"/>
            <a:r>
              <a:rPr lang="en-US" dirty="0"/>
              <a:t>Translate the user's request into the desired protocol.</a:t>
            </a:r>
          </a:p>
          <a:p>
            <a:pPr algn="just"/>
            <a:r>
              <a:rPr lang="en-US" dirty="0"/>
              <a:t>Send the request to the server.</a:t>
            </a:r>
          </a:p>
          <a:p>
            <a:pPr algn="just"/>
            <a:r>
              <a:rPr lang="en-US" dirty="0"/>
              <a:t>Wait for the server's response.</a:t>
            </a:r>
          </a:p>
          <a:p>
            <a:pPr algn="just"/>
            <a:r>
              <a:rPr lang="en-US" dirty="0"/>
              <a:t>Translate the response into "human-readable" results.</a:t>
            </a:r>
          </a:p>
          <a:p>
            <a:pPr algn="just"/>
            <a:r>
              <a:rPr lang="en-US" dirty="0"/>
              <a:t>Present the results to the user</a:t>
            </a:r>
            <a:r>
              <a:rPr lang="en-US" dirty="0" smtClean="0"/>
              <a:t>.</a:t>
            </a:r>
          </a:p>
          <a:p>
            <a:pPr algn="just"/>
            <a:endParaRPr lang="en-US" dirty="0"/>
          </a:p>
          <a:p>
            <a:pPr marL="0" indent="0">
              <a:buNone/>
            </a:pPr>
            <a:r>
              <a:rPr lang="en-US" dirty="0"/>
              <a:t>The </a:t>
            </a:r>
            <a:r>
              <a:rPr lang="en-US" b="1" i="1" dirty="0"/>
              <a:t>server's functions </a:t>
            </a:r>
            <a:r>
              <a:rPr lang="en-US" dirty="0"/>
              <a:t>include:</a:t>
            </a:r>
          </a:p>
          <a:p>
            <a:r>
              <a:rPr lang="en-US" dirty="0"/>
              <a:t>Listen </a:t>
            </a:r>
            <a:r>
              <a:rPr lang="en-US" dirty="0" smtClean="0"/>
              <a:t>for </a:t>
            </a:r>
            <a:r>
              <a:rPr lang="en-US" dirty="0"/>
              <a:t>a client's query.</a:t>
            </a:r>
          </a:p>
          <a:p>
            <a:r>
              <a:rPr lang="en-US" dirty="0"/>
              <a:t>Process that query.</a:t>
            </a:r>
          </a:p>
          <a:p>
            <a:r>
              <a:rPr lang="en-US" dirty="0"/>
              <a:t>Return the results back to the client.</a:t>
            </a:r>
          </a:p>
          <a:p>
            <a:pPr algn="just"/>
            <a:endParaRPr lang="en-US" dirty="0"/>
          </a:p>
          <a:p>
            <a:pPr algn="just"/>
            <a:endParaRPr lang="en-US" dirty="0"/>
          </a:p>
          <a:p>
            <a:pPr algn="just"/>
            <a:endParaRPr lang="en-US" dirty="0"/>
          </a:p>
        </p:txBody>
      </p:sp>
    </p:spTree>
    <p:extLst>
      <p:ext uri="{BB962C8B-B14F-4D97-AF65-F5344CB8AC3E}">
        <p14:creationId xmlns:p14="http://schemas.microsoft.com/office/powerpoint/2010/main" xmlns="" val="3610009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400800"/>
          </a:xfrm>
        </p:spPr>
        <p:txBody>
          <a:bodyPr>
            <a:normAutofit/>
          </a:bodyPr>
          <a:lstStyle/>
          <a:p>
            <a:endParaRPr lang="en-US" dirty="0"/>
          </a:p>
          <a:p>
            <a:pPr marL="0" indent="0">
              <a:buNone/>
            </a:pPr>
            <a:r>
              <a:rPr lang="en-US" dirty="0" smtClean="0"/>
              <a:t>A </a:t>
            </a:r>
            <a:r>
              <a:rPr lang="en-US" dirty="0"/>
              <a:t>typical </a:t>
            </a:r>
            <a:r>
              <a:rPr lang="en-US" b="1" i="1" dirty="0"/>
              <a:t>client/server interaction </a:t>
            </a:r>
            <a:r>
              <a:rPr lang="en-US" dirty="0"/>
              <a:t>goes like this:</a:t>
            </a:r>
          </a:p>
          <a:p>
            <a:r>
              <a:rPr lang="en-US" dirty="0" smtClean="0"/>
              <a:t>The </a:t>
            </a:r>
            <a:r>
              <a:rPr lang="en-US" dirty="0"/>
              <a:t>user runs client software to create a query.</a:t>
            </a:r>
          </a:p>
          <a:p>
            <a:r>
              <a:rPr lang="en-US" dirty="0" smtClean="0"/>
              <a:t>The </a:t>
            </a:r>
            <a:r>
              <a:rPr lang="en-US" dirty="0"/>
              <a:t>client connects to the server.</a:t>
            </a:r>
          </a:p>
          <a:p>
            <a:r>
              <a:rPr lang="en-US" dirty="0" smtClean="0"/>
              <a:t>The </a:t>
            </a:r>
            <a:r>
              <a:rPr lang="en-US" dirty="0"/>
              <a:t>client sends the query to the server.</a:t>
            </a:r>
          </a:p>
          <a:p>
            <a:r>
              <a:rPr lang="en-US" dirty="0" smtClean="0"/>
              <a:t>The </a:t>
            </a:r>
            <a:r>
              <a:rPr lang="en-US" dirty="0"/>
              <a:t>server analyzes the query.</a:t>
            </a:r>
          </a:p>
          <a:p>
            <a:r>
              <a:rPr lang="en-US" dirty="0" smtClean="0"/>
              <a:t>The </a:t>
            </a:r>
            <a:r>
              <a:rPr lang="en-US" dirty="0"/>
              <a:t>server computes the results of the query.</a:t>
            </a:r>
          </a:p>
          <a:p>
            <a:r>
              <a:rPr lang="en-US" dirty="0" smtClean="0"/>
              <a:t>The </a:t>
            </a:r>
            <a:r>
              <a:rPr lang="en-US" dirty="0"/>
              <a:t>server sends the results to the client.</a:t>
            </a:r>
          </a:p>
          <a:p>
            <a:r>
              <a:rPr lang="en-US" dirty="0" smtClean="0"/>
              <a:t>The </a:t>
            </a:r>
            <a:r>
              <a:rPr lang="en-US" dirty="0"/>
              <a:t>client presents the results to the user.</a:t>
            </a:r>
          </a:p>
          <a:p>
            <a:r>
              <a:rPr lang="en-US" dirty="0" smtClean="0"/>
              <a:t>Repeat </a:t>
            </a:r>
            <a:r>
              <a:rPr lang="en-US" dirty="0"/>
              <a:t>as </a:t>
            </a:r>
            <a:r>
              <a:rPr lang="en-US" dirty="0" smtClean="0"/>
              <a:t>necessary</a:t>
            </a:r>
            <a:endParaRPr lang="en-US" dirty="0"/>
          </a:p>
        </p:txBody>
      </p:sp>
    </p:spTree>
    <p:extLst>
      <p:ext uri="{BB962C8B-B14F-4D97-AF65-F5344CB8AC3E}">
        <p14:creationId xmlns:p14="http://schemas.microsoft.com/office/powerpoint/2010/main" xmlns="" val="1126927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BIOLA\Desktop\DOWNLOADS\INTRO TO NETWORKING\introduction-to-networking-3-638 (1).jpg"/>
          <p:cNvPicPr>
            <a:picLocks noGrp="1" noChangeAspect="1" noChangeArrowheads="1"/>
          </p:cNvPicPr>
          <p:nvPr>
            <p:ph idx="1"/>
          </p:nvPr>
        </p:nvPicPr>
        <p:blipFill>
          <a:blip r:embed="rId2"/>
          <a:srcRect/>
          <a:stretch>
            <a:fillRect/>
          </a:stretch>
        </p:blipFill>
        <p:spPr bwMode="auto">
          <a:xfrm>
            <a:off x="228600" y="228600"/>
            <a:ext cx="8686800" cy="64008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81000" y="228600"/>
            <a:ext cx="8610600"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64910" y="5943600"/>
            <a:ext cx="4320991" cy="369332"/>
          </a:xfrm>
          <a:prstGeom prst="rect">
            <a:avLst/>
          </a:prstGeom>
        </p:spPr>
        <p:txBody>
          <a:bodyPr wrap="none">
            <a:spAutoFit/>
          </a:bodyPr>
          <a:lstStyle/>
          <a:p>
            <a:r>
              <a:rPr lang="en-US" b="1" i="1" dirty="0"/>
              <a:t>Figure </a:t>
            </a:r>
            <a:r>
              <a:rPr lang="en-US" b="1" i="1" dirty="0" smtClean="0"/>
              <a:t>10: Typical Client/ Server Interaction</a:t>
            </a:r>
            <a:endParaRPr lang="en-US" b="1" i="1" dirty="0"/>
          </a:p>
        </p:txBody>
      </p:sp>
    </p:spTree>
    <p:extLst>
      <p:ext uri="{BB962C8B-B14F-4D97-AF65-F5344CB8AC3E}">
        <p14:creationId xmlns:p14="http://schemas.microsoft.com/office/powerpoint/2010/main" xmlns="" val="22469086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78216" y="685800"/>
            <a:ext cx="8384784"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78217" y="6172200"/>
            <a:ext cx="4879583" cy="369332"/>
          </a:xfrm>
          <a:prstGeom prst="rect">
            <a:avLst/>
          </a:prstGeom>
        </p:spPr>
        <p:txBody>
          <a:bodyPr wrap="square">
            <a:spAutoFit/>
          </a:bodyPr>
          <a:lstStyle/>
          <a:p>
            <a:r>
              <a:rPr lang="en-US" b="1" i="1" dirty="0"/>
              <a:t>Figure </a:t>
            </a:r>
            <a:r>
              <a:rPr lang="en-US" b="1" i="1" dirty="0" smtClean="0"/>
              <a:t>11: Conceptual </a:t>
            </a:r>
            <a:r>
              <a:rPr lang="en-US" b="1" i="1" dirty="0"/>
              <a:t>Client/ Server </a:t>
            </a:r>
            <a:r>
              <a:rPr lang="en-US" b="1" i="1" dirty="0" smtClean="0"/>
              <a:t>Model</a:t>
            </a:r>
            <a:endParaRPr lang="en-US" b="1" i="1" dirty="0"/>
          </a:p>
        </p:txBody>
      </p:sp>
    </p:spTree>
    <p:extLst>
      <p:ext uri="{BB962C8B-B14F-4D97-AF65-F5344CB8AC3E}">
        <p14:creationId xmlns:p14="http://schemas.microsoft.com/office/powerpoint/2010/main" xmlns="" val="2347886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44562"/>
          </a:xfrm>
        </p:spPr>
        <p:txBody>
          <a:bodyPr/>
          <a:lstStyle/>
          <a:p>
            <a:r>
              <a:rPr lang="en-US" b="1" dirty="0" smtClean="0"/>
              <a:t>Host Computers</a:t>
            </a:r>
            <a:endParaRPr lang="en-US" b="1" dirty="0"/>
          </a:p>
        </p:txBody>
      </p:sp>
      <p:sp>
        <p:nvSpPr>
          <p:cNvPr id="3" name="Content Placeholder 2"/>
          <p:cNvSpPr>
            <a:spLocks noGrp="1"/>
          </p:cNvSpPr>
          <p:nvPr>
            <p:ph idx="1"/>
          </p:nvPr>
        </p:nvSpPr>
        <p:spPr>
          <a:xfrm>
            <a:off x="152400" y="990600"/>
            <a:ext cx="8763000" cy="5638800"/>
          </a:xfrm>
        </p:spPr>
        <p:txBody>
          <a:bodyPr/>
          <a:lstStyle/>
          <a:p>
            <a:pPr algn="just"/>
            <a:r>
              <a:rPr lang="en-US" dirty="0" smtClean="0"/>
              <a:t>A host computer is a powerful centralized computer system such as a mainframe computer that performs data storage and processing tasks on behalf of clients and other network devices.</a:t>
            </a:r>
          </a:p>
          <a:p>
            <a:pPr algn="just"/>
            <a:endParaRPr lang="en-US" dirty="0"/>
          </a:p>
          <a:p>
            <a:pPr algn="just"/>
            <a:r>
              <a:rPr lang="en-US" dirty="0" smtClean="0"/>
              <a:t>On a host-based network, the host computer does all the computing tasks and returns the resultant data to the end user’s computer. </a:t>
            </a:r>
            <a:r>
              <a:rPr lang="en-US" b="1" dirty="0" smtClean="0"/>
              <a:t>It is any independent system on a TCP/IP network.</a:t>
            </a:r>
            <a:endParaRPr lang="en-US" b="1" dirty="0"/>
          </a:p>
        </p:txBody>
      </p:sp>
    </p:spTree>
    <p:extLst>
      <p:ext uri="{BB962C8B-B14F-4D97-AF65-F5344CB8AC3E}">
        <p14:creationId xmlns:p14="http://schemas.microsoft.com/office/powerpoint/2010/main" xmlns="" val="5938100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334000" y="152400"/>
            <a:ext cx="3276600" cy="30983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19600" y="3505200"/>
            <a:ext cx="4343400" cy="3026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2400" y="228600"/>
            <a:ext cx="5029200" cy="3886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42888" y="6161964"/>
            <a:ext cx="3078160" cy="369332"/>
          </a:xfrm>
          <a:prstGeom prst="rect">
            <a:avLst/>
          </a:prstGeom>
        </p:spPr>
        <p:txBody>
          <a:bodyPr wrap="square">
            <a:spAutoFit/>
          </a:bodyPr>
          <a:lstStyle/>
          <a:p>
            <a:r>
              <a:rPr lang="fr-FR" b="1" i="1" dirty="0"/>
              <a:t>Figure </a:t>
            </a:r>
            <a:r>
              <a:rPr lang="fr-FR" b="1" i="1" dirty="0" smtClean="0"/>
              <a:t>12: Host Computers</a:t>
            </a:r>
            <a:endParaRPr lang="fr-FR" b="1" i="1" dirty="0"/>
          </a:p>
        </p:txBody>
      </p:sp>
    </p:spTree>
    <p:extLst>
      <p:ext uri="{BB962C8B-B14F-4D97-AF65-F5344CB8AC3E}">
        <p14:creationId xmlns:p14="http://schemas.microsoft.com/office/powerpoint/2010/main" xmlns="" val="11987583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763000" cy="6172200"/>
          </a:xfrm>
        </p:spPr>
        <p:txBody>
          <a:bodyPr>
            <a:normAutofit fontScale="92500" lnSpcReduction="10000"/>
          </a:bodyPr>
          <a:lstStyle/>
          <a:p>
            <a:pPr algn="just"/>
            <a:r>
              <a:rPr lang="en-US" dirty="0" smtClean="0"/>
              <a:t>In  the early days of computer networking, all computers were host computers that controlled the activities of network terminal devices. </a:t>
            </a:r>
          </a:p>
          <a:p>
            <a:pPr algn="just"/>
            <a:endParaRPr lang="en-US" dirty="0"/>
          </a:p>
          <a:p>
            <a:pPr algn="just"/>
            <a:r>
              <a:rPr lang="en-US" dirty="0" smtClean="0"/>
              <a:t>The hosts were joined together to communicate in the early research networks that laid the foundation for the Internet. </a:t>
            </a:r>
          </a:p>
          <a:p>
            <a:pPr algn="just"/>
            <a:endParaRPr lang="en-US" dirty="0"/>
          </a:p>
          <a:p>
            <a:pPr algn="just"/>
            <a:r>
              <a:rPr lang="en-US" dirty="0" smtClean="0"/>
              <a:t>As the TCP/IP protocol was adopted and became ubiquitous and as personal computers joined the networks, the term host was generalized and </a:t>
            </a:r>
            <a:r>
              <a:rPr lang="en-US" b="1" i="1" dirty="0" smtClean="0"/>
              <a:t>is now used to refer to virtually any independent system on a </a:t>
            </a:r>
            <a:r>
              <a:rPr lang="en-US" b="1" i="1" dirty="0"/>
              <a:t>TCP/IP </a:t>
            </a:r>
            <a:r>
              <a:rPr lang="en-US" b="1" i="1" dirty="0" smtClean="0"/>
              <a:t>network.</a:t>
            </a:r>
            <a:endParaRPr lang="en-US" b="1" i="1" dirty="0"/>
          </a:p>
        </p:txBody>
      </p:sp>
    </p:spTree>
    <p:extLst>
      <p:ext uri="{BB962C8B-B14F-4D97-AF65-F5344CB8AC3E}">
        <p14:creationId xmlns:p14="http://schemas.microsoft.com/office/powerpoint/2010/main" xmlns="" val="2234844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6172200"/>
          </a:xfrm>
        </p:spPr>
        <p:txBody>
          <a:bodyPr>
            <a:normAutofit lnSpcReduction="10000"/>
          </a:bodyPr>
          <a:lstStyle/>
          <a:p>
            <a:pPr algn="just"/>
            <a:r>
              <a:rPr lang="en-US" dirty="0" smtClean="0"/>
              <a:t>A </a:t>
            </a:r>
            <a:r>
              <a:rPr lang="en-US" b="1" dirty="0" smtClean="0"/>
              <a:t>node</a:t>
            </a:r>
            <a:r>
              <a:rPr lang="en-US" dirty="0" smtClean="0"/>
              <a:t> is any network device that can connect to the network and can generate, process or translate network data. Every node has at least one unique network address. Some nodes can have multiple addresses.</a:t>
            </a:r>
          </a:p>
          <a:p>
            <a:pPr marL="0" indent="0" algn="just">
              <a:buNone/>
            </a:pPr>
            <a:endParaRPr lang="en-US" dirty="0" smtClean="0"/>
          </a:p>
          <a:p>
            <a:pPr algn="just"/>
            <a:r>
              <a:rPr lang="en-US" dirty="0" smtClean="0"/>
              <a:t>Network nodes are either </a:t>
            </a:r>
            <a:r>
              <a:rPr lang="en-US" b="1" dirty="0" smtClean="0"/>
              <a:t>endpoints</a:t>
            </a:r>
            <a:r>
              <a:rPr lang="en-US" dirty="0" smtClean="0"/>
              <a:t> or </a:t>
            </a:r>
            <a:r>
              <a:rPr lang="en-US" b="1" dirty="0" smtClean="0"/>
              <a:t>redistribution</a:t>
            </a:r>
            <a:r>
              <a:rPr lang="en-US" dirty="0" smtClean="0"/>
              <a:t> points. </a:t>
            </a:r>
          </a:p>
          <a:p>
            <a:pPr algn="just"/>
            <a:r>
              <a:rPr lang="en-US" b="1" dirty="0" smtClean="0"/>
              <a:t>Endpoints</a:t>
            </a:r>
            <a:r>
              <a:rPr lang="en-US" dirty="0" smtClean="0"/>
              <a:t> are nodes that function as the source or the destination of data. </a:t>
            </a:r>
          </a:p>
          <a:p>
            <a:pPr algn="just"/>
            <a:r>
              <a:rPr lang="en-US" b="1" dirty="0" smtClean="0"/>
              <a:t>Redistribution</a:t>
            </a:r>
            <a:r>
              <a:rPr lang="en-US" dirty="0" smtClean="0"/>
              <a:t> points are devices used to transfer data, such as a network hub or router.</a:t>
            </a:r>
            <a:endParaRPr lang="en-US" dirty="0"/>
          </a:p>
        </p:txBody>
      </p:sp>
    </p:spTree>
    <p:extLst>
      <p:ext uri="{BB962C8B-B14F-4D97-AF65-F5344CB8AC3E}">
        <p14:creationId xmlns:p14="http://schemas.microsoft.com/office/powerpoint/2010/main" xmlns="" val="17372460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92162"/>
          </a:xfrm>
        </p:spPr>
        <p:txBody>
          <a:bodyPr/>
          <a:lstStyle/>
          <a:p>
            <a:pPr algn="l"/>
            <a:r>
              <a:rPr lang="en-US" b="1" dirty="0" smtClean="0"/>
              <a:t>Network Models</a:t>
            </a:r>
            <a:endParaRPr lang="en-US" b="1" dirty="0"/>
          </a:p>
        </p:txBody>
      </p:sp>
      <p:sp>
        <p:nvSpPr>
          <p:cNvPr id="3" name="Content Placeholder 2"/>
          <p:cNvSpPr>
            <a:spLocks noGrp="1"/>
          </p:cNvSpPr>
          <p:nvPr>
            <p:ph idx="1"/>
          </p:nvPr>
        </p:nvSpPr>
        <p:spPr>
          <a:xfrm>
            <a:off x="152400" y="914400"/>
            <a:ext cx="8839200" cy="5715000"/>
          </a:xfrm>
        </p:spPr>
        <p:txBody>
          <a:bodyPr>
            <a:normAutofit lnSpcReduction="10000"/>
          </a:bodyPr>
          <a:lstStyle/>
          <a:p>
            <a:pPr algn="just"/>
            <a:r>
              <a:rPr lang="en-US" dirty="0" smtClean="0"/>
              <a:t>A network model is a design specification for how the nodes on a network interact and communicate. The network model determines the degree to which communications and processing are centralized or distributed.</a:t>
            </a:r>
          </a:p>
          <a:p>
            <a:pPr algn="just"/>
            <a:r>
              <a:rPr lang="en-US" dirty="0" smtClean="0"/>
              <a:t>There are three primary network models:</a:t>
            </a:r>
          </a:p>
          <a:p>
            <a:pPr algn="just"/>
            <a:r>
              <a:rPr lang="en-US" dirty="0" smtClean="0"/>
              <a:t>Centralized or hierarchical</a:t>
            </a:r>
          </a:p>
          <a:p>
            <a:pPr algn="just"/>
            <a:r>
              <a:rPr lang="en-US" dirty="0" smtClean="0"/>
              <a:t>Client/server</a:t>
            </a:r>
          </a:p>
          <a:p>
            <a:pPr algn="just"/>
            <a:r>
              <a:rPr lang="en-US" dirty="0" smtClean="0"/>
              <a:t>Peer-to-peer</a:t>
            </a:r>
          </a:p>
          <a:p>
            <a:pPr marL="0" indent="0" algn="just">
              <a:buNone/>
            </a:pPr>
            <a:r>
              <a:rPr lang="en-US" dirty="0" smtClean="0"/>
              <a:t>Some networks can exhibit a mixture of characteristics</a:t>
            </a:r>
            <a:endParaRPr lang="en-US" dirty="0"/>
          </a:p>
        </p:txBody>
      </p:sp>
    </p:spTree>
    <p:extLst>
      <p:ext uri="{BB962C8B-B14F-4D97-AF65-F5344CB8AC3E}">
        <p14:creationId xmlns:p14="http://schemas.microsoft.com/office/powerpoint/2010/main" xmlns="" val="5938100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5791200" cy="715962"/>
          </a:xfrm>
        </p:spPr>
        <p:txBody>
          <a:bodyPr>
            <a:normAutofit fontScale="90000"/>
          </a:bodyPr>
          <a:lstStyle/>
          <a:p>
            <a:r>
              <a:rPr lang="en-US" b="1" dirty="0" smtClean="0"/>
              <a:t>Centralized Model </a:t>
            </a:r>
            <a:endParaRPr lang="en-US" b="1" dirty="0"/>
          </a:p>
        </p:txBody>
      </p:sp>
      <p:sp>
        <p:nvSpPr>
          <p:cNvPr id="3" name="Content Placeholder 2"/>
          <p:cNvSpPr>
            <a:spLocks noGrp="1"/>
          </p:cNvSpPr>
          <p:nvPr>
            <p:ph idx="1"/>
          </p:nvPr>
        </p:nvSpPr>
        <p:spPr>
          <a:xfrm>
            <a:off x="152400" y="838200"/>
            <a:ext cx="8915400" cy="5867400"/>
          </a:xfrm>
        </p:spPr>
        <p:txBody>
          <a:bodyPr>
            <a:normAutofit fontScale="85000" lnSpcReduction="10000"/>
          </a:bodyPr>
          <a:lstStyle/>
          <a:p>
            <a:pPr algn="just"/>
            <a:r>
              <a:rPr lang="en-US" dirty="0" smtClean="0"/>
              <a:t>Centralized computing network is a network in which a central host computer controls all network communications and performs data processing and storage on behalf of clients. </a:t>
            </a:r>
          </a:p>
          <a:p>
            <a:pPr algn="just"/>
            <a:endParaRPr lang="en-US" dirty="0"/>
          </a:p>
          <a:p>
            <a:pPr algn="just"/>
            <a:r>
              <a:rPr lang="en-US" dirty="0" smtClean="0"/>
              <a:t>Users connect to the host via dedicated terminals or terminal emulators. </a:t>
            </a:r>
          </a:p>
          <a:p>
            <a:pPr algn="just"/>
            <a:endParaRPr lang="en-US" dirty="0"/>
          </a:p>
          <a:p>
            <a:pPr algn="just"/>
            <a:r>
              <a:rPr lang="en-US" dirty="0" smtClean="0"/>
              <a:t>Centralized networks provide high performance and centralized management but they are also expensive to implement. </a:t>
            </a:r>
          </a:p>
          <a:p>
            <a:pPr algn="just"/>
            <a:endParaRPr lang="en-US" dirty="0"/>
          </a:p>
          <a:p>
            <a:pPr algn="just"/>
            <a:r>
              <a:rPr lang="en-US" dirty="0" smtClean="0"/>
              <a:t>The terms “hierarchical network” and “host-based network” can also be used to describe centralized networks.</a:t>
            </a:r>
            <a:endParaRPr lang="en-US" dirty="0"/>
          </a:p>
        </p:txBody>
      </p:sp>
    </p:spTree>
    <p:extLst>
      <p:ext uri="{BB962C8B-B14F-4D97-AF65-F5344CB8AC3E}">
        <p14:creationId xmlns:p14="http://schemas.microsoft.com/office/powerpoint/2010/main" xmlns="" val="5938100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845"/>
            <a:ext cx="8382000" cy="639762"/>
          </a:xfrm>
        </p:spPr>
        <p:txBody>
          <a:bodyPr>
            <a:noAutofit/>
          </a:bodyPr>
          <a:lstStyle/>
          <a:p>
            <a:r>
              <a:rPr lang="en-US" sz="4200" b="1" dirty="0"/>
              <a:t>Centralized Model </a:t>
            </a:r>
            <a:endParaRPr lang="en-US" sz="4200"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390900" y="2896394"/>
            <a:ext cx="2362200" cy="1933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0" y="1600200"/>
            <a:ext cx="2838450" cy="160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4800" y="685800"/>
            <a:ext cx="8610600" cy="601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081351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6248400" cy="715962"/>
          </a:xfrm>
        </p:spPr>
        <p:txBody>
          <a:bodyPr>
            <a:normAutofit fontScale="90000"/>
          </a:bodyPr>
          <a:lstStyle/>
          <a:p>
            <a:r>
              <a:rPr lang="en-US" b="1" dirty="0"/>
              <a:t>Centralized Model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838200"/>
            <a:ext cx="8839200" cy="579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35663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19800"/>
            <a:ext cx="8229600" cy="427038"/>
          </a:xfrm>
        </p:spPr>
        <p:txBody>
          <a:bodyPr>
            <a:normAutofit/>
          </a:bodyPr>
          <a:lstStyle/>
          <a:p>
            <a:pPr algn="l"/>
            <a:r>
              <a:rPr lang="en-US" sz="2200" b="1" i="1" dirty="0" smtClean="0"/>
              <a:t>Figure 1: Computer networks</a:t>
            </a:r>
            <a:endParaRPr lang="en-US" sz="2200" b="1" i="1"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4800" y="914400"/>
            <a:ext cx="4343400" cy="3733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57800" y="990600"/>
            <a:ext cx="3657600"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526436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15962"/>
          </a:xfrm>
        </p:spPr>
        <p:txBody>
          <a:bodyPr>
            <a:normAutofit fontScale="90000"/>
          </a:bodyPr>
          <a:lstStyle/>
          <a:p>
            <a:r>
              <a:rPr lang="en-US" b="1" dirty="0"/>
              <a:t>Centralized Model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 y="838200"/>
            <a:ext cx="8915400" cy="579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793641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77000"/>
          </a:xfrm>
        </p:spPr>
        <p:txBody>
          <a:bodyPr>
            <a:normAutofit/>
          </a:bodyPr>
          <a:lstStyle/>
          <a:p>
            <a:pPr algn="just"/>
            <a:r>
              <a:rPr lang="en-US" b="1" i="1" dirty="0" smtClean="0"/>
              <a:t>Hierarchical or host-based: </a:t>
            </a:r>
            <a:r>
              <a:rPr lang="en-US" dirty="0" smtClean="0"/>
              <a:t>host computers are often  powerful mainframe running a customized OS or some form of PC or workstation running the Unix OS or one of its variants. </a:t>
            </a:r>
          </a:p>
          <a:p>
            <a:pPr marL="0" indent="0" algn="just">
              <a:buNone/>
            </a:pPr>
            <a:endParaRPr lang="en-US" dirty="0" smtClean="0"/>
          </a:p>
          <a:p>
            <a:pPr algn="just"/>
            <a:r>
              <a:rPr lang="en-US" dirty="0" smtClean="0"/>
              <a:t>These systems need greater security. If one terminal breaks down user can simply go to another terminal to log in again. However, </a:t>
            </a:r>
            <a:r>
              <a:rPr lang="en-US" b="1" i="1" dirty="0" smtClean="0"/>
              <a:t>it relies totally on the central computer</a:t>
            </a:r>
            <a:r>
              <a:rPr lang="en-US" dirty="0" smtClean="0"/>
              <a:t>, should it crash, the entire system will go down.</a:t>
            </a:r>
            <a:endParaRPr lang="en-US" dirty="0"/>
          </a:p>
        </p:txBody>
      </p:sp>
    </p:spTree>
    <p:extLst>
      <p:ext uri="{BB962C8B-B14F-4D97-AF65-F5344CB8AC3E}">
        <p14:creationId xmlns:p14="http://schemas.microsoft.com/office/powerpoint/2010/main" xmlns="" val="5938100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010400" cy="639762"/>
          </a:xfrm>
        </p:spPr>
        <p:txBody>
          <a:bodyPr>
            <a:normAutofit fontScale="90000"/>
          </a:bodyPr>
          <a:lstStyle/>
          <a:p>
            <a:r>
              <a:rPr lang="en-US" b="1" dirty="0" smtClean="0"/>
              <a:t>Client/Server Model</a:t>
            </a:r>
            <a:endParaRPr lang="en-US" b="1" dirty="0"/>
          </a:p>
        </p:txBody>
      </p:sp>
      <p:sp>
        <p:nvSpPr>
          <p:cNvPr id="3" name="Content Placeholder 2"/>
          <p:cNvSpPr>
            <a:spLocks noGrp="1"/>
          </p:cNvSpPr>
          <p:nvPr>
            <p:ph idx="1"/>
          </p:nvPr>
        </p:nvSpPr>
        <p:spPr>
          <a:xfrm>
            <a:off x="152400" y="914400"/>
            <a:ext cx="8763000" cy="5715000"/>
          </a:xfrm>
        </p:spPr>
        <p:txBody>
          <a:bodyPr>
            <a:normAutofit fontScale="92500"/>
          </a:bodyPr>
          <a:lstStyle/>
          <a:p>
            <a:pPr algn="just"/>
            <a:r>
              <a:rPr lang="en-US" dirty="0" smtClean="0"/>
              <a:t>Client/Server network is a network in which servers provide services to clients. Typically there is at least one server providing central authentication services. </a:t>
            </a:r>
          </a:p>
          <a:p>
            <a:pPr algn="just"/>
            <a:endParaRPr lang="en-US" dirty="0"/>
          </a:p>
          <a:p>
            <a:pPr algn="just"/>
            <a:r>
              <a:rPr lang="en-US" dirty="0" smtClean="0"/>
              <a:t>Servers also provide access to share files, printers, hardware and applications. </a:t>
            </a:r>
          </a:p>
          <a:p>
            <a:pPr algn="just"/>
            <a:endParaRPr lang="en-US" dirty="0"/>
          </a:p>
          <a:p>
            <a:pPr algn="just"/>
            <a:r>
              <a:rPr lang="en-US" dirty="0" smtClean="0"/>
              <a:t>In client/server networks, processing power, management services and administrative  functions can be concentrated where needed, while clients can still perform many basic end-user tasks on their own.</a:t>
            </a:r>
            <a:endParaRPr lang="en-US" dirty="0"/>
          </a:p>
        </p:txBody>
      </p:sp>
    </p:spTree>
    <p:extLst>
      <p:ext uri="{BB962C8B-B14F-4D97-AF65-F5344CB8AC3E}">
        <p14:creationId xmlns:p14="http://schemas.microsoft.com/office/powerpoint/2010/main" xmlns="" val="28952358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839200" cy="6096000"/>
          </a:xfrm>
        </p:spPr>
        <p:txBody>
          <a:bodyPr>
            <a:normAutofit fontScale="77500" lnSpcReduction="20000"/>
          </a:bodyPr>
          <a:lstStyle/>
          <a:p>
            <a:pPr algn="just"/>
            <a:r>
              <a:rPr lang="en-US" b="1" i="1" dirty="0" smtClean="0"/>
              <a:t>Web Clients </a:t>
            </a:r>
            <a:r>
              <a:rPr lang="en-US" dirty="0" smtClean="0"/>
              <a:t>are applications that communicates with a web server using hypertext transfer protocol.</a:t>
            </a:r>
          </a:p>
          <a:p>
            <a:pPr marL="0" indent="0" algn="just">
              <a:buNone/>
            </a:pPr>
            <a:endParaRPr lang="en-US" dirty="0" smtClean="0"/>
          </a:p>
          <a:p>
            <a:pPr algn="just"/>
            <a:r>
              <a:rPr lang="en-US" dirty="0"/>
              <a:t>W</a:t>
            </a:r>
            <a:r>
              <a:rPr lang="en-US" dirty="0" smtClean="0"/>
              <a:t>eb Browsers are examples of web clients: Mozilla Firefox, </a:t>
            </a:r>
            <a:r>
              <a:rPr lang="en-US" dirty="0"/>
              <a:t>I</a:t>
            </a:r>
            <a:r>
              <a:rPr lang="en-US" dirty="0" smtClean="0"/>
              <a:t>nternet explorer, </a:t>
            </a:r>
            <a:r>
              <a:rPr lang="en-US" dirty="0"/>
              <a:t>G</a:t>
            </a:r>
            <a:r>
              <a:rPr lang="en-US" dirty="0" smtClean="0"/>
              <a:t>oogle Chrome, Apple Safari, Opera, Netscape </a:t>
            </a:r>
            <a:r>
              <a:rPr lang="en-US" dirty="0"/>
              <a:t>N</a:t>
            </a:r>
            <a:r>
              <a:rPr lang="en-US" dirty="0" smtClean="0"/>
              <a:t>avigator…</a:t>
            </a:r>
          </a:p>
          <a:p>
            <a:pPr marL="0" indent="0" algn="just">
              <a:buNone/>
            </a:pPr>
            <a:endParaRPr lang="en-US" dirty="0" smtClean="0"/>
          </a:p>
          <a:p>
            <a:pPr algn="just"/>
            <a:r>
              <a:rPr lang="en-US" b="1" dirty="0" smtClean="0"/>
              <a:t>Web Servers:  </a:t>
            </a:r>
            <a:r>
              <a:rPr lang="en-US" dirty="0" smtClean="0"/>
              <a:t>web servers are the remote machines containing the document requested for i.e a piece of software designed to serve web pages/web sites/ web services: Apache, WAMP…</a:t>
            </a:r>
          </a:p>
          <a:p>
            <a:pPr algn="just"/>
            <a:r>
              <a:rPr lang="en-US" dirty="0" smtClean="0"/>
              <a:t>The client and server communicate using a special language </a:t>
            </a:r>
          </a:p>
          <a:p>
            <a:pPr marL="0" indent="0" algn="just">
              <a:buNone/>
            </a:pPr>
            <a:r>
              <a:rPr lang="en-US" dirty="0" smtClean="0"/>
              <a:t>(a protocol) called HTTP</a:t>
            </a:r>
          </a:p>
          <a:p>
            <a:pPr marL="0" indent="0" algn="just">
              <a:buNone/>
            </a:pPr>
            <a:r>
              <a:rPr lang="en-US" dirty="0" smtClean="0"/>
              <a:t>For example: </a:t>
            </a:r>
            <a:r>
              <a:rPr lang="en-US" dirty="0"/>
              <a:t>w</a:t>
            </a:r>
            <a:r>
              <a:rPr lang="en-US" dirty="0" smtClean="0"/>
              <a:t>hen two SMTP (</a:t>
            </a:r>
            <a:r>
              <a:rPr lang="en-US" dirty="0"/>
              <a:t>S</a:t>
            </a:r>
            <a:r>
              <a:rPr lang="en-US" dirty="0" smtClean="0"/>
              <a:t>imple </a:t>
            </a:r>
            <a:r>
              <a:rPr lang="en-US" dirty="0"/>
              <a:t>M</a:t>
            </a:r>
            <a:r>
              <a:rPr lang="en-US" dirty="0" smtClean="0"/>
              <a:t>ail Transfer Protocol: an internet standard for e-mail transmission) servers communicate to exchange e-mail, even though they are both server programs running on server hardware, during any transaction, one device acts as client, while the other acts as server</a:t>
            </a:r>
            <a:endParaRPr lang="en-US" dirty="0"/>
          </a:p>
        </p:txBody>
      </p:sp>
    </p:spTree>
    <p:extLst>
      <p:ext uri="{BB962C8B-B14F-4D97-AF65-F5344CB8AC3E}">
        <p14:creationId xmlns:p14="http://schemas.microsoft.com/office/powerpoint/2010/main" xmlns="" val="18277974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77000"/>
          </a:xfrm>
        </p:spPr>
        <p:txBody>
          <a:bodyPr>
            <a:normAutofit fontScale="70000" lnSpcReduction="20000"/>
          </a:bodyPr>
          <a:lstStyle/>
          <a:p>
            <a:pPr algn="just"/>
            <a:r>
              <a:rPr lang="en-US" dirty="0" smtClean="0"/>
              <a:t>In Client/Server Model,</a:t>
            </a:r>
            <a:r>
              <a:rPr lang="en-US" i="1" dirty="0"/>
              <a:t>	</a:t>
            </a:r>
            <a:r>
              <a:rPr lang="en-GB" dirty="0"/>
              <a:t>a</a:t>
            </a:r>
            <a:r>
              <a:rPr lang="en-GB" dirty="0" smtClean="0"/>
              <a:t> </a:t>
            </a:r>
            <a:r>
              <a:rPr lang="en-GB" dirty="0"/>
              <a:t>file server is the most common server used. It frees up hard drive space on all the client machines and provides a single place to store files for everyone to access. </a:t>
            </a:r>
            <a:endParaRPr lang="en-GB" dirty="0" smtClean="0"/>
          </a:p>
          <a:p>
            <a:pPr marL="0" indent="0" algn="just">
              <a:buNone/>
            </a:pPr>
            <a:endParaRPr lang="en-GB" dirty="0" smtClean="0"/>
          </a:p>
          <a:p>
            <a:pPr lvl="0" algn="just"/>
            <a:r>
              <a:rPr lang="en-GB" dirty="0"/>
              <a:t>Client/Server LANs are generally much larger in scope than P2P networks.  </a:t>
            </a:r>
          </a:p>
          <a:p>
            <a:pPr algn="just"/>
            <a:endParaRPr lang="en-GB" dirty="0" smtClean="0"/>
          </a:p>
          <a:p>
            <a:pPr algn="just"/>
            <a:endParaRPr lang="en-GB" dirty="0"/>
          </a:p>
          <a:p>
            <a:pPr algn="just"/>
            <a:r>
              <a:rPr lang="en-GB" dirty="0" smtClean="0"/>
              <a:t>The </a:t>
            </a:r>
            <a:r>
              <a:rPr lang="en-GB" dirty="0"/>
              <a:t>complexity of client/server LANs can range from fairly simple networks to networks </a:t>
            </a:r>
            <a:r>
              <a:rPr lang="en-GB" dirty="0" smtClean="0"/>
              <a:t>comprising </a:t>
            </a:r>
            <a:r>
              <a:rPr lang="en-GB" dirty="0"/>
              <a:t>of thousands of client machines and numerous servers that require an entire staff dedicated to keeping the network up and running</a:t>
            </a:r>
            <a:r>
              <a:rPr lang="en-GB" dirty="0" smtClean="0"/>
              <a:t>.</a:t>
            </a:r>
          </a:p>
          <a:p>
            <a:pPr marL="0" indent="0" algn="just">
              <a:buNone/>
            </a:pPr>
            <a:endParaRPr lang="en-US" dirty="0"/>
          </a:p>
          <a:p>
            <a:pPr algn="just"/>
            <a:r>
              <a:rPr lang="en-GB" dirty="0"/>
              <a:t>When a LAN needs to include a larger number of computers, a hub may be used. This hub will enable all the computers connected to the network to communicate with each other without having to connect each individual computer to each and every other computer on the network. This saves space and considerable set-up time and expense. </a:t>
            </a:r>
            <a:endParaRPr lang="en-US" dirty="0"/>
          </a:p>
        </p:txBody>
      </p:sp>
    </p:spTree>
    <p:extLst>
      <p:ext uri="{BB962C8B-B14F-4D97-AF65-F5344CB8AC3E}">
        <p14:creationId xmlns:p14="http://schemas.microsoft.com/office/powerpoint/2010/main" xmlns="" val="21559688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2400" y="381000"/>
            <a:ext cx="8839200" cy="632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3686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324600"/>
          </a:xfrm>
        </p:spPr>
        <p:txBody>
          <a:bodyPr>
            <a:normAutofit fontScale="47500" lnSpcReduction="20000"/>
          </a:bodyPr>
          <a:lstStyle/>
          <a:p>
            <a:pPr marL="0" indent="0" algn="just">
              <a:buNone/>
            </a:pPr>
            <a:r>
              <a:rPr lang="en-GB" sz="4400" b="1" dirty="0"/>
              <a:t>Advantages of a </a:t>
            </a:r>
            <a:r>
              <a:rPr lang="en-GB" sz="4400" b="1" dirty="0" smtClean="0"/>
              <a:t>Client/Server </a:t>
            </a:r>
            <a:r>
              <a:rPr lang="en-GB" sz="4400" b="1" dirty="0"/>
              <a:t>Network								</a:t>
            </a:r>
            <a:endParaRPr lang="en-US" sz="4400" dirty="0"/>
          </a:p>
          <a:p>
            <a:pPr lvl="0" algn="just"/>
            <a:r>
              <a:rPr lang="en-GB" sz="4400" b="1" dirty="0"/>
              <a:t>Centralized</a:t>
            </a:r>
            <a:r>
              <a:rPr lang="en-GB" sz="4400" dirty="0"/>
              <a:t> - Resources and data security are controlled through the server. </a:t>
            </a:r>
            <a:endParaRPr lang="en-US" sz="4400" dirty="0"/>
          </a:p>
          <a:p>
            <a:pPr lvl="0" algn="just"/>
            <a:r>
              <a:rPr lang="en-GB" sz="4400" b="1" dirty="0"/>
              <a:t>Scalability</a:t>
            </a:r>
            <a:r>
              <a:rPr lang="en-GB" sz="4400" dirty="0"/>
              <a:t> - Any or all elements can be replaced individually as needs increase. </a:t>
            </a:r>
            <a:endParaRPr lang="en-US" sz="4400" dirty="0"/>
          </a:p>
          <a:p>
            <a:pPr lvl="0" algn="just"/>
            <a:r>
              <a:rPr lang="en-GB" sz="4400" b="1" dirty="0"/>
              <a:t>Flexibility</a:t>
            </a:r>
            <a:r>
              <a:rPr lang="en-GB" sz="4400" dirty="0"/>
              <a:t> - new technology can be easily integrated into system. </a:t>
            </a:r>
            <a:endParaRPr lang="en-US" sz="4400" dirty="0"/>
          </a:p>
          <a:p>
            <a:pPr lvl="0" algn="just"/>
            <a:r>
              <a:rPr lang="en-GB" sz="4400" b="1" dirty="0"/>
              <a:t>Interoperability - </a:t>
            </a:r>
            <a:r>
              <a:rPr lang="en-GB" sz="4400" dirty="0"/>
              <a:t>All components (client/network/server) work together. </a:t>
            </a:r>
            <a:endParaRPr lang="en-US" sz="4400" dirty="0"/>
          </a:p>
          <a:p>
            <a:pPr lvl="0" algn="just"/>
            <a:r>
              <a:rPr lang="en-GB" sz="4400" b="1" dirty="0"/>
              <a:t>Accessibility</a:t>
            </a:r>
            <a:r>
              <a:rPr lang="en-GB" sz="4400" dirty="0"/>
              <a:t> - Server can be accessed remotely and across multiple platforms. </a:t>
            </a:r>
            <a:endParaRPr lang="en-US" sz="4400" dirty="0"/>
          </a:p>
          <a:p>
            <a:pPr marL="0" indent="0" algn="just">
              <a:buNone/>
            </a:pPr>
            <a:endParaRPr lang="en-GB" sz="4400" b="1" dirty="0"/>
          </a:p>
          <a:p>
            <a:pPr marL="0" indent="0" algn="just">
              <a:buNone/>
            </a:pPr>
            <a:endParaRPr lang="en-US" sz="4400" dirty="0"/>
          </a:p>
          <a:p>
            <a:pPr marL="0" indent="0" algn="just">
              <a:buNone/>
            </a:pPr>
            <a:r>
              <a:rPr lang="en-GB" sz="4400" b="1" dirty="0"/>
              <a:t>Disadvantages of a </a:t>
            </a:r>
            <a:r>
              <a:rPr lang="en-GB" sz="4400" b="1" dirty="0" smtClean="0"/>
              <a:t>Client/Server </a:t>
            </a:r>
            <a:r>
              <a:rPr lang="en-GB" sz="4400" b="1" dirty="0"/>
              <a:t>N</a:t>
            </a:r>
            <a:r>
              <a:rPr lang="en-GB" sz="4400" b="1" dirty="0" smtClean="0"/>
              <a:t>etwork</a:t>
            </a:r>
            <a:r>
              <a:rPr lang="en-GB" sz="4400" b="1" i="1" dirty="0"/>
              <a:t>						 </a:t>
            </a:r>
            <a:endParaRPr lang="en-US" sz="4400" dirty="0"/>
          </a:p>
          <a:p>
            <a:pPr lvl="0" algn="just"/>
            <a:r>
              <a:rPr lang="en-GB" sz="4400" b="1" dirty="0"/>
              <a:t>Expense</a:t>
            </a:r>
            <a:r>
              <a:rPr lang="en-GB" sz="4400" dirty="0"/>
              <a:t> - Requires initial investment in dedicated server. </a:t>
            </a:r>
            <a:endParaRPr lang="en-US" sz="4400" dirty="0"/>
          </a:p>
          <a:p>
            <a:pPr lvl="0" algn="just"/>
            <a:r>
              <a:rPr lang="en-GB" sz="4400" b="1" dirty="0"/>
              <a:t>Maintenance </a:t>
            </a:r>
            <a:r>
              <a:rPr lang="en-GB" sz="4400" dirty="0"/>
              <a:t>- Large networks will require a staff to ensure efficient operation. </a:t>
            </a:r>
            <a:endParaRPr lang="en-US" sz="4400" dirty="0"/>
          </a:p>
          <a:p>
            <a:pPr lvl="0" algn="just"/>
            <a:r>
              <a:rPr lang="en-GB" sz="4400" b="1" dirty="0"/>
              <a:t>Dependence</a:t>
            </a:r>
            <a:r>
              <a:rPr lang="en-GB" sz="4400" dirty="0"/>
              <a:t> - When server goes down, operations will cease across the network</a:t>
            </a:r>
            <a:endParaRPr lang="en-US" sz="4400" dirty="0"/>
          </a:p>
          <a:p>
            <a:pPr algn="just"/>
            <a:r>
              <a:rPr lang="en-GB" sz="4400" dirty="0"/>
              <a:t> </a:t>
            </a:r>
            <a:endParaRPr lang="en-US" sz="4400" dirty="0"/>
          </a:p>
          <a:p>
            <a:endParaRPr lang="en-US" dirty="0"/>
          </a:p>
        </p:txBody>
      </p:sp>
    </p:spTree>
    <p:extLst>
      <p:ext uri="{BB962C8B-B14F-4D97-AF65-F5344CB8AC3E}">
        <p14:creationId xmlns:p14="http://schemas.microsoft.com/office/powerpoint/2010/main" xmlns="" val="33111130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172200" cy="715962"/>
          </a:xfrm>
        </p:spPr>
        <p:txBody>
          <a:bodyPr>
            <a:normAutofit fontScale="90000"/>
          </a:bodyPr>
          <a:lstStyle/>
          <a:p>
            <a:r>
              <a:rPr lang="en-US" b="1" dirty="0" smtClean="0"/>
              <a:t>Peer-to-Peer Model</a:t>
            </a:r>
            <a:endParaRPr lang="en-US" b="1" dirty="0"/>
          </a:p>
        </p:txBody>
      </p:sp>
      <p:sp>
        <p:nvSpPr>
          <p:cNvPr id="3" name="Content Placeholder 2"/>
          <p:cNvSpPr>
            <a:spLocks noGrp="1"/>
          </p:cNvSpPr>
          <p:nvPr>
            <p:ph idx="1"/>
          </p:nvPr>
        </p:nvSpPr>
        <p:spPr>
          <a:xfrm>
            <a:off x="152400" y="838200"/>
            <a:ext cx="8839200" cy="5791200"/>
          </a:xfrm>
        </p:spPr>
        <p:txBody>
          <a:bodyPr>
            <a:normAutofit fontScale="85000" lnSpcReduction="20000"/>
          </a:bodyPr>
          <a:lstStyle/>
          <a:p>
            <a:pPr algn="just"/>
            <a:r>
              <a:rPr lang="en-US" dirty="0" smtClean="0"/>
              <a:t>Is a model in which resource sharing, processing and communications controls are completely centralized.</a:t>
            </a:r>
          </a:p>
          <a:p>
            <a:pPr algn="just"/>
            <a:endParaRPr lang="en-US" dirty="0"/>
          </a:p>
          <a:p>
            <a:pPr algn="just"/>
            <a:r>
              <a:rPr lang="en-US" dirty="0" smtClean="0"/>
              <a:t> All clients on the network are equal in terms of providing and using resources and users are authenticated by each individual workstations. </a:t>
            </a:r>
          </a:p>
          <a:p>
            <a:pPr algn="just"/>
            <a:r>
              <a:rPr lang="en-US" dirty="0" smtClean="0"/>
              <a:t>Easy and inexpensive model in terms of configuration and implementation. </a:t>
            </a:r>
            <a:r>
              <a:rPr lang="en-US" dirty="0"/>
              <a:t>H</a:t>
            </a:r>
            <a:r>
              <a:rPr lang="en-US" dirty="0" smtClean="0"/>
              <a:t>owever, they are only practical in very small organizations due to lack of central data storage and administration. </a:t>
            </a:r>
          </a:p>
          <a:p>
            <a:pPr algn="just"/>
            <a:endParaRPr lang="en-US" dirty="0"/>
          </a:p>
          <a:p>
            <a:pPr algn="just"/>
            <a:r>
              <a:rPr lang="en-US" dirty="0" smtClean="0"/>
              <a:t>A P2P network is often referred to as workgroup. In this group, user accounts must be duplicated on every workstation from which a user accesses resources. Such distribution of user information makes maintaining P2P networks difficult especially as the network grows.</a:t>
            </a:r>
            <a:endParaRPr lang="en-US" dirty="0"/>
          </a:p>
        </p:txBody>
      </p:sp>
    </p:spTree>
    <p:extLst>
      <p:ext uri="{BB962C8B-B14F-4D97-AF65-F5344CB8AC3E}">
        <p14:creationId xmlns:p14="http://schemas.microsoft.com/office/powerpoint/2010/main" xmlns="" val="28952358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00800"/>
          </a:xfrm>
        </p:spPr>
        <p:txBody>
          <a:bodyPr>
            <a:normAutofit fontScale="70000" lnSpcReduction="20000"/>
          </a:bodyPr>
          <a:lstStyle/>
          <a:p>
            <a:pPr marL="0" indent="0">
              <a:buNone/>
            </a:pPr>
            <a:endParaRPr lang="en-US" dirty="0"/>
          </a:p>
          <a:p>
            <a:pPr lvl="0" algn="just"/>
            <a:r>
              <a:rPr lang="en-GB" dirty="0" smtClean="0"/>
              <a:t>A </a:t>
            </a:r>
            <a:r>
              <a:rPr lang="en-GB" dirty="0"/>
              <a:t>simple Peer-to-Peer network can be a simple collection of two computers and a printer. Computer 1 will be able to print on the printer connected to Computer 2, if Computer 2 sets up the sharing permissions for the printer. </a:t>
            </a:r>
            <a:endParaRPr lang="en-US" dirty="0"/>
          </a:p>
          <a:p>
            <a:pPr algn="just"/>
            <a:r>
              <a:rPr lang="en-GB" dirty="0"/>
              <a:t>Already we can see the advantages of building a small LAN: Files can be shared between the two computers and there is only one printer that must be purchased and maintained. </a:t>
            </a:r>
            <a:endParaRPr lang="en-GB" dirty="0" smtClean="0"/>
          </a:p>
          <a:p>
            <a:pPr algn="just"/>
            <a:endParaRPr lang="en-GB" b="1" i="1" dirty="0"/>
          </a:p>
          <a:p>
            <a:pPr marL="0" indent="0" algn="just">
              <a:buNone/>
            </a:pPr>
            <a:r>
              <a:rPr lang="en-GB" b="1" i="1" dirty="0" smtClean="0"/>
              <a:t>Advantages </a:t>
            </a:r>
            <a:r>
              <a:rPr lang="en-GB" b="1" i="1" dirty="0"/>
              <a:t>of a peer-to-peer Network</a:t>
            </a:r>
            <a:r>
              <a:rPr lang="en-GB" i="1" dirty="0"/>
              <a:t>	</a:t>
            </a:r>
            <a:endParaRPr lang="en-US" dirty="0"/>
          </a:p>
          <a:p>
            <a:pPr lvl="0" algn="just"/>
            <a:r>
              <a:rPr lang="en-GB" b="1" dirty="0"/>
              <a:t>Less initial expense </a:t>
            </a:r>
            <a:r>
              <a:rPr lang="en-GB" dirty="0"/>
              <a:t>- No need for a dedicated server. </a:t>
            </a:r>
            <a:endParaRPr lang="en-US" dirty="0"/>
          </a:p>
          <a:p>
            <a:pPr lvl="0" algn="just"/>
            <a:r>
              <a:rPr lang="en-GB" b="1" dirty="0"/>
              <a:t>Setup</a:t>
            </a:r>
            <a:r>
              <a:rPr lang="en-GB" dirty="0"/>
              <a:t> - An operating system (such as Windows XP) already in place may only need to be reconfigured for peer-to-peer operations. </a:t>
            </a:r>
            <a:endParaRPr lang="en-GB" dirty="0" smtClean="0"/>
          </a:p>
          <a:p>
            <a:pPr lvl="0" algn="just"/>
            <a:endParaRPr lang="en-GB" dirty="0"/>
          </a:p>
          <a:p>
            <a:pPr marL="0" lvl="0" indent="0" algn="just">
              <a:buNone/>
            </a:pPr>
            <a:endParaRPr lang="en-US" dirty="0"/>
          </a:p>
          <a:p>
            <a:pPr algn="just"/>
            <a:r>
              <a:rPr lang="en-GB" b="1" i="1" dirty="0"/>
              <a:t>Disadvantages of a Peer-to-Peer Network</a:t>
            </a:r>
            <a:endParaRPr lang="en-US" b="1" i="1" dirty="0"/>
          </a:p>
          <a:p>
            <a:pPr lvl="0" algn="just"/>
            <a:r>
              <a:rPr lang="en-GB" b="1" i="1" dirty="0"/>
              <a:t>Decentralized</a:t>
            </a:r>
            <a:r>
              <a:rPr lang="en-GB" dirty="0"/>
              <a:t> - No central repository for files and applications. </a:t>
            </a:r>
            <a:endParaRPr lang="en-US" dirty="0"/>
          </a:p>
          <a:p>
            <a:pPr lvl="0" algn="just"/>
            <a:r>
              <a:rPr lang="en-GB" b="1" i="1" dirty="0"/>
              <a:t>Security</a:t>
            </a:r>
            <a:r>
              <a:rPr lang="en-GB" dirty="0"/>
              <a:t> - Does not provide the security available on a client/server network. </a:t>
            </a:r>
            <a:endParaRPr lang="en-US" dirty="0"/>
          </a:p>
          <a:p>
            <a:endParaRPr lang="en-US" dirty="0"/>
          </a:p>
        </p:txBody>
      </p:sp>
    </p:spTree>
    <p:extLst>
      <p:ext uri="{BB962C8B-B14F-4D97-AF65-F5344CB8AC3E}">
        <p14:creationId xmlns:p14="http://schemas.microsoft.com/office/powerpoint/2010/main" xmlns="" val="9595590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2400" y="228600"/>
            <a:ext cx="8839200" cy="647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51329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85800" y="152400"/>
            <a:ext cx="8229600" cy="586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533400" y="6199201"/>
            <a:ext cx="2959849" cy="369332"/>
          </a:xfrm>
          <a:prstGeom prst="rect">
            <a:avLst/>
          </a:prstGeom>
        </p:spPr>
        <p:txBody>
          <a:bodyPr wrap="none">
            <a:spAutoFit/>
          </a:bodyPr>
          <a:lstStyle/>
          <a:p>
            <a:r>
              <a:rPr lang="en-US" b="1" dirty="0"/>
              <a:t>Figure </a:t>
            </a:r>
            <a:r>
              <a:rPr lang="en-US" b="1" dirty="0" smtClean="0"/>
              <a:t>2: </a:t>
            </a:r>
            <a:r>
              <a:rPr lang="en-US" b="1" dirty="0"/>
              <a:t>Computer networks</a:t>
            </a:r>
          </a:p>
        </p:txBody>
      </p:sp>
    </p:spTree>
    <p:extLst>
      <p:ext uri="{BB962C8B-B14F-4D97-AF65-F5344CB8AC3E}">
        <p14:creationId xmlns:p14="http://schemas.microsoft.com/office/powerpoint/2010/main" xmlns="" val="4009676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934200" cy="868362"/>
          </a:xfrm>
        </p:spPr>
        <p:txBody>
          <a:bodyPr/>
          <a:lstStyle/>
          <a:p>
            <a:r>
              <a:rPr lang="en-US" b="1" dirty="0" smtClean="0"/>
              <a:t>Mixed Mode Models</a:t>
            </a:r>
            <a:endParaRPr lang="en-US" b="1" dirty="0"/>
          </a:p>
        </p:txBody>
      </p:sp>
      <p:sp>
        <p:nvSpPr>
          <p:cNvPr id="3" name="Content Placeholder 2"/>
          <p:cNvSpPr>
            <a:spLocks noGrp="1"/>
          </p:cNvSpPr>
          <p:nvPr>
            <p:ph idx="1"/>
          </p:nvPr>
        </p:nvSpPr>
        <p:spPr>
          <a:xfrm>
            <a:off x="152400" y="914400"/>
            <a:ext cx="8839200" cy="5715000"/>
          </a:xfrm>
        </p:spPr>
        <p:txBody>
          <a:bodyPr>
            <a:normAutofit lnSpcReduction="10000"/>
          </a:bodyPr>
          <a:lstStyle/>
          <a:p>
            <a:pPr algn="just"/>
            <a:r>
              <a:rPr lang="en-US" dirty="0" smtClean="0"/>
              <a:t>A mixed mode network is a network that incorporates elements from more than one of the three standard network models. </a:t>
            </a:r>
          </a:p>
          <a:p>
            <a:pPr marL="0" indent="0" algn="just">
              <a:buNone/>
            </a:pPr>
            <a:endParaRPr lang="en-US" dirty="0" smtClean="0"/>
          </a:p>
          <a:p>
            <a:pPr algn="just"/>
            <a:r>
              <a:rPr lang="en-US" dirty="0" smtClean="0"/>
              <a:t>One common example of a mixed mode network is a workgroup created to share resources </a:t>
            </a:r>
            <a:r>
              <a:rPr lang="en-US" b="1" i="1" dirty="0" smtClean="0"/>
              <a:t>within a client/server network</a:t>
            </a:r>
            <a:r>
              <a:rPr lang="en-US" dirty="0" smtClean="0"/>
              <a:t>. For example: you might share one client’s local printer with just a few other users. The client sharing the printer on the network does not use the client/server </a:t>
            </a:r>
            <a:r>
              <a:rPr lang="en-US" dirty="0" smtClean="0"/>
              <a:t>network’s directory </a:t>
            </a:r>
            <a:r>
              <a:rPr lang="en-US" dirty="0" smtClean="0"/>
              <a:t>structure to authenticate and authorize access to the printer.</a:t>
            </a:r>
            <a:endParaRPr lang="en-US" dirty="0"/>
          </a:p>
        </p:txBody>
      </p:sp>
    </p:spTree>
    <p:extLst>
      <p:ext uri="{BB962C8B-B14F-4D97-AF65-F5344CB8AC3E}">
        <p14:creationId xmlns:p14="http://schemas.microsoft.com/office/powerpoint/2010/main" xmlns="" val="28952358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563562"/>
          </a:xfrm>
        </p:spPr>
        <p:txBody>
          <a:bodyPr>
            <a:normAutofit fontScale="90000"/>
          </a:bodyPr>
          <a:lstStyle/>
          <a:p>
            <a:r>
              <a:rPr lang="en-US" b="1" dirty="0"/>
              <a:t>Mixed Mode Models</a:t>
            </a:r>
            <a:endParaRPr lang="en-US" dirty="0"/>
          </a:p>
        </p:txBody>
      </p:sp>
      <p:sp>
        <p:nvSpPr>
          <p:cNvPr id="3" name="Content Placeholder 2"/>
          <p:cNvSpPr>
            <a:spLocks noGrp="1"/>
          </p:cNvSpPr>
          <p:nvPr>
            <p:ph idx="1"/>
          </p:nvPr>
        </p:nvSpPr>
        <p:spPr>
          <a:xfrm>
            <a:off x="152400" y="914400"/>
            <a:ext cx="8763000" cy="5211763"/>
          </a:xfrm>
        </p:spPr>
        <p:txBody>
          <a:bodyPr/>
          <a:lstStyle/>
          <a:p>
            <a:pPr algn="just"/>
            <a:r>
              <a:rPr lang="en-US" dirty="0" smtClean="0"/>
              <a:t>Another example of a mixed mode network might include a client/server network combined with a centralized mainframe.</a:t>
            </a:r>
          </a:p>
          <a:p>
            <a:pPr marL="0" indent="0" algn="just">
              <a:buNone/>
            </a:pPr>
            <a:endParaRPr lang="en-US" dirty="0" smtClean="0"/>
          </a:p>
          <a:p>
            <a:pPr algn="just"/>
            <a:r>
              <a:rPr lang="en-US" dirty="0" smtClean="0"/>
              <a:t>An end user’s workstation functions as a client to the network directory server and employs terminal emulation software to authenticate to the host system.</a:t>
            </a:r>
            <a:endParaRPr lang="en-US" dirty="0"/>
          </a:p>
        </p:txBody>
      </p:sp>
    </p:spTree>
    <p:extLst>
      <p:ext uri="{BB962C8B-B14F-4D97-AF65-F5344CB8AC3E}">
        <p14:creationId xmlns:p14="http://schemas.microsoft.com/office/powerpoint/2010/main" xmlns="" val="28952358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792162"/>
          </a:xfrm>
        </p:spPr>
        <p:txBody>
          <a:bodyPr/>
          <a:lstStyle/>
          <a:p>
            <a:r>
              <a:rPr lang="en-US" b="1" dirty="0"/>
              <a:t>Mixed Mode </a:t>
            </a:r>
            <a:r>
              <a:rPr lang="en-US" b="1" dirty="0" smtClean="0"/>
              <a:t>Model</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990600"/>
            <a:ext cx="8763000" cy="563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52358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28600" y="152400"/>
            <a:ext cx="8686800" cy="647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56840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BIOLA\Desktop\DOWNLOADS\INTRO TO NETWORKING\introduction-to-networking-4-638.jpg"/>
          <p:cNvPicPr>
            <a:picLocks noGrp="1" noChangeAspect="1" noChangeArrowheads="1"/>
          </p:cNvPicPr>
          <p:nvPr>
            <p:ph idx="1"/>
          </p:nvPr>
        </p:nvPicPr>
        <p:blipFill>
          <a:blip r:embed="rId2"/>
          <a:srcRect/>
          <a:stretch>
            <a:fillRect/>
          </a:stretch>
        </p:blipFill>
        <p:spPr bwMode="auto">
          <a:xfrm>
            <a:off x="238420" y="228600"/>
            <a:ext cx="8676980" cy="6400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715962"/>
          </a:xfrm>
        </p:spPr>
        <p:txBody>
          <a:bodyPr>
            <a:normAutofit/>
          </a:bodyPr>
          <a:lstStyle/>
          <a:p>
            <a:r>
              <a:rPr lang="en-US" sz="3800" b="1" dirty="0" smtClean="0"/>
              <a:t>COMPUTER NETWORKS</a:t>
            </a:r>
            <a:endParaRPr lang="en-US" sz="3800" b="1" dirty="0"/>
          </a:p>
        </p:txBody>
      </p:sp>
      <p:sp>
        <p:nvSpPr>
          <p:cNvPr id="3" name="Content Placeholder 2"/>
          <p:cNvSpPr>
            <a:spLocks noGrp="1"/>
          </p:cNvSpPr>
          <p:nvPr>
            <p:ph idx="1"/>
          </p:nvPr>
        </p:nvSpPr>
        <p:spPr>
          <a:xfrm>
            <a:off x="228600" y="1143000"/>
            <a:ext cx="8686800" cy="5486400"/>
          </a:xfrm>
        </p:spPr>
        <p:txBody>
          <a:bodyPr>
            <a:normAutofit lnSpcReduction="10000"/>
          </a:bodyPr>
          <a:lstStyle/>
          <a:p>
            <a:pPr algn="just"/>
            <a:r>
              <a:rPr lang="en-US" dirty="0" smtClean="0"/>
              <a:t>A </a:t>
            </a:r>
            <a:r>
              <a:rPr lang="en-US" b="1" dirty="0" smtClean="0"/>
              <a:t>computer network </a:t>
            </a:r>
            <a:r>
              <a:rPr lang="en-US" dirty="0" smtClean="0"/>
              <a:t>is a group of computers that are connected together to communicate and share resources such as files, printers, e-mail…</a:t>
            </a:r>
          </a:p>
          <a:p>
            <a:pPr marL="0" indent="0" algn="just">
              <a:buNone/>
            </a:pPr>
            <a:endParaRPr lang="en-US" dirty="0" smtClean="0"/>
          </a:p>
          <a:p>
            <a:pPr algn="just"/>
            <a:r>
              <a:rPr lang="en-US" dirty="0" smtClean="0"/>
              <a:t>Computer networks include: </a:t>
            </a:r>
            <a:r>
              <a:rPr lang="en-US" b="1" i="1" dirty="0" smtClean="0"/>
              <a:t>network media </a:t>
            </a:r>
            <a:r>
              <a:rPr lang="en-US" dirty="0" smtClean="0"/>
              <a:t>such as cable to carry network data; </a:t>
            </a:r>
            <a:r>
              <a:rPr lang="en-US" b="1" i="1" dirty="0" smtClean="0"/>
              <a:t>network adapter hardware </a:t>
            </a:r>
            <a:r>
              <a:rPr lang="en-US" dirty="0" smtClean="0"/>
              <a:t>to translate the data between the computer and the network media; </a:t>
            </a:r>
            <a:r>
              <a:rPr lang="en-US" b="1" i="1" dirty="0" smtClean="0"/>
              <a:t>a network operating system</a:t>
            </a:r>
            <a:r>
              <a:rPr lang="en-US" dirty="0" smtClean="0"/>
              <a:t> to enable the computer to recognize the network and a </a:t>
            </a:r>
            <a:r>
              <a:rPr lang="en-US" b="1" i="1" dirty="0" smtClean="0"/>
              <a:t>network protocol </a:t>
            </a:r>
            <a:r>
              <a:rPr lang="en-US" dirty="0" smtClean="0"/>
              <a:t>to control the network communications.</a:t>
            </a:r>
            <a:endParaRPr lang="en-US" dirty="0"/>
          </a:p>
        </p:txBody>
      </p:sp>
    </p:spTree>
    <p:extLst>
      <p:ext uri="{BB962C8B-B14F-4D97-AF65-F5344CB8AC3E}">
        <p14:creationId xmlns:p14="http://schemas.microsoft.com/office/powerpoint/2010/main" xmlns="" val="3646161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BIOLA\Desktop\DOWNLOADS\INTRO TO NETWORKING\introduction-to-networking-4-638 (1).jpg"/>
          <p:cNvPicPr>
            <a:picLocks noGrp="1" noChangeAspect="1" noChangeArrowheads="1"/>
          </p:cNvPicPr>
          <p:nvPr>
            <p:ph idx="1"/>
          </p:nvPr>
        </p:nvPicPr>
        <p:blipFill>
          <a:blip r:embed="rId2"/>
          <a:srcRect/>
          <a:stretch>
            <a:fillRect/>
          </a:stretch>
        </p:blipFill>
        <p:spPr bwMode="auto">
          <a:xfrm>
            <a:off x="238420" y="228600"/>
            <a:ext cx="8676980" cy="6400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6705600" cy="381000"/>
          </a:xfrm>
        </p:spPr>
        <p:txBody>
          <a:bodyPr>
            <a:normAutofit fontScale="90000"/>
          </a:bodyPr>
          <a:lstStyle/>
          <a:p>
            <a:r>
              <a:rPr lang="en-US" sz="3800" b="1" dirty="0" smtClean="0"/>
              <a:t>SERVERS</a:t>
            </a:r>
            <a:endParaRPr lang="en-US" sz="3800" b="1" dirty="0"/>
          </a:p>
        </p:txBody>
      </p:sp>
      <p:sp>
        <p:nvSpPr>
          <p:cNvPr id="3" name="Content Placeholder 2"/>
          <p:cNvSpPr>
            <a:spLocks noGrp="1"/>
          </p:cNvSpPr>
          <p:nvPr>
            <p:ph idx="1"/>
          </p:nvPr>
        </p:nvSpPr>
        <p:spPr>
          <a:xfrm>
            <a:off x="152400" y="762000"/>
            <a:ext cx="8763000" cy="5943600"/>
          </a:xfrm>
        </p:spPr>
        <p:txBody>
          <a:bodyPr>
            <a:normAutofit fontScale="92500" lnSpcReduction="10000"/>
          </a:bodyPr>
          <a:lstStyle/>
          <a:p>
            <a:pPr algn="just"/>
            <a:r>
              <a:rPr lang="en-US" dirty="0" smtClean="0"/>
              <a:t>A </a:t>
            </a:r>
            <a:r>
              <a:rPr lang="en-US" b="1" i="1" dirty="0" smtClean="0"/>
              <a:t>server</a:t>
            </a:r>
            <a:r>
              <a:rPr lang="en-US" dirty="0" smtClean="0"/>
              <a:t> is a network computer that shares resources with and responds to requests from other network computers including other servers.</a:t>
            </a:r>
          </a:p>
          <a:p>
            <a:pPr algn="just"/>
            <a:endParaRPr lang="en-US" dirty="0"/>
          </a:p>
          <a:p>
            <a:pPr algn="just"/>
            <a:r>
              <a:rPr lang="en-US" dirty="0" smtClean="0"/>
              <a:t>Servers provide </a:t>
            </a:r>
            <a:r>
              <a:rPr lang="en-US" i="1" dirty="0" smtClean="0"/>
              <a:t>centralized access </a:t>
            </a:r>
            <a:r>
              <a:rPr lang="en-US" dirty="0" smtClean="0"/>
              <a:t>and </a:t>
            </a:r>
            <a:r>
              <a:rPr lang="en-US" i="1" dirty="0" smtClean="0"/>
              <a:t>storage</a:t>
            </a:r>
            <a:r>
              <a:rPr lang="en-US" dirty="0" smtClean="0"/>
              <a:t> for resources that can include applications, files, printers or other hardware and specialized services such as email. </a:t>
            </a:r>
          </a:p>
          <a:p>
            <a:pPr algn="just"/>
            <a:endParaRPr lang="en-US" dirty="0"/>
          </a:p>
          <a:p>
            <a:pPr algn="just"/>
            <a:r>
              <a:rPr lang="en-US" dirty="0" smtClean="0"/>
              <a:t>A server can be optimized and dedicated to one specific function or it can serve general needs. Multiple servers of various types can exist on a single network.</a:t>
            </a:r>
            <a:endParaRPr lang="en-US" dirty="0"/>
          </a:p>
        </p:txBody>
      </p:sp>
    </p:spTree>
    <p:extLst>
      <p:ext uri="{BB962C8B-B14F-4D97-AF65-F5344CB8AC3E}">
        <p14:creationId xmlns:p14="http://schemas.microsoft.com/office/powerpoint/2010/main" xmlns="" val="2561042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1010</TotalTime>
  <Words>2191</Words>
  <Application>Microsoft Office PowerPoint</Application>
  <PresentationFormat>On-screen Show (4:3)</PresentationFormat>
  <Paragraphs>224</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Slide 1</vt:lpstr>
      <vt:lpstr>Slide 2</vt:lpstr>
      <vt:lpstr>Slide 3</vt:lpstr>
      <vt:lpstr>Figure 1: Computer networks</vt:lpstr>
      <vt:lpstr>Slide 5</vt:lpstr>
      <vt:lpstr>Slide 6</vt:lpstr>
      <vt:lpstr>COMPUTER NETWORKS</vt:lpstr>
      <vt:lpstr>Slide 8</vt:lpstr>
      <vt:lpstr>SERVERS</vt:lpstr>
      <vt:lpstr>Figure 3: Servers</vt:lpstr>
      <vt:lpstr>Slide 11</vt:lpstr>
      <vt:lpstr>Slide 12</vt:lpstr>
      <vt:lpstr>Slide 13</vt:lpstr>
      <vt:lpstr>Slide 14</vt:lpstr>
      <vt:lpstr>Slide 15</vt:lpstr>
      <vt:lpstr>Characteristics of a Server </vt:lpstr>
      <vt:lpstr>A Peer</vt:lpstr>
      <vt:lpstr>A CLIENT </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Host Computers</vt:lpstr>
      <vt:lpstr>Slide 33</vt:lpstr>
      <vt:lpstr>Slide 34</vt:lpstr>
      <vt:lpstr>Slide 35</vt:lpstr>
      <vt:lpstr>Network Models</vt:lpstr>
      <vt:lpstr>Centralized Model </vt:lpstr>
      <vt:lpstr>Centralized Model </vt:lpstr>
      <vt:lpstr>Centralized Model </vt:lpstr>
      <vt:lpstr>Centralized Model </vt:lpstr>
      <vt:lpstr>Slide 41</vt:lpstr>
      <vt:lpstr>Client/Server Model</vt:lpstr>
      <vt:lpstr>Slide 43</vt:lpstr>
      <vt:lpstr>Slide 44</vt:lpstr>
      <vt:lpstr>Slide 45</vt:lpstr>
      <vt:lpstr>Slide 46</vt:lpstr>
      <vt:lpstr>Peer-to-Peer Model</vt:lpstr>
      <vt:lpstr>Slide 48</vt:lpstr>
      <vt:lpstr>Slide 49</vt:lpstr>
      <vt:lpstr>Mixed Mode Models</vt:lpstr>
      <vt:lpstr>Mixed Mode Models</vt:lpstr>
      <vt:lpstr>Mixed Mode Model</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ABIOLA</cp:lastModifiedBy>
  <cp:revision>113</cp:revision>
  <dcterms:created xsi:type="dcterms:W3CDTF">2019-02-12T10:16:42Z</dcterms:created>
  <dcterms:modified xsi:type="dcterms:W3CDTF">2020-03-11T09:20:12Z</dcterms:modified>
</cp:coreProperties>
</file>