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390" r:id="rId4"/>
    <p:sldId id="278" r:id="rId5"/>
    <p:sldId id="391" r:id="rId6"/>
    <p:sldId id="291" r:id="rId7"/>
    <p:sldId id="350" r:id="rId8"/>
    <p:sldId id="392" r:id="rId9"/>
    <p:sldId id="292" r:id="rId10"/>
    <p:sldId id="279" r:id="rId11"/>
    <p:sldId id="395" r:id="rId12"/>
    <p:sldId id="294" r:id="rId13"/>
    <p:sldId id="375" r:id="rId14"/>
    <p:sldId id="396" r:id="rId15"/>
    <p:sldId id="295" r:id="rId16"/>
    <p:sldId id="280" r:id="rId17"/>
    <p:sldId id="393" r:id="rId18"/>
    <p:sldId id="297" r:id="rId19"/>
    <p:sldId id="394" r:id="rId20"/>
    <p:sldId id="298" r:id="rId21"/>
    <p:sldId id="281" r:id="rId22"/>
    <p:sldId id="397" r:id="rId23"/>
    <p:sldId id="300" r:id="rId24"/>
    <p:sldId id="376" r:id="rId25"/>
    <p:sldId id="398" r:id="rId26"/>
    <p:sldId id="301" r:id="rId27"/>
    <p:sldId id="282" r:id="rId28"/>
    <p:sldId id="351" r:id="rId29"/>
    <p:sldId id="377" r:id="rId30"/>
    <p:sldId id="283" r:id="rId31"/>
    <p:sldId id="353" r:id="rId32"/>
    <p:sldId id="284" r:id="rId33"/>
    <p:sldId id="352" r:id="rId34"/>
    <p:sldId id="285" r:id="rId35"/>
    <p:sldId id="317" r:id="rId36"/>
    <p:sldId id="332" r:id="rId37"/>
    <p:sldId id="333" r:id="rId38"/>
    <p:sldId id="354" r:id="rId39"/>
    <p:sldId id="334" r:id="rId40"/>
    <p:sldId id="378" r:id="rId41"/>
    <p:sldId id="335" r:id="rId42"/>
    <p:sldId id="379" r:id="rId43"/>
    <p:sldId id="336" r:id="rId44"/>
    <p:sldId id="337" r:id="rId45"/>
    <p:sldId id="338" r:id="rId46"/>
    <p:sldId id="380" r:id="rId47"/>
    <p:sldId id="381" r:id="rId48"/>
    <p:sldId id="339" r:id="rId49"/>
    <p:sldId id="340" r:id="rId50"/>
    <p:sldId id="347" r:id="rId51"/>
    <p:sldId id="386" r:id="rId52"/>
    <p:sldId id="348" r:id="rId53"/>
    <p:sldId id="371" r:id="rId54"/>
    <p:sldId id="387" r:id="rId55"/>
    <p:sldId id="349" r:id="rId56"/>
    <p:sldId id="356" r:id="rId57"/>
    <p:sldId id="388" r:id="rId58"/>
    <p:sldId id="357" r:id="rId59"/>
    <p:sldId id="399" r:id="rId60"/>
    <p:sldId id="370" r:id="rId61"/>
    <p:sldId id="389" r:id="rId62"/>
    <p:sldId id="400" r:id="rId63"/>
    <p:sldId id="382" r:id="rId64"/>
    <p:sldId id="383" r:id="rId65"/>
    <p:sldId id="359" r:id="rId66"/>
    <p:sldId id="384" r:id="rId67"/>
    <p:sldId id="385" r:id="rId68"/>
    <p:sldId id="358" r:id="rId69"/>
    <p:sldId id="272"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A48B892D-A0AE-4926-BB52-6719DF478D48}">
          <p14:sldIdLst>
            <p14:sldId id="330"/>
            <p14:sldId id="257"/>
            <p14:sldId id="312"/>
            <p14:sldId id="318"/>
            <p14:sldId id="258"/>
            <p14:sldId id="313"/>
            <p14:sldId id="274"/>
            <p14:sldId id="320"/>
            <p14:sldId id="319"/>
            <p14:sldId id="322"/>
            <p14:sldId id="321"/>
            <p14:sldId id="304"/>
            <p14:sldId id="264"/>
            <p14:sldId id="259"/>
            <p14:sldId id="314"/>
            <p14:sldId id="265"/>
            <p14:sldId id="327"/>
            <p14:sldId id="323"/>
            <p14:sldId id="324"/>
            <p14:sldId id="331"/>
            <p14:sldId id="303"/>
            <p14:sldId id="305"/>
            <p14:sldId id="306"/>
            <p14:sldId id="328"/>
            <p14:sldId id="307"/>
            <p14:sldId id="308"/>
            <p14:sldId id="309"/>
            <p14:sldId id="260"/>
            <p14:sldId id="315"/>
            <p14:sldId id="275"/>
            <p14:sldId id="329"/>
            <p14:sldId id="261"/>
            <p14:sldId id="262"/>
            <p14:sldId id="316"/>
            <p14:sldId id="372"/>
            <p14:sldId id="266"/>
            <p14:sldId id="263"/>
            <p14:sldId id="267"/>
            <p14:sldId id="273"/>
            <p14:sldId id="286"/>
            <p14:sldId id="287"/>
            <p14:sldId id="288"/>
            <p14:sldId id="268"/>
            <p14:sldId id="302"/>
            <p14:sldId id="289"/>
            <p14:sldId id="269"/>
            <p14:sldId id="270"/>
            <p14:sldId id="271"/>
            <p14:sldId id="374"/>
            <p14:sldId id="276"/>
            <p14:sldId id="277"/>
            <p14:sldId id="278"/>
            <p14:sldId id="291"/>
            <p14:sldId id="350"/>
            <p14:sldId id="292"/>
            <p14:sldId id="279"/>
            <p14:sldId id="294"/>
            <p14:sldId id="375"/>
            <p14:sldId id="295"/>
            <p14:sldId id="280"/>
            <p14:sldId id="297"/>
            <p14:sldId id="298"/>
            <p14:sldId id="281"/>
            <p14:sldId id="300"/>
            <p14:sldId id="376"/>
            <p14:sldId id="301"/>
            <p14:sldId id="282"/>
            <p14:sldId id="351"/>
            <p14:sldId id="377"/>
            <p14:sldId id="283"/>
            <p14:sldId id="353"/>
            <p14:sldId id="284"/>
            <p14:sldId id="352"/>
            <p14:sldId id="285"/>
            <p14:sldId id="317"/>
            <p14:sldId id="332"/>
            <p14:sldId id="333"/>
            <p14:sldId id="354"/>
            <p14:sldId id="334"/>
            <p14:sldId id="378"/>
            <p14:sldId id="335"/>
            <p14:sldId id="379"/>
            <p14:sldId id="336"/>
            <p14:sldId id="337"/>
            <p14:sldId id="338"/>
            <p14:sldId id="380"/>
            <p14:sldId id="381"/>
            <p14:sldId id="339"/>
            <p14:sldId id="340"/>
            <p14:sldId id="347"/>
            <p14:sldId id="348"/>
            <p14:sldId id="371"/>
            <p14:sldId id="349"/>
            <p14:sldId id="356"/>
            <p14:sldId id="357"/>
            <p14:sldId id="370"/>
            <p14:sldId id="382"/>
            <p14:sldId id="383"/>
            <p14:sldId id="359"/>
            <p14:sldId id="384"/>
            <p14:sldId id="385"/>
            <p14:sldId id="358"/>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588" autoAdjust="0"/>
    <p:restoredTop sz="94671" autoAdjust="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sorterViewPr>
    <p:cViewPr>
      <p:scale>
        <a:sx n="100" d="100"/>
        <a:sy n="100" d="100"/>
      </p:scale>
      <p:origin x="0" y="1488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86405F-7B6D-40DA-9670-56959619AD0D}"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317494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6405F-7B6D-40DA-9670-56959619AD0D}"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3890873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6405F-7B6D-40DA-9670-56959619AD0D}"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373483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6405F-7B6D-40DA-9670-56959619AD0D}"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260567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86405F-7B6D-40DA-9670-56959619AD0D}"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184467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86405F-7B6D-40DA-9670-56959619AD0D}"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70398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86405F-7B6D-40DA-9670-56959619AD0D}" type="datetimeFigureOut">
              <a:rPr lang="en-US" smtClean="0"/>
              <a:pPr/>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370853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86405F-7B6D-40DA-9670-56959619AD0D}" type="datetimeFigureOut">
              <a:rPr lang="en-US" smtClean="0"/>
              <a:pPr/>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370765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6405F-7B6D-40DA-9670-56959619AD0D}" type="datetimeFigureOut">
              <a:rPr lang="en-US" smtClean="0"/>
              <a:pPr/>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145405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86405F-7B6D-40DA-9670-56959619AD0D}"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344550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86405F-7B6D-40DA-9670-56959619AD0D}"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275774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6405F-7B6D-40DA-9670-56959619AD0D}" type="datetimeFigureOut">
              <a:rPr lang="en-US" smtClean="0"/>
              <a:pPr/>
              <a:t>3/18/2020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031B9-C4D1-45A6-A93A-81644AA304F1}" type="slidenum">
              <a:rPr lang="en-US" smtClean="0"/>
              <a:pPr/>
              <a:t>‹#›</a:t>
            </a:fld>
            <a:endParaRPr lang="en-US"/>
          </a:p>
        </p:txBody>
      </p:sp>
    </p:spTree>
    <p:extLst>
      <p:ext uri="{BB962C8B-B14F-4D97-AF65-F5344CB8AC3E}">
        <p14:creationId xmlns:p14="http://schemas.microsoft.com/office/powerpoint/2010/main" xmlns="" val="3592708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isoc.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en.wikipedia.org/wiki/Universal_Serial_Bu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6781800" cy="715962"/>
          </a:xfrm>
        </p:spPr>
        <p:txBody>
          <a:bodyPr>
            <a:normAutofit fontScale="90000"/>
          </a:bodyPr>
          <a:lstStyle/>
          <a:p>
            <a:r>
              <a:rPr lang="en-US" b="1" dirty="0" smtClean="0"/>
              <a:t>Network Topology</a:t>
            </a:r>
            <a:endParaRPr lang="en-US" b="1" dirty="0"/>
          </a:p>
        </p:txBody>
      </p:sp>
      <p:sp>
        <p:nvSpPr>
          <p:cNvPr id="3" name="Content Placeholder 2"/>
          <p:cNvSpPr>
            <a:spLocks noGrp="1"/>
          </p:cNvSpPr>
          <p:nvPr>
            <p:ph idx="1"/>
          </p:nvPr>
        </p:nvSpPr>
        <p:spPr>
          <a:xfrm>
            <a:off x="152400" y="990600"/>
            <a:ext cx="8839200" cy="5638800"/>
          </a:xfrm>
        </p:spPr>
        <p:txBody>
          <a:bodyPr/>
          <a:lstStyle/>
          <a:p>
            <a:pPr algn="just"/>
            <a:r>
              <a:rPr lang="en-US" dirty="0" smtClean="0"/>
              <a:t>Network topology is all about using the various concepts and components of the network by combining them together to create large structural units called network topologies.</a:t>
            </a:r>
          </a:p>
          <a:p>
            <a:pPr marL="0" indent="0" algn="just">
              <a:buNone/>
            </a:pPr>
            <a:endParaRPr lang="en-US" dirty="0" smtClean="0"/>
          </a:p>
          <a:p>
            <a:pPr algn="just"/>
            <a:r>
              <a:rPr lang="en-US" dirty="0" smtClean="0"/>
              <a:t>Topology of a network has great effect on the performance and network troubleshooting of a particular network.</a:t>
            </a:r>
            <a:endParaRPr lang="en-US" dirty="0"/>
          </a:p>
        </p:txBody>
      </p:sp>
    </p:spTree>
    <p:extLst>
      <p:ext uri="{BB962C8B-B14F-4D97-AF65-F5344CB8AC3E}">
        <p14:creationId xmlns:p14="http://schemas.microsoft.com/office/powerpoint/2010/main" xmlns="" val="1456913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normAutofit fontScale="90000"/>
          </a:bodyPr>
          <a:lstStyle/>
          <a:p>
            <a:r>
              <a:rPr lang="en-US" b="1" dirty="0" smtClean="0"/>
              <a:t>Physical Star </a:t>
            </a:r>
            <a:r>
              <a:rPr lang="en-US" b="1" dirty="0"/>
              <a:t>T</a:t>
            </a:r>
            <a:r>
              <a:rPr lang="en-US" b="1" dirty="0" smtClean="0"/>
              <a:t>opology</a:t>
            </a:r>
            <a:endParaRPr lang="en-US" b="1" dirty="0"/>
          </a:p>
        </p:txBody>
      </p:sp>
      <p:sp>
        <p:nvSpPr>
          <p:cNvPr id="3" name="Content Placeholder 2"/>
          <p:cNvSpPr>
            <a:spLocks noGrp="1"/>
          </p:cNvSpPr>
          <p:nvPr>
            <p:ph idx="1"/>
          </p:nvPr>
        </p:nvSpPr>
        <p:spPr>
          <a:xfrm>
            <a:off x="152400" y="838200"/>
            <a:ext cx="8839200" cy="5867400"/>
          </a:xfrm>
        </p:spPr>
        <p:txBody>
          <a:bodyPr>
            <a:normAutofit fontScale="77500" lnSpcReduction="20000"/>
          </a:bodyPr>
          <a:lstStyle/>
          <a:p>
            <a:pPr algn="just"/>
            <a:r>
              <a:rPr lang="en-US" dirty="0" smtClean="0"/>
              <a:t>It is a network topology that uses a central connectivity device such as a hub, with separate connections to each node. </a:t>
            </a:r>
          </a:p>
          <a:p>
            <a:pPr algn="just"/>
            <a:endParaRPr lang="en-US" dirty="0"/>
          </a:p>
          <a:p>
            <a:pPr algn="just"/>
            <a:r>
              <a:rPr lang="en-US" dirty="0" smtClean="0"/>
              <a:t>Individual nodes send data to the hub when the hub gives them a turn.</a:t>
            </a:r>
          </a:p>
          <a:p>
            <a:pPr algn="just"/>
            <a:r>
              <a:rPr lang="en-US" dirty="0" smtClean="0"/>
              <a:t>The hub sends the data back out again to the destination node. </a:t>
            </a:r>
          </a:p>
          <a:p>
            <a:pPr algn="just"/>
            <a:endParaRPr lang="en-US" dirty="0"/>
          </a:p>
          <a:p>
            <a:pPr algn="just"/>
            <a:r>
              <a:rPr lang="en-US" dirty="0" smtClean="0"/>
              <a:t>Because a single failed node does not bring down the whole network, star topologies are reliable and easy to maintain.</a:t>
            </a:r>
          </a:p>
          <a:p>
            <a:pPr algn="just"/>
            <a:r>
              <a:rPr lang="en-US" dirty="0" smtClean="0"/>
              <a:t>Star topologies are extremely common in client/server networks, a host-based computing system is a classic example of a physical star topology. </a:t>
            </a:r>
          </a:p>
          <a:p>
            <a:pPr algn="just"/>
            <a:endParaRPr lang="en-US" dirty="0"/>
          </a:p>
          <a:p>
            <a:pPr algn="just"/>
            <a:r>
              <a:rPr lang="en-US" dirty="0" smtClean="0"/>
              <a:t>Each node has a connection to the host computer and is not aware of other nodes on the network.</a:t>
            </a:r>
            <a:endParaRPr lang="en-US" dirty="0"/>
          </a:p>
        </p:txBody>
      </p:sp>
    </p:spTree>
    <p:extLst>
      <p:ext uri="{BB962C8B-B14F-4D97-AF65-F5344CB8AC3E}">
        <p14:creationId xmlns:p14="http://schemas.microsoft.com/office/powerpoint/2010/main" xmlns="" val="2204784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BIOLA\Desktop\DOWNLOADS\INTRO TO NETWORKING\introduction-to-networking-14-638 (1).jpg"/>
          <p:cNvPicPr>
            <a:picLocks noGrp="1" noChangeAspect="1" noChangeArrowheads="1"/>
          </p:cNvPicPr>
          <p:nvPr>
            <p:ph idx="1"/>
          </p:nvPr>
        </p:nvPicPr>
        <p:blipFill>
          <a:blip r:embed="rId2"/>
          <a:srcRect/>
          <a:stretch>
            <a:fillRect/>
          </a:stretch>
        </p:blipFill>
        <p:spPr bwMode="auto">
          <a:xfrm>
            <a:off x="152400" y="228600"/>
            <a:ext cx="8839200" cy="6400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563562"/>
          </a:xfrm>
        </p:spPr>
        <p:txBody>
          <a:bodyPr>
            <a:normAutofit fontScale="90000"/>
          </a:bodyPr>
          <a:lstStyle/>
          <a:p>
            <a:r>
              <a:rPr lang="en-US" b="1" dirty="0"/>
              <a:t>Physical Star Topology</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1441580"/>
            <a:ext cx="2743200" cy="3247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14800" y="1447799"/>
            <a:ext cx="4477044" cy="42175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2355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Physical Star Topology</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0310" y="1139804"/>
            <a:ext cx="4345490" cy="3813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876800" y="1139804"/>
            <a:ext cx="3962400" cy="39655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8882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BIOLA\Desktop\DOWNLOADS\INTRO TO NETWORKING\introduction-to-networking-15-638 (1).jpg"/>
          <p:cNvPicPr>
            <a:picLocks noGrp="1" noChangeAspect="1" noChangeArrowheads="1"/>
          </p:cNvPicPr>
          <p:nvPr>
            <p:ph idx="1"/>
          </p:nvPr>
        </p:nvPicPr>
        <p:blipFill>
          <a:blip r:embed="rId2"/>
          <a:srcRect/>
          <a:stretch>
            <a:fillRect/>
          </a:stretch>
        </p:blipFill>
        <p:spPr bwMode="auto">
          <a:xfrm>
            <a:off x="228600" y="228600"/>
            <a:ext cx="8686800" cy="6324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57200"/>
            <a:ext cx="8915400" cy="6172200"/>
          </a:xfrm>
        </p:spPr>
        <p:txBody>
          <a:bodyPr>
            <a:normAutofit fontScale="62500" lnSpcReduction="20000"/>
          </a:bodyPr>
          <a:lstStyle/>
          <a:p>
            <a:pPr marL="0" indent="0" algn="just">
              <a:buNone/>
            </a:pPr>
            <a:r>
              <a:rPr lang="en-US" b="1" dirty="0"/>
              <a:t>Advantages of Star Topology </a:t>
            </a:r>
            <a:endParaRPr lang="en-US" dirty="0"/>
          </a:p>
          <a:p>
            <a:pPr algn="just"/>
            <a:r>
              <a:rPr lang="en-US" dirty="0" smtClean="0"/>
              <a:t>As </a:t>
            </a:r>
            <a:r>
              <a:rPr lang="en-US" dirty="0"/>
              <a:t>compared </a:t>
            </a:r>
            <a:r>
              <a:rPr lang="en-US" dirty="0" smtClean="0"/>
              <a:t>with </a:t>
            </a:r>
            <a:r>
              <a:rPr lang="en-US" dirty="0"/>
              <a:t>b</a:t>
            </a:r>
            <a:r>
              <a:rPr lang="en-US" dirty="0" smtClean="0"/>
              <a:t>us </a:t>
            </a:r>
            <a:r>
              <a:rPr lang="en-US" dirty="0"/>
              <a:t>topology it gives far much better performance, signals don’t necessarily get transmitted to all the workstations. A sent signal reaches the intended destination after passing through no more than 3-4 devices and 2-3 links. </a:t>
            </a:r>
            <a:r>
              <a:rPr lang="en-US" b="1" i="1" dirty="0"/>
              <a:t>Performance of the network is dependent on the capacity of central hub</a:t>
            </a:r>
            <a:r>
              <a:rPr lang="en-US" dirty="0"/>
              <a:t>. </a:t>
            </a:r>
          </a:p>
          <a:p>
            <a:pPr algn="just"/>
            <a:r>
              <a:rPr lang="en-US" dirty="0" smtClean="0"/>
              <a:t>In </a:t>
            </a:r>
            <a:r>
              <a:rPr lang="en-US" dirty="0"/>
              <a:t>star topology new nodes can be added easily without affecting rest of the </a:t>
            </a:r>
            <a:r>
              <a:rPr lang="en-US" dirty="0" smtClean="0"/>
              <a:t>network, similarly </a:t>
            </a:r>
            <a:r>
              <a:rPr lang="en-US" dirty="0"/>
              <a:t>components can also be removed easily. </a:t>
            </a:r>
          </a:p>
          <a:p>
            <a:pPr algn="just"/>
            <a:r>
              <a:rPr lang="en-US" dirty="0" smtClean="0"/>
              <a:t>Centralized management allows for proper monitoring of the </a:t>
            </a:r>
            <a:r>
              <a:rPr lang="en-US" dirty="0"/>
              <a:t>network. </a:t>
            </a:r>
          </a:p>
          <a:p>
            <a:pPr algn="just"/>
            <a:r>
              <a:rPr lang="en-US" dirty="0" smtClean="0"/>
              <a:t>Failure </a:t>
            </a:r>
            <a:r>
              <a:rPr lang="en-US" dirty="0"/>
              <a:t>of one node or link doesn’t affect the rest of network. </a:t>
            </a:r>
            <a:r>
              <a:rPr lang="en-US" dirty="0" smtClean="0"/>
              <a:t>Also, it </a:t>
            </a:r>
            <a:r>
              <a:rPr lang="en-US" dirty="0"/>
              <a:t>is easy to </a:t>
            </a:r>
            <a:r>
              <a:rPr lang="en-US" dirty="0" smtClean="0"/>
              <a:t>detect  failure </a:t>
            </a:r>
            <a:r>
              <a:rPr lang="en-US" dirty="0"/>
              <a:t>and troubleshoot </a:t>
            </a:r>
            <a:r>
              <a:rPr lang="en-US" dirty="0" smtClean="0"/>
              <a:t>it in this topology. </a:t>
            </a:r>
            <a:endParaRPr lang="en-US" dirty="0"/>
          </a:p>
          <a:p>
            <a:pPr algn="just"/>
            <a:r>
              <a:rPr lang="en-US" dirty="0" smtClean="0"/>
              <a:t>Easy </a:t>
            </a:r>
            <a:r>
              <a:rPr lang="en-US" dirty="0"/>
              <a:t>to install, configure, expand and manage </a:t>
            </a:r>
          </a:p>
          <a:p>
            <a:pPr marL="0" indent="0" algn="just">
              <a:buNone/>
            </a:pPr>
            <a:endParaRPr lang="en-US" dirty="0"/>
          </a:p>
          <a:p>
            <a:pPr algn="just"/>
            <a:r>
              <a:rPr lang="en-US" b="1" dirty="0"/>
              <a:t>Disadvantages of Star Topology </a:t>
            </a:r>
            <a:endParaRPr lang="en-US" dirty="0"/>
          </a:p>
          <a:p>
            <a:pPr algn="just"/>
            <a:r>
              <a:rPr lang="en-US" dirty="0" smtClean="0"/>
              <a:t>Too </a:t>
            </a:r>
            <a:r>
              <a:rPr lang="en-US" dirty="0"/>
              <a:t>much dependency on central device has its own drawbacks. If </a:t>
            </a:r>
            <a:r>
              <a:rPr lang="en-US" dirty="0" smtClean="0"/>
              <a:t>the device </a:t>
            </a:r>
            <a:r>
              <a:rPr lang="en-US" dirty="0" smtClean="0"/>
              <a:t>fails</a:t>
            </a:r>
            <a:r>
              <a:rPr lang="en-US" dirty="0" smtClean="0"/>
              <a:t>, the whole </a:t>
            </a:r>
            <a:r>
              <a:rPr lang="en-US" dirty="0"/>
              <a:t>network goes down. </a:t>
            </a:r>
          </a:p>
          <a:p>
            <a:pPr algn="just"/>
            <a:r>
              <a:rPr lang="en-US" dirty="0" smtClean="0"/>
              <a:t>The </a:t>
            </a:r>
            <a:r>
              <a:rPr lang="en-US" dirty="0"/>
              <a:t>use of hub, a router or a switch as central device increases the overall cost of the network. </a:t>
            </a:r>
          </a:p>
          <a:p>
            <a:pPr algn="just"/>
            <a:r>
              <a:rPr lang="en-US" dirty="0" smtClean="0"/>
              <a:t>Performance as </a:t>
            </a:r>
            <a:r>
              <a:rPr lang="en-US" dirty="0"/>
              <a:t>well number of nodes which can be added in such topology </a:t>
            </a:r>
            <a:r>
              <a:rPr lang="en-US" dirty="0" smtClean="0"/>
              <a:t>depend on the capacity </a:t>
            </a:r>
            <a:r>
              <a:rPr lang="en-US" dirty="0"/>
              <a:t>of </a:t>
            </a:r>
            <a:r>
              <a:rPr lang="en-US" dirty="0" smtClean="0"/>
              <a:t>the central </a:t>
            </a:r>
            <a:r>
              <a:rPr lang="en-US" dirty="0"/>
              <a:t>device. </a:t>
            </a:r>
          </a:p>
          <a:p>
            <a:pPr algn="just"/>
            <a:r>
              <a:rPr lang="en-GB" dirty="0" smtClean="0"/>
              <a:t>Large amount of cables as well as increased </a:t>
            </a:r>
            <a:r>
              <a:rPr lang="en-GB" dirty="0"/>
              <a:t>devices cause traffic which makes network slow</a:t>
            </a:r>
            <a:r>
              <a:rPr lang="en-GB" dirty="0" smtClean="0"/>
              <a:t>.</a:t>
            </a:r>
            <a:endParaRPr lang="en-US" dirty="0"/>
          </a:p>
          <a:p>
            <a:endParaRPr lang="en-US" dirty="0"/>
          </a:p>
        </p:txBody>
      </p:sp>
    </p:spTree>
    <p:extLst>
      <p:ext uri="{BB962C8B-B14F-4D97-AF65-F5344CB8AC3E}">
        <p14:creationId xmlns:p14="http://schemas.microsoft.com/office/powerpoint/2010/main" xmlns="" val="2324649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553200" cy="715962"/>
          </a:xfrm>
        </p:spPr>
        <p:txBody>
          <a:bodyPr>
            <a:normAutofit fontScale="90000"/>
          </a:bodyPr>
          <a:lstStyle/>
          <a:p>
            <a:r>
              <a:rPr lang="en-US" b="1" dirty="0" smtClean="0"/>
              <a:t>Physical Ring </a:t>
            </a:r>
            <a:r>
              <a:rPr lang="en-US" b="1" dirty="0"/>
              <a:t>T</a:t>
            </a:r>
            <a:r>
              <a:rPr lang="en-US" b="1" dirty="0" smtClean="0"/>
              <a:t>opology</a:t>
            </a:r>
            <a:endParaRPr lang="en-US" b="1" dirty="0"/>
          </a:p>
        </p:txBody>
      </p:sp>
      <p:sp>
        <p:nvSpPr>
          <p:cNvPr id="3" name="Content Placeholder 2"/>
          <p:cNvSpPr>
            <a:spLocks noGrp="1"/>
          </p:cNvSpPr>
          <p:nvPr>
            <p:ph idx="1"/>
          </p:nvPr>
        </p:nvSpPr>
        <p:spPr>
          <a:xfrm>
            <a:off x="76200" y="838200"/>
            <a:ext cx="8915400" cy="5867400"/>
          </a:xfrm>
        </p:spPr>
        <p:txBody>
          <a:bodyPr>
            <a:normAutofit/>
          </a:bodyPr>
          <a:lstStyle/>
          <a:p>
            <a:pPr algn="just"/>
            <a:r>
              <a:rPr lang="en-US" dirty="0" smtClean="0"/>
              <a:t>A network topology in which all network nodes are connected in a continuous circle.</a:t>
            </a:r>
          </a:p>
          <a:p>
            <a:pPr algn="just"/>
            <a:endParaRPr lang="en-US" dirty="0"/>
          </a:p>
          <a:p>
            <a:pPr algn="just"/>
            <a:r>
              <a:rPr lang="en-US" dirty="0" smtClean="0"/>
              <a:t> Each node in turn reads the network signal from its upstream neighbor and then transmits it to its downstream neighbor, so signal quality is high in this topology.</a:t>
            </a:r>
          </a:p>
          <a:p>
            <a:pPr marL="0" indent="0" algn="just">
              <a:buNone/>
            </a:pPr>
            <a:endParaRPr lang="en-US" dirty="0" smtClean="0"/>
          </a:p>
          <a:p>
            <a:pPr algn="just"/>
            <a:r>
              <a:rPr lang="en-US" dirty="0" smtClean="0"/>
              <a:t>However, because failure of a single node can bring down the whole network, ring topologies are potentially unreliable.</a:t>
            </a:r>
            <a:endParaRPr lang="en-US" dirty="0"/>
          </a:p>
        </p:txBody>
      </p:sp>
    </p:spTree>
    <p:extLst>
      <p:ext uri="{BB962C8B-B14F-4D97-AF65-F5344CB8AC3E}">
        <p14:creationId xmlns:p14="http://schemas.microsoft.com/office/powerpoint/2010/main" xmlns="" val="2204784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BIOLA\Desktop\DOWNLOADS\INTRO TO NETWORKING\introduction-to-networking-12-638 (1).jpg"/>
          <p:cNvPicPr>
            <a:picLocks noGrp="1" noChangeAspect="1" noChangeArrowheads="1"/>
          </p:cNvPicPr>
          <p:nvPr>
            <p:ph idx="1"/>
          </p:nvPr>
        </p:nvPicPr>
        <p:blipFill>
          <a:blip r:embed="rId2"/>
          <a:srcRect/>
          <a:stretch>
            <a:fillRect/>
          </a:stretch>
        </p:blipFill>
        <p:spPr bwMode="auto">
          <a:xfrm>
            <a:off x="238420" y="228600"/>
            <a:ext cx="8676980" cy="6477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1" y="228599"/>
            <a:ext cx="4267200" cy="380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1905000"/>
            <a:ext cx="4419600" cy="4248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69522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BIOLA\Desktop\DOWNLOADS\INTRO TO NETWORKING\introduction-to-networking-13-638 (1).jpg"/>
          <p:cNvPicPr>
            <a:picLocks noGrp="1" noChangeAspect="1" noChangeArrowheads="1"/>
          </p:cNvPicPr>
          <p:nvPr>
            <p:ph idx="1"/>
          </p:nvPr>
        </p:nvPicPr>
        <p:blipFill>
          <a:blip r:embed="rId2"/>
          <a:srcRect/>
          <a:stretch>
            <a:fillRect/>
          </a:stretch>
        </p:blipFill>
        <p:spPr bwMode="auto">
          <a:xfrm>
            <a:off x="339914" y="304800"/>
            <a:ext cx="8499286" cy="6248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normAutofit lnSpcReduction="10000"/>
          </a:bodyPr>
          <a:lstStyle/>
          <a:p>
            <a:pPr algn="just"/>
            <a:r>
              <a:rPr lang="en-US" dirty="0" smtClean="0"/>
              <a:t> </a:t>
            </a:r>
            <a:r>
              <a:rPr lang="en-US" b="1" i="1" dirty="0" smtClean="0"/>
              <a:t>Topology</a:t>
            </a:r>
            <a:r>
              <a:rPr lang="en-US" dirty="0" smtClean="0"/>
              <a:t> is a network specification that determines the network’s </a:t>
            </a:r>
            <a:r>
              <a:rPr lang="en-US" b="1" i="1" dirty="0" smtClean="0"/>
              <a:t>overall layout </a:t>
            </a:r>
            <a:r>
              <a:rPr lang="en-US" dirty="0" smtClean="0"/>
              <a:t>and the network’s </a:t>
            </a:r>
            <a:r>
              <a:rPr lang="en-US" b="1" i="1" dirty="0" smtClean="0"/>
              <a:t>data flow patterns</a:t>
            </a:r>
            <a:r>
              <a:rPr lang="en-US" dirty="0" smtClean="0"/>
              <a:t>. </a:t>
            </a:r>
          </a:p>
          <a:p>
            <a:pPr algn="just"/>
            <a:endParaRPr lang="en-US" dirty="0"/>
          </a:p>
          <a:p>
            <a:pPr algn="just"/>
            <a:r>
              <a:rPr lang="en-US" dirty="0" smtClean="0"/>
              <a:t>A topology comprises the </a:t>
            </a:r>
            <a:r>
              <a:rPr lang="en-US" b="1" i="1" dirty="0" smtClean="0"/>
              <a:t>physical topology </a:t>
            </a:r>
            <a:r>
              <a:rPr lang="en-US" dirty="0" smtClean="0"/>
              <a:t>which describes the network’s physical wiring layout or shape and the </a:t>
            </a:r>
            <a:r>
              <a:rPr lang="en-US" b="1" i="1" dirty="0" smtClean="0"/>
              <a:t>logical topology </a:t>
            </a:r>
            <a:r>
              <a:rPr lang="en-US" dirty="0" smtClean="0"/>
              <a:t>which describes the paths through which the data moves. </a:t>
            </a:r>
          </a:p>
          <a:p>
            <a:pPr marL="0" indent="0" algn="just">
              <a:buNone/>
            </a:pPr>
            <a:r>
              <a:rPr lang="en-US" dirty="0" smtClean="0"/>
              <a:t>Logical </a:t>
            </a:r>
            <a:r>
              <a:rPr lang="en-US" dirty="0"/>
              <a:t>topology is the arrangement of devices on a computer </a:t>
            </a:r>
            <a:r>
              <a:rPr lang="en-US" b="1" dirty="0"/>
              <a:t>network</a:t>
            </a:r>
            <a:r>
              <a:rPr lang="en-US" dirty="0"/>
              <a:t> and how they communicate with one another</a:t>
            </a:r>
            <a:r>
              <a:rPr lang="en-US" dirty="0" smtClean="0"/>
              <a:t>. </a:t>
            </a:r>
          </a:p>
          <a:p>
            <a:pPr marL="0" indent="0" algn="just">
              <a:buNone/>
            </a:pPr>
            <a:r>
              <a:rPr lang="en-US" b="1" i="1" u="sng" dirty="0" smtClean="0"/>
              <a:t>Note</a:t>
            </a:r>
            <a:r>
              <a:rPr lang="en-US" dirty="0" smtClean="0"/>
              <a:t>: The physical and logical topologies do not have to be the same.</a:t>
            </a:r>
            <a:endParaRPr lang="en-US" dirty="0"/>
          </a:p>
        </p:txBody>
      </p:sp>
    </p:spTree>
    <p:extLst>
      <p:ext uri="{BB962C8B-B14F-4D97-AF65-F5344CB8AC3E}">
        <p14:creationId xmlns:p14="http://schemas.microsoft.com/office/powerpoint/2010/main" xmlns="" val="2204784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324600"/>
          </a:xfrm>
        </p:spPr>
        <p:txBody>
          <a:bodyPr>
            <a:normAutofit fontScale="70000" lnSpcReduction="20000"/>
          </a:bodyPr>
          <a:lstStyle/>
          <a:p>
            <a:pPr marL="0" indent="0">
              <a:buNone/>
            </a:pPr>
            <a:r>
              <a:rPr lang="en-US" b="1" dirty="0"/>
              <a:t>Advantages of Ring Topology </a:t>
            </a:r>
            <a:endParaRPr lang="en-US" dirty="0"/>
          </a:p>
          <a:p>
            <a:pPr algn="just"/>
            <a:r>
              <a:rPr lang="en-US" dirty="0" smtClean="0"/>
              <a:t>This </a:t>
            </a:r>
            <a:r>
              <a:rPr lang="en-US" dirty="0"/>
              <a:t>type of network topology is very organized. Each node gets to send the data when it receives an empty token. This helps to reduces chances of collision. Also in </a:t>
            </a:r>
            <a:r>
              <a:rPr lang="en-US" dirty="0" smtClean="0"/>
              <a:t>a ring </a:t>
            </a:r>
            <a:r>
              <a:rPr lang="en-US" dirty="0"/>
              <a:t>topology all the traffic flows in only one direction </a:t>
            </a:r>
            <a:r>
              <a:rPr lang="en-US" dirty="0" smtClean="0"/>
              <a:t>at a </a:t>
            </a:r>
            <a:r>
              <a:rPr lang="en-US" dirty="0"/>
              <a:t>very high speed. </a:t>
            </a:r>
          </a:p>
          <a:p>
            <a:pPr algn="just"/>
            <a:r>
              <a:rPr lang="en-US" dirty="0" smtClean="0"/>
              <a:t>Even </a:t>
            </a:r>
            <a:r>
              <a:rPr lang="en-US" dirty="0"/>
              <a:t>when the load on the network increases, its performance is better than </a:t>
            </a:r>
            <a:r>
              <a:rPr lang="en-US" dirty="0" smtClean="0"/>
              <a:t>the bus </a:t>
            </a:r>
            <a:r>
              <a:rPr lang="en-US" dirty="0"/>
              <a:t>topology. </a:t>
            </a:r>
          </a:p>
          <a:p>
            <a:pPr algn="just"/>
            <a:r>
              <a:rPr lang="en-US" dirty="0" smtClean="0"/>
              <a:t>There </a:t>
            </a:r>
            <a:r>
              <a:rPr lang="en-US" dirty="0"/>
              <a:t>is no need for network server to control the connectivity between </a:t>
            </a:r>
            <a:r>
              <a:rPr lang="en-US" dirty="0" smtClean="0"/>
              <a:t>workstations</a:t>
            </a:r>
            <a:r>
              <a:rPr lang="en-US" dirty="0"/>
              <a:t> </a:t>
            </a:r>
            <a:r>
              <a:rPr lang="en-US" dirty="0" smtClean="0"/>
              <a:t>in a ring topology. </a:t>
            </a:r>
            <a:endParaRPr lang="en-US" dirty="0"/>
          </a:p>
          <a:p>
            <a:pPr algn="just"/>
            <a:r>
              <a:rPr lang="en-US" dirty="0" smtClean="0"/>
              <a:t>Additional </a:t>
            </a:r>
            <a:r>
              <a:rPr lang="en-US" dirty="0"/>
              <a:t>components do not affect the performance of network. </a:t>
            </a:r>
          </a:p>
          <a:p>
            <a:pPr algn="just"/>
            <a:r>
              <a:rPr lang="en-US" dirty="0" smtClean="0"/>
              <a:t>Each </a:t>
            </a:r>
            <a:r>
              <a:rPr lang="en-US" dirty="0"/>
              <a:t>computer has equal access to resources. </a:t>
            </a:r>
          </a:p>
          <a:p>
            <a:pPr marL="0" indent="0" algn="just">
              <a:buNone/>
            </a:pPr>
            <a:r>
              <a:rPr lang="en-US" b="1" dirty="0"/>
              <a:t> </a:t>
            </a:r>
            <a:endParaRPr lang="en-US" dirty="0"/>
          </a:p>
          <a:p>
            <a:pPr marL="0" indent="0" algn="just">
              <a:buNone/>
            </a:pPr>
            <a:r>
              <a:rPr lang="en-US" b="1" dirty="0"/>
              <a:t>Disadvantages of Ring Topology </a:t>
            </a:r>
            <a:endParaRPr lang="en-US" dirty="0"/>
          </a:p>
          <a:p>
            <a:pPr algn="just"/>
            <a:r>
              <a:rPr lang="en-GB" dirty="0" smtClean="0"/>
              <a:t>Each </a:t>
            </a:r>
            <a:r>
              <a:rPr lang="en-GB" dirty="0"/>
              <a:t>packet of data must pass through all the computers between source and destination. This makes it slower than </a:t>
            </a:r>
            <a:r>
              <a:rPr lang="en-GB" dirty="0" smtClean="0"/>
              <a:t>star </a:t>
            </a:r>
            <a:r>
              <a:rPr lang="en-GB" dirty="0"/>
              <a:t>topology. </a:t>
            </a:r>
            <a:endParaRPr lang="en-US" dirty="0"/>
          </a:p>
          <a:p>
            <a:pPr algn="just"/>
            <a:r>
              <a:rPr lang="en-GB" dirty="0" smtClean="0"/>
              <a:t>If </a:t>
            </a:r>
            <a:r>
              <a:rPr lang="en-GB" dirty="0"/>
              <a:t>one workstation or port goes down, the entire network gets affected. </a:t>
            </a:r>
            <a:endParaRPr lang="en-US" dirty="0"/>
          </a:p>
          <a:p>
            <a:pPr algn="just"/>
            <a:r>
              <a:rPr lang="en-GB" dirty="0" smtClean="0"/>
              <a:t>Network </a:t>
            </a:r>
            <a:r>
              <a:rPr lang="en-GB" dirty="0"/>
              <a:t>is highly dependent on the </a:t>
            </a:r>
            <a:r>
              <a:rPr lang="en-GB" dirty="0" smtClean="0"/>
              <a:t>cable which </a:t>
            </a:r>
            <a:r>
              <a:rPr lang="en-GB" dirty="0"/>
              <a:t>connects different components.</a:t>
            </a:r>
            <a:endParaRPr lang="en-US" dirty="0"/>
          </a:p>
          <a:p>
            <a:pPr marL="0" indent="0">
              <a:buNone/>
            </a:pPr>
            <a:r>
              <a:rPr lang="en-GB" b="1" i="1" dirty="0"/>
              <a:t> </a:t>
            </a:r>
            <a:endParaRPr lang="en-US" dirty="0"/>
          </a:p>
          <a:p>
            <a:endParaRPr lang="en-US" dirty="0"/>
          </a:p>
        </p:txBody>
      </p:sp>
    </p:spTree>
    <p:extLst>
      <p:ext uri="{BB962C8B-B14F-4D97-AF65-F5344CB8AC3E}">
        <p14:creationId xmlns:p14="http://schemas.microsoft.com/office/powerpoint/2010/main" xmlns="" val="4141441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92162"/>
          </a:xfrm>
        </p:spPr>
        <p:txBody>
          <a:bodyPr/>
          <a:lstStyle/>
          <a:p>
            <a:r>
              <a:rPr lang="en-US" b="1" dirty="0" smtClean="0"/>
              <a:t>Physical Mesh </a:t>
            </a:r>
            <a:r>
              <a:rPr lang="en-US" b="1" dirty="0"/>
              <a:t>T</a:t>
            </a:r>
            <a:r>
              <a:rPr lang="en-US" b="1" dirty="0" smtClean="0"/>
              <a:t>opology</a:t>
            </a:r>
            <a:endParaRPr lang="en-US" b="1" dirty="0"/>
          </a:p>
        </p:txBody>
      </p:sp>
      <p:sp>
        <p:nvSpPr>
          <p:cNvPr id="3" name="Content Placeholder 2"/>
          <p:cNvSpPr>
            <a:spLocks noGrp="1"/>
          </p:cNvSpPr>
          <p:nvPr>
            <p:ph idx="1"/>
          </p:nvPr>
        </p:nvSpPr>
        <p:spPr>
          <a:xfrm>
            <a:off x="152400" y="1066800"/>
            <a:ext cx="8839200" cy="5638800"/>
          </a:xfrm>
        </p:spPr>
        <p:txBody>
          <a:bodyPr>
            <a:normAutofit fontScale="85000" lnSpcReduction="20000"/>
          </a:bodyPr>
          <a:lstStyle/>
          <a:p>
            <a:pPr algn="just"/>
            <a:r>
              <a:rPr lang="en-US" dirty="0" smtClean="0"/>
              <a:t>A network in which each node has a direct connection to every other node. </a:t>
            </a:r>
          </a:p>
          <a:p>
            <a:pPr algn="just"/>
            <a:endParaRPr lang="en-US" dirty="0"/>
          </a:p>
          <a:p>
            <a:pPr algn="just"/>
            <a:r>
              <a:rPr lang="en-US" dirty="0" smtClean="0"/>
              <a:t>This topology is extremely reliable because no node can ever be isolated from the network. </a:t>
            </a:r>
          </a:p>
          <a:p>
            <a:pPr algn="just"/>
            <a:endParaRPr lang="en-US" dirty="0"/>
          </a:p>
          <a:p>
            <a:pPr algn="just"/>
            <a:r>
              <a:rPr lang="en-US" dirty="0" smtClean="0"/>
              <a:t>It is also extraordinarily difficult to implement and maintain because the number of connections increases exponentially with the number of nodes. </a:t>
            </a:r>
          </a:p>
          <a:p>
            <a:pPr algn="just"/>
            <a:endParaRPr lang="en-US" dirty="0"/>
          </a:p>
          <a:p>
            <a:pPr algn="just"/>
            <a:r>
              <a:rPr lang="en-US" b="1" i="1" dirty="0" smtClean="0"/>
              <a:t>Mesh topologies are typically used to provide reliable connections between separate independent networks</a:t>
            </a:r>
            <a:r>
              <a:rPr lang="en-US" b="1" dirty="0" smtClean="0"/>
              <a:t>.</a:t>
            </a:r>
          </a:p>
          <a:p>
            <a:pPr algn="just"/>
            <a:r>
              <a:rPr lang="en-US" dirty="0" smtClean="0"/>
              <a:t>The connection between major divisions of the Internet use a mesh topology.</a:t>
            </a:r>
            <a:endParaRPr lang="en-US" dirty="0"/>
          </a:p>
        </p:txBody>
      </p:sp>
    </p:spTree>
    <p:extLst>
      <p:ext uri="{BB962C8B-B14F-4D97-AF65-F5344CB8AC3E}">
        <p14:creationId xmlns:p14="http://schemas.microsoft.com/office/powerpoint/2010/main" xmlns="" val="2204784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BIOLA\Desktop\DOWNLOADS\INTRO TO NETWORKING\introduction-to-networking-16-638 (1).jpg"/>
          <p:cNvPicPr>
            <a:picLocks noGrp="1" noChangeAspect="1" noChangeArrowheads="1"/>
          </p:cNvPicPr>
          <p:nvPr>
            <p:ph idx="1"/>
          </p:nvPr>
        </p:nvPicPr>
        <p:blipFill>
          <a:blip r:embed="rId2"/>
          <a:srcRect/>
          <a:stretch>
            <a:fillRect/>
          </a:stretch>
        </p:blipFill>
        <p:spPr bwMode="auto">
          <a:xfrm>
            <a:off x="136926" y="152400"/>
            <a:ext cx="8854674" cy="6477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dirty="0"/>
              <a:t>Physical Mesh Topology</a:t>
            </a:r>
            <a:endParaRPr lang="en-US" dirty="0"/>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24400" y="2286000"/>
            <a:ext cx="41910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990600"/>
            <a:ext cx="44958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5997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Physical Mesh Topology</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495800" y="1981200"/>
            <a:ext cx="4343400"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1066800"/>
            <a:ext cx="3962400"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55978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BIOLA\Desktop\DOWNLOADS\INTRO TO NETWORKING\introduction-to-networking-17-638 (1).jpg"/>
          <p:cNvPicPr>
            <a:picLocks noGrp="1" noChangeAspect="1" noChangeArrowheads="1"/>
          </p:cNvPicPr>
          <p:nvPr>
            <p:ph idx="1"/>
          </p:nvPr>
        </p:nvPicPr>
        <p:blipFill>
          <a:blip r:embed="rId2"/>
          <a:srcRect/>
          <a:stretch>
            <a:fillRect/>
          </a:stretch>
        </p:blipFill>
        <p:spPr bwMode="auto">
          <a:xfrm>
            <a:off x="228600" y="228600"/>
            <a:ext cx="8686800" cy="6400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400800"/>
          </a:xfrm>
        </p:spPr>
        <p:txBody>
          <a:bodyPr>
            <a:normAutofit fontScale="62500" lnSpcReduction="20000"/>
          </a:bodyPr>
          <a:lstStyle/>
          <a:p>
            <a:pPr marL="0" indent="0">
              <a:buNone/>
            </a:pPr>
            <a:r>
              <a:rPr lang="en-US" b="1" dirty="0"/>
              <a:t>Advantages of Mesh topology </a:t>
            </a:r>
            <a:endParaRPr lang="en-US" dirty="0"/>
          </a:p>
          <a:p>
            <a:r>
              <a:rPr lang="en-US" dirty="0" smtClean="0"/>
              <a:t>Data </a:t>
            </a:r>
            <a:r>
              <a:rPr lang="en-US" dirty="0"/>
              <a:t>can be transmitted from different devices simultaneously. This topology can withstand high traffic.</a:t>
            </a:r>
          </a:p>
          <a:p>
            <a:r>
              <a:rPr lang="en-US" dirty="0" smtClean="0"/>
              <a:t>Even </a:t>
            </a:r>
            <a:r>
              <a:rPr lang="en-US" dirty="0"/>
              <a:t>if one of the components fails there is always an alternative present. So data transfer doesn’t get affected. </a:t>
            </a:r>
          </a:p>
          <a:p>
            <a:r>
              <a:rPr lang="en-US" dirty="0" smtClean="0"/>
              <a:t>Expansion </a:t>
            </a:r>
            <a:r>
              <a:rPr lang="en-US" dirty="0"/>
              <a:t>and modification in topology can be done without disrupting other nodes. </a:t>
            </a:r>
          </a:p>
          <a:p>
            <a:r>
              <a:rPr lang="en-US" dirty="0" smtClean="0"/>
              <a:t>It </a:t>
            </a:r>
            <a:r>
              <a:rPr lang="en-US" dirty="0"/>
              <a:t>is more reliable than other topologies. </a:t>
            </a:r>
          </a:p>
          <a:p>
            <a:r>
              <a:rPr lang="en-US" dirty="0" smtClean="0"/>
              <a:t> </a:t>
            </a:r>
            <a:r>
              <a:rPr lang="en-US" dirty="0"/>
              <a:t>I</a:t>
            </a:r>
            <a:r>
              <a:rPr lang="en-US" dirty="0" smtClean="0"/>
              <a:t>t is easy </a:t>
            </a:r>
            <a:r>
              <a:rPr lang="en-US" dirty="0"/>
              <a:t>to detect faulty </a:t>
            </a:r>
            <a:r>
              <a:rPr lang="en-US" dirty="0" smtClean="0"/>
              <a:t>node in this topology. </a:t>
            </a:r>
            <a:endParaRPr lang="en-US" dirty="0"/>
          </a:p>
          <a:p>
            <a:r>
              <a:rPr lang="en-US" dirty="0" smtClean="0"/>
              <a:t>Centralized </a:t>
            </a:r>
            <a:r>
              <a:rPr lang="en-US" dirty="0"/>
              <a:t>management is not required as in star topology </a:t>
            </a:r>
          </a:p>
          <a:p>
            <a:r>
              <a:rPr lang="en-US" dirty="0" smtClean="0"/>
              <a:t>The </a:t>
            </a:r>
            <a:r>
              <a:rPr lang="en-US" dirty="0"/>
              <a:t>e</a:t>
            </a:r>
            <a:r>
              <a:rPr lang="en-US" dirty="0" smtClean="0"/>
              <a:t>ntire </a:t>
            </a:r>
            <a:r>
              <a:rPr lang="en-US" dirty="0"/>
              <a:t>network </a:t>
            </a:r>
            <a:r>
              <a:rPr lang="en-US" dirty="0" smtClean="0"/>
              <a:t>is not </a:t>
            </a:r>
            <a:r>
              <a:rPr lang="en-US" dirty="0"/>
              <a:t>affected by </a:t>
            </a:r>
            <a:r>
              <a:rPr lang="en-US" dirty="0" smtClean="0"/>
              <a:t>a </a:t>
            </a:r>
            <a:r>
              <a:rPr lang="en-US" dirty="0"/>
              <a:t>faulty device. </a:t>
            </a:r>
          </a:p>
          <a:p>
            <a:pPr marL="0" indent="0">
              <a:buNone/>
            </a:pPr>
            <a:endParaRPr lang="en-US" b="1" dirty="0"/>
          </a:p>
          <a:p>
            <a:pPr marL="0" indent="0">
              <a:buNone/>
            </a:pPr>
            <a:endParaRPr lang="en-US" dirty="0"/>
          </a:p>
          <a:p>
            <a:pPr marL="0" indent="0">
              <a:buNone/>
            </a:pPr>
            <a:r>
              <a:rPr lang="en-US" b="1" dirty="0"/>
              <a:t>Disadvantages of Mesh topology </a:t>
            </a:r>
            <a:endParaRPr lang="en-US" dirty="0"/>
          </a:p>
          <a:p>
            <a:r>
              <a:rPr lang="en-US" dirty="0" smtClean="0"/>
              <a:t>There </a:t>
            </a:r>
            <a:r>
              <a:rPr lang="en-US" dirty="0"/>
              <a:t>are high chances of redundancy in many of the network connections. </a:t>
            </a:r>
          </a:p>
          <a:p>
            <a:r>
              <a:rPr lang="en-US" dirty="0" smtClean="0"/>
              <a:t>Overall </a:t>
            </a:r>
            <a:r>
              <a:rPr lang="en-US" dirty="0"/>
              <a:t>cost of this network </a:t>
            </a:r>
            <a:r>
              <a:rPr lang="en-US" dirty="0" smtClean="0"/>
              <a:t>is too </a:t>
            </a:r>
            <a:r>
              <a:rPr lang="en-US" dirty="0"/>
              <a:t>high as compared </a:t>
            </a:r>
            <a:r>
              <a:rPr lang="en-US" dirty="0" smtClean="0"/>
              <a:t>with </a:t>
            </a:r>
            <a:r>
              <a:rPr lang="en-US" dirty="0"/>
              <a:t>other network topologies. </a:t>
            </a:r>
          </a:p>
          <a:p>
            <a:r>
              <a:rPr lang="en-US" dirty="0" smtClean="0"/>
              <a:t>Set-up </a:t>
            </a:r>
            <a:r>
              <a:rPr lang="en-US" dirty="0"/>
              <a:t>and maintenance of this topology is very </a:t>
            </a:r>
            <a:r>
              <a:rPr lang="en-US" dirty="0" smtClean="0"/>
              <a:t>difficult and the administration </a:t>
            </a:r>
            <a:r>
              <a:rPr lang="en-US" dirty="0"/>
              <a:t>of the network is tough. </a:t>
            </a:r>
          </a:p>
          <a:p>
            <a:r>
              <a:rPr lang="en-US" dirty="0" smtClean="0"/>
              <a:t>More </a:t>
            </a:r>
            <a:r>
              <a:rPr lang="en-US" dirty="0"/>
              <a:t>cabling is </a:t>
            </a:r>
            <a:r>
              <a:rPr lang="en-US" dirty="0" smtClean="0"/>
              <a:t>required in this topology. </a:t>
            </a:r>
            <a:endParaRPr lang="en-US" dirty="0"/>
          </a:p>
          <a:p>
            <a:r>
              <a:rPr lang="en-GB" dirty="0" smtClean="0"/>
              <a:t>Each </a:t>
            </a:r>
            <a:r>
              <a:rPr lang="en-GB" dirty="0"/>
              <a:t>link from one device to another requires an individual </a:t>
            </a:r>
            <a:r>
              <a:rPr lang="en-GB" dirty="0" smtClean="0"/>
              <a:t>network interface card (NIC).</a:t>
            </a:r>
            <a:endParaRPr lang="en-US" dirty="0"/>
          </a:p>
          <a:p>
            <a:endParaRPr lang="en-US" dirty="0"/>
          </a:p>
        </p:txBody>
      </p:sp>
    </p:spTree>
    <p:extLst>
      <p:ext uri="{BB962C8B-B14F-4D97-AF65-F5344CB8AC3E}">
        <p14:creationId xmlns:p14="http://schemas.microsoft.com/office/powerpoint/2010/main" xmlns="" val="1357932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639762"/>
          </a:xfrm>
        </p:spPr>
        <p:txBody>
          <a:bodyPr>
            <a:normAutofit fontScale="90000"/>
          </a:bodyPr>
          <a:lstStyle/>
          <a:p>
            <a:r>
              <a:rPr lang="en-US" b="1" dirty="0" smtClean="0"/>
              <a:t>Hybrid Topology</a:t>
            </a:r>
            <a:endParaRPr lang="en-US" b="1" dirty="0"/>
          </a:p>
        </p:txBody>
      </p:sp>
      <p:sp>
        <p:nvSpPr>
          <p:cNvPr id="3" name="Content Placeholder 2"/>
          <p:cNvSpPr>
            <a:spLocks noGrp="1"/>
          </p:cNvSpPr>
          <p:nvPr>
            <p:ph idx="1"/>
          </p:nvPr>
        </p:nvSpPr>
        <p:spPr>
          <a:xfrm>
            <a:off x="152400" y="762000"/>
            <a:ext cx="8839200" cy="5791200"/>
          </a:xfrm>
        </p:spPr>
        <p:txBody>
          <a:bodyPr>
            <a:normAutofit lnSpcReduction="10000"/>
          </a:bodyPr>
          <a:lstStyle/>
          <a:p>
            <a:pPr algn="just"/>
            <a:r>
              <a:rPr lang="en-US" dirty="0" smtClean="0"/>
              <a:t>A hybrid topology exhibits characteristics of more than one standard physical topology. </a:t>
            </a:r>
          </a:p>
          <a:p>
            <a:pPr algn="just"/>
            <a:endParaRPr lang="en-US" dirty="0"/>
          </a:p>
          <a:p>
            <a:pPr algn="just"/>
            <a:r>
              <a:rPr lang="en-US" dirty="0" smtClean="0"/>
              <a:t>Each section of the network follows the rules of its own topology. They can be complex to maintain because they incorporate wide range of technologies.</a:t>
            </a:r>
          </a:p>
          <a:p>
            <a:pPr marL="0" indent="0" algn="just">
              <a:buNone/>
            </a:pPr>
            <a:endParaRPr lang="en-US" dirty="0" smtClean="0"/>
          </a:p>
          <a:p>
            <a:pPr algn="just"/>
            <a:r>
              <a:rPr lang="en-US" dirty="0" smtClean="0"/>
              <a:t>Hybrid technologies are not typically built on purpose, instead they arise when administrators connect existing networks that were implemented independently using different topologies.</a:t>
            </a:r>
            <a:endParaRPr lang="en-US" dirty="0"/>
          </a:p>
        </p:txBody>
      </p:sp>
    </p:spTree>
    <p:extLst>
      <p:ext uri="{BB962C8B-B14F-4D97-AF65-F5344CB8AC3E}">
        <p14:creationId xmlns:p14="http://schemas.microsoft.com/office/powerpoint/2010/main" xmlns="" val="2204784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US" b="1" dirty="0"/>
              <a:t>Hybrid Topology</a:t>
            </a:r>
            <a:endParaRPr lang="en-US" dirty="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762000"/>
            <a:ext cx="7924800"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9756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b="1" dirty="0"/>
              <a:t>Hybrid Topology</a:t>
            </a:r>
            <a:endParaRPr lang="en-US"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914400"/>
            <a:ext cx="868680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4498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IOLA\Desktop\DOWNLOADS\INTRO TO NETWORKING\introduction-to-networking-9-638 (1).jpg"/>
          <p:cNvPicPr>
            <a:picLocks noGrp="1" noChangeAspect="1" noChangeArrowheads="1"/>
          </p:cNvPicPr>
          <p:nvPr>
            <p:ph idx="1"/>
          </p:nvPr>
        </p:nvPicPr>
        <p:blipFill>
          <a:blip r:embed="rId2"/>
          <a:srcRect/>
          <a:stretch>
            <a:fillRect/>
          </a:stretch>
        </p:blipFill>
        <p:spPr bwMode="auto">
          <a:xfrm>
            <a:off x="228600" y="152400"/>
            <a:ext cx="8686800" cy="6400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92162"/>
          </a:xfrm>
        </p:spPr>
        <p:txBody>
          <a:bodyPr/>
          <a:lstStyle/>
          <a:p>
            <a:r>
              <a:rPr lang="en-US" b="1" dirty="0" smtClean="0"/>
              <a:t>Logical Bus </a:t>
            </a:r>
            <a:r>
              <a:rPr lang="en-US" b="1" dirty="0"/>
              <a:t>T</a:t>
            </a:r>
            <a:r>
              <a:rPr lang="en-US" b="1" dirty="0" smtClean="0"/>
              <a:t>opology</a:t>
            </a:r>
            <a:endParaRPr lang="en-US" b="1" dirty="0"/>
          </a:p>
        </p:txBody>
      </p:sp>
      <p:sp>
        <p:nvSpPr>
          <p:cNvPr id="3" name="Content Placeholder 2"/>
          <p:cNvSpPr>
            <a:spLocks noGrp="1"/>
          </p:cNvSpPr>
          <p:nvPr>
            <p:ph idx="1"/>
          </p:nvPr>
        </p:nvSpPr>
        <p:spPr>
          <a:xfrm>
            <a:off x="152400" y="1066800"/>
            <a:ext cx="8839200" cy="4525963"/>
          </a:xfrm>
        </p:spPr>
        <p:txBody>
          <a:bodyPr/>
          <a:lstStyle/>
          <a:p>
            <a:pPr algn="just"/>
            <a:r>
              <a:rPr lang="en-US" dirty="0" smtClean="0"/>
              <a:t>A network topology in which all nodes see the network signal at the same time, regardless of the physical wiring layout of the network. </a:t>
            </a:r>
          </a:p>
          <a:p>
            <a:pPr algn="just"/>
            <a:endParaRPr lang="en-US" dirty="0"/>
          </a:p>
          <a:p>
            <a:pPr algn="just"/>
            <a:r>
              <a:rPr lang="en-US" dirty="0" smtClean="0"/>
              <a:t>Even though the nodes might be connected to a central hub and resemble a star, the data flow appears to move in a single continuous stream.</a:t>
            </a:r>
            <a:endParaRPr lang="en-US" dirty="0"/>
          </a:p>
        </p:txBody>
      </p:sp>
    </p:spTree>
    <p:extLst>
      <p:ext uri="{BB962C8B-B14F-4D97-AF65-F5344CB8AC3E}">
        <p14:creationId xmlns:p14="http://schemas.microsoft.com/office/powerpoint/2010/main" xmlns="" val="2204784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b="1" dirty="0"/>
              <a:t>Logical Bus Topology</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914400"/>
            <a:ext cx="8610600"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08302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39762"/>
          </a:xfrm>
        </p:spPr>
        <p:txBody>
          <a:bodyPr>
            <a:normAutofit fontScale="90000"/>
          </a:bodyPr>
          <a:lstStyle/>
          <a:p>
            <a:r>
              <a:rPr lang="en-US" b="1" dirty="0" smtClean="0"/>
              <a:t>Logical Ring </a:t>
            </a:r>
            <a:r>
              <a:rPr lang="en-US" b="1" dirty="0"/>
              <a:t>T</a:t>
            </a:r>
            <a:r>
              <a:rPr lang="en-US" b="1" dirty="0" smtClean="0"/>
              <a:t>opology</a:t>
            </a:r>
            <a:endParaRPr lang="en-US" b="1" dirty="0"/>
          </a:p>
        </p:txBody>
      </p:sp>
      <p:sp>
        <p:nvSpPr>
          <p:cNvPr id="3" name="Content Placeholder 2"/>
          <p:cNvSpPr>
            <a:spLocks noGrp="1"/>
          </p:cNvSpPr>
          <p:nvPr>
            <p:ph idx="1"/>
          </p:nvPr>
        </p:nvSpPr>
        <p:spPr>
          <a:xfrm>
            <a:off x="228600" y="838200"/>
            <a:ext cx="8763000" cy="5867400"/>
          </a:xfrm>
        </p:spPr>
        <p:txBody>
          <a:bodyPr>
            <a:normAutofit/>
          </a:bodyPr>
          <a:lstStyle/>
          <a:p>
            <a:pPr algn="just"/>
            <a:r>
              <a:rPr lang="en-US" dirty="0" smtClean="0"/>
              <a:t>A logical ring topology is a network topology in which each node receives data only from its upstream neighbor and re-transmits it only to its downstream neighbor regardless of the physical layout of the network. </a:t>
            </a:r>
          </a:p>
          <a:p>
            <a:pPr algn="just"/>
            <a:endParaRPr lang="en-US" dirty="0"/>
          </a:p>
          <a:p>
            <a:pPr algn="just"/>
            <a:r>
              <a:rPr lang="en-US" dirty="0" smtClean="0"/>
              <a:t>Although, the nodes might be connected to a central device in a star layout, the data moves through the network in a continuous circle.</a:t>
            </a:r>
            <a:endParaRPr lang="en-US" dirty="0"/>
          </a:p>
        </p:txBody>
      </p:sp>
    </p:spTree>
    <p:extLst>
      <p:ext uri="{BB962C8B-B14F-4D97-AF65-F5344CB8AC3E}">
        <p14:creationId xmlns:p14="http://schemas.microsoft.com/office/powerpoint/2010/main" xmlns="" val="2204784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a:t>Logical Ring Topology</a:t>
            </a:r>
            <a:endParaRPr lang="en-US" dirty="0"/>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16626" y="1066800"/>
            <a:ext cx="8346374" cy="5375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129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715962"/>
          </a:xfrm>
        </p:spPr>
        <p:txBody>
          <a:bodyPr>
            <a:normAutofit fontScale="90000"/>
          </a:bodyPr>
          <a:lstStyle/>
          <a:p>
            <a:r>
              <a:rPr lang="en-US" b="1" dirty="0" smtClean="0"/>
              <a:t>Logical Star </a:t>
            </a:r>
            <a:r>
              <a:rPr lang="en-US" b="1" dirty="0"/>
              <a:t>T</a:t>
            </a:r>
            <a:r>
              <a:rPr lang="en-US" b="1" dirty="0" smtClean="0"/>
              <a:t>opology</a:t>
            </a:r>
            <a:endParaRPr lang="en-US" b="1" dirty="0"/>
          </a:p>
        </p:txBody>
      </p:sp>
      <p:sp>
        <p:nvSpPr>
          <p:cNvPr id="3" name="Content Placeholder 2"/>
          <p:cNvSpPr>
            <a:spLocks noGrp="1"/>
          </p:cNvSpPr>
          <p:nvPr>
            <p:ph idx="1"/>
          </p:nvPr>
        </p:nvSpPr>
        <p:spPr>
          <a:xfrm>
            <a:off x="228600" y="914400"/>
            <a:ext cx="8686800" cy="5638800"/>
          </a:xfrm>
        </p:spPr>
        <p:txBody>
          <a:bodyPr>
            <a:normAutofit/>
          </a:bodyPr>
          <a:lstStyle/>
          <a:p>
            <a:pPr algn="just"/>
            <a:r>
              <a:rPr lang="en-US" dirty="0" smtClean="0"/>
              <a:t>It is implemented less commonly than a logical ring or logical bus. All nodes might be wired onto the same bus cable, but a central device polls each node to see if it needs to transmit and then controls the amount of access of the node to the cable. </a:t>
            </a:r>
          </a:p>
          <a:p>
            <a:pPr algn="just"/>
            <a:endParaRPr lang="en-US" dirty="0"/>
          </a:p>
          <a:p>
            <a:pPr algn="just"/>
            <a:r>
              <a:rPr lang="en-US" dirty="0" smtClean="0"/>
              <a:t>A multiplexer (MUX) device manages the separate signals and enables them to share the media.</a:t>
            </a:r>
            <a:endParaRPr lang="en-US" dirty="0"/>
          </a:p>
        </p:txBody>
      </p:sp>
    </p:spTree>
    <p:extLst>
      <p:ext uri="{BB962C8B-B14F-4D97-AF65-F5344CB8AC3E}">
        <p14:creationId xmlns:p14="http://schemas.microsoft.com/office/powerpoint/2010/main" xmlns="" val="22047841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Logical Star Topology</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914400"/>
            <a:ext cx="861060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28253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715962"/>
          </a:xfrm>
        </p:spPr>
        <p:txBody>
          <a:bodyPr>
            <a:normAutofit fontScale="90000"/>
          </a:bodyPr>
          <a:lstStyle/>
          <a:p>
            <a:r>
              <a:rPr lang="en-GB" b="1" dirty="0"/>
              <a:t>Network Classification	</a:t>
            </a:r>
            <a:endParaRPr lang="en-US" dirty="0"/>
          </a:p>
        </p:txBody>
      </p:sp>
      <p:sp>
        <p:nvSpPr>
          <p:cNvPr id="4" name="Content Placeholder 3"/>
          <p:cNvSpPr>
            <a:spLocks noGrp="1"/>
          </p:cNvSpPr>
          <p:nvPr>
            <p:ph idx="1"/>
          </p:nvPr>
        </p:nvSpPr>
        <p:spPr>
          <a:xfrm>
            <a:off x="152400" y="914400"/>
            <a:ext cx="8839200" cy="5562600"/>
          </a:xfrm>
        </p:spPr>
        <p:txBody>
          <a:bodyPr>
            <a:normAutofit fontScale="92500" lnSpcReduction="10000"/>
          </a:bodyPr>
          <a:lstStyle/>
          <a:p>
            <a:pPr marL="0" indent="0">
              <a:buNone/>
            </a:pPr>
            <a:endParaRPr lang="en-US" dirty="0"/>
          </a:p>
          <a:p>
            <a:r>
              <a:rPr lang="en-US" dirty="0"/>
              <a:t>The major categories used for classifying networks </a:t>
            </a:r>
            <a:r>
              <a:rPr lang="en-US" dirty="0" smtClean="0"/>
              <a:t>are based on:</a:t>
            </a:r>
          </a:p>
          <a:p>
            <a:endParaRPr lang="en-US" dirty="0"/>
          </a:p>
          <a:p>
            <a:r>
              <a:rPr lang="en-US" dirty="0" smtClean="0"/>
              <a:t>Internetwork </a:t>
            </a:r>
            <a:endParaRPr lang="en-US" dirty="0"/>
          </a:p>
          <a:p>
            <a:pPr marL="0" indent="0">
              <a:buNone/>
            </a:pPr>
            <a:endParaRPr lang="en-US" dirty="0" smtClean="0"/>
          </a:p>
          <a:p>
            <a:r>
              <a:rPr lang="en-US" dirty="0" smtClean="0"/>
              <a:t>Connection Method</a:t>
            </a:r>
          </a:p>
          <a:p>
            <a:pPr marL="0" indent="0">
              <a:buNone/>
            </a:pPr>
            <a:endParaRPr lang="en-US" dirty="0" smtClean="0"/>
          </a:p>
          <a:p>
            <a:r>
              <a:rPr lang="en-US" dirty="0"/>
              <a:t>F</a:t>
            </a:r>
            <a:r>
              <a:rPr lang="en-US" dirty="0" smtClean="0"/>
              <a:t>unctional </a:t>
            </a:r>
            <a:r>
              <a:rPr lang="en-US" dirty="0"/>
              <a:t>R</a:t>
            </a:r>
            <a:r>
              <a:rPr lang="en-US" dirty="0" smtClean="0"/>
              <a:t>elationship (Network </a:t>
            </a:r>
            <a:r>
              <a:rPr lang="en-US" dirty="0"/>
              <a:t>A</a:t>
            </a:r>
            <a:r>
              <a:rPr lang="en-US" dirty="0" smtClean="0"/>
              <a:t>rchitectures</a:t>
            </a:r>
            <a:r>
              <a:rPr lang="en-US" dirty="0"/>
              <a:t>) </a:t>
            </a:r>
            <a:r>
              <a:rPr lang="en-US" dirty="0" smtClean="0"/>
              <a:t>and</a:t>
            </a:r>
          </a:p>
          <a:p>
            <a:pPr marL="0" indent="0">
              <a:buNone/>
            </a:pPr>
            <a:endParaRPr lang="en-US" dirty="0" smtClean="0"/>
          </a:p>
          <a:p>
            <a:r>
              <a:rPr lang="en-US" dirty="0"/>
              <a:t>Geographical Coverage</a:t>
            </a:r>
          </a:p>
          <a:p>
            <a:endParaRPr lang="en-US" b="1" dirty="0"/>
          </a:p>
          <a:p>
            <a:pPr marL="0" indent="0">
              <a:buNone/>
            </a:pPr>
            <a:endParaRPr lang="en-US" b="1" dirty="0"/>
          </a:p>
          <a:p>
            <a:endParaRPr lang="en-US" dirty="0"/>
          </a:p>
        </p:txBody>
      </p:sp>
    </p:spTree>
    <p:extLst>
      <p:ext uri="{BB962C8B-B14F-4D97-AF65-F5344CB8AC3E}">
        <p14:creationId xmlns:p14="http://schemas.microsoft.com/office/powerpoint/2010/main" xmlns="" val="281609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44562"/>
          </a:xfrm>
        </p:spPr>
        <p:txBody>
          <a:bodyPr>
            <a:normAutofit/>
          </a:bodyPr>
          <a:lstStyle/>
          <a:p>
            <a:r>
              <a:rPr lang="en-US" b="1" dirty="0"/>
              <a:t>Classification </a:t>
            </a:r>
            <a:r>
              <a:rPr lang="en-US" b="1" dirty="0" smtClean="0"/>
              <a:t>by </a:t>
            </a:r>
            <a:r>
              <a:rPr lang="en-US" b="1" dirty="0"/>
              <a:t>Internetwork</a:t>
            </a:r>
            <a:endParaRPr lang="en-US" dirty="0"/>
          </a:p>
        </p:txBody>
      </p:sp>
      <p:sp>
        <p:nvSpPr>
          <p:cNvPr id="4" name="Content Placeholder 3"/>
          <p:cNvSpPr>
            <a:spLocks noGrp="1"/>
          </p:cNvSpPr>
          <p:nvPr>
            <p:ph idx="1"/>
          </p:nvPr>
        </p:nvSpPr>
        <p:spPr>
          <a:xfrm>
            <a:off x="76200" y="1066800"/>
            <a:ext cx="8915400" cy="5715000"/>
          </a:xfrm>
        </p:spPr>
        <p:txBody>
          <a:bodyPr>
            <a:normAutofit fontScale="70000" lnSpcReduction="20000"/>
          </a:bodyPr>
          <a:lstStyle/>
          <a:p>
            <a:pPr marL="0" indent="0">
              <a:buNone/>
            </a:pPr>
            <a:r>
              <a:rPr lang="en-US" b="1" dirty="0"/>
              <a:t>					</a:t>
            </a:r>
            <a:endParaRPr lang="en-US" dirty="0"/>
          </a:p>
          <a:p>
            <a:pPr lvl="0" algn="just"/>
            <a:r>
              <a:rPr lang="en-US" dirty="0"/>
              <a:t>When two or more networks or network segments connected using devices that operate at layer 3 (the 'network' layer) of the OSI Basic Reference Model, such as a router. </a:t>
            </a:r>
          </a:p>
          <a:p>
            <a:pPr marL="0" indent="0" algn="just">
              <a:buNone/>
            </a:pPr>
            <a:endParaRPr lang="en-US" dirty="0"/>
          </a:p>
          <a:p>
            <a:pPr lvl="0" algn="just"/>
            <a:r>
              <a:rPr lang="en-US" dirty="0"/>
              <a:t>Any interconnection among or between public, private, commercial, industrial, or governmental networks may also be defined as an internetwork.</a:t>
            </a:r>
          </a:p>
          <a:p>
            <a:pPr marL="0" indent="0" algn="just">
              <a:buNone/>
            </a:pPr>
            <a:r>
              <a:rPr lang="en-US" dirty="0"/>
              <a:t> </a:t>
            </a:r>
          </a:p>
          <a:p>
            <a:pPr lvl="0" algn="just"/>
            <a:r>
              <a:rPr lang="en-US" dirty="0"/>
              <a:t>In modern practice, the interconnected networks use the Internet Protocol. </a:t>
            </a:r>
          </a:p>
          <a:p>
            <a:pPr marL="0" indent="0" algn="just">
              <a:buNone/>
            </a:pPr>
            <a:endParaRPr lang="en-US" dirty="0"/>
          </a:p>
          <a:p>
            <a:pPr lvl="0" algn="just"/>
            <a:r>
              <a:rPr lang="en-US" dirty="0"/>
              <a:t>There are at least three variants of internetwork, depending on who administers and who participates in them:</a:t>
            </a:r>
          </a:p>
          <a:p>
            <a:pPr algn="just"/>
            <a:r>
              <a:rPr lang="en-GB" dirty="0"/>
              <a:t>Intranet </a:t>
            </a:r>
            <a:endParaRPr lang="en-US" dirty="0"/>
          </a:p>
          <a:p>
            <a:pPr algn="just"/>
            <a:r>
              <a:rPr lang="en-GB" dirty="0"/>
              <a:t>Extranet </a:t>
            </a:r>
            <a:endParaRPr lang="en-US" dirty="0"/>
          </a:p>
          <a:p>
            <a:pPr algn="just"/>
            <a:r>
              <a:rPr lang="en-GB" dirty="0"/>
              <a:t>Internet</a:t>
            </a:r>
            <a:endParaRPr lang="en-US" dirty="0"/>
          </a:p>
          <a:p>
            <a:endParaRPr lang="en-US" dirty="0"/>
          </a:p>
        </p:txBody>
      </p:sp>
    </p:spTree>
    <p:extLst>
      <p:ext uri="{BB962C8B-B14F-4D97-AF65-F5344CB8AC3E}">
        <p14:creationId xmlns:p14="http://schemas.microsoft.com/office/powerpoint/2010/main" xmlns="" val="2816092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686800" cy="792162"/>
          </a:xfrm>
        </p:spPr>
        <p:txBody>
          <a:bodyPr/>
          <a:lstStyle/>
          <a:p>
            <a:r>
              <a:rPr lang="en-GB" b="1" dirty="0"/>
              <a:t>The concept of the Internet</a:t>
            </a:r>
            <a:endParaRPr lang="en-US" dirty="0"/>
          </a:p>
        </p:txBody>
      </p:sp>
      <p:sp>
        <p:nvSpPr>
          <p:cNvPr id="3" name="Content Placeholder 2"/>
          <p:cNvSpPr>
            <a:spLocks noGrp="1"/>
          </p:cNvSpPr>
          <p:nvPr>
            <p:ph idx="1"/>
          </p:nvPr>
        </p:nvSpPr>
        <p:spPr>
          <a:xfrm>
            <a:off x="228600" y="990600"/>
            <a:ext cx="8763000" cy="5715000"/>
          </a:xfrm>
        </p:spPr>
        <p:txBody>
          <a:bodyPr>
            <a:normAutofit fontScale="55000" lnSpcReduction="20000"/>
          </a:bodyPr>
          <a:lstStyle/>
          <a:p>
            <a:pPr marL="0" indent="0">
              <a:buNone/>
            </a:pPr>
            <a:r>
              <a:rPr lang="en-GB" b="1" i="1" dirty="0"/>
              <a:t>		          							</a:t>
            </a:r>
            <a:endParaRPr lang="en-US" dirty="0"/>
          </a:p>
          <a:p>
            <a:pPr lvl="0" algn="just"/>
            <a:r>
              <a:rPr lang="en-US" dirty="0"/>
              <a:t>The Internet is a worldwide, publicly accessible series of interconnected computer networks that transmit data by packet switching using the standard Internet Protocol (IP). </a:t>
            </a:r>
          </a:p>
          <a:p>
            <a:pPr marL="0" indent="0" algn="just">
              <a:buNone/>
            </a:pPr>
            <a:endParaRPr lang="en-US" dirty="0"/>
          </a:p>
          <a:p>
            <a:pPr lvl="0" algn="just"/>
            <a:r>
              <a:rPr lang="en-US" dirty="0"/>
              <a:t>It is a "</a:t>
            </a:r>
            <a:r>
              <a:rPr lang="en-US" i="1" dirty="0"/>
              <a:t>network of networks</a:t>
            </a:r>
            <a:r>
              <a:rPr lang="en-US" dirty="0"/>
              <a:t>" that consists of millions of smaller domestic, academic, business, and government networks, which together carry various information and services, such as electronic mail, online chat, file transfer, and the interlinked web pages and other resources of the World Wide Web (WWW).</a:t>
            </a:r>
          </a:p>
          <a:p>
            <a:pPr marL="0" indent="0" algn="just">
              <a:buNone/>
            </a:pPr>
            <a:endParaRPr lang="en-US" dirty="0"/>
          </a:p>
          <a:p>
            <a:pPr lvl="0" algn="just"/>
            <a:r>
              <a:rPr lang="en-US" dirty="0"/>
              <a:t>It is a global network connecting millions of computers. More than 1000 countries are linked into exchanges of data, news and opinions. </a:t>
            </a:r>
            <a:endParaRPr lang="en-US" dirty="0" smtClean="0"/>
          </a:p>
          <a:p>
            <a:pPr lvl="0" algn="just"/>
            <a:endParaRPr lang="en-US" dirty="0"/>
          </a:p>
          <a:p>
            <a:pPr lvl="0" algn="just"/>
            <a:r>
              <a:rPr lang="en-US" dirty="0" smtClean="0"/>
              <a:t>Unlike </a:t>
            </a:r>
            <a:r>
              <a:rPr lang="en-US" dirty="0"/>
              <a:t>online services, which are centrally controlled, the Internet is decentralized by design. Each Internet computer, called a </a:t>
            </a:r>
            <a:r>
              <a:rPr lang="en-US" i="1" dirty="0"/>
              <a:t>host</a:t>
            </a:r>
            <a:r>
              <a:rPr lang="en-US" dirty="0"/>
              <a:t>, is independent. Its operators can choose which Internet services to use and local services to make available to the global Internet community. </a:t>
            </a:r>
            <a:endParaRPr lang="en-US" dirty="0" smtClean="0"/>
          </a:p>
          <a:p>
            <a:pPr lvl="0" algn="just"/>
            <a:r>
              <a:rPr lang="en-US" dirty="0" smtClean="0"/>
              <a:t>Internet standards and practices are overseen by an international consortium that is coordinated by the internet society (</a:t>
            </a:r>
            <a:r>
              <a:rPr lang="en-US" dirty="0" err="1" smtClean="0"/>
              <a:t>isoc</a:t>
            </a:r>
            <a:r>
              <a:rPr lang="en-US" dirty="0" smtClean="0"/>
              <a:t>) </a:t>
            </a:r>
            <a:r>
              <a:rPr lang="en-US" dirty="0" smtClean="0">
                <a:hlinkClick r:id="rId2"/>
              </a:rPr>
              <a:t>www.isoc.org</a:t>
            </a:r>
            <a:endParaRPr lang="en-US" dirty="0" smtClean="0"/>
          </a:p>
          <a:p>
            <a:pPr lvl="0" algn="just"/>
            <a:endParaRPr lang="en-US" dirty="0"/>
          </a:p>
          <a:p>
            <a:pPr marL="0" indent="0" algn="just">
              <a:buNone/>
            </a:pPr>
            <a:r>
              <a:rPr lang="en-GB" b="1" i="1" dirty="0"/>
              <a:t>	</a:t>
            </a:r>
            <a:endParaRPr lang="en-US" dirty="0"/>
          </a:p>
        </p:txBody>
      </p:sp>
    </p:spTree>
    <p:extLst>
      <p:ext uri="{BB962C8B-B14F-4D97-AF65-F5344CB8AC3E}">
        <p14:creationId xmlns:p14="http://schemas.microsoft.com/office/powerpoint/2010/main" xmlns="" val="4039022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92162"/>
          </a:xfrm>
        </p:spPr>
        <p:txBody>
          <a:bodyPr>
            <a:normAutofit fontScale="90000"/>
          </a:bodyPr>
          <a:lstStyle/>
          <a:p>
            <a:r>
              <a:rPr lang="en-US" b="1" dirty="0" smtClean="0"/>
              <a:t>The Intranet</a:t>
            </a:r>
            <a:r>
              <a:rPr lang="en-US" dirty="0"/>
              <a:t/>
            </a:r>
            <a:br>
              <a:rPr lang="en-US" dirty="0"/>
            </a:br>
            <a:endParaRPr lang="en-US" dirty="0"/>
          </a:p>
        </p:txBody>
      </p:sp>
      <p:sp>
        <p:nvSpPr>
          <p:cNvPr id="4" name="Content Placeholder 3"/>
          <p:cNvSpPr>
            <a:spLocks noGrp="1"/>
          </p:cNvSpPr>
          <p:nvPr>
            <p:ph idx="1"/>
          </p:nvPr>
        </p:nvSpPr>
        <p:spPr>
          <a:xfrm>
            <a:off x="152400" y="609600"/>
            <a:ext cx="8839200" cy="6019800"/>
          </a:xfrm>
        </p:spPr>
        <p:txBody>
          <a:bodyPr>
            <a:normAutofit fontScale="32500" lnSpcReduction="20000"/>
          </a:bodyPr>
          <a:lstStyle/>
          <a:p>
            <a:pPr marL="0" indent="0">
              <a:buNone/>
            </a:pPr>
            <a:r>
              <a:rPr lang="en-US" b="1" dirty="0"/>
              <a:t> </a:t>
            </a:r>
            <a:endParaRPr lang="en-US" dirty="0"/>
          </a:p>
          <a:p>
            <a:pPr lvl="0" algn="just"/>
            <a:r>
              <a:rPr lang="en-US" sz="5500" dirty="0"/>
              <a:t>An Intranet is a private network that is contained within an enterprise. </a:t>
            </a:r>
          </a:p>
          <a:p>
            <a:pPr marL="0" indent="0" algn="just">
              <a:buNone/>
            </a:pPr>
            <a:endParaRPr lang="en-US" sz="5500" dirty="0"/>
          </a:p>
          <a:p>
            <a:pPr lvl="0" algn="just"/>
            <a:r>
              <a:rPr lang="en-US" sz="5500" dirty="0"/>
              <a:t>It is a private computer network that uses Internet protocols and network connectivity to securely share part of an organization's information or operations with its employees. Sometimes the term refers only to the most visible service, </a:t>
            </a:r>
            <a:r>
              <a:rPr lang="en-US" sz="5500" b="1" i="1" dirty="0"/>
              <a:t>the internal website.</a:t>
            </a:r>
          </a:p>
          <a:p>
            <a:pPr marL="0" indent="0" algn="just">
              <a:buNone/>
            </a:pPr>
            <a:endParaRPr lang="en-US" sz="5500" dirty="0"/>
          </a:p>
          <a:p>
            <a:pPr lvl="0" algn="just"/>
            <a:r>
              <a:rPr lang="en-US" sz="5500" dirty="0"/>
              <a:t>The same concepts and technologies of the Internet such as clients and servers running on the Internet protocol suite are used to build an intranet. HTTP and other Internet protocols are commonly used as well, such as </a:t>
            </a:r>
            <a:r>
              <a:rPr lang="en-US" sz="5500" dirty="0" smtClean="0"/>
              <a:t>file transfer protocol (FTP). </a:t>
            </a:r>
            <a:endParaRPr lang="en-US" sz="5500" dirty="0" smtClean="0"/>
          </a:p>
          <a:p>
            <a:pPr marL="0" lvl="0" indent="0" algn="just">
              <a:buNone/>
            </a:pPr>
            <a:endParaRPr lang="en-US" sz="5500" dirty="0"/>
          </a:p>
          <a:p>
            <a:pPr lvl="0" algn="just"/>
            <a:r>
              <a:rPr lang="en-US" sz="5500" dirty="0"/>
              <a:t>Briefly, an intranet can be understood as </a:t>
            </a:r>
            <a:r>
              <a:rPr lang="en-US" sz="5500" b="1" dirty="0"/>
              <a:t>"</a:t>
            </a:r>
            <a:r>
              <a:rPr lang="en-US" sz="5500" b="1" i="1" dirty="0"/>
              <a:t>a private version of the Internet,</a:t>
            </a:r>
            <a:r>
              <a:rPr lang="en-US" sz="5500" b="1" dirty="0"/>
              <a:t>" </a:t>
            </a:r>
            <a:r>
              <a:rPr lang="en-US" sz="5500" dirty="0"/>
              <a:t>or as a version of the Internet confined to an organization. </a:t>
            </a:r>
          </a:p>
          <a:p>
            <a:pPr marL="0" indent="0" algn="just">
              <a:buNone/>
            </a:pPr>
            <a:endParaRPr lang="en-US" sz="5500" dirty="0"/>
          </a:p>
          <a:p>
            <a:pPr lvl="0" algn="just"/>
            <a:r>
              <a:rPr lang="en-US" sz="5500" dirty="0"/>
              <a:t>The term first appeared in print on April 19, 1995, in </a:t>
            </a:r>
            <a:r>
              <a:rPr lang="en-US" sz="5500" i="1" dirty="0"/>
              <a:t>Digital News &amp; Review</a:t>
            </a:r>
            <a:r>
              <a:rPr lang="en-US" sz="5500" dirty="0"/>
              <a:t> in an article authored by technical editor Stephen Lawton. </a:t>
            </a:r>
          </a:p>
          <a:p>
            <a:pPr marL="0" indent="0" algn="just">
              <a:buNone/>
            </a:pPr>
            <a:endParaRPr lang="en-US" sz="5500" dirty="0"/>
          </a:p>
          <a:p>
            <a:pPr lvl="0" algn="just"/>
            <a:r>
              <a:rPr lang="en-US" sz="5500" dirty="0"/>
              <a:t>It may consist of many interlinked local area networks and also use leased lines in the wide area network. </a:t>
            </a:r>
          </a:p>
          <a:p>
            <a:pPr marL="0" indent="0" algn="just">
              <a:buNone/>
            </a:pPr>
            <a:r>
              <a:rPr lang="en-US" sz="5500" dirty="0"/>
              <a:t>	</a:t>
            </a:r>
          </a:p>
          <a:p>
            <a:endParaRPr lang="en-US" sz="4300" dirty="0"/>
          </a:p>
        </p:txBody>
      </p:sp>
    </p:spTree>
    <p:extLst>
      <p:ext uri="{BB962C8B-B14F-4D97-AF65-F5344CB8AC3E}">
        <p14:creationId xmlns:p14="http://schemas.microsoft.com/office/powerpoint/2010/main" xmlns="" val="281609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6248400" cy="868362"/>
          </a:xfrm>
        </p:spPr>
        <p:txBody>
          <a:bodyPr/>
          <a:lstStyle/>
          <a:p>
            <a:r>
              <a:rPr lang="en-US" b="1" dirty="0" smtClean="0"/>
              <a:t>Physical Bus </a:t>
            </a:r>
            <a:r>
              <a:rPr lang="en-US" b="1" dirty="0"/>
              <a:t>T</a:t>
            </a:r>
            <a:r>
              <a:rPr lang="en-US" b="1" dirty="0" smtClean="0"/>
              <a:t>opology</a:t>
            </a:r>
            <a:endParaRPr lang="en-US" b="1" dirty="0"/>
          </a:p>
        </p:txBody>
      </p:sp>
      <p:sp>
        <p:nvSpPr>
          <p:cNvPr id="3" name="Content Placeholder 2"/>
          <p:cNvSpPr>
            <a:spLocks noGrp="1"/>
          </p:cNvSpPr>
          <p:nvPr>
            <p:ph idx="1"/>
          </p:nvPr>
        </p:nvSpPr>
        <p:spPr>
          <a:xfrm>
            <a:off x="76200" y="838200"/>
            <a:ext cx="8839200" cy="5867400"/>
          </a:xfrm>
        </p:spPr>
        <p:txBody>
          <a:bodyPr>
            <a:normAutofit fontScale="85000" lnSpcReduction="20000"/>
          </a:bodyPr>
          <a:lstStyle/>
          <a:p>
            <a:pPr algn="just"/>
            <a:r>
              <a:rPr lang="en-US" dirty="0" smtClean="0"/>
              <a:t>A physical topology is a type in which network nodes are arranged in a linear format, with each node connected directly to the network cable with T-connector </a:t>
            </a:r>
            <a:r>
              <a:rPr lang="en-US" dirty="0"/>
              <a:t>(</a:t>
            </a:r>
            <a:r>
              <a:rPr lang="en-US" dirty="0" smtClean="0"/>
              <a:t>connects cables together, shape of a capital T) or Tap. </a:t>
            </a:r>
          </a:p>
          <a:p>
            <a:pPr algn="just"/>
            <a:endParaRPr lang="en-US" dirty="0"/>
          </a:p>
          <a:p>
            <a:pPr algn="just"/>
            <a:r>
              <a:rPr lang="en-US" dirty="0" smtClean="0"/>
              <a:t>The data signal passes by the node not through the node. </a:t>
            </a:r>
            <a:r>
              <a:rPr lang="en-US" b="1" i="1" dirty="0" smtClean="0"/>
              <a:t>A bus network is easy to implement but can be unreliable because the entire bus fails if there is a break in the wire. </a:t>
            </a:r>
          </a:p>
          <a:p>
            <a:pPr algn="just"/>
            <a:endParaRPr lang="en-US" dirty="0"/>
          </a:p>
          <a:p>
            <a:pPr algn="just"/>
            <a:r>
              <a:rPr lang="en-US" dirty="0" smtClean="0"/>
              <a:t>Signals can reflect off the end of the wire, so terminators must be installed at both ends of the bus.</a:t>
            </a:r>
          </a:p>
          <a:p>
            <a:pPr algn="just"/>
            <a:endParaRPr lang="en-US" dirty="0"/>
          </a:p>
          <a:p>
            <a:pPr algn="just"/>
            <a:r>
              <a:rPr lang="en-US" b="1" i="1" dirty="0" smtClean="0"/>
              <a:t>Note: </a:t>
            </a:r>
            <a:r>
              <a:rPr lang="en-US" dirty="0" smtClean="0"/>
              <a:t>terminator is a device attach to the end-points of a bus network to absorb signals so that they do not reflect back down the line.</a:t>
            </a:r>
          </a:p>
          <a:p>
            <a:pPr algn="just"/>
            <a:endParaRPr lang="en-US" dirty="0"/>
          </a:p>
        </p:txBody>
      </p:sp>
    </p:spTree>
    <p:extLst>
      <p:ext uri="{BB962C8B-B14F-4D97-AF65-F5344CB8AC3E}">
        <p14:creationId xmlns:p14="http://schemas.microsoft.com/office/powerpoint/2010/main" xmlns="" val="2204784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The Intranet</a:t>
            </a:r>
            <a:endParaRPr lang="en-US" dirty="0"/>
          </a:p>
        </p:txBody>
      </p:sp>
      <p:sp>
        <p:nvSpPr>
          <p:cNvPr id="3" name="Content Placeholder 2"/>
          <p:cNvSpPr>
            <a:spLocks noGrp="1"/>
          </p:cNvSpPr>
          <p:nvPr>
            <p:ph idx="1"/>
          </p:nvPr>
        </p:nvSpPr>
        <p:spPr>
          <a:xfrm>
            <a:off x="152400" y="990600"/>
            <a:ext cx="8763000" cy="5715000"/>
          </a:xfrm>
        </p:spPr>
        <p:txBody>
          <a:bodyPr>
            <a:normAutofit fontScale="62500" lnSpcReduction="20000"/>
          </a:bodyPr>
          <a:lstStyle/>
          <a:p>
            <a:pPr lvl="0" algn="just"/>
            <a:r>
              <a:rPr lang="en-US" dirty="0"/>
              <a:t>Typically, an intranet includes connections through one or more gateway computers to the outside Internet. </a:t>
            </a:r>
          </a:p>
          <a:p>
            <a:pPr marL="0" indent="0" algn="just">
              <a:buNone/>
            </a:pPr>
            <a:endParaRPr lang="en-US" dirty="0"/>
          </a:p>
          <a:p>
            <a:pPr lvl="0" algn="just"/>
            <a:r>
              <a:rPr lang="en-US" dirty="0"/>
              <a:t>The main purpose of an intranet is to share company information and computing resources among employees. </a:t>
            </a:r>
            <a:endParaRPr lang="en-US" dirty="0" smtClean="0"/>
          </a:p>
          <a:p>
            <a:pPr marL="0" lvl="0" indent="0" algn="just">
              <a:buNone/>
            </a:pPr>
            <a:endParaRPr lang="en-US" dirty="0"/>
          </a:p>
          <a:p>
            <a:pPr lvl="0" algn="just"/>
            <a:r>
              <a:rPr lang="en-US" dirty="0"/>
              <a:t>An intranet can also be used to facilitate working in groups and for teleconferences.</a:t>
            </a:r>
          </a:p>
          <a:p>
            <a:pPr marL="0" indent="0" algn="just">
              <a:buNone/>
            </a:pPr>
            <a:endParaRPr lang="en-US" dirty="0"/>
          </a:p>
          <a:p>
            <a:pPr lvl="0" algn="just"/>
            <a:r>
              <a:rPr lang="en-US" dirty="0"/>
              <a:t> An intranet uses TCP/IP, HTTP, and other Internet </a:t>
            </a:r>
            <a:r>
              <a:rPr lang="en-US" dirty="0" smtClean="0"/>
              <a:t>protocols. </a:t>
            </a:r>
            <a:r>
              <a:rPr lang="en-US" dirty="0"/>
              <a:t>With tunneling, companies can send private messages through the public network, using the public network with special encryption/decryption and other security safeguards to connect one part of their intranet to another. </a:t>
            </a:r>
          </a:p>
          <a:p>
            <a:pPr marL="0" indent="0" algn="just">
              <a:buNone/>
            </a:pPr>
            <a:endParaRPr lang="en-US" dirty="0"/>
          </a:p>
          <a:p>
            <a:pPr lvl="0" algn="just"/>
            <a:r>
              <a:rPr lang="en-US" dirty="0"/>
              <a:t>Typically, larger enterprises allow users within their intranet to access the public Internet </a:t>
            </a:r>
            <a:r>
              <a:rPr lang="en-US" b="1" i="1" dirty="0"/>
              <a:t>through firewall servers</a:t>
            </a:r>
            <a:r>
              <a:rPr lang="en-US" dirty="0"/>
              <a:t> that have the ability to screen messages in both directions so that company security is maintained. </a:t>
            </a:r>
          </a:p>
          <a:p>
            <a:pPr marL="0" indent="0" algn="just">
              <a:buNone/>
            </a:pPr>
            <a:endParaRPr lang="en-US" dirty="0"/>
          </a:p>
          <a:p>
            <a:pPr lvl="0" algn="just"/>
            <a:r>
              <a:rPr lang="en-US" dirty="0"/>
              <a:t>When part of an intranet is made accessible to customers, partners, suppliers, or others outside the company, that part becomes part of an extranet.</a:t>
            </a:r>
          </a:p>
          <a:p>
            <a:endParaRPr lang="en-US" dirty="0"/>
          </a:p>
        </p:txBody>
      </p:sp>
    </p:spTree>
    <p:extLst>
      <p:ext uri="{BB962C8B-B14F-4D97-AF65-F5344CB8AC3E}">
        <p14:creationId xmlns:p14="http://schemas.microsoft.com/office/powerpoint/2010/main" xmlns="" val="6734623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304800"/>
            <a:ext cx="8839200" cy="6324600"/>
          </a:xfrm>
        </p:spPr>
        <p:txBody>
          <a:bodyPr>
            <a:noAutofit/>
          </a:bodyPr>
          <a:lstStyle/>
          <a:p>
            <a:pPr marL="0" indent="0">
              <a:buNone/>
            </a:pPr>
            <a:r>
              <a:rPr lang="en-US" sz="1700" b="1" i="1" dirty="0" smtClean="0"/>
              <a:t>Advantages of Intranets</a:t>
            </a:r>
            <a:endParaRPr lang="en-US" sz="1700" dirty="0" smtClean="0"/>
          </a:p>
          <a:p>
            <a:pPr lvl="0" algn="just"/>
            <a:r>
              <a:rPr lang="en-GB" sz="1700" b="1" i="1" dirty="0" smtClean="0"/>
              <a:t>Workforce productivity</a:t>
            </a:r>
            <a:r>
              <a:rPr lang="en-GB" sz="1700" dirty="0" smtClean="0"/>
              <a:t>: Intranets can help users to locate and view information faster and use applications relevant to their roles and responsibilities. With the help of a web browser interface, users can access data held in any database the organization wants to make available, anytime and - subject to security provisions - from anywhere within the company workstations, increasing employees' ability to perform their jobs faster, more accurately, and with confidence that they have the right information. It also helps to improve the services provided to the users.</a:t>
            </a:r>
            <a:endParaRPr lang="en-US" sz="1700" dirty="0" smtClean="0"/>
          </a:p>
          <a:p>
            <a:pPr marL="0" lvl="0" indent="0" algn="just">
              <a:buNone/>
            </a:pPr>
            <a:endParaRPr lang="en-US" sz="1700" dirty="0" smtClean="0"/>
          </a:p>
          <a:p>
            <a:pPr lvl="0" algn="just"/>
            <a:r>
              <a:rPr lang="en-GB" sz="1700" b="1" i="1" dirty="0" smtClean="0"/>
              <a:t>Communication</a:t>
            </a:r>
            <a:r>
              <a:rPr lang="en-GB" sz="1700" dirty="0" smtClean="0"/>
              <a:t>: Intranets can serve as powerful tools for communication within an organization, vertically and horizontally. By providing this information business operations and management on the intranet as well as staff have the opportunity to keep up-to-date with the strategic focus of the organization. </a:t>
            </a:r>
          </a:p>
          <a:p>
            <a:pPr marL="0" lvl="0" indent="0" algn="just">
              <a:buNone/>
            </a:pPr>
            <a:endParaRPr lang="en-US" sz="1700" dirty="0" smtClean="0"/>
          </a:p>
          <a:p>
            <a:pPr lvl="0" algn="just"/>
            <a:r>
              <a:rPr lang="en-GB" sz="1700" b="1" i="1" dirty="0" smtClean="0"/>
              <a:t>Web publishing</a:t>
            </a:r>
            <a:r>
              <a:rPr lang="en-GB" sz="1700" dirty="0" smtClean="0"/>
              <a:t> allows '</a:t>
            </a:r>
            <a:r>
              <a:rPr lang="en-GB" sz="1700" i="1" dirty="0" smtClean="0"/>
              <a:t>cumbersome</a:t>
            </a:r>
            <a:r>
              <a:rPr lang="en-GB" sz="1700" b="1" i="1" dirty="0" smtClean="0"/>
              <a:t>'</a:t>
            </a:r>
            <a:r>
              <a:rPr lang="en-GB" sz="1700" dirty="0" smtClean="0"/>
              <a:t> corporate knowledge to be maintained and easily accessed throughout the company using hypermedia and Web technologies. Examples include: employee manuals, benefits documents, company policies, business standards, news feeds, and even training, can be accessed using common Internet standards (Acrobat files, Flash files, CGI applications). Because each business unit can update the online copy of a document, the most recent version is always available to employees using the intranet. </a:t>
            </a:r>
          </a:p>
          <a:p>
            <a:pPr lvl="0" algn="just"/>
            <a:endParaRPr lang="en-US" sz="1700" dirty="0" smtClean="0"/>
          </a:p>
          <a:p>
            <a:pPr algn="just"/>
            <a:r>
              <a:rPr lang="en-GB" sz="1700" dirty="0" smtClean="0"/>
              <a:t>Intranets are also being used as a platform for developing and deploying applications to support business operations and decisions across the inter-networked enterprise. </a:t>
            </a:r>
            <a:endParaRPr lang="en-US" sz="1700" dirty="0" smtClean="0"/>
          </a:p>
          <a:p>
            <a:pPr marL="0" indent="0" algn="just">
              <a:buNone/>
            </a:pPr>
            <a:r>
              <a:rPr lang="en-GB" sz="1700" dirty="0" smtClean="0"/>
              <a:t> </a:t>
            </a:r>
            <a:endParaRPr lang="en-US" sz="1700" dirty="0" smtClean="0"/>
          </a:p>
          <a:p>
            <a:pPr algn="just"/>
            <a:endParaRPr lang="en-US" sz="1700" dirty="0"/>
          </a:p>
        </p:txBody>
      </p:sp>
    </p:spTree>
    <p:extLst>
      <p:ext uri="{BB962C8B-B14F-4D97-AF65-F5344CB8AC3E}">
        <p14:creationId xmlns:p14="http://schemas.microsoft.com/office/powerpoint/2010/main" xmlns="" val="2816092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p:spPr>
        <p:txBody>
          <a:bodyPr>
            <a:normAutofit fontScale="77500" lnSpcReduction="20000"/>
          </a:bodyPr>
          <a:lstStyle/>
          <a:p>
            <a:pPr lvl="0" algn="just"/>
            <a:r>
              <a:rPr lang="en-GB" b="1" i="1" dirty="0"/>
              <a:t>Cost-effective</a:t>
            </a:r>
            <a:r>
              <a:rPr lang="en-GB" dirty="0"/>
              <a:t>: Users can view information and data via web-browser rather than maintaining physical documents such as procedure manuals, internal phone list and requisition forms. </a:t>
            </a:r>
            <a:endParaRPr lang="en-US" dirty="0"/>
          </a:p>
          <a:p>
            <a:pPr marL="0" indent="0" algn="just">
              <a:buNone/>
            </a:pPr>
            <a:endParaRPr lang="en-US" dirty="0"/>
          </a:p>
          <a:p>
            <a:pPr lvl="0" algn="just"/>
            <a:r>
              <a:rPr lang="en-GB" b="1" i="1" dirty="0"/>
              <a:t>Promote common corporate culture</a:t>
            </a:r>
            <a:r>
              <a:rPr lang="en-GB" i="1" dirty="0"/>
              <a:t>:</a:t>
            </a:r>
            <a:r>
              <a:rPr lang="en-GB" dirty="0"/>
              <a:t> Every user is viewing the same information within the Intranet. </a:t>
            </a:r>
            <a:endParaRPr lang="en-US" dirty="0"/>
          </a:p>
          <a:p>
            <a:pPr marL="0" indent="0" algn="just">
              <a:buNone/>
            </a:pPr>
            <a:endParaRPr lang="en-US" dirty="0"/>
          </a:p>
          <a:p>
            <a:pPr lvl="0" algn="just"/>
            <a:r>
              <a:rPr lang="en-GB" b="1" i="1" dirty="0"/>
              <a:t>Enhance Collaboration</a:t>
            </a:r>
            <a:r>
              <a:rPr lang="en-GB" dirty="0"/>
              <a:t>: With information easily accessible by all authorized users, teamwork is enabled. </a:t>
            </a:r>
            <a:endParaRPr lang="en-US" dirty="0"/>
          </a:p>
          <a:p>
            <a:pPr marL="0" indent="0" algn="just">
              <a:buNone/>
            </a:pPr>
            <a:endParaRPr lang="en-US" dirty="0"/>
          </a:p>
          <a:p>
            <a:pPr lvl="0" algn="just"/>
            <a:r>
              <a:rPr lang="en-GB" b="1" i="1" dirty="0" smtClean="0"/>
              <a:t>Cross-platform Capability</a:t>
            </a:r>
            <a:r>
              <a:rPr lang="en-GB" dirty="0"/>
              <a:t>: Standards-compliant web browsers are available for Windows, Mac, and UNIX. </a:t>
            </a:r>
            <a:endParaRPr lang="en-GB" dirty="0" smtClean="0"/>
          </a:p>
          <a:p>
            <a:pPr marL="0" lvl="0" indent="0" algn="just">
              <a:buNone/>
            </a:pPr>
            <a:endParaRPr lang="en-GB" dirty="0" smtClean="0"/>
          </a:p>
          <a:p>
            <a:pPr lvl="0" algn="just"/>
            <a:r>
              <a:rPr lang="en-GB" b="1" i="1" dirty="0"/>
              <a:t>Time</a:t>
            </a:r>
            <a:r>
              <a:rPr lang="en-GB" dirty="0"/>
              <a:t>: With intranets, organizations can make more information available to employees on a "pull" basis (i.e. employees can link to relevant information at a time which suits them) rather than being deluged indiscriminately by emails. </a:t>
            </a:r>
            <a:endParaRPr lang="en-US" dirty="0"/>
          </a:p>
          <a:p>
            <a:pPr marL="0" lvl="0" indent="0" algn="just">
              <a:buNone/>
            </a:pPr>
            <a:endParaRPr lang="en-US" dirty="0"/>
          </a:p>
          <a:p>
            <a:pPr lvl="0" algn="just"/>
            <a:endParaRPr lang="en-US" dirty="0"/>
          </a:p>
          <a:p>
            <a:endParaRPr lang="en-US" dirty="0"/>
          </a:p>
        </p:txBody>
      </p:sp>
    </p:spTree>
    <p:extLst>
      <p:ext uri="{BB962C8B-B14F-4D97-AF65-F5344CB8AC3E}">
        <p14:creationId xmlns:p14="http://schemas.microsoft.com/office/powerpoint/2010/main" xmlns="" val="31244207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563562"/>
          </a:xfrm>
        </p:spPr>
        <p:txBody>
          <a:bodyPr>
            <a:normAutofit fontScale="90000"/>
          </a:bodyPr>
          <a:lstStyle/>
          <a:p>
            <a:r>
              <a:rPr lang="en-GB" b="1" i="1" dirty="0"/>
              <a:t>Extranet</a:t>
            </a:r>
            <a:r>
              <a:rPr lang="en-US" dirty="0"/>
              <a:t/>
            </a:r>
            <a:br>
              <a:rPr lang="en-US" dirty="0"/>
            </a:br>
            <a:endParaRPr lang="en-US" dirty="0"/>
          </a:p>
        </p:txBody>
      </p:sp>
      <p:sp>
        <p:nvSpPr>
          <p:cNvPr id="4" name="Content Placeholder 3"/>
          <p:cNvSpPr>
            <a:spLocks noGrp="1"/>
          </p:cNvSpPr>
          <p:nvPr>
            <p:ph idx="1"/>
          </p:nvPr>
        </p:nvSpPr>
        <p:spPr>
          <a:xfrm>
            <a:off x="76200" y="533400"/>
            <a:ext cx="8915400" cy="6096000"/>
          </a:xfrm>
        </p:spPr>
        <p:txBody>
          <a:bodyPr>
            <a:normAutofit fontScale="47500" lnSpcReduction="20000"/>
          </a:bodyPr>
          <a:lstStyle/>
          <a:p>
            <a:pPr marL="0" indent="0">
              <a:buNone/>
            </a:pPr>
            <a:r>
              <a:rPr lang="en-GB" b="1" i="1" dirty="0"/>
              <a:t> </a:t>
            </a:r>
            <a:endParaRPr lang="en-US" dirty="0"/>
          </a:p>
          <a:p>
            <a:pPr lvl="0" algn="just"/>
            <a:r>
              <a:rPr lang="en-US" sz="3600" dirty="0"/>
              <a:t>Intranets differ from "Extranets" in that the former are generally restricted to employees of the organization while extranets can generally be accessed by customers, suppliers, or other approved parties.</a:t>
            </a:r>
          </a:p>
          <a:p>
            <a:pPr marL="0" indent="0" algn="just">
              <a:buNone/>
            </a:pPr>
            <a:endParaRPr lang="en-US" sz="3600" dirty="0"/>
          </a:p>
          <a:p>
            <a:pPr lvl="0" algn="just"/>
            <a:r>
              <a:rPr lang="en-US" sz="3600" dirty="0"/>
              <a:t>An </a:t>
            </a:r>
            <a:r>
              <a:rPr lang="en-US" sz="3600" b="1" dirty="0"/>
              <a:t>extranet</a:t>
            </a:r>
            <a:r>
              <a:rPr lang="en-US" sz="3600" dirty="0"/>
              <a:t> is a private network that uses Internet protocols, network connectivity, and possibly the public telecommunication system to securely share part of an organization's information or operations with suppliers, vendors, partners, customers or other businesses. </a:t>
            </a:r>
          </a:p>
          <a:p>
            <a:pPr marL="0" indent="0" algn="just">
              <a:buNone/>
            </a:pPr>
            <a:r>
              <a:rPr lang="en-US" sz="3600" dirty="0"/>
              <a:t> </a:t>
            </a:r>
          </a:p>
          <a:p>
            <a:pPr lvl="0" algn="just"/>
            <a:r>
              <a:rPr lang="en-US" sz="3600" dirty="0"/>
              <a:t>An extranet can be viewed as part of a company's Intranet that is extended to users outside the company (e.g.: normally over the Internet). </a:t>
            </a:r>
          </a:p>
          <a:p>
            <a:pPr marL="0" indent="0" algn="just">
              <a:buNone/>
            </a:pPr>
            <a:r>
              <a:rPr lang="en-US" sz="3600" dirty="0"/>
              <a:t> </a:t>
            </a:r>
          </a:p>
          <a:p>
            <a:pPr lvl="0" algn="just"/>
            <a:r>
              <a:rPr lang="en-US" sz="3600" dirty="0"/>
              <a:t>It has also been described as a "</a:t>
            </a:r>
            <a:r>
              <a:rPr lang="en-US" sz="3600" i="1" dirty="0"/>
              <a:t>state of mind</a:t>
            </a:r>
            <a:r>
              <a:rPr lang="en-US" sz="3600" dirty="0"/>
              <a:t>" in which the Internet is perceived as a way to do business with a pre-approved set of other </a:t>
            </a:r>
            <a:r>
              <a:rPr lang="en-US" sz="3600" dirty="0" smtClean="0"/>
              <a:t>companies: </a:t>
            </a:r>
            <a:r>
              <a:rPr lang="en-US" sz="3600" dirty="0"/>
              <a:t>business-to-business (B2B), in isolation from all other Internet users. </a:t>
            </a:r>
            <a:endParaRPr lang="en-US" sz="3600" dirty="0" smtClean="0"/>
          </a:p>
          <a:p>
            <a:pPr lvl="0" algn="just"/>
            <a:r>
              <a:rPr lang="en-US" sz="3600" dirty="0" smtClean="0"/>
              <a:t>In </a:t>
            </a:r>
            <a:r>
              <a:rPr lang="en-US" sz="3600" dirty="0"/>
              <a:t>contrast, business-to-consumer (B2C) involves known server(s) of one or more companies, communicating with previously unknown consumer users.</a:t>
            </a:r>
          </a:p>
          <a:p>
            <a:pPr marL="0" indent="0" algn="just">
              <a:buNone/>
            </a:pPr>
            <a:endParaRPr lang="en-US" sz="3600" dirty="0"/>
          </a:p>
          <a:p>
            <a:pPr lvl="0" algn="just"/>
            <a:r>
              <a:rPr lang="en-US" sz="3600" dirty="0"/>
              <a:t>An extranet requires security and privacy. These can include firewalls, server management, the issuance and use of digital certificates or similar means of user authentication, encryption of messages, and the use of virtual private networks (VPNs) that tunnel through the public network</a:t>
            </a:r>
            <a:r>
              <a:rPr lang="en-US" sz="3600" dirty="0" smtClean="0"/>
              <a:t>.</a:t>
            </a:r>
          </a:p>
          <a:p>
            <a:pPr marL="0" lvl="0" indent="0" algn="just">
              <a:buNone/>
            </a:pPr>
            <a:endParaRPr lang="en-US" sz="3600" dirty="0" smtClean="0"/>
          </a:p>
          <a:p>
            <a:pPr lvl="0" algn="just"/>
            <a:r>
              <a:rPr lang="en-US" sz="3600" dirty="0" smtClean="0"/>
              <a:t>Extranet partners might all share the responsibility for developing the network.</a:t>
            </a:r>
            <a:endParaRPr lang="en-US" sz="3600" dirty="0"/>
          </a:p>
          <a:p>
            <a:endParaRPr lang="en-US" sz="3600" dirty="0"/>
          </a:p>
        </p:txBody>
      </p:sp>
    </p:spTree>
    <p:extLst>
      <p:ext uri="{BB962C8B-B14F-4D97-AF65-F5344CB8AC3E}">
        <p14:creationId xmlns:p14="http://schemas.microsoft.com/office/powerpoint/2010/main" xmlns="" val="2816092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228600"/>
            <a:ext cx="8763000" cy="6248400"/>
          </a:xfrm>
        </p:spPr>
        <p:txBody>
          <a:bodyPr>
            <a:normAutofit fontScale="77500" lnSpcReduction="20000"/>
          </a:bodyPr>
          <a:lstStyle/>
          <a:p>
            <a:pPr marL="0" indent="0">
              <a:buNone/>
            </a:pPr>
            <a:r>
              <a:rPr lang="en-US" b="1" i="1" dirty="0"/>
              <a:t>Advantages of Extranet</a:t>
            </a:r>
          </a:p>
          <a:p>
            <a:pPr lvl="0" algn="just"/>
            <a:r>
              <a:rPr lang="en-GB" dirty="0"/>
              <a:t>Exchange large volumes of data using Electronic Data Interchange (EDI)</a:t>
            </a:r>
            <a:endParaRPr lang="en-US" dirty="0"/>
          </a:p>
          <a:p>
            <a:pPr marL="0" indent="0" algn="just">
              <a:buNone/>
            </a:pPr>
            <a:endParaRPr lang="en-US" dirty="0"/>
          </a:p>
          <a:p>
            <a:pPr lvl="0" algn="just"/>
            <a:r>
              <a:rPr lang="en-GB" dirty="0"/>
              <a:t>Share product </a:t>
            </a:r>
            <a:r>
              <a:rPr lang="en-GB" dirty="0" smtClean="0"/>
              <a:t>catalogues </a:t>
            </a:r>
            <a:r>
              <a:rPr lang="en-GB" dirty="0"/>
              <a:t>exclusively with wholesalers or those "in the trade" </a:t>
            </a:r>
            <a:endParaRPr lang="en-US" dirty="0"/>
          </a:p>
          <a:p>
            <a:pPr marL="0" indent="0" algn="just">
              <a:buNone/>
            </a:pPr>
            <a:endParaRPr lang="en-US" dirty="0"/>
          </a:p>
          <a:p>
            <a:pPr lvl="0" algn="just"/>
            <a:r>
              <a:rPr lang="en-GB" dirty="0"/>
              <a:t>Collaborate with other companies on joint development efforts </a:t>
            </a:r>
            <a:endParaRPr lang="en-US" dirty="0"/>
          </a:p>
          <a:p>
            <a:pPr marL="0" indent="0" algn="just">
              <a:buNone/>
            </a:pPr>
            <a:endParaRPr lang="en-US" dirty="0"/>
          </a:p>
          <a:p>
            <a:pPr lvl="0" algn="just"/>
            <a:r>
              <a:rPr lang="en-GB" dirty="0"/>
              <a:t>Jointly develop and use training programs with other companies </a:t>
            </a:r>
            <a:endParaRPr lang="en-US" dirty="0"/>
          </a:p>
          <a:p>
            <a:pPr marL="0" indent="0" algn="just">
              <a:buNone/>
            </a:pPr>
            <a:endParaRPr lang="en-US" dirty="0"/>
          </a:p>
          <a:p>
            <a:pPr lvl="0" algn="just"/>
            <a:r>
              <a:rPr lang="en-GB" dirty="0"/>
              <a:t>Provide or access services provided by one company to a group of other companies, such as an online banking application managed by one company on behalf of affiliated banks </a:t>
            </a:r>
            <a:endParaRPr lang="en-US" dirty="0"/>
          </a:p>
          <a:p>
            <a:pPr marL="0" indent="0" algn="just">
              <a:buNone/>
            </a:pPr>
            <a:endParaRPr lang="en-US" dirty="0"/>
          </a:p>
          <a:p>
            <a:pPr lvl="0" algn="just"/>
            <a:r>
              <a:rPr lang="en-GB" dirty="0"/>
              <a:t>Share news of common interest exclusively </a:t>
            </a:r>
            <a:endParaRPr lang="en-US" dirty="0"/>
          </a:p>
          <a:p>
            <a:endParaRPr lang="en-US" dirty="0"/>
          </a:p>
        </p:txBody>
      </p:sp>
    </p:spTree>
    <p:extLst>
      <p:ext uri="{BB962C8B-B14F-4D97-AF65-F5344CB8AC3E}">
        <p14:creationId xmlns:p14="http://schemas.microsoft.com/office/powerpoint/2010/main" xmlns="" val="2816092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457200"/>
            <a:ext cx="8839200" cy="6096000"/>
          </a:xfrm>
        </p:spPr>
        <p:txBody>
          <a:bodyPr>
            <a:normAutofit fontScale="85000" lnSpcReduction="10000"/>
          </a:bodyPr>
          <a:lstStyle/>
          <a:p>
            <a:pPr marL="0" indent="0">
              <a:buNone/>
            </a:pPr>
            <a:r>
              <a:rPr lang="en-US" b="1" i="1" dirty="0"/>
              <a:t>Disadvantages of Extranet</a:t>
            </a:r>
          </a:p>
          <a:p>
            <a:pPr lvl="0" algn="just"/>
            <a:r>
              <a:rPr lang="en-GB" dirty="0"/>
              <a:t>Extranets can be expensive to implement and maintain within an organization (e.g.: hardware, software, employee training costs) </a:t>
            </a:r>
            <a:endParaRPr lang="en-GB" dirty="0" smtClean="0"/>
          </a:p>
          <a:p>
            <a:pPr lvl="0" algn="just"/>
            <a:endParaRPr lang="en-GB" dirty="0"/>
          </a:p>
          <a:p>
            <a:pPr lvl="0" algn="just"/>
            <a:r>
              <a:rPr lang="en-GB" dirty="0" smtClean="0"/>
              <a:t>Security </a:t>
            </a:r>
            <a:r>
              <a:rPr lang="en-GB" dirty="0"/>
              <a:t>of extranets can be a big concern when dealing with valuable </a:t>
            </a:r>
            <a:r>
              <a:rPr lang="en-GB" dirty="0" smtClean="0"/>
              <a:t>information. System </a:t>
            </a:r>
            <a:r>
              <a:rPr lang="en-GB" dirty="0"/>
              <a:t>access needs to be carefully controlled to avoid sensitive information falling into the wrong hands. </a:t>
            </a:r>
            <a:endParaRPr lang="en-US" dirty="0"/>
          </a:p>
          <a:p>
            <a:pPr marL="0" indent="0" algn="just">
              <a:buNone/>
            </a:pPr>
            <a:endParaRPr lang="en-US" dirty="0"/>
          </a:p>
          <a:p>
            <a:pPr lvl="0" algn="just"/>
            <a:r>
              <a:rPr lang="en-GB" dirty="0"/>
              <a:t>Extranets can reduce personal contact (face-to-face meetings) with customers and business partners. This could cause a lack of connections made between people and </a:t>
            </a:r>
            <a:r>
              <a:rPr lang="en-GB" dirty="0" smtClean="0"/>
              <a:t>companies, </a:t>
            </a:r>
            <a:r>
              <a:rPr lang="en-GB" dirty="0"/>
              <a:t>which hurts the business when it comes to loyalty of its business partners and customers.</a:t>
            </a:r>
            <a:endParaRPr lang="en-US" dirty="0"/>
          </a:p>
          <a:p>
            <a:endParaRPr lang="en-US" dirty="0"/>
          </a:p>
        </p:txBody>
      </p:sp>
    </p:spTree>
    <p:extLst>
      <p:ext uri="{BB962C8B-B14F-4D97-AF65-F5344CB8AC3E}">
        <p14:creationId xmlns:p14="http://schemas.microsoft.com/office/powerpoint/2010/main" xmlns="" val="2816092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381000"/>
            <a:ext cx="8839200"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119083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029200" y="2057400"/>
            <a:ext cx="3962400" cy="3571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228600"/>
            <a:ext cx="47244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8562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563562"/>
          </a:xfrm>
        </p:spPr>
        <p:txBody>
          <a:bodyPr>
            <a:normAutofit fontScale="90000"/>
          </a:bodyPr>
          <a:lstStyle/>
          <a:p>
            <a:r>
              <a:rPr lang="en-US" sz="3200" b="1" dirty="0" smtClean="0"/>
              <a:t/>
            </a:r>
            <a:br>
              <a:rPr lang="en-US" sz="3200" b="1" dirty="0" smtClean="0"/>
            </a:br>
            <a:r>
              <a:rPr lang="en-US" sz="3200" b="1" dirty="0"/>
              <a:t/>
            </a:r>
            <a:br>
              <a:rPr lang="en-US" sz="3200" b="1" dirty="0"/>
            </a:br>
            <a:r>
              <a:rPr lang="en-US" sz="3600" b="1" dirty="0" smtClean="0"/>
              <a:t>Classification </a:t>
            </a:r>
            <a:r>
              <a:rPr lang="en-US" sz="3600" b="1" dirty="0"/>
              <a:t>of </a:t>
            </a:r>
            <a:r>
              <a:rPr lang="en-US" sz="3600" b="1" dirty="0" smtClean="0"/>
              <a:t>Networks </a:t>
            </a:r>
            <a:r>
              <a:rPr lang="en-US" sz="3600" b="1" dirty="0"/>
              <a:t>by Connection </a:t>
            </a:r>
            <a:r>
              <a:rPr lang="en-US" sz="3600" b="1" dirty="0" smtClean="0"/>
              <a:t>Method  </a:t>
            </a:r>
            <a:r>
              <a:rPr lang="en-US" sz="3200" b="1" dirty="0"/>
              <a:t>						</a:t>
            </a:r>
            <a:br>
              <a:rPr lang="en-US" sz="3200" b="1" dirty="0"/>
            </a:br>
            <a:r>
              <a:rPr lang="en-GB" sz="3200" dirty="0"/>
              <a:t> </a:t>
            </a:r>
            <a:r>
              <a:rPr lang="en-US" sz="3200" dirty="0"/>
              <a:t/>
            </a:r>
            <a:br>
              <a:rPr lang="en-US" sz="3200" dirty="0"/>
            </a:br>
            <a:endParaRPr lang="en-US" sz="3200" dirty="0"/>
          </a:p>
        </p:txBody>
      </p:sp>
      <p:sp>
        <p:nvSpPr>
          <p:cNvPr id="4" name="Content Placeholder 3"/>
          <p:cNvSpPr>
            <a:spLocks noGrp="1"/>
          </p:cNvSpPr>
          <p:nvPr>
            <p:ph idx="1"/>
          </p:nvPr>
        </p:nvSpPr>
        <p:spPr>
          <a:xfrm>
            <a:off x="304800" y="838200"/>
            <a:ext cx="8610600" cy="5638800"/>
          </a:xfrm>
        </p:spPr>
        <p:txBody>
          <a:bodyPr>
            <a:normAutofit fontScale="77500" lnSpcReduction="20000"/>
          </a:bodyPr>
          <a:lstStyle/>
          <a:p>
            <a:pPr lvl="0" algn="just"/>
            <a:r>
              <a:rPr lang="en-US" dirty="0" smtClean="0"/>
              <a:t>Computer </a:t>
            </a:r>
            <a:r>
              <a:rPr lang="en-US" dirty="0"/>
              <a:t>networks can also be classified according to the hardware technology that is used to connect the individual devices in the network such as Optical </a:t>
            </a:r>
            <a:r>
              <a:rPr lang="en-US" dirty="0" smtClean="0"/>
              <a:t>fiber, </a:t>
            </a:r>
            <a:r>
              <a:rPr lang="en-US" dirty="0"/>
              <a:t>Ethernet, Wireless LAN, HomePNA, or Power line communication.</a:t>
            </a:r>
          </a:p>
          <a:p>
            <a:pPr marL="0" indent="0" algn="just">
              <a:buNone/>
            </a:pPr>
            <a:endParaRPr lang="en-US" dirty="0"/>
          </a:p>
          <a:p>
            <a:pPr lvl="0" algn="just"/>
            <a:r>
              <a:rPr lang="en-US" dirty="0"/>
              <a:t>Ethernet uses physical wiring to connect devices. Often deployed devices are hubs, switches, bridges, and/or routers.</a:t>
            </a:r>
          </a:p>
          <a:p>
            <a:pPr marL="0" indent="0" algn="just">
              <a:buNone/>
            </a:pPr>
            <a:endParaRPr lang="en-US" dirty="0"/>
          </a:p>
          <a:p>
            <a:pPr lvl="0" algn="just"/>
            <a:r>
              <a:rPr lang="en-US" dirty="0"/>
              <a:t>Wireless LAN technology is designed to connect devices without wiring. These devices use radio waves as transmission medium.</a:t>
            </a:r>
          </a:p>
          <a:p>
            <a:pPr algn="just"/>
            <a:r>
              <a:rPr lang="en-US" dirty="0"/>
              <a:t>W</a:t>
            </a:r>
            <a:r>
              <a:rPr lang="en-US" dirty="0" smtClean="0"/>
              <a:t>ireless networks connect without using a physical cable. They are relatively easy to install and have a lot of flexibility as new technology can be integrated to the system.</a:t>
            </a:r>
          </a:p>
          <a:p>
            <a:pPr algn="just"/>
            <a:r>
              <a:rPr lang="en-US" dirty="0" smtClean="0"/>
              <a:t>It allows users to work from anywhere without a physical connection to the network</a:t>
            </a:r>
            <a:endParaRPr lang="en-US" dirty="0"/>
          </a:p>
          <a:p>
            <a:endParaRPr lang="en-US" dirty="0"/>
          </a:p>
        </p:txBody>
      </p:sp>
    </p:spTree>
    <p:extLst>
      <p:ext uri="{BB962C8B-B14F-4D97-AF65-F5344CB8AC3E}">
        <p14:creationId xmlns:p14="http://schemas.microsoft.com/office/powerpoint/2010/main" xmlns="" val="2816092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sz="3400" b="1" dirty="0"/>
              <a:t>Classification of Networks by Functional relationship (network architectures) 	</a:t>
            </a:r>
            <a:endParaRPr lang="en-US" sz="3400" dirty="0"/>
          </a:p>
        </p:txBody>
      </p:sp>
      <p:sp>
        <p:nvSpPr>
          <p:cNvPr id="4" name="Content Placeholder 3"/>
          <p:cNvSpPr>
            <a:spLocks noGrp="1"/>
          </p:cNvSpPr>
          <p:nvPr>
            <p:ph idx="1"/>
          </p:nvPr>
        </p:nvSpPr>
        <p:spPr>
          <a:xfrm>
            <a:off x="228600" y="1600200"/>
            <a:ext cx="8839200" cy="4525963"/>
          </a:xfrm>
        </p:spPr>
        <p:txBody>
          <a:bodyPr>
            <a:normAutofit/>
          </a:bodyPr>
          <a:lstStyle/>
          <a:p>
            <a:pPr algn="just"/>
            <a:r>
              <a:rPr lang="en-US" dirty="0" smtClean="0"/>
              <a:t>Computer </a:t>
            </a:r>
            <a:r>
              <a:rPr lang="en-US" dirty="0"/>
              <a:t>networks may be classified according to the functional relationships which exist between the elements of the network, e.g</a:t>
            </a:r>
            <a:r>
              <a:rPr lang="en-US" dirty="0" smtClean="0"/>
              <a:t>.</a:t>
            </a:r>
          </a:p>
          <a:p>
            <a:pPr algn="just"/>
            <a:r>
              <a:rPr lang="en-US" dirty="0" smtClean="0"/>
              <a:t> </a:t>
            </a:r>
            <a:r>
              <a:rPr lang="en-US" dirty="0"/>
              <a:t>Active Networking, </a:t>
            </a:r>
            <a:r>
              <a:rPr lang="en-US" dirty="0" smtClean="0"/>
              <a:t>Client-server and </a:t>
            </a:r>
            <a:r>
              <a:rPr lang="en-US" dirty="0"/>
              <a:t>Peer-to-peer (workgroup) architecture.</a:t>
            </a:r>
          </a:p>
          <a:p>
            <a:pPr marL="0" indent="0" algn="just">
              <a:buNone/>
            </a:pPr>
            <a:r>
              <a:rPr lang="en-GB" b="1" dirty="0"/>
              <a:t> </a:t>
            </a:r>
            <a:endParaRPr lang="en-US" dirty="0"/>
          </a:p>
          <a:p>
            <a:endParaRPr lang="en-US" dirty="0"/>
          </a:p>
        </p:txBody>
      </p:sp>
    </p:spTree>
    <p:extLst>
      <p:ext uri="{BB962C8B-B14F-4D97-AF65-F5344CB8AC3E}">
        <p14:creationId xmlns:p14="http://schemas.microsoft.com/office/powerpoint/2010/main" xmlns="" val="281609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BIOLA\Desktop\DOWNLOADS\INTRO TO NETWORKING\introduction-to-networking-10-638 (1).jpg"/>
          <p:cNvPicPr>
            <a:picLocks noGrp="1" noChangeAspect="1" noChangeArrowheads="1"/>
          </p:cNvPicPr>
          <p:nvPr>
            <p:ph idx="1"/>
          </p:nvPr>
        </p:nvPicPr>
        <p:blipFill>
          <a:blip r:embed="rId2"/>
          <a:srcRect/>
          <a:stretch>
            <a:fillRect/>
          </a:stretch>
        </p:blipFill>
        <p:spPr bwMode="auto">
          <a:xfrm>
            <a:off x="228600" y="228600"/>
            <a:ext cx="8686800" cy="64008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838200"/>
          </a:xfrm>
        </p:spPr>
        <p:txBody>
          <a:bodyPr>
            <a:normAutofit fontScale="90000"/>
          </a:bodyPr>
          <a:lstStyle/>
          <a:p>
            <a:r>
              <a:rPr lang="en-US" sz="3800" b="1" dirty="0"/>
              <a:t>Classification of Networks by Geographical Coverage or </a:t>
            </a:r>
            <a:r>
              <a:rPr lang="en-US" sz="3800" b="1" dirty="0" smtClean="0"/>
              <a:t>Scale </a:t>
            </a:r>
            <a:r>
              <a:rPr lang="en-US" b="1" dirty="0"/>
              <a:t>	</a:t>
            </a:r>
            <a:endParaRPr lang="en-US" dirty="0"/>
          </a:p>
        </p:txBody>
      </p:sp>
      <p:sp>
        <p:nvSpPr>
          <p:cNvPr id="4" name="Content Placeholder 3"/>
          <p:cNvSpPr>
            <a:spLocks noGrp="1"/>
          </p:cNvSpPr>
          <p:nvPr>
            <p:ph idx="1"/>
          </p:nvPr>
        </p:nvSpPr>
        <p:spPr>
          <a:xfrm>
            <a:off x="228600" y="1219200"/>
            <a:ext cx="8763000" cy="5486400"/>
          </a:xfrm>
        </p:spPr>
        <p:txBody>
          <a:bodyPr>
            <a:normAutofit fontScale="47500" lnSpcReduction="20000"/>
          </a:bodyPr>
          <a:lstStyle/>
          <a:p>
            <a:pPr marL="0" indent="0">
              <a:buNone/>
            </a:pPr>
            <a:r>
              <a:rPr lang="en-US" b="1" dirty="0"/>
              <a:t>				</a:t>
            </a:r>
            <a:r>
              <a:rPr lang="en-US" b="1" i="1" dirty="0"/>
              <a:t>							 </a:t>
            </a:r>
            <a:endParaRPr lang="en-US" b="1" dirty="0"/>
          </a:p>
          <a:p>
            <a:pPr marL="0" indent="0">
              <a:buNone/>
            </a:pPr>
            <a:r>
              <a:rPr lang="en-US" sz="3800" dirty="0"/>
              <a:t>Computer networks may be classified according to scale as follows: </a:t>
            </a:r>
          </a:p>
          <a:p>
            <a:pPr marL="0" indent="0">
              <a:buNone/>
            </a:pPr>
            <a:r>
              <a:rPr lang="en-US" sz="3800" dirty="0"/>
              <a:t> </a:t>
            </a:r>
          </a:p>
          <a:p>
            <a:pPr marL="0" indent="0">
              <a:buNone/>
            </a:pPr>
            <a:r>
              <a:rPr lang="en-US" sz="3800" b="1" dirty="0"/>
              <a:t>Personal Area Network (PAN)            								 </a:t>
            </a:r>
            <a:endParaRPr lang="en-US" sz="3800" dirty="0"/>
          </a:p>
          <a:p>
            <a:pPr marL="0" indent="0">
              <a:buNone/>
            </a:pPr>
            <a:endParaRPr lang="en-US" sz="3800" dirty="0"/>
          </a:p>
          <a:p>
            <a:pPr lvl="0"/>
            <a:r>
              <a:rPr lang="en-US" sz="3800" dirty="0"/>
              <a:t>A Personal Area Network (PAN) is a computer network used for communication among computer devices close to one person. </a:t>
            </a:r>
          </a:p>
          <a:p>
            <a:pPr marL="0" indent="0">
              <a:buNone/>
            </a:pPr>
            <a:endParaRPr lang="en-US" sz="3800" dirty="0"/>
          </a:p>
          <a:p>
            <a:pPr lvl="0"/>
            <a:r>
              <a:rPr lang="en-US" sz="3800" dirty="0"/>
              <a:t>Some examples of devices that are used in a PAN are printers, fax machines, telephones, PDAs or scanners. </a:t>
            </a:r>
          </a:p>
          <a:p>
            <a:pPr marL="0" indent="0">
              <a:buNone/>
            </a:pPr>
            <a:endParaRPr lang="en-US" sz="3800" dirty="0"/>
          </a:p>
          <a:p>
            <a:pPr lvl="0"/>
            <a:r>
              <a:rPr lang="en-US" sz="3800" dirty="0"/>
              <a:t>The reach of a PAN is typically within about 20-30 feet (approximately 6-9 </a:t>
            </a:r>
            <a:r>
              <a:rPr lang="en-US" sz="3800" dirty="0" smtClean="0"/>
              <a:t>meters).</a:t>
            </a:r>
            <a:endParaRPr lang="en-US" sz="3800" dirty="0"/>
          </a:p>
          <a:p>
            <a:pPr marL="0" indent="0">
              <a:buNone/>
            </a:pPr>
            <a:r>
              <a:rPr lang="en-US" sz="3800" dirty="0"/>
              <a:t> </a:t>
            </a:r>
          </a:p>
          <a:p>
            <a:pPr lvl="0"/>
            <a:r>
              <a:rPr lang="en-US" sz="3800" dirty="0"/>
              <a:t>Personal area networks may be wired with computer buses such as </a:t>
            </a:r>
            <a:r>
              <a:rPr lang="en-US" sz="3800" u="sng" dirty="0">
                <a:hlinkClick r:id="rId2" tooltip="Universal Serial Bus"/>
              </a:rPr>
              <a:t>USB</a:t>
            </a:r>
            <a:r>
              <a:rPr lang="en-US" sz="3800" dirty="0"/>
              <a:t> and FireWire. </a:t>
            </a:r>
          </a:p>
          <a:p>
            <a:pPr marL="0" indent="0">
              <a:buNone/>
            </a:pPr>
            <a:endParaRPr lang="en-US" sz="3800" dirty="0"/>
          </a:p>
          <a:p>
            <a:pPr lvl="0"/>
            <a:r>
              <a:rPr lang="en-US" sz="3800" dirty="0"/>
              <a:t>A Wireless Personal Area Network (WPAN) can also be made possible with network technologies such as </a:t>
            </a:r>
            <a:r>
              <a:rPr lang="en-US" sz="3800" dirty="0" smtClean="0"/>
              <a:t>Infrared data association (IrDA) </a:t>
            </a:r>
            <a:r>
              <a:rPr lang="en-US" sz="3800" dirty="0"/>
              <a:t>and Bluetooth.</a:t>
            </a:r>
          </a:p>
          <a:p>
            <a:endParaRPr lang="en-US" dirty="0"/>
          </a:p>
        </p:txBody>
      </p:sp>
    </p:spTree>
    <p:extLst>
      <p:ext uri="{BB962C8B-B14F-4D97-AF65-F5344CB8AC3E}">
        <p14:creationId xmlns:p14="http://schemas.microsoft.com/office/powerpoint/2010/main" xmlns="" val="2816092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IOLA\Desktop\DOWNLOADS\INTRO TO NETWORKING\introduction-to-networking-5-638 (1).jpg"/>
          <p:cNvPicPr>
            <a:picLocks noGrp="1" noChangeAspect="1" noChangeArrowheads="1"/>
          </p:cNvPicPr>
          <p:nvPr>
            <p:ph idx="1"/>
          </p:nvPr>
        </p:nvPicPr>
        <p:blipFill>
          <a:blip r:embed="rId2"/>
          <a:srcRect/>
          <a:stretch>
            <a:fillRect/>
          </a:stretch>
        </p:blipFill>
        <p:spPr bwMode="auto">
          <a:xfrm>
            <a:off x="228600" y="228600"/>
            <a:ext cx="8686800" cy="64008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228600"/>
            <a:ext cx="8839200" cy="6476999"/>
          </a:xfrm>
        </p:spPr>
        <p:txBody>
          <a:bodyPr>
            <a:normAutofit fontScale="62500" lnSpcReduction="20000"/>
          </a:bodyPr>
          <a:lstStyle/>
          <a:p>
            <a:pPr marL="0" indent="0">
              <a:buNone/>
            </a:pPr>
            <a:r>
              <a:rPr lang="en-US" b="1" dirty="0"/>
              <a:t>Local Area Network (LAN)  										</a:t>
            </a:r>
            <a:endParaRPr lang="en-US" dirty="0"/>
          </a:p>
          <a:p>
            <a:pPr lvl="0" algn="just"/>
            <a:r>
              <a:rPr lang="en-US" dirty="0"/>
              <a:t>A network covering a small geographical area, like a home, office, or building is a LAN. </a:t>
            </a:r>
            <a:endParaRPr lang="en-US" dirty="0" smtClean="0"/>
          </a:p>
          <a:p>
            <a:pPr lvl="0" algn="just"/>
            <a:r>
              <a:rPr lang="en-US" dirty="0"/>
              <a:t>A LAN connects network devices over a relatively short distance.</a:t>
            </a:r>
          </a:p>
          <a:p>
            <a:pPr marL="0" indent="0" algn="just">
              <a:buNone/>
            </a:pPr>
            <a:endParaRPr lang="en-US" dirty="0"/>
          </a:p>
          <a:p>
            <a:pPr lvl="0" algn="just"/>
            <a:r>
              <a:rPr lang="en-US" dirty="0"/>
              <a:t>Current LANs are most likely to be based on Ethernet technology. For example, a library may have a wired or wireless LAN for users to interconnect local devices (e.g., printers and servers) and to connect to the internet. </a:t>
            </a:r>
          </a:p>
          <a:p>
            <a:pPr algn="just"/>
            <a:endParaRPr lang="en-US" dirty="0" smtClean="0"/>
          </a:p>
          <a:p>
            <a:pPr algn="just"/>
            <a:r>
              <a:rPr lang="en-US" dirty="0" smtClean="0"/>
              <a:t>A LAN in a large company may also include WANs that link offices in remote locations or around the world.</a:t>
            </a:r>
          </a:p>
          <a:p>
            <a:pPr marL="0" indent="0" algn="just">
              <a:buNone/>
            </a:pPr>
            <a:endParaRPr lang="en-US" dirty="0" smtClean="0"/>
          </a:p>
          <a:p>
            <a:pPr algn="just"/>
            <a:r>
              <a:rPr lang="en-US" dirty="0" smtClean="0"/>
              <a:t>A self-contained network that spans small area, such as a single building, floor or room. It is a network covering small geographical area like a home, office or building.</a:t>
            </a:r>
          </a:p>
          <a:p>
            <a:pPr algn="just"/>
            <a:r>
              <a:rPr lang="en-US" dirty="0" smtClean="0"/>
              <a:t>They are widely used to connect personal computers and workstations in companies, offices and factories to share resources and exchange information.</a:t>
            </a:r>
          </a:p>
          <a:p>
            <a:pPr algn="just"/>
            <a:r>
              <a:rPr lang="en-US" dirty="0" smtClean="0"/>
              <a:t>In a LAN all nodes and segments are directly connected with cables or short-range wireless technologies.</a:t>
            </a:r>
            <a:endParaRPr lang="en-US" dirty="0"/>
          </a:p>
        </p:txBody>
      </p:sp>
    </p:spTree>
    <p:extLst>
      <p:ext uri="{BB962C8B-B14F-4D97-AF65-F5344CB8AC3E}">
        <p14:creationId xmlns:p14="http://schemas.microsoft.com/office/powerpoint/2010/main" xmlns="" val="2816092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6019800"/>
          </a:xfrm>
        </p:spPr>
        <p:txBody>
          <a:bodyPr>
            <a:normAutofit/>
          </a:bodyPr>
          <a:lstStyle/>
          <a:p>
            <a:pPr algn="just"/>
            <a:r>
              <a:rPr lang="en-US" dirty="0" smtClean="0"/>
              <a:t>LAN </a:t>
            </a:r>
            <a:r>
              <a:rPr lang="en-US" dirty="0"/>
              <a:t>administrators are specifically charged with managing and maintaining the local network. </a:t>
            </a:r>
            <a:endParaRPr lang="en-US" dirty="0" smtClean="0"/>
          </a:p>
          <a:p>
            <a:pPr algn="just"/>
            <a:endParaRPr lang="en-US" dirty="0"/>
          </a:p>
          <a:p>
            <a:pPr algn="just"/>
            <a:r>
              <a:rPr lang="en-US" dirty="0" smtClean="0"/>
              <a:t>Not </a:t>
            </a:r>
            <a:r>
              <a:rPr lang="en-US" dirty="0"/>
              <a:t>only machine maintenances and cabling but also network software, installation and deployment, upgrades and troubleshooting for applications. </a:t>
            </a:r>
            <a:endParaRPr lang="en-US" dirty="0" smtClean="0"/>
          </a:p>
          <a:p>
            <a:pPr algn="just"/>
            <a:endParaRPr lang="en-US" dirty="0"/>
          </a:p>
          <a:p>
            <a:pPr algn="just"/>
            <a:r>
              <a:rPr lang="en-US" dirty="0" smtClean="0"/>
              <a:t>LAN </a:t>
            </a:r>
            <a:r>
              <a:rPr lang="en-US" dirty="0"/>
              <a:t>administrators are typically versatile and adaptable with a broad range of skills and knowledge.</a:t>
            </a:r>
          </a:p>
          <a:p>
            <a:endParaRPr lang="en-US" dirty="0"/>
          </a:p>
        </p:txBody>
      </p:sp>
    </p:spTree>
    <p:extLst>
      <p:ext uri="{BB962C8B-B14F-4D97-AF65-F5344CB8AC3E}">
        <p14:creationId xmlns:p14="http://schemas.microsoft.com/office/powerpoint/2010/main" xmlns="" val="10996459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IOLA\Desktop\DOWNLOADS\INTRO TO NETWORKING\introduction-to-networking-6-638 (1).jpg"/>
          <p:cNvPicPr>
            <a:picLocks noGrp="1" noChangeAspect="1" noChangeArrowheads="1"/>
          </p:cNvPicPr>
          <p:nvPr>
            <p:ph idx="1"/>
          </p:nvPr>
        </p:nvPicPr>
        <p:blipFill>
          <a:blip r:embed="rId2"/>
          <a:srcRect/>
          <a:stretch>
            <a:fillRect/>
          </a:stretch>
        </p:blipFill>
        <p:spPr bwMode="auto">
          <a:xfrm>
            <a:off x="136926" y="228600"/>
            <a:ext cx="8778474" cy="64770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t>Campus Area Network (CAN)</a:t>
            </a:r>
            <a:endParaRPr lang="en-US" dirty="0"/>
          </a:p>
        </p:txBody>
      </p:sp>
      <p:sp>
        <p:nvSpPr>
          <p:cNvPr id="4" name="Content Placeholder 3"/>
          <p:cNvSpPr>
            <a:spLocks noGrp="1"/>
          </p:cNvSpPr>
          <p:nvPr>
            <p:ph idx="1"/>
          </p:nvPr>
        </p:nvSpPr>
        <p:spPr>
          <a:xfrm>
            <a:off x="76200" y="990600"/>
            <a:ext cx="8915400" cy="5638800"/>
          </a:xfrm>
        </p:spPr>
        <p:txBody>
          <a:bodyPr>
            <a:normAutofit fontScale="70000" lnSpcReduction="20000"/>
          </a:bodyPr>
          <a:lstStyle/>
          <a:p>
            <a:pPr marL="0" indent="0">
              <a:buNone/>
            </a:pPr>
            <a:r>
              <a:rPr lang="en-US" b="1" dirty="0"/>
              <a:t>								</a:t>
            </a:r>
            <a:endParaRPr lang="en-US" dirty="0"/>
          </a:p>
          <a:p>
            <a:pPr lvl="0" algn="just"/>
            <a:r>
              <a:rPr lang="en-US" dirty="0"/>
              <a:t>A network that connects two or more LANs but that is limited to a specific and contiguous geographical area such as a college campus, industrial complex, or a military base. </a:t>
            </a:r>
          </a:p>
          <a:p>
            <a:pPr marL="0" indent="0" algn="just">
              <a:buNone/>
            </a:pPr>
            <a:endParaRPr lang="en-US" dirty="0"/>
          </a:p>
          <a:p>
            <a:pPr lvl="0" algn="just"/>
            <a:r>
              <a:rPr lang="en-US" dirty="0"/>
              <a:t>A CAN may be considered a type of MAN (metropolitan area network), but is generally limited to an area that is smaller than a typical MAN. </a:t>
            </a:r>
          </a:p>
          <a:p>
            <a:pPr marL="0" indent="0" algn="just">
              <a:buNone/>
            </a:pPr>
            <a:endParaRPr lang="en-US" dirty="0"/>
          </a:p>
          <a:p>
            <a:pPr lvl="0" algn="just"/>
            <a:r>
              <a:rPr lang="en-US" dirty="0"/>
              <a:t>This term is most often used to discuss the implementation of networks for a contiguous area. </a:t>
            </a:r>
            <a:endParaRPr lang="en-US" dirty="0" smtClean="0"/>
          </a:p>
          <a:p>
            <a:pPr marL="0" lvl="0" indent="0" algn="just">
              <a:buNone/>
            </a:pPr>
            <a:r>
              <a:rPr lang="en-US" dirty="0"/>
              <a:t> </a:t>
            </a:r>
          </a:p>
          <a:p>
            <a:pPr marL="0" indent="0" algn="just">
              <a:buNone/>
            </a:pPr>
            <a:endParaRPr lang="en-US" dirty="0"/>
          </a:p>
          <a:p>
            <a:pPr lvl="0" algn="just"/>
            <a:r>
              <a:rPr lang="en-US" dirty="0"/>
              <a:t>A networked office building, school, or home usually contains a single LAN, though sometimes one building will contain a few small LANs (perhaps one per room), and occasionally a LAN will span a group of nearby buildings. In TCP/IP networking, a LAN is often but not always implemented as a single IP subnet</a:t>
            </a:r>
            <a:r>
              <a:rPr lang="en-US" dirty="0" smtClean="0"/>
              <a:t>.</a:t>
            </a:r>
            <a:endParaRPr lang="en-US" dirty="0"/>
          </a:p>
          <a:p>
            <a:pPr algn="just"/>
            <a:r>
              <a:rPr lang="en-US" dirty="0" smtClean="0"/>
              <a:t>Typically owned by schools or organizations.</a:t>
            </a:r>
            <a:endParaRPr lang="en-US" dirty="0"/>
          </a:p>
          <a:p>
            <a:endParaRPr lang="en-US" dirty="0"/>
          </a:p>
        </p:txBody>
      </p:sp>
    </p:spTree>
    <p:extLst>
      <p:ext uri="{BB962C8B-B14F-4D97-AF65-F5344CB8AC3E}">
        <p14:creationId xmlns:p14="http://schemas.microsoft.com/office/powerpoint/2010/main" xmlns="" val="2816092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39762"/>
          </a:xfrm>
        </p:spPr>
        <p:txBody>
          <a:bodyPr>
            <a:normAutofit fontScale="90000"/>
          </a:bodyPr>
          <a:lstStyle/>
          <a:p>
            <a:r>
              <a:rPr lang="en-US" b="1" dirty="0"/>
              <a:t>Metropolitan Area Network (MAN)       							</a:t>
            </a:r>
            <a:endParaRPr lang="en-US" dirty="0"/>
          </a:p>
        </p:txBody>
      </p:sp>
      <p:sp>
        <p:nvSpPr>
          <p:cNvPr id="3" name="Content Placeholder 2"/>
          <p:cNvSpPr>
            <a:spLocks noGrp="1"/>
          </p:cNvSpPr>
          <p:nvPr>
            <p:ph idx="1"/>
          </p:nvPr>
        </p:nvSpPr>
        <p:spPr>
          <a:xfrm>
            <a:off x="152400" y="838200"/>
            <a:ext cx="8839200" cy="5715000"/>
          </a:xfrm>
        </p:spPr>
        <p:txBody>
          <a:bodyPr>
            <a:normAutofit fontScale="92500" lnSpcReduction="10000"/>
          </a:bodyPr>
          <a:lstStyle/>
          <a:p>
            <a:pPr marL="0" indent="0">
              <a:buNone/>
            </a:pPr>
            <a:endParaRPr lang="en-US" dirty="0"/>
          </a:p>
          <a:p>
            <a:pPr lvl="0" algn="just"/>
            <a:r>
              <a:rPr lang="en-US" dirty="0"/>
              <a:t>A Metropolitan Area Network is a network that connects two or more Local Area Networks or Campus Area Networks together but does not extend beyond the boundaries of the immediate town/city. </a:t>
            </a:r>
            <a:endParaRPr lang="en-US" dirty="0" smtClean="0"/>
          </a:p>
          <a:p>
            <a:pPr lvl="0" algn="just"/>
            <a:endParaRPr lang="en-US" dirty="0"/>
          </a:p>
          <a:p>
            <a:pPr lvl="0" algn="just"/>
            <a:r>
              <a:rPr lang="en-US" dirty="0" smtClean="0"/>
              <a:t>Routers</a:t>
            </a:r>
            <a:r>
              <a:rPr lang="en-US" dirty="0"/>
              <a:t>, switches and hubs are connected to create a Metropolitan Area Network</a:t>
            </a:r>
            <a:r>
              <a:rPr lang="en-US" dirty="0" smtClean="0"/>
              <a:t>.</a:t>
            </a:r>
          </a:p>
          <a:p>
            <a:pPr marL="0" lvl="0" indent="0" algn="just">
              <a:buNone/>
            </a:pPr>
            <a:endParaRPr lang="en-US" dirty="0"/>
          </a:p>
          <a:p>
            <a:pPr algn="just"/>
            <a:r>
              <a:rPr lang="en-US" dirty="0" smtClean="0"/>
              <a:t>Examples are cable television network available in many cities. It covers area equivalent to a city or other municipality.</a:t>
            </a:r>
            <a:endParaRPr lang="en-US" dirty="0"/>
          </a:p>
          <a:p>
            <a:endParaRPr lang="en-US" dirty="0"/>
          </a:p>
        </p:txBody>
      </p:sp>
    </p:spTree>
    <p:extLst>
      <p:ext uri="{BB962C8B-B14F-4D97-AF65-F5344CB8AC3E}">
        <p14:creationId xmlns:p14="http://schemas.microsoft.com/office/powerpoint/2010/main" xmlns="" val="7294639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IOLA\Desktop\DOWNLOADS\INTRO TO NETWORKING\introduction-to-networking-7-638 (1).jpg"/>
          <p:cNvPicPr>
            <a:picLocks noGrp="1" noChangeAspect="1" noChangeArrowheads="1"/>
          </p:cNvPicPr>
          <p:nvPr>
            <p:ph idx="1"/>
          </p:nvPr>
        </p:nvPicPr>
        <p:blipFill>
          <a:blip r:embed="rId2"/>
          <a:srcRect/>
          <a:stretch>
            <a:fillRect/>
          </a:stretch>
        </p:blipFill>
        <p:spPr bwMode="auto">
          <a:xfrm>
            <a:off x="304800" y="304800"/>
            <a:ext cx="8610600" cy="63246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Wide Area Network (WAN)</a:t>
            </a:r>
            <a:endParaRPr lang="en-US" dirty="0"/>
          </a:p>
        </p:txBody>
      </p:sp>
      <p:sp>
        <p:nvSpPr>
          <p:cNvPr id="3" name="Content Placeholder 2"/>
          <p:cNvSpPr>
            <a:spLocks noGrp="1"/>
          </p:cNvSpPr>
          <p:nvPr>
            <p:ph idx="1"/>
          </p:nvPr>
        </p:nvSpPr>
        <p:spPr>
          <a:xfrm>
            <a:off x="152400" y="914400"/>
            <a:ext cx="8763000" cy="5638800"/>
          </a:xfrm>
        </p:spPr>
        <p:txBody>
          <a:bodyPr>
            <a:normAutofit fontScale="85000" lnSpcReduction="20000"/>
          </a:bodyPr>
          <a:lstStyle/>
          <a:p>
            <a:pPr marL="0" indent="0">
              <a:buNone/>
            </a:pPr>
            <a:r>
              <a:rPr lang="en-US" b="1" dirty="0"/>
              <a:t>							</a:t>
            </a:r>
            <a:endParaRPr lang="en-US" dirty="0"/>
          </a:p>
          <a:p>
            <a:pPr lvl="0" algn="just"/>
            <a:r>
              <a:rPr lang="en-US" dirty="0"/>
              <a:t>A WAN is a data communications network that covers a relatively broad geographic area (i.e. one city to another and one country to another country) and that often uses transmission facilities provided by common carriers, such as telephone companies. </a:t>
            </a:r>
          </a:p>
          <a:p>
            <a:pPr marL="0" indent="0" algn="just">
              <a:buNone/>
            </a:pPr>
            <a:endParaRPr lang="en-US" dirty="0"/>
          </a:p>
          <a:p>
            <a:pPr lvl="0" algn="just"/>
            <a:r>
              <a:rPr lang="en-US" dirty="0"/>
              <a:t>WAN technologies generally function at the lower three layers of the OSI reference model: the physical layer, the data link layer, and the network layer</a:t>
            </a:r>
            <a:r>
              <a:rPr lang="en-US" dirty="0" smtClean="0"/>
              <a:t>.</a:t>
            </a:r>
          </a:p>
          <a:p>
            <a:pPr marL="0" lvl="0" indent="0" algn="just">
              <a:buNone/>
            </a:pPr>
            <a:endParaRPr lang="en-US" dirty="0"/>
          </a:p>
          <a:p>
            <a:pPr algn="just"/>
            <a:r>
              <a:rPr lang="en-US" dirty="0" smtClean="0"/>
              <a:t>It is a network that spans multiple geographical locations and typically connect multiple LANs using long-range transmission media.</a:t>
            </a:r>
            <a:endParaRPr lang="en-US" dirty="0"/>
          </a:p>
        </p:txBody>
      </p:sp>
    </p:spTree>
    <p:extLst>
      <p:ext uri="{BB962C8B-B14F-4D97-AF65-F5344CB8AC3E}">
        <p14:creationId xmlns:p14="http://schemas.microsoft.com/office/powerpoint/2010/main" xmlns="" val="27790058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BIOLA\Desktop\DOWNLOADS\INTRO TO NETWORKING\introduction-to-networking-16-638.jpg"/>
          <p:cNvPicPr>
            <a:picLocks noGrp="1" noChangeAspect="1" noChangeArrowheads="1"/>
          </p:cNvPicPr>
          <p:nvPr>
            <p:ph idx="1"/>
          </p:nvPr>
        </p:nvPicPr>
        <p:blipFill>
          <a:blip r:embed="rId2"/>
          <a:srcRect/>
          <a:stretch>
            <a:fillRect/>
          </a:stretch>
        </p:blipFill>
        <p:spPr bwMode="auto">
          <a:xfrm>
            <a:off x="228600" y="152400"/>
            <a:ext cx="8686800" cy="6477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99" y="152400"/>
            <a:ext cx="8229600" cy="715962"/>
          </a:xfrm>
        </p:spPr>
        <p:txBody>
          <a:bodyPr>
            <a:normAutofit fontScale="90000"/>
          </a:bodyPr>
          <a:lstStyle/>
          <a:p>
            <a:r>
              <a:rPr lang="en-US" b="1" dirty="0"/>
              <a:t>Physical Bus Topology</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62262" y="4267200"/>
            <a:ext cx="5400338" cy="24444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7000" y="1112292"/>
            <a:ext cx="6248400" cy="30025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00734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172200"/>
          </a:xfrm>
        </p:spPr>
        <p:txBody>
          <a:bodyPr/>
          <a:lstStyle/>
          <a:p>
            <a:pPr algn="just"/>
            <a:r>
              <a:rPr lang="en-US" dirty="0" smtClean="0"/>
              <a:t>WAN administrators tend to be more technical than LAN and focus more on network issues than user issues. </a:t>
            </a:r>
          </a:p>
          <a:p>
            <a:pPr algn="just"/>
            <a:endParaRPr lang="en-US" dirty="0"/>
          </a:p>
          <a:p>
            <a:pPr algn="just"/>
            <a:r>
              <a:rPr lang="en-US" dirty="0" smtClean="0"/>
              <a:t>They designs and maintains the connection scheme between remote offices and deals with LAN communication devices and interfaces.</a:t>
            </a:r>
            <a:endParaRPr lang="en-US" dirty="0"/>
          </a:p>
        </p:txBody>
      </p:sp>
    </p:spTree>
    <p:extLst>
      <p:ext uri="{BB962C8B-B14F-4D97-AF65-F5344CB8AC3E}">
        <p14:creationId xmlns:p14="http://schemas.microsoft.com/office/powerpoint/2010/main" xmlns="" val="3710985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BIOLA\Desktop\DOWNLOADS\INTRO TO NETWORKING\introduction-to-networking-8-638 (1).jpg"/>
          <p:cNvPicPr>
            <a:picLocks noGrp="1" noChangeAspect="1" noChangeArrowheads="1"/>
          </p:cNvPicPr>
          <p:nvPr>
            <p:ph idx="1"/>
          </p:nvPr>
        </p:nvPicPr>
        <p:blipFill>
          <a:blip r:embed="rId2"/>
          <a:srcRect/>
          <a:stretch>
            <a:fillRect/>
          </a:stretch>
        </p:blipFill>
        <p:spPr bwMode="auto">
          <a:xfrm>
            <a:off x="381000" y="228600"/>
            <a:ext cx="8382000" cy="63246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BIOLA\Desktop\DOWNLOADS\INTRO TO NETWORKING\introduction-to-networking-17-638.jpg"/>
          <p:cNvPicPr>
            <a:picLocks noGrp="1" noChangeAspect="1" noChangeArrowheads="1"/>
          </p:cNvPicPr>
          <p:nvPr>
            <p:ph idx="1"/>
          </p:nvPr>
        </p:nvPicPr>
        <p:blipFill>
          <a:blip r:embed="rId2"/>
          <a:srcRect/>
          <a:stretch>
            <a:fillRect/>
          </a:stretch>
        </p:blipFill>
        <p:spPr bwMode="auto">
          <a:xfrm>
            <a:off x="152400" y="152400"/>
            <a:ext cx="8763000" cy="64770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228600"/>
            <a:ext cx="8686800"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41432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304800"/>
            <a:ext cx="8839200" cy="640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60773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63000" cy="6248400"/>
          </a:xfrm>
        </p:spPr>
        <p:txBody>
          <a:bodyPr>
            <a:normAutofit lnSpcReduction="10000"/>
          </a:bodyPr>
          <a:lstStyle/>
          <a:p>
            <a:pPr algn="just"/>
            <a:r>
              <a:rPr lang="en-US" dirty="0" smtClean="0"/>
              <a:t>Enterprise network is a network that encompasses all the separate network components employed by a particular organization. </a:t>
            </a:r>
          </a:p>
          <a:p>
            <a:pPr algn="just"/>
            <a:endParaRPr lang="en-US" dirty="0"/>
          </a:p>
          <a:p>
            <a:pPr algn="just"/>
            <a:r>
              <a:rPr lang="en-US" dirty="0" smtClean="0"/>
              <a:t>An enterprise network can be of any size required by the organization and can employ any number of networking technologies.</a:t>
            </a:r>
          </a:p>
          <a:p>
            <a:pPr algn="just"/>
            <a:endParaRPr lang="en-US" dirty="0"/>
          </a:p>
          <a:p>
            <a:pPr algn="just"/>
            <a:r>
              <a:rPr lang="en-US" dirty="0" smtClean="0"/>
              <a:t>It may be a </a:t>
            </a:r>
            <a:r>
              <a:rPr lang="en-US" dirty="0"/>
              <a:t>LAN in a large company. It may also include WANs that link offices in remote locations or around the world.</a:t>
            </a:r>
          </a:p>
          <a:p>
            <a:pPr marL="0" indent="0">
              <a:buNone/>
            </a:pPr>
            <a:endParaRPr lang="en-US" dirty="0"/>
          </a:p>
        </p:txBody>
      </p:sp>
    </p:spTree>
    <p:extLst>
      <p:ext uri="{BB962C8B-B14F-4D97-AF65-F5344CB8AC3E}">
        <p14:creationId xmlns:p14="http://schemas.microsoft.com/office/powerpoint/2010/main" xmlns="" val="27790058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228600"/>
            <a:ext cx="8839200"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716827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6200" y="228600"/>
            <a:ext cx="8915400" cy="640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18634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fontScale="90000"/>
          </a:bodyPr>
          <a:lstStyle/>
          <a:p>
            <a:r>
              <a:rPr lang="en-US" b="1" dirty="0"/>
              <a:t>Global Area Network (GAN) 	</a:t>
            </a:r>
            <a:endParaRPr lang="en-US" dirty="0"/>
          </a:p>
        </p:txBody>
      </p:sp>
      <p:sp>
        <p:nvSpPr>
          <p:cNvPr id="3" name="Content Placeholder 2"/>
          <p:cNvSpPr>
            <a:spLocks noGrp="1"/>
          </p:cNvSpPr>
          <p:nvPr>
            <p:ph idx="1"/>
          </p:nvPr>
        </p:nvSpPr>
        <p:spPr>
          <a:xfrm>
            <a:off x="228600" y="914400"/>
            <a:ext cx="8686800" cy="5791200"/>
          </a:xfrm>
        </p:spPr>
        <p:txBody>
          <a:bodyPr>
            <a:normAutofit fontScale="85000" lnSpcReduction="20000"/>
          </a:bodyPr>
          <a:lstStyle/>
          <a:p>
            <a:pPr marL="0" indent="0">
              <a:buNone/>
            </a:pPr>
            <a:r>
              <a:rPr lang="en-US" b="1" dirty="0"/>
              <a:t>								</a:t>
            </a:r>
            <a:endParaRPr lang="en-US" dirty="0"/>
          </a:p>
          <a:p>
            <a:pPr lvl="0" algn="just"/>
            <a:r>
              <a:rPr lang="en-US" dirty="0"/>
              <a:t>Global Area Networks (GAN) specifications are in development by several groups, and there is no common definition.</a:t>
            </a:r>
          </a:p>
          <a:p>
            <a:pPr marL="0" indent="0" algn="just">
              <a:buNone/>
            </a:pPr>
            <a:endParaRPr lang="en-US" dirty="0"/>
          </a:p>
          <a:p>
            <a:pPr lvl="0" algn="just"/>
            <a:r>
              <a:rPr lang="en-US" dirty="0"/>
              <a:t>In general, however, a GAN is a model for supporting mobile communications across an arbitrary number of wireless LANs, satellite coverage areas, etc. </a:t>
            </a:r>
            <a:endParaRPr lang="en-US" dirty="0" smtClean="0"/>
          </a:p>
          <a:p>
            <a:pPr marL="0" lvl="0" indent="0" algn="just">
              <a:buNone/>
            </a:pPr>
            <a:endParaRPr lang="en-US" dirty="0" smtClean="0"/>
          </a:p>
          <a:p>
            <a:pPr lvl="0" algn="just"/>
            <a:r>
              <a:rPr lang="en-US" dirty="0" smtClean="0"/>
              <a:t>Any world wide network</a:t>
            </a:r>
            <a:endParaRPr lang="en-US" dirty="0"/>
          </a:p>
          <a:p>
            <a:pPr marL="0" indent="0" algn="just">
              <a:buNone/>
            </a:pPr>
            <a:r>
              <a:rPr lang="en-US" dirty="0"/>
              <a:t> </a:t>
            </a:r>
          </a:p>
          <a:p>
            <a:pPr lvl="0" algn="just"/>
            <a:r>
              <a:rPr lang="en-US" dirty="0"/>
              <a:t>The key challenge in mobile communications is "handing off" the user communications from one local coverage area to the next. </a:t>
            </a:r>
          </a:p>
          <a:p>
            <a:endParaRPr lang="en-US" dirty="0"/>
          </a:p>
        </p:txBody>
      </p:sp>
    </p:spTree>
    <p:extLst>
      <p:ext uri="{BB962C8B-B14F-4D97-AF65-F5344CB8AC3E}">
        <p14:creationId xmlns:p14="http://schemas.microsoft.com/office/powerpoint/2010/main" xmlns="" val="27790058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868362"/>
          </a:xfrm>
        </p:spPr>
        <p:txBody>
          <a:bodyPr/>
          <a:lstStyle/>
          <a:p>
            <a:r>
              <a:rPr lang="en-US" b="1" dirty="0"/>
              <a:t>A</a:t>
            </a:r>
            <a:r>
              <a:rPr lang="en-US" b="1" dirty="0" smtClean="0"/>
              <a:t>ssignment</a:t>
            </a:r>
            <a:endParaRPr lang="en-US" b="1" dirty="0"/>
          </a:p>
        </p:txBody>
      </p:sp>
      <p:sp>
        <p:nvSpPr>
          <p:cNvPr id="3" name="Content Placeholder 2"/>
          <p:cNvSpPr>
            <a:spLocks noGrp="1"/>
          </p:cNvSpPr>
          <p:nvPr>
            <p:ph idx="1"/>
          </p:nvPr>
        </p:nvSpPr>
        <p:spPr>
          <a:xfrm>
            <a:off x="152400" y="914400"/>
            <a:ext cx="8839200" cy="5791200"/>
          </a:xfrm>
        </p:spPr>
        <p:txBody>
          <a:bodyPr>
            <a:normAutofit fontScale="92500" lnSpcReduction="20000"/>
          </a:bodyPr>
          <a:lstStyle/>
          <a:p>
            <a:pPr algn="just"/>
            <a:r>
              <a:rPr lang="en-US" dirty="0" smtClean="0"/>
              <a:t>On your network, users share files stored on their windows XP computers between themselves directly. Additionally, they access shared storage and printing and fax resources which are connected to a department wide server. What type of network model is used by the department?</a:t>
            </a:r>
          </a:p>
          <a:p>
            <a:pPr algn="just"/>
            <a:r>
              <a:rPr lang="en-GB" dirty="0" smtClean="0"/>
              <a:t>Briefly discuss </a:t>
            </a:r>
            <a:r>
              <a:rPr lang="en-GB" dirty="0"/>
              <a:t>the historical Background of the </a:t>
            </a:r>
            <a:r>
              <a:rPr lang="en-GB" dirty="0" smtClean="0"/>
              <a:t>Internet</a:t>
            </a:r>
          </a:p>
          <a:p>
            <a:pPr algn="just"/>
            <a:r>
              <a:rPr lang="en-GB" dirty="0" smtClean="0"/>
              <a:t>Give the meanings of the following acronyms:</a:t>
            </a:r>
          </a:p>
          <a:p>
            <a:pPr algn="just"/>
            <a:r>
              <a:rPr lang="en-GB" dirty="0" smtClean="0"/>
              <a:t>SIM, PDF, COMPUTER, WINDOW, YAHOO,GOOGLE, DELL, ACER, MPEG, EDGE, CDMA, GSM, VIRUS, GPS, VGA, LED, UPS, HDMI, UMTS, WI-FI, ATM.</a:t>
            </a:r>
          </a:p>
          <a:p>
            <a:pPr algn="just"/>
            <a:r>
              <a:rPr lang="en-GB" dirty="0" smtClean="0"/>
              <a:t>What do you understand by </a:t>
            </a:r>
            <a:r>
              <a:rPr lang="en-GB" dirty="0" err="1" smtClean="0"/>
              <a:t>tunneling</a:t>
            </a:r>
            <a:r>
              <a:rPr lang="en-GB" dirty="0" smtClean="0"/>
              <a:t> and firewalls</a:t>
            </a:r>
            <a:endParaRPr lang="en-US" dirty="0"/>
          </a:p>
        </p:txBody>
      </p:sp>
    </p:spTree>
    <p:extLst>
      <p:ext uri="{BB962C8B-B14F-4D97-AF65-F5344CB8AC3E}">
        <p14:creationId xmlns:p14="http://schemas.microsoft.com/office/powerpoint/2010/main" xmlns="" val="2895235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a:t>Physical Bus Topology</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1" y="851931"/>
            <a:ext cx="4419600" cy="34914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2362200"/>
            <a:ext cx="426720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7775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BIOLA\Desktop\DOWNLOADS\INTRO TO NETWORKING\introduction-to-networking-11-638 (1).jpg"/>
          <p:cNvPicPr>
            <a:picLocks noGrp="1" noChangeAspect="1" noChangeArrowheads="1"/>
          </p:cNvPicPr>
          <p:nvPr>
            <p:ph idx="1"/>
          </p:nvPr>
        </p:nvPicPr>
        <p:blipFill>
          <a:blip r:embed="rId2"/>
          <a:srcRect/>
          <a:stretch>
            <a:fillRect/>
          </a:stretch>
        </p:blipFill>
        <p:spPr bwMode="auto">
          <a:xfrm>
            <a:off x="136926" y="228600"/>
            <a:ext cx="8854674" cy="6400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normAutofit fontScale="32500" lnSpcReduction="20000"/>
          </a:bodyPr>
          <a:lstStyle/>
          <a:p>
            <a:pPr marL="0" indent="0" algn="just">
              <a:buNone/>
            </a:pPr>
            <a:r>
              <a:rPr lang="en-US" sz="6200" b="1" dirty="0"/>
              <a:t>Advantages (benefits) of Linear Bus Topology </a:t>
            </a:r>
            <a:endParaRPr lang="en-US" sz="6200" dirty="0"/>
          </a:p>
          <a:p>
            <a:pPr algn="just"/>
            <a:r>
              <a:rPr lang="en-US" sz="6200" b="1" dirty="0" smtClean="0"/>
              <a:t> </a:t>
            </a:r>
            <a:r>
              <a:rPr lang="en-US" sz="6200" dirty="0"/>
              <a:t>It is easy to set-up and extend bus network. </a:t>
            </a:r>
          </a:p>
          <a:p>
            <a:pPr algn="just"/>
            <a:r>
              <a:rPr lang="en-US" sz="6200" dirty="0" smtClean="0"/>
              <a:t>Cable </a:t>
            </a:r>
            <a:r>
              <a:rPr lang="en-US" sz="6200" dirty="0"/>
              <a:t>length required for this topology is the least compared to other </a:t>
            </a:r>
            <a:r>
              <a:rPr lang="en-US" sz="6200" dirty="0" smtClean="0"/>
              <a:t>networks topologies. </a:t>
            </a:r>
            <a:endParaRPr lang="en-US" sz="6200" dirty="0"/>
          </a:p>
          <a:p>
            <a:pPr algn="just"/>
            <a:r>
              <a:rPr lang="en-US" sz="6200" dirty="0" smtClean="0"/>
              <a:t>Bus </a:t>
            </a:r>
            <a:r>
              <a:rPr lang="en-US" sz="6200" dirty="0"/>
              <a:t>topology </a:t>
            </a:r>
            <a:r>
              <a:rPr lang="en-US" sz="6200" dirty="0" smtClean="0"/>
              <a:t>is less expensive. </a:t>
            </a:r>
            <a:endParaRPr lang="en-US" sz="6200" dirty="0"/>
          </a:p>
          <a:p>
            <a:pPr algn="just"/>
            <a:r>
              <a:rPr lang="en-US" sz="6200" dirty="0" smtClean="0"/>
              <a:t>Linear </a:t>
            </a:r>
            <a:r>
              <a:rPr lang="en-US" sz="6200" dirty="0"/>
              <a:t>Bus network is mostly used in small </a:t>
            </a:r>
            <a:r>
              <a:rPr lang="en-US" sz="6200" dirty="0" smtClean="0"/>
              <a:t>networks it is good </a:t>
            </a:r>
            <a:r>
              <a:rPr lang="en-US" sz="6200" dirty="0"/>
              <a:t>for LAN. </a:t>
            </a:r>
          </a:p>
          <a:p>
            <a:pPr algn="just"/>
            <a:r>
              <a:rPr lang="en-US" sz="6200" dirty="0" smtClean="0"/>
              <a:t>Devices are easily connected </a:t>
            </a:r>
            <a:r>
              <a:rPr lang="en-US" sz="6200" dirty="0"/>
              <a:t>in a linear bus. </a:t>
            </a:r>
          </a:p>
          <a:p>
            <a:pPr marL="0" indent="0" algn="just">
              <a:buNone/>
            </a:pPr>
            <a:endParaRPr lang="en-US" sz="5500" dirty="0" smtClean="0"/>
          </a:p>
          <a:p>
            <a:pPr marL="0" indent="0" algn="just">
              <a:buNone/>
            </a:pPr>
            <a:endParaRPr lang="en-US" sz="5500" dirty="0"/>
          </a:p>
          <a:p>
            <a:pPr marL="0" indent="0" algn="just">
              <a:buNone/>
            </a:pPr>
            <a:endParaRPr lang="en-US" sz="5500" dirty="0" smtClean="0"/>
          </a:p>
          <a:p>
            <a:pPr marL="0" indent="0" algn="just">
              <a:buNone/>
            </a:pPr>
            <a:r>
              <a:rPr lang="en-US" sz="5500" b="1" dirty="0" smtClean="0"/>
              <a:t>Disadvantages </a:t>
            </a:r>
            <a:r>
              <a:rPr lang="en-US" sz="5500" b="1" dirty="0"/>
              <a:t>(Drawbacks) of Linear Bus Topology </a:t>
            </a:r>
            <a:endParaRPr lang="en-US" sz="5500" dirty="0"/>
          </a:p>
          <a:p>
            <a:pPr algn="just"/>
            <a:r>
              <a:rPr lang="en-GB" sz="5500" dirty="0" smtClean="0"/>
              <a:t>There </a:t>
            </a:r>
            <a:r>
              <a:rPr lang="en-GB" sz="5500" dirty="0"/>
              <a:t>is a limit on central cable length and number of nodes that can be connected. </a:t>
            </a:r>
            <a:endParaRPr lang="en-US" sz="5500" dirty="0"/>
          </a:p>
          <a:p>
            <a:pPr algn="just"/>
            <a:r>
              <a:rPr lang="en-GB" sz="5500" dirty="0" smtClean="0"/>
              <a:t>Dependency </a:t>
            </a:r>
            <a:r>
              <a:rPr lang="en-GB" sz="5500" dirty="0"/>
              <a:t>on central cable in this topology has its disadvantages. If the main cable (i.e. bus) encounters some problem, whole network breaks down. </a:t>
            </a:r>
            <a:endParaRPr lang="en-US" sz="5500" dirty="0"/>
          </a:p>
          <a:p>
            <a:pPr algn="just"/>
            <a:r>
              <a:rPr lang="en-GB" sz="5500" dirty="0" smtClean="0"/>
              <a:t>Proper </a:t>
            </a:r>
            <a:r>
              <a:rPr lang="en-GB" sz="5500" dirty="0"/>
              <a:t>termination is required to dump signals. </a:t>
            </a:r>
            <a:r>
              <a:rPr lang="en-GB" sz="5500" dirty="0" smtClean="0"/>
              <a:t>Therefore, the use </a:t>
            </a:r>
            <a:r>
              <a:rPr lang="en-GB" sz="5500" dirty="0"/>
              <a:t>of terminators is must. </a:t>
            </a:r>
            <a:endParaRPr lang="en-US" sz="5500" dirty="0"/>
          </a:p>
          <a:p>
            <a:pPr algn="just"/>
            <a:r>
              <a:rPr lang="en-GB" sz="5500" dirty="0" smtClean="0"/>
              <a:t>It </a:t>
            </a:r>
            <a:r>
              <a:rPr lang="en-GB" sz="5500" dirty="0"/>
              <a:t>is difficult to detect and troubleshoot fault at individual station. </a:t>
            </a:r>
            <a:endParaRPr lang="en-US" sz="5500" dirty="0"/>
          </a:p>
          <a:p>
            <a:pPr algn="just"/>
            <a:r>
              <a:rPr lang="en-GB" sz="5500" dirty="0" smtClean="0"/>
              <a:t>Maintenance </a:t>
            </a:r>
            <a:r>
              <a:rPr lang="en-GB" sz="5500" dirty="0"/>
              <a:t>costs can get higher with time. </a:t>
            </a:r>
            <a:endParaRPr lang="en-US" sz="5500" dirty="0"/>
          </a:p>
          <a:p>
            <a:pPr algn="just"/>
            <a:r>
              <a:rPr lang="en-GB" sz="5500" dirty="0" smtClean="0"/>
              <a:t>Efficiency </a:t>
            </a:r>
            <a:r>
              <a:rPr lang="en-GB" sz="5500" dirty="0"/>
              <a:t>of Bus network reduces, as the number of devices connected to it increases. </a:t>
            </a:r>
            <a:endParaRPr lang="en-US" sz="5500" dirty="0"/>
          </a:p>
          <a:p>
            <a:pPr algn="just"/>
            <a:r>
              <a:rPr lang="en-GB" sz="5500" dirty="0" smtClean="0"/>
              <a:t>It </a:t>
            </a:r>
            <a:r>
              <a:rPr lang="en-GB" sz="5500" dirty="0"/>
              <a:t>is not suitable for networks with heavy traffic. </a:t>
            </a:r>
            <a:endParaRPr lang="en-US" sz="5500" dirty="0"/>
          </a:p>
          <a:p>
            <a:pPr algn="just"/>
            <a:r>
              <a:rPr lang="en-GB" sz="5500" dirty="0" smtClean="0"/>
              <a:t>Security </a:t>
            </a:r>
            <a:r>
              <a:rPr lang="en-GB" sz="5500" dirty="0"/>
              <a:t>is very low because all the computers receive the sent signal from the source.</a:t>
            </a:r>
            <a:endParaRPr lang="en-US" sz="5500" dirty="0"/>
          </a:p>
          <a:p>
            <a:pPr marL="0" indent="0" algn="just">
              <a:buNone/>
            </a:pPr>
            <a:r>
              <a:rPr lang="en-GB" sz="5500" dirty="0"/>
              <a:t> </a:t>
            </a:r>
            <a:endParaRPr lang="en-US" sz="5500" dirty="0"/>
          </a:p>
          <a:p>
            <a:pPr marL="0" indent="0" algn="just">
              <a:buNone/>
            </a:pPr>
            <a:r>
              <a:rPr lang="en-GB" sz="5500" b="1" i="1" dirty="0"/>
              <a:t> </a:t>
            </a:r>
            <a:endParaRPr lang="en-US" sz="5500" dirty="0"/>
          </a:p>
          <a:p>
            <a:endParaRPr lang="en-US" dirty="0"/>
          </a:p>
        </p:txBody>
      </p:sp>
    </p:spTree>
    <p:extLst>
      <p:ext uri="{BB962C8B-B14F-4D97-AF65-F5344CB8AC3E}">
        <p14:creationId xmlns:p14="http://schemas.microsoft.com/office/powerpoint/2010/main" xmlns="" val="3926487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2775</Words>
  <Application>Microsoft Office PowerPoint</Application>
  <PresentationFormat>On-screen Show (4:3)</PresentationFormat>
  <Paragraphs>335</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Network Topology</vt:lpstr>
      <vt:lpstr>Slide 2</vt:lpstr>
      <vt:lpstr>Slide 3</vt:lpstr>
      <vt:lpstr>Physical Bus Topology</vt:lpstr>
      <vt:lpstr>Slide 5</vt:lpstr>
      <vt:lpstr>Physical Bus Topology</vt:lpstr>
      <vt:lpstr>Physical Bus Topology</vt:lpstr>
      <vt:lpstr>Slide 8</vt:lpstr>
      <vt:lpstr>Slide 9</vt:lpstr>
      <vt:lpstr>Physical Star Topology</vt:lpstr>
      <vt:lpstr>Slide 11</vt:lpstr>
      <vt:lpstr>Physical Star Topology</vt:lpstr>
      <vt:lpstr>Physical Star Topology</vt:lpstr>
      <vt:lpstr>Slide 14</vt:lpstr>
      <vt:lpstr>Slide 15</vt:lpstr>
      <vt:lpstr>Physical Ring Topology</vt:lpstr>
      <vt:lpstr>Slide 17</vt:lpstr>
      <vt:lpstr>Slide 18</vt:lpstr>
      <vt:lpstr>Slide 19</vt:lpstr>
      <vt:lpstr>Slide 20</vt:lpstr>
      <vt:lpstr>Physical Mesh Topology</vt:lpstr>
      <vt:lpstr>Slide 22</vt:lpstr>
      <vt:lpstr>Physical Mesh Topology</vt:lpstr>
      <vt:lpstr>Physical Mesh Topology</vt:lpstr>
      <vt:lpstr>Slide 25</vt:lpstr>
      <vt:lpstr>Slide 26</vt:lpstr>
      <vt:lpstr>Hybrid Topology</vt:lpstr>
      <vt:lpstr>Hybrid Topology</vt:lpstr>
      <vt:lpstr>Hybrid Topology</vt:lpstr>
      <vt:lpstr>Logical Bus Topology</vt:lpstr>
      <vt:lpstr>Logical Bus Topology</vt:lpstr>
      <vt:lpstr>Logical Ring Topology</vt:lpstr>
      <vt:lpstr>Logical Ring Topology</vt:lpstr>
      <vt:lpstr>Logical Star Topology</vt:lpstr>
      <vt:lpstr>Logical Star Topology</vt:lpstr>
      <vt:lpstr>Network Classification </vt:lpstr>
      <vt:lpstr>Classification by Internetwork</vt:lpstr>
      <vt:lpstr>The concept of the Internet</vt:lpstr>
      <vt:lpstr>The Intranet </vt:lpstr>
      <vt:lpstr>The Intranet</vt:lpstr>
      <vt:lpstr>Slide 41</vt:lpstr>
      <vt:lpstr>Slide 42</vt:lpstr>
      <vt:lpstr>Extranet </vt:lpstr>
      <vt:lpstr>Slide 44</vt:lpstr>
      <vt:lpstr>Slide 45</vt:lpstr>
      <vt:lpstr>Slide 46</vt:lpstr>
      <vt:lpstr>Slide 47</vt:lpstr>
      <vt:lpstr>  Classification of Networks by Connection Method           </vt:lpstr>
      <vt:lpstr>Classification of Networks by Functional relationship (network architectures)  </vt:lpstr>
      <vt:lpstr>Classification of Networks by Geographical Coverage or Scale  </vt:lpstr>
      <vt:lpstr>Slide 51</vt:lpstr>
      <vt:lpstr>Slide 52</vt:lpstr>
      <vt:lpstr>Slide 53</vt:lpstr>
      <vt:lpstr>Slide 54</vt:lpstr>
      <vt:lpstr>Campus Area Network (CAN)</vt:lpstr>
      <vt:lpstr>Metropolitan Area Network (MAN)              </vt:lpstr>
      <vt:lpstr>Slide 57</vt:lpstr>
      <vt:lpstr>Wide Area Network (WAN)</vt:lpstr>
      <vt:lpstr>Slide 59</vt:lpstr>
      <vt:lpstr>Slide 60</vt:lpstr>
      <vt:lpstr>Slide 61</vt:lpstr>
      <vt:lpstr>Slide 62</vt:lpstr>
      <vt:lpstr>Slide 63</vt:lpstr>
      <vt:lpstr>Slide 64</vt:lpstr>
      <vt:lpstr>Slide 65</vt:lpstr>
      <vt:lpstr>Slide 66</vt:lpstr>
      <vt:lpstr>Slide 67</vt:lpstr>
      <vt:lpstr>Global Area Network (GAN)  </vt:lpstr>
      <vt:lpstr>Assignment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ABIOLA</cp:lastModifiedBy>
  <cp:revision>116</cp:revision>
  <dcterms:created xsi:type="dcterms:W3CDTF">2019-02-12T10:16:42Z</dcterms:created>
  <dcterms:modified xsi:type="dcterms:W3CDTF">2020-03-18T09:24:46Z</dcterms:modified>
</cp:coreProperties>
</file>