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0"/>
  </p:notesMasterIdLst>
  <p:sldIdLst>
    <p:sldId id="256" r:id="rId2"/>
    <p:sldId id="259" r:id="rId3"/>
    <p:sldId id="257" r:id="rId4"/>
    <p:sldId id="258" r:id="rId5"/>
    <p:sldId id="260" r:id="rId6"/>
    <p:sldId id="261" r:id="rId7"/>
    <p:sldId id="262" r:id="rId8"/>
    <p:sldId id="314" r:id="rId9"/>
    <p:sldId id="315" r:id="rId10"/>
    <p:sldId id="316" r:id="rId11"/>
    <p:sldId id="263" r:id="rId12"/>
    <p:sldId id="367" r:id="rId13"/>
    <p:sldId id="317" r:id="rId14"/>
    <p:sldId id="318" r:id="rId15"/>
    <p:sldId id="264" r:id="rId16"/>
    <p:sldId id="265" r:id="rId17"/>
    <p:sldId id="266" r:id="rId18"/>
    <p:sldId id="366" r:id="rId19"/>
    <p:sldId id="267" r:id="rId20"/>
    <p:sldId id="268" r:id="rId21"/>
    <p:sldId id="269" r:id="rId22"/>
    <p:sldId id="270" r:id="rId23"/>
    <p:sldId id="271" r:id="rId24"/>
    <p:sldId id="272" r:id="rId25"/>
    <p:sldId id="273" r:id="rId26"/>
    <p:sldId id="274" r:id="rId27"/>
    <p:sldId id="275" r:id="rId28"/>
    <p:sldId id="277" r:id="rId29"/>
    <p:sldId id="276" r:id="rId30"/>
    <p:sldId id="278" r:id="rId31"/>
    <p:sldId id="279" r:id="rId32"/>
    <p:sldId id="281" r:id="rId33"/>
    <p:sldId id="282" r:id="rId34"/>
    <p:sldId id="369" r:id="rId35"/>
    <p:sldId id="370" r:id="rId36"/>
    <p:sldId id="284" r:id="rId37"/>
    <p:sldId id="381" r:id="rId38"/>
    <p:sldId id="285" r:id="rId39"/>
    <p:sldId id="303" r:id="rId40"/>
    <p:sldId id="286" r:id="rId41"/>
    <p:sldId id="287" r:id="rId42"/>
    <p:sldId id="288" r:id="rId43"/>
    <p:sldId id="371" r:id="rId44"/>
    <p:sldId id="380" r:id="rId45"/>
    <p:sldId id="289" r:id="rId46"/>
    <p:sldId id="323" r:id="rId47"/>
    <p:sldId id="290" r:id="rId48"/>
    <p:sldId id="319" r:id="rId49"/>
    <p:sldId id="291" r:id="rId50"/>
    <p:sldId id="375" r:id="rId51"/>
    <p:sldId id="376" r:id="rId52"/>
    <p:sldId id="377" r:id="rId53"/>
    <p:sldId id="292" r:id="rId54"/>
    <p:sldId id="293" r:id="rId55"/>
    <p:sldId id="372" r:id="rId56"/>
    <p:sldId id="373" r:id="rId57"/>
    <p:sldId id="374" r:id="rId58"/>
    <p:sldId id="295" r:id="rId59"/>
    <p:sldId id="320" r:id="rId60"/>
    <p:sldId id="296" r:id="rId61"/>
    <p:sldId id="297" r:id="rId62"/>
    <p:sldId id="298" r:id="rId63"/>
    <p:sldId id="299" r:id="rId64"/>
    <p:sldId id="300" r:id="rId65"/>
    <p:sldId id="301" r:id="rId66"/>
    <p:sldId id="302" r:id="rId67"/>
    <p:sldId id="382" r:id="rId68"/>
    <p:sldId id="304" r:id="rId69"/>
    <p:sldId id="305" r:id="rId70"/>
    <p:sldId id="306" r:id="rId71"/>
    <p:sldId id="307" r:id="rId72"/>
    <p:sldId id="308" r:id="rId73"/>
    <p:sldId id="309" r:id="rId74"/>
    <p:sldId id="310" r:id="rId75"/>
    <p:sldId id="311" r:id="rId76"/>
    <p:sldId id="312" r:id="rId77"/>
    <p:sldId id="313" r:id="rId78"/>
    <p:sldId id="324" r:id="rId79"/>
    <p:sldId id="325" r:id="rId80"/>
    <p:sldId id="326" r:id="rId81"/>
    <p:sldId id="337" r:id="rId82"/>
    <p:sldId id="338" r:id="rId83"/>
    <p:sldId id="339" r:id="rId84"/>
    <p:sldId id="327" r:id="rId85"/>
    <p:sldId id="340" r:id="rId86"/>
    <p:sldId id="328" r:id="rId87"/>
    <p:sldId id="329" r:id="rId88"/>
    <p:sldId id="336" r:id="rId89"/>
    <p:sldId id="341" r:id="rId90"/>
    <p:sldId id="342" r:id="rId91"/>
    <p:sldId id="343" r:id="rId92"/>
    <p:sldId id="344" r:id="rId93"/>
    <p:sldId id="345" r:id="rId94"/>
    <p:sldId id="330" r:id="rId95"/>
    <p:sldId id="331" r:id="rId96"/>
    <p:sldId id="332" r:id="rId97"/>
    <p:sldId id="333" r:id="rId98"/>
    <p:sldId id="346" r:id="rId99"/>
    <p:sldId id="347" r:id="rId100"/>
    <p:sldId id="348" r:id="rId101"/>
    <p:sldId id="349" r:id="rId102"/>
    <p:sldId id="350" r:id="rId103"/>
    <p:sldId id="351" r:id="rId104"/>
    <p:sldId id="352" r:id="rId105"/>
    <p:sldId id="353" r:id="rId106"/>
    <p:sldId id="354" r:id="rId107"/>
    <p:sldId id="355" r:id="rId108"/>
    <p:sldId id="356" r:id="rId109"/>
    <p:sldId id="357" r:id="rId110"/>
    <p:sldId id="358" r:id="rId111"/>
    <p:sldId id="359" r:id="rId112"/>
    <p:sldId id="360" r:id="rId113"/>
    <p:sldId id="361" r:id="rId114"/>
    <p:sldId id="362" r:id="rId115"/>
    <p:sldId id="363" r:id="rId116"/>
    <p:sldId id="364" r:id="rId117"/>
    <p:sldId id="365" r:id="rId118"/>
    <p:sldId id="379" r:id="rId1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5" d="100"/>
          <a:sy n="55" d="100"/>
        </p:scale>
        <p:origin x="-2442" y="-4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B3141D-AAAA-48A0-9921-5261F9AB752D}" type="datetimeFigureOut">
              <a:rPr lang="en-US" smtClean="0"/>
              <a:pPr/>
              <a:t>3/18/2020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8C3C6B-15D0-4C79-8D19-A19789ABF8FB}" type="slidenum">
              <a:rPr lang="en-US" smtClean="0"/>
              <a:pPr/>
              <a:t>‹#›</a:t>
            </a:fld>
            <a:endParaRPr lang="en-US"/>
          </a:p>
        </p:txBody>
      </p:sp>
    </p:spTree>
    <p:extLst>
      <p:ext uri="{BB962C8B-B14F-4D97-AF65-F5344CB8AC3E}">
        <p14:creationId xmlns:p14="http://schemas.microsoft.com/office/powerpoint/2010/main" val="3485915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10</a:t>
            </a:fld>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100</a:t>
            </a:fld>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101</a:t>
            </a:fld>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102</a:t>
            </a:fld>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103</a:t>
            </a:fld>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104</a:t>
            </a:fld>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105</a:t>
            </a:fld>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106</a:t>
            </a:fld>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107</a:t>
            </a:fld>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108</a:t>
            </a:fld>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109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11</a:t>
            </a:fld>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110</a:t>
            </a:fld>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111</a:t>
            </a:fld>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112</a:t>
            </a:fld>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113</a:t>
            </a:fld>
            <a:endParaRPr lang="en-US"/>
          </a:p>
        </p:txBody>
      </p:sp>
    </p:spTree>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114</a:t>
            </a:fld>
            <a:endParaRPr lang="en-US"/>
          </a:p>
        </p:txBody>
      </p:sp>
    </p:spTree>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115</a:t>
            </a:fld>
            <a:endParaRPr lang="en-US"/>
          </a:p>
        </p:txBody>
      </p:sp>
    </p:spTree>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116</a:t>
            </a:fld>
            <a:endParaRPr lang="en-US"/>
          </a:p>
        </p:txBody>
      </p:sp>
    </p:spTree>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117</a:t>
            </a:fld>
            <a:endParaRPr lang="en-US"/>
          </a:p>
        </p:txBody>
      </p:sp>
    </p:spTree>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83</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84</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85</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86</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87</a:t>
            </a:fld>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88</a:t>
            </a:fld>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89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9</a:t>
            </a:fld>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90</a:t>
            </a:fld>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A8C3C6B-15D0-4C79-8D19-A19789ABF8FB}" type="slidenum">
              <a:rPr lang="en-US" smtClean="0"/>
              <a:pPr/>
              <a:t>91</a:t>
            </a:fld>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92</a:t>
            </a:fld>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93</a:t>
            </a:fld>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94</a:t>
            </a:fld>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95</a:t>
            </a:fld>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96</a:t>
            </a:fld>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97</a:t>
            </a:fld>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98</a:t>
            </a:fld>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8C3C6B-15D0-4C79-8D19-A19789ABF8FB}" type="slidenum">
              <a:rPr lang="en-US" smtClean="0"/>
              <a:pPr/>
              <a:t>99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DD57B2-620A-4498-AD5C-C3B301A00C61}"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41015-472E-41AB-AF6D-9BCA0D137E1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D57B2-620A-4498-AD5C-C3B301A00C61}"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41015-472E-41AB-AF6D-9BCA0D137E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D57B2-620A-4498-AD5C-C3B301A00C61}"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41015-472E-41AB-AF6D-9BCA0D137E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DD57B2-620A-4498-AD5C-C3B301A00C61}"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41015-472E-41AB-AF6D-9BCA0D137E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DD57B2-620A-4498-AD5C-C3B301A00C61}"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41015-472E-41AB-AF6D-9BCA0D137E1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DD57B2-620A-4498-AD5C-C3B301A00C61}"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41015-472E-41AB-AF6D-9BCA0D137E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DD57B2-620A-4498-AD5C-C3B301A00C61}"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41015-472E-41AB-AF6D-9BCA0D137E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DD57B2-620A-4498-AD5C-C3B301A00C61}"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41015-472E-41AB-AF6D-9BCA0D137E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DD57B2-620A-4498-AD5C-C3B301A00C61}"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F41015-472E-41AB-AF6D-9BCA0D137E1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DD57B2-620A-4498-AD5C-C3B301A00C61}"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41015-472E-41AB-AF6D-9BCA0D137E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DD57B2-620A-4498-AD5C-C3B301A00C61}"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41015-472E-41AB-AF6D-9BCA0D137E1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D57B2-620A-4498-AD5C-C3B301A00C61}" type="datetimeFigureOut">
              <a:rPr lang="en-US" smtClean="0"/>
              <a:pPr/>
              <a:t>3/18/2020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F41015-472E-41AB-AF6D-9BCA0D137E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CHEMOTHERAPEUTIC DRUGS</a:t>
            </a:r>
            <a:endParaRPr lang="en-US" b="1"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sr-Cyrl-CS" dirty="0" smtClean="0"/>
              <a:t>Core structures of four -lactam antibiotic families. </a:t>
            </a:r>
            <a:endParaRPr lang="en-US" dirty="0" smtClean="0"/>
          </a:p>
          <a:p>
            <a:r>
              <a:rPr lang="sr-Cyrl-CS" dirty="0" smtClean="0"/>
              <a:t>The ring marked B in each structure is the -lactam ring. </a:t>
            </a:r>
            <a:endParaRPr lang="en-US" dirty="0" smtClean="0"/>
          </a:p>
          <a:p>
            <a:r>
              <a:rPr lang="sr-Cyrl-CS" dirty="0" smtClean="0"/>
              <a:t>The penicillins are susceptible to bacterial metabolism and </a:t>
            </a:r>
            <a:r>
              <a:rPr lang="sr-Cyrl-CS" b="1" dirty="0" smtClean="0"/>
              <a:t>inactivation by amidases and lactamases</a:t>
            </a:r>
            <a:r>
              <a:rPr lang="sr-Cyrl-CS" dirty="0" smtClean="0"/>
              <a:t> at the points shown</a:t>
            </a:r>
            <a:r>
              <a:rPr lang="en-US" dirty="0" smtClean="0"/>
              <a:t>.</a:t>
            </a: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i="1" dirty="0" err="1" smtClean="0"/>
              <a:t>Enterobacter</a:t>
            </a:r>
            <a:r>
              <a:rPr lang="en-US" i="1" dirty="0" smtClean="0"/>
              <a:t> </a:t>
            </a:r>
            <a:r>
              <a:rPr lang="en-US" i="1" dirty="0" err="1" smtClean="0"/>
              <a:t>Spp</a:t>
            </a:r>
            <a:r>
              <a:rPr lang="en-US" i="1" dirty="0" smtClean="0"/>
              <a:t>, Salmonella, </a:t>
            </a:r>
            <a:r>
              <a:rPr lang="en-US" i="1" dirty="0" err="1" smtClean="0"/>
              <a:t>Shigella</a:t>
            </a:r>
            <a:r>
              <a:rPr lang="en-US" i="1" dirty="0" smtClean="0"/>
              <a:t>, Pseudomonas </a:t>
            </a:r>
            <a:r>
              <a:rPr lang="en-US" i="1" dirty="0" err="1" smtClean="0"/>
              <a:t>Pseudomallei</a:t>
            </a:r>
            <a:r>
              <a:rPr lang="en-US" i="1" dirty="0" smtClean="0"/>
              <a:t>, </a:t>
            </a:r>
            <a:r>
              <a:rPr lang="en-US" i="1" dirty="0" err="1" smtClean="0"/>
              <a:t>Serratia</a:t>
            </a:r>
            <a:r>
              <a:rPr lang="en-US" i="1" dirty="0" smtClean="0"/>
              <a:t>, </a:t>
            </a:r>
            <a:r>
              <a:rPr lang="en-US" i="1" dirty="0" err="1" smtClean="0"/>
              <a:t>Alcaligenes</a:t>
            </a:r>
            <a:r>
              <a:rPr lang="en-US" i="1" dirty="0" smtClean="0"/>
              <a:t> </a:t>
            </a:r>
            <a:r>
              <a:rPr lang="en-US" i="1" dirty="0" err="1" smtClean="0"/>
              <a:t>spp</a:t>
            </a:r>
            <a:r>
              <a:rPr lang="en-US" dirty="0" smtClean="0"/>
              <a:t> are inhibited by this combination.</a:t>
            </a:r>
          </a:p>
          <a:p>
            <a:r>
              <a:rPr lang="en-US" dirty="0" smtClean="0"/>
              <a:t>Also sensitive are </a:t>
            </a:r>
            <a:r>
              <a:rPr lang="en-US" i="1" dirty="0" err="1" smtClean="0"/>
              <a:t>Klebsiella</a:t>
            </a:r>
            <a:r>
              <a:rPr lang="en-US" i="1" dirty="0" smtClean="0"/>
              <a:t> </a:t>
            </a:r>
            <a:r>
              <a:rPr lang="en-US" i="1" dirty="0" err="1" smtClean="0"/>
              <a:t>spp</a:t>
            </a:r>
            <a:r>
              <a:rPr lang="en-US" i="1" dirty="0" smtClean="0"/>
              <a:t>, </a:t>
            </a:r>
            <a:r>
              <a:rPr lang="en-US" i="1" dirty="0" err="1" smtClean="0"/>
              <a:t>Brucella</a:t>
            </a:r>
            <a:r>
              <a:rPr lang="en-US" i="1" dirty="0" smtClean="0"/>
              <a:t> </a:t>
            </a:r>
            <a:r>
              <a:rPr lang="en-US" i="1" dirty="0" err="1" smtClean="0"/>
              <a:t>abortus</a:t>
            </a:r>
            <a:r>
              <a:rPr lang="en-US" i="1" dirty="0" smtClean="0"/>
              <a:t>, </a:t>
            </a:r>
            <a:r>
              <a:rPr lang="en-US" i="1" dirty="0" err="1" smtClean="0"/>
              <a:t>Pasteurella</a:t>
            </a:r>
            <a:r>
              <a:rPr lang="en-US" i="1" dirty="0" smtClean="0"/>
              <a:t> </a:t>
            </a:r>
            <a:r>
              <a:rPr lang="en-US" i="1" dirty="0" err="1" smtClean="0"/>
              <a:t>haemolytica</a:t>
            </a:r>
            <a:r>
              <a:rPr lang="en-US" i="1" dirty="0" smtClean="0"/>
              <a:t>, </a:t>
            </a:r>
            <a:r>
              <a:rPr lang="en-US" i="1" dirty="0" err="1" smtClean="0"/>
              <a:t>Yersinia</a:t>
            </a:r>
            <a:r>
              <a:rPr lang="en-US" i="1" dirty="0" smtClean="0"/>
              <a:t> </a:t>
            </a:r>
            <a:r>
              <a:rPr lang="en-US" i="1" dirty="0" err="1" smtClean="0"/>
              <a:t>Pseudotuberculosis</a:t>
            </a:r>
            <a:r>
              <a:rPr lang="en-US" i="1" dirty="0" smtClean="0"/>
              <a:t>, </a:t>
            </a:r>
            <a:r>
              <a:rPr lang="en-US" i="1" dirty="0" err="1" smtClean="0"/>
              <a:t>Yersinia</a:t>
            </a:r>
            <a:r>
              <a:rPr lang="en-US" i="1" dirty="0" smtClean="0"/>
              <a:t> </a:t>
            </a:r>
            <a:r>
              <a:rPr lang="en-US" i="1" dirty="0" err="1" smtClean="0"/>
              <a:t>enterocolitica</a:t>
            </a:r>
            <a:r>
              <a:rPr lang="en-US" i="1" dirty="0" smtClean="0"/>
              <a:t> and </a:t>
            </a:r>
            <a:r>
              <a:rPr lang="en-US" i="1" dirty="0" err="1" smtClean="0"/>
              <a:t>Norcadia</a:t>
            </a:r>
            <a:r>
              <a:rPr lang="en-US" i="1" dirty="0" smtClean="0"/>
              <a:t> </a:t>
            </a:r>
            <a:r>
              <a:rPr lang="en-US" i="1" dirty="0" err="1" smtClean="0"/>
              <a:t>asteroides</a:t>
            </a:r>
            <a:r>
              <a:rPr lang="en-US" i="1" dirty="0" smtClean="0"/>
              <a:t>.</a:t>
            </a:r>
          </a:p>
          <a:p>
            <a:r>
              <a:rPr lang="en-US" dirty="0" err="1" smtClean="0"/>
              <a:t>Methicillin</a:t>
            </a:r>
            <a:r>
              <a:rPr lang="en-US" dirty="0" smtClean="0"/>
              <a:t>-resistant strains of </a:t>
            </a:r>
            <a:r>
              <a:rPr lang="en-US" i="1" dirty="0" err="1" smtClean="0"/>
              <a:t>S.aureus</a:t>
            </a:r>
            <a:r>
              <a:rPr lang="en-US" dirty="0" smtClean="0"/>
              <a:t>, although also resistant to </a:t>
            </a:r>
            <a:r>
              <a:rPr lang="en-US" dirty="0" err="1" smtClean="0"/>
              <a:t>trimethoprim</a:t>
            </a:r>
            <a:r>
              <a:rPr lang="en-US" dirty="0" smtClean="0"/>
              <a:t> or </a:t>
            </a:r>
            <a:r>
              <a:rPr lang="en-US" dirty="0" err="1" smtClean="0"/>
              <a:t>sulfamethoxazole</a:t>
            </a:r>
            <a:r>
              <a:rPr lang="en-US" dirty="0" smtClean="0"/>
              <a:t> alone maybe susceptible to the combination.</a:t>
            </a:r>
            <a:endParaRPr lang="en-US"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maximal degree of synergism occurs when micro-organisms are sensitive to both components. Although synergism could still occur even when micro-organisms are resistant to sulfonamide alone or with or without moderate resistant to </a:t>
            </a:r>
            <a:r>
              <a:rPr lang="en-US" dirty="0" err="1" smtClean="0"/>
              <a:t>trimethoprim</a:t>
            </a:r>
            <a:endParaRPr lang="en-US"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BACTERIAL RESISTANCE</a:t>
            </a:r>
            <a:endParaRPr lang="en-US" dirty="0"/>
          </a:p>
        </p:txBody>
      </p:sp>
      <p:sp>
        <p:nvSpPr>
          <p:cNvPr id="3" name="Content Placeholder 2"/>
          <p:cNvSpPr>
            <a:spLocks noGrp="1"/>
          </p:cNvSpPr>
          <p:nvPr>
            <p:ph idx="1"/>
          </p:nvPr>
        </p:nvSpPr>
        <p:spPr/>
        <p:txBody>
          <a:bodyPr/>
          <a:lstStyle/>
          <a:p>
            <a:pPr>
              <a:buNone/>
            </a:pPr>
            <a:r>
              <a:rPr lang="en-US" dirty="0" smtClean="0"/>
              <a:t> Resistance to the drug can result from :</a:t>
            </a:r>
          </a:p>
          <a:p>
            <a:pPr>
              <a:buNone/>
            </a:pPr>
            <a:r>
              <a:rPr lang="en-US" dirty="0" smtClean="0"/>
              <a:t>          ▪ Over production of </a:t>
            </a:r>
            <a:r>
              <a:rPr lang="en-US" dirty="0" err="1" smtClean="0"/>
              <a:t>dihydrofolate</a:t>
            </a:r>
            <a:r>
              <a:rPr lang="en-US" dirty="0" smtClean="0"/>
              <a:t> </a:t>
            </a:r>
            <a:r>
              <a:rPr lang="en-US" dirty="0" err="1" smtClean="0"/>
              <a:t>reductase</a:t>
            </a:r>
            <a:r>
              <a:rPr lang="en-US" dirty="0" smtClean="0"/>
              <a:t> which can reduce cell permeability of the drug. </a:t>
            </a:r>
          </a:p>
          <a:p>
            <a:pPr>
              <a:buNone/>
            </a:pPr>
            <a:r>
              <a:rPr lang="en-US" dirty="0" smtClean="0"/>
              <a:t>          ▪ The production of an altered </a:t>
            </a:r>
            <a:r>
              <a:rPr lang="en-US" dirty="0" err="1" smtClean="0"/>
              <a:t>dihydrofolate</a:t>
            </a:r>
            <a:r>
              <a:rPr lang="en-US" dirty="0" smtClean="0"/>
              <a:t> </a:t>
            </a:r>
            <a:r>
              <a:rPr lang="en-US" dirty="0" err="1" smtClean="0"/>
              <a:t>reductase</a:t>
            </a:r>
            <a:r>
              <a:rPr lang="en-US" dirty="0" smtClean="0"/>
              <a:t> (mutation) which will reduce the enzyme affinity for the drug.  </a:t>
            </a:r>
            <a:endParaRPr lang="en-US"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err="1" smtClean="0"/>
              <a:t>Trimethoprim</a:t>
            </a:r>
            <a:r>
              <a:rPr lang="en-US" dirty="0" smtClean="0"/>
              <a:t> is usually given orally, alone or in combination with </a:t>
            </a:r>
            <a:r>
              <a:rPr lang="en-US" dirty="0" err="1" smtClean="0"/>
              <a:t>sulfamethoxazole</a:t>
            </a:r>
            <a:r>
              <a:rPr lang="en-US" dirty="0" smtClean="0"/>
              <a:t> which has a similar half live. </a:t>
            </a:r>
            <a:r>
              <a:rPr lang="en-US" dirty="0" err="1" smtClean="0"/>
              <a:t>Trimethoprim-sulfamethoxazole</a:t>
            </a:r>
            <a:r>
              <a:rPr lang="en-US" dirty="0" smtClean="0"/>
              <a:t> can also be given </a:t>
            </a:r>
            <a:r>
              <a:rPr lang="en-US" dirty="0" err="1" smtClean="0"/>
              <a:t>intravenuosly</a:t>
            </a:r>
            <a:r>
              <a:rPr lang="en-US" dirty="0" smtClean="0"/>
              <a:t>.</a:t>
            </a:r>
          </a:p>
          <a:p>
            <a:r>
              <a:rPr lang="en-US" dirty="0" err="1" smtClean="0"/>
              <a:t>Trimethoprim</a:t>
            </a:r>
            <a:r>
              <a:rPr lang="en-US" dirty="0" smtClean="0"/>
              <a:t> is well absorbed from the gut and distributed widely in body fluids and tissues including the cerebrospinal fluid.</a:t>
            </a:r>
          </a:p>
          <a:p>
            <a:r>
              <a:rPr lang="en-US" dirty="0" err="1" smtClean="0"/>
              <a:t>Trimethoprim</a:t>
            </a:r>
            <a:r>
              <a:rPr lang="en-US" dirty="0" smtClean="0"/>
              <a:t> concentrates in the prostatic fluids and in vaginal fluid which are more acidic than plasma. Therefore, it has more antibacterial activity in prostatic and vaginal fluids than many other antimicrobial drugs</a:t>
            </a:r>
          </a:p>
          <a:p>
            <a:endParaRPr lang="en-US" dirty="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USES</a:t>
            </a:r>
            <a:endParaRPr lang="en-US" dirty="0"/>
          </a:p>
        </p:txBody>
      </p:sp>
      <p:sp>
        <p:nvSpPr>
          <p:cNvPr id="3" name="Content Placeholder 2"/>
          <p:cNvSpPr>
            <a:spLocks noGrp="1"/>
          </p:cNvSpPr>
          <p:nvPr>
            <p:ph idx="1"/>
          </p:nvPr>
        </p:nvSpPr>
        <p:spPr/>
        <p:txBody>
          <a:bodyPr/>
          <a:lstStyle/>
          <a:p>
            <a:r>
              <a:rPr lang="en-US" dirty="0" smtClean="0"/>
              <a:t>1) </a:t>
            </a:r>
            <a:r>
              <a:rPr lang="en-US" dirty="0" err="1" smtClean="0"/>
              <a:t>Trimethoprimn</a:t>
            </a:r>
            <a:r>
              <a:rPr lang="en-US" dirty="0" smtClean="0"/>
              <a:t> alone can be given orally in acute UTI’S. A combination of oral </a:t>
            </a:r>
            <a:r>
              <a:rPr lang="en-US" dirty="0" err="1" smtClean="0"/>
              <a:t>trimethoprim-sulfamethoxazole</a:t>
            </a:r>
            <a:r>
              <a:rPr lang="en-US" dirty="0" smtClean="0"/>
              <a:t> is effective in the treatment of UTI’S, bacterial </a:t>
            </a:r>
            <a:r>
              <a:rPr lang="en-US" dirty="0" err="1" smtClean="0"/>
              <a:t>Prostatis</a:t>
            </a:r>
            <a:r>
              <a:rPr lang="en-US" dirty="0" smtClean="0"/>
              <a:t>. Also used in the prophylaxis treatment in recurrent UTI’S of some women. The intravenous combination of the drug can be used in the treatment of UTI when the patient can no longer take drug by mouth. </a:t>
            </a:r>
          </a:p>
          <a:p>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2.) Other uses of the drug in bacterial respiratory infections in acute chronic bronchitis, acute </a:t>
            </a:r>
            <a:r>
              <a:rPr lang="en-US" dirty="0" err="1" smtClean="0"/>
              <a:t>otitis</a:t>
            </a:r>
            <a:r>
              <a:rPr lang="en-US" dirty="0" smtClean="0"/>
              <a:t> media in children, acute maxillary sinusitis in adult caused by susceptible strains of </a:t>
            </a:r>
            <a:r>
              <a:rPr lang="en-US" i="1" dirty="0" smtClean="0"/>
              <a:t>H. </a:t>
            </a:r>
            <a:r>
              <a:rPr lang="en-US" i="1" dirty="0" err="1" smtClean="0"/>
              <a:t>influenzae</a:t>
            </a:r>
            <a:r>
              <a:rPr lang="en-US" i="1" dirty="0" smtClean="0"/>
              <a:t> and S. pneumonia.</a:t>
            </a:r>
          </a:p>
          <a:p>
            <a:r>
              <a:rPr lang="en-US" dirty="0" smtClean="0"/>
              <a:t>3.) It is also used in GIT infections, in combination in treating </a:t>
            </a:r>
            <a:r>
              <a:rPr lang="en-US" i="1" dirty="0" smtClean="0"/>
              <a:t>shigellosis</a:t>
            </a:r>
            <a:r>
              <a:rPr lang="en-US" dirty="0" smtClean="0"/>
              <a:t>, second line treatment for typhoid fever, acute diarrhea owing to sensitive strains of </a:t>
            </a:r>
            <a:r>
              <a:rPr lang="en-US" dirty="0" err="1" smtClean="0"/>
              <a:t>enteropathogenic</a:t>
            </a:r>
            <a:r>
              <a:rPr lang="en-US" dirty="0" smtClean="0"/>
              <a:t> strains of </a:t>
            </a:r>
            <a:r>
              <a:rPr lang="en-US" i="1" dirty="0" smtClean="0"/>
              <a:t>E. Coli </a:t>
            </a:r>
            <a:r>
              <a:rPr lang="en-US" dirty="0" smtClean="0"/>
              <a:t>and also carriers of sensitive strains of </a:t>
            </a:r>
            <a:r>
              <a:rPr lang="en-US" i="1" dirty="0" smtClean="0"/>
              <a:t>salmonella</a:t>
            </a:r>
            <a:r>
              <a:rPr lang="en-US" dirty="0" smtClean="0"/>
              <a:t> </a:t>
            </a:r>
            <a:r>
              <a:rPr lang="en-US" i="1" dirty="0" err="1" smtClean="0"/>
              <a:t>typhi</a:t>
            </a:r>
            <a:r>
              <a:rPr lang="en-US" dirty="0" smtClean="0"/>
              <a:t> and other </a:t>
            </a:r>
            <a:r>
              <a:rPr lang="en-US" i="1" dirty="0" smtClean="0"/>
              <a:t>salmonella </a:t>
            </a:r>
            <a:r>
              <a:rPr lang="en-US" i="1" dirty="0" err="1" smtClean="0"/>
              <a:t>typhi</a:t>
            </a:r>
            <a:r>
              <a:rPr lang="en-US" i="1" dirty="0" smtClean="0"/>
              <a:t>.</a:t>
            </a:r>
          </a:p>
          <a:p>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4.) Used in combination for the treatment AIDS  patients and a prophylaxis treatment with a combination of this drug is effective in preventing pneumonia caused by </a:t>
            </a:r>
            <a:r>
              <a:rPr lang="en-US" i="1" dirty="0" err="1" smtClean="0"/>
              <a:t>pneumocystyis</a:t>
            </a:r>
            <a:r>
              <a:rPr lang="en-US" i="1" dirty="0" smtClean="0"/>
              <a:t> </a:t>
            </a:r>
            <a:r>
              <a:rPr lang="en-US" i="1" dirty="0" err="1" smtClean="0"/>
              <a:t>jiroveci</a:t>
            </a:r>
            <a:r>
              <a:rPr lang="en-US" i="1" dirty="0" smtClean="0"/>
              <a:t>. </a:t>
            </a:r>
          </a:p>
          <a:p>
            <a:r>
              <a:rPr lang="en-US" dirty="0" smtClean="0"/>
              <a:t>5.) Used as prophylaxis treatment of infection by </a:t>
            </a:r>
            <a:r>
              <a:rPr lang="en-US" i="1" dirty="0" smtClean="0"/>
              <a:t>P</a:t>
            </a:r>
            <a:r>
              <a:rPr lang="en-US" dirty="0" smtClean="0"/>
              <a:t>. </a:t>
            </a:r>
            <a:r>
              <a:rPr lang="en-US" i="1" dirty="0" err="1" smtClean="0"/>
              <a:t>carinii</a:t>
            </a:r>
            <a:r>
              <a:rPr lang="en-US" dirty="0" smtClean="0"/>
              <a:t>. Protection against sepsis by gram-negative bacteria has been noted.</a:t>
            </a:r>
          </a:p>
          <a:p>
            <a:r>
              <a:rPr lang="en-US" dirty="0" smtClean="0"/>
              <a:t>6.) This combination has been used to treat </a:t>
            </a:r>
            <a:r>
              <a:rPr lang="en-US" i="1" dirty="0" err="1" smtClean="0"/>
              <a:t>nocardis</a:t>
            </a:r>
            <a:r>
              <a:rPr lang="en-US" dirty="0" smtClean="0"/>
              <a:t> </a:t>
            </a:r>
            <a:r>
              <a:rPr lang="en-US" dirty="0" err="1" smtClean="0"/>
              <a:t>infection,used</a:t>
            </a:r>
            <a:r>
              <a:rPr lang="en-US" dirty="0" smtClean="0"/>
              <a:t> for the treatment of </a:t>
            </a:r>
            <a:r>
              <a:rPr lang="en-US" dirty="0" err="1" smtClean="0"/>
              <a:t>Whipples</a:t>
            </a:r>
            <a:r>
              <a:rPr lang="en-US" dirty="0" smtClean="0"/>
              <a:t>  disease caused by </a:t>
            </a:r>
            <a:r>
              <a:rPr lang="en-US" i="1" dirty="0" err="1" smtClean="0"/>
              <a:t>stenotrophomonas</a:t>
            </a:r>
            <a:r>
              <a:rPr lang="en-US" i="1" dirty="0" smtClean="0"/>
              <a:t> </a:t>
            </a:r>
            <a:r>
              <a:rPr lang="en-US" i="1" dirty="0" err="1" smtClean="0"/>
              <a:t>maltophilia</a:t>
            </a:r>
            <a:r>
              <a:rPr lang="en-US" i="1" dirty="0" smtClean="0"/>
              <a:t> </a:t>
            </a:r>
            <a:r>
              <a:rPr lang="en-US" dirty="0" smtClean="0"/>
              <a:t>and infections caused by parasites </a:t>
            </a:r>
            <a:r>
              <a:rPr lang="en-US" i="1" dirty="0" err="1" smtClean="0"/>
              <a:t>cyclospora</a:t>
            </a:r>
            <a:r>
              <a:rPr lang="en-US" i="1" dirty="0" smtClean="0"/>
              <a:t> and </a:t>
            </a:r>
            <a:r>
              <a:rPr lang="en-US" i="1" dirty="0" err="1" smtClean="0"/>
              <a:t>isospora</a:t>
            </a:r>
            <a:r>
              <a:rPr lang="en-US" dirty="0" smtClean="0"/>
              <a:t>. </a:t>
            </a:r>
          </a:p>
          <a:p>
            <a:pPr>
              <a:buNone/>
            </a:pPr>
            <a:endParaRPr lang="en-US" dirty="0" smtClean="0"/>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QUINOLONES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first </a:t>
            </a:r>
            <a:r>
              <a:rPr lang="en-US" dirty="0" err="1" smtClean="0"/>
              <a:t>quinolones</a:t>
            </a:r>
            <a:r>
              <a:rPr lang="en-US" dirty="0" smtClean="0"/>
              <a:t> that was isolated was </a:t>
            </a:r>
            <a:r>
              <a:rPr lang="en-US" dirty="0" err="1" smtClean="0"/>
              <a:t>nalidixic</a:t>
            </a:r>
            <a:r>
              <a:rPr lang="en-US" dirty="0" smtClean="0"/>
              <a:t> acid. It has been available for the treatment of UTI.</a:t>
            </a:r>
          </a:p>
          <a:p>
            <a:r>
              <a:rPr lang="en-US" dirty="0" smtClean="0"/>
              <a:t>The most important </a:t>
            </a:r>
            <a:r>
              <a:rPr lang="en-US" dirty="0" err="1" smtClean="0"/>
              <a:t>quinolones</a:t>
            </a:r>
            <a:r>
              <a:rPr lang="en-US" dirty="0" smtClean="0"/>
              <a:t> are the </a:t>
            </a:r>
            <a:r>
              <a:rPr lang="en-US" dirty="0" err="1" smtClean="0"/>
              <a:t>fluoroquinolones</a:t>
            </a:r>
            <a:r>
              <a:rPr lang="en-US" dirty="0" smtClean="0"/>
              <a:t>. Examples are ciprofloxacin, </a:t>
            </a:r>
            <a:r>
              <a:rPr lang="en-US" dirty="0" err="1" smtClean="0"/>
              <a:t>levofloxacin</a:t>
            </a:r>
            <a:r>
              <a:rPr lang="en-US" dirty="0" smtClean="0"/>
              <a:t>, </a:t>
            </a:r>
            <a:r>
              <a:rPr lang="en-US" dirty="0" err="1" smtClean="0"/>
              <a:t>gatifloxacin</a:t>
            </a:r>
            <a:r>
              <a:rPr lang="en-US" dirty="0" smtClean="0"/>
              <a:t>, </a:t>
            </a:r>
            <a:r>
              <a:rPr lang="en-US" dirty="0" err="1" smtClean="0"/>
              <a:t>norfloxacin</a:t>
            </a:r>
            <a:r>
              <a:rPr lang="en-US" dirty="0" smtClean="0"/>
              <a:t> etc.</a:t>
            </a:r>
          </a:p>
          <a:p>
            <a:r>
              <a:rPr lang="en-US" dirty="0" err="1" smtClean="0"/>
              <a:t>Fluoroquinolones</a:t>
            </a:r>
            <a:r>
              <a:rPr lang="en-US" dirty="0" smtClean="0"/>
              <a:t> were developed because of their excellent activity against gram-negative aerobic bacteria. They had limited activity against gram-positive bacteria.</a:t>
            </a:r>
          </a:p>
          <a:p>
            <a:endParaRPr lang="en-US" dirty="0" smtClean="0"/>
          </a:p>
          <a:p>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ANTIBACTERIAL ACTIVITY</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They are potent bactericidal agents against </a:t>
            </a:r>
            <a:r>
              <a:rPr lang="en-US" i="1" dirty="0" err="1" smtClean="0"/>
              <a:t>E.Coli</a:t>
            </a:r>
            <a:r>
              <a:rPr lang="en-US" i="1" dirty="0" smtClean="0"/>
              <a:t>,</a:t>
            </a:r>
            <a:r>
              <a:rPr lang="en-US" dirty="0" smtClean="0"/>
              <a:t> various species of </a:t>
            </a:r>
            <a:r>
              <a:rPr lang="en-US" i="1" dirty="0" smtClean="0"/>
              <a:t>salmonella, </a:t>
            </a:r>
            <a:r>
              <a:rPr lang="en-US" i="1" dirty="0" err="1" smtClean="0"/>
              <a:t>shigella</a:t>
            </a:r>
            <a:r>
              <a:rPr lang="en-US" i="1" dirty="0" smtClean="0"/>
              <a:t>, </a:t>
            </a:r>
            <a:r>
              <a:rPr lang="en-US" i="1" dirty="0" err="1" smtClean="0"/>
              <a:t>enterobacter</a:t>
            </a:r>
            <a:r>
              <a:rPr lang="en-US" dirty="0" smtClean="0"/>
              <a:t>, </a:t>
            </a:r>
            <a:r>
              <a:rPr lang="en-US" i="1" dirty="0" smtClean="0"/>
              <a:t>campylobacter and </a:t>
            </a:r>
            <a:r>
              <a:rPr lang="en-US" i="1" dirty="0" err="1" smtClean="0"/>
              <a:t>neisseria</a:t>
            </a:r>
            <a:r>
              <a:rPr lang="en-US" dirty="0" smtClean="0"/>
              <a:t>. Ciprofloxacin is more active than </a:t>
            </a:r>
            <a:r>
              <a:rPr lang="en-US" dirty="0" err="1" smtClean="0"/>
              <a:t>norfloxacin</a:t>
            </a:r>
            <a:r>
              <a:rPr lang="en-US" dirty="0" smtClean="0"/>
              <a:t> against </a:t>
            </a:r>
            <a:r>
              <a:rPr lang="en-US" i="1" dirty="0" smtClean="0"/>
              <a:t>P. </a:t>
            </a:r>
            <a:r>
              <a:rPr lang="en-US" i="1" dirty="0" err="1" smtClean="0"/>
              <a:t>aeruginosa</a:t>
            </a:r>
            <a:r>
              <a:rPr lang="en-US" dirty="0" smtClean="0"/>
              <a:t>.</a:t>
            </a:r>
          </a:p>
          <a:p>
            <a:r>
              <a:rPr lang="en-US" dirty="0" smtClean="0"/>
              <a:t>They also have good activity against </a:t>
            </a:r>
            <a:r>
              <a:rPr lang="en-US" i="1" dirty="0" smtClean="0"/>
              <a:t>staphylococci</a:t>
            </a:r>
            <a:r>
              <a:rPr lang="en-US" dirty="0" smtClean="0"/>
              <a:t>. </a:t>
            </a:r>
          </a:p>
          <a:p>
            <a:r>
              <a:rPr lang="en-US" dirty="0" err="1" smtClean="0"/>
              <a:t>Levofloxacin</a:t>
            </a:r>
            <a:r>
              <a:rPr lang="en-US" dirty="0" smtClean="0"/>
              <a:t>, </a:t>
            </a:r>
            <a:r>
              <a:rPr lang="en-US" dirty="0" err="1" smtClean="0"/>
              <a:t>gatifloxacin</a:t>
            </a:r>
            <a:r>
              <a:rPr lang="en-US" dirty="0" smtClean="0"/>
              <a:t> and </a:t>
            </a:r>
            <a:r>
              <a:rPr lang="en-US" dirty="0" err="1" smtClean="0"/>
              <a:t>moxifloxacin</a:t>
            </a:r>
            <a:r>
              <a:rPr lang="en-US" dirty="0" smtClean="0"/>
              <a:t> has activity against </a:t>
            </a:r>
            <a:r>
              <a:rPr lang="en-US" i="1" dirty="0" smtClean="0"/>
              <a:t>streptococci.</a:t>
            </a:r>
          </a:p>
          <a:p>
            <a:r>
              <a:rPr lang="en-US" dirty="0" smtClean="0"/>
              <a:t>Several intracellular bacteria are inhibited by </a:t>
            </a:r>
            <a:r>
              <a:rPr lang="en-US" dirty="0" err="1" smtClean="0"/>
              <a:t>fluoroquinolones</a:t>
            </a:r>
            <a:r>
              <a:rPr lang="en-US" dirty="0" smtClean="0"/>
              <a:t> at concentrations that can be achieved in plasma. These include species of </a:t>
            </a:r>
            <a:r>
              <a:rPr lang="en-US" i="1" dirty="0" err="1" smtClean="0"/>
              <a:t>chlamydia</a:t>
            </a:r>
            <a:r>
              <a:rPr lang="en-US" i="1" dirty="0" smtClean="0"/>
              <a:t>, </a:t>
            </a:r>
            <a:r>
              <a:rPr lang="en-US" i="1" dirty="0" err="1" smtClean="0"/>
              <a:t>mycoplasma</a:t>
            </a:r>
            <a:r>
              <a:rPr lang="en-US" dirty="0" smtClean="0"/>
              <a:t>, </a:t>
            </a:r>
            <a:r>
              <a:rPr lang="en-US" i="1" dirty="0" err="1" smtClean="0"/>
              <a:t>legionella</a:t>
            </a:r>
            <a:r>
              <a:rPr lang="en-US" i="1" dirty="0" smtClean="0"/>
              <a:t>, </a:t>
            </a:r>
            <a:r>
              <a:rPr lang="en-US" i="1" dirty="0" err="1" smtClean="0"/>
              <a:t>brucella</a:t>
            </a:r>
            <a:r>
              <a:rPr lang="en-US" i="1" dirty="0" smtClean="0"/>
              <a:t> and mycobacterium</a:t>
            </a:r>
            <a:r>
              <a:rPr lang="en-US" dirty="0" smtClean="0"/>
              <a:t> (including </a:t>
            </a:r>
            <a:r>
              <a:rPr lang="en-US" i="1" dirty="0" smtClean="0"/>
              <a:t>mycobacterium tuberculosis</a:t>
            </a:r>
            <a:r>
              <a:rPr lang="en-US" dirty="0" smtClean="0"/>
              <a:t>).</a:t>
            </a:r>
          </a:p>
          <a:p>
            <a:pPr>
              <a:buNone/>
            </a:pPr>
            <a:r>
              <a:rPr lang="en-US" dirty="0" smtClean="0"/>
              <a:t/>
            </a:r>
            <a:br>
              <a:rPr lang="en-US" dirty="0" smtClean="0"/>
            </a:b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MECHANISM OF ACTION</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b="1" dirty="0" err="1" smtClean="0"/>
              <a:t>Quinolones</a:t>
            </a:r>
            <a:r>
              <a:rPr lang="en-US" b="1" dirty="0" smtClean="0"/>
              <a:t> block bacterial DNA synthesis </a:t>
            </a:r>
            <a:r>
              <a:rPr lang="en-US" dirty="0" smtClean="0"/>
              <a:t>by inhibiting </a:t>
            </a:r>
            <a:r>
              <a:rPr lang="en-US" b="1" dirty="0" smtClean="0"/>
              <a:t>bacterial </a:t>
            </a:r>
            <a:r>
              <a:rPr lang="en-US" b="1" dirty="0" err="1" smtClean="0"/>
              <a:t>topoisomerase</a:t>
            </a:r>
            <a:r>
              <a:rPr lang="en-US" b="1" dirty="0" smtClean="0"/>
              <a:t> II (DNA </a:t>
            </a:r>
            <a:r>
              <a:rPr lang="en-US" b="1" dirty="0" err="1" smtClean="0"/>
              <a:t>gyrase</a:t>
            </a:r>
            <a:r>
              <a:rPr lang="en-US" b="1" dirty="0" smtClean="0"/>
              <a:t>) and bacteria </a:t>
            </a:r>
            <a:r>
              <a:rPr lang="en-US" b="1" dirty="0" err="1" smtClean="0"/>
              <a:t>topoisomerase</a:t>
            </a:r>
            <a:r>
              <a:rPr lang="en-US" b="1" dirty="0" smtClean="0"/>
              <a:t> IV. </a:t>
            </a:r>
          </a:p>
          <a:p>
            <a:r>
              <a:rPr lang="en-US" dirty="0" smtClean="0"/>
              <a:t>Inhibition of DNA </a:t>
            </a:r>
            <a:r>
              <a:rPr lang="en-US" dirty="0" err="1" smtClean="0"/>
              <a:t>gyrase</a:t>
            </a:r>
            <a:r>
              <a:rPr lang="en-US" dirty="0" smtClean="0"/>
              <a:t> prevents the replication of bacterial DNA that is required for cell growth and reproduction. </a:t>
            </a:r>
          </a:p>
          <a:p>
            <a:r>
              <a:rPr lang="en-US" dirty="0" smtClean="0"/>
              <a:t>Inhibition of </a:t>
            </a:r>
            <a:r>
              <a:rPr lang="en-US" dirty="0" err="1" smtClean="0"/>
              <a:t>topoisomerase</a:t>
            </a:r>
            <a:r>
              <a:rPr lang="en-US" dirty="0" smtClean="0"/>
              <a:t> IV interferes with </a:t>
            </a:r>
            <a:r>
              <a:rPr lang="en-US" dirty="0" err="1" smtClean="0"/>
              <a:t>seperation</a:t>
            </a:r>
            <a:r>
              <a:rPr lang="en-US" dirty="0" smtClean="0"/>
              <a:t> of replicated chromosomal DNA into the respective daughter cells during cell division (inhibit cell division).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Classification</a:t>
            </a:r>
            <a:r>
              <a:rPr lang="en-US" dirty="0" smtClean="0"/>
              <a:t>: </a:t>
            </a:r>
            <a:r>
              <a:rPr lang="en-US" dirty="0" err="1" smtClean="0"/>
              <a:t>Penicillins</a:t>
            </a:r>
            <a:r>
              <a:rPr lang="en-US" dirty="0" smtClean="0"/>
              <a:t> can be classified into three groups:</a:t>
            </a:r>
          </a:p>
          <a:p>
            <a:r>
              <a:rPr lang="en-US" dirty="0" smtClean="0"/>
              <a:t> 1) </a:t>
            </a:r>
            <a:r>
              <a:rPr lang="en-US" b="1" dirty="0" smtClean="0"/>
              <a:t>Natural </a:t>
            </a:r>
            <a:r>
              <a:rPr lang="en-US" b="1" dirty="0" err="1" smtClean="0"/>
              <a:t>Penicillins</a:t>
            </a:r>
            <a:r>
              <a:rPr lang="en-US" b="1" dirty="0" smtClean="0"/>
              <a:t>,</a:t>
            </a:r>
          </a:p>
          <a:p>
            <a:r>
              <a:rPr lang="en-US" b="1" dirty="0" smtClean="0"/>
              <a:t>2) </a:t>
            </a:r>
            <a:r>
              <a:rPr lang="en-US" b="1" dirty="0" err="1" smtClean="0"/>
              <a:t>Antistaphylococcal</a:t>
            </a:r>
            <a:r>
              <a:rPr lang="en-US" b="1" dirty="0" smtClean="0"/>
              <a:t> </a:t>
            </a:r>
            <a:r>
              <a:rPr lang="en-US" b="1" dirty="0" err="1" smtClean="0"/>
              <a:t>penicillins</a:t>
            </a:r>
            <a:r>
              <a:rPr lang="en-US" b="1" dirty="0" smtClean="0"/>
              <a:t>, and</a:t>
            </a:r>
          </a:p>
          <a:p>
            <a:r>
              <a:rPr lang="en-US" b="1" dirty="0" smtClean="0"/>
              <a:t> 3) Extended-spectrum </a:t>
            </a:r>
            <a:r>
              <a:rPr lang="en-US" b="1" dirty="0" err="1" smtClean="0"/>
              <a:t>penicillins</a:t>
            </a:r>
            <a:r>
              <a:rPr lang="en-US" b="1" dirty="0" smtClean="0"/>
              <a:t>.</a:t>
            </a:r>
            <a:endParaRPr lang="en-US" dirty="0" smtClean="0"/>
          </a:p>
          <a:p>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BACTERIAL RESISTANCE</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 Resistance to </a:t>
            </a:r>
            <a:r>
              <a:rPr lang="en-US" dirty="0" err="1" smtClean="0"/>
              <a:t>quinolones</a:t>
            </a:r>
            <a:r>
              <a:rPr lang="en-US" dirty="0" smtClean="0"/>
              <a:t> may develop through mutations in the bacterial chromosomal genes encoding DNA </a:t>
            </a:r>
            <a:r>
              <a:rPr lang="en-US" dirty="0" err="1" smtClean="0"/>
              <a:t>gyrase</a:t>
            </a:r>
            <a:r>
              <a:rPr lang="en-US" dirty="0" smtClean="0"/>
              <a:t> or </a:t>
            </a:r>
            <a:r>
              <a:rPr lang="en-US" dirty="0" err="1" smtClean="0"/>
              <a:t>topoisomerase</a:t>
            </a:r>
            <a:r>
              <a:rPr lang="en-US" dirty="0" smtClean="0"/>
              <a:t> IV thereby decreasing the affinity for </a:t>
            </a:r>
            <a:r>
              <a:rPr lang="en-US" dirty="0" err="1" smtClean="0"/>
              <a:t>fluoroquinolones</a:t>
            </a:r>
            <a:r>
              <a:rPr lang="en-US" dirty="0" smtClean="0"/>
              <a:t>.</a:t>
            </a:r>
          </a:p>
          <a:p>
            <a:r>
              <a:rPr lang="en-US" dirty="0" smtClean="0"/>
              <a:t>2) Decreasing the accumulation of the drug in the bacterial cell by either decreasing the </a:t>
            </a:r>
            <a:r>
              <a:rPr lang="en-US" dirty="0" err="1" smtClean="0"/>
              <a:t>porin</a:t>
            </a:r>
            <a:r>
              <a:rPr lang="en-US" dirty="0" smtClean="0"/>
              <a:t> proteins outside the bacterial cell membrane or by active transport of the drug out of the bacterial cell.</a:t>
            </a:r>
          </a:p>
          <a:p>
            <a:r>
              <a:rPr lang="en-US" dirty="0" smtClean="0"/>
              <a:t>Resistance has increased especially in </a:t>
            </a:r>
            <a:r>
              <a:rPr lang="en-US" i="1" dirty="0" smtClean="0"/>
              <a:t>pseudomonas and staphylococci</a:t>
            </a:r>
            <a:r>
              <a:rPr lang="en-US" dirty="0" smtClean="0"/>
              <a:t>, also in </a:t>
            </a:r>
            <a:r>
              <a:rPr lang="en-US" i="1" dirty="0" err="1" smtClean="0"/>
              <a:t>C.jejuni</a:t>
            </a:r>
            <a:r>
              <a:rPr lang="en-US" i="1" dirty="0" smtClean="0"/>
              <a:t>, salmonella, N. </a:t>
            </a:r>
            <a:r>
              <a:rPr lang="en-US" i="1" dirty="0" err="1" smtClean="0"/>
              <a:t>gonorrhoea</a:t>
            </a:r>
            <a:r>
              <a:rPr lang="en-US" i="1" dirty="0" smtClean="0"/>
              <a:t> and S. pneumonia</a:t>
            </a:r>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USES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AutoNum type="arabicParenR"/>
            </a:pPr>
            <a:r>
              <a:rPr lang="en-US" dirty="0" err="1" smtClean="0"/>
              <a:t>Nalidixic</a:t>
            </a:r>
            <a:r>
              <a:rPr lang="en-US" dirty="0" smtClean="0"/>
              <a:t> acid and </a:t>
            </a:r>
            <a:r>
              <a:rPr lang="en-US" dirty="0" err="1" smtClean="0"/>
              <a:t>fluoroquinolones</a:t>
            </a:r>
            <a:r>
              <a:rPr lang="en-US" dirty="0" smtClean="0"/>
              <a:t> are more potent and have a broader spectrum of activity against UTI’S.</a:t>
            </a:r>
          </a:p>
          <a:p>
            <a:pPr marL="514350" indent="-514350">
              <a:buNone/>
            </a:pPr>
            <a:r>
              <a:rPr lang="en-US" dirty="0" smtClean="0"/>
              <a:t>      Other disease conditions that can be treated    with </a:t>
            </a:r>
            <a:r>
              <a:rPr lang="en-US" dirty="0" err="1" smtClean="0"/>
              <a:t>quinolones</a:t>
            </a:r>
            <a:r>
              <a:rPr lang="en-US" dirty="0" smtClean="0"/>
              <a:t> are as follows:</a:t>
            </a:r>
          </a:p>
          <a:p>
            <a:pPr marL="514350" indent="-514350">
              <a:buAutoNum type="arabicParenR" startAt="2"/>
            </a:pPr>
            <a:r>
              <a:rPr lang="en-US" dirty="0" err="1" smtClean="0"/>
              <a:t>Norfloxacin</a:t>
            </a:r>
            <a:r>
              <a:rPr lang="en-US" dirty="0" smtClean="0"/>
              <a:t>, ciprofloxacin and </a:t>
            </a:r>
            <a:r>
              <a:rPr lang="en-US" dirty="0" err="1" smtClean="0"/>
              <a:t>ofloxacin</a:t>
            </a:r>
            <a:r>
              <a:rPr lang="en-US" dirty="0" smtClean="0"/>
              <a:t> can be used in the treatment of </a:t>
            </a:r>
            <a:r>
              <a:rPr lang="en-US" dirty="0" err="1" smtClean="0"/>
              <a:t>prostatis</a:t>
            </a:r>
            <a:r>
              <a:rPr lang="en-US" dirty="0" smtClean="0"/>
              <a:t> caused by sensitive bacteria.</a:t>
            </a:r>
          </a:p>
          <a:p>
            <a:pPr marL="514350" indent="-514350">
              <a:buAutoNum type="arabicParenR" startAt="2"/>
            </a:pPr>
            <a:r>
              <a:rPr lang="en-US" dirty="0" smtClean="0"/>
              <a:t>For sexually transmitted diseases, they have activity against </a:t>
            </a:r>
            <a:r>
              <a:rPr lang="en-US" i="1" dirty="0" smtClean="0"/>
              <a:t>N. </a:t>
            </a:r>
            <a:r>
              <a:rPr lang="en-US" i="1" dirty="0" err="1" smtClean="0"/>
              <a:t>gonorrhoea</a:t>
            </a:r>
            <a:r>
              <a:rPr lang="en-US" i="1" dirty="0" smtClean="0"/>
              <a:t>, C. </a:t>
            </a:r>
            <a:r>
              <a:rPr lang="en-US" i="1" dirty="0" err="1" smtClean="0"/>
              <a:t>trachomatis</a:t>
            </a:r>
            <a:r>
              <a:rPr lang="en-US" i="1" dirty="0" smtClean="0"/>
              <a:t> and H. </a:t>
            </a:r>
            <a:r>
              <a:rPr lang="en-US" i="1" dirty="0" err="1" smtClean="0"/>
              <a:t>ducreyi</a:t>
            </a:r>
            <a:r>
              <a:rPr lang="en-US" i="1" dirty="0" smtClean="0"/>
              <a:t>. </a:t>
            </a:r>
            <a:r>
              <a:rPr lang="en-US" dirty="0" err="1" smtClean="0"/>
              <a:t>Ofloxacin</a:t>
            </a:r>
            <a:r>
              <a:rPr lang="en-US" dirty="0" smtClean="0"/>
              <a:t> or </a:t>
            </a:r>
            <a:r>
              <a:rPr lang="en-US" dirty="0" err="1" smtClean="0"/>
              <a:t>sparfloxacin</a:t>
            </a:r>
            <a:r>
              <a:rPr lang="en-US" dirty="0" smtClean="0"/>
              <a:t> can be used as a course of 7- day treatment for </a:t>
            </a:r>
            <a:r>
              <a:rPr lang="en-US" dirty="0" err="1" smtClean="0"/>
              <a:t>clamydial</a:t>
            </a:r>
            <a:r>
              <a:rPr lang="en-US" dirty="0" smtClean="0"/>
              <a:t> </a:t>
            </a:r>
            <a:r>
              <a:rPr lang="en-US" dirty="0" err="1" smtClean="0"/>
              <a:t>urethritis</a:t>
            </a:r>
            <a:r>
              <a:rPr lang="en-US" dirty="0" smtClean="0"/>
              <a:t>/</a:t>
            </a:r>
            <a:r>
              <a:rPr lang="en-US" dirty="0" err="1" smtClean="0"/>
              <a:t>cervicitis</a:t>
            </a:r>
            <a:r>
              <a:rPr lang="en-US" dirty="0" smtClean="0"/>
              <a:t> </a:t>
            </a:r>
          </a:p>
          <a:p>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A single oral dose of </a:t>
            </a:r>
            <a:r>
              <a:rPr lang="en-US" dirty="0" err="1" smtClean="0"/>
              <a:t>ofloxacin</a:t>
            </a:r>
            <a:r>
              <a:rPr lang="en-US" dirty="0" smtClean="0"/>
              <a:t> or ciprofloxacin is an effective treatment for sensitive strains of </a:t>
            </a:r>
            <a:r>
              <a:rPr lang="en-US" i="1" dirty="0" smtClean="0"/>
              <a:t>N. </a:t>
            </a:r>
            <a:r>
              <a:rPr lang="en-US" i="1" dirty="0" err="1" smtClean="0"/>
              <a:t>gonorrhoea</a:t>
            </a:r>
            <a:r>
              <a:rPr lang="en-US" dirty="0" smtClean="0"/>
              <a:t>. </a:t>
            </a:r>
            <a:r>
              <a:rPr lang="en-US" dirty="0" err="1" smtClean="0"/>
              <a:t>Chancroid</a:t>
            </a:r>
            <a:r>
              <a:rPr lang="en-US" dirty="0" smtClean="0"/>
              <a:t> infection (infection by </a:t>
            </a:r>
            <a:r>
              <a:rPr lang="en-US" i="1" dirty="0" smtClean="0"/>
              <a:t>H. </a:t>
            </a:r>
            <a:r>
              <a:rPr lang="en-US" i="1" dirty="0" err="1" smtClean="0"/>
              <a:t>ducreyi</a:t>
            </a:r>
            <a:r>
              <a:rPr lang="en-US" dirty="0" smtClean="0"/>
              <a:t>) can be treated with 3-days of ciprofloxacin. Also used in treating pelvic inflammatory disease (PID).</a:t>
            </a:r>
          </a:p>
          <a:p>
            <a:pPr>
              <a:buNone/>
            </a:pPr>
            <a:r>
              <a:rPr lang="en-US" dirty="0" smtClean="0"/>
              <a:t>3) In infections of the GIT and abdomen, </a:t>
            </a:r>
            <a:r>
              <a:rPr lang="en-US" dirty="0" err="1" smtClean="0"/>
              <a:t>quinolones</a:t>
            </a:r>
            <a:r>
              <a:rPr lang="en-US" dirty="0" smtClean="0"/>
              <a:t> are used in treating </a:t>
            </a:r>
            <a:r>
              <a:rPr lang="en-US" dirty="0" err="1" smtClean="0"/>
              <a:t>travellers’</a:t>
            </a:r>
            <a:r>
              <a:rPr lang="en-US" dirty="0" smtClean="0"/>
              <a:t> diarrhea (frequently caused by </a:t>
            </a:r>
            <a:r>
              <a:rPr lang="en-US" i="1" dirty="0" err="1" smtClean="0"/>
              <a:t>enterotoxigenic</a:t>
            </a:r>
            <a:r>
              <a:rPr lang="en-US" i="1" dirty="0" smtClean="0"/>
              <a:t> E. Coli</a:t>
            </a:r>
            <a:r>
              <a:rPr lang="en-US" dirty="0" smtClean="0"/>
              <a:t>), reducing the duration of stools by 1-3 days.</a:t>
            </a:r>
          </a:p>
          <a:p>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t>Norfloxacin</a:t>
            </a:r>
            <a:r>
              <a:rPr lang="en-US" dirty="0" smtClean="0"/>
              <a:t>, ciprofloxacin and </a:t>
            </a:r>
            <a:r>
              <a:rPr lang="en-US" dirty="0" err="1" smtClean="0"/>
              <a:t>ofloxacin</a:t>
            </a:r>
            <a:r>
              <a:rPr lang="en-US" dirty="0" smtClean="0"/>
              <a:t> are given for the treatment of shigellosis. Ciprofloxacin and </a:t>
            </a:r>
            <a:r>
              <a:rPr lang="en-US" dirty="0" err="1" smtClean="0"/>
              <a:t>ofloxacin</a:t>
            </a:r>
            <a:r>
              <a:rPr lang="en-US" dirty="0" smtClean="0"/>
              <a:t> treatment cures enteric fever caused by </a:t>
            </a:r>
            <a:r>
              <a:rPr lang="en-US" i="1" dirty="0" err="1" smtClean="0"/>
              <a:t>S.typhi</a:t>
            </a:r>
            <a:r>
              <a:rPr lang="en-US" dirty="0" smtClean="0"/>
              <a:t> as well as </a:t>
            </a:r>
            <a:r>
              <a:rPr lang="en-US" dirty="0" err="1" smtClean="0"/>
              <a:t>bacteremic</a:t>
            </a:r>
            <a:r>
              <a:rPr lang="en-US" dirty="0" smtClean="0"/>
              <a:t> </a:t>
            </a:r>
            <a:r>
              <a:rPr lang="en-US" dirty="0" err="1" smtClean="0"/>
              <a:t>nontyphoidal</a:t>
            </a:r>
            <a:r>
              <a:rPr lang="en-US" dirty="0" smtClean="0"/>
              <a:t> infections in AIDS Patients and also clears chronic fecal carriage. </a:t>
            </a:r>
          </a:p>
          <a:p>
            <a:pPr>
              <a:buNone/>
            </a:pPr>
            <a:r>
              <a:rPr lang="en-US" dirty="0" smtClean="0"/>
              <a:t>4) In respiratory tract infections, </a:t>
            </a:r>
            <a:r>
              <a:rPr lang="en-US" dirty="0" err="1" smtClean="0"/>
              <a:t>gatifloxacin</a:t>
            </a:r>
            <a:r>
              <a:rPr lang="en-US" dirty="0" smtClean="0"/>
              <a:t> and </a:t>
            </a:r>
            <a:r>
              <a:rPr lang="en-US" dirty="0" err="1" smtClean="0"/>
              <a:t>moxifloxacin</a:t>
            </a:r>
            <a:r>
              <a:rPr lang="en-US" dirty="0" smtClean="0"/>
              <a:t> have excellent activity against </a:t>
            </a:r>
            <a:r>
              <a:rPr lang="en-US" i="1" dirty="0" err="1" smtClean="0"/>
              <a:t>S.pneumoniae</a:t>
            </a:r>
            <a:r>
              <a:rPr lang="en-US" dirty="0" smtClean="0"/>
              <a:t>.</a:t>
            </a:r>
          </a:p>
          <a:p>
            <a:pPr>
              <a:buNone/>
            </a:pPr>
            <a:endParaRPr lang="en-US" dirty="0" smtClean="0"/>
          </a:p>
          <a:p>
            <a:endParaRPr lang="en-US" dirty="0" smtClean="0"/>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The </a:t>
            </a:r>
            <a:r>
              <a:rPr lang="en-US" dirty="0" err="1" smtClean="0"/>
              <a:t>fluoroquinolones</a:t>
            </a:r>
            <a:r>
              <a:rPr lang="en-US" dirty="0" smtClean="0"/>
              <a:t> have in-vitro activity against </a:t>
            </a:r>
            <a:r>
              <a:rPr lang="en-US" dirty="0" err="1" smtClean="0"/>
              <a:t>respirfatory</a:t>
            </a:r>
            <a:r>
              <a:rPr lang="en-US" dirty="0" smtClean="0"/>
              <a:t> pathogens such as </a:t>
            </a:r>
            <a:r>
              <a:rPr lang="en-US" i="1" dirty="0" smtClean="0"/>
              <a:t>H. </a:t>
            </a:r>
            <a:r>
              <a:rPr lang="en-US" i="1" dirty="0" err="1" smtClean="0"/>
              <a:t>influenzae</a:t>
            </a:r>
            <a:r>
              <a:rPr lang="en-US" i="1" dirty="0" smtClean="0"/>
              <a:t>, </a:t>
            </a:r>
            <a:r>
              <a:rPr lang="en-US" i="1" dirty="0" err="1" smtClean="0"/>
              <a:t>moraxella</a:t>
            </a:r>
            <a:r>
              <a:rPr lang="en-US" i="1" dirty="0" smtClean="0"/>
              <a:t> </a:t>
            </a:r>
            <a:r>
              <a:rPr lang="en-US" i="1" dirty="0" err="1" smtClean="0"/>
              <a:t>catarrhalis</a:t>
            </a:r>
            <a:r>
              <a:rPr lang="en-US" i="1" dirty="0" smtClean="0"/>
              <a:t>, S. </a:t>
            </a:r>
            <a:r>
              <a:rPr lang="en-US" i="1" dirty="0" err="1" smtClean="0"/>
              <a:t>aureus</a:t>
            </a:r>
            <a:r>
              <a:rPr lang="en-US" i="1" dirty="0" smtClean="0"/>
              <a:t>, </a:t>
            </a:r>
            <a:r>
              <a:rPr lang="en-US" i="1" dirty="0" err="1" smtClean="0"/>
              <a:t>M.pneumoniae</a:t>
            </a:r>
            <a:r>
              <a:rPr lang="en-US" i="1" dirty="0" smtClean="0"/>
              <a:t>, </a:t>
            </a:r>
            <a:r>
              <a:rPr lang="en-US" i="1" dirty="0" err="1" smtClean="0"/>
              <a:t>clamydia</a:t>
            </a:r>
            <a:r>
              <a:rPr lang="en-US" i="1" dirty="0" smtClean="0"/>
              <a:t> </a:t>
            </a:r>
            <a:r>
              <a:rPr lang="en-US" i="1" dirty="0" err="1" smtClean="0"/>
              <a:t>pneumoniae</a:t>
            </a:r>
            <a:r>
              <a:rPr lang="en-US" i="1" dirty="0" smtClean="0"/>
              <a:t> and </a:t>
            </a:r>
            <a:r>
              <a:rPr lang="en-US" i="1" dirty="0" err="1" smtClean="0"/>
              <a:t>legionella</a:t>
            </a:r>
            <a:r>
              <a:rPr lang="en-US" i="1" dirty="0" smtClean="0"/>
              <a:t> </a:t>
            </a:r>
            <a:r>
              <a:rPr lang="en-US" i="1" dirty="0" err="1" smtClean="0"/>
              <a:t>pneumophilis</a:t>
            </a:r>
            <a:r>
              <a:rPr lang="en-US" i="1" dirty="0" smtClean="0"/>
              <a:t>.</a:t>
            </a:r>
          </a:p>
          <a:p>
            <a:pPr>
              <a:buNone/>
            </a:pPr>
            <a:r>
              <a:rPr lang="en-US" dirty="0" smtClean="0"/>
              <a:t>Ciprofloxacin or </a:t>
            </a:r>
            <a:r>
              <a:rPr lang="en-US" dirty="0" err="1" smtClean="0"/>
              <a:t>levofloxacin</a:t>
            </a:r>
            <a:r>
              <a:rPr lang="en-US" dirty="0" smtClean="0"/>
              <a:t> or </a:t>
            </a:r>
            <a:r>
              <a:rPr lang="en-US" dirty="0" err="1" smtClean="0"/>
              <a:t>azithromycin</a:t>
            </a:r>
            <a:r>
              <a:rPr lang="en-US" dirty="0" smtClean="0"/>
              <a:t> is the </a:t>
            </a:r>
            <a:r>
              <a:rPr lang="en-US" dirty="0" err="1" smtClean="0"/>
              <a:t>antiboitic</a:t>
            </a:r>
            <a:r>
              <a:rPr lang="en-US" dirty="0" smtClean="0"/>
              <a:t> of choice for </a:t>
            </a:r>
            <a:r>
              <a:rPr lang="en-US" i="1" dirty="0" smtClean="0"/>
              <a:t>L. </a:t>
            </a:r>
            <a:r>
              <a:rPr lang="en-US" i="1" dirty="0" err="1" smtClean="0"/>
              <a:t>pneumophilia</a:t>
            </a:r>
            <a:r>
              <a:rPr lang="en-US" dirty="0" smtClean="0"/>
              <a:t>. </a:t>
            </a:r>
            <a:r>
              <a:rPr lang="en-US" dirty="0" err="1" smtClean="0"/>
              <a:t>Fluoroquinolones</a:t>
            </a:r>
            <a:r>
              <a:rPr lang="en-US" dirty="0" smtClean="0"/>
              <a:t> have been effective in eradicating </a:t>
            </a:r>
            <a:r>
              <a:rPr lang="en-US" i="1" dirty="0" smtClean="0"/>
              <a:t>H. </a:t>
            </a:r>
            <a:r>
              <a:rPr lang="en-US" i="1" dirty="0" err="1" smtClean="0"/>
              <a:t>influenzae</a:t>
            </a:r>
            <a:r>
              <a:rPr lang="en-US" i="1" dirty="0" smtClean="0"/>
              <a:t> and M. </a:t>
            </a:r>
            <a:r>
              <a:rPr lang="en-US" i="1" dirty="0" err="1" smtClean="0"/>
              <a:t>catarrhalis</a:t>
            </a:r>
            <a:r>
              <a:rPr lang="en-US" i="1" dirty="0" smtClean="0"/>
              <a:t> </a:t>
            </a:r>
            <a:r>
              <a:rPr lang="en-US" dirty="0" smtClean="0"/>
              <a:t>from sputum.</a:t>
            </a:r>
          </a:p>
          <a:p>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buNone/>
            </a:pPr>
            <a:r>
              <a:rPr lang="en-US" dirty="0" smtClean="0"/>
              <a:t>5) </a:t>
            </a:r>
            <a:r>
              <a:rPr lang="en-US" dirty="0" err="1" smtClean="0"/>
              <a:t>Fluoroquinolones</a:t>
            </a:r>
            <a:r>
              <a:rPr lang="en-US" dirty="0" smtClean="0"/>
              <a:t> are effective for the treatment of bone, joint and tissue infections. Ciprofloxacin is 50% effective for the treatment of diabetic foot infections.</a:t>
            </a:r>
          </a:p>
          <a:p>
            <a:pPr>
              <a:buNone/>
            </a:pPr>
            <a:r>
              <a:rPr lang="en-US" dirty="0" smtClean="0"/>
              <a:t>6) Ciprofloxacin has been used as a prophylaxis of anthrax and also effective in the treatment of tularemia.</a:t>
            </a:r>
          </a:p>
          <a:p>
            <a:pPr>
              <a:buNone/>
            </a:pPr>
            <a:r>
              <a:rPr lang="en-US" dirty="0" smtClean="0"/>
              <a:t>7) </a:t>
            </a:r>
            <a:r>
              <a:rPr lang="en-US" dirty="0" err="1" smtClean="0"/>
              <a:t>Quinolones</a:t>
            </a:r>
            <a:r>
              <a:rPr lang="en-US" dirty="0" smtClean="0"/>
              <a:t> have been used effectively in the treatment of multidrug resistant tuberculosis and for the treatment of atypical </a:t>
            </a:r>
            <a:r>
              <a:rPr lang="en-US" dirty="0" err="1" smtClean="0"/>
              <a:t>mycobacterial</a:t>
            </a:r>
            <a:r>
              <a:rPr lang="en-US" dirty="0" smtClean="0"/>
              <a:t> infections as well as </a:t>
            </a:r>
            <a:r>
              <a:rPr lang="en-US" i="1" dirty="0" err="1" smtClean="0"/>
              <a:t>M.avium</a:t>
            </a:r>
            <a:r>
              <a:rPr lang="en-US" dirty="0" smtClean="0"/>
              <a:t> complex infections in AIDS. </a:t>
            </a:r>
          </a:p>
          <a:p>
            <a:pPr>
              <a:buNone/>
            </a:pPr>
            <a:r>
              <a:rPr lang="en-US" dirty="0" smtClean="0"/>
              <a:t>8) </a:t>
            </a:r>
            <a:r>
              <a:rPr lang="en-US" dirty="0" err="1" smtClean="0"/>
              <a:t>Quinolones</a:t>
            </a:r>
            <a:r>
              <a:rPr lang="en-US" dirty="0" smtClean="0"/>
              <a:t> are effective in the treatment of </a:t>
            </a:r>
            <a:r>
              <a:rPr lang="en-US" dirty="0" err="1" smtClean="0"/>
              <a:t>neutropenic</a:t>
            </a:r>
            <a:r>
              <a:rPr lang="en-US" dirty="0" smtClean="0"/>
              <a:t> cancer patients with fever but must be used in combination with an </a:t>
            </a:r>
            <a:r>
              <a:rPr lang="en-US" dirty="0" err="1" smtClean="0"/>
              <a:t>aminoglycoside</a:t>
            </a:r>
            <a:r>
              <a:rPr lang="en-US" dirty="0" smtClean="0"/>
              <a:t> (they are less effective when used alone to treat this).</a:t>
            </a:r>
          </a:p>
          <a:p>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ADVERSE EFFECTS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Mild nausea, </a:t>
            </a:r>
            <a:r>
              <a:rPr lang="en-US" dirty="0" err="1" smtClean="0"/>
              <a:t>vomitting</a:t>
            </a:r>
            <a:r>
              <a:rPr lang="en-US" dirty="0" smtClean="0"/>
              <a:t> or abdominal discomfort. Diarrhea and </a:t>
            </a:r>
            <a:r>
              <a:rPr lang="en-US" dirty="0" err="1" smtClean="0"/>
              <a:t>antiboitic</a:t>
            </a:r>
            <a:r>
              <a:rPr lang="en-US" dirty="0" smtClean="0"/>
              <a:t> associated colitis. </a:t>
            </a:r>
          </a:p>
          <a:p>
            <a:r>
              <a:rPr lang="en-US" dirty="0" smtClean="0"/>
              <a:t>CNS side effects predominantly, mild headache, dizziness, rarely </a:t>
            </a:r>
            <a:r>
              <a:rPr lang="en-US" dirty="0" err="1" smtClean="0"/>
              <a:t>hallucinations,seizures</a:t>
            </a:r>
            <a:r>
              <a:rPr lang="en-US" dirty="0" smtClean="0"/>
              <a:t> and delirium. Rashes including photosensitivity reactions can occur. </a:t>
            </a:r>
            <a:r>
              <a:rPr lang="en-US" dirty="0" err="1" smtClean="0"/>
              <a:t>Leukopenia</a:t>
            </a:r>
            <a:r>
              <a:rPr lang="en-US" dirty="0" smtClean="0"/>
              <a:t>, </a:t>
            </a:r>
            <a:r>
              <a:rPr lang="en-US" dirty="0" err="1" smtClean="0"/>
              <a:t>eosinophilis</a:t>
            </a:r>
            <a:r>
              <a:rPr lang="en-US" dirty="0" smtClean="0"/>
              <a:t> and mild elevation in serum </a:t>
            </a:r>
            <a:r>
              <a:rPr lang="en-US" dirty="0" err="1" smtClean="0"/>
              <a:t>transaminases</a:t>
            </a:r>
            <a:r>
              <a:rPr lang="en-US" dirty="0" smtClean="0"/>
              <a:t> can occur.</a:t>
            </a:r>
          </a:p>
          <a:p>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CONTRAINDICATIONS</a:t>
            </a:r>
            <a:br>
              <a:rPr lang="en-US" dirty="0" smtClean="0"/>
            </a:br>
            <a:endParaRPr lang="en-US" dirty="0"/>
          </a:p>
        </p:txBody>
      </p:sp>
      <p:sp>
        <p:nvSpPr>
          <p:cNvPr id="3" name="Content Placeholder 2"/>
          <p:cNvSpPr>
            <a:spLocks noGrp="1"/>
          </p:cNvSpPr>
          <p:nvPr>
            <p:ph idx="1"/>
          </p:nvPr>
        </p:nvSpPr>
        <p:spPr/>
        <p:txBody>
          <a:bodyPr/>
          <a:lstStyle/>
          <a:p>
            <a:r>
              <a:rPr lang="en-US" dirty="0" smtClean="0"/>
              <a:t>NOT used in children, pregnant women and also with caution in patients on class </a:t>
            </a:r>
            <a:r>
              <a:rPr lang="en-US" dirty="0" err="1" smtClean="0"/>
              <a:t>lll</a:t>
            </a:r>
            <a:r>
              <a:rPr lang="en-US" dirty="0" smtClean="0"/>
              <a:t> (</a:t>
            </a:r>
            <a:r>
              <a:rPr lang="en-US" dirty="0" err="1" smtClean="0"/>
              <a:t>amiodanone</a:t>
            </a:r>
            <a:r>
              <a:rPr lang="en-US" dirty="0" smtClean="0"/>
              <a:t>) and class </a:t>
            </a:r>
            <a:r>
              <a:rPr lang="en-US" dirty="0" err="1" smtClean="0"/>
              <a:t>lA</a:t>
            </a:r>
            <a:r>
              <a:rPr lang="en-US" dirty="0" smtClean="0"/>
              <a:t> (</a:t>
            </a:r>
            <a:r>
              <a:rPr lang="en-US" dirty="0" err="1" smtClean="0"/>
              <a:t>quinidine</a:t>
            </a:r>
            <a:r>
              <a:rPr lang="en-US" dirty="0" smtClean="0"/>
              <a:t> </a:t>
            </a:r>
            <a:r>
              <a:rPr lang="en-US" dirty="0" err="1" smtClean="0"/>
              <a:t>procainamide</a:t>
            </a:r>
            <a:r>
              <a:rPr lang="en-US" dirty="0" smtClean="0"/>
              <a:t>) </a:t>
            </a:r>
            <a:r>
              <a:rPr lang="en-US" smtClean="0"/>
              <a:t>antiarrhythmias</a:t>
            </a:r>
            <a:endParaRPr lang="en-US"/>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for UTI’S</a:t>
            </a:r>
            <a:endParaRPr lang="en-US" dirty="0"/>
          </a:p>
        </p:txBody>
      </p:sp>
      <p:sp>
        <p:nvSpPr>
          <p:cNvPr id="3" name="Content Placeholder 2"/>
          <p:cNvSpPr>
            <a:spLocks noGrp="1"/>
          </p:cNvSpPr>
          <p:nvPr>
            <p:ph idx="1"/>
          </p:nvPr>
        </p:nvSpPr>
        <p:spPr/>
        <p:txBody>
          <a:bodyPr/>
          <a:lstStyle/>
          <a:p>
            <a:pPr>
              <a:buNone/>
            </a:pPr>
            <a:r>
              <a:rPr lang="en-US" dirty="0" smtClean="0"/>
              <a:t>Sulfonamides, </a:t>
            </a:r>
            <a:r>
              <a:rPr lang="en-US" dirty="0" err="1" smtClean="0"/>
              <a:t>cotrimoxazole</a:t>
            </a:r>
            <a:r>
              <a:rPr lang="en-US" dirty="0" smtClean="0"/>
              <a:t>, </a:t>
            </a:r>
            <a:r>
              <a:rPr lang="en-US" dirty="0" err="1" smtClean="0"/>
              <a:t>trimethorprim</a:t>
            </a:r>
            <a:r>
              <a:rPr lang="en-US" dirty="0" smtClean="0"/>
              <a:t>, </a:t>
            </a:r>
            <a:r>
              <a:rPr lang="en-US" dirty="0" err="1" smtClean="0"/>
              <a:t>fluroquinolones</a:t>
            </a:r>
            <a:r>
              <a:rPr lang="en-US" dirty="0" smtClean="0"/>
              <a:t>, </a:t>
            </a:r>
            <a:r>
              <a:rPr lang="en-US" dirty="0" err="1" smtClean="0"/>
              <a:t>ampicillin</a:t>
            </a:r>
            <a:r>
              <a:rPr lang="en-US" dirty="0" smtClean="0"/>
              <a:t>, </a:t>
            </a:r>
            <a:r>
              <a:rPr lang="en-US" dirty="0" err="1" smtClean="0"/>
              <a:t>cloxacillin</a:t>
            </a:r>
            <a:r>
              <a:rPr lang="en-US" dirty="0" smtClean="0"/>
              <a:t>, </a:t>
            </a:r>
            <a:r>
              <a:rPr lang="en-US" dirty="0" err="1" smtClean="0"/>
              <a:t>piperacillin</a:t>
            </a:r>
            <a:r>
              <a:rPr lang="en-US" dirty="0" smtClean="0"/>
              <a:t>/ </a:t>
            </a:r>
            <a:r>
              <a:rPr lang="en-US" dirty="0" err="1" smtClean="0"/>
              <a:t>carbenicillin</a:t>
            </a:r>
            <a:r>
              <a:rPr lang="en-US" dirty="0" smtClean="0"/>
              <a:t>, </a:t>
            </a:r>
            <a:r>
              <a:rPr lang="en-US" dirty="0" err="1" smtClean="0"/>
              <a:t>cephalosporins</a:t>
            </a:r>
            <a:r>
              <a:rPr lang="en-US" dirty="0" smtClean="0"/>
              <a:t>, </a:t>
            </a:r>
            <a:r>
              <a:rPr lang="en-US" dirty="0" err="1" smtClean="0"/>
              <a:t>Gentamycin</a:t>
            </a:r>
            <a:r>
              <a:rPr lang="en-US" dirty="0" smtClean="0"/>
              <a:t>, </a:t>
            </a:r>
            <a:r>
              <a:rPr lang="en-US" dirty="0" err="1" smtClean="0"/>
              <a:t>chloramphenicol</a:t>
            </a:r>
            <a:r>
              <a:rPr lang="en-US" dirty="0" smtClean="0"/>
              <a:t>, </a:t>
            </a:r>
            <a:r>
              <a:rPr lang="en-US" dirty="0" err="1" smtClean="0"/>
              <a:t>tetracyclines</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Mechanism of Action</a:t>
            </a:r>
            <a:r>
              <a:rPr lang="en-US" dirty="0" smtClean="0"/>
              <a:t>:</a:t>
            </a:r>
          </a:p>
          <a:p>
            <a:r>
              <a:rPr lang="en-US" dirty="0" smtClean="0"/>
              <a:t> </a:t>
            </a:r>
            <a:r>
              <a:rPr lang="sr-Cyrl-CS" dirty="0" smtClean="0"/>
              <a:t>Penicillins, like all -lactam antibiotics, </a:t>
            </a:r>
            <a:r>
              <a:rPr lang="sr-Cyrl-CS" b="1" dirty="0" smtClean="0"/>
              <a:t>inhibit bacterial growth by interfering with the transpeptidation reaction of bacterial cell wall synthesis.</a:t>
            </a:r>
            <a:endParaRPr lang="en-US" b="1" dirty="0" smtClean="0"/>
          </a:p>
          <a:p>
            <a:r>
              <a:rPr lang="en-US" dirty="0" smtClean="0"/>
              <a:t>Sensitive </a:t>
            </a:r>
            <a:r>
              <a:rPr lang="en-US" dirty="0" err="1" smtClean="0"/>
              <a:t>pencillins</a:t>
            </a:r>
            <a:r>
              <a:rPr lang="en-US" dirty="0" smtClean="0"/>
              <a:t> are </a:t>
            </a:r>
            <a:r>
              <a:rPr lang="en-US" dirty="0" err="1" smtClean="0"/>
              <a:t>inactivatived</a:t>
            </a:r>
            <a:r>
              <a:rPr lang="en-US" dirty="0" smtClean="0"/>
              <a:t> by beta </a:t>
            </a:r>
            <a:r>
              <a:rPr lang="en-US" dirty="0" err="1" smtClean="0"/>
              <a:t>lactamase</a:t>
            </a:r>
            <a:r>
              <a:rPr lang="en-US" dirty="0" smtClean="0"/>
              <a:t> enzymes.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Resistance :</a:t>
            </a:r>
          </a:p>
          <a:p>
            <a:r>
              <a:rPr lang="sr-Cyrl-CS" dirty="0" smtClean="0"/>
              <a:t>Resistance to penicillins and other -lactams is due to one of four general mechanisms:</a:t>
            </a:r>
            <a:endParaRPr lang="en-US" dirty="0" smtClean="0"/>
          </a:p>
          <a:p>
            <a:r>
              <a:rPr lang="sr-Cyrl-CS" dirty="0" smtClean="0"/>
              <a:t> (1) </a:t>
            </a:r>
            <a:r>
              <a:rPr lang="sr-Cyrl-CS" b="1" dirty="0" smtClean="0"/>
              <a:t>inactivation of antibiotic by -lactamase</a:t>
            </a:r>
            <a:r>
              <a:rPr lang="sr-Cyrl-CS" dirty="0" smtClean="0"/>
              <a:t>,</a:t>
            </a:r>
            <a:endParaRPr lang="en-US" dirty="0" smtClean="0"/>
          </a:p>
          <a:p>
            <a:r>
              <a:rPr lang="sr-Cyrl-CS" dirty="0" smtClean="0"/>
              <a:t> (2) </a:t>
            </a:r>
            <a:r>
              <a:rPr lang="sr-Cyrl-CS" b="1" dirty="0" smtClean="0"/>
              <a:t>modification of target </a:t>
            </a:r>
            <a:r>
              <a:rPr lang="en-US" b="1" dirty="0" smtClean="0"/>
              <a:t>Penicillin binding proteins (</a:t>
            </a:r>
            <a:r>
              <a:rPr lang="sr-Cyrl-CS" b="1" dirty="0" smtClean="0"/>
              <a:t>PBPs</a:t>
            </a:r>
            <a:r>
              <a:rPr lang="en-US" b="1" dirty="0" smtClean="0"/>
              <a:t>)</a:t>
            </a:r>
            <a:r>
              <a:rPr lang="sr-Cyrl-CS" dirty="0" smtClean="0"/>
              <a:t>, </a:t>
            </a:r>
            <a:r>
              <a:rPr lang="en-US" dirty="0" smtClean="0"/>
              <a:t>-</a:t>
            </a:r>
            <a:r>
              <a:rPr lang="sr-Cyrl-CS" dirty="0" smtClean="0"/>
              <a:t>These resistant organisms produce PBPs that have low affinity for binding -lactam antibiotics, and </a:t>
            </a:r>
            <a:r>
              <a:rPr lang="en-US" dirty="0" smtClean="0"/>
              <a:t>so</a:t>
            </a:r>
            <a:r>
              <a:rPr lang="sr-Cyrl-CS" dirty="0" smtClean="0"/>
              <a:t> are not inhibited except at relatively high</a:t>
            </a:r>
            <a:r>
              <a:rPr lang="en-US" dirty="0" smtClean="0"/>
              <a:t> </a:t>
            </a:r>
            <a:r>
              <a:rPr lang="sr-Cyrl-CS" dirty="0" smtClean="0"/>
              <a:t>drug concentrations.</a:t>
            </a:r>
            <a:r>
              <a:rPr lang="en-US" dirty="0" smtClean="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dirty="0" smtClean="0"/>
              <a:t>3</a:t>
            </a:r>
            <a:r>
              <a:rPr lang="sr-Cyrl-CS" dirty="0" smtClean="0"/>
              <a:t>) </a:t>
            </a:r>
            <a:r>
              <a:rPr lang="sr-Cyrl-CS" b="1" dirty="0" smtClean="0"/>
              <a:t>impaired penetration of drug to target PBPs,</a:t>
            </a:r>
            <a:r>
              <a:rPr lang="en-US" b="1" dirty="0" smtClean="0"/>
              <a:t> - </a:t>
            </a:r>
            <a:r>
              <a:rPr lang="sr-Cyrl-CS" b="1" dirty="0" smtClean="0"/>
              <a:t> </a:t>
            </a:r>
            <a:r>
              <a:rPr lang="sr-Cyrl-CS" dirty="0" smtClean="0"/>
              <a:t>Resistance due to impaired penetration of antibiotic to target PBPs occurs only in gram-negative species because of their impermeable outer cell wall membrane, which is absent in gram-positive bacteria</a:t>
            </a:r>
            <a:endParaRPr lang="en-US" dirty="0" smtClean="0"/>
          </a:p>
          <a:p>
            <a:r>
              <a:rPr lang="sr-Cyrl-CS" dirty="0" smtClean="0"/>
              <a:t>(4) </a:t>
            </a:r>
            <a:r>
              <a:rPr lang="sr-Cyrl-CS" b="1" dirty="0" smtClean="0"/>
              <a:t>efflux</a:t>
            </a:r>
            <a:r>
              <a:rPr lang="en-US" dirty="0" smtClean="0"/>
              <a:t>- </a:t>
            </a:r>
            <a:r>
              <a:rPr lang="sr-Cyrl-CS" dirty="0" smtClean="0"/>
              <a:t>Gram-negative organisms also may produce an efflux pump, which consists of cytoplasmic and periplasmic protein components that efficiently transport some -lactam antibiotics from the periplasm back across the outer membrane.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Pharmacokinetics</a:t>
            </a:r>
            <a:r>
              <a:rPr lang="en-US" dirty="0"/>
              <a:t>: Penicillin G is unstable in acid media, hence destroyed by gastric juice.</a:t>
            </a:r>
          </a:p>
          <a:p>
            <a:r>
              <a:rPr lang="en-US" dirty="0" err="1"/>
              <a:t>Ampicillin</a:t>
            </a:r>
            <a:r>
              <a:rPr lang="en-US" dirty="0"/>
              <a:t>, amoxicillin, and </a:t>
            </a:r>
            <a:r>
              <a:rPr lang="en-US" dirty="0" err="1"/>
              <a:t>dicloxacillin</a:t>
            </a:r>
            <a:r>
              <a:rPr lang="en-US" dirty="0"/>
              <a:t> are acid-stable and relatively well absorbed after </a:t>
            </a:r>
            <a:r>
              <a:rPr lang="en-US" dirty="0" smtClean="0"/>
              <a:t>oral </a:t>
            </a:r>
            <a:r>
              <a:rPr lang="en-US" dirty="0" err="1" smtClean="0"/>
              <a:t>adminstraion</a:t>
            </a:r>
            <a:r>
              <a:rPr lang="en-US" dirty="0"/>
              <a:t>. Oral </a:t>
            </a:r>
            <a:r>
              <a:rPr lang="en-US" dirty="0" err="1"/>
              <a:t>penicillins</a:t>
            </a:r>
            <a:r>
              <a:rPr lang="en-US" dirty="0"/>
              <a:t> should be given 1-2 hours before or after meals to </a:t>
            </a:r>
            <a:r>
              <a:rPr lang="en-US" dirty="0" smtClean="0"/>
              <a:t>minimize binding </a:t>
            </a:r>
            <a:r>
              <a:rPr lang="en-US" dirty="0"/>
              <a:t>to food proteins and acid inactivation (except </a:t>
            </a:r>
            <a:r>
              <a:rPr lang="en-US" dirty="0" err="1"/>
              <a:t>ampicilin</a:t>
            </a:r>
            <a:r>
              <a:rPr lang="en-US" dirty="0"/>
              <a:t>). The absorption of </a:t>
            </a:r>
            <a:r>
              <a:rPr lang="en-US" dirty="0" smtClean="0"/>
              <a:t>most penicillin </a:t>
            </a:r>
            <a:r>
              <a:rPr lang="en-US" dirty="0"/>
              <a:t>is complete and rapid after IM administration. The kidneys rapidly excrete penicillin.</a:t>
            </a:r>
          </a:p>
          <a:p>
            <a:r>
              <a:rPr lang="en-US" dirty="0"/>
              <a:t>Renal excretion is by </a:t>
            </a:r>
            <a:r>
              <a:rPr lang="en-US" dirty="0" err="1"/>
              <a:t>glomerular</a:t>
            </a:r>
            <a:r>
              <a:rPr lang="en-US" dirty="0"/>
              <a:t> filtration (10%) and by tubular secretion (90</a:t>
            </a:r>
            <a:r>
              <a:rPr lang="en-US" dirty="0" smtClean="0"/>
              <a:t>%).</a:t>
            </a:r>
          </a:p>
          <a:p>
            <a:r>
              <a:rPr lang="en-US" dirty="0" smtClean="0"/>
              <a:t> </a:t>
            </a:r>
            <a:r>
              <a:rPr lang="en-US" dirty="0"/>
              <a:t>Blood levels </a:t>
            </a:r>
            <a:r>
              <a:rPr lang="en-US" dirty="0" smtClean="0"/>
              <a:t>of all </a:t>
            </a:r>
            <a:r>
              <a:rPr lang="en-US" dirty="0" err="1"/>
              <a:t>penicillins</a:t>
            </a:r>
            <a:r>
              <a:rPr lang="en-US" dirty="0"/>
              <a:t> can be raised by simultaneous administration of </a:t>
            </a:r>
            <a:r>
              <a:rPr lang="en-US" dirty="0" err="1"/>
              <a:t>probenecid</a:t>
            </a:r>
            <a:r>
              <a:rPr lang="en-US" dirty="0"/>
              <a:t> orally, which </a:t>
            </a:r>
            <a:r>
              <a:rPr lang="en-US" dirty="0" smtClean="0"/>
              <a:t>impairs tubular </a:t>
            </a:r>
            <a:r>
              <a:rPr lang="en-US" dirty="0"/>
              <a:t>secretion of weak acids.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a:t>Clinical Uses</a:t>
            </a:r>
          </a:p>
          <a:p>
            <a:r>
              <a:rPr lang="en-US" b="1" dirty="0"/>
              <a:t>Natural </a:t>
            </a:r>
            <a:r>
              <a:rPr lang="en-US" b="1" dirty="0" err="1"/>
              <a:t>Penicillins</a:t>
            </a:r>
            <a:r>
              <a:rPr lang="en-US" dirty="0"/>
              <a:t>: </a:t>
            </a:r>
            <a:r>
              <a:rPr lang="en-US" b="1" dirty="0"/>
              <a:t>Penicillin G and penicillin V </a:t>
            </a:r>
            <a:r>
              <a:rPr lang="en-US" dirty="0"/>
              <a:t>are natural </a:t>
            </a:r>
            <a:r>
              <a:rPr lang="en-US" dirty="0" err="1"/>
              <a:t>penicillins</a:t>
            </a:r>
            <a:r>
              <a:rPr lang="en-US" dirty="0"/>
              <a:t>. </a:t>
            </a:r>
            <a:endParaRPr lang="en-US" dirty="0" smtClean="0"/>
          </a:p>
          <a:p>
            <a:r>
              <a:rPr lang="en-US" b="1" dirty="0" smtClean="0"/>
              <a:t>Penicillin </a:t>
            </a:r>
            <a:r>
              <a:rPr lang="en-US" b="1" dirty="0"/>
              <a:t>G</a:t>
            </a:r>
            <a:r>
              <a:rPr lang="en-US" dirty="0"/>
              <a:t> is the drug </a:t>
            </a:r>
            <a:r>
              <a:rPr lang="en-US" dirty="0" smtClean="0"/>
              <a:t>of choice </a:t>
            </a:r>
            <a:r>
              <a:rPr lang="en-US" dirty="0"/>
              <a:t>for infections caused by </a:t>
            </a:r>
            <a:r>
              <a:rPr lang="en-US" dirty="0" smtClean="0"/>
              <a:t>streptococci (</a:t>
            </a:r>
            <a:r>
              <a:rPr lang="en-US" dirty="0" err="1" smtClean="0"/>
              <a:t>pharyngitis</a:t>
            </a:r>
            <a:r>
              <a:rPr lang="en-US" dirty="0" smtClean="0"/>
              <a:t>, </a:t>
            </a:r>
            <a:r>
              <a:rPr lang="en-US" dirty="0" err="1" smtClean="0"/>
              <a:t>otitis</a:t>
            </a:r>
            <a:r>
              <a:rPr lang="en-US" dirty="0" smtClean="0"/>
              <a:t> media), </a:t>
            </a:r>
            <a:r>
              <a:rPr lang="en-US" dirty="0" err="1" smtClean="0"/>
              <a:t>meningococci</a:t>
            </a:r>
            <a:r>
              <a:rPr lang="en-US" dirty="0" smtClean="0"/>
              <a:t> (Meningitis), </a:t>
            </a:r>
            <a:r>
              <a:rPr lang="en-US" dirty="0" err="1"/>
              <a:t>enterococci</a:t>
            </a:r>
            <a:r>
              <a:rPr lang="en-US" dirty="0"/>
              <a:t>, </a:t>
            </a:r>
            <a:r>
              <a:rPr lang="en-US" dirty="0" smtClean="0"/>
              <a:t>penicillin-susceptible </a:t>
            </a:r>
            <a:r>
              <a:rPr lang="en-US" dirty="0" err="1" smtClean="0"/>
              <a:t>pneumococci</a:t>
            </a:r>
            <a:r>
              <a:rPr lang="en-US" dirty="0" smtClean="0"/>
              <a:t> , </a:t>
            </a:r>
            <a:r>
              <a:rPr lang="en-US" dirty="0" err="1" smtClean="0"/>
              <a:t>Gonorrhoea</a:t>
            </a:r>
            <a:r>
              <a:rPr lang="en-US" dirty="0" smtClean="0"/>
              <a:t>, syphilis, Diphtheria, </a:t>
            </a:r>
            <a:r>
              <a:rPr lang="en-US" dirty="0" err="1" smtClean="0"/>
              <a:t>Tatanus</a:t>
            </a:r>
            <a:r>
              <a:rPr lang="en-US" dirty="0" smtClean="0"/>
              <a:t> and gas gangrene, non-beta-</a:t>
            </a:r>
            <a:r>
              <a:rPr lang="en-US" dirty="0" err="1" smtClean="0"/>
              <a:t>lactamase</a:t>
            </a:r>
            <a:r>
              <a:rPr lang="en-US" dirty="0" smtClean="0"/>
              <a:t>-producing </a:t>
            </a:r>
            <a:r>
              <a:rPr lang="en-US" dirty="0"/>
              <a:t>staphylococci, </a:t>
            </a:r>
            <a:r>
              <a:rPr lang="en-US" dirty="0" err="1"/>
              <a:t>Treponema</a:t>
            </a:r>
            <a:r>
              <a:rPr lang="en-US" dirty="0"/>
              <a:t> </a:t>
            </a:r>
            <a:r>
              <a:rPr lang="en-US" dirty="0" err="1"/>
              <a:t>pallidum</a:t>
            </a:r>
            <a:r>
              <a:rPr lang="en-US" dirty="0"/>
              <a:t> and </a:t>
            </a:r>
            <a:r>
              <a:rPr lang="en-US" dirty="0" smtClean="0"/>
              <a:t>many other </a:t>
            </a:r>
            <a:r>
              <a:rPr lang="en-US" dirty="0"/>
              <a:t>spirochetes, Bacillus </a:t>
            </a:r>
            <a:r>
              <a:rPr lang="en-US" dirty="0" err="1"/>
              <a:t>anthracis</a:t>
            </a:r>
            <a:r>
              <a:rPr lang="en-US" dirty="0"/>
              <a:t>, Clostridium species, </a:t>
            </a:r>
            <a:r>
              <a:rPr lang="en-US" dirty="0" err="1"/>
              <a:t>Actinomyces</a:t>
            </a:r>
            <a:r>
              <a:rPr lang="en-US" dirty="0"/>
              <a:t>, and other </a:t>
            </a:r>
            <a:r>
              <a:rPr lang="en-US" dirty="0" smtClean="0"/>
              <a:t>gram positive rods </a:t>
            </a:r>
            <a:r>
              <a:rPr lang="en-US" dirty="0"/>
              <a:t>and non-beta-</a:t>
            </a:r>
            <a:r>
              <a:rPr lang="en-US" dirty="0" err="1"/>
              <a:t>lactamase</a:t>
            </a:r>
            <a:r>
              <a:rPr lang="en-US" dirty="0"/>
              <a:t>-producing gram-negative anaerobic organisms</a:t>
            </a:r>
            <a:r>
              <a:rPr lang="en-US" dirty="0" smtClean="0"/>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Penicillin V</a:t>
            </a:r>
            <a:r>
              <a:rPr lang="en-US" dirty="0" smtClean="0"/>
              <a:t> is acid stable or acid resistant but it is less potent than penicillin G. Similar in antibacterial spectrum to penicillin G. Is active against </a:t>
            </a:r>
            <a:r>
              <a:rPr lang="en-US" dirty="0" err="1" smtClean="0"/>
              <a:t>Nesseria</a:t>
            </a:r>
            <a:r>
              <a:rPr lang="en-US" dirty="0" smtClean="0"/>
              <a:t>,. </a:t>
            </a:r>
          </a:p>
          <a:p>
            <a:r>
              <a:rPr lang="en-US" dirty="0" smtClean="0"/>
              <a:t>They are </a:t>
            </a:r>
            <a:r>
              <a:rPr lang="en-US" dirty="0" err="1" smtClean="0"/>
              <a:t>semisynthetic</a:t>
            </a:r>
            <a:r>
              <a:rPr lang="en-US" dirty="0" smtClean="0"/>
              <a:t> </a:t>
            </a:r>
            <a:r>
              <a:rPr lang="en-US" dirty="0" err="1" smtClean="0"/>
              <a:t>penicillins</a:t>
            </a:r>
            <a:endParaRPr lang="en-US" dirty="0" smtClean="0"/>
          </a:p>
          <a:p>
            <a:r>
              <a:rPr lang="en-US" b="1" dirty="0" smtClean="0"/>
              <a:t>2) </a:t>
            </a:r>
            <a:r>
              <a:rPr lang="en-US" b="1" dirty="0" err="1" smtClean="0"/>
              <a:t>Antistaphylococcal</a:t>
            </a:r>
            <a:r>
              <a:rPr lang="en-US" b="1" dirty="0" smtClean="0"/>
              <a:t> </a:t>
            </a:r>
            <a:r>
              <a:rPr lang="en-US" b="1" dirty="0" err="1" smtClean="0"/>
              <a:t>Penicillins</a:t>
            </a:r>
            <a:r>
              <a:rPr lang="en-US" dirty="0" smtClean="0"/>
              <a:t>: [</a:t>
            </a:r>
            <a:r>
              <a:rPr lang="en-US" dirty="0" err="1" smtClean="0"/>
              <a:t>Methicillin</a:t>
            </a:r>
            <a:r>
              <a:rPr lang="en-US" dirty="0" smtClean="0"/>
              <a:t>, </a:t>
            </a:r>
            <a:r>
              <a:rPr lang="en-US" dirty="0" err="1" smtClean="0"/>
              <a:t>Nafcillin</a:t>
            </a:r>
            <a:r>
              <a:rPr lang="en-US" dirty="0" smtClean="0"/>
              <a:t>, </a:t>
            </a:r>
            <a:r>
              <a:rPr lang="en-US" dirty="0" err="1" smtClean="0"/>
              <a:t>isoxazolyl</a:t>
            </a:r>
            <a:r>
              <a:rPr lang="en-US" dirty="0" smtClean="0"/>
              <a:t> </a:t>
            </a:r>
            <a:r>
              <a:rPr lang="en-US" dirty="0" err="1" smtClean="0"/>
              <a:t>penicillins</a:t>
            </a:r>
            <a:r>
              <a:rPr lang="en-US" dirty="0" smtClean="0"/>
              <a:t> (</a:t>
            </a:r>
            <a:r>
              <a:rPr lang="en-US" dirty="0" err="1" smtClean="0"/>
              <a:t>Oxacillin,cloxacillin</a:t>
            </a:r>
            <a:r>
              <a:rPr lang="en-US" dirty="0" smtClean="0"/>
              <a:t>, and </a:t>
            </a:r>
            <a:r>
              <a:rPr lang="en-US" dirty="0" err="1" smtClean="0"/>
              <a:t>dicloxacillin</a:t>
            </a:r>
            <a:r>
              <a:rPr lang="en-US" dirty="0" smtClean="0"/>
              <a:t>)] . </a:t>
            </a:r>
          </a:p>
          <a:p>
            <a:r>
              <a:rPr lang="en-US" dirty="0" smtClean="0"/>
              <a:t>They are semi synthetic </a:t>
            </a:r>
            <a:r>
              <a:rPr lang="en-US" dirty="0" err="1" smtClean="0"/>
              <a:t>penicillins</a:t>
            </a:r>
            <a:endParaRPr lang="en-US" dirty="0" smtClean="0"/>
          </a:p>
          <a:p>
            <a:r>
              <a:rPr lang="en-US" dirty="0" smtClean="0"/>
              <a:t>These are the </a:t>
            </a:r>
            <a:r>
              <a:rPr lang="en-US" dirty="0" err="1" smtClean="0"/>
              <a:t>penicillinase</a:t>
            </a:r>
            <a:r>
              <a:rPr lang="en-US" dirty="0" smtClean="0"/>
              <a:t> resistant </a:t>
            </a:r>
            <a:r>
              <a:rPr lang="en-US" dirty="0" err="1" smtClean="0"/>
              <a:t>penicillins</a:t>
            </a:r>
            <a:r>
              <a:rPr lang="en-US" dirty="0" smtClean="0"/>
              <a:t>. These congeners have side chains that protect the beta </a:t>
            </a:r>
            <a:r>
              <a:rPr lang="en-US" dirty="0" err="1" smtClean="0"/>
              <a:t>lactam</a:t>
            </a:r>
            <a:r>
              <a:rPr lang="en-US" dirty="0" smtClean="0"/>
              <a:t> ring from attack by staphylococcal </a:t>
            </a:r>
            <a:r>
              <a:rPr lang="en-US" dirty="0" err="1" smtClean="0"/>
              <a:t>penicillinase</a:t>
            </a:r>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The only indication is  for infections caused by beta-</a:t>
            </a:r>
            <a:r>
              <a:rPr lang="en-US" b="1" dirty="0" err="1" smtClean="0"/>
              <a:t>lactamase</a:t>
            </a:r>
            <a:r>
              <a:rPr lang="en-US" b="1" dirty="0" smtClean="0"/>
              <a:t> (</a:t>
            </a:r>
            <a:r>
              <a:rPr lang="en-US" b="1" dirty="0" err="1" smtClean="0"/>
              <a:t>penicillinase</a:t>
            </a:r>
            <a:r>
              <a:rPr lang="en-US" b="1" dirty="0" smtClean="0"/>
              <a:t>)-producing staphylococci</a:t>
            </a:r>
            <a:r>
              <a:rPr lang="en-US" dirty="0" smtClean="0"/>
              <a:t>. </a:t>
            </a:r>
          </a:p>
          <a:p>
            <a:r>
              <a:rPr lang="en-US" dirty="0" smtClean="0"/>
              <a:t>Oral </a:t>
            </a:r>
            <a:r>
              <a:rPr lang="en-US" dirty="0" err="1" smtClean="0"/>
              <a:t>isoxazolyl</a:t>
            </a:r>
            <a:r>
              <a:rPr lang="en-US" dirty="0" smtClean="0"/>
              <a:t> penicillin is suitable for treatment of mild localized staphylococcal infections, for serious systemic staphylococcal infections, </a:t>
            </a:r>
            <a:r>
              <a:rPr lang="en-US" dirty="0" err="1" smtClean="0"/>
              <a:t>oxacillin</a:t>
            </a:r>
            <a:r>
              <a:rPr lang="en-US" dirty="0" smtClean="0"/>
              <a:t> or </a:t>
            </a:r>
            <a:r>
              <a:rPr lang="en-US" dirty="0" err="1" smtClean="0"/>
              <a:t>nafcillin</a:t>
            </a:r>
            <a:r>
              <a:rPr lang="en-US" dirty="0" smtClean="0"/>
              <a:t>, is given by intermittent intravenous infusion.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b="1" i="1" dirty="0"/>
              <a:t>Extended Spectrum </a:t>
            </a:r>
            <a:r>
              <a:rPr lang="en-US" b="1" i="1" dirty="0" err="1"/>
              <a:t>Penicillins</a:t>
            </a:r>
            <a:r>
              <a:rPr lang="en-US" i="1" dirty="0"/>
              <a:t>: </a:t>
            </a:r>
            <a:endParaRPr lang="en-US" i="1" dirty="0" smtClean="0"/>
          </a:p>
          <a:p>
            <a:r>
              <a:rPr lang="en-US" dirty="0" err="1" smtClean="0"/>
              <a:t>Aminopenicillins</a:t>
            </a:r>
            <a:r>
              <a:rPr lang="en-US" dirty="0" smtClean="0"/>
              <a:t> </a:t>
            </a:r>
            <a:r>
              <a:rPr lang="en-US" dirty="0"/>
              <a:t>(</a:t>
            </a:r>
            <a:r>
              <a:rPr lang="en-US" dirty="0" err="1"/>
              <a:t>ampicillin</a:t>
            </a:r>
            <a:r>
              <a:rPr lang="en-US" dirty="0"/>
              <a:t>, amoxicillin), </a:t>
            </a:r>
            <a:r>
              <a:rPr lang="en-US" dirty="0" err="1"/>
              <a:t>Carboxypenicillins</a:t>
            </a:r>
            <a:endParaRPr lang="en-US" dirty="0"/>
          </a:p>
          <a:p>
            <a:r>
              <a:rPr lang="en-US" dirty="0"/>
              <a:t>(</a:t>
            </a:r>
            <a:r>
              <a:rPr lang="en-US" dirty="0" err="1"/>
              <a:t>Carbenicillin</a:t>
            </a:r>
            <a:r>
              <a:rPr lang="en-US" dirty="0"/>
              <a:t>, </a:t>
            </a:r>
            <a:r>
              <a:rPr lang="en-US" dirty="0" err="1"/>
              <a:t>ticarcillin</a:t>
            </a:r>
            <a:r>
              <a:rPr lang="en-US" dirty="0"/>
              <a:t>, effective at lower doses), and </a:t>
            </a:r>
            <a:r>
              <a:rPr lang="en-US" dirty="0" err="1"/>
              <a:t>Ureidopenicillins</a:t>
            </a:r>
            <a:r>
              <a:rPr lang="en-US" dirty="0"/>
              <a:t> (</a:t>
            </a:r>
            <a:r>
              <a:rPr lang="en-US" dirty="0" err="1"/>
              <a:t>piperacillin</a:t>
            </a:r>
            <a:r>
              <a:rPr lang="en-US" dirty="0"/>
              <a:t>, </a:t>
            </a:r>
            <a:r>
              <a:rPr lang="en-US" dirty="0" err="1" smtClean="0"/>
              <a:t>mezlocillin</a:t>
            </a:r>
            <a:r>
              <a:rPr lang="en-US" dirty="0" smtClean="0"/>
              <a:t>, and </a:t>
            </a:r>
            <a:r>
              <a:rPr lang="en-US" dirty="0" err="1"/>
              <a:t>azlocillin</a:t>
            </a:r>
            <a:r>
              <a:rPr lang="en-US" dirty="0" smtClean="0"/>
              <a:t>), </a:t>
            </a:r>
            <a:r>
              <a:rPr lang="en-US" dirty="0" err="1" smtClean="0"/>
              <a:t>Mecillinam</a:t>
            </a:r>
            <a:r>
              <a:rPr lang="en-US" dirty="0" smtClean="0"/>
              <a:t> (</a:t>
            </a:r>
            <a:r>
              <a:rPr lang="en-US" smtClean="0"/>
              <a:t>Amdinocillin):</a:t>
            </a:r>
            <a:endParaRPr lang="en-US" dirty="0" smtClean="0"/>
          </a:p>
          <a:p>
            <a:r>
              <a:rPr lang="en-US" b="1" dirty="0" smtClean="0"/>
              <a:t> </a:t>
            </a:r>
            <a:r>
              <a:rPr lang="en-US" b="1" dirty="0"/>
              <a:t>Spectrum of activity similar to penicillin G, though having greater activity </a:t>
            </a:r>
            <a:r>
              <a:rPr lang="en-US" b="1" dirty="0" smtClean="0"/>
              <a:t>against bacteria </a:t>
            </a:r>
            <a:r>
              <a:rPr lang="en-US" b="1" dirty="0"/>
              <a:t>due to their enhanced ability to penetrate the gram-negative </a:t>
            </a:r>
            <a:r>
              <a:rPr lang="en-US" b="1" dirty="0" smtClean="0"/>
              <a:t>outer membrane</a:t>
            </a:r>
            <a:r>
              <a:rPr lang="en-US" dirty="0"/>
              <a:t>. </a:t>
            </a:r>
            <a:endParaRPr lang="en-US" dirty="0" smtClean="0"/>
          </a:p>
          <a:p>
            <a:r>
              <a:rPr lang="en-US" dirty="0" smtClean="0"/>
              <a:t>The </a:t>
            </a:r>
            <a:r>
              <a:rPr lang="en-US" dirty="0" err="1"/>
              <a:t>aminopenicillins</a:t>
            </a:r>
            <a:r>
              <a:rPr lang="en-US" dirty="0"/>
              <a:t> have the same spectrum and activity, but amoxicillin is </a:t>
            </a:r>
            <a:r>
              <a:rPr lang="en-US" dirty="0" smtClean="0"/>
              <a:t>better absorbed </a:t>
            </a:r>
            <a:r>
              <a:rPr lang="en-US" dirty="0"/>
              <a:t>from the </a:t>
            </a:r>
            <a:r>
              <a:rPr lang="en-US" dirty="0" smtClean="0"/>
              <a:t>gut and they confer higher blood levels. </a:t>
            </a:r>
          </a:p>
          <a:p>
            <a:r>
              <a:rPr lang="en-US" dirty="0" smtClean="0"/>
              <a:t>These </a:t>
            </a:r>
            <a:r>
              <a:rPr lang="en-US" dirty="0"/>
              <a:t>drugs are given orally to treat urinary </a:t>
            </a:r>
            <a:r>
              <a:rPr lang="en-US" dirty="0" smtClean="0"/>
              <a:t>tract infections</a:t>
            </a:r>
            <a:r>
              <a:rPr lang="en-US" dirty="0"/>
              <a:t>, </a:t>
            </a:r>
            <a:r>
              <a:rPr lang="en-US" dirty="0" smtClean="0"/>
              <a:t>respiratory tract </a:t>
            </a:r>
            <a:r>
              <a:rPr lang="en-US" dirty="0" err="1" smtClean="0"/>
              <a:t>infetions</a:t>
            </a:r>
            <a:r>
              <a:rPr lang="en-US" dirty="0" smtClean="0"/>
              <a:t> such as sinusitis, </a:t>
            </a:r>
            <a:r>
              <a:rPr lang="en-US" dirty="0" err="1" smtClean="0"/>
              <a:t>otitis</a:t>
            </a:r>
            <a:r>
              <a:rPr lang="en-US" dirty="0"/>
              <a:t>, and lower respiratory tract </a:t>
            </a:r>
            <a:r>
              <a:rPr lang="en-US" dirty="0" err="1" smtClean="0"/>
              <a:t>infections,meningitis</a:t>
            </a:r>
            <a:r>
              <a:rPr lang="en-US" dirty="0" smtClean="0"/>
              <a:t>, Gonorrhea, typhoid fever, Bacillary dysentery, </a:t>
            </a:r>
            <a:r>
              <a:rPr lang="en-US" dirty="0" err="1" smtClean="0"/>
              <a:t>Cholecystitis</a:t>
            </a:r>
            <a:r>
              <a:rPr lang="en-US" dirty="0" smtClean="0"/>
              <a:t>, </a:t>
            </a:r>
            <a:r>
              <a:rPr lang="en-US" dirty="0" err="1" smtClean="0"/>
              <a:t>Subacute</a:t>
            </a:r>
            <a:r>
              <a:rPr lang="en-US" dirty="0" smtClean="0"/>
              <a:t> bacterial </a:t>
            </a:r>
            <a:r>
              <a:rPr lang="en-US" dirty="0" err="1" smtClean="0"/>
              <a:t>endocarditis</a:t>
            </a:r>
            <a:r>
              <a:rPr lang="en-US" dirty="0" smtClean="0"/>
              <a:t>, </a:t>
            </a:r>
            <a:r>
              <a:rPr lang="en-US" dirty="0" err="1" smtClean="0"/>
              <a:t>Septicaemia</a:t>
            </a:r>
            <a:r>
              <a:rPr lang="en-US" dirty="0" smtClean="0"/>
              <a:t> and mixed infections.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a:t>Chemotherapy</a:t>
            </a:r>
            <a:r>
              <a:rPr lang="en-US" dirty="0"/>
              <a:t>: is the use of chemical agents (either synthetic or natural) to destroy </a:t>
            </a:r>
            <a:r>
              <a:rPr lang="en-US" dirty="0" smtClean="0"/>
              <a:t>infective agents </a:t>
            </a:r>
            <a:r>
              <a:rPr lang="en-US" dirty="0"/>
              <a:t>(microorganisms’ </a:t>
            </a:r>
            <a:r>
              <a:rPr lang="en-US" dirty="0" err="1"/>
              <a:t>i.e</a:t>
            </a:r>
            <a:r>
              <a:rPr lang="en-US" dirty="0"/>
              <a:t> bacteria, fungus and viruses, protozoa, and helminthes) and </a:t>
            </a:r>
            <a:r>
              <a:rPr lang="en-US" dirty="0" smtClean="0"/>
              <a:t>to inhibit </a:t>
            </a:r>
            <a:r>
              <a:rPr lang="en-US" dirty="0"/>
              <a:t>the growth of malignant or cancerous cells</a:t>
            </a:r>
            <a:r>
              <a:rPr lang="en-US" dirty="0" smtClean="0"/>
              <a:t>.</a:t>
            </a:r>
            <a:endParaRPr lang="en-US" dirty="0"/>
          </a:p>
          <a:p>
            <a:r>
              <a:rPr lang="en-US" b="1" dirty="0"/>
              <a:t>Chemotherapeutic agents</a:t>
            </a:r>
            <a:r>
              <a:rPr lang="en-US" dirty="0"/>
              <a:t>: are chemical which are intended to be toxic for parasitic cell but non</a:t>
            </a:r>
          </a:p>
          <a:p>
            <a:r>
              <a:rPr lang="en-US" dirty="0"/>
              <a:t>toxic to the </a:t>
            </a:r>
            <a:r>
              <a:rPr lang="en-US" dirty="0" smtClean="0"/>
              <a:t>host</a:t>
            </a:r>
            <a:r>
              <a:rPr lang="en-US" dirty="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err="1" smtClean="0"/>
              <a:t>Ampicillin</a:t>
            </a:r>
            <a:r>
              <a:rPr lang="en-US" b="1" dirty="0" smtClean="0"/>
              <a:t> IV</a:t>
            </a:r>
            <a:r>
              <a:rPr lang="en-US" dirty="0" smtClean="0"/>
              <a:t> is useful for treating serious infections caused by penicillin-susceptible organisms, including anaerobes, </a:t>
            </a:r>
            <a:r>
              <a:rPr lang="en-US" dirty="0" err="1" smtClean="0"/>
              <a:t>enterococci</a:t>
            </a:r>
            <a:r>
              <a:rPr lang="en-US" dirty="0" smtClean="0"/>
              <a:t>, </a:t>
            </a:r>
            <a:r>
              <a:rPr lang="en-US" dirty="0" err="1" smtClean="0"/>
              <a:t>Listeria</a:t>
            </a:r>
            <a:r>
              <a:rPr lang="en-US" dirty="0" smtClean="0"/>
              <a:t> </a:t>
            </a:r>
            <a:r>
              <a:rPr lang="en-US" dirty="0" err="1" smtClean="0"/>
              <a:t>monocytogenes</a:t>
            </a:r>
            <a:r>
              <a:rPr lang="en-US" dirty="0" smtClean="0"/>
              <a:t>, and susceptible strains of gram-negative </a:t>
            </a:r>
            <a:r>
              <a:rPr lang="en-US" dirty="0" err="1" smtClean="0"/>
              <a:t>cocci</a:t>
            </a:r>
            <a:r>
              <a:rPr lang="en-US" dirty="0" smtClean="0"/>
              <a:t> and bacilli such as E coli, H. </a:t>
            </a:r>
            <a:r>
              <a:rPr lang="en-US" dirty="0" err="1" smtClean="0"/>
              <a:t>influenzae</a:t>
            </a:r>
            <a:r>
              <a:rPr lang="en-US" dirty="0" smtClean="0"/>
              <a:t>, and Salmonella species.</a:t>
            </a:r>
          </a:p>
          <a:p>
            <a:r>
              <a:rPr lang="en-US" dirty="0" smtClean="0"/>
              <a:t> </a:t>
            </a:r>
            <a:r>
              <a:rPr lang="en-US" b="1" dirty="0" err="1" smtClean="0"/>
              <a:t>Carboxypenicillins</a:t>
            </a:r>
            <a:r>
              <a:rPr lang="en-US" dirty="0" smtClean="0"/>
              <a:t> extend the </a:t>
            </a:r>
            <a:r>
              <a:rPr lang="en-US" dirty="0" err="1" smtClean="0"/>
              <a:t>ampicillin</a:t>
            </a:r>
            <a:r>
              <a:rPr lang="en-US" dirty="0" smtClean="0"/>
              <a:t> spectrum of activity to include Pseudomonas </a:t>
            </a:r>
            <a:r>
              <a:rPr lang="en-US" dirty="0" err="1" smtClean="0"/>
              <a:t>aeruginosa</a:t>
            </a:r>
            <a:r>
              <a:rPr lang="en-US" dirty="0" smtClean="0"/>
              <a:t> and </a:t>
            </a:r>
            <a:r>
              <a:rPr lang="en-US" dirty="0" err="1" smtClean="0"/>
              <a:t>Enterobacter</a:t>
            </a:r>
            <a:r>
              <a:rPr lang="en-US" dirty="0" smtClean="0"/>
              <a:t> species. </a:t>
            </a:r>
          </a:p>
          <a:p>
            <a:r>
              <a:rPr lang="en-US" b="1" dirty="0" smtClean="0"/>
              <a:t>The </a:t>
            </a:r>
            <a:r>
              <a:rPr lang="en-US" b="1" dirty="0" err="1" smtClean="0"/>
              <a:t>ureidopenicillins</a:t>
            </a:r>
            <a:r>
              <a:rPr lang="en-US" b="1" dirty="0" smtClean="0"/>
              <a:t> </a:t>
            </a:r>
            <a:r>
              <a:rPr lang="en-US" dirty="0" smtClean="0"/>
              <a:t>resemble </a:t>
            </a:r>
            <a:r>
              <a:rPr lang="en-US" dirty="0" err="1" smtClean="0"/>
              <a:t>ticarcillin</a:t>
            </a:r>
            <a:r>
              <a:rPr lang="en-US" dirty="0" smtClean="0"/>
              <a:t> except that they are also active against selected gram-negative bacilli, such as </a:t>
            </a:r>
            <a:r>
              <a:rPr lang="en-US" dirty="0" err="1" smtClean="0"/>
              <a:t>Klebsiella</a:t>
            </a:r>
            <a:r>
              <a:rPr lang="en-US" dirty="0" smtClean="0"/>
              <a:t> </a:t>
            </a:r>
            <a:r>
              <a:rPr lang="en-US" dirty="0" err="1" smtClean="0"/>
              <a:t>pneumoniae</a:t>
            </a:r>
            <a:r>
              <a:rPr lang="en-US" dirty="0" smtClean="0"/>
              <a:t>.</a:t>
            </a:r>
          </a:p>
          <a:p>
            <a:r>
              <a:rPr lang="en-US" dirty="0" smtClean="0"/>
              <a:t> Because of the tendency of P </a:t>
            </a:r>
            <a:r>
              <a:rPr lang="en-US" dirty="0" err="1" smtClean="0"/>
              <a:t>aeruginosa</a:t>
            </a:r>
            <a:r>
              <a:rPr lang="en-US" dirty="0" smtClean="0"/>
              <a:t> to develop resistance during </a:t>
            </a:r>
            <a:r>
              <a:rPr lang="en-US" dirty="0" err="1" smtClean="0"/>
              <a:t>monotherapy</a:t>
            </a:r>
            <a:r>
              <a:rPr lang="en-US" dirty="0" smtClean="0"/>
              <a:t>, </a:t>
            </a:r>
            <a:r>
              <a:rPr lang="en-US" dirty="0" err="1" smtClean="0"/>
              <a:t>antipseudomonal</a:t>
            </a:r>
            <a:r>
              <a:rPr lang="en-US" dirty="0" smtClean="0"/>
              <a:t> </a:t>
            </a:r>
            <a:r>
              <a:rPr lang="en-US" dirty="0" err="1" smtClean="0"/>
              <a:t>penicillins</a:t>
            </a:r>
            <a:r>
              <a:rPr lang="en-US" dirty="0" smtClean="0"/>
              <a:t> generally is used in combination with an </a:t>
            </a:r>
            <a:r>
              <a:rPr lang="en-US" dirty="0" err="1" smtClean="0"/>
              <a:t>aminoglycoside</a:t>
            </a:r>
            <a:r>
              <a:rPr lang="en-US" dirty="0" smtClean="0"/>
              <a:t> for </a:t>
            </a:r>
            <a:r>
              <a:rPr lang="en-US" dirty="0" err="1" smtClean="0"/>
              <a:t>pseudomonal</a:t>
            </a:r>
            <a:r>
              <a:rPr lang="en-US" dirty="0" smtClean="0"/>
              <a:t> infections.</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a:t>Adverse Reactions</a:t>
            </a:r>
            <a:r>
              <a:rPr lang="en-US" dirty="0" smtClean="0"/>
              <a:t>:</a:t>
            </a:r>
          </a:p>
          <a:p>
            <a:r>
              <a:rPr lang="en-US" dirty="0" smtClean="0"/>
              <a:t> </a:t>
            </a:r>
            <a:r>
              <a:rPr lang="en-US" dirty="0"/>
              <a:t>Grouped into three</a:t>
            </a:r>
            <a:r>
              <a:rPr lang="en-US" dirty="0" smtClean="0"/>
              <a:t>:</a:t>
            </a:r>
          </a:p>
          <a:p>
            <a:r>
              <a:rPr lang="en-US" b="1" dirty="0" smtClean="0"/>
              <a:t> Allergy (hypersensitivity reaction)</a:t>
            </a:r>
          </a:p>
          <a:p>
            <a:r>
              <a:rPr lang="en-US" b="1" dirty="0" smtClean="0"/>
              <a:t>Cross </a:t>
            </a:r>
            <a:r>
              <a:rPr lang="en-US" b="1" dirty="0"/>
              <a:t>sensitivity and cross reactivity </a:t>
            </a:r>
            <a:r>
              <a:rPr lang="en-US" b="1" dirty="0" smtClean="0"/>
              <a:t>among beta-</a:t>
            </a:r>
            <a:r>
              <a:rPr lang="en-US" b="1" dirty="0" err="1" smtClean="0"/>
              <a:t>lactams</a:t>
            </a:r>
            <a:r>
              <a:rPr lang="en-US" b="1" dirty="0" smtClean="0"/>
              <a:t> </a:t>
            </a:r>
            <a:r>
              <a:rPr lang="en-US" b="1" dirty="0"/>
              <a:t>is common</a:t>
            </a:r>
            <a:r>
              <a:rPr lang="en-US" b="1" dirty="0" smtClean="0"/>
              <a:t>.</a:t>
            </a:r>
          </a:p>
          <a:p>
            <a:r>
              <a:rPr lang="en-US" b="1" dirty="0" smtClean="0"/>
              <a:t>Reactions </a:t>
            </a:r>
            <a:r>
              <a:rPr lang="en-US" b="1" dirty="0"/>
              <a:t>include</a:t>
            </a:r>
            <a:r>
              <a:rPr lang="en-US" dirty="0"/>
              <a:t>: Skin rashes, fever, </a:t>
            </a:r>
            <a:r>
              <a:rPr lang="en-US" dirty="0" err="1"/>
              <a:t>bronchospasm</a:t>
            </a:r>
            <a:r>
              <a:rPr lang="en-US" dirty="0"/>
              <a:t>, Oral lesions,</a:t>
            </a:r>
          </a:p>
          <a:p>
            <a:r>
              <a:rPr lang="en-US" dirty="0"/>
              <a:t>interstitial nephritis (autoimmune reaction to penicillin-protein complex), </a:t>
            </a:r>
            <a:r>
              <a:rPr lang="en-US" dirty="0" err="1"/>
              <a:t>eosinophilia</a:t>
            </a:r>
            <a:r>
              <a:rPr lang="en-US" dirty="0"/>
              <a:t>, </a:t>
            </a:r>
            <a:r>
              <a:rPr lang="en-US" dirty="0" smtClean="0"/>
              <a:t>hemolytic anemia</a:t>
            </a:r>
            <a:r>
              <a:rPr lang="en-US" dirty="0"/>
              <a:t>, </a:t>
            </a:r>
            <a:r>
              <a:rPr lang="en-US" dirty="0" err="1"/>
              <a:t>vasculitis</a:t>
            </a:r>
            <a:r>
              <a:rPr lang="en-US" dirty="0"/>
              <a:t> and anaphylactic shock. </a:t>
            </a:r>
            <a:endParaRPr lang="en-US" dirty="0" smtClean="0"/>
          </a:p>
          <a:p>
            <a:r>
              <a:rPr lang="en-US" b="1" dirty="0" smtClean="0"/>
              <a:t>Biological</a:t>
            </a:r>
            <a:r>
              <a:rPr lang="en-US" dirty="0"/>
              <a:t>: antibiotic </a:t>
            </a:r>
            <a:r>
              <a:rPr lang="en-US" dirty="0" err="1"/>
              <a:t>assoicated</a:t>
            </a:r>
            <a:r>
              <a:rPr lang="en-US" dirty="0"/>
              <a:t> </a:t>
            </a:r>
            <a:r>
              <a:rPr lang="en-US" dirty="0" err="1" smtClean="0"/>
              <a:t>enterocolitis</a:t>
            </a:r>
            <a:r>
              <a:rPr lang="en-US" dirty="0" smtClean="0"/>
              <a:t> (</a:t>
            </a:r>
            <a:r>
              <a:rPr lang="en-US" dirty="0" err="1" smtClean="0"/>
              <a:t>ampicillin</a:t>
            </a:r>
            <a:r>
              <a:rPr lang="en-US" dirty="0"/>
              <a:t>), and </a:t>
            </a:r>
            <a:endParaRPr lang="en-US" dirty="0" smtClean="0"/>
          </a:p>
          <a:p>
            <a:r>
              <a:rPr lang="en-US" b="1" dirty="0" smtClean="0"/>
              <a:t>Toxic</a:t>
            </a:r>
            <a:r>
              <a:rPr lang="en-US" dirty="0"/>
              <a:t>: diarrhea (</a:t>
            </a:r>
            <a:r>
              <a:rPr lang="en-US" dirty="0" err="1"/>
              <a:t>ampicillin</a:t>
            </a:r>
            <a:r>
              <a:rPr lang="en-US" dirty="0"/>
              <a:t>), nephritis, especially </a:t>
            </a:r>
            <a:r>
              <a:rPr lang="en-US" dirty="0" err="1"/>
              <a:t>methicillin</a:t>
            </a:r>
            <a:r>
              <a:rPr lang="en-US" dirty="0"/>
              <a:t>, and </a:t>
            </a:r>
            <a:r>
              <a:rPr lang="en-US" dirty="0" smtClean="0"/>
              <a:t>platelet dysfunction </a:t>
            </a:r>
            <a:r>
              <a:rPr lang="en-US" dirty="0"/>
              <a:t>(</a:t>
            </a:r>
            <a:r>
              <a:rPr lang="en-US" dirty="0" err="1"/>
              <a:t>antipseudomonal</a:t>
            </a:r>
            <a:r>
              <a:rPr lang="en-US" dirty="0"/>
              <a:t> </a:t>
            </a:r>
            <a:r>
              <a:rPr lang="en-US" dirty="0" err="1" smtClean="0"/>
              <a:t>penicillins</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r>
              <a:rPr lang="en-US" b="1" dirty="0" err="1"/>
              <a:t>Cephalosporins</a:t>
            </a:r>
            <a:endParaRPr lang="en-US" b="1" dirty="0"/>
          </a:p>
          <a:p>
            <a:r>
              <a:rPr lang="sr-Cyrl-CS" dirty="0" smtClean="0"/>
              <a:t>Cephalosporins are similar to penicillins</a:t>
            </a:r>
            <a:r>
              <a:rPr lang="en-US" dirty="0" smtClean="0"/>
              <a:t>.</a:t>
            </a:r>
          </a:p>
          <a:p>
            <a:r>
              <a:rPr lang="en-US" b="1" dirty="0" smtClean="0"/>
              <a:t>M</a:t>
            </a:r>
            <a:r>
              <a:rPr lang="sr-Cyrl-CS" b="1" dirty="0" smtClean="0"/>
              <a:t>ore stable to many bacterial -lactamases </a:t>
            </a:r>
            <a:r>
              <a:rPr lang="sr-Cyrl-CS" dirty="0" smtClean="0"/>
              <a:t>and </a:t>
            </a:r>
            <a:r>
              <a:rPr lang="sr-Cyrl-CS" b="1" dirty="0" smtClean="0"/>
              <a:t>therefore have a broader spectrum of activity. </a:t>
            </a:r>
            <a:endParaRPr lang="en-US" b="1" dirty="0" smtClean="0"/>
          </a:p>
          <a:p>
            <a:r>
              <a:rPr lang="sr-Cyrl-CS" dirty="0" smtClean="0"/>
              <a:t> Cephalosporins are not active against </a:t>
            </a:r>
            <a:r>
              <a:rPr lang="sr-Cyrl-CS" b="1" dirty="0" smtClean="0"/>
              <a:t>enterococci and </a:t>
            </a:r>
            <a:r>
              <a:rPr lang="sr-Cyrl-CS" b="1" i="1" dirty="0" smtClean="0"/>
              <a:t>L monocytogenes</a:t>
            </a:r>
            <a:r>
              <a:rPr lang="sr-Cyrl-CS" i="1" dirty="0" smtClean="0"/>
              <a:t>.</a:t>
            </a:r>
            <a:endParaRPr lang="sr-Cyrl-CS" dirty="0" smtClean="0"/>
          </a:p>
          <a:p>
            <a:r>
              <a:rPr lang="en-US" b="1" dirty="0" err="1" smtClean="0"/>
              <a:t>Cephalosporins</a:t>
            </a:r>
            <a:r>
              <a:rPr lang="en-US" dirty="0" smtClean="0"/>
              <a:t> </a:t>
            </a:r>
            <a:r>
              <a:rPr lang="en-US" dirty="0"/>
              <a:t>can </a:t>
            </a:r>
            <a:r>
              <a:rPr lang="en-US" b="1" dirty="0"/>
              <a:t>be classified into four generations depending mainly on </a:t>
            </a:r>
            <a:r>
              <a:rPr lang="en-US" dirty="0"/>
              <a:t>the spectrum </a:t>
            </a:r>
            <a:r>
              <a:rPr lang="en-US" dirty="0" smtClean="0"/>
              <a:t>of antimicrobial </a:t>
            </a:r>
            <a:r>
              <a:rPr lang="en-US" dirty="0"/>
              <a:t>activity.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FIRST GENERATION CEPHALOSPORINS</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First-generation compounds have better activity against gram-positive organisms.</a:t>
            </a:r>
          </a:p>
          <a:p>
            <a:r>
              <a:rPr lang="en-US" dirty="0" smtClean="0"/>
              <a:t> </a:t>
            </a:r>
            <a:r>
              <a:rPr lang="en-US" b="1" dirty="0"/>
              <a:t>Members</a:t>
            </a:r>
            <a:r>
              <a:rPr lang="en-US" dirty="0"/>
              <a:t>: </a:t>
            </a:r>
            <a:r>
              <a:rPr lang="en-US" b="1" dirty="0" err="1"/>
              <a:t>Cefadroxil</a:t>
            </a:r>
            <a:r>
              <a:rPr lang="en-US" b="1" dirty="0"/>
              <a:t>, </a:t>
            </a:r>
            <a:r>
              <a:rPr lang="en-US" b="1" dirty="0" err="1"/>
              <a:t>cefazolin</a:t>
            </a:r>
            <a:r>
              <a:rPr lang="en-US" b="1" dirty="0"/>
              <a:t>, </a:t>
            </a:r>
            <a:r>
              <a:rPr lang="en-US" b="1" dirty="0" err="1"/>
              <a:t>cephalexin</a:t>
            </a:r>
            <a:r>
              <a:rPr lang="en-US" b="1" dirty="0"/>
              <a:t>, and </a:t>
            </a:r>
            <a:r>
              <a:rPr lang="en-US" b="1" dirty="0" err="1"/>
              <a:t>cephalothin</a:t>
            </a:r>
            <a:r>
              <a:rPr lang="en-US" dirty="0"/>
              <a:t>. </a:t>
            </a:r>
            <a:endParaRPr lang="en-US" dirty="0" smtClean="0"/>
          </a:p>
          <a:p>
            <a:r>
              <a:rPr lang="en-US" dirty="0" smtClean="0"/>
              <a:t>These </a:t>
            </a:r>
            <a:r>
              <a:rPr lang="en-US" dirty="0"/>
              <a:t>drugs are </a:t>
            </a:r>
            <a:r>
              <a:rPr lang="en-US" b="1" dirty="0"/>
              <a:t>very </a:t>
            </a:r>
            <a:r>
              <a:rPr lang="en-US" b="1" dirty="0" smtClean="0"/>
              <a:t>active against </a:t>
            </a:r>
            <a:r>
              <a:rPr lang="en-US" b="1" dirty="0"/>
              <a:t>gram-positive </a:t>
            </a:r>
            <a:r>
              <a:rPr lang="en-US" b="1" dirty="0" err="1"/>
              <a:t>cocci</a:t>
            </a:r>
            <a:r>
              <a:rPr lang="en-US" b="1" dirty="0"/>
              <a:t> </a:t>
            </a:r>
            <a:r>
              <a:rPr lang="en-US" dirty="0"/>
              <a:t>(</a:t>
            </a:r>
            <a:r>
              <a:rPr lang="en-US" dirty="0" err="1"/>
              <a:t>pneumococci</a:t>
            </a:r>
            <a:r>
              <a:rPr lang="en-US" dirty="0"/>
              <a:t>, streptococci, and staphylococci). Escherichia </a:t>
            </a:r>
            <a:r>
              <a:rPr lang="en-US" dirty="0" smtClean="0"/>
              <a:t>coli, </a:t>
            </a:r>
            <a:r>
              <a:rPr lang="en-US" dirty="0" err="1" smtClean="0"/>
              <a:t>Klebsiella</a:t>
            </a:r>
            <a:r>
              <a:rPr lang="en-US" dirty="0" smtClean="0"/>
              <a:t> </a:t>
            </a:r>
            <a:r>
              <a:rPr lang="en-US" dirty="0" err="1"/>
              <a:t>pneumoniae</a:t>
            </a:r>
            <a:r>
              <a:rPr lang="en-US" dirty="0"/>
              <a:t>, and Proteus mirabilis are often </a:t>
            </a:r>
            <a:r>
              <a:rPr lang="en-US" dirty="0" smtClean="0"/>
              <a:t>sensitive,</a:t>
            </a:r>
          </a:p>
          <a:p>
            <a:r>
              <a:rPr lang="en-US" dirty="0" smtClean="0"/>
              <a:t>Poor </a:t>
            </a:r>
            <a:r>
              <a:rPr lang="en-US" dirty="0"/>
              <a:t>activity </a:t>
            </a:r>
            <a:r>
              <a:rPr lang="en-US" dirty="0" smtClean="0"/>
              <a:t>against </a:t>
            </a:r>
            <a:r>
              <a:rPr lang="pt-BR" dirty="0" smtClean="0"/>
              <a:t>Pseudomonas </a:t>
            </a:r>
            <a:r>
              <a:rPr lang="pt-BR" dirty="0"/>
              <a:t>aeruginosa, indole-positive Proteus, Enterobacter, Serratia </a:t>
            </a:r>
            <a:r>
              <a:rPr lang="pt-BR" dirty="0" smtClean="0"/>
              <a:t>marcescens, </a:t>
            </a:r>
            <a:r>
              <a:rPr lang="en-US" dirty="0" err="1" smtClean="0"/>
              <a:t>Citrobacter</a:t>
            </a:r>
            <a:r>
              <a:rPr lang="en-US" dirty="0"/>
              <a:t>, and </a:t>
            </a:r>
            <a:r>
              <a:rPr lang="en-US" dirty="0" err="1" smtClean="0"/>
              <a:t>Acinetobacter</a:t>
            </a:r>
            <a:r>
              <a:rPr lang="en-US" dirty="0" smtClean="0"/>
              <a:t>. </a:t>
            </a:r>
          </a:p>
          <a:p>
            <a:r>
              <a:rPr lang="en-US" dirty="0" smtClean="0"/>
              <a:t>Anaerobic </a:t>
            </a:r>
            <a:r>
              <a:rPr lang="en-US" dirty="0" err="1"/>
              <a:t>cocci</a:t>
            </a:r>
            <a:r>
              <a:rPr lang="en-US" dirty="0"/>
              <a:t> (</a:t>
            </a:r>
            <a:r>
              <a:rPr lang="en-US" dirty="0" err="1"/>
              <a:t>eg</a:t>
            </a:r>
            <a:r>
              <a:rPr lang="en-US" dirty="0"/>
              <a:t>, </a:t>
            </a:r>
            <a:r>
              <a:rPr lang="en-US" dirty="0" err="1"/>
              <a:t>Peptococcus</a:t>
            </a:r>
            <a:r>
              <a:rPr lang="en-US" dirty="0"/>
              <a:t>, </a:t>
            </a:r>
            <a:r>
              <a:rPr lang="en-US" dirty="0" err="1" smtClean="0"/>
              <a:t>Peptostreptococcus</a:t>
            </a:r>
            <a:r>
              <a:rPr lang="en-US" dirty="0" smtClean="0"/>
              <a:t>) are </a:t>
            </a:r>
            <a:r>
              <a:rPr lang="en-US" dirty="0"/>
              <a:t>usually sensitive, but B </a:t>
            </a:r>
            <a:r>
              <a:rPr lang="en-US" dirty="0" err="1"/>
              <a:t>fragilis</a:t>
            </a:r>
            <a:r>
              <a:rPr lang="en-US" dirty="0"/>
              <a:t> is not.</a:t>
            </a:r>
          </a:p>
          <a:p>
            <a:r>
              <a:rPr lang="en-US" b="1" dirty="0" err="1"/>
              <a:t>Cephalexin</a:t>
            </a:r>
            <a:r>
              <a:rPr lang="en-US" b="1" dirty="0"/>
              <a:t>, and </a:t>
            </a:r>
            <a:r>
              <a:rPr lang="en-US" b="1" dirty="0" err="1"/>
              <a:t>cefadroxil</a:t>
            </a:r>
            <a:r>
              <a:rPr lang="en-US" dirty="0"/>
              <a:t> are absorbed from the gut to a variable extent. Urine </a:t>
            </a:r>
            <a:r>
              <a:rPr lang="en-US" dirty="0" smtClean="0"/>
              <a:t>concentration is </a:t>
            </a:r>
            <a:r>
              <a:rPr lang="en-US" dirty="0"/>
              <a:t>usually very high, but in most tissues levels are and generally lower than in serum</a:t>
            </a:r>
            <a:r>
              <a:rPr lang="en-US" dirty="0" smtClean="0"/>
              <a:t>.</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 </a:t>
            </a:r>
            <a:r>
              <a:rPr lang="en-US" b="1" dirty="0" err="1" smtClean="0"/>
              <a:t>Cefazolin</a:t>
            </a:r>
            <a:r>
              <a:rPr lang="en-US" dirty="0" smtClean="0"/>
              <a:t> is given IM/IV (the only first generation administered </a:t>
            </a:r>
            <a:r>
              <a:rPr lang="en-US" dirty="0" err="1" smtClean="0"/>
              <a:t>parentrally</a:t>
            </a:r>
            <a:r>
              <a:rPr lang="en-US" dirty="0" smtClean="0"/>
              <a:t>). </a:t>
            </a:r>
          </a:p>
          <a:p>
            <a:r>
              <a:rPr lang="en-US" dirty="0" smtClean="0"/>
              <a:t>Excretion is via the kidney and </a:t>
            </a:r>
            <a:r>
              <a:rPr lang="en-US" dirty="0" err="1" smtClean="0"/>
              <a:t>probenecid</a:t>
            </a:r>
            <a:r>
              <a:rPr lang="en-US" dirty="0" smtClean="0"/>
              <a:t> may increase serum levels substantially</a:t>
            </a:r>
          </a:p>
          <a:p>
            <a:pPr>
              <a:buNone/>
            </a:pPr>
            <a:r>
              <a:rPr lang="en-US" b="1" dirty="0" smtClean="0"/>
              <a:t>Clinical </a:t>
            </a:r>
            <a:r>
              <a:rPr lang="en-US" b="1" dirty="0"/>
              <a:t>Uses</a:t>
            </a:r>
            <a:r>
              <a:rPr lang="en-US" dirty="0"/>
              <a:t>: </a:t>
            </a:r>
            <a:endParaRPr lang="en-US" dirty="0" smtClean="0"/>
          </a:p>
          <a:p>
            <a:r>
              <a:rPr lang="en-US" dirty="0" smtClean="0"/>
              <a:t>Oral </a:t>
            </a:r>
            <a:r>
              <a:rPr lang="en-US" dirty="0"/>
              <a:t>drugs may be used for the treatment of urinary tract infections, for minor</a:t>
            </a:r>
          </a:p>
          <a:p>
            <a:r>
              <a:rPr lang="en-US" dirty="0"/>
              <a:t>staphylococcal lesions, or for minor </a:t>
            </a:r>
            <a:r>
              <a:rPr lang="en-US" dirty="0" err="1"/>
              <a:t>polymicrobial</a:t>
            </a:r>
            <a:r>
              <a:rPr lang="en-US" dirty="0"/>
              <a:t> infections such as </a:t>
            </a:r>
            <a:r>
              <a:rPr lang="en-US" dirty="0" err="1"/>
              <a:t>cellulitis</a:t>
            </a:r>
            <a:r>
              <a:rPr lang="en-US" dirty="0"/>
              <a:t> or soft </a:t>
            </a:r>
            <a:r>
              <a:rPr lang="en-US" dirty="0" smtClean="0"/>
              <a:t>tissue abscess</a:t>
            </a:r>
            <a:r>
              <a:rPr lang="en-US" dirty="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Second-generation </a:t>
            </a:r>
            <a:r>
              <a:rPr lang="en-US" b="1" dirty="0" err="1"/>
              <a:t>cephalosporins</a:t>
            </a:r>
            <a:endParaRPr lang="en-US" b="1" dirty="0"/>
          </a:p>
        </p:txBody>
      </p:sp>
      <p:sp>
        <p:nvSpPr>
          <p:cNvPr id="3" name="Content Placeholder 2"/>
          <p:cNvSpPr>
            <a:spLocks noGrp="1"/>
          </p:cNvSpPr>
          <p:nvPr>
            <p:ph idx="1"/>
          </p:nvPr>
        </p:nvSpPr>
        <p:spPr/>
        <p:txBody>
          <a:bodyPr>
            <a:normAutofit fontScale="77500" lnSpcReduction="20000"/>
          </a:bodyPr>
          <a:lstStyle/>
          <a:p>
            <a:r>
              <a:rPr lang="en-US" b="1" dirty="0"/>
              <a:t>Members</a:t>
            </a:r>
            <a:r>
              <a:rPr lang="en-US" dirty="0"/>
              <a:t>: </a:t>
            </a:r>
            <a:r>
              <a:rPr lang="en-US" b="1" dirty="0" err="1"/>
              <a:t>Cefaclor</a:t>
            </a:r>
            <a:r>
              <a:rPr lang="en-US" b="1" dirty="0"/>
              <a:t>, </a:t>
            </a:r>
            <a:r>
              <a:rPr lang="en-US" b="1" dirty="0" err="1"/>
              <a:t>cefamandole</a:t>
            </a:r>
            <a:r>
              <a:rPr lang="en-US" b="1" dirty="0"/>
              <a:t>, and </a:t>
            </a:r>
            <a:r>
              <a:rPr lang="en-US" b="1" dirty="0" err="1" smtClean="0"/>
              <a:t>cefuroxime</a:t>
            </a:r>
            <a:r>
              <a:rPr lang="en-US" b="1" dirty="0" smtClean="0"/>
              <a:t>, </a:t>
            </a:r>
            <a:r>
              <a:rPr lang="sr-Cyrl-CS" b="1" dirty="0" smtClean="0"/>
              <a:t>cefprozil, loracarbef, </a:t>
            </a:r>
            <a:r>
              <a:rPr lang="sr-Cyrl-CS" dirty="0" smtClean="0"/>
              <a:t>and </a:t>
            </a:r>
            <a:r>
              <a:rPr lang="sr-Cyrl-CS" b="1" dirty="0" smtClean="0"/>
              <a:t>ceforanide</a:t>
            </a:r>
            <a:r>
              <a:rPr lang="sr-Cyrl-CS" dirty="0" smtClean="0"/>
              <a:t> </a:t>
            </a:r>
            <a:r>
              <a:rPr lang="en-US" b="1" dirty="0" smtClean="0"/>
              <a:t>, </a:t>
            </a:r>
            <a:r>
              <a:rPr lang="en-US" dirty="0" smtClean="0"/>
              <a:t>.</a:t>
            </a:r>
          </a:p>
          <a:p>
            <a:r>
              <a:rPr lang="en-US" dirty="0" smtClean="0"/>
              <a:t> </a:t>
            </a:r>
            <a:r>
              <a:rPr lang="en-US" dirty="0"/>
              <a:t>The group is </a:t>
            </a:r>
            <a:r>
              <a:rPr lang="en-US" b="1" dirty="0"/>
              <a:t>heterogeneous, with </a:t>
            </a:r>
            <a:r>
              <a:rPr lang="en-US" b="1" dirty="0" smtClean="0"/>
              <a:t>marked individual </a:t>
            </a:r>
            <a:r>
              <a:rPr lang="en-US" b="1" dirty="0"/>
              <a:t>differences in activity, pharmacokinetics</a:t>
            </a:r>
            <a:r>
              <a:rPr lang="en-US" dirty="0"/>
              <a:t>, and </a:t>
            </a:r>
            <a:r>
              <a:rPr lang="en-US" b="1" dirty="0"/>
              <a:t>toxicity</a:t>
            </a:r>
            <a:r>
              <a:rPr lang="en-US" dirty="0"/>
              <a:t>. </a:t>
            </a:r>
            <a:endParaRPr lang="en-US" dirty="0" smtClean="0"/>
          </a:p>
          <a:p>
            <a:r>
              <a:rPr lang="en-US" b="1" dirty="0" smtClean="0"/>
              <a:t>All second-generation </a:t>
            </a:r>
            <a:r>
              <a:rPr lang="en-US" b="1" dirty="0" err="1" smtClean="0"/>
              <a:t>cephalosporins</a:t>
            </a:r>
            <a:r>
              <a:rPr lang="en-US" b="1" dirty="0" smtClean="0"/>
              <a:t> </a:t>
            </a:r>
            <a:r>
              <a:rPr lang="en-US" b="1" dirty="0"/>
              <a:t>are less active against gram-positive bacteria than the first-generation drugs</a:t>
            </a:r>
            <a:r>
              <a:rPr lang="en-US" dirty="0"/>
              <a:t>;</a:t>
            </a:r>
          </a:p>
          <a:p>
            <a:r>
              <a:rPr lang="en-US" dirty="0"/>
              <a:t>however, they have an </a:t>
            </a:r>
            <a:r>
              <a:rPr lang="en-US" b="1" dirty="0"/>
              <a:t>extended gram-negative </a:t>
            </a:r>
            <a:r>
              <a:rPr lang="en-US" b="1" dirty="0" smtClean="0"/>
              <a:t>coverage</a:t>
            </a:r>
            <a:r>
              <a:rPr lang="en-US" dirty="0" smtClean="0"/>
              <a:t>.</a:t>
            </a:r>
          </a:p>
          <a:p>
            <a:r>
              <a:rPr lang="en-US" b="1" dirty="0" err="1" smtClean="0"/>
              <a:t>Klebsiella</a:t>
            </a:r>
            <a:r>
              <a:rPr lang="en-US" b="1" dirty="0" smtClean="0"/>
              <a:t> </a:t>
            </a:r>
            <a:r>
              <a:rPr lang="en-US" b="1" dirty="0"/>
              <a:t>and H </a:t>
            </a:r>
            <a:r>
              <a:rPr lang="en-US" b="1" dirty="0" err="1"/>
              <a:t>influenzae</a:t>
            </a:r>
            <a:r>
              <a:rPr lang="en-US" dirty="0"/>
              <a:t> </a:t>
            </a:r>
            <a:r>
              <a:rPr lang="en-US" dirty="0" smtClean="0"/>
              <a:t>are usually </a:t>
            </a:r>
            <a:r>
              <a:rPr lang="en-US" dirty="0"/>
              <a:t>sensitive. Can be given orally or </a:t>
            </a:r>
            <a:r>
              <a:rPr lang="en-US" dirty="0" err="1"/>
              <a:t>parentrally</a:t>
            </a:r>
            <a:endParaRPr lang="en-US" dirty="0"/>
          </a:p>
          <a:p>
            <a:r>
              <a:rPr lang="en-US" b="1" dirty="0"/>
              <a:t>Clinical Uses</a:t>
            </a:r>
            <a:r>
              <a:rPr lang="en-US" dirty="0"/>
              <a:t>: Sinusitis, </a:t>
            </a:r>
            <a:r>
              <a:rPr lang="en-US" dirty="0" err="1"/>
              <a:t>otitis</a:t>
            </a:r>
            <a:r>
              <a:rPr lang="en-US" dirty="0"/>
              <a:t>, or lower respiratory tract infections, mixed anaerobic </a:t>
            </a:r>
            <a:r>
              <a:rPr lang="en-US" dirty="0" smtClean="0"/>
              <a:t>infections, and </a:t>
            </a:r>
            <a:r>
              <a:rPr lang="en-US" dirty="0"/>
              <a:t>community-acquired pneumonia.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Third-generation </a:t>
            </a:r>
            <a:r>
              <a:rPr lang="en-US" b="1" dirty="0" err="1"/>
              <a:t>cephalosporins</a:t>
            </a:r>
            <a:endParaRPr lang="en-US" b="1" dirty="0"/>
          </a:p>
        </p:txBody>
      </p:sp>
      <p:sp>
        <p:nvSpPr>
          <p:cNvPr id="3" name="Content Placeholder 2"/>
          <p:cNvSpPr>
            <a:spLocks noGrp="1"/>
          </p:cNvSpPr>
          <p:nvPr>
            <p:ph idx="1"/>
          </p:nvPr>
        </p:nvSpPr>
        <p:spPr/>
        <p:txBody>
          <a:bodyPr>
            <a:normAutofit fontScale="62500" lnSpcReduction="20000"/>
          </a:bodyPr>
          <a:lstStyle/>
          <a:p>
            <a:r>
              <a:rPr lang="en-US" b="1" dirty="0"/>
              <a:t>Members: </a:t>
            </a:r>
            <a:r>
              <a:rPr lang="en-US" b="1" dirty="0" err="1" smtClean="0"/>
              <a:t>cefotaxime,ceftazidime,ceftriaxone</a:t>
            </a:r>
            <a:r>
              <a:rPr lang="en-US" b="1" dirty="0"/>
              <a:t>, and </a:t>
            </a:r>
            <a:r>
              <a:rPr lang="en-US" b="1" dirty="0" err="1"/>
              <a:t>proxetil</a:t>
            </a:r>
            <a:r>
              <a:rPr lang="en-US" i="1" dirty="0" smtClean="0"/>
              <a:t>.</a:t>
            </a:r>
            <a:r>
              <a:rPr lang="en-US" i="1" dirty="0"/>
              <a:t> </a:t>
            </a:r>
            <a:endParaRPr lang="en-US" i="1" dirty="0" smtClean="0"/>
          </a:p>
          <a:p>
            <a:r>
              <a:rPr lang="en-US" b="1" dirty="0" smtClean="0"/>
              <a:t>Antimicrobial </a:t>
            </a:r>
            <a:r>
              <a:rPr lang="en-US" b="1" dirty="0"/>
              <a:t>activity</a:t>
            </a:r>
            <a:r>
              <a:rPr lang="en-US" i="1" dirty="0"/>
              <a:t>: </a:t>
            </a:r>
            <a:endParaRPr lang="en-US" i="1" dirty="0" smtClean="0"/>
          </a:p>
          <a:p>
            <a:r>
              <a:rPr lang="en-US" b="1" dirty="0" smtClean="0"/>
              <a:t>The </a:t>
            </a:r>
            <a:r>
              <a:rPr lang="en-US" b="1" dirty="0"/>
              <a:t>major features of these drugs are the ability of some to cross </a:t>
            </a:r>
            <a:r>
              <a:rPr lang="en-US" b="1" dirty="0" smtClean="0"/>
              <a:t>the blood-brain </a:t>
            </a:r>
            <a:r>
              <a:rPr lang="en-US" b="1" dirty="0"/>
              <a:t>barrier and their expanded gram-negative coverage (active against </a:t>
            </a:r>
            <a:r>
              <a:rPr lang="en-US" b="1" dirty="0" err="1"/>
              <a:t>Citrobacter</a:t>
            </a:r>
            <a:r>
              <a:rPr lang="en-US" b="1" dirty="0"/>
              <a:t>,</a:t>
            </a:r>
          </a:p>
          <a:p>
            <a:r>
              <a:rPr lang="en-US" dirty="0" err="1"/>
              <a:t>Serratia</a:t>
            </a:r>
            <a:r>
              <a:rPr lang="en-US" dirty="0"/>
              <a:t> </a:t>
            </a:r>
            <a:r>
              <a:rPr lang="en-US" dirty="0" err="1"/>
              <a:t>marcescens</a:t>
            </a:r>
            <a:r>
              <a:rPr lang="en-US" dirty="0"/>
              <a:t>, </a:t>
            </a:r>
            <a:r>
              <a:rPr lang="en-US" dirty="0" err="1"/>
              <a:t>Providencia</a:t>
            </a:r>
            <a:r>
              <a:rPr lang="en-US" dirty="0"/>
              <a:t>, and beta-</a:t>
            </a:r>
            <a:r>
              <a:rPr lang="en-US" dirty="0" err="1"/>
              <a:t>lactamase</a:t>
            </a:r>
            <a:r>
              <a:rPr lang="en-US" dirty="0"/>
              <a:t>-producing strains of </a:t>
            </a:r>
            <a:r>
              <a:rPr lang="en-US" dirty="0" err="1"/>
              <a:t>Haemophilus</a:t>
            </a:r>
            <a:r>
              <a:rPr lang="en-US" dirty="0"/>
              <a:t> </a:t>
            </a:r>
            <a:r>
              <a:rPr lang="en-US" dirty="0" smtClean="0"/>
              <a:t>and </a:t>
            </a:r>
            <a:r>
              <a:rPr lang="en-US" dirty="0" err="1" smtClean="0"/>
              <a:t>Neisseria</a:t>
            </a:r>
            <a:r>
              <a:rPr lang="en-US" dirty="0"/>
              <a:t>). </a:t>
            </a:r>
            <a:endParaRPr lang="en-US" dirty="0" smtClean="0"/>
          </a:p>
          <a:p>
            <a:r>
              <a:rPr lang="en-US" b="1" dirty="0" err="1" smtClean="0"/>
              <a:t>Ceftazidime</a:t>
            </a:r>
            <a:r>
              <a:rPr lang="en-US" dirty="0" smtClean="0"/>
              <a:t> </a:t>
            </a:r>
            <a:r>
              <a:rPr lang="en-US" dirty="0"/>
              <a:t>is effective in pseudomonas infections.</a:t>
            </a:r>
          </a:p>
          <a:p>
            <a:r>
              <a:rPr lang="en-US" dirty="0"/>
              <a:t>They can be given orally or IM or IV. They penetrate body fluids and tissues well. </a:t>
            </a:r>
            <a:endParaRPr lang="en-US" dirty="0" smtClean="0"/>
          </a:p>
          <a:p>
            <a:r>
              <a:rPr lang="en-US" b="1" dirty="0" err="1" smtClean="0"/>
              <a:t>Cefotaxime</a:t>
            </a:r>
            <a:r>
              <a:rPr lang="en-US" b="1" dirty="0" smtClean="0"/>
              <a:t>, </a:t>
            </a:r>
            <a:r>
              <a:rPr lang="en-US" b="1" dirty="0" err="1" smtClean="0"/>
              <a:t>ceftazidim</a:t>
            </a:r>
            <a:r>
              <a:rPr lang="en-US" b="1" dirty="0"/>
              <a:t>, and </a:t>
            </a:r>
            <a:r>
              <a:rPr lang="en-US" b="1" dirty="0" err="1"/>
              <a:t>ceftriaxone</a:t>
            </a:r>
            <a:r>
              <a:rPr lang="en-US" b="1" dirty="0"/>
              <a:t> crosses blood brain barrier, hence inhibit most pathogens, </a:t>
            </a:r>
            <a:r>
              <a:rPr lang="en-US" b="1" dirty="0" smtClean="0"/>
              <a:t>including gram-negative </a:t>
            </a:r>
            <a:r>
              <a:rPr lang="en-US" b="1" dirty="0"/>
              <a:t>rods.</a:t>
            </a:r>
          </a:p>
          <a:p>
            <a:r>
              <a:rPr lang="en-US" b="1" dirty="0"/>
              <a:t>Clinical uses</a:t>
            </a:r>
            <a:r>
              <a:rPr lang="en-US" dirty="0"/>
              <a:t>: Gonorrhea (</a:t>
            </a:r>
            <a:r>
              <a:rPr lang="en-US" dirty="0" err="1"/>
              <a:t>ceftriaxone</a:t>
            </a:r>
            <a:r>
              <a:rPr lang="en-US" dirty="0"/>
              <a:t> and </a:t>
            </a:r>
            <a:r>
              <a:rPr lang="en-US" dirty="0" err="1"/>
              <a:t>cefixime</a:t>
            </a:r>
            <a:r>
              <a:rPr lang="en-US" dirty="0"/>
              <a:t>), meningitis (</a:t>
            </a:r>
            <a:r>
              <a:rPr lang="en-US" dirty="0" err="1"/>
              <a:t>pneumococci</a:t>
            </a:r>
            <a:r>
              <a:rPr lang="en-US" dirty="0"/>
              <a:t>, </a:t>
            </a:r>
            <a:r>
              <a:rPr lang="en-US" dirty="0" err="1"/>
              <a:t>meningococci</a:t>
            </a:r>
            <a:r>
              <a:rPr lang="en-US" dirty="0"/>
              <a:t>, </a:t>
            </a:r>
            <a:r>
              <a:rPr lang="en-US" dirty="0" smtClean="0"/>
              <a:t>H. </a:t>
            </a:r>
            <a:r>
              <a:rPr lang="en-US" dirty="0" err="1" smtClean="0"/>
              <a:t>influenzae</a:t>
            </a:r>
            <a:r>
              <a:rPr lang="en-US" dirty="0"/>
              <a:t>, and susceptible enteric gram-negative rods), penicillin-resistant strains </a:t>
            </a:r>
            <a:r>
              <a:rPr lang="en-US" dirty="0" smtClean="0"/>
              <a:t>of </a:t>
            </a:r>
            <a:r>
              <a:rPr lang="en-US" dirty="0" err="1" smtClean="0"/>
              <a:t>pneumococci</a:t>
            </a:r>
            <a:r>
              <a:rPr lang="en-US" dirty="0" smtClean="0"/>
              <a:t> </a:t>
            </a:r>
            <a:r>
              <a:rPr lang="en-US" dirty="0"/>
              <a:t>(</a:t>
            </a:r>
            <a:r>
              <a:rPr lang="en-US" dirty="0" err="1"/>
              <a:t>ceftriaxone</a:t>
            </a:r>
            <a:r>
              <a:rPr lang="en-US" dirty="0"/>
              <a:t>, </a:t>
            </a:r>
            <a:r>
              <a:rPr lang="en-US" dirty="0" err="1"/>
              <a:t>cefotaxime</a:t>
            </a:r>
            <a:r>
              <a:rPr lang="en-US" dirty="0"/>
              <a:t>), and sepsis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Fourth-generation </a:t>
            </a:r>
            <a:r>
              <a:rPr lang="en-US" b="1" dirty="0" err="1"/>
              <a:t>cephalosporins</a:t>
            </a:r>
            <a:r>
              <a:rPr lang="en-US" b="1" dirty="0"/>
              <a:t> (</a:t>
            </a:r>
            <a:r>
              <a:rPr lang="en-US" b="1" dirty="0" err="1"/>
              <a:t>e.g.cefepime</a:t>
            </a:r>
            <a:r>
              <a:rPr lang="en-US" i="1" dirty="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a:t>It is similar to third-generation agents; </a:t>
            </a:r>
            <a:endParaRPr lang="en-US" dirty="0" smtClean="0"/>
          </a:p>
          <a:p>
            <a:r>
              <a:rPr lang="en-US" b="1" dirty="0"/>
              <a:t>H</a:t>
            </a:r>
            <a:r>
              <a:rPr lang="en-US" b="1" dirty="0" smtClean="0"/>
              <a:t>owever</a:t>
            </a:r>
            <a:r>
              <a:rPr lang="en-US" b="1" dirty="0"/>
              <a:t>, it is more resistant to hydrolysis by </a:t>
            </a:r>
            <a:r>
              <a:rPr lang="en-US" b="1" dirty="0" err="1"/>
              <a:t>betalactamases</a:t>
            </a:r>
            <a:r>
              <a:rPr lang="en-US" b="1" dirty="0"/>
              <a:t>.</a:t>
            </a:r>
          </a:p>
          <a:p>
            <a:r>
              <a:rPr lang="en-US" dirty="0"/>
              <a:t>It has good activity against P </a:t>
            </a:r>
            <a:r>
              <a:rPr lang="en-US" dirty="0" err="1"/>
              <a:t>aeruginosa</a:t>
            </a:r>
            <a:r>
              <a:rPr lang="en-US" dirty="0"/>
              <a:t>.</a:t>
            </a:r>
          </a:p>
          <a:p>
            <a:r>
              <a:rPr lang="en-US" b="1" dirty="0"/>
              <a:t>Adverse Effects</a:t>
            </a:r>
            <a:r>
              <a:rPr lang="en-US" dirty="0"/>
              <a:t>: </a:t>
            </a:r>
            <a:endParaRPr lang="en-US" dirty="0" smtClean="0"/>
          </a:p>
          <a:p>
            <a:r>
              <a:rPr lang="en-US" dirty="0" err="1" smtClean="0"/>
              <a:t>Cephalosporins</a:t>
            </a:r>
            <a:r>
              <a:rPr lang="en-US" dirty="0" smtClean="0"/>
              <a:t> </a:t>
            </a:r>
            <a:r>
              <a:rPr lang="en-US" dirty="0"/>
              <a:t>are sensitizing and may elicit a variety of </a:t>
            </a:r>
            <a:r>
              <a:rPr lang="en-US" dirty="0" smtClean="0"/>
              <a:t>hypersensitivity reactions </a:t>
            </a:r>
            <a:r>
              <a:rPr lang="en-US" dirty="0"/>
              <a:t>that are identical to those of </a:t>
            </a:r>
            <a:r>
              <a:rPr lang="en-US" dirty="0" err="1"/>
              <a:t>penicillins</a:t>
            </a:r>
            <a:r>
              <a:rPr lang="en-US" dirty="0"/>
              <a:t>. </a:t>
            </a:r>
            <a:endParaRPr lang="en-US" dirty="0" smtClean="0"/>
          </a:p>
          <a:p>
            <a:r>
              <a:rPr lang="en-US" dirty="0" smtClean="0"/>
              <a:t>Overgrowth </a:t>
            </a:r>
            <a:r>
              <a:rPr lang="en-US" dirty="0"/>
              <a:t>of resistant organisms and </a:t>
            </a:r>
            <a:r>
              <a:rPr lang="en-US" dirty="0" smtClean="0"/>
              <a:t>fungi may </a:t>
            </a:r>
            <a:r>
              <a:rPr lang="en-US" dirty="0"/>
              <a:t>induce </a:t>
            </a:r>
            <a:r>
              <a:rPr lang="en-US" dirty="0" err="1"/>
              <a:t>superinfection</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Beta-</a:t>
            </a:r>
            <a:r>
              <a:rPr lang="en-US" b="1" dirty="0" err="1"/>
              <a:t>lactamase</a:t>
            </a:r>
            <a:r>
              <a:rPr lang="en-US" b="1" dirty="0"/>
              <a:t> </a:t>
            </a:r>
            <a:r>
              <a:rPr lang="en-US" b="1" dirty="0" smtClean="0"/>
              <a:t>inhibitor</a:t>
            </a:r>
            <a:endParaRPr lang="en-US" b="1" dirty="0"/>
          </a:p>
        </p:txBody>
      </p:sp>
      <p:sp>
        <p:nvSpPr>
          <p:cNvPr id="3" name="Content Placeholder 2"/>
          <p:cNvSpPr>
            <a:spLocks noGrp="1"/>
          </p:cNvSpPr>
          <p:nvPr>
            <p:ph idx="1"/>
          </p:nvPr>
        </p:nvSpPr>
        <p:spPr/>
        <p:txBody>
          <a:bodyPr>
            <a:normAutofit fontScale="92500"/>
          </a:bodyPr>
          <a:lstStyle/>
          <a:p>
            <a:r>
              <a:rPr lang="en-US" b="1" dirty="0"/>
              <a:t>Beta-</a:t>
            </a:r>
            <a:r>
              <a:rPr lang="en-US" b="1" dirty="0" err="1"/>
              <a:t>lactamase</a:t>
            </a:r>
            <a:r>
              <a:rPr lang="en-US" b="1" dirty="0"/>
              <a:t> inhibitors</a:t>
            </a:r>
            <a:r>
              <a:rPr lang="en-US" b="1" dirty="0" smtClean="0"/>
              <a:t>:</a:t>
            </a:r>
          </a:p>
          <a:p>
            <a:r>
              <a:rPr lang="en-US" b="1" dirty="0" smtClean="0"/>
              <a:t>(</a:t>
            </a:r>
            <a:r>
              <a:rPr lang="en-US" b="1" dirty="0" err="1" smtClean="0"/>
              <a:t>clavulanic</a:t>
            </a:r>
            <a:r>
              <a:rPr lang="en-US" b="1" dirty="0" smtClean="0"/>
              <a:t> acid, </a:t>
            </a:r>
            <a:r>
              <a:rPr lang="en-US" b="1" dirty="0" err="1" smtClean="0"/>
              <a:t>sulbactam</a:t>
            </a:r>
            <a:r>
              <a:rPr lang="en-US" b="1" dirty="0" smtClean="0"/>
              <a:t>, and </a:t>
            </a:r>
            <a:r>
              <a:rPr lang="en-US" b="1" dirty="0" err="1" smtClean="0"/>
              <a:t>tazobactam</a:t>
            </a:r>
            <a:r>
              <a:rPr lang="en-US" b="1" i="1" dirty="0" smtClean="0"/>
              <a:t>).</a:t>
            </a:r>
          </a:p>
          <a:p>
            <a:r>
              <a:rPr lang="en-US" dirty="0" smtClean="0"/>
              <a:t>They have </a:t>
            </a:r>
            <a:r>
              <a:rPr lang="en-US" b="1" dirty="0" smtClean="0"/>
              <a:t>no antimicrobial activity</a:t>
            </a:r>
            <a:r>
              <a:rPr lang="en-US" dirty="0" smtClean="0"/>
              <a:t>, and usually combined with beta </a:t>
            </a:r>
            <a:r>
              <a:rPr lang="en-US" dirty="0" err="1" smtClean="0"/>
              <a:t>lactamase</a:t>
            </a:r>
            <a:r>
              <a:rPr lang="en-US" dirty="0" smtClean="0"/>
              <a:t> labile antibiotics,</a:t>
            </a:r>
          </a:p>
          <a:p>
            <a:r>
              <a:rPr lang="en-US" dirty="0" smtClean="0"/>
              <a:t>They </a:t>
            </a:r>
            <a:r>
              <a:rPr lang="en-US" b="1" dirty="0" smtClean="0"/>
              <a:t>irreversibly inhibit beta-</a:t>
            </a:r>
            <a:r>
              <a:rPr lang="en-US" b="1" dirty="0" err="1" smtClean="0"/>
              <a:t>lactamases</a:t>
            </a:r>
            <a:r>
              <a:rPr lang="en-US" dirty="0" smtClean="0"/>
              <a:t>. </a:t>
            </a:r>
            <a:r>
              <a:rPr lang="en-US" b="1" dirty="0" smtClean="0"/>
              <a:t>Examples</a:t>
            </a:r>
            <a:r>
              <a:rPr lang="en-US" dirty="0" smtClean="0"/>
              <a:t>: </a:t>
            </a:r>
            <a:r>
              <a:rPr lang="en-US" dirty="0" err="1" smtClean="0"/>
              <a:t>Ticarcillin</a:t>
            </a:r>
            <a:r>
              <a:rPr lang="en-US" dirty="0" smtClean="0"/>
              <a:t> and </a:t>
            </a:r>
            <a:r>
              <a:rPr lang="en-US" dirty="0" err="1" smtClean="0"/>
              <a:t>clavulanate</a:t>
            </a:r>
            <a:r>
              <a:rPr lang="en-US" dirty="0" smtClean="0"/>
              <a:t> [</a:t>
            </a:r>
            <a:r>
              <a:rPr lang="en-US" dirty="0" err="1" smtClean="0"/>
              <a:t>Timentin</a:t>
            </a:r>
            <a:r>
              <a:rPr lang="en-US" dirty="0" smtClean="0"/>
              <a:t>], </a:t>
            </a:r>
            <a:r>
              <a:rPr lang="en-US" dirty="0" err="1" smtClean="0"/>
              <a:t>Ampicillin</a:t>
            </a:r>
            <a:r>
              <a:rPr lang="en-US" dirty="0" smtClean="0"/>
              <a:t> and </a:t>
            </a:r>
            <a:r>
              <a:rPr lang="en-US" dirty="0" err="1" smtClean="0"/>
              <a:t>sulbactam</a:t>
            </a:r>
            <a:r>
              <a:rPr lang="en-US" dirty="0" smtClean="0"/>
              <a:t> [</a:t>
            </a:r>
            <a:r>
              <a:rPr lang="en-US" dirty="0" err="1" smtClean="0"/>
              <a:t>Unasyn</a:t>
            </a:r>
            <a:r>
              <a:rPr lang="en-US" dirty="0" smtClean="0"/>
              <a:t>], Amoxicillin and </a:t>
            </a:r>
            <a:r>
              <a:rPr lang="en-US" dirty="0" err="1" smtClean="0"/>
              <a:t>clavulanate</a:t>
            </a:r>
            <a:r>
              <a:rPr lang="en-US" dirty="0" smtClean="0"/>
              <a:t> [</a:t>
            </a:r>
            <a:r>
              <a:rPr lang="en-US" dirty="0" err="1" smtClean="0"/>
              <a:t>Augmentin</a:t>
            </a:r>
            <a:r>
              <a:rPr lang="en-US" dirty="0" smtClean="0"/>
              <a:t>].</a:t>
            </a:r>
            <a:endParaRPr lang="en-US" b="1"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err="1"/>
              <a:t>Monobactams</a:t>
            </a:r>
            <a:r>
              <a:rPr lang="en-US" b="1" dirty="0"/>
              <a:t> </a:t>
            </a:r>
            <a:r>
              <a:rPr lang="en-US" dirty="0"/>
              <a:t>contain a monocyclic beta-</a:t>
            </a:r>
            <a:r>
              <a:rPr lang="en-US" dirty="0" err="1"/>
              <a:t>lactam</a:t>
            </a:r>
            <a:r>
              <a:rPr lang="en-US" dirty="0"/>
              <a:t> ring(e.g. </a:t>
            </a:r>
            <a:r>
              <a:rPr lang="en-US" dirty="0" err="1"/>
              <a:t>aztreonam</a:t>
            </a:r>
            <a:r>
              <a:rPr lang="en-US" dirty="0"/>
              <a:t>). </a:t>
            </a:r>
            <a:endParaRPr lang="en-US" dirty="0" smtClean="0"/>
          </a:p>
          <a:p>
            <a:r>
              <a:rPr lang="en-US" dirty="0" smtClean="0"/>
              <a:t>They </a:t>
            </a:r>
            <a:r>
              <a:rPr lang="en-US" dirty="0"/>
              <a:t>are </a:t>
            </a:r>
            <a:r>
              <a:rPr lang="en-US" dirty="0" smtClean="0"/>
              <a:t>relatively </a:t>
            </a:r>
            <a:r>
              <a:rPr lang="en-US" b="1" dirty="0" smtClean="0"/>
              <a:t>resistant </a:t>
            </a:r>
            <a:r>
              <a:rPr lang="en-US" b="1" dirty="0"/>
              <a:t>to beta-</a:t>
            </a:r>
            <a:r>
              <a:rPr lang="en-US" b="1" dirty="0" err="1"/>
              <a:t>lactamases</a:t>
            </a:r>
            <a:r>
              <a:rPr lang="en-US" b="1" dirty="0"/>
              <a:t> and active against gram-negative rods. </a:t>
            </a:r>
            <a:endParaRPr lang="en-US" b="1" dirty="0" smtClean="0"/>
          </a:p>
          <a:p>
            <a:r>
              <a:rPr lang="en-US" dirty="0" smtClean="0"/>
              <a:t>It resembles </a:t>
            </a:r>
            <a:r>
              <a:rPr lang="en-US" dirty="0" err="1" smtClean="0"/>
              <a:t>aminoglycosides</a:t>
            </a:r>
            <a:r>
              <a:rPr lang="en-US" dirty="0" smtClean="0"/>
              <a:t> </a:t>
            </a:r>
            <a:r>
              <a:rPr lang="en-US" dirty="0"/>
              <a:t>in its spectrum of activity.</a:t>
            </a:r>
          </a:p>
          <a:p>
            <a:r>
              <a:rPr lang="en-US" b="1" dirty="0" err="1"/>
              <a:t>Carbapenems</a:t>
            </a:r>
            <a:r>
              <a:rPr lang="en-US" b="1" dirty="0"/>
              <a:t> include </a:t>
            </a:r>
            <a:r>
              <a:rPr lang="en-US" b="1" dirty="0" err="1"/>
              <a:t>imipenem</a:t>
            </a:r>
            <a:r>
              <a:rPr lang="en-US" b="1" dirty="0"/>
              <a:t> and </a:t>
            </a:r>
            <a:r>
              <a:rPr lang="en-US" b="1" dirty="0" err="1"/>
              <a:t>meropenem</a:t>
            </a:r>
            <a:r>
              <a:rPr lang="en-US" b="1" dirty="0"/>
              <a:t> </a:t>
            </a:r>
            <a:r>
              <a:rPr lang="en-US" dirty="0"/>
              <a:t>and have </a:t>
            </a:r>
            <a:r>
              <a:rPr lang="en-US" b="1" dirty="0"/>
              <a:t>a broad spectrum of </a:t>
            </a:r>
            <a:r>
              <a:rPr lang="en-US" b="1" dirty="0" smtClean="0"/>
              <a:t>activity (against </a:t>
            </a:r>
            <a:r>
              <a:rPr lang="en-US" b="1" dirty="0"/>
              <a:t>most Gram-positive and negative bacteria</a:t>
            </a:r>
            <a:r>
              <a:rPr lang="en-US" dirty="0"/>
              <a:t>). </a:t>
            </a:r>
            <a:endParaRPr lang="en-US" dirty="0" smtClean="0"/>
          </a:p>
          <a:p>
            <a:r>
              <a:rPr lang="en-US" b="1" dirty="0" err="1" smtClean="0"/>
              <a:t>Imipenem</a:t>
            </a:r>
            <a:r>
              <a:rPr lang="en-US" b="1" dirty="0" smtClean="0"/>
              <a:t> </a:t>
            </a:r>
            <a:r>
              <a:rPr lang="en-US" dirty="0"/>
              <a:t>is inactivated by a </a:t>
            </a:r>
            <a:r>
              <a:rPr lang="en-US" dirty="0" smtClean="0"/>
              <a:t>renal </a:t>
            </a:r>
            <a:r>
              <a:rPr lang="en-US" dirty="0" err="1" smtClean="0"/>
              <a:t>proteolytic</a:t>
            </a:r>
            <a:r>
              <a:rPr lang="en-US" dirty="0" smtClean="0"/>
              <a:t> </a:t>
            </a:r>
            <a:r>
              <a:rPr lang="en-US" dirty="0"/>
              <a:t>enzyme and must therefore be combined with </a:t>
            </a:r>
            <a:r>
              <a:rPr lang="en-US" dirty="0" err="1"/>
              <a:t>cilastatin</a:t>
            </a:r>
            <a:r>
              <a:rPr lang="en-US" dirty="0"/>
              <a:t> which inhibits the enzyme.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Antimicrobials</a:t>
            </a:r>
            <a:r>
              <a:rPr lang="en-US" b="1" dirty="0"/>
              <a:t>:</a:t>
            </a:r>
            <a:r>
              <a:rPr lang="en-US" dirty="0"/>
              <a:t> are chemical agents (synthetic/natural) used to treat bacterial, fungal and </a:t>
            </a:r>
            <a:r>
              <a:rPr lang="en-US" dirty="0" smtClean="0"/>
              <a:t>viral infections.</a:t>
            </a:r>
          </a:p>
          <a:p>
            <a:r>
              <a:rPr lang="en-US" dirty="0" smtClean="0"/>
              <a:t> </a:t>
            </a:r>
            <a:r>
              <a:rPr lang="en-US" b="1" dirty="0"/>
              <a:t>Antibiotics</a:t>
            </a:r>
            <a:r>
              <a:rPr lang="en-US" dirty="0"/>
              <a:t>: are substances produced by various species of microorganisms (</a:t>
            </a:r>
            <a:r>
              <a:rPr lang="en-US" dirty="0" smtClean="0"/>
              <a:t>bacteria, fungi</a:t>
            </a:r>
            <a:r>
              <a:rPr lang="en-US" dirty="0"/>
              <a:t>, </a:t>
            </a:r>
            <a:r>
              <a:rPr lang="en-US" dirty="0" err="1"/>
              <a:t>actinomycetes</a:t>
            </a:r>
            <a:r>
              <a:rPr lang="en-US" dirty="0"/>
              <a:t>) that suppress the growth of other microorganisms</a:t>
            </a:r>
            <a:r>
              <a:rPr lang="en-US" dirty="0" smtClean="0"/>
              <a:t>.</a:t>
            </a:r>
          </a:p>
          <a:p>
            <a:r>
              <a:rPr lang="en-US" b="1" dirty="0" smtClean="0"/>
              <a:t> </a:t>
            </a:r>
            <a:r>
              <a:rPr lang="en-US" b="1" dirty="0"/>
              <a:t>Antimicrobial </a:t>
            </a:r>
            <a:r>
              <a:rPr lang="en-US" b="1" dirty="0" smtClean="0"/>
              <a:t>drug exhibits </a:t>
            </a:r>
            <a:r>
              <a:rPr lang="en-US" b="1" dirty="0"/>
              <a:t>selective toxicity</a:t>
            </a:r>
            <a:r>
              <a:rPr lang="en-US" dirty="0"/>
              <a:t>. I.e. the drug is harmful to the parasite without being harmful to </a:t>
            </a:r>
            <a:r>
              <a:rPr lang="en-US" dirty="0" smtClean="0"/>
              <a:t>the host</a:t>
            </a:r>
            <a:r>
              <a:rPr lang="en-US" dirty="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b="1" dirty="0" err="1" smtClean="0"/>
              <a:t>Vancomycin</a:t>
            </a:r>
            <a:endParaRPr lang="en-US" b="1" dirty="0" smtClean="0"/>
          </a:p>
          <a:p>
            <a:r>
              <a:rPr lang="en-US" dirty="0" err="1" smtClean="0"/>
              <a:t>Vancomycin</a:t>
            </a:r>
            <a:r>
              <a:rPr lang="en-US" dirty="0" smtClean="0"/>
              <a:t> is </a:t>
            </a:r>
            <a:r>
              <a:rPr lang="en-US" b="1" dirty="0" smtClean="0"/>
              <a:t>active only against gram-positive bacteria, particularly staphylococci.</a:t>
            </a:r>
          </a:p>
          <a:p>
            <a:r>
              <a:rPr lang="en-US" b="1" dirty="0" smtClean="0"/>
              <a:t> It inhibits cell wall synthesis.</a:t>
            </a:r>
          </a:p>
          <a:p>
            <a:r>
              <a:rPr lang="en-US" dirty="0" err="1" smtClean="0"/>
              <a:t>Vancomycin</a:t>
            </a:r>
            <a:r>
              <a:rPr lang="en-US" dirty="0" smtClean="0"/>
              <a:t> is poorly absorbed from the intestinal tract and is administered orally only for the treatment of antibiotic-associated </a:t>
            </a:r>
            <a:r>
              <a:rPr lang="en-US" dirty="0" err="1" smtClean="0"/>
              <a:t>enterocolitis</a:t>
            </a:r>
            <a:r>
              <a:rPr lang="en-US" dirty="0" smtClean="0"/>
              <a:t> caused by Clostridium </a:t>
            </a:r>
            <a:r>
              <a:rPr lang="en-US" dirty="0" err="1" smtClean="0"/>
              <a:t>difficile</a:t>
            </a:r>
            <a:r>
              <a:rPr lang="en-US" dirty="0" smtClean="0"/>
              <a:t>.</a:t>
            </a:r>
          </a:p>
          <a:p>
            <a:r>
              <a:rPr lang="en-US" dirty="0" smtClean="0"/>
              <a:t> </a:t>
            </a:r>
            <a:r>
              <a:rPr lang="en-US" dirty="0" err="1" smtClean="0"/>
              <a:t>Parenteral</a:t>
            </a:r>
            <a:r>
              <a:rPr lang="en-US" dirty="0" smtClean="0"/>
              <a:t> doses must be administered intravenously. </a:t>
            </a:r>
          </a:p>
          <a:p>
            <a:r>
              <a:rPr lang="en-US" dirty="0" smtClean="0"/>
              <a:t>The drug is widely distributed in the body. Ninety percent of the drug is excreted by </a:t>
            </a:r>
            <a:r>
              <a:rPr lang="en-US" dirty="0" err="1" smtClean="0"/>
              <a:t>glomerular</a:t>
            </a:r>
            <a:r>
              <a:rPr lang="en-US" dirty="0" smtClean="0"/>
              <a:t> filtration.</a:t>
            </a:r>
          </a:p>
          <a:p>
            <a:r>
              <a:rPr lang="en-US" b="1" dirty="0" smtClean="0"/>
              <a:t>Clinical Uses</a:t>
            </a:r>
            <a:r>
              <a:rPr lang="en-US" dirty="0" smtClean="0"/>
              <a:t>: </a:t>
            </a:r>
          </a:p>
          <a:p>
            <a:r>
              <a:rPr lang="en-US" dirty="0" err="1" smtClean="0"/>
              <a:t>Parenteral</a:t>
            </a:r>
            <a:r>
              <a:rPr lang="en-US" dirty="0" smtClean="0"/>
              <a:t> </a:t>
            </a:r>
            <a:r>
              <a:rPr lang="en-US" dirty="0" err="1" smtClean="0"/>
              <a:t>vancomycin</a:t>
            </a:r>
            <a:r>
              <a:rPr lang="en-US" dirty="0" smtClean="0"/>
              <a:t> is indicated for sepsis or </a:t>
            </a:r>
            <a:r>
              <a:rPr lang="en-US" dirty="0" err="1" smtClean="0"/>
              <a:t>endocarditis</a:t>
            </a:r>
            <a:r>
              <a:rPr lang="en-US" dirty="0" smtClean="0"/>
              <a:t> caused by</a:t>
            </a:r>
          </a:p>
          <a:p>
            <a:r>
              <a:rPr lang="en-US" dirty="0" err="1" smtClean="0"/>
              <a:t>methicillin</a:t>
            </a:r>
            <a:r>
              <a:rPr lang="en-US" dirty="0" smtClean="0"/>
              <a:t>-resistant staphylococci. </a:t>
            </a:r>
          </a:p>
          <a:p>
            <a:r>
              <a:rPr lang="en-US" dirty="0" smtClean="0"/>
              <a:t>It irritates the tissues surrounding the injection site and is known to cause </a:t>
            </a:r>
            <a:r>
              <a:rPr lang="en-US" b="1" dirty="0" smtClean="0"/>
              <a:t>a red man or red neck syndrome</a:t>
            </a:r>
            <a:r>
              <a:rPr lang="en-US" dirty="0" smtClean="0"/>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b="1" dirty="0" err="1" smtClean="0"/>
              <a:t>Bacitracin</a:t>
            </a:r>
            <a:endParaRPr lang="en-US" b="1" dirty="0" smtClean="0"/>
          </a:p>
          <a:p>
            <a:r>
              <a:rPr lang="en-US" dirty="0" err="1" smtClean="0"/>
              <a:t>Bacitracin</a:t>
            </a:r>
            <a:r>
              <a:rPr lang="en-US" dirty="0" smtClean="0"/>
              <a:t> is </a:t>
            </a:r>
            <a:r>
              <a:rPr lang="en-US" b="1" dirty="0" smtClean="0"/>
              <a:t>active against gram-positive microorganisms</a:t>
            </a:r>
            <a:r>
              <a:rPr lang="en-US" dirty="0" smtClean="0"/>
              <a:t>. </a:t>
            </a:r>
          </a:p>
          <a:p>
            <a:r>
              <a:rPr lang="en-US" b="1" dirty="0" smtClean="0"/>
              <a:t>It inhibits cell wall formation. </a:t>
            </a:r>
          </a:p>
          <a:p>
            <a:r>
              <a:rPr lang="en-US" dirty="0" smtClean="0"/>
              <a:t>It </a:t>
            </a:r>
            <a:r>
              <a:rPr lang="en-US" b="1" dirty="0" smtClean="0"/>
              <a:t>is markedly </a:t>
            </a:r>
            <a:r>
              <a:rPr lang="en-US" b="1" dirty="0" err="1" smtClean="0"/>
              <a:t>nephrotoxic</a:t>
            </a:r>
            <a:r>
              <a:rPr lang="en-US" b="1" dirty="0" smtClean="0"/>
              <a:t> if administered systemically</a:t>
            </a:r>
            <a:r>
              <a:rPr lang="en-US" dirty="0" smtClean="0"/>
              <a:t>, thus limited to topical use.</a:t>
            </a:r>
          </a:p>
          <a:p>
            <a:r>
              <a:rPr lang="en-US" dirty="0" err="1" smtClean="0"/>
              <a:t>Bacitracin</a:t>
            </a:r>
            <a:r>
              <a:rPr lang="en-US" dirty="0" smtClean="0"/>
              <a:t> is poorly absorbed.</a:t>
            </a:r>
          </a:p>
          <a:p>
            <a:r>
              <a:rPr lang="en-US" b="1" dirty="0" err="1" smtClean="0"/>
              <a:t>Cycloserine</a:t>
            </a:r>
            <a:endParaRPr lang="en-US" b="1" dirty="0" smtClean="0"/>
          </a:p>
          <a:p>
            <a:r>
              <a:rPr lang="en-US" dirty="0" err="1" smtClean="0"/>
              <a:t>Cycloserine</a:t>
            </a:r>
            <a:r>
              <a:rPr lang="en-US" dirty="0" smtClean="0"/>
              <a:t> </a:t>
            </a:r>
            <a:r>
              <a:rPr lang="en-US" b="1" dirty="0" smtClean="0"/>
              <a:t>inhibits many gram-positive and gram-negative organisms</a:t>
            </a:r>
            <a:r>
              <a:rPr lang="en-US" dirty="0" smtClean="0"/>
              <a:t>. </a:t>
            </a:r>
          </a:p>
          <a:p>
            <a:r>
              <a:rPr lang="en-US" dirty="0" smtClean="0"/>
              <a:t> It is used almost exclusively to treat tuberculosis caused by strains of M tuberculosis resistant to first-line agents.</a:t>
            </a:r>
          </a:p>
          <a:p>
            <a:r>
              <a:rPr lang="en-US" dirty="0" smtClean="0"/>
              <a:t>It is widely distributed in tissues. Most of the drug is excreted in active form into the urine.</a:t>
            </a:r>
          </a:p>
          <a:p>
            <a:r>
              <a:rPr lang="en-US" dirty="0" err="1" smtClean="0"/>
              <a:t>Cycloserine</a:t>
            </a:r>
            <a:r>
              <a:rPr lang="en-US" dirty="0" smtClean="0"/>
              <a:t> </a:t>
            </a:r>
            <a:r>
              <a:rPr lang="en-US" b="1" dirty="0" smtClean="0"/>
              <a:t>causes serious dose-related central nervous system toxicity with headaches, tremors, acute psychosis, and convulsions.</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Cell Membrane Function Inhibitors</a:t>
            </a:r>
          </a:p>
        </p:txBody>
      </p:sp>
      <p:sp>
        <p:nvSpPr>
          <p:cNvPr id="3" name="Content Placeholder 2"/>
          <p:cNvSpPr>
            <a:spLocks noGrp="1"/>
          </p:cNvSpPr>
          <p:nvPr>
            <p:ph idx="1"/>
          </p:nvPr>
        </p:nvSpPr>
        <p:spPr/>
        <p:txBody>
          <a:bodyPr>
            <a:normAutofit fontScale="85000" lnSpcReduction="20000"/>
          </a:bodyPr>
          <a:lstStyle/>
          <a:p>
            <a:r>
              <a:rPr lang="en-US" dirty="0" err="1" smtClean="0"/>
              <a:t>Antimirobials</a:t>
            </a:r>
            <a:r>
              <a:rPr lang="en-US" dirty="0" smtClean="0"/>
              <a:t> such as </a:t>
            </a:r>
            <a:r>
              <a:rPr lang="en-US" b="1" dirty="0" err="1" smtClean="0"/>
              <a:t>polymyxins</a:t>
            </a:r>
            <a:r>
              <a:rPr lang="en-US" b="1" dirty="0" smtClean="0"/>
              <a:t> </a:t>
            </a:r>
            <a:r>
              <a:rPr lang="en-US" dirty="0" smtClean="0"/>
              <a:t>acts </a:t>
            </a:r>
            <a:r>
              <a:rPr lang="en-US" b="1" dirty="0" smtClean="0"/>
              <a:t>on gram negative bacteria affecting the functional integrity of the </a:t>
            </a:r>
            <a:r>
              <a:rPr lang="en-US" b="1" dirty="0" err="1" smtClean="0"/>
              <a:t>cytoplasmic</a:t>
            </a:r>
            <a:r>
              <a:rPr lang="en-US" b="1" dirty="0" smtClean="0"/>
              <a:t> membrane making macromolecules and ions escape from the cell and cell damage and death occurs.</a:t>
            </a:r>
          </a:p>
          <a:p>
            <a:r>
              <a:rPr lang="en-US" dirty="0" smtClean="0"/>
              <a:t>The two most well known agents are </a:t>
            </a:r>
            <a:r>
              <a:rPr lang="en-US" b="1" dirty="0" err="1" smtClean="0"/>
              <a:t>polymyxin</a:t>
            </a:r>
            <a:r>
              <a:rPr lang="en-US" b="1" dirty="0" smtClean="0"/>
              <a:t> B and </a:t>
            </a:r>
            <a:r>
              <a:rPr lang="en-US" b="1" dirty="0" err="1" smtClean="0"/>
              <a:t>colistin</a:t>
            </a:r>
            <a:r>
              <a:rPr lang="en-US" b="1" dirty="0" smtClean="0"/>
              <a:t>.</a:t>
            </a:r>
          </a:p>
          <a:p>
            <a:r>
              <a:rPr lang="en-US" dirty="0" err="1" smtClean="0"/>
              <a:t>Polymyxins</a:t>
            </a:r>
            <a:r>
              <a:rPr lang="en-US" dirty="0" smtClean="0"/>
              <a:t> are </a:t>
            </a:r>
            <a:r>
              <a:rPr lang="en-US" b="1" dirty="0" smtClean="0"/>
              <a:t>effective against Gram-negative bacteria, particularly pseudomonas species</a:t>
            </a:r>
            <a:r>
              <a:rPr lang="en-US" dirty="0" smtClean="0"/>
              <a:t>.</a:t>
            </a:r>
          </a:p>
          <a:p>
            <a:r>
              <a:rPr lang="en-US" dirty="0" smtClean="0"/>
              <a:t> </a:t>
            </a:r>
            <a:r>
              <a:rPr lang="en-US" b="1" dirty="0" smtClean="0"/>
              <a:t>adverse effects</a:t>
            </a:r>
          </a:p>
          <a:p>
            <a:r>
              <a:rPr lang="en-US" b="1" dirty="0" smtClean="0"/>
              <a:t> </a:t>
            </a:r>
            <a:r>
              <a:rPr lang="en-US" dirty="0" err="1" smtClean="0"/>
              <a:t>nephrotoxicity</a:t>
            </a:r>
            <a:r>
              <a:rPr lang="en-US" dirty="0" smtClean="0"/>
              <a:t> dizziness, altered sensation and neuromuscular paralysis.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t>Protein </a:t>
            </a:r>
            <a:r>
              <a:rPr lang="en-US" b="1" dirty="0" smtClean="0"/>
              <a:t>Synthesis Inhibitors</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Bacteria have </a:t>
            </a:r>
            <a:r>
              <a:rPr lang="en-US" b="1" dirty="0" smtClean="0"/>
              <a:t>two ribosomal subunits; 30S and 50S.</a:t>
            </a:r>
          </a:p>
          <a:p>
            <a:r>
              <a:rPr lang="en-US" dirty="0" smtClean="0"/>
              <a:t>The </a:t>
            </a:r>
            <a:r>
              <a:rPr lang="en-US" b="1" dirty="0" smtClean="0"/>
              <a:t>30S subunit binds mRNA in initiation and holds growing peptide chain. </a:t>
            </a:r>
          </a:p>
          <a:p>
            <a:r>
              <a:rPr lang="en-US" b="1" dirty="0" smtClean="0"/>
              <a:t>The 50S subunit accepts / </a:t>
            </a:r>
            <a:r>
              <a:rPr lang="en-US" b="1" dirty="0" err="1" smtClean="0"/>
              <a:t>translocates</a:t>
            </a:r>
            <a:r>
              <a:rPr lang="en-US" b="1" dirty="0" smtClean="0"/>
              <a:t> charged </a:t>
            </a:r>
            <a:r>
              <a:rPr lang="en-US" b="1" dirty="0" err="1" smtClean="0"/>
              <a:t>tRNAs</a:t>
            </a:r>
            <a:r>
              <a:rPr lang="en-US" b="1" dirty="0" smtClean="0"/>
              <a:t>.</a:t>
            </a:r>
          </a:p>
          <a:p>
            <a:r>
              <a:rPr lang="en-US" b="1" dirty="0" err="1" smtClean="0"/>
              <a:t>Protien</a:t>
            </a:r>
            <a:r>
              <a:rPr lang="en-US" b="1" dirty="0" smtClean="0"/>
              <a:t> synthesis inhibitors are divided into two groups: </a:t>
            </a:r>
          </a:p>
          <a:p>
            <a:r>
              <a:rPr lang="en-US" b="1" dirty="0" err="1" smtClean="0"/>
              <a:t>bacteriostatic</a:t>
            </a:r>
            <a:r>
              <a:rPr lang="en-US" b="1" dirty="0" smtClean="0"/>
              <a:t>  </a:t>
            </a:r>
            <a:r>
              <a:rPr lang="en-US" b="1" dirty="0" err="1" smtClean="0"/>
              <a:t>eg</a:t>
            </a:r>
            <a:r>
              <a:rPr lang="en-US" b="1" dirty="0" smtClean="0"/>
              <a:t> </a:t>
            </a:r>
            <a:r>
              <a:rPr lang="en-US" dirty="0" err="1" smtClean="0"/>
              <a:t>Chloramphenicol</a:t>
            </a:r>
            <a:r>
              <a:rPr lang="en-US" dirty="0" smtClean="0"/>
              <a:t>, </a:t>
            </a:r>
            <a:r>
              <a:rPr lang="en-US" dirty="0" err="1" smtClean="0"/>
              <a:t>macrolides</a:t>
            </a:r>
            <a:r>
              <a:rPr lang="en-US" dirty="0" smtClean="0"/>
              <a:t>, </a:t>
            </a:r>
            <a:r>
              <a:rPr lang="en-US" dirty="0" err="1" smtClean="0"/>
              <a:t>clindamycin</a:t>
            </a:r>
            <a:r>
              <a:rPr lang="en-US" dirty="0" smtClean="0"/>
              <a:t> (</a:t>
            </a:r>
            <a:r>
              <a:rPr lang="en-US" dirty="0" err="1" smtClean="0"/>
              <a:t>Lincosamides</a:t>
            </a:r>
            <a:r>
              <a:rPr lang="en-US" dirty="0" smtClean="0"/>
              <a:t>), and </a:t>
            </a:r>
            <a:r>
              <a:rPr lang="en-US" dirty="0" err="1" smtClean="0"/>
              <a:t>tetracyclines</a:t>
            </a:r>
            <a:r>
              <a:rPr lang="en-US" b="1" dirty="0" smtClean="0"/>
              <a:t> </a:t>
            </a:r>
          </a:p>
          <a:p>
            <a:r>
              <a:rPr lang="en-US" b="1" dirty="0" smtClean="0"/>
              <a:t>Bactericidal </a:t>
            </a:r>
            <a:r>
              <a:rPr lang="en-US" b="1" dirty="0" err="1" smtClean="0"/>
              <a:t>eg</a:t>
            </a:r>
            <a:r>
              <a:rPr lang="en-US" dirty="0" smtClean="0"/>
              <a:t> </a:t>
            </a:r>
            <a:r>
              <a:rPr lang="en-US" dirty="0" err="1" smtClean="0"/>
              <a:t>aminoglycosides</a:t>
            </a:r>
            <a:r>
              <a:rPr lang="en-US" b="1" dirty="0" smtClean="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Bacterial protein synthesis and sites of drug action</a:t>
            </a:r>
            <a:endParaRPr lang="en-US" b="1" dirty="0"/>
          </a:p>
        </p:txBody>
      </p:sp>
      <p:pic>
        <p:nvPicPr>
          <p:cNvPr id="1026" name="Picture 2"/>
          <p:cNvPicPr>
            <a:picLocks noGrp="1" noChangeAspect="1" noChangeArrowheads="1"/>
          </p:cNvPicPr>
          <p:nvPr>
            <p:ph idx="1"/>
          </p:nvPr>
        </p:nvPicPr>
        <p:blipFill>
          <a:blip r:embed="rId3"/>
          <a:srcRect/>
          <a:stretch>
            <a:fillRect/>
          </a:stretch>
        </p:blipFill>
        <p:spPr bwMode="auto">
          <a:xfrm>
            <a:off x="1219200" y="1600200"/>
            <a:ext cx="6705599" cy="4419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47500" lnSpcReduction="20000"/>
          </a:bodyPr>
          <a:lstStyle/>
          <a:p>
            <a:r>
              <a:rPr lang="sr-Cyrl-CS" b="1" dirty="0" smtClean="0"/>
              <a:t>Steps in bacterial protein synthesis and targets of several antibiotics.</a:t>
            </a:r>
            <a:endParaRPr lang="en-US" b="1" dirty="0" smtClean="0"/>
          </a:p>
          <a:p>
            <a:r>
              <a:rPr lang="sr-Cyrl-CS" b="1" dirty="0" smtClean="0"/>
              <a:t> Amino acids are shown as numbered circles.</a:t>
            </a:r>
            <a:endParaRPr lang="en-US" b="1" dirty="0" smtClean="0"/>
          </a:p>
          <a:p>
            <a:r>
              <a:rPr lang="sr-Cyrl-CS" b="1" dirty="0" smtClean="0"/>
              <a:t> The 70S ribosomal mRNA complex is shown with its 50S and 30S subunits.</a:t>
            </a:r>
            <a:endParaRPr lang="en-US" b="1" dirty="0" smtClean="0"/>
          </a:p>
          <a:p>
            <a:r>
              <a:rPr lang="sr-Cyrl-CS" b="1" dirty="0" smtClean="0"/>
              <a:t> </a:t>
            </a:r>
            <a:r>
              <a:rPr lang="sr-Cyrl-CS" b="1" u="sng" dirty="0" smtClean="0"/>
              <a:t>In step 1</a:t>
            </a:r>
            <a:r>
              <a:rPr lang="sr-Cyrl-CS" b="1" dirty="0" smtClean="0"/>
              <a:t>,</a:t>
            </a:r>
            <a:endParaRPr lang="en-US" b="1" dirty="0" smtClean="0"/>
          </a:p>
          <a:p>
            <a:r>
              <a:rPr lang="sr-Cyrl-CS" b="1" dirty="0" smtClean="0"/>
              <a:t> the charged tRNA unit carrying amino acid 8 binds to the acceptor site A on the 70S ribosome. </a:t>
            </a:r>
            <a:endParaRPr lang="en-US" b="1" dirty="0" smtClean="0"/>
          </a:p>
          <a:p>
            <a:r>
              <a:rPr lang="sr-Cyrl-CS" b="1" u="sng" dirty="0" smtClean="0"/>
              <a:t>step 2</a:t>
            </a:r>
            <a:r>
              <a:rPr lang="sr-Cyrl-CS" b="1" dirty="0" smtClean="0"/>
              <a:t> </a:t>
            </a:r>
            <a:endParaRPr lang="en-US" b="1" dirty="0" smtClean="0"/>
          </a:p>
          <a:p>
            <a:r>
              <a:rPr lang="sr-Cyrl-CS" b="1" dirty="0" smtClean="0"/>
              <a:t>The peptidyl tRNA at the donor site, with amino acids 1 through 7, then binds the growing amino acid chain to amino</a:t>
            </a:r>
            <a:r>
              <a:rPr lang="en-US" b="1" dirty="0" smtClean="0"/>
              <a:t> acid 8 (</a:t>
            </a:r>
            <a:r>
              <a:rPr lang="en-US" b="1" dirty="0" err="1" smtClean="0"/>
              <a:t>transpeptidation</a:t>
            </a:r>
            <a:r>
              <a:rPr lang="en-US" b="1" dirty="0" smtClean="0"/>
              <a:t>)</a:t>
            </a:r>
          </a:p>
          <a:p>
            <a:r>
              <a:rPr lang="sr-Cyrl-CS" b="1" u="sng" dirty="0" smtClean="0"/>
              <a:t>step 3</a:t>
            </a:r>
            <a:r>
              <a:rPr lang="sr-Cyrl-CS" b="1" dirty="0" smtClean="0"/>
              <a:t> </a:t>
            </a:r>
            <a:endParaRPr lang="en-US" b="1" dirty="0" smtClean="0"/>
          </a:p>
          <a:p>
            <a:r>
              <a:rPr lang="sr-Cyrl-CS" b="1" dirty="0" smtClean="0"/>
              <a:t>The uncharged tRNA left at the donor site is released </a:t>
            </a:r>
            <a:endParaRPr lang="en-US" b="1" dirty="0" smtClean="0"/>
          </a:p>
          <a:p>
            <a:r>
              <a:rPr lang="sr-Cyrl-CS" b="1" u="sng" dirty="0" smtClean="0"/>
              <a:t> </a:t>
            </a:r>
            <a:r>
              <a:rPr lang="en-US" b="1" u="sng" dirty="0" smtClean="0"/>
              <a:t>step 4</a:t>
            </a:r>
          </a:p>
          <a:p>
            <a:r>
              <a:rPr lang="sr-Cyrl-CS" b="1" u="sng" dirty="0" smtClean="0"/>
              <a:t> </a:t>
            </a:r>
            <a:r>
              <a:rPr lang="sr-Cyrl-CS" b="1" dirty="0" smtClean="0"/>
              <a:t>the new 8-amino acid chain with its tRNA shifts to the peptidyl site</a:t>
            </a:r>
            <a:r>
              <a:rPr lang="en-US" b="1" dirty="0" smtClean="0"/>
              <a:t> </a:t>
            </a:r>
            <a:r>
              <a:rPr lang="sr-Cyrl-CS" b="1" dirty="0" smtClean="0"/>
              <a:t>(translocation).</a:t>
            </a:r>
            <a:endParaRPr lang="en-US" b="1" dirty="0" smtClean="0"/>
          </a:p>
          <a:p>
            <a:r>
              <a:rPr lang="sr-Cyrl-CS" b="1" dirty="0" smtClean="0"/>
              <a:t> The antibiotic binding sites </a:t>
            </a:r>
            <a:r>
              <a:rPr lang="en-US" b="1" dirty="0" smtClean="0"/>
              <a:t>are shown as triangles</a:t>
            </a:r>
          </a:p>
          <a:p>
            <a:r>
              <a:rPr lang="sr-Cyrl-CS" b="1" dirty="0" smtClean="0"/>
              <a:t>Chloramphenicol (C) and macrolides (M) bind to the 50S subunit and block transpeptidation (step 2).</a:t>
            </a:r>
            <a:endParaRPr lang="en-US" b="1" dirty="0" smtClean="0"/>
          </a:p>
          <a:p>
            <a:r>
              <a:rPr lang="sr-Cyrl-CS" b="1" dirty="0" smtClean="0"/>
              <a:t> The tetracyclines (T) bind to the 30S subunit and prevent binding of the incoming charged tRNA unit (step 1).</a:t>
            </a:r>
          </a:p>
          <a:p>
            <a:endParaRPr lang="en-US" dirty="0"/>
          </a:p>
        </p:txBody>
      </p:sp>
      <p:sp>
        <p:nvSpPr>
          <p:cNvPr id="4" name="Rectangle 3"/>
          <p:cNvSpPr/>
          <p:nvPr/>
        </p:nvSpPr>
        <p:spPr>
          <a:xfrm>
            <a:off x="2286000" y="3105835"/>
            <a:ext cx="4572000" cy="369332"/>
          </a:xfrm>
          <a:prstGeom prst="rect">
            <a:avLst/>
          </a:prstGeom>
        </p:spPr>
        <p:txBody>
          <a:bodyPr>
            <a:spAutoFit/>
          </a:bodyPr>
          <a:lstStyle/>
          <a:p>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err="1" smtClean="0"/>
              <a:t>Chloramphenicol</a:t>
            </a:r>
            <a:endParaRPr lang="en-US" b="1" dirty="0" smtClean="0"/>
          </a:p>
          <a:p>
            <a:r>
              <a:rPr lang="en-US" dirty="0" err="1" smtClean="0"/>
              <a:t>Chloramphenicol</a:t>
            </a:r>
            <a:r>
              <a:rPr lang="en-US" dirty="0" smtClean="0"/>
              <a:t> is a </a:t>
            </a:r>
            <a:r>
              <a:rPr lang="en-US" b="1" dirty="0" err="1" smtClean="0"/>
              <a:t>bacteriostatic</a:t>
            </a:r>
            <a:r>
              <a:rPr lang="en-US" b="1" dirty="0" smtClean="0"/>
              <a:t> broad-spectrum antibiotic that is active against both aerobic and anaerobic gram-positive and gram-negative organisms.</a:t>
            </a:r>
          </a:p>
          <a:p>
            <a:r>
              <a:rPr lang="en-US" b="1" dirty="0" smtClean="0"/>
              <a:t> </a:t>
            </a:r>
            <a:r>
              <a:rPr lang="en-US" dirty="0" smtClean="0"/>
              <a:t>It is active also against </a:t>
            </a:r>
            <a:r>
              <a:rPr lang="en-US" dirty="0" err="1" smtClean="0"/>
              <a:t>rickettsiae</a:t>
            </a:r>
            <a:r>
              <a:rPr lang="en-US" i="1" dirty="0" smtClean="0"/>
              <a:t>. </a:t>
            </a:r>
            <a:r>
              <a:rPr lang="en-US" i="1" dirty="0" err="1" smtClean="0"/>
              <a:t>Haemophilus</a:t>
            </a:r>
            <a:r>
              <a:rPr lang="en-US" i="1" dirty="0" smtClean="0"/>
              <a:t> </a:t>
            </a:r>
            <a:r>
              <a:rPr lang="en-US" i="1" dirty="0" err="1" smtClean="0"/>
              <a:t>influenzae</a:t>
            </a:r>
            <a:r>
              <a:rPr lang="en-US" i="1" dirty="0" smtClean="0"/>
              <a:t>, N. </a:t>
            </a:r>
            <a:r>
              <a:rPr lang="en-US" i="1" dirty="0" err="1" smtClean="0"/>
              <a:t>meningitidis</a:t>
            </a:r>
            <a:r>
              <a:rPr lang="en-US" i="1" dirty="0" smtClean="0"/>
              <a:t>, and some strains of </a:t>
            </a:r>
            <a:r>
              <a:rPr lang="en-US" i="1" dirty="0" err="1" smtClean="0"/>
              <a:t>Bacteroides</a:t>
            </a:r>
            <a:r>
              <a:rPr lang="en-US" i="1" dirty="0" smtClean="0"/>
              <a:t> are highly </a:t>
            </a:r>
            <a:r>
              <a:rPr lang="en-US" dirty="0" smtClean="0"/>
              <a:t>susceptible, and for them </a:t>
            </a:r>
            <a:r>
              <a:rPr lang="en-US" dirty="0" err="1" smtClean="0"/>
              <a:t>chloramphenicol</a:t>
            </a:r>
            <a:r>
              <a:rPr lang="en-US" dirty="0" smtClean="0"/>
              <a:t> may be bactericidal.</a:t>
            </a:r>
          </a:p>
          <a:p>
            <a:r>
              <a:rPr lang="en-US" dirty="0" smtClean="0"/>
              <a:t> Clinically </a:t>
            </a:r>
            <a:r>
              <a:rPr lang="en-US" b="1" dirty="0" smtClean="0"/>
              <a:t>significant resistance </a:t>
            </a:r>
            <a:r>
              <a:rPr lang="en-US" dirty="0" smtClean="0"/>
              <a:t>emerges and may be due to production of </a:t>
            </a:r>
            <a:r>
              <a:rPr lang="en-US" b="1" dirty="0" err="1" smtClean="0"/>
              <a:t>chloramphenicol</a:t>
            </a:r>
            <a:r>
              <a:rPr lang="en-US" b="1" dirty="0" smtClean="0"/>
              <a:t> </a:t>
            </a:r>
            <a:r>
              <a:rPr lang="en-US" b="1" dirty="0" err="1" smtClean="0"/>
              <a:t>acetyltransferase</a:t>
            </a:r>
            <a:r>
              <a:rPr lang="en-US" b="1" dirty="0" smtClean="0"/>
              <a:t>, an enzyme that inactivates the drug</a:t>
            </a:r>
            <a:r>
              <a:rPr lang="en-US" dirty="0" smtClean="0"/>
              <a:t>. </a:t>
            </a:r>
          </a:p>
          <a:p>
            <a:r>
              <a:rPr lang="en-US" dirty="0" smtClean="0"/>
              <a:t>This is by the transfer of R- factor by conjugation.</a:t>
            </a:r>
          </a:p>
          <a:p>
            <a:r>
              <a:rPr lang="en-US" dirty="0" smtClean="0"/>
              <a:t>Also </a:t>
            </a:r>
            <a:r>
              <a:rPr lang="en-US" b="1" dirty="0" smtClean="0"/>
              <a:t>decreased permeability into the resistant bacterial cells and lowered affinity of bacterial ribosome for </a:t>
            </a:r>
            <a:r>
              <a:rPr lang="en-US" b="1" dirty="0" err="1" smtClean="0"/>
              <a:t>chloramphenicol</a:t>
            </a:r>
            <a:r>
              <a:rPr lang="en-US" b="1" dirty="0" smtClean="0"/>
              <a:t> is another mechanism.</a:t>
            </a:r>
            <a:endParaRPr lang="en-US"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Mechanisms of action:</a:t>
            </a:r>
          </a:p>
          <a:p>
            <a:r>
              <a:rPr lang="en-US" b="1" dirty="0" err="1" smtClean="0"/>
              <a:t>Chloramphenicol</a:t>
            </a:r>
            <a:r>
              <a:rPr lang="en-US" b="1" dirty="0" smtClean="0"/>
              <a:t> blocks </a:t>
            </a:r>
            <a:r>
              <a:rPr lang="en-US" dirty="0" smtClean="0"/>
              <a:t>proper binding of 50S site which, stops protein synthesis.</a:t>
            </a:r>
          </a:p>
          <a:p>
            <a:r>
              <a:rPr lang="en-US" dirty="0" smtClean="0"/>
              <a:t> It does inhibit mitochondrial ribosomal protein synthesis because these </a:t>
            </a:r>
            <a:r>
              <a:rPr lang="en-US" dirty="0" err="1" smtClean="0"/>
              <a:t>ribosomes</a:t>
            </a:r>
            <a:r>
              <a:rPr lang="en-US" dirty="0" smtClean="0"/>
              <a:t> are 70S, the same as those in bacteria. </a:t>
            </a:r>
          </a:p>
          <a:p>
            <a:r>
              <a:rPr lang="en-US" dirty="0" smtClean="0"/>
              <a:t>It hinders the transfer of the elongating peptide chain to the newly attached amino </a:t>
            </a:r>
            <a:r>
              <a:rPr lang="en-US" dirty="0" err="1" smtClean="0"/>
              <a:t>acyl</a:t>
            </a:r>
            <a:r>
              <a:rPr lang="en-US" dirty="0" smtClean="0"/>
              <a:t> </a:t>
            </a:r>
            <a:r>
              <a:rPr lang="en-US" dirty="0" err="1" smtClean="0"/>
              <a:t>tRNA</a:t>
            </a:r>
            <a:r>
              <a:rPr lang="en-US" dirty="0" smtClean="0"/>
              <a:t> at the ribosome mRNA complex.</a:t>
            </a:r>
          </a:p>
          <a:p>
            <a:r>
              <a:rPr lang="en-US" dirty="0" smtClean="0"/>
              <a:t>It specifically attaches to the 50S ribosome and therefore hinder the access of </a:t>
            </a:r>
            <a:r>
              <a:rPr lang="en-US" dirty="0" err="1" smtClean="0"/>
              <a:t>aminoacyl-tRNA</a:t>
            </a:r>
            <a:r>
              <a:rPr lang="en-US" dirty="0" smtClean="0"/>
              <a:t> to the acceptor for amino acid incorporation</a:t>
            </a:r>
          </a:p>
          <a:p>
            <a:r>
              <a:rPr lang="en-US" dirty="0" smtClean="0"/>
              <a:t>It prevents formation of peptide bond</a:t>
            </a:r>
          </a:p>
          <a:p>
            <a:r>
              <a:rPr lang="en-US" dirty="0" smtClean="0"/>
              <a:t>This may be responsible for the dose related anemia caused by </a:t>
            </a:r>
            <a:r>
              <a:rPr lang="en-US" dirty="0" err="1" smtClean="0"/>
              <a:t>chloramphenicol</a:t>
            </a:r>
            <a:endParaRPr lang="en-US" dirty="0" smtClean="0"/>
          </a:p>
          <a:p>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Pharmacokinetics:</a:t>
            </a:r>
            <a:r>
              <a:rPr lang="en-US" dirty="0" smtClean="0"/>
              <a:t> </a:t>
            </a:r>
          </a:p>
          <a:p>
            <a:r>
              <a:rPr lang="en-US" dirty="0" smtClean="0"/>
              <a:t>Following oral administration, </a:t>
            </a:r>
            <a:r>
              <a:rPr lang="en-US" dirty="0" err="1" smtClean="0"/>
              <a:t>chloramphenicol</a:t>
            </a:r>
            <a:r>
              <a:rPr lang="en-US" dirty="0" smtClean="0"/>
              <a:t> is rapidly and completely absorbed. </a:t>
            </a:r>
          </a:p>
          <a:p>
            <a:r>
              <a:rPr lang="en-US" dirty="0" smtClean="0"/>
              <a:t>It is widely distributed to virtually all tissues and body fluids. The drug penetrates cell membranes readily. </a:t>
            </a:r>
          </a:p>
          <a:p>
            <a:r>
              <a:rPr lang="en-US" dirty="0" smtClean="0"/>
              <a:t>Excretion of active </a:t>
            </a:r>
            <a:r>
              <a:rPr lang="en-US" dirty="0" err="1" smtClean="0"/>
              <a:t>chloramphenicol</a:t>
            </a:r>
            <a:r>
              <a:rPr lang="en-US" dirty="0" smtClean="0"/>
              <a:t> and of inactive degradation products occurs by way of the urine. A small amount of active drug is excreted into bile or feces.</a:t>
            </a:r>
          </a:p>
          <a:p>
            <a:r>
              <a:rPr lang="en-US" b="1" dirty="0" smtClean="0"/>
              <a:t>Newborns less than a week old and premature infants clear </a:t>
            </a:r>
            <a:r>
              <a:rPr lang="en-US" b="1" dirty="0" err="1" smtClean="0"/>
              <a:t>chloramphenicol</a:t>
            </a:r>
            <a:r>
              <a:rPr lang="en-US" dirty="0" smtClean="0"/>
              <a:t> inadequately.</a:t>
            </a:r>
          </a:p>
          <a:p>
            <a:pPr>
              <a:buNone/>
            </a:pPr>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Clinical Uses</a:t>
            </a:r>
            <a:r>
              <a:rPr lang="en-US" dirty="0" smtClean="0"/>
              <a:t>: </a:t>
            </a:r>
          </a:p>
          <a:p>
            <a:r>
              <a:rPr lang="en-US" dirty="0" smtClean="0"/>
              <a:t>Because of potential toxicity, bacterial resistance, and the availability of other effective drugs, </a:t>
            </a:r>
            <a:r>
              <a:rPr lang="en-US" dirty="0" err="1" smtClean="0"/>
              <a:t>chloramphenicol</a:t>
            </a:r>
            <a:r>
              <a:rPr lang="en-US" dirty="0" smtClean="0"/>
              <a:t> may be considered mainly for treatment of serious </a:t>
            </a:r>
            <a:r>
              <a:rPr lang="en-US" dirty="0" err="1" smtClean="0"/>
              <a:t>rickettsial</a:t>
            </a:r>
            <a:r>
              <a:rPr lang="en-US" dirty="0" smtClean="0"/>
              <a:t> infections, bacterial meningitis caused by a markedly penicillin-resistant strain of </a:t>
            </a:r>
            <a:r>
              <a:rPr lang="en-US" dirty="0" err="1" smtClean="0"/>
              <a:t>pneumococcus</a:t>
            </a:r>
            <a:r>
              <a:rPr lang="en-US" dirty="0" smtClean="0"/>
              <a:t> or </a:t>
            </a:r>
            <a:r>
              <a:rPr lang="en-US" dirty="0" err="1" smtClean="0"/>
              <a:t>meningococcus</a:t>
            </a:r>
            <a:r>
              <a:rPr lang="en-US" dirty="0" smtClean="0"/>
              <a:t>, and </a:t>
            </a:r>
            <a:r>
              <a:rPr lang="en-US" dirty="0" err="1" smtClean="0"/>
              <a:t>thyphoid</a:t>
            </a:r>
            <a:r>
              <a:rPr lang="en-US" dirty="0" smtClean="0"/>
              <a:t> fever.</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Anticancer agents</a:t>
            </a:r>
            <a:r>
              <a:rPr lang="en-US" dirty="0"/>
              <a:t>: Drugs or chemicals used to manage </a:t>
            </a:r>
            <a:r>
              <a:rPr lang="en-US" dirty="0" err="1"/>
              <a:t>neoplastic</a:t>
            </a:r>
            <a:r>
              <a:rPr lang="en-US" dirty="0"/>
              <a:t> diseases.</a:t>
            </a:r>
          </a:p>
          <a:p>
            <a:r>
              <a:rPr lang="en-US" b="1" dirty="0" err="1"/>
              <a:t>Antiprotozoals</a:t>
            </a:r>
            <a:r>
              <a:rPr lang="en-US" b="1" dirty="0"/>
              <a:t>: </a:t>
            </a:r>
            <a:r>
              <a:rPr lang="en-US" dirty="0"/>
              <a:t>are drugs used to treat malaria, </a:t>
            </a:r>
            <a:r>
              <a:rPr lang="en-US" dirty="0" err="1"/>
              <a:t>amoebiasis</a:t>
            </a:r>
            <a:r>
              <a:rPr lang="en-US" dirty="0"/>
              <a:t>, </a:t>
            </a:r>
            <a:r>
              <a:rPr lang="en-US" dirty="0" err="1"/>
              <a:t>gardiasis</a:t>
            </a:r>
            <a:r>
              <a:rPr lang="en-US" dirty="0"/>
              <a:t>, </a:t>
            </a:r>
            <a:r>
              <a:rPr lang="en-US" dirty="0" err="1" smtClean="0"/>
              <a:t>trichomoniasis</a:t>
            </a:r>
            <a:r>
              <a:rPr lang="en-US" dirty="0" smtClean="0"/>
              <a:t>, toxoplasmosis</a:t>
            </a:r>
            <a:r>
              <a:rPr lang="en-US" dirty="0"/>
              <a:t>, </a:t>
            </a:r>
            <a:r>
              <a:rPr lang="en-US" dirty="0" err="1"/>
              <a:t>pneumocystis</a:t>
            </a:r>
            <a:r>
              <a:rPr lang="en-US" dirty="0"/>
              <a:t> </a:t>
            </a:r>
            <a:r>
              <a:rPr lang="en-US" dirty="0" err="1"/>
              <a:t>carinii</a:t>
            </a:r>
            <a:r>
              <a:rPr lang="en-US" dirty="0"/>
              <a:t> pneumonia, </a:t>
            </a:r>
            <a:r>
              <a:rPr lang="en-US" dirty="0" err="1"/>
              <a:t>trypanosomiasis</a:t>
            </a:r>
            <a:r>
              <a:rPr lang="en-US" dirty="0"/>
              <a:t> and </a:t>
            </a:r>
            <a:r>
              <a:rPr lang="en-US" dirty="0" err="1"/>
              <a:t>leshmaniasis</a:t>
            </a:r>
            <a:r>
              <a:rPr lang="en-US" dirty="0"/>
              <a:t>.</a:t>
            </a:r>
          </a:p>
          <a:p>
            <a:r>
              <a:rPr lang="en-US" b="1" dirty="0" err="1"/>
              <a:t>Anthelminthics</a:t>
            </a:r>
            <a:r>
              <a:rPr lang="en-US" dirty="0"/>
              <a:t>: are drugs used in the treatment of intestinal and tissue worms</a:t>
            </a:r>
            <a:r>
              <a:rPr lang="en-US" dirty="0" smtClean="0"/>
              <a:t>.</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Adverse Reactions</a:t>
            </a:r>
          </a:p>
          <a:p>
            <a:r>
              <a:rPr lang="en-US" b="1" dirty="0" smtClean="0"/>
              <a:t>Gastrointestinal disturbances</a:t>
            </a:r>
            <a:r>
              <a:rPr lang="en-US" dirty="0" smtClean="0"/>
              <a:t>: Adults occasionally develop nausea, vomiting, and diarrhea.</a:t>
            </a:r>
          </a:p>
          <a:p>
            <a:r>
              <a:rPr lang="en-US" dirty="0" smtClean="0"/>
              <a:t>Oral or vaginal </a:t>
            </a:r>
            <a:r>
              <a:rPr lang="en-US" dirty="0" err="1" smtClean="0"/>
              <a:t>candidiasis</a:t>
            </a:r>
            <a:r>
              <a:rPr lang="en-US" dirty="0" smtClean="0"/>
              <a:t> may occur as a result of alteration of normal microbial flora.</a:t>
            </a:r>
          </a:p>
          <a:p>
            <a:r>
              <a:rPr lang="en-US" b="1" dirty="0" smtClean="0"/>
              <a:t>Bone marrow disturbances</a:t>
            </a:r>
            <a:r>
              <a:rPr lang="en-US" i="1" dirty="0" smtClean="0"/>
              <a:t>: </a:t>
            </a:r>
            <a:r>
              <a:rPr lang="en-US" i="1" dirty="0" err="1" smtClean="0"/>
              <a:t>Chloramphenicol</a:t>
            </a:r>
            <a:r>
              <a:rPr lang="en-US" i="1" dirty="0" smtClean="0"/>
              <a:t> commonly causes a dose-related reversible </a:t>
            </a:r>
            <a:r>
              <a:rPr lang="en-US" dirty="0" smtClean="0"/>
              <a:t>suppression of red cell production at dosages exceeding 50 mg/kg/d after 1-2 weeks. </a:t>
            </a:r>
          </a:p>
          <a:p>
            <a:r>
              <a:rPr lang="en-US" dirty="0" err="1" smtClean="0"/>
              <a:t>Aplastic</a:t>
            </a:r>
            <a:r>
              <a:rPr lang="en-US" dirty="0" smtClean="0"/>
              <a:t> anemia is a rare consequence of </a:t>
            </a:r>
            <a:r>
              <a:rPr lang="en-US" dirty="0" err="1" smtClean="0"/>
              <a:t>chloramphenicol</a:t>
            </a:r>
            <a:r>
              <a:rPr lang="en-US" dirty="0" smtClean="0"/>
              <a:t> administration by any route. It is an idiosyncratic reaction unrelated to dose, though it occurs more frequently with prolonged use. It</a:t>
            </a:r>
          </a:p>
          <a:p>
            <a:r>
              <a:rPr lang="en-US" dirty="0" smtClean="0"/>
              <a:t>tends to be irreversible and can be fatal.</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Toxicity for newborn infants</a:t>
            </a:r>
            <a:r>
              <a:rPr lang="en-US" dirty="0" smtClean="0"/>
              <a:t>: </a:t>
            </a:r>
          </a:p>
          <a:p>
            <a:r>
              <a:rPr lang="en-US" dirty="0" smtClean="0"/>
              <a:t>Newborn infants lack an effective </a:t>
            </a:r>
            <a:r>
              <a:rPr lang="en-US" dirty="0" err="1" smtClean="0"/>
              <a:t>glucuronic</a:t>
            </a:r>
            <a:r>
              <a:rPr lang="en-US" dirty="0" smtClean="0"/>
              <a:t> acid conjugation</a:t>
            </a:r>
          </a:p>
          <a:p>
            <a:r>
              <a:rPr lang="en-US" dirty="0" smtClean="0"/>
              <a:t>mechanism for the degradation and detoxification of </a:t>
            </a:r>
            <a:r>
              <a:rPr lang="en-US" dirty="0" err="1" smtClean="0"/>
              <a:t>chloramphenicol</a:t>
            </a:r>
            <a:r>
              <a:rPr lang="en-US" dirty="0" smtClean="0"/>
              <a:t>. </a:t>
            </a:r>
          </a:p>
          <a:p>
            <a:r>
              <a:rPr lang="en-US" dirty="0" smtClean="0"/>
              <a:t>Consequently, when infants are given dosages above 50 mg/kg/d, the drug may accumulate, resulting in the gray baby syndrome, with vomiting, flaccidity, hypothermia, gray color, shock, and collapse.</a:t>
            </a:r>
          </a:p>
          <a:p>
            <a:r>
              <a:rPr lang="en-US" b="1" dirty="0" smtClean="0"/>
              <a:t>Interaction with other drugs</a:t>
            </a:r>
            <a:r>
              <a:rPr lang="en-US" dirty="0" smtClean="0"/>
              <a:t>:</a:t>
            </a:r>
          </a:p>
          <a:p>
            <a:r>
              <a:rPr lang="en-US" dirty="0" smtClean="0"/>
              <a:t> </a:t>
            </a:r>
            <a:r>
              <a:rPr lang="en-US" dirty="0" err="1" smtClean="0"/>
              <a:t>Chloramphenicol</a:t>
            </a:r>
            <a:r>
              <a:rPr lang="en-US" dirty="0" smtClean="0"/>
              <a:t> inhibits hepatic </a:t>
            </a:r>
            <a:r>
              <a:rPr lang="en-US" dirty="0" err="1" smtClean="0"/>
              <a:t>microsomal</a:t>
            </a:r>
            <a:r>
              <a:rPr lang="en-US" dirty="0" smtClean="0"/>
              <a:t> enzymes that</a:t>
            </a:r>
          </a:p>
          <a:p>
            <a:r>
              <a:rPr lang="en-US" dirty="0" smtClean="0"/>
              <a:t>metabolize several drugs. </a:t>
            </a:r>
          </a:p>
          <a:p>
            <a:r>
              <a:rPr lang="en-US" dirty="0" smtClean="0"/>
              <a:t>Like other </a:t>
            </a:r>
            <a:r>
              <a:rPr lang="en-US" dirty="0" err="1" smtClean="0"/>
              <a:t>bacteriostatic</a:t>
            </a:r>
            <a:r>
              <a:rPr lang="en-US" dirty="0" smtClean="0"/>
              <a:t> inhibitors of microbial protein synthesis,</a:t>
            </a:r>
          </a:p>
          <a:p>
            <a:r>
              <a:rPr lang="en-US" dirty="0" err="1" smtClean="0"/>
              <a:t>chloramphenicol</a:t>
            </a:r>
            <a:r>
              <a:rPr lang="en-US" dirty="0" smtClean="0"/>
              <a:t> can antagonize bactericidal drugs such as </a:t>
            </a:r>
            <a:r>
              <a:rPr lang="en-US" dirty="0" err="1" smtClean="0"/>
              <a:t>penicillins</a:t>
            </a:r>
            <a:r>
              <a:rPr lang="en-US" dirty="0" smtClean="0"/>
              <a:t> or </a:t>
            </a:r>
            <a:r>
              <a:rPr lang="en-US" dirty="0" err="1" smtClean="0"/>
              <a:t>aminoglycosides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i="1" dirty="0" err="1" smtClean="0"/>
              <a:t>Tetracyclines</a:t>
            </a:r>
            <a:endParaRPr lang="en-US" b="1" i="1" dirty="0" smtClean="0"/>
          </a:p>
          <a:p>
            <a:r>
              <a:rPr lang="en-US" dirty="0" smtClean="0"/>
              <a:t>The </a:t>
            </a:r>
            <a:r>
              <a:rPr lang="en-US" dirty="0" err="1" smtClean="0"/>
              <a:t>tetracyclines</a:t>
            </a:r>
            <a:r>
              <a:rPr lang="en-US" dirty="0" smtClean="0"/>
              <a:t> are a large group of drugs with a common basic structure and activity.</a:t>
            </a:r>
          </a:p>
          <a:p>
            <a:r>
              <a:rPr lang="en-US" b="1" dirty="0" smtClean="0"/>
              <a:t>All </a:t>
            </a:r>
            <a:r>
              <a:rPr lang="en-US" b="1" dirty="0" err="1" smtClean="0"/>
              <a:t>tetracyclines</a:t>
            </a:r>
            <a:r>
              <a:rPr lang="en-US" b="1" dirty="0" smtClean="0"/>
              <a:t> have a nucleus of four cyclic rings. </a:t>
            </a:r>
          </a:p>
          <a:p>
            <a:r>
              <a:rPr lang="en-US" dirty="0" smtClean="0"/>
              <a:t>They are called </a:t>
            </a:r>
            <a:r>
              <a:rPr lang="en-US" b="1" dirty="0" smtClean="0"/>
              <a:t>broad spectrum </a:t>
            </a:r>
            <a:r>
              <a:rPr lang="en-US" b="1" dirty="0" err="1" smtClean="0"/>
              <a:t>antiboitics</a:t>
            </a:r>
            <a:r>
              <a:rPr lang="en-US" dirty="0" smtClean="0"/>
              <a:t>.</a:t>
            </a:r>
          </a:p>
          <a:p>
            <a:r>
              <a:rPr lang="en-US" dirty="0" smtClean="0"/>
              <a:t>All </a:t>
            </a:r>
            <a:r>
              <a:rPr lang="en-US" dirty="0" err="1" smtClean="0"/>
              <a:t>tetracyclines</a:t>
            </a:r>
            <a:r>
              <a:rPr lang="en-US" dirty="0" smtClean="0"/>
              <a:t> are slightly bitter solids, weak water soluble, however their hydrochlorides are more soluble.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Tetracyclines</a:t>
            </a:r>
            <a:r>
              <a:rPr lang="en-US" dirty="0" smtClean="0"/>
              <a:t> are classified as </a:t>
            </a:r>
          </a:p>
          <a:p>
            <a:r>
              <a:rPr lang="en-US" b="1" dirty="0" smtClean="0"/>
              <a:t>short acting </a:t>
            </a:r>
            <a:r>
              <a:rPr lang="en-US" dirty="0" smtClean="0"/>
              <a:t>(chlortetracycline, tetracycline, </a:t>
            </a:r>
            <a:r>
              <a:rPr lang="en-US" dirty="0" err="1" smtClean="0"/>
              <a:t>oxytetracycline</a:t>
            </a:r>
            <a:r>
              <a:rPr lang="en-US" dirty="0" smtClean="0"/>
              <a:t>),</a:t>
            </a:r>
          </a:p>
          <a:p>
            <a:r>
              <a:rPr lang="en-US" b="1" dirty="0" smtClean="0"/>
              <a:t>intermediate acting </a:t>
            </a:r>
            <a:r>
              <a:rPr lang="en-US" dirty="0" smtClean="0"/>
              <a:t>(</a:t>
            </a:r>
            <a:r>
              <a:rPr lang="en-US" dirty="0" err="1" smtClean="0"/>
              <a:t>demeclocycline</a:t>
            </a:r>
            <a:r>
              <a:rPr lang="en-US" dirty="0" smtClean="0"/>
              <a:t> and </a:t>
            </a:r>
            <a:r>
              <a:rPr lang="en-US" dirty="0" err="1" smtClean="0"/>
              <a:t>methacycline</a:t>
            </a:r>
            <a:r>
              <a:rPr lang="en-US" dirty="0" smtClean="0"/>
              <a:t>), or</a:t>
            </a:r>
          </a:p>
          <a:p>
            <a:r>
              <a:rPr lang="en-US" dirty="0" smtClean="0"/>
              <a:t> </a:t>
            </a:r>
            <a:r>
              <a:rPr lang="en-US" b="1" dirty="0" smtClean="0"/>
              <a:t>long-acting (</a:t>
            </a:r>
            <a:r>
              <a:rPr lang="en-US" dirty="0" err="1" smtClean="0"/>
              <a:t>doxycycline</a:t>
            </a:r>
            <a:r>
              <a:rPr lang="en-US" dirty="0" smtClean="0"/>
              <a:t> and </a:t>
            </a:r>
            <a:r>
              <a:rPr lang="en-US" dirty="0" err="1" smtClean="0"/>
              <a:t>minocycline</a:t>
            </a:r>
            <a:r>
              <a:rPr lang="en-US" dirty="0" smtClean="0"/>
              <a:t>) based on serum half-lives</a:t>
            </a:r>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MECHANISM OF ACTION </a:t>
            </a:r>
          </a:p>
          <a:p>
            <a:r>
              <a:rPr lang="en-US" b="1" dirty="0" smtClean="0"/>
              <a:t>They  inhibit protein synthesis by</a:t>
            </a:r>
            <a:r>
              <a:rPr lang="en-US" dirty="0" smtClean="0"/>
              <a:t> binding to 30S ribosomal subunit at a site that blocks binding of charged </a:t>
            </a:r>
            <a:r>
              <a:rPr lang="en-US" dirty="0" err="1" smtClean="0"/>
              <a:t>tRNA</a:t>
            </a:r>
            <a:r>
              <a:rPr lang="en-US" dirty="0" smtClean="0"/>
              <a:t> to the </a:t>
            </a:r>
            <a:r>
              <a:rPr lang="en-US" dirty="0" smtClean="0"/>
              <a:t>30S </a:t>
            </a:r>
            <a:r>
              <a:rPr lang="en-US" dirty="0" smtClean="0"/>
              <a:t>site of the ribosome. They are </a:t>
            </a:r>
            <a:r>
              <a:rPr lang="en-US" dirty="0" err="1" smtClean="0"/>
              <a:t>bacteriostatic</a:t>
            </a:r>
            <a:r>
              <a:rPr lang="en-US" dirty="0" smtClean="0"/>
              <a:t>. </a:t>
            </a:r>
          </a:p>
          <a:p>
            <a:r>
              <a:rPr lang="en-US" dirty="0" err="1" smtClean="0"/>
              <a:t>Tetracyclines</a:t>
            </a:r>
            <a:r>
              <a:rPr lang="en-US" dirty="0" smtClean="0"/>
              <a:t> can inhibit mammalian protein synthesis, but because they are </a:t>
            </a:r>
            <a:r>
              <a:rPr lang="en-US" b="1" dirty="0" smtClean="0"/>
              <a:t>"pumped</a:t>
            </a:r>
            <a:r>
              <a:rPr lang="en-US" dirty="0" smtClean="0"/>
              <a:t>" out of most mammalian cells do not usually reach concentrations needed to significantly reduce mammalian protein synthesis.</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Antimicrobial activity</a:t>
            </a:r>
            <a:r>
              <a:rPr lang="en-US" i="1" dirty="0" smtClean="0"/>
              <a:t>: </a:t>
            </a:r>
          </a:p>
          <a:p>
            <a:r>
              <a:rPr lang="en-US" i="1" dirty="0" err="1" smtClean="0"/>
              <a:t>Tetracyclines</a:t>
            </a:r>
            <a:r>
              <a:rPr lang="en-US" i="1" dirty="0" smtClean="0"/>
              <a:t> are </a:t>
            </a:r>
            <a:r>
              <a:rPr lang="en-US" b="1" i="1" dirty="0" smtClean="0"/>
              <a:t>broad-spectrum antibiotics. </a:t>
            </a:r>
          </a:p>
          <a:p>
            <a:r>
              <a:rPr lang="en-US" b="1" i="1" dirty="0" smtClean="0"/>
              <a:t>They are active against </a:t>
            </a:r>
            <a:r>
              <a:rPr lang="en-US" b="1" dirty="0" smtClean="0"/>
              <a:t>many gram-positive and gram-negative bacteria, including </a:t>
            </a:r>
            <a:r>
              <a:rPr lang="en-US" dirty="0" smtClean="0"/>
              <a:t>anaerobes, </a:t>
            </a:r>
            <a:r>
              <a:rPr lang="en-US" dirty="0" err="1" smtClean="0"/>
              <a:t>rickettsiae</a:t>
            </a:r>
            <a:r>
              <a:rPr lang="en-US" dirty="0" smtClean="0"/>
              <a:t>, </a:t>
            </a:r>
            <a:r>
              <a:rPr lang="en-US" dirty="0" err="1" smtClean="0"/>
              <a:t>chlamydiae</a:t>
            </a:r>
            <a:r>
              <a:rPr lang="en-US" dirty="0" smtClean="0"/>
              <a:t>, </a:t>
            </a:r>
            <a:r>
              <a:rPr lang="en-US" dirty="0" err="1" smtClean="0"/>
              <a:t>mycoplasmas</a:t>
            </a:r>
            <a:r>
              <a:rPr lang="en-US" dirty="0" smtClean="0"/>
              <a:t>, and are active against some protozoa.</a:t>
            </a:r>
          </a:p>
          <a:p>
            <a:r>
              <a:rPr lang="en-US" dirty="0" smtClean="0"/>
              <a:t> The </a:t>
            </a:r>
            <a:r>
              <a:rPr lang="en-US" b="1" dirty="0" smtClean="0"/>
              <a:t>main mechanisms of resistance </a:t>
            </a:r>
            <a:r>
              <a:rPr lang="en-US" dirty="0" smtClean="0"/>
              <a:t>to tetracycline, is decreased intracellular accumulation due to either impaired influx or increased efflux by an active transport protein pump.</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b="1" dirty="0" smtClean="0"/>
              <a:t>Resistance</a:t>
            </a:r>
          </a:p>
          <a:p>
            <a:r>
              <a:rPr lang="sr-Cyrl-CS" b="1" dirty="0" smtClean="0"/>
              <a:t>Three mechanisms of resistance </a:t>
            </a:r>
            <a:endParaRPr lang="en-US" b="1" dirty="0" smtClean="0"/>
          </a:p>
          <a:p>
            <a:r>
              <a:rPr lang="sr-Cyrl-CS" b="1" dirty="0" smtClean="0"/>
              <a:t> (1) impaired influx or increased efflux by an active transport protein pump</a:t>
            </a:r>
            <a:r>
              <a:rPr lang="en-US" b="1" dirty="0" smtClean="0"/>
              <a:t>, so this efflux protein pumps tetracycline out</a:t>
            </a:r>
            <a:r>
              <a:rPr lang="sr-Cyrl-CS" b="1" dirty="0" smtClean="0"/>
              <a:t>;</a:t>
            </a:r>
            <a:endParaRPr lang="en-US" b="1" dirty="0" smtClean="0"/>
          </a:p>
          <a:p>
            <a:r>
              <a:rPr lang="sr-Cyrl-CS" b="1" dirty="0" smtClean="0"/>
              <a:t> (2)</a:t>
            </a:r>
            <a:r>
              <a:rPr lang="en-US" b="1" dirty="0" smtClean="0"/>
              <a:t> plasmid mediated synthesis of a protection protein which protects the</a:t>
            </a:r>
            <a:r>
              <a:rPr lang="sr-Cyrl-CS" b="1" dirty="0" smtClean="0"/>
              <a:t> ribosom</a:t>
            </a:r>
            <a:r>
              <a:rPr lang="en-US" b="1" dirty="0" smtClean="0"/>
              <a:t>al binding site from binding to tetracycline.</a:t>
            </a:r>
          </a:p>
          <a:p>
            <a:r>
              <a:rPr lang="sr-Cyrl-CS" b="1" dirty="0" smtClean="0"/>
              <a:t> (3) enzymatic inactivation</a:t>
            </a:r>
            <a:r>
              <a:rPr lang="en-US" b="1" dirty="0" smtClean="0"/>
              <a:t> of </a:t>
            </a:r>
            <a:r>
              <a:rPr lang="en-US" b="1" dirty="0" err="1" smtClean="0"/>
              <a:t>tetracyclines</a:t>
            </a:r>
            <a:r>
              <a:rPr lang="sr-Cyrl-CS" b="1" dirty="0" smtClean="0"/>
              <a:t>. </a:t>
            </a:r>
            <a:endParaRPr lang="en-US" b="1" dirty="0" smtClean="0"/>
          </a:p>
          <a:p>
            <a:r>
              <a:rPr lang="sr-Cyrl-CS" b="1" dirty="0" smtClean="0"/>
              <a:t>The most important of these are production of an efflux pump and ribosomal protection. </a:t>
            </a:r>
            <a:endParaRPr lang="en-US" b="1" dirty="0" smtClean="0"/>
          </a:p>
          <a:p>
            <a:r>
              <a:rPr lang="sr-Cyrl-CS" b="1" dirty="0" smtClean="0"/>
              <a:t>Tet(AE) efflux pump-expressing gram-negative species are resistant to the older tetracyclines, doxycycline, and minocycline.  </a:t>
            </a:r>
            <a:endParaRPr lang="en-US" b="1" dirty="0" smtClean="0"/>
          </a:p>
          <a:p>
            <a:r>
              <a:rPr lang="sr-Cyrl-CS" b="1" dirty="0" smtClean="0"/>
              <a:t> Tet(K) efflux pump of staphylococci confers resistance to tetracyclines, but not to doxycycline, minocycline, or tigecycline, none of which are pump substrates. </a:t>
            </a:r>
            <a:endParaRPr lang="en-US" b="1" dirty="0" smtClean="0"/>
          </a:p>
          <a:p>
            <a:r>
              <a:rPr lang="sr-Cyrl-CS" b="1" dirty="0" smtClean="0"/>
              <a:t>The Tet(M) ribosomal protection protein expressed by gram-positives produces resistance to the tetracyclines, doxycycline, and minocycline, but not to tigecycline, </a:t>
            </a:r>
            <a:endParaRPr lang="en-US"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Pharmacokinetics:</a:t>
            </a:r>
            <a:r>
              <a:rPr lang="en-US" dirty="0" smtClean="0"/>
              <a:t> </a:t>
            </a:r>
          </a:p>
          <a:p>
            <a:r>
              <a:rPr lang="en-US" dirty="0" err="1" smtClean="0"/>
              <a:t>Tetracyclines</a:t>
            </a:r>
            <a:r>
              <a:rPr lang="en-US" dirty="0" smtClean="0"/>
              <a:t> mainly differ in their absorption after oral administration and their elimination. </a:t>
            </a:r>
            <a:r>
              <a:rPr lang="en-US" dirty="0" err="1" smtClean="0"/>
              <a:t>Doxycycline</a:t>
            </a:r>
            <a:r>
              <a:rPr lang="en-US" dirty="0" smtClean="0"/>
              <a:t> better absorbed after oral administration than tetracycline. </a:t>
            </a:r>
          </a:p>
          <a:p>
            <a:r>
              <a:rPr lang="en-US" dirty="0" smtClean="0"/>
              <a:t>A portion of an orally administered dose of tetracycline remains in the gut lumen, modifies intestinal flora, and is excreted in the feces. </a:t>
            </a:r>
          </a:p>
          <a:p>
            <a:r>
              <a:rPr lang="en-US" dirty="0" smtClean="0"/>
              <a:t>Absorption occurs mainly in the upper small intestine and is impaired by food (except </a:t>
            </a:r>
            <a:r>
              <a:rPr lang="en-US" dirty="0" err="1" smtClean="0"/>
              <a:t>doxycycline</a:t>
            </a:r>
            <a:r>
              <a:rPr lang="en-US" dirty="0" smtClean="0"/>
              <a:t> and </a:t>
            </a:r>
            <a:r>
              <a:rPr lang="en-US" dirty="0" err="1" smtClean="0"/>
              <a:t>minocycline</a:t>
            </a:r>
            <a:r>
              <a:rPr lang="en-US" dirty="0" smtClean="0"/>
              <a:t>); by divalent </a:t>
            </a:r>
            <a:r>
              <a:rPr lang="en-US" dirty="0" err="1" smtClean="0"/>
              <a:t>cations</a:t>
            </a:r>
            <a:r>
              <a:rPr lang="en-US" dirty="0" smtClean="0"/>
              <a:t> (Ca2+, Mg2+, Fe2+) or Al3+; by dairy products and antacids, which contain multivalent </a:t>
            </a:r>
            <a:r>
              <a:rPr lang="en-US" dirty="0" err="1" smtClean="0"/>
              <a:t>cations</a:t>
            </a:r>
            <a:r>
              <a:rPr lang="en-US" dirty="0" smtClean="0"/>
              <a:t>; and by alkaline </a:t>
            </a:r>
            <a:r>
              <a:rPr lang="en-US" dirty="0" err="1" smtClean="0"/>
              <a:t>pH.</a:t>
            </a:r>
            <a:endParaRPr lang="en-US" dirty="0" smtClean="0"/>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They are distributed widely to tissues and body fluids except for cerebrospinal fluid. </a:t>
            </a:r>
          </a:p>
          <a:p>
            <a:r>
              <a:rPr lang="en-US" b="1" dirty="0" err="1" smtClean="0"/>
              <a:t>Minocycline</a:t>
            </a:r>
            <a:r>
              <a:rPr lang="en-US" dirty="0" smtClean="0"/>
              <a:t> reaches very high concentrations in tears and saliva, which makes it useful for eradication of the meningococcal carrier state. </a:t>
            </a:r>
          </a:p>
          <a:p>
            <a:r>
              <a:rPr lang="en-US" b="1" dirty="0" err="1" smtClean="0"/>
              <a:t>Tetracyclines</a:t>
            </a:r>
            <a:r>
              <a:rPr lang="en-US" dirty="0" smtClean="0"/>
              <a:t> cross the placenta to reach the fetus and are also excreted in milk.</a:t>
            </a:r>
          </a:p>
          <a:p>
            <a:r>
              <a:rPr lang="en-US" b="1" dirty="0" err="1" smtClean="0"/>
              <a:t>Doxycycline</a:t>
            </a:r>
            <a:r>
              <a:rPr lang="en-US" dirty="0" smtClean="0"/>
              <a:t>, in contrast to other </a:t>
            </a:r>
            <a:r>
              <a:rPr lang="en-US" dirty="0" err="1" smtClean="0"/>
              <a:t>tetracyclines</a:t>
            </a:r>
            <a:r>
              <a:rPr lang="en-US" dirty="0" smtClean="0"/>
              <a:t>, is eliminated by non renal mechanisms</a:t>
            </a:r>
          </a:p>
          <a:p>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Clinical uses</a:t>
            </a:r>
            <a:r>
              <a:rPr lang="en-US" dirty="0" smtClean="0"/>
              <a:t>:</a:t>
            </a:r>
          </a:p>
          <a:p>
            <a:r>
              <a:rPr lang="en-US" b="1" dirty="0" smtClean="0"/>
              <a:t> A tetracycline is the drug of choice in infections with </a:t>
            </a:r>
            <a:r>
              <a:rPr lang="en-US" b="1" dirty="0" err="1" smtClean="0"/>
              <a:t>Mycoplasma</a:t>
            </a:r>
            <a:r>
              <a:rPr lang="en-US" b="1" dirty="0" smtClean="0"/>
              <a:t> </a:t>
            </a:r>
            <a:r>
              <a:rPr lang="en-US" b="1" dirty="0" err="1" smtClean="0"/>
              <a:t>pneumoniae</a:t>
            </a:r>
            <a:r>
              <a:rPr lang="en-US" b="1" dirty="0" smtClean="0"/>
              <a:t>, </a:t>
            </a:r>
            <a:r>
              <a:rPr lang="en-US" b="1" dirty="0" err="1" smtClean="0"/>
              <a:t>chlamydiae</a:t>
            </a:r>
            <a:r>
              <a:rPr lang="en-US" b="1" dirty="0" smtClean="0"/>
              <a:t>, </a:t>
            </a:r>
            <a:r>
              <a:rPr lang="en-US" b="1" dirty="0" err="1" smtClean="0"/>
              <a:t>rickettsiae</a:t>
            </a:r>
            <a:r>
              <a:rPr lang="en-US" b="1" dirty="0" smtClean="0"/>
              <a:t>, and some spirochetes, cholera, Brucellosis, Plague, relapsing fever due to </a:t>
            </a:r>
            <a:r>
              <a:rPr lang="en-US" b="1" dirty="0" err="1" smtClean="0"/>
              <a:t>Borrelia</a:t>
            </a:r>
            <a:r>
              <a:rPr lang="en-US" b="1" dirty="0" smtClean="0"/>
              <a:t> </a:t>
            </a:r>
            <a:r>
              <a:rPr lang="en-US" b="1" dirty="0" err="1" smtClean="0"/>
              <a:t>recurrentia</a:t>
            </a:r>
            <a:r>
              <a:rPr lang="en-US" b="1" dirty="0" smtClean="0"/>
              <a:t>, Venereal diseases. </a:t>
            </a:r>
          </a:p>
          <a:p>
            <a:r>
              <a:rPr lang="en-US" b="1" dirty="0" smtClean="0"/>
              <a:t>They are used in combination regimens to treat gastric and duodenal ulcer disease caused by Helicobacter pylori. </a:t>
            </a:r>
          </a:p>
          <a:p>
            <a:r>
              <a:rPr lang="en-US" b="1" dirty="0" smtClean="0"/>
              <a:t>They may be employed in various gram-positive and gram-negative bacterial infections, including </a:t>
            </a:r>
            <a:r>
              <a:rPr lang="en-US" b="1" dirty="0" err="1" smtClean="0"/>
              <a:t>Vibrio</a:t>
            </a:r>
            <a:r>
              <a:rPr lang="en-US" b="1" dirty="0" smtClean="0"/>
              <a:t> infections. </a:t>
            </a:r>
          </a:p>
          <a:p>
            <a:r>
              <a:rPr lang="en-US" b="1" dirty="0" smtClean="0"/>
              <a:t>A tetracycline in combination with an </a:t>
            </a:r>
            <a:r>
              <a:rPr lang="en-US" b="1" dirty="0" err="1" smtClean="0"/>
              <a:t>aminoglycoside</a:t>
            </a:r>
            <a:r>
              <a:rPr lang="en-US" b="1" dirty="0" smtClean="0"/>
              <a:t> is indicated for plague, tularemia, and brucellosis.</a:t>
            </a:r>
          </a:p>
          <a:p>
            <a:r>
              <a:rPr lang="en-US" b="1" dirty="0" err="1" smtClean="0"/>
              <a:t>Tetracyclines</a:t>
            </a:r>
            <a:r>
              <a:rPr lang="en-US" b="1" dirty="0" smtClean="0"/>
              <a:t> are sometimes employed in the treatment of E. </a:t>
            </a:r>
            <a:r>
              <a:rPr lang="en-US" b="1" dirty="0" err="1" smtClean="0"/>
              <a:t>histolytica</a:t>
            </a:r>
            <a:r>
              <a:rPr lang="en-US" b="1" dirty="0" smtClean="0"/>
              <a:t> or P. </a:t>
            </a:r>
            <a:r>
              <a:rPr lang="en-US" b="1" dirty="0" err="1" smtClean="0"/>
              <a:t>falciparum</a:t>
            </a:r>
            <a:r>
              <a:rPr lang="en-US" b="1" dirty="0" smtClean="0"/>
              <a:t>.</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ANTIMICROBIAL DRUGS</a:t>
            </a:r>
            <a:endParaRPr lang="en-US" b="1" dirty="0"/>
          </a:p>
        </p:txBody>
      </p:sp>
      <p:sp>
        <p:nvSpPr>
          <p:cNvPr id="3" name="Content Placeholder 2"/>
          <p:cNvSpPr>
            <a:spLocks noGrp="1"/>
          </p:cNvSpPr>
          <p:nvPr>
            <p:ph idx="1"/>
          </p:nvPr>
        </p:nvSpPr>
        <p:spPr/>
        <p:txBody>
          <a:bodyPr/>
          <a:lstStyle/>
          <a:p>
            <a:r>
              <a:rPr lang="en-US" b="1" dirty="0"/>
              <a:t>Mechanisms of antimicrobial drug action:</a:t>
            </a:r>
          </a:p>
          <a:p>
            <a:r>
              <a:rPr lang="en-US" dirty="0"/>
              <a:t>1. Inhibition of cell wall synthesis</a:t>
            </a:r>
          </a:p>
          <a:p>
            <a:r>
              <a:rPr lang="en-US" dirty="0"/>
              <a:t>2. Cell membrane function inhibitors</a:t>
            </a:r>
          </a:p>
          <a:p>
            <a:r>
              <a:rPr lang="en-US" dirty="0"/>
              <a:t>3. Inhibition of protein synthesis</a:t>
            </a:r>
          </a:p>
          <a:p>
            <a:r>
              <a:rPr lang="en-US" dirty="0"/>
              <a:t>4. Inhibition of nucleic acid synthesis</a:t>
            </a:r>
          </a:p>
          <a:p>
            <a:r>
              <a:rPr lang="en-US" dirty="0"/>
              <a:t>5. </a:t>
            </a:r>
            <a:r>
              <a:rPr lang="en-US" dirty="0" err="1"/>
              <a:t>Antimetabolites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smtClean="0"/>
              <a:t>Tetracyclines</a:t>
            </a:r>
            <a:r>
              <a:rPr lang="en-US" b="1" dirty="0" smtClean="0"/>
              <a:t> are second choice </a:t>
            </a:r>
            <a:r>
              <a:rPr lang="en-US" dirty="0" smtClean="0"/>
              <a:t>drugs </a:t>
            </a:r>
          </a:p>
          <a:p>
            <a:r>
              <a:rPr lang="en-US" dirty="0" smtClean="0"/>
              <a:t>To </a:t>
            </a:r>
            <a:r>
              <a:rPr lang="en-US" dirty="0" err="1" smtClean="0"/>
              <a:t>penicillins</a:t>
            </a:r>
            <a:r>
              <a:rPr lang="en-US" dirty="0" smtClean="0"/>
              <a:t> for tetanus, anthrax, </a:t>
            </a:r>
            <a:r>
              <a:rPr lang="en-US" dirty="0" err="1" smtClean="0"/>
              <a:t>actinomycosis</a:t>
            </a:r>
            <a:r>
              <a:rPr lang="en-US" dirty="0" smtClean="0"/>
              <a:t> and </a:t>
            </a:r>
            <a:r>
              <a:rPr lang="en-US" dirty="0" err="1" smtClean="0"/>
              <a:t>Listeria</a:t>
            </a:r>
            <a:r>
              <a:rPr lang="en-US" dirty="0" smtClean="0"/>
              <a:t> infections</a:t>
            </a:r>
          </a:p>
          <a:p>
            <a:r>
              <a:rPr lang="en-US" dirty="0" smtClean="0"/>
              <a:t>To ciprofloxacin for </a:t>
            </a:r>
            <a:r>
              <a:rPr lang="en-US" dirty="0" err="1" smtClean="0"/>
              <a:t>gonorrhoea</a:t>
            </a:r>
            <a:endParaRPr lang="en-US" dirty="0" smtClean="0"/>
          </a:p>
          <a:p>
            <a:r>
              <a:rPr lang="en-US" dirty="0" smtClean="0"/>
              <a:t>To </a:t>
            </a:r>
            <a:r>
              <a:rPr lang="en-US" dirty="0" err="1" smtClean="0"/>
              <a:t>ceftriaxone</a:t>
            </a:r>
            <a:r>
              <a:rPr lang="en-US" dirty="0" smtClean="0"/>
              <a:t> for </a:t>
            </a:r>
            <a:r>
              <a:rPr lang="en-US" dirty="0" err="1" smtClean="0"/>
              <a:t>syphylis</a:t>
            </a:r>
            <a:endParaRPr lang="en-US" dirty="0" smtClean="0"/>
          </a:p>
          <a:p>
            <a:r>
              <a:rPr lang="en-US" dirty="0" smtClean="0"/>
              <a:t>To </a:t>
            </a:r>
            <a:r>
              <a:rPr lang="en-US" dirty="0" err="1" smtClean="0"/>
              <a:t>cotrimoxazole</a:t>
            </a:r>
            <a:r>
              <a:rPr lang="en-US" dirty="0" smtClean="0"/>
              <a:t> for </a:t>
            </a:r>
            <a:r>
              <a:rPr lang="en-US" dirty="0" err="1" smtClean="0"/>
              <a:t>chancroid</a:t>
            </a:r>
            <a:r>
              <a:rPr lang="en-US" dirty="0" smtClean="0"/>
              <a:t> , E. coli infections.</a:t>
            </a:r>
          </a:p>
          <a:p>
            <a:r>
              <a:rPr lang="en-US" dirty="0" smtClean="0"/>
              <a:t>To streptomycin for tularemia</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Other situations where </a:t>
            </a:r>
            <a:r>
              <a:rPr lang="en-US" dirty="0" err="1" smtClean="0"/>
              <a:t>tetracyclines</a:t>
            </a:r>
            <a:r>
              <a:rPr lang="en-US" dirty="0" smtClean="0"/>
              <a:t> can be used:</a:t>
            </a:r>
          </a:p>
          <a:p>
            <a:r>
              <a:rPr lang="en-US" dirty="0" smtClean="0"/>
              <a:t>Urinary tract infections, </a:t>
            </a:r>
            <a:r>
              <a:rPr lang="en-US" dirty="0" err="1" smtClean="0"/>
              <a:t>amoebiasis</a:t>
            </a:r>
            <a:r>
              <a:rPr lang="en-US" dirty="0" smtClean="0"/>
              <a:t>, as an adjuvant to quinine or </a:t>
            </a:r>
            <a:r>
              <a:rPr lang="en-US" dirty="0" err="1" smtClean="0"/>
              <a:t>sulfadoxine-pyrimethamine</a:t>
            </a:r>
            <a:r>
              <a:rPr lang="en-US" dirty="0" smtClean="0"/>
              <a:t> for </a:t>
            </a:r>
            <a:r>
              <a:rPr lang="en-US" dirty="0" err="1" smtClean="0"/>
              <a:t>chloroquine</a:t>
            </a:r>
            <a:r>
              <a:rPr lang="en-US" dirty="0" smtClean="0"/>
              <a:t> resistant strains of malaria, acne, chronic obstructive lung disease, </a:t>
            </a:r>
          </a:p>
          <a:p>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Precautions</a:t>
            </a:r>
            <a:r>
              <a:rPr lang="en-US" dirty="0" smtClean="0"/>
              <a:t>:</a:t>
            </a:r>
          </a:p>
          <a:p>
            <a:r>
              <a:rPr lang="en-US" dirty="0" smtClean="0"/>
              <a:t>Not used in pregnancy, lactation and in children, </a:t>
            </a:r>
          </a:p>
          <a:p>
            <a:r>
              <a:rPr lang="en-US" dirty="0" smtClean="0"/>
              <a:t>Avoided in patients on diuretics because blood urea may rise.</a:t>
            </a:r>
          </a:p>
          <a:p>
            <a:r>
              <a:rPr lang="en-US" dirty="0" smtClean="0"/>
              <a:t>Used cautiously in patients with renal or hepatic insufficiency.</a:t>
            </a:r>
          </a:p>
          <a:p>
            <a:r>
              <a:rPr lang="en-US" dirty="0" err="1" smtClean="0"/>
              <a:t>Injectable</a:t>
            </a:r>
            <a:r>
              <a:rPr lang="en-US" dirty="0" smtClean="0"/>
              <a:t> </a:t>
            </a:r>
            <a:r>
              <a:rPr lang="en-US" dirty="0" err="1" smtClean="0"/>
              <a:t>tetracyclines</a:t>
            </a:r>
            <a:r>
              <a:rPr lang="en-US" dirty="0" smtClean="0"/>
              <a:t> should not be mixed with </a:t>
            </a:r>
            <a:r>
              <a:rPr lang="en-US" dirty="0" err="1" smtClean="0"/>
              <a:t>penicillins</a:t>
            </a:r>
            <a:r>
              <a:rPr lang="en-US" dirty="0" smtClean="0"/>
              <a:t> because of inactivation</a:t>
            </a:r>
          </a:p>
          <a:p>
            <a:r>
              <a:rPr lang="en-US" dirty="0" err="1" smtClean="0"/>
              <a:t>Tetracyclines</a:t>
            </a:r>
            <a:r>
              <a:rPr lang="en-US" dirty="0" smtClean="0"/>
              <a:t> should not be injected </a:t>
            </a:r>
            <a:r>
              <a:rPr lang="en-US" dirty="0" err="1" smtClean="0"/>
              <a:t>intrathecally</a:t>
            </a:r>
            <a:r>
              <a:rPr lang="en-US" dirty="0" smtClean="0"/>
              <a:t>.</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Adverse reactions</a:t>
            </a:r>
          </a:p>
          <a:p>
            <a:r>
              <a:rPr lang="en-US" b="1" dirty="0" smtClean="0"/>
              <a:t>Gastrointestinal adverse effects</a:t>
            </a:r>
            <a:r>
              <a:rPr lang="en-US" dirty="0" smtClean="0"/>
              <a:t>: </a:t>
            </a:r>
          </a:p>
          <a:p>
            <a:r>
              <a:rPr lang="en-US" dirty="0" smtClean="0"/>
              <a:t>Nausea, vomiting, and diarrhea are the most common and these effects are attributable to direct local irritation of the intestinal tract. </a:t>
            </a:r>
          </a:p>
          <a:p>
            <a:r>
              <a:rPr lang="en-US" dirty="0" err="1" smtClean="0"/>
              <a:t>Tetracyclines</a:t>
            </a:r>
            <a:r>
              <a:rPr lang="en-US" dirty="0" smtClean="0"/>
              <a:t> suppress susceptible </a:t>
            </a:r>
            <a:r>
              <a:rPr lang="en-US" dirty="0" err="1" smtClean="0"/>
              <a:t>coliform</a:t>
            </a:r>
            <a:r>
              <a:rPr lang="en-US" dirty="0" smtClean="0"/>
              <a:t> organisms and causes overgrowth of Pseudomonas, Proteus, staphylococci, resistant </a:t>
            </a:r>
            <a:r>
              <a:rPr lang="en-US" dirty="0" err="1" smtClean="0"/>
              <a:t>coliforms</a:t>
            </a:r>
            <a:r>
              <a:rPr lang="en-US" dirty="0" smtClean="0"/>
              <a:t>, clostridia, and Candida.</a:t>
            </a:r>
          </a:p>
          <a:p>
            <a:r>
              <a:rPr lang="en-US" dirty="0" smtClean="0"/>
              <a:t> This can result in intestinal functional disturbances, anal </a:t>
            </a:r>
            <a:r>
              <a:rPr lang="en-US" dirty="0" err="1" smtClean="0"/>
              <a:t>pruritus</a:t>
            </a:r>
            <a:r>
              <a:rPr lang="en-US" dirty="0" smtClean="0"/>
              <a:t>, vaginal or oral </a:t>
            </a:r>
            <a:r>
              <a:rPr lang="en-US" dirty="0" err="1" smtClean="0"/>
              <a:t>candidiasis</a:t>
            </a:r>
            <a:r>
              <a:rPr lang="en-US" dirty="0" smtClean="0"/>
              <a:t>, or </a:t>
            </a:r>
            <a:r>
              <a:rPr lang="en-US" dirty="0" err="1" smtClean="0"/>
              <a:t>enterocolitis</a:t>
            </a:r>
            <a:r>
              <a:rPr lang="en-US" dirty="0" smtClean="0"/>
              <a:t> (associated with</a:t>
            </a:r>
          </a:p>
          <a:p>
            <a:r>
              <a:rPr lang="en-US" dirty="0" smtClean="0"/>
              <a:t>Clostridium </a:t>
            </a:r>
            <a:r>
              <a:rPr lang="en-US" dirty="0" err="1" smtClean="0"/>
              <a:t>difficile</a:t>
            </a:r>
            <a:r>
              <a:rPr lang="en-US" dirty="0" smtClean="0"/>
              <a:t>) with shock and death.</a:t>
            </a:r>
          </a:p>
          <a:p>
            <a:r>
              <a:rPr lang="en-US" dirty="0" smtClean="0"/>
              <a:t> </a:t>
            </a:r>
            <a:r>
              <a:rPr lang="en-US" dirty="0" err="1" smtClean="0"/>
              <a:t>Pseudomembranous</a:t>
            </a:r>
            <a:r>
              <a:rPr lang="en-US" dirty="0" smtClean="0"/>
              <a:t> </a:t>
            </a:r>
            <a:r>
              <a:rPr lang="en-US" dirty="0" err="1" smtClean="0"/>
              <a:t>enterocolitis</a:t>
            </a:r>
            <a:r>
              <a:rPr lang="en-US" dirty="0" smtClean="0"/>
              <a:t> should be treated with </a:t>
            </a:r>
            <a:r>
              <a:rPr lang="en-US" dirty="0" err="1" smtClean="0"/>
              <a:t>metronidazole</a:t>
            </a:r>
            <a:r>
              <a:rPr lang="en-US" dirty="0" smtClean="0"/>
              <a:t>.</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Bony structures and teeth</a:t>
            </a:r>
            <a:r>
              <a:rPr lang="en-US" dirty="0" smtClean="0"/>
              <a:t>: </a:t>
            </a:r>
          </a:p>
          <a:p>
            <a:r>
              <a:rPr lang="en-US" dirty="0" err="1" smtClean="0"/>
              <a:t>Tetracyclines</a:t>
            </a:r>
            <a:r>
              <a:rPr lang="en-US" dirty="0" smtClean="0"/>
              <a:t> are readily bound to calcium deposited in newly formed bone or teeth in young children. It causes discoloration, and enamel dysplasia; </a:t>
            </a:r>
          </a:p>
          <a:p>
            <a:r>
              <a:rPr lang="en-US" dirty="0" smtClean="0"/>
              <a:t>they can also be deposited in bone, where it may cause deformity or growth inhibition. </a:t>
            </a:r>
          </a:p>
          <a:p>
            <a:r>
              <a:rPr lang="en-US" dirty="0" smtClean="0"/>
              <a:t>If the drug is given to children under 8 years of age for long periods, similar changes can result.</a:t>
            </a:r>
          </a:p>
          <a:p>
            <a:r>
              <a:rPr lang="en-US" dirty="0" smtClean="0"/>
              <a:t>They are </a:t>
            </a:r>
            <a:r>
              <a:rPr lang="en-US" dirty="0" err="1" smtClean="0"/>
              <a:t>hepato</a:t>
            </a:r>
            <a:r>
              <a:rPr lang="en-US" dirty="0" smtClean="0"/>
              <a:t> and </a:t>
            </a:r>
            <a:r>
              <a:rPr lang="en-US" dirty="0" err="1" smtClean="0"/>
              <a:t>nephrotoxic</a:t>
            </a:r>
            <a:r>
              <a:rPr lang="en-US" dirty="0" smtClean="0"/>
              <a:t> drug, they also induce sensitivity to sunlight (</a:t>
            </a:r>
            <a:r>
              <a:rPr lang="en-US" dirty="0" err="1" smtClean="0"/>
              <a:t>demeclocycine</a:t>
            </a:r>
            <a:r>
              <a:rPr lang="en-US" dirty="0" smtClean="0"/>
              <a:t>) and vestibular reactions (</a:t>
            </a:r>
            <a:r>
              <a:rPr lang="en-US" dirty="0" err="1" smtClean="0"/>
              <a:t>doxycycline</a:t>
            </a:r>
            <a:r>
              <a:rPr lang="en-US" dirty="0" smtClean="0"/>
              <a:t>, and </a:t>
            </a:r>
            <a:r>
              <a:rPr lang="en-US" dirty="0" err="1" smtClean="0"/>
              <a:t>minocycline</a:t>
            </a:r>
            <a:r>
              <a:rPr lang="en-US" dirty="0" smtClean="0"/>
              <a:t>).</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Dose related toxicity</a:t>
            </a:r>
          </a:p>
          <a:p>
            <a:r>
              <a:rPr lang="en-US" b="1" dirty="0" smtClean="0"/>
              <a:t>- Liver damage</a:t>
            </a:r>
            <a:r>
              <a:rPr lang="en-US" dirty="0" smtClean="0"/>
              <a:t>. </a:t>
            </a:r>
            <a:r>
              <a:rPr lang="en-US" dirty="0" err="1" smtClean="0"/>
              <a:t>Tetracyclines</a:t>
            </a:r>
            <a:r>
              <a:rPr lang="en-US" dirty="0" smtClean="0"/>
              <a:t> can cause acute hepatic necrosis in pregnant woman.</a:t>
            </a:r>
          </a:p>
          <a:p>
            <a:r>
              <a:rPr lang="en-US" dirty="0" smtClean="0"/>
              <a:t>- </a:t>
            </a:r>
            <a:r>
              <a:rPr lang="en-US" b="1" dirty="0" smtClean="0"/>
              <a:t>Kidney damage</a:t>
            </a:r>
            <a:r>
              <a:rPr lang="en-US" dirty="0" smtClean="0"/>
              <a:t>. All </a:t>
            </a:r>
            <a:r>
              <a:rPr lang="en-US" dirty="0" err="1" smtClean="0"/>
              <a:t>tetracyclines</a:t>
            </a:r>
            <a:r>
              <a:rPr lang="en-US" dirty="0" smtClean="0"/>
              <a:t> except </a:t>
            </a:r>
            <a:r>
              <a:rPr lang="en-US" dirty="0" err="1" smtClean="0"/>
              <a:t>doxycyclines</a:t>
            </a:r>
            <a:r>
              <a:rPr lang="en-US" dirty="0" smtClean="0"/>
              <a:t> accumulate and enhance kidney damage. </a:t>
            </a:r>
          </a:p>
          <a:p>
            <a:r>
              <a:rPr lang="en-US" b="1" dirty="0" err="1" smtClean="0"/>
              <a:t>Phototoxicity</a:t>
            </a:r>
            <a:r>
              <a:rPr lang="en-US" b="1" dirty="0" smtClean="0"/>
              <a:t>.</a:t>
            </a:r>
            <a:r>
              <a:rPr lang="en-US" dirty="0" smtClean="0"/>
              <a:t> Distortion of nails, sun burn like reaction on exposed parts is seen in some individuals.</a:t>
            </a:r>
          </a:p>
          <a:p>
            <a:r>
              <a:rPr lang="en-US" b="1" dirty="0" smtClean="0"/>
              <a:t>Increased intracranial pressure</a:t>
            </a:r>
          </a:p>
          <a:p>
            <a:r>
              <a:rPr lang="en-US" b="1" dirty="0" smtClean="0"/>
              <a:t>Diabetes </a:t>
            </a:r>
            <a:r>
              <a:rPr lang="en-US" b="1" dirty="0" err="1" smtClean="0"/>
              <a:t>insipidus</a:t>
            </a:r>
            <a:endParaRPr lang="en-US" b="1" dirty="0" smtClean="0"/>
          </a:p>
          <a:p>
            <a:r>
              <a:rPr lang="en-US" b="1" dirty="0" err="1" smtClean="0"/>
              <a:t>Antianabolic</a:t>
            </a:r>
            <a:r>
              <a:rPr lang="en-US" b="1" dirty="0" smtClean="0"/>
              <a:t> effect </a:t>
            </a:r>
            <a:r>
              <a:rPr lang="en-US" b="1" dirty="0" err="1" smtClean="0"/>
              <a:t>eg</a:t>
            </a:r>
            <a:r>
              <a:rPr lang="en-US" b="1" dirty="0" smtClean="0"/>
              <a:t> </a:t>
            </a:r>
            <a:r>
              <a:rPr lang="en-US" b="1" dirty="0" err="1" smtClean="0"/>
              <a:t>tetracyclines</a:t>
            </a:r>
            <a:r>
              <a:rPr lang="en-US" b="1" dirty="0" smtClean="0"/>
              <a:t>.</a:t>
            </a:r>
          </a:p>
          <a:p>
            <a:r>
              <a:rPr lang="en-US" b="1" dirty="0" smtClean="0"/>
              <a:t>Vestibular toxicity </a:t>
            </a:r>
            <a:r>
              <a:rPr lang="en-US" b="1" dirty="0" err="1" smtClean="0"/>
              <a:t>eg</a:t>
            </a:r>
            <a:r>
              <a:rPr lang="en-US" b="1" dirty="0" smtClean="0"/>
              <a:t> </a:t>
            </a:r>
            <a:r>
              <a:rPr lang="en-US" dirty="0" smtClean="0"/>
              <a:t>ataxia, vertigo mostly with the </a:t>
            </a:r>
            <a:r>
              <a:rPr lang="en-US" dirty="0" err="1" smtClean="0"/>
              <a:t>minocyclines</a:t>
            </a:r>
            <a:r>
              <a:rPr lang="en-US" dirty="0" smtClean="0"/>
              <a:t>.</a:t>
            </a:r>
          </a:p>
          <a:p>
            <a:endParaRPr lang="en-US" dirty="0" smtClean="0"/>
          </a:p>
          <a:p>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smtClean="0"/>
              <a:t>Superinfection</a:t>
            </a:r>
            <a:endParaRPr lang="en-US" b="1" dirty="0" smtClean="0"/>
          </a:p>
          <a:p>
            <a:r>
              <a:rPr lang="en-US" dirty="0" err="1" smtClean="0"/>
              <a:t>Tetracyclines</a:t>
            </a:r>
            <a:r>
              <a:rPr lang="en-US" dirty="0" smtClean="0"/>
              <a:t> are the most common </a:t>
            </a:r>
            <a:r>
              <a:rPr lang="en-US" dirty="0" err="1" smtClean="0"/>
              <a:t>antiboitics</a:t>
            </a:r>
            <a:r>
              <a:rPr lang="en-US" dirty="0" smtClean="0"/>
              <a:t> responsible for </a:t>
            </a:r>
            <a:r>
              <a:rPr lang="en-US" dirty="0" err="1" smtClean="0"/>
              <a:t>superinfection</a:t>
            </a:r>
            <a:r>
              <a:rPr lang="en-US" dirty="0" smtClean="0"/>
              <a:t> because they cause marked suppression of the flora.</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err="1" smtClean="0"/>
              <a:t>Macrolides</a:t>
            </a:r>
            <a:r>
              <a:rPr lang="en-US" b="1" dirty="0" smtClean="0"/>
              <a:t>, </a:t>
            </a:r>
          </a:p>
          <a:p>
            <a:r>
              <a:rPr lang="en-US" b="1" dirty="0" err="1" smtClean="0"/>
              <a:t>Eg</a:t>
            </a:r>
            <a:r>
              <a:rPr lang="en-US" b="1" dirty="0" smtClean="0"/>
              <a:t> </a:t>
            </a:r>
            <a:r>
              <a:rPr lang="en-US" b="1" dirty="0" err="1" smtClean="0"/>
              <a:t>erythromycin,clindamycin</a:t>
            </a:r>
            <a:r>
              <a:rPr lang="en-US" dirty="0" smtClean="0"/>
              <a:t>, </a:t>
            </a:r>
          </a:p>
          <a:p>
            <a:r>
              <a:rPr lang="en-US" b="1" u="sng" dirty="0" smtClean="0"/>
              <a:t>Mechanism of action</a:t>
            </a:r>
            <a:r>
              <a:rPr lang="en-US" u="sng" dirty="0" smtClean="0"/>
              <a:t>.</a:t>
            </a:r>
          </a:p>
          <a:p>
            <a:r>
              <a:rPr lang="en-US" dirty="0" smtClean="0"/>
              <a:t>Prevent transfer of the growing polypeptide chain within the 50S site so a new charged </a:t>
            </a:r>
            <a:r>
              <a:rPr lang="en-US" dirty="0" err="1" smtClean="0"/>
              <a:t>tRNA</a:t>
            </a:r>
            <a:r>
              <a:rPr lang="en-US" dirty="0" smtClean="0"/>
              <a:t>, so the micro-organisms cannot bind to the ribosome so, stops protein synthesis.</a:t>
            </a:r>
          </a:p>
          <a:p>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err="1" smtClean="0"/>
              <a:t>Macrolides</a:t>
            </a:r>
            <a:r>
              <a:rPr lang="en-US" b="1" dirty="0" smtClean="0"/>
              <a:t>: include erythromycin, </a:t>
            </a:r>
            <a:r>
              <a:rPr lang="en-US" b="1" dirty="0" err="1" smtClean="0"/>
              <a:t>clarithromycin</a:t>
            </a:r>
            <a:r>
              <a:rPr lang="en-US" b="1" dirty="0" smtClean="0"/>
              <a:t> and </a:t>
            </a:r>
            <a:r>
              <a:rPr lang="en-US" b="1" dirty="0" err="1" smtClean="0"/>
              <a:t>azithromycin</a:t>
            </a:r>
            <a:r>
              <a:rPr lang="en-US" dirty="0" smtClean="0"/>
              <a:t>.</a:t>
            </a:r>
          </a:p>
          <a:p>
            <a:r>
              <a:rPr lang="en-US" b="1" dirty="0" smtClean="0"/>
              <a:t>Erythromycin</a:t>
            </a:r>
          </a:p>
          <a:p>
            <a:r>
              <a:rPr lang="en-US" dirty="0" smtClean="0"/>
              <a:t>Erythromycin is poorly soluble in water but dissolves readily in organic solvents. </a:t>
            </a:r>
          </a:p>
          <a:p>
            <a:r>
              <a:rPr lang="en-US" dirty="0" smtClean="0"/>
              <a:t>Erythromycins are usually dispensed as various esters and salts.</a:t>
            </a:r>
          </a:p>
          <a:p>
            <a:r>
              <a:rPr lang="en-US" b="1" dirty="0" smtClean="0"/>
              <a:t>Antimicrobial Activity</a:t>
            </a:r>
            <a:r>
              <a:rPr lang="en-US" dirty="0" smtClean="0"/>
              <a:t>: </a:t>
            </a:r>
          </a:p>
          <a:p>
            <a:r>
              <a:rPr lang="en-US" dirty="0" smtClean="0"/>
              <a:t>Erythromycin is effective </a:t>
            </a:r>
            <a:r>
              <a:rPr lang="en-US" b="1" dirty="0" smtClean="0"/>
              <a:t>against gram-positive organisms</a:t>
            </a:r>
            <a:r>
              <a:rPr lang="en-US" dirty="0" smtClean="0"/>
              <a:t>, especially </a:t>
            </a:r>
            <a:r>
              <a:rPr lang="en-US" dirty="0" err="1" smtClean="0"/>
              <a:t>pneumococci</a:t>
            </a:r>
            <a:r>
              <a:rPr lang="en-US" dirty="0" smtClean="0"/>
              <a:t>, streptococci, staphylococci, and </a:t>
            </a:r>
            <a:r>
              <a:rPr lang="en-US" dirty="0" err="1" smtClean="0"/>
              <a:t>corynebacteria</a:t>
            </a:r>
            <a:r>
              <a:rPr lang="en-US" dirty="0" smtClean="0"/>
              <a:t>. </a:t>
            </a:r>
            <a:r>
              <a:rPr lang="en-US" dirty="0" err="1" smtClean="0"/>
              <a:t>Mycoplasma</a:t>
            </a:r>
            <a:r>
              <a:rPr lang="en-US" dirty="0" smtClean="0"/>
              <a:t>, </a:t>
            </a:r>
            <a:r>
              <a:rPr lang="en-US" dirty="0" err="1" smtClean="0"/>
              <a:t>Legionella</a:t>
            </a:r>
            <a:r>
              <a:rPr lang="en-US" dirty="0" smtClean="0"/>
              <a:t>, Chlamydia </a:t>
            </a:r>
            <a:r>
              <a:rPr lang="en-US" dirty="0" err="1" smtClean="0"/>
              <a:t>trachomatis</a:t>
            </a:r>
            <a:r>
              <a:rPr lang="en-US" dirty="0" smtClean="0"/>
              <a:t>, Helicobacter, </a:t>
            </a:r>
            <a:r>
              <a:rPr lang="en-US" dirty="0" err="1" smtClean="0"/>
              <a:t>Listeria</a:t>
            </a:r>
            <a:r>
              <a:rPr lang="en-US" dirty="0" smtClean="0"/>
              <a:t>, Mycobacterium </a:t>
            </a:r>
            <a:r>
              <a:rPr lang="en-US" dirty="0" err="1" smtClean="0"/>
              <a:t>kansasii</a:t>
            </a:r>
            <a:r>
              <a:rPr lang="en-US" dirty="0" smtClean="0"/>
              <a:t>, and Mycobacterium </a:t>
            </a:r>
            <a:r>
              <a:rPr lang="en-US" dirty="0" err="1" smtClean="0"/>
              <a:t>scrofulaceum</a:t>
            </a:r>
            <a:r>
              <a:rPr lang="en-US" dirty="0" smtClean="0"/>
              <a:t> are also susceptible.</a:t>
            </a:r>
          </a:p>
          <a:p>
            <a:r>
              <a:rPr lang="en-US" b="1" dirty="0" smtClean="0"/>
              <a:t>Gram-negative organisms </a:t>
            </a:r>
            <a:r>
              <a:rPr lang="en-US" dirty="0" smtClean="0"/>
              <a:t>such as </a:t>
            </a:r>
            <a:r>
              <a:rPr lang="en-US" dirty="0" err="1" smtClean="0"/>
              <a:t>Neisseria</a:t>
            </a:r>
            <a:r>
              <a:rPr lang="en-US" dirty="0" smtClean="0"/>
              <a:t> species, </a:t>
            </a:r>
            <a:r>
              <a:rPr lang="en-US" dirty="0" err="1" smtClean="0"/>
              <a:t>Bordetella</a:t>
            </a:r>
            <a:r>
              <a:rPr lang="en-US" dirty="0" smtClean="0"/>
              <a:t> </a:t>
            </a:r>
            <a:r>
              <a:rPr lang="en-US" dirty="0" err="1" smtClean="0"/>
              <a:t>pertussis</a:t>
            </a:r>
            <a:r>
              <a:rPr lang="en-US" dirty="0" smtClean="0"/>
              <a:t>, </a:t>
            </a:r>
            <a:r>
              <a:rPr lang="en-US" dirty="0" err="1" smtClean="0"/>
              <a:t>Treponema</a:t>
            </a:r>
            <a:r>
              <a:rPr lang="en-US" dirty="0" smtClean="0"/>
              <a:t> </a:t>
            </a:r>
            <a:r>
              <a:rPr lang="en-US" dirty="0" err="1" smtClean="0"/>
              <a:t>pallidum</a:t>
            </a:r>
            <a:r>
              <a:rPr lang="en-US" dirty="0" smtClean="0"/>
              <a:t>, and Campylobacter species are susceptible.</a:t>
            </a:r>
          </a:p>
          <a:p>
            <a:endParaRPr lang="en-US"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pharmacokinetics</a:t>
            </a:r>
            <a:r>
              <a:rPr lang="en-US" dirty="0" smtClean="0"/>
              <a:t>:</a:t>
            </a:r>
          </a:p>
          <a:p>
            <a:r>
              <a:rPr lang="en-US" dirty="0" smtClean="0"/>
              <a:t> Erythromycin base is destroyed by stomach acid and must be administered with enteric coating.</a:t>
            </a:r>
          </a:p>
          <a:p>
            <a:r>
              <a:rPr lang="en-US" dirty="0" smtClean="0"/>
              <a:t>Food interferes with absorption. </a:t>
            </a:r>
          </a:p>
          <a:p>
            <a:r>
              <a:rPr lang="en-US" b="1" dirty="0" err="1" smtClean="0"/>
              <a:t>Stearates</a:t>
            </a:r>
            <a:r>
              <a:rPr lang="en-US" b="1" dirty="0" smtClean="0"/>
              <a:t> and esters</a:t>
            </a:r>
            <a:r>
              <a:rPr lang="en-US" dirty="0" smtClean="0"/>
              <a:t> are fairly acid resistant and somewhat better absorbed. </a:t>
            </a:r>
          </a:p>
          <a:p>
            <a:r>
              <a:rPr lang="en-US" dirty="0" smtClean="0"/>
              <a:t>Large amounts of an administered dose are excreted</a:t>
            </a:r>
          </a:p>
          <a:p>
            <a:r>
              <a:rPr lang="en-US" dirty="0" smtClean="0"/>
              <a:t>in the bile and lost in feces. </a:t>
            </a:r>
          </a:p>
          <a:p>
            <a:r>
              <a:rPr lang="en-US" dirty="0" smtClean="0"/>
              <a:t>Absorbed drug is distributed widely except to the brain and cerebrospinal fluid.</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Mechanisms of resistance to antibiotics</a:t>
            </a:r>
          </a:p>
          <a:p>
            <a:r>
              <a:rPr lang="en-US" dirty="0"/>
              <a:t>1. Production of enzymes that inactivate the drug (</a:t>
            </a:r>
            <a:r>
              <a:rPr lang="en-US" dirty="0" err="1"/>
              <a:t>eg</a:t>
            </a:r>
            <a:r>
              <a:rPr lang="en-US" dirty="0"/>
              <a:t>. β -</a:t>
            </a:r>
            <a:r>
              <a:rPr lang="en-US" dirty="0" err="1"/>
              <a:t>lactamase</a:t>
            </a:r>
            <a:r>
              <a:rPr lang="en-US" dirty="0"/>
              <a:t>, which inactivates </a:t>
            </a:r>
            <a:r>
              <a:rPr lang="en-US" dirty="0" smtClean="0"/>
              <a:t>beta </a:t>
            </a:r>
            <a:r>
              <a:rPr lang="en-US" dirty="0" err="1" smtClean="0"/>
              <a:t>lactam</a:t>
            </a:r>
            <a:r>
              <a:rPr lang="en-US" dirty="0" smtClean="0"/>
              <a:t> </a:t>
            </a:r>
            <a:r>
              <a:rPr lang="en-US" dirty="0"/>
              <a:t>antibiotics; acetyl </a:t>
            </a:r>
            <a:r>
              <a:rPr lang="en-US" dirty="0" err="1"/>
              <a:t>transferases</a:t>
            </a:r>
            <a:r>
              <a:rPr lang="en-US" dirty="0"/>
              <a:t>, which inactivate </a:t>
            </a:r>
            <a:r>
              <a:rPr lang="en-US" dirty="0" err="1"/>
              <a:t>chloramphenicol</a:t>
            </a:r>
            <a:r>
              <a:rPr lang="en-US" dirty="0"/>
              <a:t>; </a:t>
            </a:r>
            <a:r>
              <a:rPr lang="en-US" dirty="0" err="1"/>
              <a:t>kinases</a:t>
            </a:r>
            <a:r>
              <a:rPr lang="en-US" dirty="0"/>
              <a:t> </a:t>
            </a:r>
            <a:r>
              <a:rPr lang="en-US" dirty="0" smtClean="0"/>
              <a:t>and other </a:t>
            </a:r>
            <a:r>
              <a:rPr lang="en-US" dirty="0"/>
              <a:t>enzymes, which inactivate </a:t>
            </a:r>
            <a:r>
              <a:rPr lang="en-US" dirty="0" err="1"/>
              <a:t>aminoglycosides</a:t>
            </a:r>
            <a:r>
              <a:rPr lang="en-US" dirty="0" smtClean="0"/>
              <a:t>.</a:t>
            </a:r>
            <a:endParaRPr lang="en-US" dirty="0"/>
          </a:p>
          <a:p>
            <a:r>
              <a:rPr lang="en-US" dirty="0"/>
              <a:t>2. Alteration of the drug-binding site: this occurs with </a:t>
            </a:r>
            <a:r>
              <a:rPr lang="en-US" dirty="0" err="1"/>
              <a:t>penicillins</a:t>
            </a:r>
            <a:r>
              <a:rPr lang="en-US" dirty="0"/>
              <a:t>, </a:t>
            </a:r>
            <a:r>
              <a:rPr lang="en-US" dirty="0" err="1"/>
              <a:t>aminoglycosides</a:t>
            </a:r>
            <a:r>
              <a:rPr lang="en-US" dirty="0"/>
              <a:t> </a:t>
            </a:r>
            <a:r>
              <a:rPr lang="en-US" dirty="0" smtClean="0"/>
              <a:t>and erythromycin</a:t>
            </a:r>
            <a:r>
              <a:rPr lang="en-US" dirty="0"/>
              <a:t>.</a:t>
            </a:r>
          </a:p>
          <a:p>
            <a:r>
              <a:rPr lang="en-US" dirty="0"/>
              <a:t>3. Reduction of drug uptake by the bacterium: </a:t>
            </a:r>
            <a:r>
              <a:rPr lang="en-US" dirty="0" err="1"/>
              <a:t>eg</a:t>
            </a:r>
            <a:r>
              <a:rPr lang="en-US" dirty="0"/>
              <a:t>. </a:t>
            </a:r>
            <a:r>
              <a:rPr lang="en-US" dirty="0" err="1"/>
              <a:t>Tetracyclines</a:t>
            </a:r>
            <a:endParaRPr lang="en-US" dirty="0"/>
          </a:p>
          <a:p>
            <a:r>
              <a:rPr lang="en-US" dirty="0"/>
              <a:t>4. Alteration of enzymes: </a:t>
            </a:r>
            <a:r>
              <a:rPr lang="en-US" dirty="0" err="1"/>
              <a:t>eg</a:t>
            </a:r>
            <a:r>
              <a:rPr lang="en-US" dirty="0"/>
              <a:t>. </a:t>
            </a:r>
            <a:r>
              <a:rPr lang="en-US" dirty="0" err="1"/>
              <a:t>Dihydrofolate</a:t>
            </a:r>
            <a:r>
              <a:rPr lang="en-US" dirty="0"/>
              <a:t> </a:t>
            </a:r>
            <a:r>
              <a:rPr lang="en-US" dirty="0" err="1"/>
              <a:t>reductase</a:t>
            </a:r>
            <a:r>
              <a:rPr lang="en-US" dirty="0"/>
              <a:t> becomes insensitive to </a:t>
            </a:r>
            <a:r>
              <a:rPr lang="en-US" dirty="0" err="1"/>
              <a:t>trimethoprim</a:t>
            </a:r>
            <a:r>
              <a:rPr lang="en-US" dirty="0"/>
              <a: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smtClean="0"/>
              <a:t>Antimicrobial Activity (narrow spectrum)</a:t>
            </a:r>
            <a:r>
              <a:rPr lang="en-US" dirty="0" smtClean="0"/>
              <a:t>: </a:t>
            </a:r>
          </a:p>
          <a:p>
            <a:r>
              <a:rPr lang="en-US" dirty="0" smtClean="0"/>
              <a:t>Erythromycin is effective against gram-positive organisms, especially </a:t>
            </a:r>
            <a:r>
              <a:rPr lang="en-US" dirty="0" err="1" smtClean="0"/>
              <a:t>pneumococci</a:t>
            </a:r>
            <a:r>
              <a:rPr lang="en-US" dirty="0" smtClean="0"/>
              <a:t>, streptococci, staphylococci, and </a:t>
            </a:r>
            <a:r>
              <a:rPr lang="en-US" dirty="0" err="1" smtClean="0"/>
              <a:t>corynebacteria</a:t>
            </a:r>
            <a:r>
              <a:rPr lang="en-US" dirty="0" smtClean="0"/>
              <a:t>. </a:t>
            </a:r>
            <a:r>
              <a:rPr lang="en-US" dirty="0" err="1" smtClean="0"/>
              <a:t>Mycoplasma</a:t>
            </a:r>
            <a:r>
              <a:rPr lang="en-US" dirty="0" smtClean="0"/>
              <a:t>, </a:t>
            </a:r>
            <a:r>
              <a:rPr lang="en-US" dirty="0" err="1" smtClean="0"/>
              <a:t>Legionella</a:t>
            </a:r>
            <a:r>
              <a:rPr lang="en-US" dirty="0" smtClean="0"/>
              <a:t>, Chlamydia </a:t>
            </a:r>
            <a:r>
              <a:rPr lang="en-US" dirty="0" err="1" smtClean="0"/>
              <a:t>trachomatis</a:t>
            </a:r>
            <a:r>
              <a:rPr lang="en-US" dirty="0" smtClean="0"/>
              <a:t>, Helicobacter, </a:t>
            </a:r>
            <a:r>
              <a:rPr lang="en-US" dirty="0" err="1" smtClean="0"/>
              <a:t>Listeria</a:t>
            </a:r>
            <a:r>
              <a:rPr lang="en-US" dirty="0" smtClean="0"/>
              <a:t>, Mycobacterium </a:t>
            </a:r>
            <a:r>
              <a:rPr lang="en-US" dirty="0" err="1" smtClean="0"/>
              <a:t>kansasii</a:t>
            </a:r>
            <a:r>
              <a:rPr lang="en-US" dirty="0" smtClean="0"/>
              <a:t>, and Mycobacterium </a:t>
            </a:r>
            <a:r>
              <a:rPr lang="en-US" dirty="0" err="1" smtClean="0"/>
              <a:t>scrofulaceum</a:t>
            </a:r>
            <a:r>
              <a:rPr lang="en-US" dirty="0" smtClean="0"/>
              <a:t> are also susceptible. </a:t>
            </a:r>
          </a:p>
          <a:p>
            <a:r>
              <a:rPr lang="en-US" b="1" dirty="0" smtClean="0"/>
              <a:t>Gram-negative organisms such as </a:t>
            </a:r>
            <a:r>
              <a:rPr lang="en-US" b="1" dirty="0" err="1" smtClean="0"/>
              <a:t>Neisseria</a:t>
            </a:r>
            <a:r>
              <a:rPr lang="en-US" b="1" dirty="0" smtClean="0"/>
              <a:t> species, </a:t>
            </a:r>
            <a:r>
              <a:rPr lang="en-US" b="1" dirty="0" err="1" smtClean="0"/>
              <a:t>Bordetella</a:t>
            </a:r>
            <a:r>
              <a:rPr lang="en-US" b="1" dirty="0" smtClean="0"/>
              <a:t> </a:t>
            </a:r>
            <a:r>
              <a:rPr lang="en-US" b="1" dirty="0" err="1" smtClean="0"/>
              <a:t>pertussis</a:t>
            </a:r>
            <a:r>
              <a:rPr lang="en-US" b="1" dirty="0" smtClean="0"/>
              <a:t>, </a:t>
            </a:r>
            <a:r>
              <a:rPr lang="en-US" b="1" dirty="0" err="1" smtClean="0"/>
              <a:t>Treponema</a:t>
            </a:r>
            <a:r>
              <a:rPr lang="en-US" b="1" dirty="0" smtClean="0"/>
              <a:t> </a:t>
            </a:r>
            <a:r>
              <a:rPr lang="en-US" b="1" dirty="0" err="1" smtClean="0"/>
              <a:t>pallidum</a:t>
            </a:r>
            <a:r>
              <a:rPr lang="en-US" b="1" dirty="0" smtClean="0"/>
              <a:t>, and Campylobacter species are susceptible</a:t>
            </a:r>
            <a:r>
              <a:rPr lang="en-US" dirty="0" smtClean="0"/>
              <a:t>.</a:t>
            </a:r>
          </a:p>
          <a:p>
            <a:endParaRPr lang="en-US"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b="1" dirty="0" smtClean="0"/>
              <a:t>Clinical Uses:</a:t>
            </a:r>
            <a:r>
              <a:rPr lang="en-US" dirty="0" smtClean="0"/>
              <a:t> </a:t>
            </a:r>
          </a:p>
          <a:p>
            <a:r>
              <a:rPr lang="en-US" dirty="0" smtClean="0"/>
              <a:t>Erythromycin is the drug of choice in </a:t>
            </a:r>
            <a:r>
              <a:rPr lang="en-US" dirty="0" err="1" smtClean="0"/>
              <a:t>corynebacterial</a:t>
            </a:r>
            <a:r>
              <a:rPr lang="en-US" dirty="0" smtClean="0"/>
              <a:t> infections (diphtheria, </a:t>
            </a:r>
            <a:r>
              <a:rPr lang="en-US" dirty="0" err="1" smtClean="0"/>
              <a:t>corynebacterial</a:t>
            </a:r>
            <a:r>
              <a:rPr lang="en-US" dirty="0" smtClean="0"/>
              <a:t> sepsis, </a:t>
            </a:r>
            <a:r>
              <a:rPr lang="en-US" dirty="0" err="1" smtClean="0"/>
              <a:t>erythrasma</a:t>
            </a:r>
            <a:r>
              <a:rPr lang="en-US" dirty="0" smtClean="0"/>
              <a:t>);</a:t>
            </a:r>
          </a:p>
          <a:p>
            <a:r>
              <a:rPr lang="en-US" dirty="0" smtClean="0"/>
              <a:t> in respiratory, neonatal, ocular, or genital </a:t>
            </a:r>
            <a:r>
              <a:rPr lang="en-US" dirty="0" err="1" smtClean="0"/>
              <a:t>chlamydial</a:t>
            </a:r>
            <a:r>
              <a:rPr lang="en-US" dirty="0" smtClean="0"/>
              <a:t> infections; and in treatment of community-acquired pneumonia because its spectrum of activity includes the </a:t>
            </a:r>
            <a:r>
              <a:rPr lang="en-US" dirty="0" err="1" smtClean="0"/>
              <a:t>pneumococcus</a:t>
            </a:r>
            <a:r>
              <a:rPr lang="en-US" dirty="0" smtClean="0"/>
              <a:t>, </a:t>
            </a:r>
            <a:r>
              <a:rPr lang="en-US" dirty="0" err="1" smtClean="0"/>
              <a:t>Mycoplasma</a:t>
            </a:r>
            <a:r>
              <a:rPr lang="en-US" dirty="0" smtClean="0"/>
              <a:t>, and </a:t>
            </a:r>
            <a:r>
              <a:rPr lang="en-US" dirty="0" err="1" smtClean="0"/>
              <a:t>Legionella</a:t>
            </a:r>
            <a:r>
              <a:rPr lang="en-US" dirty="0" smtClean="0"/>
              <a:t>. </a:t>
            </a:r>
          </a:p>
          <a:p>
            <a:r>
              <a:rPr lang="en-US" dirty="0" smtClean="0"/>
              <a:t>Erythromycin is also useful as a penicillin substitute in penicillin-allergic individuals with infections caused by staphylococci,</a:t>
            </a:r>
          </a:p>
          <a:p>
            <a:r>
              <a:rPr lang="en-US" dirty="0" smtClean="0"/>
              <a:t>streptococci, or </a:t>
            </a:r>
            <a:r>
              <a:rPr lang="en-US" dirty="0" err="1" smtClean="0"/>
              <a:t>pneumococci</a:t>
            </a:r>
            <a:r>
              <a:rPr lang="en-US" dirty="0" smtClean="0"/>
              <a:t>.</a:t>
            </a:r>
          </a:p>
          <a:p>
            <a:r>
              <a:rPr lang="en-US" b="1" dirty="0" smtClean="0"/>
              <a:t>Adverse Reactions</a:t>
            </a:r>
          </a:p>
          <a:p>
            <a:r>
              <a:rPr lang="en-US" b="1" dirty="0" smtClean="0"/>
              <a:t>Gastrointestinal Effects: </a:t>
            </a:r>
            <a:r>
              <a:rPr lang="en-US" dirty="0" smtClean="0"/>
              <a:t>Anorexia, nausea, vomiting, and diarrhea.</a:t>
            </a:r>
          </a:p>
          <a:p>
            <a:r>
              <a:rPr lang="en-US" b="1" dirty="0" smtClean="0"/>
              <a:t>Liver</a:t>
            </a:r>
            <a:r>
              <a:rPr lang="en-US" dirty="0" smtClean="0"/>
              <a:t> </a:t>
            </a:r>
            <a:r>
              <a:rPr lang="en-US" b="1" dirty="0" smtClean="0"/>
              <a:t>Toxicity</a:t>
            </a:r>
            <a:r>
              <a:rPr lang="en-US" dirty="0" smtClean="0"/>
              <a:t>: Erythromycins, particularly the </a:t>
            </a:r>
            <a:r>
              <a:rPr lang="en-US" dirty="0" err="1" smtClean="0"/>
              <a:t>estolate</a:t>
            </a:r>
            <a:r>
              <a:rPr lang="en-US" dirty="0" smtClean="0"/>
              <a:t>, can produce acute </a:t>
            </a:r>
            <a:r>
              <a:rPr lang="en-US" dirty="0" err="1" smtClean="0"/>
              <a:t>cholestatic</a:t>
            </a:r>
            <a:r>
              <a:rPr lang="en-US" dirty="0" smtClean="0"/>
              <a:t> hepatitis (</a:t>
            </a:r>
            <a:r>
              <a:rPr lang="en-US" dirty="0" err="1" smtClean="0"/>
              <a:t>reversibile</a:t>
            </a:r>
            <a:r>
              <a:rPr lang="en-US" dirty="0" smtClean="0"/>
              <a:t>).</a:t>
            </a:r>
          </a:p>
          <a:p>
            <a:r>
              <a:rPr lang="en-US" b="1" dirty="0" smtClean="0"/>
              <a:t>Hypersensitivity reactions</a:t>
            </a:r>
            <a:endParaRPr lang="en-US" b="1"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Drug Interactions</a:t>
            </a:r>
            <a:r>
              <a:rPr lang="en-US" dirty="0" smtClean="0"/>
              <a:t>:</a:t>
            </a:r>
          </a:p>
          <a:p>
            <a:r>
              <a:rPr lang="en-US" dirty="0" smtClean="0"/>
              <a:t> Erythromycin metabolites inhibit </a:t>
            </a:r>
            <a:r>
              <a:rPr lang="en-US" dirty="0" err="1" smtClean="0"/>
              <a:t>cytochrome</a:t>
            </a:r>
            <a:r>
              <a:rPr lang="en-US" dirty="0" smtClean="0"/>
              <a:t> P450 enzymes; hence increase the serum concentrations of </a:t>
            </a:r>
            <a:r>
              <a:rPr lang="en-US" dirty="0" err="1" smtClean="0"/>
              <a:t>theophylline</a:t>
            </a:r>
            <a:r>
              <a:rPr lang="en-US" dirty="0" smtClean="0"/>
              <a:t>, oral anticoagulants (</a:t>
            </a:r>
            <a:r>
              <a:rPr lang="en-US" dirty="0" err="1" smtClean="0"/>
              <a:t>warfarin</a:t>
            </a:r>
            <a:r>
              <a:rPr lang="en-US" dirty="0" smtClean="0"/>
              <a:t>), and </a:t>
            </a:r>
            <a:r>
              <a:rPr lang="en-US" dirty="0" err="1" smtClean="0"/>
              <a:t>terfenadine</a:t>
            </a:r>
            <a:r>
              <a:rPr lang="en-US" dirty="0" smtClean="0"/>
              <a:t>.</a:t>
            </a:r>
          </a:p>
          <a:p>
            <a:r>
              <a:rPr lang="en-US" dirty="0" smtClean="0"/>
              <a:t> It increases serum concentrations of oral </a:t>
            </a:r>
            <a:r>
              <a:rPr lang="en-US" dirty="0" err="1" smtClean="0"/>
              <a:t>digoxin</a:t>
            </a:r>
            <a:r>
              <a:rPr lang="en-US" dirty="0" smtClean="0"/>
              <a:t> by increasing its bioavailability.</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err="1" smtClean="0"/>
              <a:t>Clarithromycin</a:t>
            </a:r>
            <a:endParaRPr lang="en-US" b="1" dirty="0" smtClean="0"/>
          </a:p>
          <a:p>
            <a:r>
              <a:rPr lang="en-US" dirty="0" err="1" smtClean="0"/>
              <a:t>Clarithromycin</a:t>
            </a:r>
            <a:r>
              <a:rPr lang="en-US" dirty="0" smtClean="0"/>
              <a:t> is derived from erythromycin. It is better absorbed compared with erythromycin.</a:t>
            </a:r>
          </a:p>
          <a:p>
            <a:r>
              <a:rPr lang="en-US" dirty="0" err="1" smtClean="0"/>
              <a:t>Clarithromycin</a:t>
            </a:r>
            <a:r>
              <a:rPr lang="en-US" dirty="0" smtClean="0"/>
              <a:t> and erythromycin are virtually identical with respect to antibacterial activity except that </a:t>
            </a:r>
            <a:r>
              <a:rPr lang="en-US" dirty="0" err="1" smtClean="0"/>
              <a:t>clarithromycin</a:t>
            </a:r>
            <a:r>
              <a:rPr lang="en-US" dirty="0" smtClean="0"/>
              <a:t> has high activity against H. </a:t>
            </a:r>
            <a:r>
              <a:rPr lang="en-US" dirty="0" err="1" smtClean="0"/>
              <a:t>influenzae</a:t>
            </a:r>
            <a:r>
              <a:rPr lang="en-US" dirty="0" smtClean="0"/>
              <a:t>, M. </a:t>
            </a:r>
            <a:r>
              <a:rPr lang="en-US" dirty="0" err="1" smtClean="0"/>
              <a:t>leprae</a:t>
            </a:r>
            <a:r>
              <a:rPr lang="en-US" dirty="0" smtClean="0"/>
              <a:t> and T. </a:t>
            </a:r>
            <a:r>
              <a:rPr lang="en-US" dirty="0" err="1" smtClean="0"/>
              <a:t>gondii</a:t>
            </a:r>
            <a:r>
              <a:rPr lang="en-US" dirty="0" smtClean="0"/>
              <a:t>.</a:t>
            </a:r>
          </a:p>
          <a:p>
            <a:r>
              <a:rPr lang="en-US" dirty="0" err="1" smtClean="0"/>
              <a:t>Clarithromycin</a:t>
            </a:r>
            <a:r>
              <a:rPr lang="en-US" dirty="0" smtClean="0"/>
              <a:t> penetrates most tissues, with concentrations equal to or exceeding serum concentrations. </a:t>
            </a:r>
          </a:p>
          <a:p>
            <a:r>
              <a:rPr lang="en-US" dirty="0" smtClean="0"/>
              <a:t>It is metabolized in the liver. A portion of active drug and major metabolite is eliminated in the urine. It has drug interactions similar to those described for erythromycin. </a:t>
            </a:r>
          </a:p>
          <a:p>
            <a:r>
              <a:rPr lang="en-US" b="1" dirty="0" smtClean="0"/>
              <a:t>The advantages of </a:t>
            </a:r>
            <a:r>
              <a:rPr lang="en-US" b="1" dirty="0" err="1" smtClean="0"/>
              <a:t>clarithromycin</a:t>
            </a:r>
            <a:r>
              <a:rPr lang="en-US" b="1" dirty="0" smtClean="0"/>
              <a:t> compared with erythromycin are lower frequency of gastrointestinal intolerance and less frequent dosing</a:t>
            </a:r>
          </a:p>
          <a:p>
            <a:endParaRPr lang="en-US" b="1"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i="1" dirty="0" err="1" smtClean="0"/>
              <a:t>Azithromycin</a:t>
            </a:r>
            <a:endParaRPr lang="en-US" b="1" i="1" dirty="0" smtClean="0"/>
          </a:p>
          <a:p>
            <a:r>
              <a:rPr lang="en-US" dirty="0" smtClean="0"/>
              <a:t>The spectrum of activity and clinical uses of </a:t>
            </a:r>
            <a:r>
              <a:rPr lang="en-US" dirty="0" err="1" smtClean="0"/>
              <a:t>azithromycin</a:t>
            </a:r>
            <a:r>
              <a:rPr lang="en-US" dirty="0" smtClean="0"/>
              <a:t> is identical to those of </a:t>
            </a:r>
            <a:r>
              <a:rPr lang="en-US" dirty="0" err="1" smtClean="0"/>
              <a:t>clarithromycin</a:t>
            </a:r>
            <a:r>
              <a:rPr lang="en-US" dirty="0" smtClean="0"/>
              <a:t>.</a:t>
            </a:r>
          </a:p>
          <a:p>
            <a:r>
              <a:rPr lang="en-US" dirty="0" smtClean="0"/>
              <a:t>It is rapidly absorbed and well tolerated orally. </a:t>
            </a:r>
            <a:r>
              <a:rPr lang="en-US" dirty="0" err="1" smtClean="0"/>
              <a:t>Azithromycin</a:t>
            </a:r>
            <a:r>
              <a:rPr lang="en-US" dirty="0" smtClean="0"/>
              <a:t> does not inactivate </a:t>
            </a:r>
            <a:r>
              <a:rPr lang="en-US" dirty="0" err="1" smtClean="0"/>
              <a:t>cytochrome</a:t>
            </a:r>
            <a:r>
              <a:rPr lang="en-US" dirty="0" smtClean="0"/>
              <a:t> P450 enzymes like erythromycin.</a:t>
            </a:r>
          </a:p>
          <a:p>
            <a:r>
              <a:rPr lang="en-US" b="1" i="1" dirty="0" err="1" smtClean="0"/>
              <a:t>Clindamycin</a:t>
            </a:r>
            <a:endParaRPr lang="en-US" b="1" i="1" dirty="0" smtClean="0"/>
          </a:p>
          <a:p>
            <a:r>
              <a:rPr lang="en-US" dirty="0" err="1" smtClean="0"/>
              <a:t>Clindamycin</a:t>
            </a:r>
            <a:r>
              <a:rPr lang="en-US" dirty="0" smtClean="0"/>
              <a:t> is active against streptococci, staphylococci, </a:t>
            </a:r>
            <a:r>
              <a:rPr lang="en-US" dirty="0" err="1" smtClean="0"/>
              <a:t>bacteroides</a:t>
            </a:r>
            <a:r>
              <a:rPr lang="en-US" dirty="0" smtClean="0"/>
              <a:t> species and other anaerobes, both </a:t>
            </a:r>
            <a:r>
              <a:rPr lang="en-US" dirty="0" err="1" smtClean="0"/>
              <a:t>grampositive</a:t>
            </a:r>
            <a:r>
              <a:rPr lang="en-US" dirty="0" smtClean="0"/>
              <a:t> and gram-negative.</a:t>
            </a:r>
          </a:p>
          <a:p>
            <a:r>
              <a:rPr lang="en-US" dirty="0" smtClean="0"/>
              <a:t> It resembles erythromycin in activity and mechanisms of resistance. </a:t>
            </a:r>
          </a:p>
          <a:p>
            <a:r>
              <a:rPr lang="en-US" dirty="0" err="1" smtClean="0"/>
              <a:t>Clindamycin</a:t>
            </a:r>
            <a:r>
              <a:rPr lang="en-US" dirty="0" smtClean="0"/>
              <a:t> is well absorbed orally and about 90% protein-bound.</a:t>
            </a:r>
          </a:p>
          <a:p>
            <a:r>
              <a:rPr lang="en-US" dirty="0" smtClean="0"/>
              <a:t>Excretion is mainly via the liver, bile, and urine. It penetrates well into most tissues</a:t>
            </a:r>
            <a:endParaRPr lang="en-US"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Clinical uses</a:t>
            </a:r>
            <a:r>
              <a:rPr lang="en-US" dirty="0" smtClean="0"/>
              <a:t>: </a:t>
            </a:r>
          </a:p>
          <a:p>
            <a:r>
              <a:rPr lang="en-US" dirty="0" err="1" smtClean="0"/>
              <a:t>Clindamycin</a:t>
            </a:r>
            <a:r>
              <a:rPr lang="en-US" dirty="0" smtClean="0"/>
              <a:t> is used for the treatment of severe anaerobic infection caused by </a:t>
            </a:r>
            <a:r>
              <a:rPr lang="en-US" dirty="0" err="1" smtClean="0"/>
              <a:t>Bacteroides</a:t>
            </a:r>
            <a:r>
              <a:rPr lang="en-US" dirty="0" smtClean="0"/>
              <a:t>.</a:t>
            </a:r>
          </a:p>
          <a:p>
            <a:r>
              <a:rPr lang="en-US" dirty="0" smtClean="0"/>
              <a:t> It is used for prophylaxis of </a:t>
            </a:r>
            <a:r>
              <a:rPr lang="en-US" dirty="0" err="1" smtClean="0"/>
              <a:t>endocarditis</a:t>
            </a:r>
            <a:r>
              <a:rPr lang="en-US" dirty="0" smtClean="0"/>
              <a:t> in patients with </a:t>
            </a:r>
            <a:r>
              <a:rPr lang="en-US" dirty="0" err="1" smtClean="0"/>
              <a:t>valvular</a:t>
            </a:r>
            <a:r>
              <a:rPr lang="en-US" dirty="0" smtClean="0"/>
              <a:t> heart disease who are undergoing certain dental procedures. </a:t>
            </a:r>
            <a:r>
              <a:rPr lang="en-US" dirty="0" err="1" smtClean="0"/>
              <a:t>Clindamycin</a:t>
            </a:r>
            <a:r>
              <a:rPr lang="en-US" dirty="0" smtClean="0"/>
              <a:t> plus </a:t>
            </a:r>
            <a:r>
              <a:rPr lang="en-US" dirty="0" err="1" smtClean="0"/>
              <a:t>primaquine</a:t>
            </a:r>
            <a:r>
              <a:rPr lang="en-US" dirty="0" smtClean="0"/>
              <a:t> is an effective for moderate to moderately severe </a:t>
            </a:r>
            <a:r>
              <a:rPr lang="en-US" dirty="0" err="1" smtClean="0"/>
              <a:t>Pneumocystis</a:t>
            </a:r>
            <a:r>
              <a:rPr lang="en-US" dirty="0" smtClean="0"/>
              <a:t> </a:t>
            </a:r>
            <a:r>
              <a:rPr lang="en-US" dirty="0" err="1" smtClean="0"/>
              <a:t>carinii</a:t>
            </a:r>
            <a:r>
              <a:rPr lang="en-US" dirty="0" smtClean="0"/>
              <a:t> pneumonia. </a:t>
            </a:r>
          </a:p>
          <a:p>
            <a:r>
              <a:rPr lang="en-US" dirty="0" smtClean="0"/>
              <a:t>It is also used in combination with </a:t>
            </a:r>
            <a:r>
              <a:rPr lang="en-US" dirty="0" err="1" smtClean="0"/>
              <a:t>pyrimethamine</a:t>
            </a:r>
            <a:r>
              <a:rPr lang="en-US" dirty="0" smtClean="0"/>
              <a:t> for AIDS-related toxoplasmosis of the brain.</a:t>
            </a:r>
          </a:p>
          <a:p>
            <a:r>
              <a:rPr lang="en-US" b="1" dirty="0" smtClean="0"/>
              <a:t>Adverse effects</a:t>
            </a:r>
            <a:r>
              <a:rPr lang="en-US" dirty="0" smtClean="0"/>
              <a:t>: </a:t>
            </a:r>
          </a:p>
          <a:p>
            <a:r>
              <a:rPr lang="en-US" dirty="0" smtClean="0"/>
              <a:t>Diarrheas, nausea, and skin rashes, impaired liver functions are common.</a:t>
            </a:r>
          </a:p>
          <a:p>
            <a:r>
              <a:rPr lang="en-US" dirty="0" smtClean="0"/>
              <a:t>Severe diarrhea and </a:t>
            </a:r>
            <a:r>
              <a:rPr lang="en-US" dirty="0" err="1" smtClean="0"/>
              <a:t>enterocolitis</a:t>
            </a:r>
            <a:r>
              <a:rPr lang="en-US" dirty="0" smtClean="0"/>
              <a:t> is caused by </a:t>
            </a:r>
            <a:r>
              <a:rPr lang="en-US" dirty="0" err="1" smtClean="0"/>
              <a:t>toxigenic</a:t>
            </a:r>
            <a:r>
              <a:rPr lang="en-US" dirty="0" smtClean="0"/>
              <a:t> C </a:t>
            </a:r>
            <a:r>
              <a:rPr lang="en-US" dirty="0" err="1" smtClean="0"/>
              <a:t>difficile</a:t>
            </a:r>
            <a:r>
              <a:rPr lang="en-US" dirty="0" smtClean="0"/>
              <a:t> (infrequently part of the normal fecal flora but is selected out during administration of oral antibiotics).</a:t>
            </a:r>
            <a:endParaRPr lang="en-US"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err="1" smtClean="0"/>
              <a:t>Aminoglycosides</a:t>
            </a:r>
            <a:r>
              <a:rPr lang="en-US" b="1" dirty="0" smtClean="0"/>
              <a:t>:</a:t>
            </a:r>
          </a:p>
          <a:p>
            <a:r>
              <a:rPr lang="en-US" b="1" dirty="0" smtClean="0"/>
              <a:t>Members: Streptomycin, neomycin, </a:t>
            </a:r>
            <a:r>
              <a:rPr lang="en-US" b="1" dirty="0" err="1" smtClean="0"/>
              <a:t>kanamycin</a:t>
            </a:r>
            <a:r>
              <a:rPr lang="en-US" b="1" dirty="0" smtClean="0"/>
              <a:t>, </a:t>
            </a:r>
            <a:r>
              <a:rPr lang="en-US" b="1" dirty="0" err="1" smtClean="0"/>
              <a:t>amikacin</a:t>
            </a:r>
            <a:r>
              <a:rPr lang="en-US" b="1" dirty="0" smtClean="0"/>
              <a:t>, </a:t>
            </a:r>
            <a:r>
              <a:rPr lang="en-US" b="1" dirty="0" err="1" smtClean="0"/>
              <a:t>gentamicin</a:t>
            </a:r>
            <a:r>
              <a:rPr lang="en-US" b="1" dirty="0" smtClean="0"/>
              <a:t>, </a:t>
            </a:r>
            <a:r>
              <a:rPr lang="en-US" b="1" dirty="0" err="1" smtClean="0"/>
              <a:t>netilmicin</a:t>
            </a:r>
            <a:r>
              <a:rPr lang="en-US" dirty="0" smtClean="0"/>
              <a:t>.</a:t>
            </a:r>
          </a:p>
          <a:p>
            <a:r>
              <a:rPr lang="en-US" b="1" dirty="0" smtClean="0"/>
              <a:t>Pharmacokinetics</a:t>
            </a:r>
            <a:r>
              <a:rPr lang="en-US" dirty="0" smtClean="0"/>
              <a:t>: </a:t>
            </a:r>
          </a:p>
          <a:p>
            <a:r>
              <a:rPr lang="en-US" dirty="0" err="1" smtClean="0"/>
              <a:t>Aminoglycosides</a:t>
            </a:r>
            <a:r>
              <a:rPr lang="en-US" dirty="0" smtClean="0"/>
              <a:t> are absorbed very poorly from the intact gastrointestinal tract. After intramuscular injection, </a:t>
            </a:r>
            <a:r>
              <a:rPr lang="en-US" dirty="0" err="1" smtClean="0"/>
              <a:t>aminoglycosides</a:t>
            </a:r>
            <a:r>
              <a:rPr lang="en-US" dirty="0" smtClean="0"/>
              <a:t> are well absorbed. </a:t>
            </a:r>
          </a:p>
          <a:p>
            <a:r>
              <a:rPr lang="en-US" dirty="0" smtClean="0"/>
              <a:t>They are highly polar compounds that do not enter cells readily. </a:t>
            </a:r>
          </a:p>
          <a:p>
            <a:r>
              <a:rPr lang="en-US" dirty="0" smtClean="0"/>
              <a:t>The kidney clears </a:t>
            </a:r>
            <a:r>
              <a:rPr lang="en-US" dirty="0" err="1" smtClean="0"/>
              <a:t>aminoglycosides</a:t>
            </a:r>
            <a:r>
              <a:rPr lang="en-US" dirty="0" smtClean="0"/>
              <a:t>, and excretion is</a:t>
            </a:r>
          </a:p>
          <a:p>
            <a:r>
              <a:rPr lang="en-US" dirty="0" smtClean="0"/>
              <a:t>directly proportionate to </a:t>
            </a:r>
            <a:r>
              <a:rPr lang="en-US" dirty="0" err="1" smtClean="0"/>
              <a:t>creatinine</a:t>
            </a:r>
            <a:r>
              <a:rPr lang="en-US" dirty="0" smtClean="0"/>
              <a:t> clearance.</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err="1" smtClean="0"/>
              <a:t>Aminoglycosides</a:t>
            </a:r>
            <a:r>
              <a:rPr lang="en-US" dirty="0" smtClean="0"/>
              <a:t>: Protein synthesis is inhibited by </a:t>
            </a:r>
            <a:r>
              <a:rPr lang="en-US" dirty="0" err="1" smtClean="0"/>
              <a:t>aminoglycosides</a:t>
            </a:r>
            <a:r>
              <a:rPr lang="en-US" dirty="0" smtClean="0"/>
              <a:t> in at least three ways: </a:t>
            </a:r>
          </a:p>
          <a:p>
            <a:r>
              <a:rPr lang="en-US" dirty="0" smtClean="0"/>
              <a:t>(1)They interfere with the </a:t>
            </a:r>
            <a:r>
              <a:rPr lang="en-US" b="1" dirty="0" smtClean="0"/>
              <a:t>"initiation complex</a:t>
            </a:r>
            <a:r>
              <a:rPr lang="en-US" dirty="0" smtClean="0"/>
              <a:t>" of peptide formation;</a:t>
            </a:r>
          </a:p>
          <a:p>
            <a:r>
              <a:rPr lang="en-US" dirty="0" smtClean="0"/>
              <a:t> (2) they </a:t>
            </a:r>
            <a:r>
              <a:rPr lang="en-US" b="1" dirty="0" smtClean="0"/>
              <a:t>induce misreading of mRNA</a:t>
            </a:r>
            <a:r>
              <a:rPr lang="en-US" dirty="0" smtClean="0"/>
              <a:t>, which causes incorporation of incorrect amino acids into the peptide, resulting in a nonfunctional or toxic protein; and</a:t>
            </a:r>
          </a:p>
          <a:p>
            <a:r>
              <a:rPr lang="en-US" dirty="0" smtClean="0"/>
              <a:t> (3) </a:t>
            </a:r>
            <a:r>
              <a:rPr lang="en-US" b="1" dirty="0" smtClean="0"/>
              <a:t>they cause a breakup of </a:t>
            </a:r>
            <a:r>
              <a:rPr lang="en-US" b="1" dirty="0" err="1" smtClean="0"/>
              <a:t>polysomes</a:t>
            </a:r>
            <a:r>
              <a:rPr lang="en-US" b="1" dirty="0" smtClean="0"/>
              <a:t> </a:t>
            </a:r>
            <a:r>
              <a:rPr lang="en-US" dirty="0" smtClean="0"/>
              <a:t>into nonfunctional </a:t>
            </a:r>
            <a:r>
              <a:rPr lang="en-US" dirty="0" err="1" smtClean="0"/>
              <a:t>monosomes</a:t>
            </a:r>
            <a:endParaRPr lang="en-US" dirty="0" smtClean="0"/>
          </a:p>
          <a:p>
            <a:r>
              <a:rPr lang="en-US" dirty="0" smtClean="0"/>
              <a:t>These activities occur more or less simultaneously, and the overall effect is</a:t>
            </a:r>
          </a:p>
          <a:p>
            <a:r>
              <a:rPr lang="en-US" b="1" dirty="0" smtClean="0">
                <a:solidFill>
                  <a:schemeClr val="tx1">
                    <a:lumMod val="85000"/>
                    <a:lumOff val="15000"/>
                  </a:schemeClr>
                </a:solidFill>
              </a:rPr>
              <a:t>i</a:t>
            </a:r>
            <a:r>
              <a:rPr lang="en-US" b="1" dirty="0" smtClean="0"/>
              <a:t>rreversible and lethal for the cell.</a:t>
            </a:r>
          </a:p>
          <a:p>
            <a:endParaRPr lang="en-US" b="1" dirty="0" smtClean="0"/>
          </a:p>
          <a:p>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Adverse effects</a:t>
            </a:r>
            <a:r>
              <a:rPr lang="en-US" dirty="0" smtClean="0"/>
              <a:t>:</a:t>
            </a:r>
          </a:p>
          <a:p>
            <a:r>
              <a:rPr lang="en-US" dirty="0" smtClean="0"/>
              <a:t> </a:t>
            </a:r>
            <a:r>
              <a:rPr lang="en-US" dirty="0" err="1" smtClean="0"/>
              <a:t>Aminoglycosides</a:t>
            </a:r>
            <a:r>
              <a:rPr lang="en-US" dirty="0" smtClean="0"/>
              <a:t> damage the </a:t>
            </a:r>
            <a:r>
              <a:rPr lang="en-US" b="1" dirty="0" smtClean="0"/>
              <a:t>VIII nerve and the kidneys</a:t>
            </a:r>
            <a:r>
              <a:rPr lang="en-US" dirty="0" smtClean="0"/>
              <a:t>. </a:t>
            </a:r>
          </a:p>
          <a:p>
            <a:r>
              <a:rPr lang="en-US" dirty="0" err="1" smtClean="0"/>
              <a:t>Ototoxicity</a:t>
            </a:r>
            <a:r>
              <a:rPr lang="en-US" dirty="0" smtClean="0"/>
              <a:t> can manifest itself either as auditory damage, resulting in tinnitus and high-frequency hearing loss initially; or as vestibular damage, evident by vertigo, ataxia, and loss of balance.</a:t>
            </a:r>
          </a:p>
          <a:p>
            <a:r>
              <a:rPr lang="en-US" dirty="0" err="1" smtClean="0"/>
              <a:t>Nephrotoxicity</a:t>
            </a:r>
            <a:r>
              <a:rPr lang="en-US" dirty="0" smtClean="0"/>
              <a:t>  results in rising serum </a:t>
            </a:r>
            <a:r>
              <a:rPr lang="en-US" dirty="0" err="1" smtClean="0"/>
              <a:t>creatinine</a:t>
            </a:r>
            <a:r>
              <a:rPr lang="en-US" dirty="0" smtClean="0"/>
              <a:t> levels or reduced </a:t>
            </a:r>
            <a:r>
              <a:rPr lang="en-US" dirty="0" err="1" smtClean="0"/>
              <a:t>creatinine</a:t>
            </a:r>
            <a:r>
              <a:rPr lang="en-US" dirty="0" smtClean="0"/>
              <a:t> clearance.</a:t>
            </a:r>
          </a:p>
          <a:p>
            <a:r>
              <a:rPr lang="en-US" dirty="0" smtClean="0"/>
              <a:t> Neomycin, </a:t>
            </a:r>
            <a:r>
              <a:rPr lang="en-US" dirty="0" err="1" smtClean="0"/>
              <a:t>kanamycin</a:t>
            </a:r>
            <a:r>
              <a:rPr lang="en-US" dirty="0" smtClean="0"/>
              <a:t>, and </a:t>
            </a:r>
            <a:r>
              <a:rPr lang="en-US" dirty="0" err="1" smtClean="0"/>
              <a:t>amikacin</a:t>
            </a:r>
            <a:r>
              <a:rPr lang="en-US" dirty="0" smtClean="0"/>
              <a:t> are the most </a:t>
            </a:r>
            <a:r>
              <a:rPr lang="en-US" dirty="0" err="1" smtClean="0"/>
              <a:t>ototoxic</a:t>
            </a:r>
            <a:r>
              <a:rPr lang="en-US" dirty="0" smtClean="0"/>
              <a:t> agents. </a:t>
            </a:r>
          </a:p>
          <a:p>
            <a:r>
              <a:rPr lang="en-US" dirty="0" smtClean="0"/>
              <a:t>Streptomycin and </a:t>
            </a:r>
            <a:r>
              <a:rPr lang="en-US" dirty="0" err="1" smtClean="0"/>
              <a:t>gentamicin</a:t>
            </a:r>
            <a:r>
              <a:rPr lang="en-US" dirty="0" smtClean="0"/>
              <a:t> are the most </a:t>
            </a:r>
            <a:r>
              <a:rPr lang="en-US" dirty="0" err="1" smtClean="0"/>
              <a:t>vestibulotoxic</a:t>
            </a:r>
            <a:r>
              <a:rPr lang="en-US" dirty="0" smtClean="0"/>
              <a:t>.</a:t>
            </a:r>
          </a:p>
          <a:p>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Streptomycin</a:t>
            </a:r>
          </a:p>
          <a:p>
            <a:r>
              <a:rPr lang="en-US" dirty="0" smtClean="0"/>
              <a:t>Streptomycin is mainly used as a first-line agent for treatment of tuberculosis.</a:t>
            </a:r>
          </a:p>
          <a:p>
            <a:r>
              <a:rPr lang="en-US" b="1" dirty="0" smtClean="0"/>
              <a:t>Adverse Reactions</a:t>
            </a:r>
            <a:r>
              <a:rPr lang="en-US" dirty="0" smtClean="0"/>
              <a:t>: Disturbance of vestibular function (vertigo, loss of balance) is common.</a:t>
            </a:r>
          </a:p>
          <a:p>
            <a:r>
              <a:rPr lang="en-US" dirty="0" smtClean="0"/>
              <a:t> The frequency and severity of this disturbance are proportionate to the age of the patient, the blood levels of the drug, and the duration of administration. </a:t>
            </a:r>
          </a:p>
          <a:p>
            <a:r>
              <a:rPr lang="en-US" dirty="0" smtClean="0"/>
              <a:t>Vestibular dysfunction may follow a few weeks of unusually high blood levels or months of relatively low blood levels. </a:t>
            </a:r>
          </a:p>
          <a:p>
            <a:r>
              <a:rPr lang="en-US" dirty="0" smtClean="0"/>
              <a:t>Vestibular toxicity tends to be irreversible.</a:t>
            </a:r>
          </a:p>
          <a:p>
            <a:r>
              <a:rPr lang="en-US" dirty="0" smtClean="0"/>
              <a:t> </a:t>
            </a:r>
            <a:r>
              <a:rPr lang="en-US" b="1" dirty="0" smtClean="0"/>
              <a:t>Streptomycin given during pregnancy can cause deafness in the</a:t>
            </a:r>
          </a:p>
          <a:p>
            <a:r>
              <a:rPr lang="en-US" b="1" dirty="0" smtClean="0"/>
              <a:t>newborn.</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US" b="1" dirty="0"/>
              <a:t>Cell wall synthesis inhibitors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Members the group: Beta-</a:t>
            </a:r>
            <a:r>
              <a:rPr lang="en-US" b="1" dirty="0" err="1"/>
              <a:t>lactam</a:t>
            </a:r>
            <a:r>
              <a:rPr lang="en-US" b="1" dirty="0"/>
              <a:t> antibiotics, </a:t>
            </a:r>
            <a:r>
              <a:rPr lang="en-US" b="1" dirty="0" err="1"/>
              <a:t>vancomycin</a:t>
            </a:r>
            <a:r>
              <a:rPr lang="en-US" b="1" dirty="0"/>
              <a:t>, </a:t>
            </a:r>
            <a:r>
              <a:rPr lang="en-US" b="1" dirty="0" err="1"/>
              <a:t>bacitracine</a:t>
            </a:r>
            <a:r>
              <a:rPr lang="en-US" b="1" dirty="0"/>
              <a:t>, and </a:t>
            </a:r>
            <a:r>
              <a:rPr lang="en-US" b="1" dirty="0" err="1"/>
              <a:t>cycloserine</a:t>
            </a:r>
            <a:endParaRPr lang="en-US" b="1" dirty="0"/>
          </a:p>
          <a:p>
            <a:r>
              <a:rPr lang="en-US" b="1" dirty="0"/>
              <a:t>Beta-</a:t>
            </a:r>
            <a:r>
              <a:rPr lang="en-US" b="1" dirty="0" err="1"/>
              <a:t>lactam</a:t>
            </a:r>
            <a:r>
              <a:rPr lang="en-US" b="1" dirty="0"/>
              <a:t> antibiotics</a:t>
            </a:r>
            <a:r>
              <a:rPr lang="en-US" dirty="0"/>
              <a:t>: </a:t>
            </a:r>
            <a:endParaRPr lang="en-US" dirty="0" smtClean="0"/>
          </a:p>
          <a:p>
            <a:r>
              <a:rPr lang="en-US" dirty="0" err="1" smtClean="0"/>
              <a:t>Penicillins</a:t>
            </a:r>
            <a:r>
              <a:rPr lang="en-US" dirty="0"/>
              <a:t>, </a:t>
            </a:r>
            <a:r>
              <a:rPr lang="en-US" dirty="0" err="1"/>
              <a:t>cephalosporins</a:t>
            </a:r>
            <a:r>
              <a:rPr lang="en-US" dirty="0"/>
              <a:t>, </a:t>
            </a:r>
            <a:r>
              <a:rPr lang="en-US" dirty="0" err="1"/>
              <a:t>carbapenems</a:t>
            </a:r>
            <a:r>
              <a:rPr lang="en-US" dirty="0"/>
              <a:t>, and </a:t>
            </a:r>
            <a:r>
              <a:rPr lang="en-US" dirty="0" err="1" smtClean="0"/>
              <a:t>monobactams</a:t>
            </a:r>
            <a:r>
              <a:rPr lang="en-US" dirty="0" smtClean="0"/>
              <a:t>. </a:t>
            </a:r>
          </a:p>
          <a:p>
            <a:r>
              <a:rPr lang="en-US" dirty="0" smtClean="0"/>
              <a:t>All </a:t>
            </a:r>
            <a:r>
              <a:rPr lang="en-US" dirty="0"/>
              <a:t>members of the family have </a:t>
            </a:r>
            <a:r>
              <a:rPr lang="en-US" b="1" dirty="0"/>
              <a:t>a beta-</a:t>
            </a:r>
            <a:r>
              <a:rPr lang="en-US" b="1" dirty="0" err="1"/>
              <a:t>lactam</a:t>
            </a:r>
            <a:r>
              <a:rPr lang="en-US" b="1" dirty="0"/>
              <a:t> ring and a carboxyl </a:t>
            </a:r>
            <a:r>
              <a:rPr lang="en-US" b="1" dirty="0" smtClean="0"/>
              <a:t>group </a:t>
            </a:r>
            <a:r>
              <a:rPr lang="en-US" dirty="0" smtClean="0"/>
              <a:t>resulting </a:t>
            </a:r>
            <a:r>
              <a:rPr lang="en-US" dirty="0"/>
              <a:t>in similarities in the pharmacokinetics and mechanism of action of the group members.</a:t>
            </a:r>
          </a:p>
          <a:p>
            <a:r>
              <a:rPr lang="en-US" dirty="0"/>
              <a:t>They are water-soluble, elimination is primary renal and organic anion transport system is used.</a:t>
            </a:r>
          </a:p>
          <a:p>
            <a:r>
              <a:rPr lang="en-US" b="1" dirty="0" err="1"/>
              <a:t>Penicillins</a:t>
            </a:r>
            <a:endParaRPr lang="en-US" b="1" dirty="0"/>
          </a:p>
          <a:p>
            <a:r>
              <a:rPr lang="en-US" dirty="0" err="1"/>
              <a:t>Penicillins</a:t>
            </a:r>
            <a:r>
              <a:rPr lang="en-US" dirty="0"/>
              <a:t> have similar structure, pharmacological and toxicological properties. </a:t>
            </a:r>
            <a:endParaRPr lang="en-US" dirty="0" smtClean="0"/>
          </a:p>
          <a:p>
            <a:r>
              <a:rPr lang="en-US" dirty="0" smtClean="0"/>
              <a:t>The </a:t>
            </a:r>
            <a:r>
              <a:rPr lang="en-US" b="1" dirty="0" smtClean="0"/>
              <a:t>prototype of </a:t>
            </a:r>
            <a:r>
              <a:rPr lang="en-US" b="1" dirty="0" err="1"/>
              <a:t>penicillins</a:t>
            </a:r>
            <a:r>
              <a:rPr lang="en-US" b="1" dirty="0"/>
              <a:t> is penicillin G </a:t>
            </a:r>
            <a:r>
              <a:rPr lang="en-US" dirty="0"/>
              <a:t>and is naturally derived from a genus of moulds called </a:t>
            </a:r>
            <a:r>
              <a:rPr lang="en-US" dirty="0" err="1"/>
              <a:t>penicillium</a:t>
            </a:r>
            <a:r>
              <a:rPr lang="en-US" dirty="0" smtClean="0"/>
              <a:t>.</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err="1" smtClean="0"/>
              <a:t>Gentamicin</a:t>
            </a:r>
            <a:endParaRPr lang="en-US" b="1" dirty="0" smtClean="0"/>
          </a:p>
          <a:p>
            <a:r>
              <a:rPr lang="en-US" dirty="0" err="1" smtClean="0"/>
              <a:t>Gentamicin</a:t>
            </a:r>
            <a:r>
              <a:rPr lang="en-US" dirty="0" smtClean="0"/>
              <a:t> inhibits many strains of staphylococci and </a:t>
            </a:r>
            <a:r>
              <a:rPr lang="en-US" dirty="0" err="1" smtClean="0"/>
              <a:t>coliforms</a:t>
            </a:r>
            <a:r>
              <a:rPr lang="en-US" dirty="0" smtClean="0"/>
              <a:t> and other gram-negative bacteria. </a:t>
            </a:r>
          </a:p>
          <a:p>
            <a:r>
              <a:rPr lang="en-US" dirty="0" smtClean="0"/>
              <a:t>It is a synergistic companion with beta-</a:t>
            </a:r>
            <a:r>
              <a:rPr lang="en-US" dirty="0" err="1" smtClean="0"/>
              <a:t>lactam</a:t>
            </a:r>
            <a:r>
              <a:rPr lang="en-US" dirty="0" smtClean="0"/>
              <a:t> antibiotics, against Pseudomonas, Proteus, </a:t>
            </a:r>
            <a:r>
              <a:rPr lang="en-US" dirty="0" err="1" smtClean="0"/>
              <a:t>Enterobacter</a:t>
            </a:r>
            <a:r>
              <a:rPr lang="en-US" dirty="0" smtClean="0"/>
              <a:t>, </a:t>
            </a:r>
            <a:r>
              <a:rPr lang="en-US" dirty="0" err="1" smtClean="0"/>
              <a:t>Klebsiella</a:t>
            </a:r>
            <a:r>
              <a:rPr lang="en-US" dirty="0" smtClean="0"/>
              <a:t>, </a:t>
            </a:r>
            <a:r>
              <a:rPr lang="en-US" dirty="0" err="1" smtClean="0"/>
              <a:t>Serratia</a:t>
            </a:r>
            <a:r>
              <a:rPr lang="en-US" dirty="0" smtClean="0"/>
              <a:t>, </a:t>
            </a:r>
            <a:r>
              <a:rPr lang="en-US" dirty="0" err="1" smtClean="0"/>
              <a:t>Stenotrophomonas</a:t>
            </a:r>
            <a:r>
              <a:rPr lang="en-US" dirty="0" smtClean="0"/>
              <a:t>, and other gram-negative rods</a:t>
            </a:r>
          </a:p>
          <a:p>
            <a:r>
              <a:rPr lang="en-US" dirty="0" smtClean="0"/>
              <a:t>that may be resistant to multiple other antibiotics.</a:t>
            </a:r>
          </a:p>
          <a:p>
            <a:r>
              <a:rPr lang="en-US" dirty="0" err="1" smtClean="0"/>
              <a:t>Gentamicin</a:t>
            </a:r>
            <a:r>
              <a:rPr lang="en-US" dirty="0" smtClean="0"/>
              <a:t> is also used concurrently with penicillin G for bactericidal activity in </a:t>
            </a:r>
            <a:r>
              <a:rPr lang="en-US" dirty="0" err="1" smtClean="0"/>
              <a:t>endocarditis</a:t>
            </a:r>
            <a:r>
              <a:rPr lang="en-US" dirty="0" smtClean="0"/>
              <a:t> due to </a:t>
            </a:r>
            <a:r>
              <a:rPr lang="en-US" dirty="0" err="1" smtClean="0"/>
              <a:t>viridans</a:t>
            </a:r>
            <a:r>
              <a:rPr lang="en-US" dirty="0" smtClean="0"/>
              <a:t> streptococci. </a:t>
            </a:r>
          </a:p>
          <a:p>
            <a:r>
              <a:rPr lang="en-US" dirty="0" smtClean="0"/>
              <a:t>Creams, ointments, or solutions </a:t>
            </a:r>
            <a:r>
              <a:rPr lang="en-US" dirty="0" err="1" smtClean="0"/>
              <a:t>gentamicin</a:t>
            </a:r>
            <a:r>
              <a:rPr lang="en-US" dirty="0" smtClean="0"/>
              <a:t> sulfate are for the treatment of infected burns, wounds, or skin lesions.</a:t>
            </a:r>
            <a:endParaRPr lang="en-US"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err="1" smtClean="0"/>
              <a:t>Amikacin</a:t>
            </a:r>
            <a:endParaRPr lang="en-US" b="1" dirty="0" smtClean="0"/>
          </a:p>
          <a:p>
            <a:r>
              <a:rPr lang="en-US" dirty="0" err="1" smtClean="0"/>
              <a:t>Amikacin</a:t>
            </a:r>
            <a:r>
              <a:rPr lang="en-US" dirty="0" smtClean="0"/>
              <a:t> is a </a:t>
            </a:r>
            <a:r>
              <a:rPr lang="en-US" dirty="0" err="1" smtClean="0"/>
              <a:t>semisynthetic</a:t>
            </a:r>
            <a:r>
              <a:rPr lang="en-US" dirty="0" smtClean="0"/>
              <a:t> derivative of </a:t>
            </a:r>
            <a:r>
              <a:rPr lang="en-US" dirty="0" err="1" smtClean="0"/>
              <a:t>kanamycin</a:t>
            </a:r>
            <a:r>
              <a:rPr lang="en-US" dirty="0" smtClean="0"/>
              <a:t>; it is less toxic than the parent molecule. </a:t>
            </a:r>
          </a:p>
          <a:p>
            <a:r>
              <a:rPr lang="en-US" dirty="0" smtClean="0"/>
              <a:t>It is resistant to many enzymes that inactivate </a:t>
            </a:r>
            <a:r>
              <a:rPr lang="en-US" dirty="0" err="1" smtClean="0"/>
              <a:t>gentamicin</a:t>
            </a:r>
            <a:r>
              <a:rPr lang="en-US" dirty="0" smtClean="0"/>
              <a:t> and </a:t>
            </a:r>
            <a:r>
              <a:rPr lang="en-US" dirty="0" err="1" smtClean="0"/>
              <a:t>tobramycin</a:t>
            </a:r>
            <a:r>
              <a:rPr lang="en-US" dirty="0" smtClean="0"/>
              <a:t>, and it therefore can be</a:t>
            </a:r>
          </a:p>
          <a:p>
            <a:r>
              <a:rPr lang="en-US" dirty="0" smtClean="0"/>
              <a:t>employed against some microorganisms resistant to the latter drugs. </a:t>
            </a:r>
          </a:p>
          <a:p>
            <a:r>
              <a:rPr lang="en-US" dirty="0" smtClean="0"/>
              <a:t>Strains </a:t>
            </a:r>
            <a:r>
              <a:rPr lang="en-US" smtClean="0"/>
              <a:t>of </a:t>
            </a:r>
            <a:r>
              <a:rPr lang="en-US" smtClean="0"/>
              <a:t>multidrug resistant </a:t>
            </a:r>
            <a:r>
              <a:rPr lang="en-US" dirty="0" smtClean="0"/>
              <a:t>Mycobacterium tuberculosis, including streptomycin-resistant strains, are usually susceptible to </a:t>
            </a:r>
            <a:r>
              <a:rPr lang="en-US" dirty="0" err="1" smtClean="0"/>
              <a:t>amikacin</a:t>
            </a:r>
            <a:r>
              <a:rPr lang="en-US" dirty="0" smtClean="0"/>
              <a:t>.</a:t>
            </a:r>
          </a:p>
          <a:p>
            <a:pPr>
              <a:buNone/>
            </a:pPr>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err="1" smtClean="0"/>
              <a:t>Kanamycin</a:t>
            </a:r>
            <a:r>
              <a:rPr lang="en-US" b="1" dirty="0" smtClean="0"/>
              <a:t>, Neomycin, </a:t>
            </a:r>
            <a:r>
              <a:rPr lang="en-US" b="1" dirty="0" err="1" smtClean="0"/>
              <a:t>Paromomycin</a:t>
            </a:r>
            <a:endParaRPr lang="en-US" b="1" dirty="0" smtClean="0"/>
          </a:p>
          <a:p>
            <a:r>
              <a:rPr lang="en-US" dirty="0" smtClean="0"/>
              <a:t>These drugs are closely related is also a member of this group. All have similar properties.</a:t>
            </a:r>
          </a:p>
          <a:p>
            <a:r>
              <a:rPr lang="en-US" dirty="0" smtClean="0"/>
              <a:t>Neomycin and </a:t>
            </a:r>
            <a:r>
              <a:rPr lang="en-US" dirty="0" err="1" smtClean="0"/>
              <a:t>kanamycin</a:t>
            </a:r>
            <a:r>
              <a:rPr lang="en-US" dirty="0" smtClean="0"/>
              <a:t> are too toxic for </a:t>
            </a:r>
            <a:r>
              <a:rPr lang="en-US" dirty="0" err="1" smtClean="0"/>
              <a:t>parenteral</a:t>
            </a:r>
            <a:r>
              <a:rPr lang="en-US" dirty="0" smtClean="0"/>
              <a:t> use and are now limited to topical and oral use.</a:t>
            </a:r>
          </a:p>
          <a:p>
            <a:r>
              <a:rPr lang="en-US" dirty="0" smtClean="0"/>
              <a:t>Neomycin is given orally in preparation for elective bowel surgery. </a:t>
            </a:r>
          </a:p>
          <a:p>
            <a:r>
              <a:rPr lang="en-US" dirty="0" smtClean="0"/>
              <a:t>In hepatic coma, the </a:t>
            </a:r>
            <a:r>
              <a:rPr lang="en-US" dirty="0" err="1" smtClean="0"/>
              <a:t>coliform</a:t>
            </a:r>
            <a:r>
              <a:rPr lang="en-US" dirty="0" smtClean="0"/>
              <a:t> flora can be suppressed for prolonged periods by giving 1 g every 6-8 hours together</a:t>
            </a:r>
          </a:p>
          <a:p>
            <a:r>
              <a:rPr lang="en-US" dirty="0" smtClean="0"/>
              <a:t>with reduced protein intake, thus reducing ammonia intoxication. </a:t>
            </a:r>
          </a:p>
          <a:p>
            <a:r>
              <a:rPr lang="en-US" dirty="0" err="1" smtClean="0"/>
              <a:t>Paromomycin</a:t>
            </a:r>
            <a:r>
              <a:rPr lang="en-US" dirty="0" smtClean="0"/>
              <a:t> has been effective in intestinal </a:t>
            </a:r>
            <a:r>
              <a:rPr lang="en-US" dirty="0" err="1" smtClean="0"/>
              <a:t>amebiasis</a:t>
            </a:r>
            <a:r>
              <a:rPr lang="en-US" dirty="0" smtClean="0"/>
              <a:t>.</a:t>
            </a:r>
          </a:p>
          <a:p>
            <a:pPr>
              <a:buNone/>
            </a:pPr>
            <a:endParaRPr lang="en-US" b="1"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err="1" smtClean="0"/>
              <a:t>Spectinomycin</a:t>
            </a:r>
            <a:endParaRPr lang="en-US" b="1" dirty="0" smtClean="0"/>
          </a:p>
          <a:p>
            <a:r>
              <a:rPr lang="en-US" dirty="0" err="1" smtClean="0"/>
              <a:t>Spectinomycin</a:t>
            </a:r>
            <a:r>
              <a:rPr lang="en-US" dirty="0" smtClean="0"/>
              <a:t> is an </a:t>
            </a:r>
            <a:r>
              <a:rPr lang="en-US" dirty="0" err="1" smtClean="0"/>
              <a:t>aminocyclitol</a:t>
            </a:r>
            <a:r>
              <a:rPr lang="en-US" dirty="0" smtClean="0"/>
              <a:t> antibiotic that is structurally related to </a:t>
            </a:r>
            <a:r>
              <a:rPr lang="en-US" dirty="0" err="1" smtClean="0"/>
              <a:t>aminoglycosides</a:t>
            </a:r>
            <a:r>
              <a:rPr lang="en-US" dirty="0" smtClean="0"/>
              <a:t>.</a:t>
            </a:r>
          </a:p>
          <a:p>
            <a:r>
              <a:rPr lang="en-US" dirty="0" err="1" smtClean="0"/>
              <a:t>Spectinomycin</a:t>
            </a:r>
            <a:r>
              <a:rPr lang="en-US" dirty="0" smtClean="0"/>
              <a:t> is used almost solely as an alternative treatment for gonorrhea in patients who are allergic to penicillin or whose gonococci are resistant to other drugs.</a:t>
            </a:r>
          </a:p>
          <a:p>
            <a:r>
              <a:rPr lang="en-US" dirty="0" smtClean="0"/>
              <a:t> It is rapidly absorbed after intramuscular injection. </a:t>
            </a:r>
          </a:p>
          <a:p>
            <a:r>
              <a:rPr lang="en-US" dirty="0" smtClean="0"/>
              <a:t>A single dose of 2 g (40 mg/kg) is given.</a:t>
            </a:r>
          </a:p>
          <a:p>
            <a:r>
              <a:rPr lang="en-US" dirty="0" smtClean="0"/>
              <a:t> There is pain at the injection site and occasionally fever and nausea.</a:t>
            </a:r>
            <a:endParaRPr lang="en-US"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Nucleic Acid Synthesis Inhibitors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err="1" smtClean="0"/>
              <a:t>Nalidixic</a:t>
            </a:r>
            <a:r>
              <a:rPr lang="en-US" b="1" dirty="0" smtClean="0"/>
              <a:t> acid</a:t>
            </a:r>
          </a:p>
          <a:p>
            <a:r>
              <a:rPr lang="en-US" dirty="0" err="1" smtClean="0"/>
              <a:t>Nalidixic</a:t>
            </a:r>
            <a:r>
              <a:rPr lang="en-US" dirty="0" smtClean="0"/>
              <a:t> acid is the first antibacterial </a:t>
            </a:r>
            <a:r>
              <a:rPr lang="en-US" dirty="0" err="1" smtClean="0"/>
              <a:t>quinolone</a:t>
            </a:r>
            <a:r>
              <a:rPr lang="en-US" dirty="0" smtClean="0"/>
              <a:t>. It is not fluorinated and is excreted too rapidly to have systemic antibacterial effects. </a:t>
            </a:r>
          </a:p>
          <a:p>
            <a:r>
              <a:rPr lang="en-US" b="1" dirty="0" smtClean="0"/>
              <a:t>They inhibit normal transcription and replication of bacterial DNA. </a:t>
            </a:r>
          </a:p>
          <a:p>
            <a:r>
              <a:rPr lang="en-US" dirty="0" smtClean="0"/>
              <a:t>Because of their relatively weak antibacterial activity, these agents were useful only for the treatment of urinary tract infections and shigellosis.</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r>
              <a:rPr lang="en-US" b="1" dirty="0" err="1" smtClean="0"/>
              <a:t>Fluoroquinolones</a:t>
            </a:r>
            <a:endParaRPr lang="en-US" b="1" dirty="0" smtClean="0"/>
          </a:p>
          <a:p>
            <a:r>
              <a:rPr lang="en-US" dirty="0" err="1" smtClean="0"/>
              <a:t>Quinolones</a:t>
            </a:r>
            <a:r>
              <a:rPr lang="en-US" dirty="0" smtClean="0"/>
              <a:t> are synthetic fluorinated analogs of </a:t>
            </a:r>
            <a:r>
              <a:rPr lang="en-US" dirty="0" err="1" smtClean="0"/>
              <a:t>nalidixic</a:t>
            </a:r>
            <a:r>
              <a:rPr lang="en-US" dirty="0" smtClean="0"/>
              <a:t> acid, that are nucleic acid synthesis.</a:t>
            </a:r>
          </a:p>
          <a:p>
            <a:r>
              <a:rPr lang="en-US" dirty="0" err="1" smtClean="0"/>
              <a:t>Ofloxacin</a:t>
            </a:r>
            <a:r>
              <a:rPr lang="en-US" dirty="0" smtClean="0"/>
              <a:t> and ciprofloxacin inhibit gram-negative </a:t>
            </a:r>
            <a:r>
              <a:rPr lang="en-US" dirty="0" err="1" smtClean="0"/>
              <a:t>cocci</a:t>
            </a:r>
            <a:r>
              <a:rPr lang="en-US" dirty="0" smtClean="0"/>
              <a:t> and bacilli, including </a:t>
            </a:r>
            <a:r>
              <a:rPr lang="en-US" dirty="0" err="1" smtClean="0"/>
              <a:t>Enterobacteriaceae</a:t>
            </a:r>
            <a:r>
              <a:rPr lang="en-US" dirty="0" smtClean="0"/>
              <a:t>, Pseudomonas, </a:t>
            </a:r>
            <a:r>
              <a:rPr lang="en-US" dirty="0" err="1" smtClean="0"/>
              <a:t>Neisseria</a:t>
            </a:r>
            <a:r>
              <a:rPr lang="en-US" dirty="0" smtClean="0"/>
              <a:t>, </a:t>
            </a:r>
            <a:r>
              <a:rPr lang="en-US" dirty="0" err="1" smtClean="0"/>
              <a:t>Haemophilus</a:t>
            </a:r>
            <a:r>
              <a:rPr lang="en-US" dirty="0" smtClean="0"/>
              <a:t>, and Campylobacter. </a:t>
            </a:r>
          </a:p>
          <a:p>
            <a:r>
              <a:rPr lang="en-US" dirty="0" smtClean="0"/>
              <a:t>Many staphylococci also are sensitive to these drugs.</a:t>
            </a:r>
          </a:p>
          <a:p>
            <a:r>
              <a:rPr lang="en-US" dirty="0" smtClean="0"/>
              <a:t> Intracellular pathogens such as </a:t>
            </a:r>
            <a:r>
              <a:rPr lang="en-US" dirty="0" err="1" smtClean="0"/>
              <a:t>Legionella</a:t>
            </a:r>
            <a:r>
              <a:rPr lang="en-US" dirty="0" smtClean="0"/>
              <a:t>, Chlamydia, M tuberculosis and M </a:t>
            </a:r>
            <a:r>
              <a:rPr lang="en-US" dirty="0" err="1" smtClean="0"/>
              <a:t>avium</a:t>
            </a:r>
            <a:r>
              <a:rPr lang="en-US" dirty="0" smtClean="0"/>
              <a:t> complex, are inhibited by </a:t>
            </a:r>
            <a:r>
              <a:rPr lang="en-US" dirty="0" err="1" smtClean="0"/>
              <a:t>fluoroquinolones</a:t>
            </a:r>
            <a:endParaRPr lang="en-US"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Pharmacokinetics:</a:t>
            </a:r>
          </a:p>
          <a:p>
            <a:r>
              <a:rPr lang="en-US" b="1" dirty="0" smtClean="0"/>
              <a:t> After </a:t>
            </a:r>
            <a:r>
              <a:rPr lang="en-US" dirty="0" smtClean="0"/>
              <a:t>oral administration, the </a:t>
            </a:r>
            <a:r>
              <a:rPr lang="en-US" dirty="0" err="1" smtClean="0"/>
              <a:t>fluoroquinolones</a:t>
            </a:r>
            <a:r>
              <a:rPr lang="en-US" dirty="0" smtClean="0"/>
              <a:t> are well absorbed and distributed widely in body fluids and tissues.</a:t>
            </a:r>
          </a:p>
          <a:p>
            <a:r>
              <a:rPr lang="en-US" dirty="0" smtClean="0"/>
              <a:t> Oral absorption is impaired by divalent </a:t>
            </a:r>
            <a:r>
              <a:rPr lang="en-US" dirty="0" err="1" smtClean="0"/>
              <a:t>cations</a:t>
            </a:r>
            <a:r>
              <a:rPr lang="en-US" dirty="0" smtClean="0"/>
              <a:t>,</a:t>
            </a:r>
          </a:p>
          <a:p>
            <a:r>
              <a:rPr lang="en-US" dirty="0" smtClean="0"/>
              <a:t>including those in antacids. </a:t>
            </a:r>
          </a:p>
          <a:p>
            <a:r>
              <a:rPr lang="en-US" dirty="0" smtClean="0"/>
              <a:t>The </a:t>
            </a:r>
            <a:r>
              <a:rPr lang="en-US" dirty="0" err="1" smtClean="0"/>
              <a:t>fluoroquinolones</a:t>
            </a:r>
            <a:r>
              <a:rPr lang="en-US" dirty="0" smtClean="0"/>
              <a:t> are excreted mainly by tubular secretion and by </a:t>
            </a:r>
            <a:r>
              <a:rPr lang="en-US" dirty="0" err="1" smtClean="0"/>
              <a:t>glomerular</a:t>
            </a:r>
            <a:r>
              <a:rPr lang="en-US" dirty="0" smtClean="0"/>
              <a:t> filtration. </a:t>
            </a:r>
          </a:p>
          <a:p>
            <a:r>
              <a:rPr lang="en-US" dirty="0" smtClean="0"/>
              <a:t>All </a:t>
            </a:r>
            <a:r>
              <a:rPr lang="en-US" dirty="0" err="1" smtClean="0"/>
              <a:t>fluoroquinolones</a:t>
            </a:r>
            <a:r>
              <a:rPr lang="en-US" dirty="0" smtClean="0"/>
              <a:t> accumulate in renal failure.</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Clinical Uses:</a:t>
            </a:r>
          </a:p>
          <a:p>
            <a:r>
              <a:rPr lang="en-US" dirty="0" smtClean="0"/>
              <a:t> </a:t>
            </a:r>
            <a:r>
              <a:rPr lang="en-US" dirty="0" err="1" smtClean="0"/>
              <a:t>Fluoroquinolones</a:t>
            </a:r>
            <a:r>
              <a:rPr lang="en-US" dirty="0" smtClean="0"/>
              <a:t> are effective in urinary tract infections.</a:t>
            </a:r>
          </a:p>
          <a:p>
            <a:r>
              <a:rPr lang="en-US" dirty="0" smtClean="0"/>
              <a:t> These agents are also effective for bacterial diarrhea caused by </a:t>
            </a:r>
            <a:r>
              <a:rPr lang="en-US" dirty="0" err="1" smtClean="0"/>
              <a:t>Shigella</a:t>
            </a:r>
            <a:r>
              <a:rPr lang="en-US" dirty="0" smtClean="0"/>
              <a:t>, Salmonella, </a:t>
            </a:r>
            <a:r>
              <a:rPr lang="en-US" dirty="0" err="1" smtClean="0"/>
              <a:t>toxigenic</a:t>
            </a:r>
            <a:r>
              <a:rPr lang="en-US" dirty="0" smtClean="0"/>
              <a:t> E coli, or Campylobacter.</a:t>
            </a:r>
          </a:p>
          <a:p>
            <a:r>
              <a:rPr lang="en-US" dirty="0" err="1" smtClean="0"/>
              <a:t>Fluoroquinolones</a:t>
            </a:r>
            <a:r>
              <a:rPr lang="en-US" dirty="0" smtClean="0"/>
              <a:t> have been employed in infections of soft tissues, bones, and joints and in </a:t>
            </a:r>
            <a:r>
              <a:rPr lang="en-US" dirty="0" err="1" smtClean="0"/>
              <a:t>intraabdominal</a:t>
            </a:r>
            <a:r>
              <a:rPr lang="en-US" dirty="0" smtClean="0"/>
              <a:t> and respiratory tract infections, including those caused by multidrug-resistant</a:t>
            </a:r>
          </a:p>
          <a:p>
            <a:r>
              <a:rPr lang="en-US" dirty="0" smtClean="0"/>
              <a:t>organisms such as Pseudomonas and </a:t>
            </a:r>
            <a:r>
              <a:rPr lang="en-US" dirty="0" err="1" smtClean="0"/>
              <a:t>Enterobacter</a:t>
            </a:r>
            <a:r>
              <a:rPr lang="en-US" dirty="0" smtClean="0"/>
              <a:t>. </a:t>
            </a:r>
          </a:p>
          <a:p>
            <a:r>
              <a:rPr lang="en-US" dirty="0" smtClean="0"/>
              <a:t>Ciprofloxacin and </a:t>
            </a:r>
            <a:r>
              <a:rPr lang="en-US" dirty="0" err="1" smtClean="0"/>
              <a:t>ofloxacin</a:t>
            </a:r>
            <a:r>
              <a:rPr lang="en-US" dirty="0" smtClean="0"/>
              <a:t> are effective for </a:t>
            </a:r>
            <a:r>
              <a:rPr lang="en-US" dirty="0" err="1" smtClean="0"/>
              <a:t>gonococcal</a:t>
            </a:r>
            <a:r>
              <a:rPr lang="en-US" dirty="0" smtClean="0"/>
              <a:t> infection, including disseminated disease, and </a:t>
            </a:r>
          </a:p>
          <a:p>
            <a:r>
              <a:rPr lang="en-US" dirty="0" err="1" smtClean="0"/>
              <a:t>ofloxacin</a:t>
            </a:r>
            <a:r>
              <a:rPr lang="en-US" dirty="0" smtClean="0"/>
              <a:t> is effective for </a:t>
            </a:r>
            <a:r>
              <a:rPr lang="en-US" dirty="0" err="1" smtClean="0"/>
              <a:t>schlamydial</a:t>
            </a:r>
            <a:r>
              <a:rPr lang="en-US" dirty="0" smtClean="0"/>
              <a:t> </a:t>
            </a:r>
            <a:r>
              <a:rPr lang="en-US" dirty="0" err="1" smtClean="0"/>
              <a:t>urethritis</a:t>
            </a:r>
            <a:r>
              <a:rPr lang="en-US" dirty="0" smtClean="0"/>
              <a:t> or </a:t>
            </a:r>
            <a:r>
              <a:rPr lang="en-US" dirty="0" err="1" smtClean="0"/>
              <a:t>cervicitis</a:t>
            </a:r>
            <a:r>
              <a:rPr lang="en-US" dirty="0" smtClean="0"/>
              <a:t>.</a:t>
            </a:r>
            <a:endParaRPr lang="en-US" dirty="0"/>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t>Adverse Effects:</a:t>
            </a:r>
          </a:p>
          <a:p>
            <a:r>
              <a:rPr lang="en-US" b="1" dirty="0" smtClean="0"/>
              <a:t> The most common effects are nausea, vomiting, and diarrhea. </a:t>
            </a:r>
          </a:p>
          <a:p>
            <a:r>
              <a:rPr lang="en-US" b="1" dirty="0" smtClean="0"/>
              <a:t>Concomitant administration of </a:t>
            </a:r>
            <a:r>
              <a:rPr lang="en-US" b="1" dirty="0" err="1" smtClean="0"/>
              <a:t>theophylline</a:t>
            </a:r>
            <a:r>
              <a:rPr lang="en-US" b="1" dirty="0" smtClean="0"/>
              <a:t> and </a:t>
            </a:r>
            <a:r>
              <a:rPr lang="en-US" b="1" dirty="0" err="1" smtClean="0"/>
              <a:t>quinolones</a:t>
            </a:r>
            <a:r>
              <a:rPr lang="en-US" b="1" dirty="0" smtClean="0"/>
              <a:t> can lead to elevated levels of </a:t>
            </a:r>
            <a:r>
              <a:rPr lang="en-US" b="1" dirty="0" err="1" smtClean="0"/>
              <a:t>theophylline</a:t>
            </a:r>
            <a:r>
              <a:rPr lang="en-US" b="1" dirty="0" smtClean="0"/>
              <a:t> with the risk of toxic effects, especially seizures.</a:t>
            </a:r>
          </a:p>
          <a:p>
            <a:r>
              <a:rPr lang="en-US" b="1" dirty="0" err="1" smtClean="0"/>
              <a:t>Fluoroquinolones</a:t>
            </a:r>
            <a:r>
              <a:rPr lang="en-US" b="1" dirty="0" smtClean="0"/>
              <a:t> may damage growing cartilage and cause an </a:t>
            </a:r>
            <a:r>
              <a:rPr lang="en-US" b="1" dirty="0" err="1" smtClean="0"/>
              <a:t>arthropathy</a:t>
            </a:r>
            <a:r>
              <a:rPr lang="en-US" b="1" dirty="0" smtClean="0"/>
              <a:t>. Thus, they are not routinely recommended for use in patients under 18 years of age.</a:t>
            </a:r>
          </a:p>
          <a:p>
            <a:r>
              <a:rPr lang="en-US" b="1" dirty="0" smtClean="0"/>
              <a:t> Since </a:t>
            </a:r>
            <a:r>
              <a:rPr lang="en-US" b="1" dirty="0" err="1" smtClean="0"/>
              <a:t>fluoroquinolones</a:t>
            </a:r>
            <a:r>
              <a:rPr lang="en-US" b="1" dirty="0" smtClean="0"/>
              <a:t> are excreted in breast milk, they are contraindicated for nursing mothers.</a:t>
            </a:r>
            <a:endParaRPr lang="en-US" b="1"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b="1" dirty="0" err="1" smtClean="0"/>
              <a:t>Rifampin</a:t>
            </a:r>
            <a:endParaRPr lang="en-US" b="1" dirty="0" smtClean="0"/>
          </a:p>
          <a:p>
            <a:r>
              <a:rPr lang="en-US" dirty="0" err="1" smtClean="0"/>
              <a:t>Rifampin</a:t>
            </a:r>
            <a:r>
              <a:rPr lang="en-US" dirty="0" smtClean="0"/>
              <a:t> binds strongly to the bacterial DNA-dependent RNA polymerase and thereby inhibits RNA synthesis. </a:t>
            </a:r>
          </a:p>
          <a:p>
            <a:r>
              <a:rPr lang="en-US" dirty="0" smtClean="0"/>
              <a:t>It is well absorbed after oral administration and excreted mainly through the liver into bile.</a:t>
            </a:r>
          </a:p>
          <a:p>
            <a:r>
              <a:rPr lang="en-US" dirty="0" err="1" smtClean="0"/>
              <a:t>Rifampin</a:t>
            </a:r>
            <a:r>
              <a:rPr lang="en-US" dirty="0" smtClean="0"/>
              <a:t> is distributed widely in body fluids and tissues. </a:t>
            </a:r>
          </a:p>
          <a:p>
            <a:r>
              <a:rPr lang="en-US" dirty="0" smtClean="0"/>
              <a:t>It is relatively highly </a:t>
            </a:r>
            <a:r>
              <a:rPr lang="en-US" dirty="0" err="1" smtClean="0"/>
              <a:t>proteinbound</a:t>
            </a:r>
            <a:r>
              <a:rPr lang="en-US" dirty="0" smtClean="0"/>
              <a:t>, and so adequate cerebrospinal fluid concentrations are achieved only in the presence of </a:t>
            </a:r>
            <a:r>
              <a:rPr lang="en-US" dirty="0" err="1" smtClean="0"/>
              <a:t>meningeal</a:t>
            </a:r>
            <a:r>
              <a:rPr lang="en-US" dirty="0" smtClean="0"/>
              <a:t> inflammation. </a:t>
            </a:r>
          </a:p>
          <a:p>
            <a:r>
              <a:rPr lang="en-US" dirty="0" err="1" smtClean="0"/>
              <a:t>Rifampin</a:t>
            </a:r>
            <a:r>
              <a:rPr lang="en-US" dirty="0" smtClean="0"/>
              <a:t> is used in the treatment of </a:t>
            </a:r>
            <a:r>
              <a:rPr lang="en-US" dirty="0" err="1" smtClean="0"/>
              <a:t>mycobacterial</a:t>
            </a:r>
            <a:r>
              <a:rPr lang="en-US" dirty="0" smtClean="0"/>
              <a:t> infections.</a:t>
            </a:r>
          </a:p>
          <a:p>
            <a:r>
              <a:rPr lang="en-US" dirty="0" err="1" smtClean="0"/>
              <a:t>Rifampin</a:t>
            </a:r>
            <a:r>
              <a:rPr lang="en-US" dirty="0" smtClean="0"/>
              <a:t> causes a harmless orange color to urine, sweat, and tears. </a:t>
            </a:r>
          </a:p>
          <a:p>
            <a:r>
              <a:rPr lang="en-US" dirty="0" smtClean="0"/>
              <a:t>Occasional adverse effects include rashes, thrombocytopenia, nephritis, </a:t>
            </a:r>
            <a:r>
              <a:rPr lang="en-US" dirty="0" err="1" smtClean="0"/>
              <a:t>cholestatic</a:t>
            </a:r>
            <a:r>
              <a:rPr lang="en-US" dirty="0" smtClean="0"/>
              <a:t> jaundice and occasionally hepatitis. </a:t>
            </a:r>
            <a:r>
              <a:rPr lang="en-US" dirty="0" err="1" smtClean="0"/>
              <a:t>Rifampin</a:t>
            </a:r>
            <a:r>
              <a:rPr lang="en-US" dirty="0" smtClean="0"/>
              <a:t> induces </a:t>
            </a:r>
            <a:r>
              <a:rPr lang="en-US" dirty="0" err="1" smtClean="0"/>
              <a:t>microsomal</a:t>
            </a:r>
            <a:r>
              <a:rPr lang="en-US" dirty="0" smtClean="0"/>
              <a:t> enzymes (</a:t>
            </a:r>
            <a:r>
              <a:rPr lang="en-US" dirty="0" err="1" smtClean="0"/>
              <a:t>cytochrome</a:t>
            </a:r>
            <a:r>
              <a:rPr lang="en-US" dirty="0" smtClean="0"/>
              <a:t> P450), which increases the elimination of anticoagulants, anticonvulsants, and contraceptives.</a:t>
            </a:r>
          </a:p>
          <a:p>
            <a:r>
              <a:rPr lang="en-US" dirty="0" smtClean="0"/>
              <a:t> Administration of </a:t>
            </a:r>
            <a:r>
              <a:rPr lang="en-US" dirty="0" err="1" smtClean="0"/>
              <a:t>rifampin</a:t>
            </a:r>
            <a:r>
              <a:rPr lang="en-US" dirty="0" smtClean="0"/>
              <a:t> with </a:t>
            </a:r>
            <a:r>
              <a:rPr lang="en-US" dirty="0" err="1" smtClean="0"/>
              <a:t>ketoconazole</a:t>
            </a:r>
            <a:r>
              <a:rPr lang="en-US" dirty="0" smtClean="0"/>
              <a:t>, or </a:t>
            </a:r>
            <a:r>
              <a:rPr lang="en-US" dirty="0" err="1" smtClean="0"/>
              <a:t>chloramphenicol</a:t>
            </a:r>
            <a:r>
              <a:rPr lang="en-US" dirty="0" smtClean="0"/>
              <a:t> results in significantly lower serum levels of these drugs.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3"/>
          <a:srcRect/>
          <a:stretch>
            <a:fillRect/>
          </a:stretch>
        </p:blipFill>
        <p:spPr bwMode="auto">
          <a:xfrm>
            <a:off x="990601" y="1905000"/>
            <a:ext cx="6781800" cy="4038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err="1" smtClean="0"/>
              <a:t>Antimetabolites</a:t>
            </a:r>
            <a:endParaRPr lang="en-US" b="1" dirty="0" smtClean="0"/>
          </a:p>
          <a:p>
            <a:r>
              <a:rPr lang="en-US" b="1" dirty="0" smtClean="0"/>
              <a:t>Sulfonamides</a:t>
            </a:r>
          </a:p>
          <a:p>
            <a:r>
              <a:rPr lang="en-US" dirty="0" smtClean="0"/>
              <a:t>Sulfonamides can be divided into three major groups: </a:t>
            </a:r>
          </a:p>
          <a:p>
            <a:r>
              <a:rPr lang="en-US" dirty="0" smtClean="0"/>
              <a:t>(1) oral, absorbable; </a:t>
            </a:r>
          </a:p>
          <a:p>
            <a:r>
              <a:rPr lang="en-US" dirty="0" smtClean="0"/>
              <a:t>(2) oral, </a:t>
            </a:r>
            <a:r>
              <a:rPr lang="en-US" dirty="0" err="1" smtClean="0"/>
              <a:t>nonabsorbable</a:t>
            </a:r>
            <a:r>
              <a:rPr lang="en-US" dirty="0" smtClean="0"/>
              <a:t>; and</a:t>
            </a:r>
          </a:p>
          <a:p>
            <a:r>
              <a:rPr lang="en-US" dirty="0" smtClean="0"/>
              <a:t> (3) topical. </a:t>
            </a:r>
          </a:p>
          <a:p>
            <a:r>
              <a:rPr lang="en-US" dirty="0" smtClean="0"/>
              <a:t>The oral, absorbable sulfonamides can be classified as</a:t>
            </a:r>
          </a:p>
          <a:p>
            <a:r>
              <a:rPr lang="en-US" dirty="0" smtClean="0"/>
              <a:t> short-,</a:t>
            </a:r>
          </a:p>
          <a:p>
            <a:r>
              <a:rPr lang="en-US" dirty="0" smtClean="0"/>
              <a:t>medium-, or </a:t>
            </a:r>
          </a:p>
          <a:p>
            <a:r>
              <a:rPr lang="en-US" dirty="0" smtClean="0"/>
              <a:t>long acting on the basis of their half-lives.</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 term sulfonamide is employed as a generic name  for derivatives of </a:t>
            </a:r>
            <a:r>
              <a:rPr lang="en-US" i="1" dirty="0" err="1" smtClean="0"/>
              <a:t>para</a:t>
            </a:r>
            <a:r>
              <a:rPr lang="en-US" i="1" dirty="0" smtClean="0"/>
              <a:t> – </a:t>
            </a:r>
            <a:r>
              <a:rPr lang="en-US" dirty="0" err="1" smtClean="0"/>
              <a:t>aminobenzene</a:t>
            </a:r>
            <a:r>
              <a:rPr lang="en-US" dirty="0" smtClean="0"/>
              <a:t> sulfonamides (</a:t>
            </a:r>
            <a:r>
              <a:rPr lang="en-US" dirty="0" err="1" smtClean="0"/>
              <a:t>sulfanilamides</a:t>
            </a:r>
            <a:r>
              <a:rPr lang="en-US" dirty="0" smtClean="0"/>
              <a:t>).</a:t>
            </a:r>
          </a:p>
          <a:p>
            <a:r>
              <a:rPr lang="en-US" dirty="0" smtClean="0"/>
              <a:t>Is the first effective chemotherapeutic agents used systemically for the prevention and cure of bacterial infections in humans.</a:t>
            </a:r>
          </a:p>
          <a:p>
            <a:r>
              <a:rPr lang="en-US" dirty="0" smtClean="0"/>
              <a:t>Members of this class of drugs are sulfanilamide, sulfadiazine, </a:t>
            </a:r>
            <a:r>
              <a:rPr lang="en-US" dirty="0" err="1" smtClean="0"/>
              <a:t>sulfamethoxazole</a:t>
            </a:r>
            <a:r>
              <a:rPr lang="en-US" dirty="0" smtClean="0"/>
              <a:t>, </a:t>
            </a:r>
            <a:r>
              <a:rPr lang="en-US" dirty="0" err="1" smtClean="0"/>
              <a:t>sulfisoxazole</a:t>
            </a:r>
            <a:r>
              <a:rPr lang="en-US" dirty="0" smtClean="0"/>
              <a:t>, </a:t>
            </a:r>
            <a:r>
              <a:rPr lang="en-US" dirty="0" err="1" smtClean="0"/>
              <a:t>sulfacetamide</a:t>
            </a:r>
            <a:endParaRPr lang="en-US" dirty="0" smtClean="0"/>
          </a:p>
          <a:p>
            <a:endParaRPr lang="en-US"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ANTIMICR0BIAL  ACTIVITY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sulfonamides exert a wide range of antimicrobial activity against the gram – negative and gram – positive bacteria.</a:t>
            </a:r>
          </a:p>
          <a:p>
            <a:r>
              <a:rPr lang="en-US" dirty="0" smtClean="0"/>
              <a:t>They exert only a </a:t>
            </a:r>
            <a:r>
              <a:rPr lang="en-US" dirty="0" err="1" smtClean="0"/>
              <a:t>bacteriostatic</a:t>
            </a:r>
            <a:r>
              <a:rPr lang="en-US" dirty="0" smtClean="0"/>
              <a:t> effect.</a:t>
            </a:r>
          </a:p>
          <a:p>
            <a:r>
              <a:rPr lang="en-US" dirty="0" smtClean="0"/>
              <a:t>Micro-organisms that are susceptible </a:t>
            </a:r>
            <a:r>
              <a:rPr lang="en-US" i="1" dirty="0" smtClean="0"/>
              <a:t>in vitro </a:t>
            </a:r>
            <a:r>
              <a:rPr lang="en-US" dirty="0" smtClean="0"/>
              <a:t>to sulfonamides include </a:t>
            </a:r>
            <a:r>
              <a:rPr lang="en-US" i="1" dirty="0" smtClean="0"/>
              <a:t>Streptococcus </a:t>
            </a:r>
            <a:r>
              <a:rPr lang="en-US" i="1" dirty="0" err="1" smtClean="0"/>
              <a:t>pyogenes</a:t>
            </a:r>
            <a:r>
              <a:rPr lang="en-US" i="1" dirty="0" smtClean="0"/>
              <a:t>, Streptococcus </a:t>
            </a:r>
            <a:r>
              <a:rPr lang="en-US" i="1" dirty="0" err="1" smtClean="0"/>
              <a:t>pneumoniae</a:t>
            </a:r>
            <a:r>
              <a:rPr lang="en-US" i="1" dirty="0" smtClean="0"/>
              <a:t>, </a:t>
            </a:r>
            <a:r>
              <a:rPr lang="en-US" i="1" dirty="0" err="1" smtClean="0"/>
              <a:t>Haemophilus</a:t>
            </a:r>
            <a:r>
              <a:rPr lang="en-US" i="1" dirty="0" smtClean="0"/>
              <a:t> </a:t>
            </a:r>
            <a:r>
              <a:rPr lang="en-US" i="1" dirty="0" err="1" smtClean="0"/>
              <a:t>influenzae</a:t>
            </a:r>
            <a:r>
              <a:rPr lang="en-US" i="1" dirty="0" smtClean="0"/>
              <a:t>, </a:t>
            </a:r>
            <a:r>
              <a:rPr lang="en-US" i="1" dirty="0" err="1" smtClean="0"/>
              <a:t>Haemophilus</a:t>
            </a:r>
            <a:r>
              <a:rPr lang="en-US" i="1" dirty="0" smtClean="0"/>
              <a:t> </a:t>
            </a:r>
            <a:r>
              <a:rPr lang="en-US" i="1" dirty="0" err="1" smtClean="0"/>
              <a:t>ducreyi</a:t>
            </a:r>
            <a:r>
              <a:rPr lang="en-US" i="1" dirty="0" smtClean="0"/>
              <a:t>, </a:t>
            </a:r>
            <a:r>
              <a:rPr lang="en-US" i="1" dirty="0" err="1" smtClean="0"/>
              <a:t>Nocardia</a:t>
            </a:r>
            <a:r>
              <a:rPr lang="en-US" i="1" dirty="0" smtClean="0"/>
              <a:t>, </a:t>
            </a:r>
            <a:r>
              <a:rPr lang="en-US" i="1" dirty="0" err="1" smtClean="0"/>
              <a:t>Actinomyces</a:t>
            </a:r>
            <a:r>
              <a:rPr lang="en-US" i="1" dirty="0" smtClean="0"/>
              <a:t>, </a:t>
            </a:r>
            <a:r>
              <a:rPr lang="en-US" i="1" dirty="0" err="1" smtClean="0"/>
              <a:t>Calymmatobacterium</a:t>
            </a:r>
            <a:r>
              <a:rPr lang="en-US" i="1" dirty="0" smtClean="0"/>
              <a:t> </a:t>
            </a:r>
            <a:r>
              <a:rPr lang="en-US" i="1" dirty="0" err="1" smtClean="0"/>
              <a:t>granulomatis</a:t>
            </a:r>
            <a:r>
              <a:rPr lang="en-US" i="1" dirty="0" smtClean="0"/>
              <a:t> and Chlamydia </a:t>
            </a:r>
            <a:r>
              <a:rPr lang="en-US" i="1" dirty="0" err="1" smtClean="0"/>
              <a:t>trachomatis</a:t>
            </a:r>
            <a:r>
              <a:rPr lang="en-US" i="1" dirty="0" smtClean="0"/>
              <a:t>. </a:t>
            </a:r>
            <a:endParaRPr lang="en-US" i="1"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RESISTANCE TO SULFONAMIDES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Bacterial resistance is presumed to occur as a result of transfer of plasmids and random mutations that cause.</a:t>
            </a:r>
          </a:p>
          <a:p>
            <a:pPr>
              <a:buNone/>
            </a:pPr>
            <a:r>
              <a:rPr lang="en-US" dirty="0" smtClean="0"/>
              <a:t>       ▪ Over production of PABA</a:t>
            </a:r>
          </a:p>
          <a:p>
            <a:pPr>
              <a:buNone/>
            </a:pPr>
            <a:r>
              <a:rPr lang="en-US" dirty="0" smtClean="0"/>
              <a:t>       ▪ Production of an altered folic acid synthesizing enzyme ( </a:t>
            </a:r>
            <a:r>
              <a:rPr lang="en-US" dirty="0" err="1" smtClean="0"/>
              <a:t>dihydropteroate</a:t>
            </a:r>
            <a:r>
              <a:rPr lang="en-US" dirty="0" smtClean="0"/>
              <a:t> </a:t>
            </a:r>
            <a:r>
              <a:rPr lang="en-US" dirty="0" err="1" smtClean="0"/>
              <a:t>synthase</a:t>
            </a:r>
            <a:r>
              <a:rPr lang="en-US" dirty="0" smtClean="0"/>
              <a:t>) that has low affinity for sulfonamides.</a:t>
            </a:r>
          </a:p>
          <a:p>
            <a:pPr>
              <a:buNone/>
            </a:pPr>
            <a:r>
              <a:rPr lang="en-US" dirty="0" smtClean="0"/>
              <a:t>       ▪ Decreased bacterial permeability to the drug. </a:t>
            </a:r>
          </a:p>
          <a:p>
            <a:pPr>
              <a:buNone/>
            </a:pPr>
            <a:r>
              <a:rPr lang="en-US" dirty="0" smtClean="0"/>
              <a:t>       ▪ Active efflux of the drug.</a:t>
            </a:r>
          </a:p>
          <a:p>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Mechanisms of action</a:t>
            </a:r>
            <a:r>
              <a:rPr lang="en-US" dirty="0" smtClean="0"/>
              <a:t>: </a:t>
            </a:r>
          </a:p>
          <a:p>
            <a:r>
              <a:rPr lang="en-US" dirty="0" smtClean="0"/>
              <a:t>Microorganisms require extracellular </a:t>
            </a:r>
            <a:r>
              <a:rPr lang="en-US" dirty="0" err="1" smtClean="0"/>
              <a:t>para-aminobenzoic</a:t>
            </a:r>
            <a:r>
              <a:rPr lang="en-US" dirty="0" smtClean="0"/>
              <a:t> acid (PABA) to form </a:t>
            </a:r>
            <a:r>
              <a:rPr lang="en-US" dirty="0" err="1" smtClean="0"/>
              <a:t>dihydrofolic</a:t>
            </a:r>
            <a:r>
              <a:rPr lang="en-US" dirty="0" smtClean="0"/>
              <a:t> acid, an essential step in the production of </a:t>
            </a:r>
            <a:r>
              <a:rPr lang="en-US" dirty="0" err="1" smtClean="0"/>
              <a:t>purines</a:t>
            </a:r>
            <a:r>
              <a:rPr lang="en-US" dirty="0" smtClean="0"/>
              <a:t> and the synthesis of nucleic acids.</a:t>
            </a:r>
          </a:p>
          <a:p>
            <a:r>
              <a:rPr lang="en-US" dirty="0" smtClean="0"/>
              <a:t> </a:t>
            </a:r>
            <a:r>
              <a:rPr lang="en-US" b="1" dirty="0" smtClean="0"/>
              <a:t>Sulfonamides are structural analogs of PABA that competitively inhibit </a:t>
            </a:r>
            <a:r>
              <a:rPr lang="en-US" b="1" dirty="0" err="1" smtClean="0"/>
              <a:t>dihydropteroate</a:t>
            </a:r>
            <a:r>
              <a:rPr lang="en-US" b="1" dirty="0" smtClean="0"/>
              <a:t> </a:t>
            </a:r>
            <a:r>
              <a:rPr lang="en-US" b="1" dirty="0" err="1" smtClean="0"/>
              <a:t>synthase</a:t>
            </a:r>
            <a:r>
              <a:rPr lang="en-US" b="1" dirty="0" smtClean="0"/>
              <a:t>. </a:t>
            </a:r>
          </a:p>
          <a:p>
            <a:r>
              <a:rPr lang="en-US" b="1" dirty="0" smtClean="0"/>
              <a:t>They inhibit growth by reversibly blocking folic acid synthesis.</a:t>
            </a:r>
          </a:p>
          <a:p>
            <a:r>
              <a:rPr lang="en-US" dirty="0" smtClean="0"/>
              <a:t>Sulfonamides inhibit both gram-positive and gram-negative bacteria, </a:t>
            </a:r>
            <a:r>
              <a:rPr lang="en-US" dirty="0" err="1" smtClean="0"/>
              <a:t>Nocardia</a:t>
            </a:r>
            <a:r>
              <a:rPr lang="en-US" dirty="0" smtClean="0"/>
              <a:t>, Chlamydia </a:t>
            </a:r>
            <a:r>
              <a:rPr lang="en-US" dirty="0" err="1" smtClean="0"/>
              <a:t>trachomatis</a:t>
            </a:r>
            <a:r>
              <a:rPr lang="en-US" dirty="0" smtClean="0"/>
              <a:t>, and some protozoa. Some enteric bacteria, such as E coli, </a:t>
            </a:r>
            <a:r>
              <a:rPr lang="en-US" dirty="0" err="1" smtClean="0"/>
              <a:t>Klebsiella</a:t>
            </a:r>
            <a:r>
              <a:rPr lang="en-US" dirty="0" smtClean="0"/>
              <a:t>, Salmonella,</a:t>
            </a:r>
          </a:p>
          <a:p>
            <a:r>
              <a:rPr lang="en-US" dirty="0" err="1" smtClean="0"/>
              <a:t>Shigella</a:t>
            </a:r>
            <a:r>
              <a:rPr lang="en-US" dirty="0" smtClean="0"/>
              <a:t>, and </a:t>
            </a:r>
            <a:r>
              <a:rPr lang="en-US" dirty="0" err="1" smtClean="0"/>
              <a:t>Enterobacter</a:t>
            </a:r>
            <a:r>
              <a:rPr lang="en-US" dirty="0" smtClean="0"/>
              <a:t>, are inhibited.</a:t>
            </a:r>
          </a:p>
          <a:p>
            <a:endParaRPr lang="en-US"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Sensitive micro-organisms are those that must synthesize their own folic acid. Micro-organisms that are susceptible to sulfonamides cannot use exogenous </a:t>
            </a:r>
            <a:r>
              <a:rPr lang="en-US" dirty="0" err="1" smtClean="0"/>
              <a:t>folate</a:t>
            </a:r>
            <a:r>
              <a:rPr lang="en-US" dirty="0" smtClean="0"/>
              <a:t> but must synthesize it from PABA and this pathway is necessary for the production of </a:t>
            </a:r>
            <a:r>
              <a:rPr lang="en-US" dirty="0" err="1" smtClean="0"/>
              <a:t>purines</a:t>
            </a:r>
            <a:r>
              <a:rPr lang="en-US" dirty="0" smtClean="0"/>
              <a:t> and nucleic acid synthesis.</a:t>
            </a:r>
          </a:p>
          <a:p>
            <a:r>
              <a:rPr lang="en-US" dirty="0" smtClean="0"/>
              <a:t>Therefore, because sulfonamides are structural analogs of PABA, they prevent normal bacterial utilization of PABA for the synthesis of folic acid. Sulfonamides competitively inhibit </a:t>
            </a:r>
            <a:r>
              <a:rPr lang="en-US" dirty="0" err="1" smtClean="0"/>
              <a:t>dihydropteroate</a:t>
            </a:r>
            <a:r>
              <a:rPr lang="en-US" dirty="0" smtClean="0"/>
              <a:t> </a:t>
            </a:r>
            <a:r>
              <a:rPr lang="en-US" dirty="0" err="1" smtClean="0"/>
              <a:t>synthase</a:t>
            </a:r>
            <a:r>
              <a:rPr lang="en-US" dirty="0" smtClean="0"/>
              <a:t>, the bacterial enzyme responsible for the incorporation of PABA into </a:t>
            </a:r>
            <a:r>
              <a:rPr lang="en-US" dirty="0" err="1" smtClean="0"/>
              <a:t>dihydropteroic</a:t>
            </a:r>
            <a:r>
              <a:rPr lang="en-US" dirty="0" smtClean="0"/>
              <a:t> acid, which is the immediate precursor of folic acid</a:t>
            </a:r>
          </a:p>
          <a:p>
            <a:endParaRPr lang="en-US"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3"/>
          <a:srcRect/>
          <a:stretch>
            <a:fillRect/>
          </a:stretch>
        </p:blipFill>
        <p:spPr bwMode="auto">
          <a:xfrm>
            <a:off x="2286001" y="1600200"/>
            <a:ext cx="5105400" cy="47243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Pharmacokinetics</a:t>
            </a:r>
            <a:r>
              <a:rPr lang="en-US" dirty="0" smtClean="0"/>
              <a:t>: </a:t>
            </a:r>
          </a:p>
          <a:p>
            <a:r>
              <a:rPr lang="en-US" dirty="0" smtClean="0"/>
              <a:t>They are absorbed from the stomach and small intestine and distributed widely to tissues and body fluids, placenta, and fetus. </a:t>
            </a:r>
          </a:p>
          <a:p>
            <a:r>
              <a:rPr lang="en-US" dirty="0" smtClean="0"/>
              <a:t>A portion of absorbed drug is acetylated or </a:t>
            </a:r>
            <a:r>
              <a:rPr lang="en-US" dirty="0" err="1" smtClean="0"/>
              <a:t>glucuronidated</a:t>
            </a:r>
            <a:r>
              <a:rPr lang="en-US" dirty="0" smtClean="0"/>
              <a:t> in the liver. </a:t>
            </a:r>
          </a:p>
          <a:p>
            <a:r>
              <a:rPr lang="en-US" dirty="0" smtClean="0"/>
              <a:t>Sulfonamides and inactivated metabolites are then</a:t>
            </a:r>
          </a:p>
          <a:p>
            <a:r>
              <a:rPr lang="en-US" dirty="0" smtClean="0"/>
              <a:t>excreted into the urine, mainly by </a:t>
            </a:r>
            <a:r>
              <a:rPr lang="en-US" dirty="0" err="1" smtClean="0"/>
              <a:t>glomerular</a:t>
            </a:r>
            <a:r>
              <a:rPr lang="en-US" dirty="0" smtClean="0"/>
              <a:t> filtration.</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CLINICAL USES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Sulfonamides can be classified into three (3) major groups on the basis of the rapidity with which they are absorbed and excreted.</a:t>
            </a:r>
          </a:p>
          <a:p>
            <a:pPr>
              <a:buNone/>
            </a:pPr>
            <a:r>
              <a:rPr lang="en-US" dirty="0" smtClean="0"/>
              <a:t>    ▪ Oral absorbable agents</a:t>
            </a:r>
          </a:p>
          <a:p>
            <a:pPr>
              <a:buNone/>
            </a:pPr>
            <a:r>
              <a:rPr lang="en-US" dirty="0" smtClean="0"/>
              <a:t>    ▪ Oral non- absorbable agents</a:t>
            </a:r>
          </a:p>
          <a:p>
            <a:pPr>
              <a:buNone/>
            </a:pPr>
            <a:r>
              <a:rPr lang="en-US" dirty="0" smtClean="0"/>
              <a:t>    ▪ Topical agents</a:t>
            </a:r>
          </a:p>
          <a:p>
            <a:pPr>
              <a:buNone/>
            </a:pPr>
            <a:r>
              <a:rPr lang="en-US" dirty="0" smtClean="0"/>
              <a:t>The oral absorbable agents can be further sub-classified </a:t>
            </a:r>
            <a:r>
              <a:rPr lang="en-US" b="1" dirty="0" smtClean="0"/>
              <a:t>as short, intermediate and long acting on the bases of their half lives</a:t>
            </a:r>
            <a:r>
              <a:rPr lang="en-US" dirty="0" smtClean="0"/>
              <a:t>. </a:t>
            </a:r>
          </a:p>
          <a:p>
            <a:pPr>
              <a:buNone/>
            </a:pPr>
            <a:r>
              <a:rPr lang="en-US" dirty="0" smtClean="0"/>
              <a:t>They are absorbed from the stomach and small intestine and distributed widely to </a:t>
            </a:r>
            <a:r>
              <a:rPr lang="en-US" dirty="0" err="1" smtClean="0"/>
              <a:t>tissuses</a:t>
            </a:r>
            <a:r>
              <a:rPr lang="en-US" dirty="0" smtClean="0"/>
              <a:t> and body fluids (CNS and CSF), placenta and fetus.</a:t>
            </a:r>
          </a:p>
          <a:p>
            <a:endParaRPr lang="en-US"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ORAL ABSORBABLE AGENTS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These agents are absorbed and excreted rapidly. They are short to medium agents.</a:t>
            </a:r>
          </a:p>
          <a:p>
            <a:r>
              <a:rPr lang="en-US" dirty="0" smtClean="0"/>
              <a:t>Examples are </a:t>
            </a:r>
            <a:r>
              <a:rPr lang="en-US" dirty="0" err="1" smtClean="0"/>
              <a:t>sulfisoxazole</a:t>
            </a:r>
            <a:r>
              <a:rPr lang="en-US" dirty="0" smtClean="0"/>
              <a:t> and </a:t>
            </a:r>
            <a:r>
              <a:rPr lang="en-US" dirty="0" err="1" smtClean="0"/>
              <a:t>sulfamethoxazole</a:t>
            </a:r>
            <a:r>
              <a:rPr lang="en-US" dirty="0" smtClean="0"/>
              <a:t>.</a:t>
            </a:r>
          </a:p>
          <a:p>
            <a:r>
              <a:rPr lang="en-US" dirty="0" smtClean="0"/>
              <a:t>They are used to treat UTI’S, respiratory tract infections, sinusitis, bronchitis, pneumonia, </a:t>
            </a:r>
            <a:r>
              <a:rPr lang="en-US" dirty="0" err="1" smtClean="0"/>
              <a:t>otitis</a:t>
            </a:r>
            <a:r>
              <a:rPr lang="en-US" dirty="0" smtClean="0"/>
              <a:t> media and </a:t>
            </a:r>
            <a:r>
              <a:rPr lang="en-US" dirty="0" err="1" smtClean="0"/>
              <a:t>dysentry</a:t>
            </a:r>
            <a:r>
              <a:rPr lang="en-US" dirty="0" smtClean="0"/>
              <a:t>.</a:t>
            </a:r>
          </a:p>
          <a:p>
            <a:r>
              <a:rPr lang="en-US" dirty="0" smtClean="0"/>
              <a:t>Sulfadiazine in combination with </a:t>
            </a:r>
            <a:r>
              <a:rPr lang="en-US" dirty="0" err="1" smtClean="0"/>
              <a:t>pyrimethamine</a:t>
            </a:r>
            <a:r>
              <a:rPr lang="en-US" dirty="0" smtClean="0"/>
              <a:t> is the first line treatment of acute toxoplasmosis.</a:t>
            </a:r>
          </a:p>
          <a:p>
            <a:r>
              <a:rPr lang="en-US" dirty="0" err="1" smtClean="0"/>
              <a:t>Sulfadoxine</a:t>
            </a:r>
            <a:r>
              <a:rPr lang="en-US" dirty="0" smtClean="0"/>
              <a:t> a long acting sulfonamide, in combination with </a:t>
            </a:r>
            <a:r>
              <a:rPr lang="en-US" dirty="0" err="1" smtClean="0"/>
              <a:t>pyrimethamine</a:t>
            </a:r>
            <a:r>
              <a:rPr lang="en-US" dirty="0" smtClean="0"/>
              <a:t> is used as a second line treatment of malaria</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3"/>
          <a:srcRect/>
          <a:stretch>
            <a:fillRect/>
          </a:stretch>
        </p:blipFill>
        <p:spPr bwMode="auto">
          <a:xfrm>
            <a:off x="685800" y="1600200"/>
            <a:ext cx="7391400" cy="44957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 ORAL NON- ABSORBABLE AGENTS</a:t>
            </a:r>
            <a:br>
              <a:rPr lang="en-US" dirty="0" smtClean="0"/>
            </a:br>
            <a:endParaRPr lang="en-US" dirty="0"/>
          </a:p>
        </p:txBody>
      </p:sp>
      <p:sp>
        <p:nvSpPr>
          <p:cNvPr id="3" name="Content Placeholder 2"/>
          <p:cNvSpPr>
            <a:spLocks noGrp="1"/>
          </p:cNvSpPr>
          <p:nvPr>
            <p:ph idx="1"/>
          </p:nvPr>
        </p:nvSpPr>
        <p:spPr/>
        <p:txBody>
          <a:bodyPr/>
          <a:lstStyle/>
          <a:p>
            <a:r>
              <a:rPr lang="en-US" dirty="0" smtClean="0"/>
              <a:t>These are agents that are absorbed very poorly when </a:t>
            </a:r>
            <a:r>
              <a:rPr lang="en-US" dirty="0" err="1" smtClean="0"/>
              <a:t>adminstered</a:t>
            </a:r>
            <a:r>
              <a:rPr lang="en-US" dirty="0" smtClean="0"/>
              <a:t> orally and hence are active in the bowel lumen.</a:t>
            </a:r>
          </a:p>
          <a:p>
            <a:r>
              <a:rPr lang="en-US" dirty="0" smtClean="0"/>
              <a:t>Example </a:t>
            </a:r>
            <a:r>
              <a:rPr lang="en-US" dirty="0" err="1" smtClean="0"/>
              <a:t>sulfasalazine</a:t>
            </a:r>
            <a:r>
              <a:rPr lang="en-US" dirty="0" smtClean="0"/>
              <a:t>.</a:t>
            </a:r>
          </a:p>
          <a:p>
            <a:r>
              <a:rPr lang="en-US" dirty="0" smtClean="0"/>
              <a:t>It is widely used in ulcerative colitis, enteritis and other inflammatory bowel diseases.</a:t>
            </a:r>
            <a:endParaRPr lang="en-US"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 TOPICAL AGENTS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These agents are used topically.</a:t>
            </a:r>
          </a:p>
          <a:p>
            <a:r>
              <a:rPr lang="en-US" dirty="0" smtClean="0"/>
              <a:t>Examples are sodium </a:t>
            </a:r>
            <a:r>
              <a:rPr lang="en-US" dirty="0" err="1" smtClean="0"/>
              <a:t>sulfacetamide</a:t>
            </a:r>
            <a:r>
              <a:rPr lang="en-US" dirty="0" smtClean="0"/>
              <a:t>, </a:t>
            </a:r>
            <a:r>
              <a:rPr lang="en-US" dirty="0" err="1" smtClean="0"/>
              <a:t>mafenide</a:t>
            </a:r>
            <a:r>
              <a:rPr lang="en-US" dirty="0" smtClean="0"/>
              <a:t>, silver sulfadiazine.</a:t>
            </a:r>
          </a:p>
          <a:p>
            <a:r>
              <a:rPr lang="en-US" dirty="0" smtClean="0"/>
              <a:t>Sodium </a:t>
            </a:r>
            <a:r>
              <a:rPr lang="en-US" dirty="0" err="1" smtClean="0"/>
              <a:t>sulfacetamide</a:t>
            </a:r>
            <a:r>
              <a:rPr lang="en-US" dirty="0" smtClean="0"/>
              <a:t> </a:t>
            </a:r>
            <a:r>
              <a:rPr lang="en-US" dirty="0" err="1" smtClean="0"/>
              <a:t>opthalmic</a:t>
            </a:r>
            <a:r>
              <a:rPr lang="en-US" dirty="0" smtClean="0"/>
              <a:t> solution or ointment is an effective treatment for bacterial conjunctivitis and as an adjunct therapy for trachoma.</a:t>
            </a:r>
          </a:p>
          <a:p>
            <a:r>
              <a:rPr lang="en-US" dirty="0" err="1" smtClean="0"/>
              <a:t>Mafenide</a:t>
            </a:r>
            <a:r>
              <a:rPr lang="en-US" dirty="0" smtClean="0"/>
              <a:t> acetate is used topically but can be absorbed from burn sites.</a:t>
            </a:r>
          </a:p>
          <a:p>
            <a:r>
              <a:rPr lang="en-US" dirty="0" smtClean="0"/>
              <a:t>Silver sulfadiazine is a much less toxic topical sulfonamide and is preferred to </a:t>
            </a:r>
            <a:r>
              <a:rPr lang="en-US" dirty="0" err="1" smtClean="0"/>
              <a:t>mafenide</a:t>
            </a:r>
            <a:r>
              <a:rPr lang="en-US" dirty="0" smtClean="0"/>
              <a:t> for prevention of infection by burn wounds.</a:t>
            </a:r>
          </a:p>
          <a:p>
            <a:endParaRPr lang="en-US"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ADVERSE REACTIONS</a:t>
            </a:r>
            <a:br>
              <a:rPr lang="en-US" dirty="0" smtClean="0"/>
            </a:br>
            <a:endParaRPr lang="en-US" dirty="0"/>
          </a:p>
        </p:txBody>
      </p:sp>
      <p:sp>
        <p:nvSpPr>
          <p:cNvPr id="3" name="Content Placeholder 2"/>
          <p:cNvSpPr>
            <a:spLocks noGrp="1"/>
          </p:cNvSpPr>
          <p:nvPr>
            <p:ph idx="1"/>
          </p:nvPr>
        </p:nvSpPr>
        <p:spPr/>
        <p:txBody>
          <a:bodyPr/>
          <a:lstStyle/>
          <a:p>
            <a:r>
              <a:rPr lang="en-US" dirty="0" smtClean="0"/>
              <a:t>Fever, skin rashes, </a:t>
            </a:r>
            <a:r>
              <a:rPr lang="en-US" dirty="0" err="1" smtClean="0"/>
              <a:t>exfoliative</a:t>
            </a:r>
            <a:r>
              <a:rPr lang="en-US" dirty="0" smtClean="0"/>
              <a:t> dermatitis, photosensitivity, </a:t>
            </a:r>
            <a:r>
              <a:rPr lang="en-US" dirty="0" err="1" smtClean="0"/>
              <a:t>urticaria</a:t>
            </a:r>
            <a:r>
              <a:rPr lang="en-US" dirty="0" smtClean="0"/>
              <a:t>, nausea, vomiting and </a:t>
            </a:r>
            <a:r>
              <a:rPr lang="en-US" dirty="0" err="1" smtClean="0"/>
              <a:t>diarrhoea</a:t>
            </a:r>
            <a:r>
              <a:rPr lang="en-US" dirty="0" smtClean="0"/>
              <a:t>, </a:t>
            </a:r>
            <a:r>
              <a:rPr lang="en-US" dirty="0" err="1" smtClean="0"/>
              <a:t>steven</a:t>
            </a:r>
            <a:r>
              <a:rPr lang="en-US" dirty="0" smtClean="0"/>
              <a:t>-Johnson syndrome, </a:t>
            </a:r>
            <a:r>
              <a:rPr lang="en-US" dirty="0" err="1" smtClean="0"/>
              <a:t>crystalluria</a:t>
            </a:r>
            <a:r>
              <a:rPr lang="en-US" dirty="0" smtClean="0"/>
              <a:t>, </a:t>
            </a:r>
            <a:r>
              <a:rPr lang="en-US" dirty="0" err="1" smtClean="0"/>
              <a:t>hematuria</a:t>
            </a:r>
            <a:r>
              <a:rPr lang="en-US" dirty="0" smtClean="0"/>
              <a:t>, hemolytic or </a:t>
            </a:r>
            <a:r>
              <a:rPr lang="en-US" dirty="0" err="1" smtClean="0"/>
              <a:t>aplastic</a:t>
            </a:r>
            <a:r>
              <a:rPr lang="en-US" dirty="0" smtClean="0"/>
              <a:t> anemia, </a:t>
            </a:r>
            <a:r>
              <a:rPr lang="en-US" dirty="0" err="1" smtClean="0"/>
              <a:t>granulocytopenia</a:t>
            </a:r>
            <a:r>
              <a:rPr lang="en-US" dirty="0" smtClean="0"/>
              <a:t> and thrombocytopenia.</a:t>
            </a:r>
          </a:p>
          <a:p>
            <a:r>
              <a:rPr lang="en-US" dirty="0" smtClean="0"/>
              <a:t>Sulfonamides taken near the end of pregnancy increase the risk of </a:t>
            </a:r>
            <a:r>
              <a:rPr lang="en-US" dirty="0" err="1" smtClean="0"/>
              <a:t>kernicterus</a:t>
            </a:r>
            <a:r>
              <a:rPr lang="en-US" dirty="0" smtClean="0"/>
              <a:t> in newborn.</a:t>
            </a:r>
          </a:p>
          <a:p>
            <a:endParaRPr lang="en-US"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b="1" dirty="0" err="1" smtClean="0"/>
              <a:t>Trimethoprim</a:t>
            </a:r>
            <a:endParaRPr lang="en-US" b="1" dirty="0" smtClean="0"/>
          </a:p>
          <a:p>
            <a:r>
              <a:rPr lang="en-US" dirty="0" err="1" smtClean="0"/>
              <a:t>Trimethoprim</a:t>
            </a:r>
            <a:r>
              <a:rPr lang="en-US" dirty="0" smtClean="0"/>
              <a:t> inhibits bacterial </a:t>
            </a:r>
            <a:r>
              <a:rPr lang="en-US" dirty="0" err="1" smtClean="0"/>
              <a:t>dihydrofolic</a:t>
            </a:r>
            <a:r>
              <a:rPr lang="en-US" dirty="0" smtClean="0"/>
              <a:t> acid </a:t>
            </a:r>
            <a:r>
              <a:rPr lang="en-US" dirty="0" err="1" smtClean="0"/>
              <a:t>reductase</a:t>
            </a:r>
            <a:r>
              <a:rPr lang="en-US" dirty="0" smtClean="0"/>
              <a:t>. </a:t>
            </a:r>
            <a:r>
              <a:rPr lang="en-US" dirty="0" err="1" smtClean="0"/>
              <a:t>Dihydrofolic</a:t>
            </a:r>
            <a:r>
              <a:rPr lang="en-US" dirty="0" smtClean="0"/>
              <a:t> acid </a:t>
            </a:r>
            <a:r>
              <a:rPr lang="en-US" dirty="0" err="1" smtClean="0"/>
              <a:t>reductases</a:t>
            </a:r>
            <a:r>
              <a:rPr lang="en-US" dirty="0" smtClean="0"/>
              <a:t> convert </a:t>
            </a:r>
            <a:r>
              <a:rPr lang="en-US" dirty="0" err="1" smtClean="0"/>
              <a:t>dihydrofolic</a:t>
            </a:r>
            <a:r>
              <a:rPr lang="en-US" dirty="0" smtClean="0"/>
              <a:t> acid to </a:t>
            </a:r>
            <a:r>
              <a:rPr lang="en-US" dirty="0" err="1" smtClean="0"/>
              <a:t>tetrahydrofolic</a:t>
            </a:r>
            <a:r>
              <a:rPr lang="en-US" dirty="0" smtClean="0"/>
              <a:t> acid, a stage leading to the synthesis of </a:t>
            </a:r>
            <a:r>
              <a:rPr lang="en-US" dirty="0" err="1" smtClean="0"/>
              <a:t>purines</a:t>
            </a:r>
            <a:r>
              <a:rPr lang="en-US" dirty="0" smtClean="0"/>
              <a:t> and ultimately to DNA.</a:t>
            </a:r>
          </a:p>
          <a:p>
            <a:r>
              <a:rPr lang="en-US" dirty="0" err="1" smtClean="0"/>
              <a:t>Trimethoprim</a:t>
            </a:r>
            <a:r>
              <a:rPr lang="en-US" dirty="0" smtClean="0"/>
              <a:t> is usually given orally. It is absorbed well from the gut and distributed widely in body fluids and tissues, including cerebrospinal fluid. </a:t>
            </a:r>
          </a:p>
          <a:p>
            <a:r>
              <a:rPr lang="en-US" dirty="0" err="1" smtClean="0"/>
              <a:t>Trimethoprim</a:t>
            </a:r>
            <a:r>
              <a:rPr lang="en-US" dirty="0" smtClean="0"/>
              <a:t> concentrates in prostatic fluid and in vaginal fluid, which are more acid than plasma.</a:t>
            </a:r>
          </a:p>
          <a:p>
            <a:r>
              <a:rPr lang="en-US" dirty="0" smtClean="0"/>
              <a:t>Therefore, it has more antibacterial activity in prostatic and vaginal fluids than many other antimicrobial drugs.</a:t>
            </a:r>
          </a:p>
          <a:p>
            <a:r>
              <a:rPr lang="en-US" dirty="0" err="1" smtClean="0"/>
              <a:t>Trimethopr</a:t>
            </a:r>
            <a:r>
              <a:rPr lang="en-US" dirty="0" smtClean="0"/>
              <a:t> </a:t>
            </a:r>
            <a:r>
              <a:rPr lang="en-US" dirty="0" err="1" smtClean="0"/>
              <a:t>im</a:t>
            </a:r>
            <a:r>
              <a:rPr lang="en-US" dirty="0" smtClean="0"/>
              <a:t> can be given alone in acute urinary tract infections, because most community acquired organisms tend to be susceptible to the high concentrations.</a:t>
            </a:r>
          </a:p>
          <a:p>
            <a:r>
              <a:rPr lang="en-US" b="1" dirty="0" smtClean="0"/>
              <a:t>adverse effects </a:t>
            </a:r>
          </a:p>
          <a:p>
            <a:r>
              <a:rPr lang="en-US" dirty="0" err="1" smtClean="0"/>
              <a:t>megaloblastic</a:t>
            </a:r>
            <a:r>
              <a:rPr lang="en-US" dirty="0" smtClean="0"/>
              <a:t> anemia, </a:t>
            </a:r>
            <a:r>
              <a:rPr lang="en-US" dirty="0" err="1" smtClean="0"/>
              <a:t>leukopenia</a:t>
            </a:r>
            <a:r>
              <a:rPr lang="en-US" dirty="0" smtClean="0"/>
              <a:t>, and </a:t>
            </a:r>
            <a:r>
              <a:rPr lang="en-US" dirty="0" err="1" smtClean="0"/>
              <a:t>granulocytopenia</a:t>
            </a:r>
            <a:r>
              <a:rPr lang="en-US" dirty="0" smtClean="0"/>
              <a:t>. </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err="1" smtClean="0"/>
              <a:t>Trimethoprim-Sulfamethoxazole</a:t>
            </a:r>
            <a:r>
              <a:rPr lang="en-US" b="1" dirty="0" smtClean="0"/>
              <a:t>( </a:t>
            </a:r>
            <a:r>
              <a:rPr lang="en-US" b="1" dirty="0" err="1" smtClean="0"/>
              <a:t>Cotrimoxazole</a:t>
            </a:r>
            <a:r>
              <a:rPr lang="en-US" b="1" dirty="0" smtClean="0"/>
              <a:t>)</a:t>
            </a:r>
          </a:p>
          <a:p>
            <a:r>
              <a:rPr lang="en-US" dirty="0" smtClean="0"/>
              <a:t>The half-life of </a:t>
            </a:r>
            <a:r>
              <a:rPr lang="en-US" dirty="0" err="1" smtClean="0"/>
              <a:t>trimethoprim</a:t>
            </a:r>
            <a:r>
              <a:rPr lang="en-US" dirty="0" smtClean="0"/>
              <a:t> and </a:t>
            </a:r>
            <a:r>
              <a:rPr lang="en-US" dirty="0" err="1" smtClean="0"/>
              <a:t>sulfamethoxazole</a:t>
            </a:r>
            <a:r>
              <a:rPr lang="en-US" dirty="0" smtClean="0"/>
              <a:t> is similar. </a:t>
            </a:r>
          </a:p>
          <a:p>
            <a:r>
              <a:rPr lang="en-US" dirty="0" err="1" smtClean="0"/>
              <a:t>Trimethoprim</a:t>
            </a:r>
            <a:r>
              <a:rPr lang="en-US" dirty="0" smtClean="0"/>
              <a:t>, given together with </a:t>
            </a:r>
            <a:r>
              <a:rPr lang="en-US" dirty="0" err="1" smtClean="0"/>
              <a:t>sulfamethoxazole</a:t>
            </a:r>
            <a:r>
              <a:rPr lang="en-US" dirty="0" smtClean="0"/>
              <a:t> produces sequential blocking in this metabolic sequence, resulting in marked enhancement of the activity of both drugs.</a:t>
            </a:r>
          </a:p>
          <a:p>
            <a:r>
              <a:rPr lang="en-US" dirty="0" smtClean="0"/>
              <a:t> The combination often is bactericidal, compared to the </a:t>
            </a:r>
            <a:r>
              <a:rPr lang="en-US" dirty="0" err="1" smtClean="0"/>
              <a:t>bacteriostatic</a:t>
            </a:r>
            <a:r>
              <a:rPr lang="en-US" dirty="0" smtClean="0"/>
              <a:t> activity of a sulfonamide alone.</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Clinical uses</a:t>
            </a:r>
            <a:r>
              <a:rPr lang="en-US" dirty="0" smtClean="0"/>
              <a:t>: </a:t>
            </a:r>
          </a:p>
          <a:p>
            <a:r>
              <a:rPr lang="en-US" dirty="0" err="1" smtClean="0"/>
              <a:t>Trimethoprim-sulfamethoxazole</a:t>
            </a:r>
            <a:r>
              <a:rPr lang="en-US" dirty="0" smtClean="0"/>
              <a:t> is effective treatment for </a:t>
            </a:r>
            <a:r>
              <a:rPr lang="en-US" dirty="0" err="1" smtClean="0"/>
              <a:t>Pneumocystis</a:t>
            </a:r>
            <a:r>
              <a:rPr lang="en-US" dirty="0" smtClean="0"/>
              <a:t> </a:t>
            </a:r>
            <a:r>
              <a:rPr lang="en-US" dirty="0" err="1" smtClean="0"/>
              <a:t>carinii</a:t>
            </a:r>
            <a:r>
              <a:rPr lang="en-US" dirty="0" smtClean="0"/>
              <a:t> pneumonia,</a:t>
            </a:r>
          </a:p>
          <a:p>
            <a:r>
              <a:rPr lang="en-US" dirty="0" smtClean="0"/>
              <a:t>shigellosis, systemic Salmonella infections, urinary tract infections, and </a:t>
            </a:r>
            <a:r>
              <a:rPr lang="en-US" dirty="0" err="1" smtClean="0"/>
              <a:t>prostatitis</a:t>
            </a:r>
            <a:r>
              <a:rPr lang="en-US" dirty="0" smtClean="0"/>
              <a:t>.</a:t>
            </a:r>
          </a:p>
          <a:p>
            <a:r>
              <a:rPr lang="en-US" dirty="0" smtClean="0"/>
              <a:t>It is active against many respiratory tract pathogens; </a:t>
            </a:r>
            <a:r>
              <a:rPr lang="en-US" dirty="0" err="1" smtClean="0"/>
              <a:t>Pneumococcus</a:t>
            </a:r>
            <a:r>
              <a:rPr lang="en-US" dirty="0" smtClean="0"/>
              <a:t>, </a:t>
            </a:r>
            <a:r>
              <a:rPr lang="en-US" dirty="0" err="1" smtClean="0"/>
              <a:t>Haemophilus</a:t>
            </a:r>
            <a:r>
              <a:rPr lang="en-US" dirty="0" smtClean="0"/>
              <a:t> species,</a:t>
            </a:r>
          </a:p>
          <a:p>
            <a:r>
              <a:rPr lang="en-US" dirty="0" err="1" smtClean="0"/>
              <a:t>Moraxella</a:t>
            </a:r>
            <a:r>
              <a:rPr lang="en-US" dirty="0" smtClean="0"/>
              <a:t> </a:t>
            </a:r>
            <a:r>
              <a:rPr lang="en-US" dirty="0" err="1" smtClean="0"/>
              <a:t>catarrhalis</a:t>
            </a:r>
            <a:r>
              <a:rPr lang="en-US" dirty="0" smtClean="0"/>
              <a:t>, and </a:t>
            </a:r>
            <a:r>
              <a:rPr lang="en-US" dirty="0" err="1" smtClean="0"/>
              <a:t>Klebsiella</a:t>
            </a:r>
            <a:r>
              <a:rPr lang="en-US" dirty="0" smtClean="0"/>
              <a:t> </a:t>
            </a:r>
            <a:r>
              <a:rPr lang="en-US" dirty="0" err="1" smtClean="0"/>
              <a:t>pneumoniae</a:t>
            </a:r>
            <a:r>
              <a:rPr lang="en-US" i="1" dirty="0" smtClean="0"/>
              <a:t>.</a:t>
            </a: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err="1" smtClean="0"/>
              <a:t>Trimethoprim</a:t>
            </a:r>
            <a:r>
              <a:rPr lang="en-US" dirty="0" smtClean="0"/>
              <a:t> is a </a:t>
            </a:r>
            <a:r>
              <a:rPr lang="en-US" dirty="0" err="1" smtClean="0"/>
              <a:t>trimethoxybenzylpyrimidine</a:t>
            </a:r>
            <a:endParaRPr lang="en-US" dirty="0" smtClean="0"/>
          </a:p>
          <a:p>
            <a:r>
              <a:rPr lang="en-US" dirty="0" smtClean="0"/>
              <a:t>When </a:t>
            </a:r>
            <a:r>
              <a:rPr lang="en-US" dirty="0" err="1" smtClean="0"/>
              <a:t>trimethoprim</a:t>
            </a:r>
            <a:r>
              <a:rPr lang="en-US" dirty="0" smtClean="0"/>
              <a:t> is added in combination with </a:t>
            </a:r>
            <a:r>
              <a:rPr lang="en-US" dirty="0" err="1" smtClean="0"/>
              <a:t>sulfamethoxazole</a:t>
            </a:r>
            <a:r>
              <a:rPr lang="en-US" dirty="0" smtClean="0"/>
              <a:t>, it is called COTRIMAXAZOLE (</a:t>
            </a:r>
            <a:r>
              <a:rPr lang="en-US" dirty="0" err="1" smtClean="0"/>
              <a:t>septrin</a:t>
            </a:r>
            <a:r>
              <a:rPr lang="en-US" dirty="0" smtClean="0"/>
              <a:t>).</a:t>
            </a:r>
          </a:p>
          <a:p>
            <a:r>
              <a:rPr lang="en-US" dirty="0" smtClean="0"/>
              <a:t>This gives a </a:t>
            </a:r>
            <a:r>
              <a:rPr lang="en-US" b="1" dirty="0" smtClean="0"/>
              <a:t>synergistic action</a:t>
            </a:r>
            <a:r>
              <a:rPr lang="en-US" dirty="0" smtClean="0"/>
              <a:t>. </a:t>
            </a:r>
          </a:p>
          <a:p>
            <a:r>
              <a:rPr lang="en-US" dirty="0" smtClean="0"/>
              <a:t>Synergism is a situation were two drugs acting on sequential steps in a pathway of an obligate enzymatic reaction such as in bacteria thereby enhancing the action of the process</a:t>
            </a:r>
            <a:endParaRPr lang="en-US"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ANTIBACTERIAL ACTIVITY</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Its antibacterial activity is similar to that of </a:t>
            </a:r>
            <a:r>
              <a:rPr lang="en-US" dirty="0" err="1" smtClean="0"/>
              <a:t>sulfamethoxazole</a:t>
            </a:r>
            <a:r>
              <a:rPr lang="en-US" dirty="0" smtClean="0"/>
              <a:t> although the former drug is usually 20 to 100 times more potent than the latter. </a:t>
            </a:r>
          </a:p>
          <a:p>
            <a:r>
              <a:rPr lang="en-US" dirty="0" smtClean="0"/>
              <a:t>Most gram-positive and gram-negative micro-organisms are sensitive to </a:t>
            </a:r>
            <a:r>
              <a:rPr lang="en-US" dirty="0" err="1" smtClean="0"/>
              <a:t>trimethoprim</a:t>
            </a:r>
            <a:r>
              <a:rPr lang="en-US" dirty="0" smtClean="0"/>
              <a:t>. </a:t>
            </a:r>
          </a:p>
          <a:p>
            <a:r>
              <a:rPr lang="en-US" dirty="0" smtClean="0"/>
              <a:t>Resistance can occur when the drug is used alone.</a:t>
            </a:r>
          </a:p>
          <a:p>
            <a:r>
              <a:rPr lang="en-US" i="1" dirty="0" smtClean="0"/>
              <a:t>Pseudomonas </a:t>
            </a:r>
            <a:r>
              <a:rPr lang="en-US" i="1" dirty="0" err="1" smtClean="0"/>
              <a:t>aeruginosa</a:t>
            </a:r>
            <a:r>
              <a:rPr lang="en-US" i="1" dirty="0" smtClean="0"/>
              <a:t>, </a:t>
            </a:r>
            <a:r>
              <a:rPr lang="en-US" i="1" dirty="0" err="1" smtClean="0"/>
              <a:t>Bacteroides</a:t>
            </a:r>
            <a:r>
              <a:rPr lang="en-US" i="1" dirty="0" smtClean="0"/>
              <a:t> </a:t>
            </a:r>
            <a:r>
              <a:rPr lang="en-US" i="1" dirty="0" err="1" smtClean="0"/>
              <a:t>fragilis</a:t>
            </a:r>
            <a:r>
              <a:rPr lang="en-US" i="1" dirty="0" smtClean="0"/>
              <a:t> and </a:t>
            </a:r>
            <a:r>
              <a:rPr lang="en-US" i="1" dirty="0" err="1" smtClean="0"/>
              <a:t>enterococci</a:t>
            </a:r>
            <a:r>
              <a:rPr lang="en-US" i="1" dirty="0" smtClean="0"/>
              <a:t> </a:t>
            </a:r>
            <a:r>
              <a:rPr lang="en-US" dirty="0" smtClean="0"/>
              <a:t>usually are resistant.</a:t>
            </a:r>
          </a:p>
          <a:p>
            <a:endParaRPr lang="en-US"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EFFICACY OF TRIMETHOPRIM-SULFAMETHOXAZOLE</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i="1" dirty="0" err="1" smtClean="0"/>
              <a:t>Clamydia</a:t>
            </a:r>
            <a:r>
              <a:rPr lang="en-US" i="1" dirty="0" smtClean="0"/>
              <a:t> </a:t>
            </a:r>
            <a:r>
              <a:rPr lang="en-US" i="1" dirty="0" err="1" smtClean="0"/>
              <a:t>diptheriae</a:t>
            </a:r>
            <a:r>
              <a:rPr lang="en-US" i="1" dirty="0" smtClean="0"/>
              <a:t> and N. </a:t>
            </a:r>
            <a:r>
              <a:rPr lang="en-US" i="1" dirty="0" err="1" smtClean="0"/>
              <a:t>meningitidis</a:t>
            </a:r>
            <a:r>
              <a:rPr lang="en-US" i="1" dirty="0" smtClean="0"/>
              <a:t> </a:t>
            </a:r>
            <a:r>
              <a:rPr lang="en-US" dirty="0" smtClean="0"/>
              <a:t>are susceptible to </a:t>
            </a:r>
            <a:r>
              <a:rPr lang="en-US" dirty="0" err="1" smtClean="0"/>
              <a:t>trimethoprim-sulfamethoxazole</a:t>
            </a:r>
            <a:r>
              <a:rPr lang="en-US" dirty="0" smtClean="0"/>
              <a:t>.</a:t>
            </a:r>
          </a:p>
          <a:p>
            <a:r>
              <a:rPr lang="en-US" dirty="0" smtClean="0"/>
              <a:t>Although most </a:t>
            </a:r>
            <a:r>
              <a:rPr lang="en-US" i="1" dirty="0" smtClean="0"/>
              <a:t>S. </a:t>
            </a:r>
            <a:r>
              <a:rPr lang="en-US" i="1" dirty="0" err="1" smtClean="0"/>
              <a:t>Pneumoniae</a:t>
            </a:r>
            <a:r>
              <a:rPr lang="en-US" i="1" dirty="0" smtClean="0"/>
              <a:t> </a:t>
            </a:r>
            <a:r>
              <a:rPr lang="en-US" dirty="0" smtClean="0"/>
              <a:t>are susceptible, there has been a disturbing increase in resistance.</a:t>
            </a:r>
          </a:p>
          <a:p>
            <a:r>
              <a:rPr lang="en-US" dirty="0" smtClean="0"/>
              <a:t>From 50%-95% of strains of </a:t>
            </a:r>
            <a:r>
              <a:rPr lang="en-US" i="1" dirty="0" err="1" smtClean="0"/>
              <a:t>staphylocococcus</a:t>
            </a:r>
            <a:r>
              <a:rPr lang="en-US" i="1" dirty="0" smtClean="0"/>
              <a:t> </a:t>
            </a:r>
            <a:r>
              <a:rPr lang="en-US" i="1" dirty="0" err="1" smtClean="0"/>
              <a:t>aureus</a:t>
            </a:r>
            <a:r>
              <a:rPr lang="en-US" i="1" dirty="0" smtClean="0"/>
              <a:t>, staphylococcus </a:t>
            </a:r>
            <a:r>
              <a:rPr lang="en-US" i="1" dirty="0" err="1" smtClean="0"/>
              <a:t>epidermidis</a:t>
            </a:r>
            <a:r>
              <a:rPr lang="en-US" i="1" dirty="0" smtClean="0"/>
              <a:t>, S. </a:t>
            </a:r>
            <a:r>
              <a:rPr lang="en-US" i="1" dirty="0" err="1" smtClean="0"/>
              <a:t>pyogenes</a:t>
            </a:r>
            <a:r>
              <a:rPr lang="en-US" i="1" dirty="0" smtClean="0"/>
              <a:t>, the </a:t>
            </a:r>
            <a:r>
              <a:rPr lang="en-US" i="1" dirty="0" err="1" smtClean="0"/>
              <a:t>vividaris</a:t>
            </a:r>
            <a:r>
              <a:rPr lang="en-US" i="1" dirty="0" smtClean="0"/>
              <a:t> group of streptococci, E. coli, Proteus mirabilis, Proteus </a:t>
            </a:r>
            <a:r>
              <a:rPr lang="en-US" i="1" dirty="0" err="1" smtClean="0"/>
              <a:t>morganii</a:t>
            </a:r>
            <a:r>
              <a:rPr lang="en-US" i="1" dirty="0" smtClean="0"/>
              <a:t>, Proteus </a:t>
            </a:r>
            <a:r>
              <a:rPr lang="en-US" i="1" dirty="0" err="1" smtClean="0"/>
              <a:t>rettgeri</a:t>
            </a:r>
            <a:r>
              <a:rPr lang="en-US" dirty="0" smtClean="0"/>
              <a:t>,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1243</TotalTime>
  <Words>8528</Words>
  <Application>Microsoft Office PowerPoint</Application>
  <PresentationFormat>On-screen Show (4:3)</PresentationFormat>
  <Paragraphs>698</Paragraphs>
  <Slides>118</Slides>
  <Notes>118</Notes>
  <HiddenSlides>0</HiddenSlides>
  <MMClips>0</MMClips>
  <ScaleCrop>false</ScaleCrop>
  <HeadingPairs>
    <vt:vector size="4" baseType="variant">
      <vt:variant>
        <vt:lpstr>Theme</vt:lpstr>
      </vt:variant>
      <vt:variant>
        <vt:i4>1</vt:i4>
      </vt:variant>
      <vt:variant>
        <vt:lpstr>Slide Titles</vt:lpstr>
      </vt:variant>
      <vt:variant>
        <vt:i4>118</vt:i4>
      </vt:variant>
    </vt:vector>
  </HeadingPairs>
  <TitlesOfParts>
    <vt:vector size="119" baseType="lpstr">
      <vt:lpstr>Office Theme</vt:lpstr>
      <vt:lpstr>CHEMOTHERAPEUTIC DRUGS</vt:lpstr>
      <vt:lpstr>PowerPoint Presentation</vt:lpstr>
      <vt:lpstr>PowerPoint Presentation</vt:lpstr>
      <vt:lpstr>PowerPoint Presentation</vt:lpstr>
      <vt:lpstr>ANTIMICROBIAL DRUGS</vt:lpstr>
      <vt:lpstr>PowerPoint Presentation</vt:lpstr>
      <vt:lpstr>1) Cell wall synthesis inhibitors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FIRST GENERATION CEPHALOSPORINS</vt:lpstr>
      <vt:lpstr>PowerPoint Presentation</vt:lpstr>
      <vt:lpstr>Second-generation cephalosporins</vt:lpstr>
      <vt:lpstr>Third-generation cephalosporins</vt:lpstr>
      <vt:lpstr>Fourth-generation cephalosporins (e.g.cefepime)</vt:lpstr>
      <vt:lpstr>Beta-lactamase inhibitor</vt:lpstr>
      <vt:lpstr>PowerPoint Presentation</vt:lpstr>
      <vt:lpstr>PowerPoint Presentation</vt:lpstr>
      <vt:lpstr>PowerPoint Presentation</vt:lpstr>
      <vt:lpstr>Cell Membrane Function Inhibitors</vt:lpstr>
      <vt:lpstr>Protein Synthesis Inhibitors </vt:lpstr>
      <vt:lpstr>Bacterial protein synthesis and sites of drug action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Nucleic Acid Synthesis Inhibitors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ANTIMICR0BIAL  ACTIVITY</vt:lpstr>
      <vt:lpstr>RESISTANCE TO SULFONAMIDES </vt:lpstr>
      <vt:lpstr>PowerPoint Presentation</vt:lpstr>
      <vt:lpstr>PowerPoint Presentation</vt:lpstr>
      <vt:lpstr>PowerPoint Presentation</vt:lpstr>
      <vt:lpstr>PowerPoint Presentation</vt:lpstr>
      <vt:lpstr>CLINICAL USES </vt:lpstr>
      <vt:lpstr>A) ORAL ABSORBABLE AGENTS </vt:lpstr>
      <vt:lpstr>B) ORAL NON- ABSORBABLE AGENTS </vt:lpstr>
      <vt:lpstr>C) TOPICAL AGENTS </vt:lpstr>
      <vt:lpstr>ADVERSE REACTIONS </vt:lpstr>
      <vt:lpstr>PowerPoint Presentation</vt:lpstr>
      <vt:lpstr>PowerPoint Presentation</vt:lpstr>
      <vt:lpstr>PowerPoint Presentation</vt:lpstr>
      <vt:lpstr>PowerPoint Presentation</vt:lpstr>
      <vt:lpstr>PowerPoint Presentation</vt:lpstr>
      <vt:lpstr>ANTIBACTERIAL ACTIVITY </vt:lpstr>
      <vt:lpstr>EFFICACY OF TRIMETHOPRIM-SULFAMETHOXAZOLE </vt:lpstr>
      <vt:lpstr>PowerPoint Presentation</vt:lpstr>
      <vt:lpstr>PowerPoint Presentation</vt:lpstr>
      <vt:lpstr>BACTERIAL RESISTANCE</vt:lpstr>
      <vt:lpstr>PowerPoint Presentation</vt:lpstr>
      <vt:lpstr>CLINICAL USES</vt:lpstr>
      <vt:lpstr>PowerPoint Presentation</vt:lpstr>
      <vt:lpstr>PowerPoint Presentation</vt:lpstr>
      <vt:lpstr>QUINOLONES</vt:lpstr>
      <vt:lpstr>ANTIBACTERIAL ACTIVITY </vt:lpstr>
      <vt:lpstr>MECHANISM OF ACTION </vt:lpstr>
      <vt:lpstr>BACTERIAL RESISTANCE </vt:lpstr>
      <vt:lpstr>CLINICAL USES </vt:lpstr>
      <vt:lpstr>PowerPoint Presentation</vt:lpstr>
      <vt:lpstr>PowerPoint Presentation</vt:lpstr>
      <vt:lpstr>PowerPoint Presentation</vt:lpstr>
      <vt:lpstr>PowerPoint Presentation</vt:lpstr>
      <vt:lpstr>ADVERSE EFFECTS </vt:lpstr>
      <vt:lpstr>CONTRAINDICATIONS </vt:lpstr>
      <vt:lpstr>Treatment for UTI’S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CHEMOTHERAPEUTIC DRUGS</dc:title>
  <dc:creator>samsung</dc:creator>
  <cp:lastModifiedBy>DELL</cp:lastModifiedBy>
  <cp:revision>248</cp:revision>
  <dcterms:created xsi:type="dcterms:W3CDTF">2019-02-17T21:30:36Z</dcterms:created>
  <dcterms:modified xsi:type="dcterms:W3CDTF">2020-03-18T18:57:56Z</dcterms:modified>
</cp:coreProperties>
</file>