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5"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Geography" TargetMode="External"/><Relationship Id="rId7" Type="http://schemas.openxmlformats.org/officeDocument/2006/relationships/hyperlink" Target="http://en.wikipedia.org/wiki/North"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en.wikipedia.org/wiki/Coordinate" TargetMode="External"/><Relationship Id="rId5" Type="http://schemas.openxmlformats.org/officeDocument/2006/relationships/hyperlink" Target="http://en.wikipedia.org/wiki/East" TargetMode="External"/><Relationship Id="rId4" Type="http://schemas.openxmlformats.org/officeDocument/2006/relationships/hyperlink" Target="http://en.wikipedia.org/wiki/Cartesian_coordinate_system"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PowerPoint_Slide.sld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695459"/>
            <a:ext cx="8915399" cy="4649273"/>
          </a:xfrm>
        </p:spPr>
        <p:txBody>
          <a:bodyPr>
            <a:normAutofit fontScale="90000"/>
          </a:bodyPr>
          <a:lstStyle/>
          <a:p>
            <a:pPr algn="ctr"/>
            <a:r>
              <a:rPr lang="en-US" b="1" dirty="0"/>
              <a:t>COURSE: </a:t>
            </a:r>
            <a:r>
              <a:rPr lang="en-US" b="1" dirty="0" smtClean="0"/>
              <a:t>GEY 202 </a:t>
            </a:r>
            <a:br>
              <a:rPr lang="en-US" b="1" dirty="0" smtClean="0"/>
            </a:br>
            <a:r>
              <a:rPr lang="en-US" b="1" dirty="0"/>
              <a:t/>
            </a:r>
            <a:br>
              <a:rPr lang="en-US" b="1" dirty="0"/>
            </a:br>
            <a:r>
              <a:rPr lang="en-US" b="1" dirty="0" smtClean="0"/>
              <a:t>Geological Map Interpretation and Field Mapping</a:t>
            </a:r>
            <a:r>
              <a:rPr lang="en-US" dirty="0"/>
              <a:t/>
            </a:r>
            <a:br>
              <a:rPr lang="en-US" dirty="0"/>
            </a:br>
            <a:endParaRPr lang="en-US" dirty="0"/>
          </a:p>
        </p:txBody>
      </p:sp>
      <p:sp>
        <p:nvSpPr>
          <p:cNvPr id="3" name="Subtitle 2"/>
          <p:cNvSpPr>
            <a:spLocks noGrp="1"/>
          </p:cNvSpPr>
          <p:nvPr>
            <p:ph type="subTitle" idx="1"/>
          </p:nvPr>
        </p:nvSpPr>
        <p:spPr/>
        <p:txBody>
          <a:bodyPr>
            <a:normAutofit fontScale="92500"/>
          </a:bodyPr>
          <a:lstStyle/>
          <a:p>
            <a:pPr algn="ctr"/>
            <a:r>
              <a:rPr lang="en-US" sz="4000" b="1" dirty="0" smtClean="0"/>
              <a:t>Time: Wed. 1 – 3 pm						3 UNITS</a:t>
            </a:r>
            <a:endParaRPr lang="en-US" sz="4000" dirty="0"/>
          </a:p>
        </p:txBody>
      </p:sp>
    </p:spTree>
    <p:extLst>
      <p:ext uri="{BB962C8B-B14F-4D97-AF65-F5344CB8AC3E}">
        <p14:creationId xmlns:p14="http://schemas.microsoft.com/office/powerpoint/2010/main" val="2852990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757"/>
            <a:ext cx="10515600" cy="700644"/>
          </a:xfrm>
        </p:spPr>
        <p:txBody>
          <a:bodyPr>
            <a:normAutofit/>
          </a:bodyPr>
          <a:lstStyle/>
          <a:p>
            <a:r>
              <a:rPr lang="en-US" b="1" dirty="0" smtClean="0"/>
              <a:t>CONTOUR LINE</a:t>
            </a:r>
            <a:endParaRPr lang="en-US" dirty="0"/>
          </a:p>
        </p:txBody>
      </p:sp>
      <p:sp>
        <p:nvSpPr>
          <p:cNvPr id="3" name="Content Placeholder 2"/>
          <p:cNvSpPr>
            <a:spLocks noGrp="1"/>
          </p:cNvSpPr>
          <p:nvPr>
            <p:ph idx="1"/>
          </p:nvPr>
        </p:nvSpPr>
        <p:spPr>
          <a:xfrm>
            <a:off x="838200" y="1073821"/>
            <a:ext cx="10515600" cy="5493234"/>
          </a:xfrm>
        </p:spPr>
        <p:txBody>
          <a:bodyPr/>
          <a:lstStyle/>
          <a:p>
            <a:r>
              <a:rPr lang="en-US" dirty="0" smtClean="0"/>
              <a:t>A </a:t>
            </a:r>
            <a:r>
              <a:rPr lang="en-US" dirty="0"/>
              <a:t>contour line connects points of equal elevations above the sea level. </a:t>
            </a:r>
            <a:endParaRPr lang="en-US" dirty="0" smtClean="0"/>
          </a:p>
          <a:p>
            <a:r>
              <a:rPr lang="en-US" dirty="0" smtClean="0"/>
              <a:t>The </a:t>
            </a:r>
            <a:r>
              <a:rPr lang="en-US" dirty="0"/>
              <a:t>reference contour line from which other lines are measured, is the </a:t>
            </a:r>
            <a:r>
              <a:rPr lang="en-US" i="1" dirty="0"/>
              <a:t>datum</a:t>
            </a:r>
            <a:r>
              <a:rPr lang="en-US" dirty="0"/>
              <a:t> line. </a:t>
            </a:r>
            <a:endParaRPr lang="en-US" dirty="0" smtClean="0"/>
          </a:p>
          <a:p>
            <a:r>
              <a:rPr lang="en-US" dirty="0" smtClean="0"/>
              <a:t>The </a:t>
            </a:r>
            <a:r>
              <a:rPr lang="en-US" dirty="0"/>
              <a:t>datum line is adopted as the mean high water level by some surveyors and as the mean sea level by others.</a:t>
            </a:r>
          </a:p>
          <a:p>
            <a:endParaRPr lang="en-US" dirty="0"/>
          </a:p>
        </p:txBody>
      </p:sp>
      <p:pic>
        <p:nvPicPr>
          <p:cNvPr id="4" name="Picture 3"/>
          <p:cNvPicPr/>
          <p:nvPr/>
        </p:nvPicPr>
        <p:blipFill>
          <a:blip r:embed="rId2" cstate="print"/>
          <a:stretch>
            <a:fillRect/>
          </a:stretch>
        </p:blipFill>
        <p:spPr>
          <a:xfrm>
            <a:off x="1623336" y="3820438"/>
            <a:ext cx="4741838" cy="2471862"/>
          </a:xfrm>
          <a:prstGeom prst="rect">
            <a:avLst/>
          </a:prstGeom>
        </p:spPr>
      </p:pic>
      <p:sp>
        <p:nvSpPr>
          <p:cNvPr id="5" name="Rectangle 4"/>
          <p:cNvSpPr/>
          <p:nvPr/>
        </p:nvSpPr>
        <p:spPr>
          <a:xfrm>
            <a:off x="7335981" y="4647763"/>
            <a:ext cx="4017819" cy="1754326"/>
          </a:xfrm>
          <a:prstGeom prst="rect">
            <a:avLst/>
          </a:prstGeom>
        </p:spPr>
        <p:txBody>
          <a:bodyPr wrap="square">
            <a:spAutoFit/>
          </a:bodyPr>
          <a:lstStyle/>
          <a:p>
            <a:pPr>
              <a:lnSpc>
                <a:spcPct val="150000"/>
              </a:lnSpc>
              <a:spcBef>
                <a:spcPts val="1200"/>
              </a:spcBef>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Fig. 1.3 (a):</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An Island with two hills separated by  a pass and with river valley.</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457200">
              <a:lnSpc>
                <a:spcPct val="150000"/>
              </a:lnSpc>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9210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3156260" y="285750"/>
            <a:ext cx="5879479" cy="5891213"/>
          </a:xfrm>
          <a:prstGeom prst="rect">
            <a:avLst/>
          </a:prstGeom>
          <a:noFill/>
          <a:ln w="9525">
            <a:noFill/>
            <a:miter lim="800000"/>
            <a:headEnd/>
            <a:tailEnd/>
          </a:ln>
        </p:spPr>
      </p:pic>
      <p:sp>
        <p:nvSpPr>
          <p:cNvPr id="5" name="Rectangle 4"/>
          <p:cNvSpPr/>
          <p:nvPr/>
        </p:nvSpPr>
        <p:spPr>
          <a:xfrm>
            <a:off x="1413164" y="6211669"/>
            <a:ext cx="9547761" cy="369332"/>
          </a:xfrm>
          <a:prstGeom prst="rect">
            <a:avLst/>
          </a:prstGeom>
        </p:spPr>
        <p:txBody>
          <a:bodyPr wrap="square">
            <a:spAutoFit/>
          </a:bodyPr>
          <a:lstStyle/>
          <a:p>
            <a:r>
              <a:rPr lang="en-US" b="1" dirty="0" smtClean="0">
                <a:effectLst/>
                <a:latin typeface="Calibri" panose="020F0502020204030204" pitchFamily="34" charset="0"/>
                <a:ea typeface="Calibri" panose="020F0502020204030204" pitchFamily="34" charset="0"/>
                <a:cs typeface="Times New Roman" panose="02020603050405020304" pitchFamily="18" charset="0"/>
              </a:rPr>
              <a:t>Fig. 1.3(b):</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Contour map representing the plan view of the Island shown above.</a:t>
            </a:r>
            <a:endParaRPr lang="en-US" dirty="0"/>
          </a:p>
        </p:txBody>
      </p:sp>
    </p:spTree>
    <p:extLst>
      <p:ext uri="{BB962C8B-B14F-4D97-AF65-F5344CB8AC3E}">
        <p14:creationId xmlns:p14="http://schemas.microsoft.com/office/powerpoint/2010/main" val="77792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5"/>
            <a:ext cx="10515600" cy="653143"/>
          </a:xfrm>
        </p:spPr>
        <p:txBody>
          <a:bodyPr>
            <a:normAutofit/>
          </a:bodyPr>
          <a:lstStyle/>
          <a:p>
            <a:r>
              <a:rPr lang="en-US" b="1" dirty="0" smtClean="0"/>
              <a:t>DIRECTION AND SCALE</a:t>
            </a:r>
            <a:endParaRPr lang="en-US" dirty="0"/>
          </a:p>
        </p:txBody>
      </p:sp>
      <p:sp>
        <p:nvSpPr>
          <p:cNvPr id="3" name="Content Placeholder 2"/>
          <p:cNvSpPr>
            <a:spLocks noGrp="1"/>
          </p:cNvSpPr>
          <p:nvPr>
            <p:ph idx="1"/>
          </p:nvPr>
        </p:nvSpPr>
        <p:spPr>
          <a:xfrm>
            <a:off x="838200" y="819398"/>
            <a:ext cx="10515600" cy="5581402"/>
          </a:xfrm>
        </p:spPr>
        <p:txBody>
          <a:bodyPr>
            <a:normAutofit/>
          </a:bodyPr>
          <a:lstStyle/>
          <a:p>
            <a:r>
              <a:rPr lang="en-US" b="1" dirty="0" smtClean="0"/>
              <a:t>Direction:</a:t>
            </a:r>
            <a:r>
              <a:rPr lang="en-US" dirty="0" smtClean="0"/>
              <a:t> The north, or </a:t>
            </a:r>
            <a:r>
              <a:rPr lang="en-US" b="1" i="1" dirty="0" smtClean="0"/>
              <a:t>true north</a:t>
            </a:r>
            <a:r>
              <a:rPr lang="en-US" dirty="0" smtClean="0"/>
              <a:t> is the direction of the north pole. There is also the magnetic north which is the direction in which a compass needle points. </a:t>
            </a:r>
          </a:p>
          <a:p>
            <a:r>
              <a:rPr lang="en-US" dirty="0" smtClean="0"/>
              <a:t>It varies from year to year. The difference </a:t>
            </a:r>
            <a:r>
              <a:rPr lang="en-US" dirty="0" err="1" smtClean="0"/>
              <a:t>betweeen</a:t>
            </a:r>
            <a:r>
              <a:rPr lang="en-US" dirty="0" smtClean="0"/>
              <a:t> the true north and the magnetic north is the magnetic variation which must be corrected for when working on the field. </a:t>
            </a:r>
          </a:p>
          <a:p>
            <a:r>
              <a:rPr lang="en-US" dirty="0" smtClean="0"/>
              <a:t>The grid-north is the direction of the north-south grid lines on the map.</a:t>
            </a:r>
          </a:p>
          <a:p>
            <a:r>
              <a:rPr lang="en-US" dirty="0" smtClean="0"/>
              <a:t>Direction </a:t>
            </a:r>
            <a:r>
              <a:rPr lang="en-US" dirty="0"/>
              <a:t>can be shown by compass points or by angular bearings. The instrument used for measuring direction is the </a:t>
            </a:r>
            <a:r>
              <a:rPr lang="en-US" b="1" i="1" dirty="0"/>
              <a:t>compass </a:t>
            </a:r>
            <a:r>
              <a:rPr lang="en-US" b="1" dirty="0"/>
              <a:t>Fig.1.4(a)</a:t>
            </a:r>
            <a:r>
              <a:rPr lang="en-US" dirty="0"/>
              <a:t>. </a:t>
            </a:r>
            <a:endParaRPr lang="en-US" dirty="0" smtClean="0"/>
          </a:p>
          <a:p>
            <a:r>
              <a:rPr lang="en-US" dirty="0" smtClean="0"/>
              <a:t>There </a:t>
            </a:r>
            <a:r>
              <a:rPr lang="en-US" dirty="0"/>
              <a:t>are four cardinal  points on a compass namely North, South, East and West. These are used to describe direction.</a:t>
            </a:r>
          </a:p>
          <a:p>
            <a:endParaRPr lang="en-US" dirty="0"/>
          </a:p>
        </p:txBody>
      </p:sp>
    </p:spTree>
    <p:extLst>
      <p:ext uri="{BB962C8B-B14F-4D97-AF65-F5344CB8AC3E}">
        <p14:creationId xmlns:p14="http://schemas.microsoft.com/office/powerpoint/2010/main" val="302259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OMPASS"/>
          <p:cNvPicPr>
            <a:picLocks noGrp="1"/>
          </p:cNvPicPr>
          <p:nvPr>
            <p:ph idx="1"/>
          </p:nvPr>
        </p:nvPicPr>
        <p:blipFill>
          <a:blip r:embed="rId2" cstate="print"/>
          <a:srcRect/>
          <a:stretch>
            <a:fillRect/>
          </a:stretch>
        </p:blipFill>
        <p:spPr bwMode="auto">
          <a:xfrm>
            <a:off x="691820" y="1217279"/>
            <a:ext cx="3595172" cy="3242108"/>
          </a:xfrm>
          <a:prstGeom prst="rect">
            <a:avLst/>
          </a:prstGeom>
          <a:noFill/>
        </p:spPr>
      </p:pic>
      <p:sp>
        <p:nvSpPr>
          <p:cNvPr id="5" name="Rectangle 4"/>
          <p:cNvSpPr/>
          <p:nvPr/>
        </p:nvSpPr>
        <p:spPr>
          <a:xfrm>
            <a:off x="4674917" y="659794"/>
            <a:ext cx="6820395" cy="4832092"/>
          </a:xfrm>
          <a:prstGeom prst="rect">
            <a:avLst/>
          </a:prstGeom>
        </p:spPr>
        <p:txBody>
          <a:bodyPr wrap="square">
            <a:spAutoFit/>
          </a:bodyPr>
          <a:lstStyle/>
          <a:p>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Another method of describing directions is by angular bearing which is measured in degrees on a map with a </a:t>
            </a:r>
            <a:r>
              <a:rPr lang="en-US" sz="2800" b="1" i="1" dirty="0" smtClean="0">
                <a:effectLst/>
                <a:latin typeface="Calibri" panose="020F0502020204030204" pitchFamily="34" charset="0"/>
                <a:ea typeface="Calibri" panose="020F0502020204030204" pitchFamily="34" charset="0"/>
                <a:cs typeface="Times New Roman" panose="02020603050405020304" pitchFamily="18" charset="0"/>
              </a:rPr>
              <a:t>protractor</a:t>
            </a: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 </a:t>
            </a:r>
          </a:p>
          <a:p>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In a map grid, </a:t>
            </a:r>
            <a:r>
              <a:rPr lang="en-US"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the terms </a:t>
            </a:r>
            <a:r>
              <a:rPr lang="en-US"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easting</a:t>
            </a:r>
            <a:r>
              <a:rPr lang="en-US"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2800" b="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northing</a:t>
            </a:r>
            <a:r>
              <a:rPr lang="en-US"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are </a:t>
            </a:r>
            <a:r>
              <a:rPr lang="en-US" sz="2800"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3" tooltip="Geography"/>
              </a:rPr>
              <a:t>geographic</a:t>
            </a:r>
            <a:r>
              <a:rPr lang="en-US"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4" tooltip="Cartesian coordinate system"/>
              </a:rPr>
              <a:t>Cartesian coordinates</a:t>
            </a:r>
            <a:r>
              <a:rPr lang="en-US"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for a point. Easting refers to the </a:t>
            </a:r>
            <a:r>
              <a:rPr lang="en-US" sz="2800"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5" tooltip="East"/>
              </a:rPr>
              <a:t>eastward</a:t>
            </a:r>
            <a:r>
              <a:rPr lang="en-US"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-measured distance (or the </a:t>
            </a:r>
            <a:r>
              <a:rPr lang="en-US" sz="28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a:t>
            </a:r>
            <a:r>
              <a:rPr lang="en-US"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2800"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6" tooltip="Coordinate"/>
              </a:rPr>
              <a:t>coordinate</a:t>
            </a:r>
            <a:r>
              <a:rPr lang="en-US"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while northing refers to the </a:t>
            </a:r>
            <a:r>
              <a:rPr lang="en-US" sz="2800" u="sng"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7" tooltip="North"/>
              </a:rPr>
              <a:t>northward</a:t>
            </a:r>
            <a:r>
              <a:rPr lang="en-US"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-measured distance (or the </a:t>
            </a:r>
            <a:r>
              <a:rPr lang="en-US" sz="2800" i="1"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a:t>
            </a:r>
            <a:r>
              <a:rPr lang="en-US" sz="28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-coordinate).</a:t>
            </a: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 </a:t>
            </a:r>
          </a:p>
          <a:p>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The pair is usually represented conventionally with easting first, northing second.</a:t>
            </a:r>
            <a:endParaRPr lang="en-US" sz="2800" dirty="0"/>
          </a:p>
        </p:txBody>
      </p:sp>
    </p:spTree>
    <p:extLst>
      <p:ext uri="{BB962C8B-B14F-4D97-AF65-F5344CB8AC3E}">
        <p14:creationId xmlns:p14="http://schemas.microsoft.com/office/powerpoint/2010/main" val="2431592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51262"/>
            <a:ext cx="10515600" cy="5725701"/>
          </a:xfrm>
        </p:spPr>
        <p:txBody>
          <a:bodyPr/>
          <a:lstStyle/>
          <a:p>
            <a:r>
              <a:rPr lang="en-US" dirty="0" smtClean="0"/>
              <a:t>Field </a:t>
            </a:r>
            <a:r>
              <a:rPr lang="en-US" dirty="0"/>
              <a:t>geologist should be able to make use of other means of reference such as the </a:t>
            </a:r>
            <a:r>
              <a:rPr lang="en-US" b="1" i="1" dirty="0"/>
              <a:t>latitude</a:t>
            </a:r>
            <a:r>
              <a:rPr lang="en-US" dirty="0"/>
              <a:t> and </a:t>
            </a:r>
            <a:r>
              <a:rPr lang="en-US" b="1" i="1" dirty="0"/>
              <a:t>longitude</a:t>
            </a:r>
            <a:r>
              <a:rPr lang="en-US" dirty="0"/>
              <a:t>.</a:t>
            </a:r>
          </a:p>
          <a:p>
            <a:r>
              <a:rPr lang="en-US" dirty="0" smtClean="0"/>
              <a:t>All </a:t>
            </a:r>
            <a:r>
              <a:rPr lang="en-US" dirty="0"/>
              <a:t>lines that run in a north-south direction and lie to the east and west of 0</a:t>
            </a:r>
            <a:r>
              <a:rPr lang="en-US" baseline="30000" dirty="0"/>
              <a:t>o</a:t>
            </a:r>
            <a:r>
              <a:rPr lang="en-US" dirty="0"/>
              <a:t> longitude or </a:t>
            </a:r>
            <a:r>
              <a:rPr lang="en-US" b="1" i="1" dirty="0"/>
              <a:t>Greenwich</a:t>
            </a:r>
            <a:r>
              <a:rPr lang="en-US" dirty="0"/>
              <a:t> meridian are referred to as </a:t>
            </a:r>
            <a:r>
              <a:rPr lang="en-US" b="1" i="1" dirty="0"/>
              <a:t>longitudes</a:t>
            </a:r>
            <a:r>
              <a:rPr lang="en-US" dirty="0"/>
              <a:t>. </a:t>
            </a:r>
            <a:endParaRPr lang="en-US" dirty="0" smtClean="0"/>
          </a:p>
          <a:p>
            <a:r>
              <a:rPr lang="en-US" dirty="0" smtClean="0"/>
              <a:t>The </a:t>
            </a:r>
            <a:r>
              <a:rPr lang="en-US" dirty="0"/>
              <a:t>0</a:t>
            </a:r>
            <a:r>
              <a:rPr lang="en-US" baseline="30000" dirty="0"/>
              <a:t>o</a:t>
            </a:r>
            <a:r>
              <a:rPr lang="en-US" dirty="0"/>
              <a:t> latitude or the </a:t>
            </a:r>
            <a:r>
              <a:rPr lang="en-US" b="1" i="1" dirty="0"/>
              <a:t>Equator</a:t>
            </a:r>
            <a:r>
              <a:rPr lang="en-US" dirty="0"/>
              <a:t> runs east-west. </a:t>
            </a:r>
            <a:endParaRPr lang="en-US" dirty="0" smtClean="0"/>
          </a:p>
          <a:p>
            <a:r>
              <a:rPr lang="en-US" dirty="0" smtClean="0"/>
              <a:t>Other </a:t>
            </a:r>
            <a:r>
              <a:rPr lang="en-US" dirty="0"/>
              <a:t>lines that run east-west to the north and south of the equator and parallel to it are the </a:t>
            </a:r>
            <a:r>
              <a:rPr lang="en-US" b="1" i="1" dirty="0"/>
              <a:t>parallels of latitude</a:t>
            </a:r>
            <a:r>
              <a:rPr lang="en-US" dirty="0"/>
              <a:t>. </a:t>
            </a:r>
            <a:endParaRPr lang="en-US" dirty="0" smtClean="0"/>
          </a:p>
          <a:p>
            <a:r>
              <a:rPr lang="en-US" dirty="0" smtClean="0"/>
              <a:t>These </a:t>
            </a:r>
            <a:r>
              <a:rPr lang="en-US" dirty="0"/>
              <a:t>lines are measured in degrees, minutes and seconds. </a:t>
            </a:r>
            <a:endParaRPr lang="en-US" dirty="0" smtClean="0"/>
          </a:p>
          <a:p>
            <a:r>
              <a:rPr lang="en-US" dirty="0" smtClean="0"/>
              <a:t>Every </a:t>
            </a:r>
            <a:r>
              <a:rPr lang="en-US" dirty="0"/>
              <a:t>degree marked (</a:t>
            </a:r>
            <a:r>
              <a:rPr lang="en-US" baseline="30000" dirty="0"/>
              <a:t>o</a:t>
            </a:r>
            <a:r>
              <a:rPr lang="en-US" dirty="0"/>
              <a:t>) is divided into 60 minutes. Every minute marked (‘) is divided into 60 seconds. A second is marked (‘’).</a:t>
            </a:r>
          </a:p>
          <a:p>
            <a:endParaRPr lang="en-US" dirty="0"/>
          </a:p>
        </p:txBody>
      </p:sp>
    </p:spTree>
    <p:extLst>
      <p:ext uri="{BB962C8B-B14F-4D97-AF65-F5344CB8AC3E}">
        <p14:creationId xmlns:p14="http://schemas.microsoft.com/office/powerpoint/2010/main" val="1006444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7"/>
          <p:cNvSpPr>
            <a:spLocks noChangeArrowheads="1"/>
          </p:cNvSpPr>
          <p:nvPr/>
        </p:nvSpPr>
        <p:spPr bwMode="auto">
          <a:xfrm>
            <a:off x="13569324" y="0"/>
            <a:ext cx="1362621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1" name="Object 10"/>
          <p:cNvGraphicFramePr>
            <a:graphicFrameLocks noChangeAspect="1"/>
          </p:cNvGraphicFramePr>
          <p:nvPr>
            <p:extLst>
              <p:ext uri="{D42A27DB-BD31-4B8C-83A1-F6EECF244321}">
                <p14:modId xmlns:p14="http://schemas.microsoft.com/office/powerpoint/2010/main" val="2058330160"/>
              </p:ext>
            </p:extLst>
          </p:nvPr>
        </p:nvGraphicFramePr>
        <p:xfrm>
          <a:off x="8770513" y="1585035"/>
          <a:ext cx="3139473" cy="2343021"/>
        </p:xfrm>
        <a:graphic>
          <a:graphicData uri="http://schemas.openxmlformats.org/presentationml/2006/ole">
            <mc:AlternateContent xmlns:mc="http://schemas.openxmlformats.org/markup-compatibility/2006">
              <mc:Choice xmlns:v="urn:schemas-microsoft-com:vml" Requires="v">
                <p:oleObj spid="_x0000_s1038" name="Slide" r:id="rId3" imgW="4570544" imgH="3427615" progId="PowerPoint.Slide.12">
                  <p:embed/>
                </p:oleObj>
              </mc:Choice>
              <mc:Fallback>
                <p:oleObj name="Slide" r:id="rId3" imgW="4570544" imgH="3427615" progId="PowerPoint.Slide.12">
                  <p:embed/>
                  <p:pic>
                    <p:nvPicPr>
                      <p:cNvPr id="11" name="Object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70513" y="1585035"/>
                        <a:ext cx="3139473" cy="2343021"/>
                      </a:xfrm>
                      <a:prstGeom prst="rect">
                        <a:avLst/>
                      </a:prstGeom>
                      <a:noFill/>
                    </p:spPr>
                  </p:pic>
                </p:oleObj>
              </mc:Fallback>
            </mc:AlternateContent>
          </a:graphicData>
        </a:graphic>
      </p:graphicFrame>
      <p:sp>
        <p:nvSpPr>
          <p:cNvPr id="12" name="Rectangle 11"/>
          <p:cNvSpPr/>
          <p:nvPr/>
        </p:nvSpPr>
        <p:spPr>
          <a:xfrm>
            <a:off x="407774" y="589428"/>
            <a:ext cx="8233950" cy="4616648"/>
          </a:xfrm>
          <a:prstGeom prst="rect">
            <a:avLst/>
          </a:prstGeom>
        </p:spPr>
        <p:txBody>
          <a:bodyPr wrap="square">
            <a:spAutoFit/>
          </a:bodyPr>
          <a:lstStyle/>
          <a:p>
            <a:pPr>
              <a:lnSpc>
                <a:spcPct val="150000"/>
              </a:lnSpc>
            </a:pPr>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SCALE</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Maps are usually drawn to represent portions of earth’s surface which are generally much bigger than the maps. </a:t>
            </a:r>
          </a:p>
          <a:p>
            <a:pPr>
              <a:lnSpc>
                <a:spcPct val="150000"/>
              </a:lnSpc>
            </a:pPr>
            <a:r>
              <a:rPr lang="en-US" sz="2800" dirty="0" smtClean="0">
                <a:effectLst/>
                <a:latin typeface="Calibri" panose="020F0502020204030204" pitchFamily="34" charset="0"/>
                <a:ea typeface="Calibri" panose="020F0502020204030204" pitchFamily="34" charset="0"/>
                <a:cs typeface="Times New Roman" panose="02020603050405020304" pitchFamily="18" charset="0"/>
              </a:rPr>
              <a:t>This is achieved by drawing the map to a scale which is used to convert distances on the map to actual distances on the earth’s surface. </a:t>
            </a:r>
          </a:p>
        </p:txBody>
      </p:sp>
      <p:sp>
        <p:nvSpPr>
          <p:cNvPr id="13" name="Rectangle 12"/>
          <p:cNvSpPr/>
          <p:nvPr/>
        </p:nvSpPr>
        <p:spPr>
          <a:xfrm>
            <a:off x="6795560" y="5598491"/>
            <a:ext cx="4894802" cy="507831"/>
          </a:xfrm>
          <a:prstGeom prst="rect">
            <a:avLst/>
          </a:prstGeom>
        </p:spPr>
        <p:txBody>
          <a:bodyPr wrap="none">
            <a:spAutoFit/>
          </a:bodyPr>
          <a:lstStyle/>
          <a:p>
            <a:pPr>
              <a:lnSpc>
                <a:spcPct val="150000"/>
              </a:lnSpc>
              <a:spcAft>
                <a:spcPts val="1200"/>
              </a:spcAft>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Fig. 1.5</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Maps showing comparison of scales.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2670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6888"/>
            <a:ext cx="10515600" cy="5690075"/>
          </a:xfrm>
        </p:spPr>
        <p:txBody>
          <a:bodyPr>
            <a:normAutofit/>
          </a:bodyPr>
          <a:lstStyle/>
          <a:p>
            <a:r>
              <a:rPr lang="en-US" dirty="0"/>
              <a:t>There are three main ways of representing scale:</a:t>
            </a:r>
          </a:p>
          <a:p>
            <a:r>
              <a:rPr lang="en-US" dirty="0"/>
              <a:t>(a)	</a:t>
            </a:r>
            <a:r>
              <a:rPr lang="en-US" b="1" dirty="0"/>
              <a:t>Written scale</a:t>
            </a:r>
            <a:r>
              <a:rPr lang="en-US" dirty="0"/>
              <a:t>: </a:t>
            </a:r>
            <a:r>
              <a:rPr lang="en-US" dirty="0" err="1"/>
              <a:t>e.g</a:t>
            </a:r>
            <a:r>
              <a:rPr lang="en-US" dirty="0"/>
              <a:t> 1 cm represents 25 km.</a:t>
            </a:r>
          </a:p>
          <a:p>
            <a:r>
              <a:rPr lang="en-US" dirty="0"/>
              <a:t>(b)	</a:t>
            </a:r>
            <a:r>
              <a:rPr lang="en-US" b="1" dirty="0"/>
              <a:t>Representative Fraction (R.F.)</a:t>
            </a:r>
            <a:r>
              <a:rPr lang="en-US" dirty="0"/>
              <a:t> e.g. 1/25,000.00</a:t>
            </a:r>
          </a:p>
          <a:p>
            <a:r>
              <a:rPr lang="en-US" dirty="0"/>
              <a:t>(c)	</a:t>
            </a:r>
            <a:r>
              <a:rPr lang="en-US" b="1" dirty="0"/>
              <a:t>Linear scale</a:t>
            </a:r>
            <a:r>
              <a:rPr lang="en-US" dirty="0"/>
              <a:t>: On all topographical maps, one scale line which may be open or divided is commonly shown. In Fig. 1.6, if distance AB is 2 cm, the scale is 2 cm equal 1 km.</a:t>
            </a:r>
          </a:p>
          <a:p>
            <a:endParaRPr lang="en-US" b="1"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Fig. 1.6:</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Linear Scales</a:t>
            </a:r>
          </a:p>
          <a:p>
            <a:endParaRPr lang="en-US"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Calibri" panose="020F0502020204030204" pitchFamily="34" charset="0"/>
                <a:cs typeface="Times New Roman" panose="02020603050405020304" pitchFamily="18" charset="0"/>
              </a:rPr>
              <a:t>Scales are also useful in calculating areas of regular or/and irregular shapes.</a:t>
            </a:r>
          </a:p>
          <a:p>
            <a:endParaRPr lang="en-US" dirty="0"/>
          </a:p>
        </p:txBody>
      </p:sp>
      <p:pic>
        <p:nvPicPr>
          <p:cNvPr id="4" name="Picture 3"/>
          <p:cNvPicPr/>
          <p:nvPr/>
        </p:nvPicPr>
        <p:blipFill>
          <a:blip r:embed="rId2" cstate="print"/>
          <a:srcRect/>
          <a:stretch>
            <a:fillRect/>
          </a:stretch>
        </p:blipFill>
        <p:spPr bwMode="auto">
          <a:xfrm>
            <a:off x="1250869" y="2343955"/>
            <a:ext cx="2755074" cy="826312"/>
          </a:xfrm>
          <a:prstGeom prst="rect">
            <a:avLst/>
          </a:prstGeom>
          <a:noFill/>
          <a:ln w="9525">
            <a:noFill/>
            <a:miter lim="800000"/>
            <a:headEnd/>
            <a:tailEnd/>
          </a:ln>
        </p:spPr>
      </p:pic>
      <p:sp>
        <p:nvSpPr>
          <p:cNvPr id="5" name="Rectangle 4"/>
          <p:cNvSpPr/>
          <p:nvPr/>
        </p:nvSpPr>
        <p:spPr>
          <a:xfrm>
            <a:off x="957943" y="4456545"/>
            <a:ext cx="6096000" cy="892552"/>
          </a:xfrm>
          <a:prstGeom prst="rect">
            <a:avLst/>
          </a:prstGeom>
        </p:spPr>
        <p:txBody>
          <a:bodyPr>
            <a:spAutoFit/>
          </a:bodyPr>
          <a:lstStyle/>
          <a:p>
            <a:pPr marL="914400" marR="0" indent="-457200">
              <a:spcBef>
                <a:spcPts val="0"/>
              </a:spcBef>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914400" marR="0" indent="-457200">
              <a:spcBef>
                <a:spcPts val="0"/>
              </a:spcBef>
              <a:spcAft>
                <a:spcPts val="0"/>
              </a:spcAft>
            </a:pP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1608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615" y="198870"/>
            <a:ext cx="10515600" cy="620527"/>
          </a:xfrm>
        </p:spPr>
        <p:txBody>
          <a:bodyPr>
            <a:normAutofit fontScale="90000"/>
          </a:bodyPr>
          <a:lstStyle/>
          <a:p>
            <a:r>
              <a:rPr lang="en-US" b="1" dirty="0" smtClean="0"/>
              <a:t>METRICATION OF MAPS</a:t>
            </a:r>
            <a:endParaRPr lang="en-US" dirty="0"/>
          </a:p>
        </p:txBody>
      </p:sp>
      <p:sp>
        <p:nvSpPr>
          <p:cNvPr id="3" name="Content Placeholder 2"/>
          <p:cNvSpPr>
            <a:spLocks noGrp="1"/>
          </p:cNvSpPr>
          <p:nvPr>
            <p:ph idx="1"/>
          </p:nvPr>
        </p:nvSpPr>
        <p:spPr>
          <a:xfrm>
            <a:off x="581891" y="819397"/>
            <a:ext cx="10949049" cy="5628904"/>
          </a:xfrm>
        </p:spPr>
        <p:txBody>
          <a:bodyPr>
            <a:normAutofit/>
          </a:bodyPr>
          <a:lstStyle/>
          <a:p>
            <a:r>
              <a:rPr lang="en-US" dirty="0" smtClean="0"/>
              <a:t>It </a:t>
            </a:r>
            <a:r>
              <a:rPr lang="en-US" dirty="0"/>
              <a:t>is true that there has been conscious effort in cartography all over the world to adopt metric scales and units. </a:t>
            </a:r>
            <a:endParaRPr lang="en-US" dirty="0" smtClean="0"/>
          </a:p>
          <a:p>
            <a:r>
              <a:rPr lang="en-US" dirty="0" smtClean="0"/>
              <a:t>Some </a:t>
            </a:r>
            <a:r>
              <a:rPr lang="en-US" dirty="0"/>
              <a:t>national surveys have long used metric scales and a metric grid while heights have been recorded in feet and areas in acres. </a:t>
            </a:r>
          </a:p>
          <a:p>
            <a:r>
              <a:rPr lang="en-US" dirty="0" smtClean="0"/>
              <a:t>One </a:t>
            </a:r>
            <a:r>
              <a:rPr lang="en-US" dirty="0"/>
              <a:t>way of changing from the imperial to the metric system of measurement is by photographic enlargement of the 1-inch maps with the contours re-labelled in </a:t>
            </a:r>
            <a:r>
              <a:rPr lang="en-US" dirty="0" err="1"/>
              <a:t>metres</a:t>
            </a:r>
            <a:r>
              <a:rPr lang="en-US" dirty="0"/>
              <a:t>. </a:t>
            </a:r>
            <a:endParaRPr lang="en-US" dirty="0" smtClean="0"/>
          </a:p>
          <a:p>
            <a:r>
              <a:rPr lang="en-US" dirty="0" smtClean="0"/>
              <a:t>Furthermore</a:t>
            </a:r>
            <a:r>
              <a:rPr lang="en-US" dirty="0"/>
              <a:t>, the topographical maps of some countries still have their contours in feet and their scales in feet and miles. </a:t>
            </a:r>
            <a:endParaRPr lang="en-US" dirty="0" smtClean="0"/>
          </a:p>
          <a:p>
            <a:r>
              <a:rPr lang="en-US" dirty="0" smtClean="0"/>
              <a:t>For </a:t>
            </a:r>
            <a:r>
              <a:rPr lang="en-US" dirty="0"/>
              <a:t>this reason some of the topographical maps in this course follow the imperial system, but all the geological map exercises are on metric scales.</a:t>
            </a:r>
          </a:p>
          <a:p>
            <a:endParaRPr lang="en-US" dirty="0"/>
          </a:p>
        </p:txBody>
      </p:sp>
    </p:spTree>
    <p:extLst>
      <p:ext uri="{BB962C8B-B14F-4D97-AF65-F5344CB8AC3E}">
        <p14:creationId xmlns:p14="http://schemas.microsoft.com/office/powerpoint/2010/main" val="1365384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91779"/>
          </a:xfrm>
        </p:spPr>
        <p:txBody>
          <a:bodyPr>
            <a:normAutofit/>
          </a:bodyPr>
          <a:lstStyle/>
          <a:p>
            <a:r>
              <a:rPr lang="en-US" b="1" dirty="0" smtClean="0"/>
              <a:t>CONVENTIONAL SIGNS AND SYMBOLS</a:t>
            </a:r>
            <a:endParaRPr lang="en-US" dirty="0"/>
          </a:p>
        </p:txBody>
      </p:sp>
      <p:sp>
        <p:nvSpPr>
          <p:cNvPr id="3" name="Content Placeholder 2"/>
          <p:cNvSpPr>
            <a:spLocks noGrp="1"/>
          </p:cNvSpPr>
          <p:nvPr>
            <p:ph idx="1"/>
          </p:nvPr>
        </p:nvSpPr>
        <p:spPr>
          <a:xfrm>
            <a:off x="838200" y="1056904"/>
            <a:ext cx="10515600" cy="5427023"/>
          </a:xfrm>
        </p:spPr>
        <p:txBody>
          <a:bodyPr>
            <a:normAutofit/>
          </a:bodyPr>
          <a:lstStyle/>
          <a:p>
            <a:r>
              <a:rPr lang="en-US" dirty="0" smtClean="0"/>
              <a:t>It </a:t>
            </a:r>
            <a:r>
              <a:rPr lang="en-US" dirty="0"/>
              <a:t>is important that all land marks and cultural features be accurately represented on a topographical map. Features may be divided broadly into:</a:t>
            </a:r>
          </a:p>
          <a:p>
            <a:pPr marL="0" indent="0">
              <a:buNone/>
            </a:pPr>
            <a:r>
              <a:rPr lang="en-US" dirty="0"/>
              <a:t>(a) Natural and 	(b) Man-made types</a:t>
            </a:r>
          </a:p>
          <a:p>
            <a:r>
              <a:rPr lang="en-US" dirty="0"/>
              <a:t>Natural features include streams, lakes, ocean and vegetation while settlements, buildings, roads, railways, bridges and canals are some examples of man-made features. </a:t>
            </a:r>
            <a:endParaRPr lang="en-US" dirty="0" smtClean="0"/>
          </a:p>
          <a:p>
            <a:r>
              <a:rPr lang="en-US" dirty="0" smtClean="0"/>
              <a:t>All </a:t>
            </a:r>
            <a:r>
              <a:rPr lang="en-US" dirty="0"/>
              <a:t>these features are normally included on topographical maps. The map maker has to device a suitable method of depicting all of these features adequately on a map. </a:t>
            </a:r>
            <a:endParaRPr lang="en-US" dirty="0" smtClean="0"/>
          </a:p>
          <a:p>
            <a:r>
              <a:rPr lang="en-US" dirty="0" smtClean="0"/>
              <a:t>Some </a:t>
            </a:r>
            <a:r>
              <a:rPr lang="en-US" dirty="0"/>
              <a:t>of these signs and symbols are shown in Fig. 1.7 below. Signs and symbols which comprise pictures, letters, </a:t>
            </a:r>
            <a:r>
              <a:rPr lang="en-US" dirty="0" err="1"/>
              <a:t>colours</a:t>
            </a:r>
            <a:r>
              <a:rPr lang="en-US" dirty="0"/>
              <a:t> </a:t>
            </a:r>
            <a:r>
              <a:rPr lang="en-US" dirty="0" err="1"/>
              <a:t>etc</a:t>
            </a:r>
            <a:r>
              <a:rPr lang="en-US" dirty="0"/>
              <a:t> are some of the things used. These signs and symbols are normally printed on the margins of maps.</a:t>
            </a:r>
          </a:p>
          <a:p>
            <a:endParaRPr lang="en-US" dirty="0"/>
          </a:p>
        </p:txBody>
      </p:sp>
    </p:spTree>
    <p:extLst>
      <p:ext uri="{BB962C8B-B14F-4D97-AF65-F5344CB8AC3E}">
        <p14:creationId xmlns:p14="http://schemas.microsoft.com/office/powerpoint/2010/main" val="4108305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6894" y="320634"/>
            <a:ext cx="10676906" cy="6187044"/>
          </a:xfrm>
        </p:spPr>
        <p:txBody>
          <a:bodyPr/>
          <a:lstStyle/>
          <a:p>
            <a:r>
              <a:rPr lang="en-US" dirty="0"/>
              <a:t>Pictures and </a:t>
            </a:r>
            <a:r>
              <a:rPr lang="en-US" dirty="0" err="1"/>
              <a:t>colours</a:t>
            </a:r>
            <a:r>
              <a:rPr lang="en-US" dirty="0"/>
              <a:t> are generally used to depict natural features such as vegetation and water. </a:t>
            </a:r>
            <a:endParaRPr lang="en-US" dirty="0" smtClean="0"/>
          </a:p>
          <a:p>
            <a:r>
              <a:rPr lang="en-US" dirty="0" smtClean="0"/>
              <a:t>The </a:t>
            </a:r>
            <a:r>
              <a:rPr lang="en-US" dirty="0"/>
              <a:t>conventional signs included in this course are for Nigeria and Great Britain, scale 1:50,000. </a:t>
            </a:r>
            <a:endParaRPr lang="en-US" dirty="0" smtClean="0"/>
          </a:p>
          <a:p>
            <a:r>
              <a:rPr lang="en-US" dirty="0" smtClean="0"/>
              <a:t>Various </a:t>
            </a:r>
            <a:r>
              <a:rPr lang="en-US" dirty="0"/>
              <a:t>types of linear structures are distinguished by different kind of signs. The dip or inclination of a stratum, for example, is shown by a little arrow pointing in the direction of inclination of the bed. </a:t>
            </a:r>
            <a:endParaRPr lang="en-US" dirty="0" smtClean="0"/>
          </a:p>
          <a:p>
            <a:r>
              <a:rPr lang="en-US" dirty="0" smtClean="0"/>
              <a:t>The </a:t>
            </a:r>
            <a:r>
              <a:rPr lang="en-US" dirty="0"/>
              <a:t>tip of the arrow marks the exact spot where the measurement of the dip was taken. </a:t>
            </a:r>
            <a:endParaRPr lang="en-US" dirty="0" smtClean="0"/>
          </a:p>
          <a:p>
            <a:r>
              <a:rPr lang="en-US" dirty="0" smtClean="0"/>
              <a:t>The </a:t>
            </a:r>
            <a:r>
              <a:rPr lang="en-US" dirty="0"/>
              <a:t>dip </a:t>
            </a:r>
            <a:r>
              <a:rPr lang="en-US" dirty="0" smtClean="0"/>
              <a:t>and </a:t>
            </a:r>
            <a:r>
              <a:rPr lang="en-US" dirty="0"/>
              <a:t>strike are sometimes represented in other ways e.g. </a:t>
            </a:r>
            <a:endParaRPr lang="en-US" dirty="0" smtClean="0"/>
          </a:p>
          <a:p>
            <a:r>
              <a:rPr lang="en-US" dirty="0"/>
              <a:t>In the above example, there is a line pointing in the direction of the dip of the bed with the value of the dip written in front of it, while the longer line indicates the direction of strike</a:t>
            </a:r>
            <a:r>
              <a:rPr lang="en-US" dirty="0" smtClean="0"/>
              <a:t>.</a:t>
            </a:r>
            <a:endParaRPr lang="en-US" dirty="0"/>
          </a:p>
        </p:txBody>
      </p:sp>
    </p:spTree>
    <p:extLst>
      <p:ext uri="{BB962C8B-B14F-4D97-AF65-F5344CB8AC3E}">
        <p14:creationId xmlns:p14="http://schemas.microsoft.com/office/powerpoint/2010/main" val="374080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505"/>
            <a:ext cx="10515600" cy="771895"/>
          </a:xfrm>
        </p:spPr>
        <p:txBody>
          <a:bodyPr>
            <a:normAutofit/>
          </a:bodyPr>
          <a:lstStyle/>
          <a:p>
            <a:r>
              <a:rPr lang="en-US" b="1" u="sng" dirty="0" smtClean="0"/>
              <a:t>COURSE OUTLINE</a:t>
            </a:r>
            <a:endParaRPr lang="en-US" dirty="0"/>
          </a:p>
        </p:txBody>
      </p:sp>
      <p:sp>
        <p:nvSpPr>
          <p:cNvPr id="3" name="Content Placeholder 2"/>
          <p:cNvSpPr>
            <a:spLocks noGrp="1"/>
          </p:cNvSpPr>
          <p:nvPr>
            <p:ph idx="1"/>
          </p:nvPr>
        </p:nvSpPr>
        <p:spPr>
          <a:xfrm>
            <a:off x="1403796" y="1107584"/>
            <a:ext cx="9530367" cy="5400094"/>
          </a:xfrm>
        </p:spPr>
        <p:txBody>
          <a:bodyPr>
            <a:normAutofit/>
          </a:bodyPr>
          <a:lstStyle/>
          <a:p>
            <a:pPr marL="0" lvl="0" indent="0">
              <a:buNone/>
            </a:pPr>
            <a:r>
              <a:rPr lang="en-US" sz="2400" b="1" dirty="0" smtClean="0"/>
              <a:t>    MODULE 1</a:t>
            </a:r>
            <a:endParaRPr lang="en-US" sz="2400" dirty="0"/>
          </a:p>
          <a:p>
            <a:pPr lvl="0"/>
            <a:r>
              <a:rPr lang="en-US" sz="2400" b="1" dirty="0" smtClean="0"/>
              <a:t>Map reading and interpretation of structural features and geological history in simple geological maps.</a:t>
            </a:r>
            <a:endParaRPr lang="en-US" sz="2400" dirty="0"/>
          </a:p>
          <a:p>
            <a:pPr marL="0" indent="0">
              <a:buNone/>
            </a:pPr>
            <a:r>
              <a:rPr lang="en-US" sz="2400" b="1" dirty="0"/>
              <a:t> </a:t>
            </a:r>
            <a:r>
              <a:rPr lang="en-US" sz="2400" b="1" dirty="0" smtClean="0"/>
              <a:t>   MODULE </a:t>
            </a:r>
            <a:r>
              <a:rPr lang="en-US" sz="2400" b="1" dirty="0"/>
              <a:t>2</a:t>
            </a:r>
            <a:endParaRPr lang="en-US" sz="2400" dirty="0"/>
          </a:p>
          <a:p>
            <a:pPr lvl="0"/>
            <a:r>
              <a:rPr lang="en-US" sz="2400" b="1" dirty="0" smtClean="0"/>
              <a:t>Practical recording of geological features on base maps.</a:t>
            </a:r>
            <a:endParaRPr lang="en-US" sz="2400" dirty="0" smtClean="0"/>
          </a:p>
          <a:p>
            <a:pPr marL="0" lvl="0" indent="0">
              <a:buNone/>
            </a:pPr>
            <a:r>
              <a:rPr lang="en-US" sz="2400" b="1" dirty="0"/>
              <a:t> </a:t>
            </a:r>
            <a:r>
              <a:rPr lang="en-US" sz="2400" b="1" dirty="0" smtClean="0"/>
              <a:t>   MODULE </a:t>
            </a:r>
            <a:r>
              <a:rPr lang="en-US" sz="2400" b="1" dirty="0"/>
              <a:t>3</a:t>
            </a:r>
            <a:endParaRPr lang="en-US" sz="2400" dirty="0"/>
          </a:p>
          <a:p>
            <a:pPr lvl="0"/>
            <a:r>
              <a:rPr lang="en-US" sz="2400" b="1" dirty="0" smtClean="0"/>
              <a:t>Drawing of geological cross sections.</a:t>
            </a:r>
            <a:endParaRPr lang="en-US" sz="2400" dirty="0"/>
          </a:p>
          <a:p>
            <a:pPr marL="0" indent="0">
              <a:buNone/>
            </a:pPr>
            <a:r>
              <a:rPr lang="en-US" sz="2400" b="1" dirty="0" smtClean="0"/>
              <a:t>    MODULE </a:t>
            </a:r>
            <a:r>
              <a:rPr lang="en-US" sz="2400" b="1" dirty="0"/>
              <a:t>4</a:t>
            </a:r>
            <a:endParaRPr lang="en-US" sz="2400" dirty="0"/>
          </a:p>
          <a:p>
            <a:pPr lvl="0"/>
            <a:r>
              <a:rPr lang="en-US" sz="2400" b="1" dirty="0" smtClean="0"/>
              <a:t>Introduction to field techniques and report writing.</a:t>
            </a:r>
            <a:endParaRPr lang="en-US" sz="2400" dirty="0"/>
          </a:p>
        </p:txBody>
      </p:sp>
    </p:spTree>
    <p:extLst>
      <p:ext uri="{BB962C8B-B14F-4D97-AF65-F5344CB8AC3E}">
        <p14:creationId xmlns:p14="http://schemas.microsoft.com/office/powerpoint/2010/main" val="1341188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3475917" y="249238"/>
            <a:ext cx="5240166" cy="5927725"/>
          </a:xfrm>
          <a:prstGeom prst="rect">
            <a:avLst/>
          </a:prstGeom>
          <a:noFill/>
          <a:ln w="9525">
            <a:noFill/>
            <a:miter lim="800000"/>
            <a:headEnd/>
            <a:tailEnd/>
          </a:ln>
        </p:spPr>
      </p:pic>
      <p:sp>
        <p:nvSpPr>
          <p:cNvPr id="5" name="Rectangle 4"/>
          <p:cNvSpPr/>
          <p:nvPr/>
        </p:nvSpPr>
        <p:spPr>
          <a:xfrm>
            <a:off x="2252353" y="6250009"/>
            <a:ext cx="8981704" cy="410882"/>
          </a:xfrm>
          <a:prstGeom prst="rect">
            <a:avLst/>
          </a:prstGeom>
        </p:spPr>
        <p:txBody>
          <a:bodyPr wrap="square">
            <a:spAutoFit/>
          </a:bodyPr>
          <a:lstStyle/>
          <a:p>
            <a:pPr>
              <a:lnSpc>
                <a:spcPct val="115000"/>
              </a:lnSpc>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Fig. 1.7</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Conventional signs and symbols used in geological map interpretation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5507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894" y="365126"/>
            <a:ext cx="11210306" cy="644278"/>
          </a:xfrm>
        </p:spPr>
        <p:txBody>
          <a:bodyPr>
            <a:normAutofit fontScale="90000"/>
          </a:bodyPr>
          <a:lstStyle/>
          <a:p>
            <a:r>
              <a:rPr lang="en-US" b="1" dirty="0" smtClean="0"/>
              <a:t>PREPARATION OF A TOPOGRAPHICAL CROSS-SECTION</a:t>
            </a:r>
            <a:endParaRPr lang="en-US" dirty="0"/>
          </a:p>
        </p:txBody>
      </p:sp>
      <p:sp>
        <p:nvSpPr>
          <p:cNvPr id="3" name="Content Placeholder 2"/>
          <p:cNvSpPr>
            <a:spLocks noGrp="1"/>
          </p:cNvSpPr>
          <p:nvPr>
            <p:ph idx="1"/>
          </p:nvPr>
        </p:nvSpPr>
        <p:spPr>
          <a:xfrm>
            <a:off x="838200" y="1128156"/>
            <a:ext cx="10515600" cy="5308270"/>
          </a:xfrm>
        </p:spPr>
        <p:txBody>
          <a:bodyPr>
            <a:normAutofit/>
          </a:bodyPr>
          <a:lstStyle/>
          <a:p>
            <a:r>
              <a:rPr lang="en-US" dirty="0" smtClean="0"/>
              <a:t>The </a:t>
            </a:r>
            <a:r>
              <a:rPr lang="en-US" dirty="0"/>
              <a:t>following steps should be taken to prepare a topographic cross-section:</a:t>
            </a:r>
          </a:p>
          <a:p>
            <a:r>
              <a:rPr lang="en-US" dirty="0"/>
              <a:t>(a)	Choose a section line, say AB (if one is not given).</a:t>
            </a:r>
          </a:p>
          <a:p>
            <a:r>
              <a:rPr lang="en-US" dirty="0"/>
              <a:t>(b)	Choose a vertical scale and examine the contours along the section line noting the highest and the lowest values. Draw up a numbered scale of heights on a plain paper, or on a squared paper which is much easier to use for this purpose.</a:t>
            </a:r>
          </a:p>
          <a:p>
            <a:r>
              <a:rPr lang="en-US" dirty="0"/>
              <a:t>(c)	Place a strip of paper along the section line and mark off all the points at which the section line cuts the contour line. Write down the height of each contour line. Move the stripe of paper to the base line of the scale of heights and project each point upwards to the corresponding height on the scale.</a:t>
            </a:r>
          </a:p>
          <a:p>
            <a:r>
              <a:rPr lang="en-US" dirty="0"/>
              <a:t>(d)	Join all the points into a smooth curve. The curve produced is a topographical profile which shows the intersection of the land surface with a vertical plane.</a:t>
            </a:r>
          </a:p>
          <a:p>
            <a:endParaRPr lang="en-US" dirty="0"/>
          </a:p>
        </p:txBody>
      </p:sp>
    </p:spTree>
    <p:extLst>
      <p:ext uri="{BB962C8B-B14F-4D97-AF65-F5344CB8AC3E}">
        <p14:creationId xmlns:p14="http://schemas.microsoft.com/office/powerpoint/2010/main" val="3971879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1150"/>
          </a:xfrm>
        </p:spPr>
        <p:txBody>
          <a:bodyPr>
            <a:normAutofit fontScale="90000"/>
          </a:bodyPr>
          <a:lstStyle/>
          <a:p>
            <a:r>
              <a:rPr lang="en-US" b="1" dirty="0" smtClean="0"/>
              <a:t>INTERVISIBILITY</a:t>
            </a:r>
            <a:endParaRPr lang="en-US" dirty="0"/>
          </a:p>
        </p:txBody>
      </p:sp>
      <p:sp>
        <p:nvSpPr>
          <p:cNvPr id="3" name="Content Placeholder 2"/>
          <p:cNvSpPr>
            <a:spLocks noGrp="1"/>
          </p:cNvSpPr>
          <p:nvPr>
            <p:ph idx="1"/>
          </p:nvPr>
        </p:nvSpPr>
        <p:spPr>
          <a:xfrm>
            <a:off x="838200" y="1246909"/>
            <a:ext cx="10515600" cy="4930054"/>
          </a:xfrm>
        </p:spPr>
        <p:txBody>
          <a:bodyPr/>
          <a:lstStyle/>
          <a:p>
            <a:r>
              <a:rPr lang="en-US" dirty="0" smtClean="0"/>
              <a:t>Two </a:t>
            </a:r>
            <a:r>
              <a:rPr lang="en-US" dirty="0"/>
              <a:t>points on a map are mutually visible if no high ground, higher than either one of the two points, lies between them. </a:t>
            </a:r>
            <a:endParaRPr lang="en-US" dirty="0" smtClean="0"/>
          </a:p>
          <a:p>
            <a:r>
              <a:rPr lang="en-US" dirty="0" smtClean="0"/>
              <a:t>They </a:t>
            </a:r>
            <a:r>
              <a:rPr lang="en-US" dirty="0"/>
              <a:t>are not mutually visible if higher ground or a convex slope exists between them. </a:t>
            </a:r>
            <a:endParaRPr lang="en-US" dirty="0" smtClean="0"/>
          </a:p>
          <a:p>
            <a:r>
              <a:rPr lang="en-US" dirty="0" smtClean="0"/>
              <a:t>In </a:t>
            </a:r>
            <a:r>
              <a:rPr lang="en-US" dirty="0"/>
              <a:t>Fig. 1.8, point A and B are mutually visible since point C and other points between them are of lower altitude.</a:t>
            </a:r>
          </a:p>
        </p:txBody>
      </p:sp>
    </p:spTree>
    <p:extLst>
      <p:ext uri="{BB962C8B-B14F-4D97-AF65-F5344CB8AC3E}">
        <p14:creationId xmlns:p14="http://schemas.microsoft.com/office/powerpoint/2010/main" val="4133412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3123071" y="355600"/>
            <a:ext cx="5945857" cy="5821363"/>
          </a:xfrm>
          <a:prstGeom prst="rect">
            <a:avLst/>
          </a:prstGeom>
          <a:noFill/>
          <a:ln w="9525">
            <a:noFill/>
            <a:miter lim="800000"/>
            <a:headEnd/>
            <a:tailEnd/>
          </a:ln>
        </p:spPr>
      </p:pic>
      <p:sp>
        <p:nvSpPr>
          <p:cNvPr id="5" name="Rectangle 4"/>
          <p:cNvSpPr/>
          <p:nvPr/>
        </p:nvSpPr>
        <p:spPr>
          <a:xfrm>
            <a:off x="3968934" y="6176963"/>
            <a:ext cx="3422860" cy="410882"/>
          </a:xfrm>
          <a:prstGeom prst="rect">
            <a:avLst/>
          </a:prstGeom>
        </p:spPr>
        <p:txBody>
          <a:bodyPr wrap="none">
            <a:spAutoFit/>
          </a:bodyPr>
          <a:lstStyle/>
          <a:p>
            <a:pPr>
              <a:lnSpc>
                <a:spcPct val="115000"/>
              </a:lnSpc>
            </a:pPr>
            <a:r>
              <a:rPr lang="en-US" b="1" dirty="0" smtClean="0">
                <a:effectLst/>
                <a:latin typeface="Calibri" panose="020F0502020204030204" pitchFamily="34" charset="0"/>
                <a:ea typeface="Times New Roman" panose="02020603050405020304" pitchFamily="18" charset="0"/>
                <a:cs typeface="Times New Roman" panose="02020603050405020304" pitchFamily="18" charset="0"/>
              </a:rPr>
              <a:t>Fig. 1.8(a):</a:t>
            </a:r>
            <a:r>
              <a:rPr lang="en-US" dirty="0" smtClean="0">
                <a:effectLst/>
                <a:latin typeface="Calibri" panose="020F0502020204030204" pitchFamily="34" charset="0"/>
                <a:ea typeface="Times New Roman" panose="02020603050405020304" pitchFamily="18" charset="0"/>
                <a:cs typeface="Times New Roman" panose="02020603050405020304" pitchFamily="18" charset="0"/>
              </a:rPr>
              <a:t>	A contour map</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8076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3079089" y="2530297"/>
            <a:ext cx="6033822" cy="1448156"/>
          </a:xfrm>
          <a:prstGeom prst="rect">
            <a:avLst/>
          </a:prstGeom>
          <a:noFill/>
          <a:ln w="9525">
            <a:noFill/>
            <a:miter lim="800000"/>
            <a:headEnd/>
            <a:tailEnd/>
          </a:ln>
        </p:spPr>
      </p:pic>
    </p:spTree>
    <p:extLst>
      <p:ext uri="{BB962C8B-B14F-4D97-AF65-F5344CB8AC3E}">
        <p14:creationId xmlns:p14="http://schemas.microsoft.com/office/powerpoint/2010/main" val="5473059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FAULTS</a:t>
            </a:r>
            <a:r>
              <a:rPr lang="en-US" dirty="0"/>
              <a:t/>
            </a:r>
            <a:br>
              <a:rPr lang="en-US" dirty="0"/>
            </a:br>
            <a:endParaRPr lang="en-US" dirty="0"/>
          </a:p>
        </p:txBody>
      </p:sp>
    </p:spTree>
    <p:extLst>
      <p:ext uri="{BB962C8B-B14F-4D97-AF65-F5344CB8AC3E}">
        <p14:creationId xmlns:p14="http://schemas.microsoft.com/office/powerpoint/2010/main" val="3784345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3194" y="128789"/>
            <a:ext cx="9460606" cy="837126"/>
          </a:xfrm>
        </p:spPr>
        <p:txBody>
          <a:bodyPr>
            <a:normAutofit/>
          </a:bodyPr>
          <a:lstStyle/>
          <a:p>
            <a:r>
              <a:rPr lang="en-US" b="1" dirty="0" smtClean="0"/>
              <a:t>Introduction</a:t>
            </a:r>
            <a:endParaRPr lang="en-US" dirty="0"/>
          </a:p>
        </p:txBody>
      </p:sp>
      <p:sp>
        <p:nvSpPr>
          <p:cNvPr id="3" name="Content Placeholder 2"/>
          <p:cNvSpPr>
            <a:spLocks noGrp="1"/>
          </p:cNvSpPr>
          <p:nvPr>
            <p:ph idx="1"/>
          </p:nvPr>
        </p:nvSpPr>
        <p:spPr>
          <a:xfrm>
            <a:off x="1764405" y="1133341"/>
            <a:ext cx="9813702" cy="5576552"/>
          </a:xfrm>
        </p:spPr>
        <p:txBody>
          <a:bodyPr>
            <a:normAutofit/>
          </a:bodyPr>
          <a:lstStyle/>
          <a:p>
            <a:pPr algn="just"/>
            <a:r>
              <a:rPr lang="en-US" dirty="0"/>
              <a:t>When stresses in the earth crust act on soft plastic rocks, they bend or fold the rocks. </a:t>
            </a:r>
            <a:r>
              <a:rPr lang="en-US" dirty="0" smtClean="0"/>
              <a:t>But </a:t>
            </a:r>
            <a:r>
              <a:rPr lang="en-US" dirty="0"/>
              <a:t>when stresses act on hard, brittle rocks, they fracture or break the rocks. </a:t>
            </a:r>
            <a:endParaRPr lang="en-US" dirty="0" smtClean="0"/>
          </a:p>
          <a:p>
            <a:pPr algn="just"/>
            <a:r>
              <a:rPr lang="en-US" dirty="0" smtClean="0"/>
              <a:t>A </a:t>
            </a:r>
            <a:r>
              <a:rPr lang="en-US" dirty="0"/>
              <a:t>fault is a type of fracture along which there has been relative movement displacing the wall rocks on either side of the fault.</a:t>
            </a:r>
          </a:p>
          <a:p>
            <a:pPr algn="just"/>
            <a:r>
              <a:rPr lang="en-US" dirty="0" smtClean="0"/>
              <a:t>The </a:t>
            </a:r>
            <a:r>
              <a:rPr lang="en-US" dirty="0"/>
              <a:t>intersection of a fault with the earth’s surface is known as the fault line or fault trace or fault outcrop. </a:t>
            </a:r>
            <a:endParaRPr lang="en-US" dirty="0" smtClean="0"/>
          </a:p>
          <a:p>
            <a:pPr algn="just"/>
            <a:r>
              <a:rPr lang="en-US" dirty="0" smtClean="0"/>
              <a:t>Movement </a:t>
            </a:r>
            <a:r>
              <a:rPr lang="en-US" dirty="0"/>
              <a:t>of fracture can either be vertical or horizontal or a combination of these. </a:t>
            </a:r>
            <a:endParaRPr lang="en-US" dirty="0" smtClean="0"/>
          </a:p>
          <a:p>
            <a:pPr algn="just"/>
            <a:r>
              <a:rPr lang="en-US" dirty="0" smtClean="0"/>
              <a:t>The </a:t>
            </a:r>
            <a:r>
              <a:rPr lang="en-US" dirty="0"/>
              <a:t>surface on which movement has taken place is the fault plane. A fault is not always represented by a plane. </a:t>
            </a:r>
            <a:endParaRPr lang="en-US" dirty="0" smtClean="0"/>
          </a:p>
          <a:p>
            <a:pPr algn="just"/>
            <a:r>
              <a:rPr lang="en-US" dirty="0" smtClean="0"/>
              <a:t>It </a:t>
            </a:r>
            <a:r>
              <a:rPr lang="en-US" dirty="0"/>
              <a:t>may in fact be a zone of crushed or brecciated rock. While some faults are only a few centimeters long, others may be traceable for hundreds of kilometers. </a:t>
            </a:r>
            <a:endParaRPr lang="en-US" dirty="0" smtClean="0"/>
          </a:p>
          <a:p>
            <a:pPr algn="just"/>
            <a:r>
              <a:rPr lang="en-US" dirty="0" smtClean="0"/>
              <a:t>Tensional</a:t>
            </a:r>
            <a:r>
              <a:rPr lang="en-US" dirty="0"/>
              <a:t>, compressional and torsional forces operate within the earth’s crust to form faults</a:t>
            </a:r>
            <a:r>
              <a:rPr lang="en-US" dirty="0" smtClean="0"/>
              <a:t>.</a:t>
            </a:r>
            <a:endParaRPr lang="en-US" dirty="0"/>
          </a:p>
        </p:txBody>
      </p:sp>
    </p:spTree>
    <p:extLst>
      <p:ext uri="{BB962C8B-B14F-4D97-AF65-F5344CB8AC3E}">
        <p14:creationId xmlns:p14="http://schemas.microsoft.com/office/powerpoint/2010/main" val="42027184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7132" y="682579"/>
            <a:ext cx="9749307" cy="5473521"/>
          </a:xfrm>
        </p:spPr>
        <p:txBody>
          <a:bodyPr>
            <a:normAutofit/>
          </a:bodyPr>
          <a:lstStyle/>
          <a:p>
            <a:pPr algn="just"/>
            <a:r>
              <a:rPr lang="en-US" dirty="0"/>
              <a:t>The outcrop of a fault plane can be straight or sinuous depending on its dip and the relief of the area. </a:t>
            </a:r>
            <a:endParaRPr lang="en-US" dirty="0" smtClean="0"/>
          </a:p>
          <a:p>
            <a:pPr algn="just"/>
            <a:r>
              <a:rPr lang="en-US" dirty="0" smtClean="0"/>
              <a:t>The </a:t>
            </a:r>
            <a:r>
              <a:rPr lang="en-US" dirty="0"/>
              <a:t>dip of a fault is the angle between the Fault plane and the horizontal. </a:t>
            </a:r>
            <a:endParaRPr lang="en-US" dirty="0" smtClean="0"/>
          </a:p>
          <a:p>
            <a:pPr algn="just"/>
            <a:r>
              <a:rPr lang="en-US" dirty="0" smtClean="0"/>
              <a:t>The </a:t>
            </a:r>
            <a:r>
              <a:rPr lang="en-US" dirty="0"/>
              <a:t>rocks lying on either side of fault plane define the walls of the fault blocks. </a:t>
            </a:r>
            <a:endParaRPr lang="en-US" dirty="0" smtClean="0"/>
          </a:p>
          <a:p>
            <a:pPr algn="just"/>
            <a:r>
              <a:rPr lang="en-US" dirty="0" smtClean="0"/>
              <a:t>The </a:t>
            </a:r>
            <a:r>
              <a:rPr lang="en-US" dirty="0"/>
              <a:t>rock mass lying above the incline fault plane is the </a:t>
            </a:r>
            <a:r>
              <a:rPr lang="en-US" b="1" i="1" dirty="0"/>
              <a:t>hanging wall</a:t>
            </a:r>
            <a:r>
              <a:rPr lang="en-US" dirty="0"/>
              <a:t> while the mass lying below is the </a:t>
            </a:r>
            <a:r>
              <a:rPr lang="en-US" b="1" i="1" dirty="0"/>
              <a:t>foot wall</a:t>
            </a:r>
            <a:r>
              <a:rPr lang="en-US" dirty="0"/>
              <a:t>.</a:t>
            </a:r>
          </a:p>
          <a:p>
            <a:pPr algn="just"/>
            <a:r>
              <a:rPr lang="en-US" dirty="0"/>
              <a:t>The side of the fault where movement has been apparently downward is the </a:t>
            </a:r>
            <a:r>
              <a:rPr lang="en-US" b="1" i="1" dirty="0" err="1"/>
              <a:t>downthrow</a:t>
            </a:r>
            <a:r>
              <a:rPr lang="en-US" b="1" i="1" dirty="0"/>
              <a:t>  side</a:t>
            </a:r>
            <a:r>
              <a:rPr lang="en-US" dirty="0"/>
              <a:t> while the other side where the apparent movement has been upward is the </a:t>
            </a:r>
            <a:r>
              <a:rPr lang="en-US" b="1" i="1" dirty="0"/>
              <a:t>upthrow  side</a:t>
            </a:r>
            <a:r>
              <a:rPr lang="en-US" dirty="0"/>
              <a:t>. </a:t>
            </a:r>
            <a:endParaRPr lang="en-US" dirty="0" smtClean="0"/>
          </a:p>
          <a:p>
            <a:pPr algn="just"/>
            <a:r>
              <a:rPr lang="en-US" dirty="0" smtClean="0"/>
              <a:t>The </a:t>
            </a:r>
            <a:r>
              <a:rPr lang="en-US" dirty="0"/>
              <a:t>throw of a fault is the vertical displacement of the ends of a faulted bed</a:t>
            </a:r>
            <a:r>
              <a:rPr lang="en-US" dirty="0" smtClean="0"/>
              <a:t>.</a:t>
            </a:r>
          </a:p>
          <a:p>
            <a:pPr algn="just"/>
            <a:r>
              <a:rPr lang="en-US" dirty="0" smtClean="0"/>
              <a:t>The</a:t>
            </a:r>
            <a:r>
              <a:rPr lang="en-US" b="1" i="1" dirty="0" smtClean="0"/>
              <a:t> </a:t>
            </a:r>
            <a:r>
              <a:rPr lang="en-US" b="1" i="1" dirty="0"/>
              <a:t>heave</a:t>
            </a:r>
            <a:r>
              <a:rPr lang="en-US" dirty="0"/>
              <a:t> of a fault is the horizontal movement of the two ends of a faulted bed. </a:t>
            </a:r>
            <a:endParaRPr lang="en-US" dirty="0" smtClean="0"/>
          </a:p>
          <a:p>
            <a:pPr algn="just"/>
            <a:r>
              <a:rPr lang="en-US" dirty="0" smtClean="0"/>
              <a:t>The </a:t>
            </a:r>
            <a:r>
              <a:rPr lang="en-US" dirty="0"/>
              <a:t>throw is the vertical component of the dip separation in such a section while the heave is the horizontal component of the separation</a:t>
            </a:r>
            <a:r>
              <a:rPr lang="en-US" dirty="0" smtClean="0"/>
              <a:t>.</a:t>
            </a:r>
            <a:endParaRPr lang="en-US" dirty="0"/>
          </a:p>
        </p:txBody>
      </p:sp>
    </p:spTree>
    <p:extLst>
      <p:ext uri="{BB962C8B-B14F-4D97-AF65-F5344CB8AC3E}">
        <p14:creationId xmlns:p14="http://schemas.microsoft.com/office/powerpoint/2010/main" val="40965660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5014" y="360610"/>
            <a:ext cx="9228786" cy="643944"/>
          </a:xfrm>
        </p:spPr>
        <p:txBody>
          <a:bodyPr>
            <a:normAutofit/>
          </a:bodyPr>
          <a:lstStyle/>
          <a:p>
            <a:r>
              <a:rPr lang="en-US" b="1" dirty="0" smtClean="0"/>
              <a:t>Fault Geometry</a:t>
            </a:r>
            <a:endParaRPr lang="en-US" b="1" dirty="0"/>
          </a:p>
        </p:txBody>
      </p:sp>
      <p:pic>
        <p:nvPicPr>
          <p:cNvPr id="4" name="Content Placeholder 3"/>
          <p:cNvPicPr>
            <a:picLocks noGrp="1"/>
          </p:cNvPicPr>
          <p:nvPr>
            <p:ph idx="1"/>
          </p:nvPr>
        </p:nvPicPr>
        <p:blipFill>
          <a:blip r:embed="rId2" cstate="print"/>
          <a:srcRect/>
          <a:stretch>
            <a:fillRect/>
          </a:stretch>
        </p:blipFill>
        <p:spPr bwMode="auto">
          <a:xfrm>
            <a:off x="2215166" y="1529410"/>
            <a:ext cx="4391696" cy="395699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7402139" y="1769257"/>
            <a:ext cx="4188847" cy="3871644"/>
          </a:xfrm>
          <a:prstGeom prst="rect">
            <a:avLst/>
          </a:prstGeom>
          <a:noFill/>
          <a:ln w="9525">
            <a:noFill/>
            <a:miter lim="800000"/>
            <a:headEnd/>
            <a:tailEnd/>
          </a:ln>
        </p:spPr>
      </p:pic>
    </p:spTree>
    <p:extLst>
      <p:ext uri="{BB962C8B-B14F-4D97-AF65-F5344CB8AC3E}">
        <p14:creationId xmlns:p14="http://schemas.microsoft.com/office/powerpoint/2010/main" val="27582469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1374" y="128789"/>
            <a:ext cx="9692425" cy="798489"/>
          </a:xfrm>
        </p:spPr>
        <p:txBody>
          <a:bodyPr>
            <a:normAutofit/>
          </a:bodyPr>
          <a:lstStyle/>
          <a:p>
            <a:r>
              <a:rPr lang="en-US" b="1" dirty="0"/>
              <a:t>M</a:t>
            </a:r>
            <a:r>
              <a:rPr lang="en-US" b="1" dirty="0" smtClean="0"/>
              <a:t>ovement along fault planes</a:t>
            </a:r>
            <a:endParaRPr lang="en-US" b="1" dirty="0"/>
          </a:p>
        </p:txBody>
      </p:sp>
      <p:sp>
        <p:nvSpPr>
          <p:cNvPr id="3" name="Content Placeholder 2"/>
          <p:cNvSpPr>
            <a:spLocks noGrp="1"/>
          </p:cNvSpPr>
          <p:nvPr>
            <p:ph idx="1"/>
          </p:nvPr>
        </p:nvSpPr>
        <p:spPr>
          <a:xfrm>
            <a:off x="1661375" y="1120462"/>
            <a:ext cx="9916732" cy="5525037"/>
          </a:xfrm>
        </p:spPr>
        <p:txBody>
          <a:bodyPr>
            <a:normAutofit/>
          </a:bodyPr>
          <a:lstStyle/>
          <a:p>
            <a:pPr marL="0" indent="0" algn="just">
              <a:buNone/>
            </a:pPr>
            <a:r>
              <a:rPr lang="en-US" sz="2400" dirty="0"/>
              <a:t>The movement along fault planes can be translational or rotational.</a:t>
            </a:r>
          </a:p>
          <a:p>
            <a:pPr marL="0" indent="0" algn="just">
              <a:buNone/>
            </a:pPr>
            <a:r>
              <a:rPr lang="en-US" sz="2400" dirty="0" smtClean="0"/>
              <a:t>(a) </a:t>
            </a:r>
            <a:r>
              <a:rPr lang="en-US" sz="2400" b="1" i="1" dirty="0" smtClean="0"/>
              <a:t>Rotational </a:t>
            </a:r>
            <a:r>
              <a:rPr lang="en-US" sz="2400" b="1" i="1" dirty="0"/>
              <a:t>movements</a:t>
            </a:r>
            <a:r>
              <a:rPr lang="en-US" sz="2400" dirty="0"/>
              <a:t> are those in which once parallel lines are no longer parallel faulting. </a:t>
            </a:r>
            <a:endParaRPr lang="en-US" sz="2400" dirty="0" smtClean="0"/>
          </a:p>
          <a:p>
            <a:pPr marL="0" indent="0" algn="just">
              <a:buNone/>
            </a:pPr>
            <a:r>
              <a:rPr lang="en-US" sz="2400" dirty="0" smtClean="0"/>
              <a:t>The </a:t>
            </a:r>
            <a:r>
              <a:rPr lang="en-US" sz="2400" dirty="0"/>
              <a:t>center of rotation is a point in the fault plane and the axis of rotation is a line that is perpendicular to the fault plane at this point. </a:t>
            </a:r>
            <a:endParaRPr lang="en-US" sz="2400" dirty="0" smtClean="0"/>
          </a:p>
          <a:p>
            <a:pPr marL="0" indent="0" algn="just">
              <a:buNone/>
            </a:pPr>
            <a:r>
              <a:rPr lang="en-US" sz="2400" dirty="0" smtClean="0"/>
              <a:t>The </a:t>
            </a:r>
            <a:r>
              <a:rPr lang="en-US" sz="2400" dirty="0"/>
              <a:t>center of rotation may shift with time. It must be stated that all faults have a certain amount of rotational movement.</a:t>
            </a:r>
          </a:p>
          <a:p>
            <a:pPr marL="0" indent="0" algn="just">
              <a:buNone/>
            </a:pPr>
            <a:r>
              <a:rPr lang="en-US" sz="2400" dirty="0"/>
              <a:t>(b) In </a:t>
            </a:r>
            <a:r>
              <a:rPr lang="en-US" sz="2400" b="1" i="1" dirty="0"/>
              <a:t>translated movement</a:t>
            </a:r>
            <a:r>
              <a:rPr lang="en-US" sz="2400" dirty="0"/>
              <a:t>, rotational movement is negligible. </a:t>
            </a:r>
            <a:endParaRPr lang="en-US" sz="2400" dirty="0" smtClean="0"/>
          </a:p>
          <a:p>
            <a:pPr marL="0" indent="0" algn="just">
              <a:buNone/>
            </a:pPr>
            <a:r>
              <a:rPr lang="en-US" sz="2400" dirty="0" smtClean="0"/>
              <a:t>All </a:t>
            </a:r>
            <a:r>
              <a:rPr lang="en-US" sz="2400" dirty="0"/>
              <a:t>sides of the block which were parallel to one another before the faulting are still parallel after the dislocation.</a:t>
            </a:r>
          </a:p>
        </p:txBody>
      </p:sp>
    </p:spTree>
    <p:extLst>
      <p:ext uri="{BB962C8B-B14F-4D97-AF65-F5344CB8AC3E}">
        <p14:creationId xmlns:p14="http://schemas.microsoft.com/office/powerpoint/2010/main" val="17708836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6255"/>
            <a:ext cx="10515600" cy="748145"/>
          </a:xfrm>
        </p:spPr>
        <p:txBody>
          <a:bodyPr/>
          <a:lstStyle/>
          <a:p>
            <a:r>
              <a:rPr lang="en-US" b="1" u="sng" dirty="0" smtClean="0"/>
              <a:t>INTRODUCTION</a:t>
            </a:r>
            <a:r>
              <a:rPr lang="en-US" b="1" dirty="0" smtClean="0"/>
              <a:t>:</a:t>
            </a:r>
            <a:endParaRPr lang="en-US" dirty="0"/>
          </a:p>
        </p:txBody>
      </p:sp>
      <p:sp>
        <p:nvSpPr>
          <p:cNvPr id="3" name="Content Placeholder 2"/>
          <p:cNvSpPr>
            <a:spLocks noGrp="1"/>
          </p:cNvSpPr>
          <p:nvPr>
            <p:ph idx="1"/>
          </p:nvPr>
        </p:nvSpPr>
        <p:spPr>
          <a:xfrm>
            <a:off x="838200" y="1056904"/>
            <a:ext cx="10515600" cy="5575716"/>
          </a:xfrm>
        </p:spPr>
        <p:txBody>
          <a:bodyPr>
            <a:noAutofit/>
          </a:bodyPr>
          <a:lstStyle/>
          <a:p>
            <a:pPr algn="just"/>
            <a:r>
              <a:rPr lang="en-US" sz="2800" dirty="0" smtClean="0"/>
              <a:t>A </a:t>
            </a:r>
            <a:r>
              <a:rPr lang="en-US" sz="2800" dirty="0"/>
              <a:t>geological map shows the distribution of various types of bedrocks in an area. </a:t>
            </a:r>
            <a:endParaRPr lang="en-US" sz="2800" dirty="0" smtClean="0"/>
          </a:p>
          <a:p>
            <a:pPr algn="just"/>
            <a:r>
              <a:rPr lang="en-US" sz="2800" dirty="0" smtClean="0"/>
              <a:t>It </a:t>
            </a:r>
            <a:r>
              <a:rPr lang="en-US" sz="2800" dirty="0"/>
              <a:t>usually consists of a topographic map (map giving information about the form of the earth’s surface) which is shaded, or </a:t>
            </a:r>
            <a:r>
              <a:rPr lang="en-US" sz="2800" dirty="0" err="1"/>
              <a:t>coloured</a:t>
            </a:r>
            <a:r>
              <a:rPr lang="en-US" sz="2800" dirty="0"/>
              <a:t> to show where different rock units occur at or just below the ground surface. </a:t>
            </a:r>
          </a:p>
          <a:p>
            <a:pPr algn="just"/>
            <a:r>
              <a:rPr lang="en-US" sz="2800" dirty="0"/>
              <a:t>Fig. 1.0 a typical geological map showing different rock units. </a:t>
            </a:r>
            <a:endParaRPr lang="en-US" sz="2800" dirty="0" smtClean="0"/>
          </a:p>
          <a:p>
            <a:pPr algn="just"/>
            <a:r>
              <a:rPr lang="en-US" sz="2800" dirty="0" smtClean="0"/>
              <a:t>The </a:t>
            </a:r>
            <a:r>
              <a:rPr lang="en-US" sz="2800" dirty="0"/>
              <a:t>lines on the map are drawn to show the boundaries between each of the rock units</a:t>
            </a:r>
            <a:r>
              <a:rPr lang="en-US" sz="2800" dirty="0" smtClean="0"/>
              <a:t>.</a:t>
            </a:r>
            <a:endParaRPr lang="en-US" sz="2800" dirty="0"/>
          </a:p>
        </p:txBody>
      </p:sp>
    </p:spTree>
    <p:extLst>
      <p:ext uri="{BB962C8B-B14F-4D97-AF65-F5344CB8AC3E}">
        <p14:creationId xmlns:p14="http://schemas.microsoft.com/office/powerpoint/2010/main" val="3241055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783" y="257578"/>
            <a:ext cx="9155806" cy="734097"/>
          </a:xfrm>
        </p:spPr>
        <p:txBody>
          <a:bodyPr>
            <a:normAutofit/>
          </a:bodyPr>
          <a:lstStyle/>
          <a:p>
            <a:r>
              <a:rPr lang="en-US" b="1" dirty="0" smtClean="0"/>
              <a:t>CLASSIFICATION</a:t>
            </a:r>
            <a:endParaRPr lang="en-US" dirty="0"/>
          </a:p>
        </p:txBody>
      </p:sp>
      <p:sp>
        <p:nvSpPr>
          <p:cNvPr id="3" name="Content Placeholder 2"/>
          <p:cNvSpPr>
            <a:spLocks noGrp="1"/>
          </p:cNvSpPr>
          <p:nvPr>
            <p:ph idx="1"/>
          </p:nvPr>
        </p:nvSpPr>
        <p:spPr>
          <a:xfrm>
            <a:off x="1558344" y="1223493"/>
            <a:ext cx="9795456" cy="5344732"/>
          </a:xfrm>
        </p:spPr>
        <p:txBody>
          <a:bodyPr>
            <a:normAutofit/>
          </a:bodyPr>
          <a:lstStyle/>
          <a:p>
            <a:pPr marL="0" indent="0" algn="just">
              <a:buNone/>
            </a:pPr>
            <a:r>
              <a:rPr lang="en-US" sz="2200" dirty="0" smtClean="0"/>
              <a:t>Broadly</a:t>
            </a:r>
            <a:r>
              <a:rPr lang="en-US" sz="2200" dirty="0"/>
              <a:t>, faults can be classified according to their geometry or genesis.</a:t>
            </a:r>
          </a:p>
          <a:p>
            <a:pPr marL="0" indent="0" algn="just">
              <a:buNone/>
            </a:pPr>
            <a:r>
              <a:rPr lang="en-US" sz="2200" b="1" dirty="0"/>
              <a:t>A.  GENETIC CLASSIFICATION</a:t>
            </a:r>
            <a:endParaRPr lang="en-US" sz="2200" dirty="0"/>
          </a:p>
          <a:p>
            <a:pPr marL="0" indent="0" algn="just">
              <a:buNone/>
            </a:pPr>
            <a:r>
              <a:rPr lang="en-US" sz="2200" dirty="0"/>
              <a:t>(</a:t>
            </a:r>
            <a:r>
              <a:rPr lang="en-US" sz="2200" dirty="0" err="1"/>
              <a:t>i</a:t>
            </a:r>
            <a:r>
              <a:rPr lang="en-US" sz="2200" dirty="0"/>
              <a:t>)	</a:t>
            </a:r>
            <a:r>
              <a:rPr lang="en-US" sz="2200" b="1" dirty="0"/>
              <a:t>A normal Fault</a:t>
            </a:r>
            <a:r>
              <a:rPr lang="en-US" sz="2200" dirty="0"/>
              <a:t>: is a fault along which the hanging wall has moved relatively downwards when referred to some datum. Movement along normal faults can take one of the following forms:</a:t>
            </a:r>
          </a:p>
          <a:p>
            <a:pPr algn="just"/>
            <a:r>
              <a:rPr lang="en-US" sz="2200" dirty="0" smtClean="0"/>
              <a:t>Footwall </a:t>
            </a:r>
            <a:r>
              <a:rPr lang="en-US" sz="2200" dirty="0"/>
              <a:t>is stationary and the hanging wall moves down</a:t>
            </a:r>
          </a:p>
          <a:p>
            <a:pPr algn="just"/>
            <a:r>
              <a:rPr lang="en-US" sz="2200" dirty="0" smtClean="0"/>
              <a:t>Hanging </a:t>
            </a:r>
            <a:r>
              <a:rPr lang="en-US" sz="2200" dirty="0"/>
              <a:t>wall remains stationary and the footwall moves up.</a:t>
            </a:r>
          </a:p>
          <a:p>
            <a:pPr algn="just"/>
            <a:r>
              <a:rPr lang="en-US" sz="2200" dirty="0" smtClean="0"/>
              <a:t>Both </a:t>
            </a:r>
            <a:r>
              <a:rPr lang="en-US" sz="2200" dirty="0"/>
              <a:t>walls move up but the footwall more than the hanging wall.</a:t>
            </a:r>
          </a:p>
          <a:p>
            <a:pPr algn="just"/>
            <a:r>
              <a:rPr lang="en-US" sz="2200" dirty="0" smtClean="0"/>
              <a:t>Both </a:t>
            </a:r>
            <a:r>
              <a:rPr lang="en-US" sz="2200" dirty="0"/>
              <a:t>walls move down, but the hanging wall moves farther than the footwall.</a:t>
            </a:r>
          </a:p>
        </p:txBody>
      </p:sp>
    </p:spTree>
    <p:extLst>
      <p:ext uri="{BB962C8B-B14F-4D97-AF65-F5344CB8AC3E}">
        <p14:creationId xmlns:p14="http://schemas.microsoft.com/office/powerpoint/2010/main" val="10892285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6072" y="605307"/>
            <a:ext cx="9447727" cy="6040192"/>
          </a:xfrm>
        </p:spPr>
        <p:txBody>
          <a:bodyPr>
            <a:normAutofit/>
          </a:bodyPr>
          <a:lstStyle/>
          <a:p>
            <a:pPr marL="0" indent="0">
              <a:buNone/>
            </a:pPr>
            <a:r>
              <a:rPr lang="en-US" sz="2400" dirty="0"/>
              <a:t>(</a:t>
            </a:r>
            <a:r>
              <a:rPr lang="en-US" sz="2400" dirty="0" smtClean="0"/>
              <a:t>ii) </a:t>
            </a:r>
            <a:r>
              <a:rPr lang="en-US" sz="2400" b="1" dirty="0" smtClean="0"/>
              <a:t>Reverse </a:t>
            </a:r>
            <a:r>
              <a:rPr lang="en-US" sz="2400" b="1" dirty="0"/>
              <a:t>Fault</a:t>
            </a:r>
            <a:r>
              <a:rPr lang="en-US" sz="2400" dirty="0"/>
              <a:t>: If the footwall has an apparent downward movement the fault is a </a:t>
            </a:r>
            <a:r>
              <a:rPr lang="en-US" sz="2400" b="1" i="1" dirty="0"/>
              <a:t>reverse fault</a:t>
            </a:r>
            <a:r>
              <a:rPr lang="en-US" sz="2400" dirty="0"/>
              <a:t>. Generally the dip angle is less than 45</a:t>
            </a:r>
            <a:r>
              <a:rPr lang="en-US" sz="2400" baseline="30000" dirty="0"/>
              <a:t>o</a:t>
            </a:r>
            <a:r>
              <a:rPr lang="en-US" sz="2400" dirty="0"/>
              <a:t>. But this is not always true.</a:t>
            </a:r>
          </a:p>
          <a:p>
            <a:pPr marL="0" indent="0">
              <a:buNone/>
            </a:pPr>
            <a:r>
              <a:rPr lang="en-US" sz="2400" dirty="0" smtClean="0"/>
              <a:t>(iii) </a:t>
            </a:r>
            <a:r>
              <a:rPr lang="en-US" sz="2400" b="1" dirty="0" smtClean="0"/>
              <a:t>Strike-slip </a:t>
            </a:r>
            <a:r>
              <a:rPr lang="en-US" sz="2400" b="1" dirty="0"/>
              <a:t>Fault</a:t>
            </a:r>
            <a:r>
              <a:rPr lang="en-US" sz="2400" dirty="0"/>
              <a:t>: A strike-slip fault has its net slip along the fault strike. If the slip direction is parallel to the strike of the fault plane, the fault is known as a strike slip or tear or wrench or transform or </a:t>
            </a:r>
            <a:r>
              <a:rPr lang="en-US" sz="2400" dirty="0" err="1"/>
              <a:t>transcurrent</a:t>
            </a:r>
            <a:r>
              <a:rPr lang="en-US" sz="2400" dirty="0"/>
              <a:t> fault. </a:t>
            </a:r>
            <a:endParaRPr lang="en-US" sz="2400" dirty="0" smtClean="0"/>
          </a:p>
          <a:p>
            <a:pPr marL="0" indent="0">
              <a:buNone/>
            </a:pPr>
            <a:r>
              <a:rPr lang="en-US" sz="2400" dirty="0" smtClean="0"/>
              <a:t>An </a:t>
            </a:r>
            <a:r>
              <a:rPr lang="en-US" sz="2400" dirty="0"/>
              <a:t>observer standing on one side of the fault facing it, will discover that the block on the other side has moved. If it has moved to his right, the fault is referred to as </a:t>
            </a:r>
            <a:r>
              <a:rPr lang="en-US" sz="2400" b="1" i="1" dirty="0"/>
              <a:t>right lateral (or dextral) strike slip fault</a:t>
            </a:r>
            <a:r>
              <a:rPr lang="en-US" sz="2400" dirty="0"/>
              <a:t>. </a:t>
            </a:r>
            <a:endParaRPr lang="en-US" sz="2400" dirty="0" smtClean="0"/>
          </a:p>
          <a:p>
            <a:pPr marL="0" indent="0">
              <a:buNone/>
            </a:pPr>
            <a:r>
              <a:rPr lang="en-US" sz="2400" dirty="0" smtClean="0"/>
              <a:t>If </a:t>
            </a:r>
            <a:r>
              <a:rPr lang="en-US" sz="2400" dirty="0"/>
              <a:t>the block has moved to the left, the fault is a </a:t>
            </a:r>
            <a:r>
              <a:rPr lang="en-US" sz="2400" b="1" i="1" dirty="0"/>
              <a:t>left lateral (or </a:t>
            </a:r>
            <a:r>
              <a:rPr lang="en-US" sz="2400" b="1" i="1" dirty="0" err="1"/>
              <a:t>sinistral</a:t>
            </a:r>
            <a:r>
              <a:rPr lang="en-US" sz="2400" b="1" i="1" dirty="0"/>
              <a:t>) strike slip fault</a:t>
            </a:r>
            <a:r>
              <a:rPr lang="en-US" sz="2400" dirty="0" smtClean="0"/>
              <a:t>.</a:t>
            </a:r>
            <a:endParaRPr lang="en-US" sz="2400" dirty="0"/>
          </a:p>
        </p:txBody>
      </p:sp>
    </p:spTree>
    <p:extLst>
      <p:ext uri="{BB962C8B-B14F-4D97-AF65-F5344CB8AC3E}">
        <p14:creationId xmlns:p14="http://schemas.microsoft.com/office/powerpoint/2010/main" val="3117779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3279238" y="1052892"/>
            <a:ext cx="7095655" cy="4351338"/>
          </a:xfrm>
          <a:prstGeom prst="rect">
            <a:avLst/>
          </a:prstGeom>
          <a:noFill/>
          <a:ln w="9525">
            <a:noFill/>
            <a:miter lim="800000"/>
            <a:headEnd/>
            <a:tailEnd/>
          </a:ln>
        </p:spPr>
      </p:pic>
      <p:sp>
        <p:nvSpPr>
          <p:cNvPr id="5" name="Rectangle 4"/>
          <p:cNvSpPr/>
          <p:nvPr/>
        </p:nvSpPr>
        <p:spPr>
          <a:xfrm>
            <a:off x="3279238" y="5807230"/>
            <a:ext cx="2482987" cy="523220"/>
          </a:xfrm>
          <a:prstGeom prst="rect">
            <a:avLst/>
          </a:prstGeom>
        </p:spPr>
        <p:txBody>
          <a:bodyPr wrap="none">
            <a:spAutoFit/>
          </a:bodyPr>
          <a:lstStyle/>
          <a:p>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Strike-slip Fault</a:t>
            </a:r>
            <a:endParaRPr lang="en-US" sz="2800" b="1" dirty="0"/>
          </a:p>
        </p:txBody>
      </p:sp>
    </p:spTree>
    <p:extLst>
      <p:ext uri="{BB962C8B-B14F-4D97-AF65-F5344CB8AC3E}">
        <p14:creationId xmlns:p14="http://schemas.microsoft.com/office/powerpoint/2010/main" val="4292065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0010" y="734096"/>
            <a:ext cx="9653789" cy="5795493"/>
          </a:xfrm>
        </p:spPr>
        <p:txBody>
          <a:bodyPr/>
          <a:lstStyle/>
          <a:p>
            <a:r>
              <a:rPr lang="en-US" dirty="0"/>
              <a:t>(iv)	</a:t>
            </a:r>
            <a:r>
              <a:rPr lang="en-US" b="1" i="1" dirty="0"/>
              <a:t>Step fault</a:t>
            </a:r>
            <a:r>
              <a:rPr lang="en-US" dirty="0"/>
              <a:t>: Normal faulting may be accompanied by the tilting of blocks resulting in tilted fault blocks. Several parallel faults may develop with their </a:t>
            </a:r>
            <a:r>
              <a:rPr lang="en-US" dirty="0" err="1"/>
              <a:t>downthrow</a:t>
            </a:r>
            <a:r>
              <a:rPr lang="en-US" dirty="0"/>
              <a:t> sides systematically on the sides of the faults. The beds affected are thrown down in a succession of steps</a:t>
            </a:r>
          </a:p>
        </p:txBody>
      </p:sp>
      <p:pic>
        <p:nvPicPr>
          <p:cNvPr id="4" name="Picture 3"/>
          <p:cNvPicPr/>
          <p:nvPr/>
        </p:nvPicPr>
        <p:blipFill>
          <a:blip r:embed="rId2" cstate="print"/>
          <a:srcRect/>
          <a:stretch>
            <a:fillRect/>
          </a:stretch>
        </p:blipFill>
        <p:spPr bwMode="auto">
          <a:xfrm>
            <a:off x="2756078" y="2481260"/>
            <a:ext cx="6375043" cy="3258355"/>
          </a:xfrm>
          <a:prstGeom prst="rect">
            <a:avLst/>
          </a:prstGeom>
          <a:noFill/>
          <a:ln w="9525">
            <a:noFill/>
            <a:miter lim="800000"/>
            <a:headEnd/>
            <a:tailEnd/>
          </a:ln>
        </p:spPr>
      </p:pic>
      <p:sp>
        <p:nvSpPr>
          <p:cNvPr id="5" name="Rectangle 4"/>
          <p:cNvSpPr/>
          <p:nvPr/>
        </p:nvSpPr>
        <p:spPr>
          <a:xfrm>
            <a:off x="4835242" y="5739615"/>
            <a:ext cx="1622047" cy="523220"/>
          </a:xfrm>
          <a:prstGeom prst="rect">
            <a:avLst/>
          </a:prstGeom>
        </p:spPr>
        <p:txBody>
          <a:bodyPr wrap="none">
            <a:spAutoFit/>
          </a:bodyPr>
          <a:lstStyle/>
          <a:p>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Step fault</a:t>
            </a:r>
            <a:endParaRPr lang="en-US" sz="2800" b="1" dirty="0"/>
          </a:p>
        </p:txBody>
      </p:sp>
    </p:spTree>
    <p:extLst>
      <p:ext uri="{BB962C8B-B14F-4D97-AF65-F5344CB8AC3E}">
        <p14:creationId xmlns:p14="http://schemas.microsoft.com/office/powerpoint/2010/main" val="36967991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58344" y="257576"/>
            <a:ext cx="10328856" cy="6375043"/>
          </a:xfrm>
        </p:spPr>
        <p:txBody>
          <a:bodyPr/>
          <a:lstStyle/>
          <a:p>
            <a:pPr marL="0" indent="0" algn="just">
              <a:buNone/>
            </a:pPr>
            <a:r>
              <a:rPr lang="en-US" dirty="0"/>
              <a:t>(v)	</a:t>
            </a:r>
            <a:r>
              <a:rPr lang="en-US" b="1" dirty="0" err="1"/>
              <a:t>Graben</a:t>
            </a:r>
            <a:r>
              <a:rPr lang="en-US" b="1" dirty="0"/>
              <a:t> or Rift Valley</a:t>
            </a:r>
            <a:r>
              <a:rPr lang="en-US" dirty="0"/>
              <a:t>: A fault block may be bounded on both sides by normal faults along which the net slip is more or less equal. There is therefore little or no tilting of the block.</a:t>
            </a:r>
          </a:p>
          <a:p>
            <a:pPr algn="just"/>
            <a:r>
              <a:rPr lang="en-US" dirty="0" smtClean="0"/>
              <a:t>A </a:t>
            </a:r>
            <a:r>
              <a:rPr lang="en-US" dirty="0" err="1"/>
              <a:t>downthrow</a:t>
            </a:r>
            <a:r>
              <a:rPr lang="en-US" dirty="0"/>
              <a:t> block which is long compared with its width and lowered between the faults </a:t>
            </a:r>
            <a:r>
              <a:rPr lang="en-US" dirty="0" smtClean="0"/>
              <a:t>is </a:t>
            </a:r>
            <a:r>
              <a:rPr lang="en-US" dirty="0"/>
              <a:t>a rift valley or </a:t>
            </a:r>
            <a:r>
              <a:rPr lang="en-US" dirty="0" err="1"/>
              <a:t>graben</a:t>
            </a:r>
            <a:r>
              <a:rPr lang="en-US" dirty="0"/>
              <a:t>. When the block is raised, the structure is known as a </a:t>
            </a:r>
            <a:r>
              <a:rPr lang="en-US" dirty="0" smtClean="0"/>
              <a:t>Horst. The </a:t>
            </a:r>
            <a:r>
              <a:rPr lang="en-US" dirty="0"/>
              <a:t>Black Hills in central Arizona constitute an example of the horst. The famous East African Rift valley and the Benue Valley in Nigeria are rift valleys.</a:t>
            </a:r>
          </a:p>
        </p:txBody>
      </p:sp>
      <p:pic>
        <p:nvPicPr>
          <p:cNvPr id="4" name="Picture 3"/>
          <p:cNvPicPr/>
          <p:nvPr/>
        </p:nvPicPr>
        <p:blipFill>
          <a:blip r:embed="rId2" cstate="print"/>
          <a:srcRect/>
          <a:stretch>
            <a:fillRect/>
          </a:stretch>
        </p:blipFill>
        <p:spPr bwMode="auto">
          <a:xfrm>
            <a:off x="1712386" y="2499016"/>
            <a:ext cx="3729513" cy="2371688"/>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3969913" y="4215362"/>
            <a:ext cx="3857222" cy="2230021"/>
          </a:xfrm>
          <a:prstGeom prst="rect">
            <a:avLst/>
          </a:prstGeom>
          <a:noFill/>
          <a:ln w="9525">
            <a:noFill/>
            <a:miter lim="800000"/>
            <a:headEnd/>
            <a:tailEnd/>
          </a:ln>
        </p:spPr>
      </p:pic>
      <p:sp>
        <p:nvSpPr>
          <p:cNvPr id="6" name="Rectangle 5"/>
          <p:cNvSpPr/>
          <p:nvPr/>
        </p:nvSpPr>
        <p:spPr>
          <a:xfrm>
            <a:off x="2063871" y="4596132"/>
            <a:ext cx="1120500" cy="461665"/>
          </a:xfrm>
          <a:prstGeom prst="rect">
            <a:avLst/>
          </a:prstGeom>
        </p:spPr>
        <p:txBody>
          <a:bodyPr wrap="none">
            <a:spAutoFit/>
          </a:bodyPr>
          <a:lstStyle/>
          <a:p>
            <a:r>
              <a:rPr lang="en-US" sz="2400" b="1" dirty="0" err="1" smtClean="0">
                <a:effectLst/>
                <a:latin typeface="Calibri" panose="020F0502020204030204" pitchFamily="34" charset="0"/>
                <a:ea typeface="Calibri" panose="020F0502020204030204" pitchFamily="34" charset="0"/>
                <a:cs typeface="Times New Roman" panose="02020603050405020304" pitchFamily="18" charset="0"/>
              </a:rPr>
              <a:t>Graben</a:t>
            </a:r>
            <a:endParaRPr lang="en-US" sz="2400" b="1" dirty="0"/>
          </a:p>
        </p:txBody>
      </p:sp>
      <p:sp>
        <p:nvSpPr>
          <p:cNvPr id="7" name="Rectangle 6"/>
          <p:cNvSpPr/>
          <p:nvPr/>
        </p:nvSpPr>
        <p:spPr>
          <a:xfrm>
            <a:off x="4713668" y="6225310"/>
            <a:ext cx="990592" cy="523220"/>
          </a:xfrm>
          <a:prstGeom prst="rect">
            <a:avLst/>
          </a:prstGeom>
        </p:spPr>
        <p:txBody>
          <a:bodyPr wrap="none">
            <a:spAutoFit/>
          </a:bodyPr>
          <a:lstStyle/>
          <a:p>
            <a:r>
              <a:rPr lang="en-US" sz="2800" b="1" dirty="0" smtClean="0">
                <a:effectLst/>
                <a:latin typeface="Calibri" panose="020F0502020204030204" pitchFamily="34" charset="0"/>
                <a:ea typeface="Calibri" panose="020F0502020204030204" pitchFamily="34" charset="0"/>
                <a:cs typeface="Times New Roman" panose="02020603050405020304" pitchFamily="18" charset="0"/>
              </a:rPr>
              <a:t>Horst</a:t>
            </a:r>
            <a:endParaRPr lang="en-US" sz="2800" b="1" dirty="0"/>
          </a:p>
        </p:txBody>
      </p:sp>
      <p:pic>
        <p:nvPicPr>
          <p:cNvPr id="8" name="Picture 7" descr="http://4.bp.blogspot.com/-q37DERn1wC4/Tz2PUCIVGMI/AAAAAAAAA-A/zFKXTXw-5ag/s1600/Horst+and+graben+2.jpg"/>
          <p:cNvPicPr/>
          <p:nvPr/>
        </p:nvPicPr>
        <p:blipFill>
          <a:blip r:embed="rId4" cstate="print"/>
          <a:srcRect/>
          <a:stretch>
            <a:fillRect/>
          </a:stretch>
        </p:blipFill>
        <p:spPr bwMode="auto">
          <a:xfrm>
            <a:off x="7853468" y="2428182"/>
            <a:ext cx="3841124" cy="2513356"/>
          </a:xfrm>
          <a:prstGeom prst="rect">
            <a:avLst/>
          </a:prstGeom>
          <a:noFill/>
          <a:ln w="9525">
            <a:noFill/>
            <a:miter lim="800000"/>
            <a:headEnd/>
            <a:tailEnd/>
          </a:ln>
        </p:spPr>
      </p:pic>
    </p:spTree>
    <p:extLst>
      <p:ext uri="{BB962C8B-B14F-4D97-AF65-F5344CB8AC3E}">
        <p14:creationId xmlns:p14="http://schemas.microsoft.com/office/powerpoint/2010/main" val="4069217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2434" y="566670"/>
            <a:ext cx="10006885" cy="6181859"/>
          </a:xfrm>
        </p:spPr>
        <p:txBody>
          <a:bodyPr/>
          <a:lstStyle/>
          <a:p>
            <a:pPr marL="0" indent="0" algn="just">
              <a:buNone/>
            </a:pPr>
            <a:r>
              <a:rPr lang="en-US" dirty="0"/>
              <a:t>(vi) </a:t>
            </a:r>
            <a:r>
              <a:rPr lang="en-US" b="1" dirty="0"/>
              <a:t>Thrust fault</a:t>
            </a:r>
            <a:r>
              <a:rPr lang="en-US" dirty="0"/>
              <a:t>: A thrust fault or thrust is a fault with a dip less than 45</a:t>
            </a:r>
            <a:r>
              <a:rPr lang="en-US" baseline="30000" dirty="0"/>
              <a:t>o</a:t>
            </a:r>
            <a:r>
              <a:rPr lang="en-US" dirty="0"/>
              <a:t> and in which the hanging wall has moved up relative to the footwall. </a:t>
            </a:r>
            <a:endParaRPr lang="en-US" dirty="0" smtClean="0"/>
          </a:p>
          <a:p>
            <a:pPr marL="0" indent="0" algn="just">
              <a:buNone/>
            </a:pPr>
            <a:r>
              <a:rPr lang="en-US" dirty="0" smtClean="0"/>
              <a:t>An </a:t>
            </a:r>
            <a:r>
              <a:rPr lang="en-US" dirty="0" err="1"/>
              <a:t>overthrust</a:t>
            </a:r>
            <a:r>
              <a:rPr lang="en-US" dirty="0"/>
              <a:t> is a low angle fault plane (dip usually less than 10</a:t>
            </a:r>
            <a:r>
              <a:rPr lang="en-US" baseline="30000" dirty="0"/>
              <a:t>o</a:t>
            </a:r>
            <a:r>
              <a:rPr lang="en-US" dirty="0"/>
              <a:t>) along which movement has taken place, the strata above the fault plane having been carried over great distances in a near horizontal </a:t>
            </a:r>
            <a:r>
              <a:rPr lang="en-US" dirty="0" smtClean="0"/>
              <a:t>direction.</a:t>
            </a:r>
            <a:endParaRPr lang="en-US" dirty="0"/>
          </a:p>
        </p:txBody>
      </p:sp>
      <p:pic>
        <p:nvPicPr>
          <p:cNvPr id="4" name="Picture 3"/>
          <p:cNvPicPr/>
          <p:nvPr/>
        </p:nvPicPr>
        <p:blipFill>
          <a:blip r:embed="rId2" cstate="print"/>
          <a:srcRect/>
          <a:stretch>
            <a:fillRect/>
          </a:stretch>
        </p:blipFill>
        <p:spPr bwMode="auto">
          <a:xfrm>
            <a:off x="1971774" y="2704565"/>
            <a:ext cx="4481196" cy="2859108"/>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6684789" y="2627290"/>
            <a:ext cx="4764530" cy="2936383"/>
          </a:xfrm>
          <a:prstGeom prst="rect">
            <a:avLst/>
          </a:prstGeom>
          <a:noFill/>
          <a:ln w="9525">
            <a:noFill/>
            <a:miter lim="800000"/>
            <a:headEnd/>
            <a:tailEnd/>
          </a:ln>
        </p:spPr>
      </p:pic>
      <p:sp>
        <p:nvSpPr>
          <p:cNvPr id="6" name="Rectangle 5"/>
          <p:cNvSpPr/>
          <p:nvPr/>
        </p:nvSpPr>
        <p:spPr>
          <a:xfrm>
            <a:off x="1737324" y="5895148"/>
            <a:ext cx="3233321" cy="461665"/>
          </a:xfrm>
          <a:prstGeom prst="rect">
            <a:avLst/>
          </a:prstGeom>
        </p:spPr>
        <p:txBody>
          <a:bodyPr wrap="none">
            <a:spAutoFit/>
          </a:bodyPr>
          <a:lstStyle/>
          <a:p>
            <a:r>
              <a:rPr lang="en-US" sz="2400" dirty="0"/>
              <a:t>High-angle thrust planes</a:t>
            </a:r>
          </a:p>
        </p:txBody>
      </p:sp>
      <p:sp>
        <p:nvSpPr>
          <p:cNvPr id="7" name="Rectangle 6"/>
          <p:cNvSpPr/>
          <p:nvPr/>
        </p:nvSpPr>
        <p:spPr>
          <a:xfrm>
            <a:off x="7210931" y="5925268"/>
            <a:ext cx="3054169" cy="461665"/>
          </a:xfrm>
          <a:prstGeom prst="rect">
            <a:avLst/>
          </a:prstGeom>
        </p:spPr>
        <p:txBody>
          <a:bodyPr wrap="none">
            <a:spAutoFit/>
          </a:bodyPr>
          <a:lstStyle/>
          <a:p>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Low-angle thrust plane</a:t>
            </a:r>
            <a:endParaRPr lang="en-US" sz="2400" dirty="0"/>
          </a:p>
        </p:txBody>
      </p:sp>
    </p:spTree>
    <p:extLst>
      <p:ext uri="{BB962C8B-B14F-4D97-AF65-F5344CB8AC3E}">
        <p14:creationId xmlns:p14="http://schemas.microsoft.com/office/powerpoint/2010/main" val="1433049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2737" y="643944"/>
            <a:ext cx="10122795" cy="5962917"/>
          </a:xfrm>
        </p:spPr>
        <p:txBody>
          <a:bodyPr>
            <a:normAutofit/>
          </a:bodyPr>
          <a:lstStyle/>
          <a:p>
            <a:pPr marL="0" indent="0">
              <a:buNone/>
            </a:pPr>
            <a:r>
              <a:rPr lang="en-US" sz="2000" b="1" dirty="0" smtClean="0"/>
              <a:t>(B) GEOMETRICAL </a:t>
            </a:r>
            <a:r>
              <a:rPr lang="en-US" sz="2000" b="1" dirty="0"/>
              <a:t>CLASSIFICATION</a:t>
            </a:r>
            <a:endParaRPr lang="en-US" sz="2000" dirty="0"/>
          </a:p>
          <a:p>
            <a:pPr marL="0" indent="0">
              <a:buNone/>
            </a:pPr>
            <a:r>
              <a:rPr lang="en-US" sz="2000" dirty="0" smtClean="0"/>
              <a:t>The </a:t>
            </a:r>
            <a:r>
              <a:rPr lang="en-US" sz="2000" dirty="0"/>
              <a:t>geometrical classification of faults may be based on the following:</a:t>
            </a:r>
          </a:p>
          <a:p>
            <a:pPr marL="0" indent="0">
              <a:buNone/>
            </a:pPr>
            <a:r>
              <a:rPr lang="en-US" sz="2000" b="1" dirty="0"/>
              <a:t>(</a:t>
            </a:r>
            <a:r>
              <a:rPr lang="en-US" sz="2000" b="1" dirty="0" smtClean="0"/>
              <a:t>a) Altitude </a:t>
            </a:r>
            <a:r>
              <a:rPr lang="en-US" sz="2000" b="1" dirty="0"/>
              <a:t>of fault relative to the altitude of adjacent beds</a:t>
            </a:r>
            <a:r>
              <a:rPr lang="en-US" sz="2000" dirty="0"/>
              <a:t>:</a:t>
            </a:r>
          </a:p>
          <a:p>
            <a:pPr marL="0" indent="0">
              <a:buNone/>
            </a:pPr>
            <a:r>
              <a:rPr lang="en-US" sz="2000" dirty="0"/>
              <a:t>(</a:t>
            </a:r>
            <a:r>
              <a:rPr lang="en-US" sz="2000" dirty="0" err="1" smtClean="0"/>
              <a:t>i</a:t>
            </a:r>
            <a:r>
              <a:rPr lang="en-US" sz="2000" dirty="0" smtClean="0"/>
              <a:t>) </a:t>
            </a:r>
            <a:r>
              <a:rPr lang="en-US" sz="2000" b="1" i="1" dirty="0" smtClean="0"/>
              <a:t>A </a:t>
            </a:r>
            <a:r>
              <a:rPr lang="en-US" sz="2000" b="1" i="1" dirty="0"/>
              <a:t>strike fault</a:t>
            </a:r>
            <a:r>
              <a:rPr lang="en-US" sz="2000" dirty="0"/>
              <a:t> is one that strikes essentially parallel to the strike of the adjacent rocks.</a:t>
            </a:r>
          </a:p>
          <a:p>
            <a:pPr marL="0" indent="0">
              <a:buNone/>
            </a:pPr>
            <a:r>
              <a:rPr lang="en-US" sz="2000" dirty="0"/>
              <a:t>(ii) </a:t>
            </a:r>
            <a:r>
              <a:rPr lang="en-US" sz="2000" b="1" i="1" dirty="0"/>
              <a:t>A dip fault</a:t>
            </a:r>
            <a:r>
              <a:rPr lang="en-US" sz="2000" dirty="0"/>
              <a:t> strike essentially parallel to the direction of the dip of adjacent beds. An oblique fault strike obliquely to the strike of the adjacent rocks.</a:t>
            </a:r>
          </a:p>
          <a:p>
            <a:pPr marL="0" indent="0">
              <a:buNone/>
            </a:pPr>
            <a:r>
              <a:rPr lang="en-US" sz="2000" dirty="0"/>
              <a:t>(</a:t>
            </a:r>
            <a:r>
              <a:rPr lang="en-US" sz="2000" dirty="0" smtClean="0"/>
              <a:t>iii) </a:t>
            </a:r>
            <a:r>
              <a:rPr lang="en-US" sz="2000" b="1" i="1" dirty="0" smtClean="0"/>
              <a:t>A </a:t>
            </a:r>
            <a:r>
              <a:rPr lang="en-US" sz="2000" b="1" i="1" dirty="0"/>
              <a:t>longitudinal fault</a:t>
            </a:r>
            <a:r>
              <a:rPr lang="en-US" sz="2000" dirty="0"/>
              <a:t> strike parallel to the regional structure while </a:t>
            </a:r>
            <a:r>
              <a:rPr lang="en-US" sz="2000" b="1" i="1" dirty="0"/>
              <a:t>a transverse fault</a:t>
            </a:r>
            <a:r>
              <a:rPr lang="en-US" sz="2000" dirty="0"/>
              <a:t> strikes perpendicularly or diagonally to the strike of the regional structure</a:t>
            </a:r>
            <a:r>
              <a:rPr lang="en-US" sz="2000" dirty="0" smtClean="0"/>
              <a:t>.</a:t>
            </a:r>
          </a:p>
          <a:p>
            <a:pPr marL="0" indent="0">
              <a:buNone/>
            </a:pPr>
            <a:r>
              <a:rPr lang="en-US" sz="2000" b="1" dirty="0"/>
              <a:t>(</a:t>
            </a:r>
            <a:r>
              <a:rPr lang="en-US" sz="2000" b="1" dirty="0" smtClean="0"/>
              <a:t>b) Direction </a:t>
            </a:r>
            <a:r>
              <a:rPr lang="en-US" sz="2000" b="1" dirty="0"/>
              <a:t>of movement of the fault plane</a:t>
            </a:r>
            <a:r>
              <a:rPr lang="en-US" sz="2000" dirty="0"/>
              <a:t>:</a:t>
            </a:r>
          </a:p>
          <a:p>
            <a:pPr marL="0" indent="0">
              <a:buNone/>
            </a:pPr>
            <a:r>
              <a:rPr lang="en-US" sz="2000" b="1" i="1" dirty="0" smtClean="0"/>
              <a:t>A </a:t>
            </a:r>
            <a:r>
              <a:rPr lang="en-US" sz="2000" b="1" i="1" dirty="0"/>
              <a:t>dip-slip fault</a:t>
            </a:r>
            <a:r>
              <a:rPr lang="en-US" sz="2000" dirty="0"/>
              <a:t> is one in which the net slip is up or down the dip of the fault</a:t>
            </a:r>
            <a:r>
              <a:rPr lang="en-US" sz="2000" dirty="0" smtClean="0"/>
              <a:t>.</a:t>
            </a:r>
            <a:r>
              <a:rPr lang="en-US" sz="2000" b="1" i="1" dirty="0"/>
              <a:t> An oblique slip fault</a:t>
            </a:r>
            <a:r>
              <a:rPr lang="en-US" sz="2000" dirty="0"/>
              <a:t> is one in which the net slip is diagonally up or down the fault plane.</a:t>
            </a:r>
          </a:p>
        </p:txBody>
      </p:sp>
    </p:spTree>
    <p:extLst>
      <p:ext uri="{BB962C8B-B14F-4D97-AF65-F5344CB8AC3E}">
        <p14:creationId xmlns:p14="http://schemas.microsoft.com/office/powerpoint/2010/main" val="39569469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25769" y="463639"/>
            <a:ext cx="9800824" cy="6272012"/>
          </a:xfrm>
        </p:spPr>
        <p:txBody>
          <a:bodyPr>
            <a:normAutofit/>
          </a:bodyPr>
          <a:lstStyle/>
          <a:p>
            <a:pPr marL="0" indent="0" algn="just">
              <a:buNone/>
            </a:pPr>
            <a:r>
              <a:rPr lang="en-US" sz="2000" b="1" dirty="0"/>
              <a:t>EFFECT OF FAULTING ON OUTCROPS</a:t>
            </a:r>
            <a:endParaRPr lang="en-US" sz="2000" dirty="0"/>
          </a:p>
          <a:p>
            <a:pPr algn="just"/>
            <a:r>
              <a:rPr lang="en-US" sz="2000" dirty="0" smtClean="0"/>
              <a:t>When </a:t>
            </a:r>
            <a:r>
              <a:rPr lang="en-US" sz="2000" dirty="0"/>
              <a:t>a normal fault affects horizontal strata, the fault brings rocks of different lithology or fossil content abruptly against each other. </a:t>
            </a:r>
            <a:endParaRPr lang="en-US" sz="2000" dirty="0" smtClean="0"/>
          </a:p>
          <a:p>
            <a:pPr algn="just"/>
            <a:r>
              <a:rPr lang="en-US" sz="2000" dirty="0" smtClean="0"/>
              <a:t>When </a:t>
            </a:r>
            <a:r>
              <a:rPr lang="en-US" sz="2000" dirty="0"/>
              <a:t>inclined strata are affected by reverse faults, the strata are concealed except when the dip of the fault planes is in the same direction as that of the beds and at a higher angle when repetition occurs. A rapid succession of steeply dipping reverse faults may lead to the development of </a:t>
            </a:r>
            <a:r>
              <a:rPr lang="en-US" sz="2000" b="1" i="1" dirty="0"/>
              <a:t>imbricate</a:t>
            </a:r>
            <a:r>
              <a:rPr lang="en-US" sz="2000" dirty="0"/>
              <a:t> structure</a:t>
            </a:r>
            <a:r>
              <a:rPr lang="en-US" sz="2000" dirty="0" smtClean="0"/>
              <a:t>.</a:t>
            </a:r>
            <a:r>
              <a:rPr lang="en-US" sz="2000" dirty="0"/>
              <a:t> </a:t>
            </a:r>
            <a:endParaRPr lang="en-US" sz="2000" dirty="0" smtClean="0"/>
          </a:p>
          <a:p>
            <a:pPr algn="just"/>
            <a:r>
              <a:rPr lang="en-US" sz="2000" dirty="0" smtClean="0"/>
              <a:t>In </a:t>
            </a:r>
            <a:r>
              <a:rPr lang="en-US" sz="2000" dirty="0"/>
              <a:t>a faulted </a:t>
            </a:r>
            <a:r>
              <a:rPr lang="en-US" sz="2000" dirty="0" err="1"/>
              <a:t>assymetrical</a:t>
            </a:r>
            <a:r>
              <a:rPr lang="en-US" sz="2000" dirty="0"/>
              <a:t> fold, the outcrops of the two limbs will be displaced but the axial plane will not. If erosion follows the faulting of an anticline, the outcrops of the limbs tend to be more widely separated on the upthrow side</a:t>
            </a:r>
            <a:r>
              <a:rPr lang="en-US" sz="2000" dirty="0" smtClean="0"/>
              <a:t>.</a:t>
            </a:r>
          </a:p>
          <a:p>
            <a:pPr algn="just"/>
            <a:r>
              <a:rPr lang="en-US" sz="2000" dirty="0" smtClean="0"/>
              <a:t>If </a:t>
            </a:r>
            <a:r>
              <a:rPr lang="en-US" sz="2000" dirty="0"/>
              <a:t>faulting follows erosion, there is a more pronounced shift of the beds of the less steeply dipping limb.</a:t>
            </a:r>
          </a:p>
        </p:txBody>
      </p:sp>
    </p:spTree>
    <p:extLst>
      <p:ext uri="{BB962C8B-B14F-4D97-AF65-F5344CB8AC3E}">
        <p14:creationId xmlns:p14="http://schemas.microsoft.com/office/powerpoint/2010/main" val="8962506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81070" y="321972"/>
            <a:ext cx="10251584" cy="5958022"/>
          </a:xfrm>
        </p:spPr>
        <p:txBody>
          <a:bodyPr>
            <a:normAutofit/>
          </a:bodyPr>
          <a:lstStyle/>
          <a:p>
            <a:pPr algn="just"/>
            <a:r>
              <a:rPr lang="en-US" sz="2000" dirty="0"/>
              <a:t>In an asymmetrical fold, the outcrops of the limb with the lower dip are shifted by greater amount and the outcrop of the axial plane will be moved laterally. </a:t>
            </a:r>
            <a:endParaRPr lang="en-US" sz="2000" dirty="0" smtClean="0"/>
          </a:p>
          <a:p>
            <a:pPr algn="just"/>
            <a:r>
              <a:rPr lang="en-US" sz="2000" dirty="0" smtClean="0"/>
              <a:t>The </a:t>
            </a:r>
            <a:r>
              <a:rPr lang="en-US" sz="2000" dirty="0"/>
              <a:t>wrench fault displaces the outcrops of both limbs of a symmetrical or asymmetrical fold by an equal amount and laterally. </a:t>
            </a:r>
            <a:endParaRPr lang="en-US" sz="2000" dirty="0" smtClean="0"/>
          </a:p>
          <a:p>
            <a:pPr algn="just"/>
            <a:r>
              <a:rPr lang="en-US" sz="2000" dirty="0" smtClean="0"/>
              <a:t>If </a:t>
            </a:r>
            <a:r>
              <a:rPr lang="en-US" sz="2000" dirty="0"/>
              <a:t>a fold is affected by a strike fault, the result will be either a repetition of the outcrops or a suppression of the outcrops as part of the succession.</a:t>
            </a:r>
          </a:p>
        </p:txBody>
      </p:sp>
    </p:spTree>
    <p:extLst>
      <p:ext uri="{BB962C8B-B14F-4D97-AF65-F5344CB8AC3E}">
        <p14:creationId xmlns:p14="http://schemas.microsoft.com/office/powerpoint/2010/main" val="2636540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406" y="128789"/>
            <a:ext cx="9589394" cy="708337"/>
          </a:xfrm>
        </p:spPr>
        <p:txBody>
          <a:bodyPr>
            <a:normAutofit/>
          </a:bodyPr>
          <a:lstStyle/>
          <a:p>
            <a:r>
              <a:rPr lang="en-US" b="1" dirty="0" err="1" smtClean="0"/>
              <a:t>Nappe</a:t>
            </a:r>
            <a:r>
              <a:rPr lang="en-US" dirty="0" smtClean="0"/>
              <a:t>:</a:t>
            </a:r>
            <a:endParaRPr lang="en-US" dirty="0"/>
          </a:p>
        </p:txBody>
      </p:sp>
      <p:sp>
        <p:nvSpPr>
          <p:cNvPr id="3" name="Content Placeholder 2"/>
          <p:cNvSpPr>
            <a:spLocks noGrp="1"/>
          </p:cNvSpPr>
          <p:nvPr>
            <p:ph idx="1"/>
          </p:nvPr>
        </p:nvSpPr>
        <p:spPr>
          <a:xfrm>
            <a:off x="1648496" y="837127"/>
            <a:ext cx="10212946" cy="5847007"/>
          </a:xfrm>
        </p:spPr>
        <p:txBody>
          <a:bodyPr>
            <a:normAutofit/>
          </a:bodyPr>
          <a:lstStyle/>
          <a:p>
            <a:pPr algn="just"/>
            <a:r>
              <a:rPr lang="en-US" dirty="0" smtClean="0"/>
              <a:t>When </a:t>
            </a:r>
            <a:r>
              <a:rPr lang="en-US" dirty="0"/>
              <a:t>a fold is overturned beyond the vertical to the extent that the strata are nearly horizontal over wide area, it is known as a recumbent fold. </a:t>
            </a:r>
            <a:endParaRPr lang="en-US" dirty="0" smtClean="0"/>
          </a:p>
          <a:p>
            <a:pPr algn="just"/>
            <a:r>
              <a:rPr lang="en-US" dirty="0" smtClean="0"/>
              <a:t>In </a:t>
            </a:r>
            <a:r>
              <a:rPr lang="en-US" dirty="0"/>
              <a:t>one of the limbs, the beds are arranged in the correct order while the strata are inverted in the correct limb. </a:t>
            </a:r>
            <a:endParaRPr lang="en-US" dirty="0" smtClean="0"/>
          </a:p>
          <a:p>
            <a:pPr algn="just"/>
            <a:r>
              <a:rPr lang="en-US" dirty="0" smtClean="0"/>
              <a:t>The </a:t>
            </a:r>
            <a:r>
              <a:rPr lang="en-US" dirty="0"/>
              <a:t>axial plane is almost horizontal although it may curve. The intense lateral stresses responsible for the formation of recumbent folds may produce a low angle </a:t>
            </a:r>
            <a:r>
              <a:rPr lang="en-US" b="1" i="1" dirty="0"/>
              <a:t>reverse fault or </a:t>
            </a:r>
            <a:r>
              <a:rPr lang="en-US" b="1" i="1" dirty="0" err="1"/>
              <a:t>overthrust</a:t>
            </a:r>
            <a:r>
              <a:rPr lang="en-US" dirty="0"/>
              <a:t>. </a:t>
            </a:r>
            <a:endParaRPr lang="en-US" dirty="0" smtClean="0"/>
          </a:p>
          <a:p>
            <a:pPr algn="just"/>
            <a:r>
              <a:rPr lang="en-US" dirty="0" smtClean="0"/>
              <a:t>The </a:t>
            </a:r>
            <a:r>
              <a:rPr lang="en-US" dirty="0"/>
              <a:t>thrust recumbent fold is a </a:t>
            </a:r>
            <a:r>
              <a:rPr lang="en-US" dirty="0" err="1"/>
              <a:t>nappe</a:t>
            </a:r>
            <a:r>
              <a:rPr lang="en-US" dirty="0"/>
              <a:t> and the thrust strata are usually carried over from their base.</a:t>
            </a:r>
          </a:p>
          <a:p>
            <a:pPr marL="0" indent="0" algn="just">
              <a:buNone/>
            </a:pPr>
            <a:r>
              <a:rPr lang="en-US" b="1" i="1" dirty="0"/>
              <a:t>Fault Rocks</a:t>
            </a:r>
            <a:r>
              <a:rPr lang="en-US" dirty="0"/>
              <a:t>: Most faults are accompanied by the fracturing, crushing and granulation of the wall rocks on either side of the fault zone. </a:t>
            </a:r>
            <a:endParaRPr lang="en-US" dirty="0" smtClean="0"/>
          </a:p>
          <a:p>
            <a:pPr algn="just"/>
            <a:r>
              <a:rPr lang="en-US" dirty="0" smtClean="0"/>
              <a:t>These </a:t>
            </a:r>
            <a:r>
              <a:rPr lang="en-US" dirty="0"/>
              <a:t>rocks are referred to as </a:t>
            </a:r>
            <a:r>
              <a:rPr lang="en-US" dirty="0" err="1"/>
              <a:t>cataclastic</a:t>
            </a:r>
            <a:r>
              <a:rPr lang="en-US" dirty="0"/>
              <a:t> rocks which include fault breccia, fault gouges and </a:t>
            </a:r>
            <a:r>
              <a:rPr lang="en-US" dirty="0" err="1"/>
              <a:t>mylonites</a:t>
            </a:r>
            <a:r>
              <a:rPr lang="en-US" dirty="0"/>
              <a:t>. </a:t>
            </a:r>
            <a:r>
              <a:rPr lang="en-US" dirty="0" err="1"/>
              <a:t>Mylonites</a:t>
            </a:r>
            <a:r>
              <a:rPr lang="en-US" dirty="0"/>
              <a:t> are believed to form under conditions of high confining pressure. </a:t>
            </a:r>
            <a:endParaRPr lang="en-US" dirty="0" smtClean="0"/>
          </a:p>
          <a:p>
            <a:pPr algn="just"/>
            <a:r>
              <a:rPr lang="en-US" dirty="0" smtClean="0"/>
              <a:t>Metamorphic </a:t>
            </a:r>
            <a:r>
              <a:rPr lang="en-US" dirty="0"/>
              <a:t>processes often result in the formation of </a:t>
            </a:r>
            <a:r>
              <a:rPr lang="en-US" dirty="0" err="1"/>
              <a:t>augen</a:t>
            </a:r>
            <a:r>
              <a:rPr lang="en-US" dirty="0"/>
              <a:t> gneisses and </a:t>
            </a:r>
            <a:r>
              <a:rPr lang="en-US" dirty="0" err="1"/>
              <a:t>phyllonites</a:t>
            </a:r>
            <a:r>
              <a:rPr lang="en-US" dirty="0"/>
              <a:t>.</a:t>
            </a:r>
          </a:p>
        </p:txBody>
      </p:sp>
    </p:spTree>
    <p:extLst>
      <p:ext uri="{BB962C8B-B14F-4D97-AF65-F5344CB8AC3E}">
        <p14:creationId xmlns:p14="http://schemas.microsoft.com/office/powerpoint/2010/main" val="187860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0630"/>
            <a:ext cx="10515600" cy="843148"/>
          </a:xfrm>
        </p:spPr>
        <p:txBody>
          <a:bodyPr>
            <a:normAutofit/>
          </a:bodyPr>
          <a:lstStyle/>
          <a:p>
            <a:r>
              <a:rPr lang="en-US" b="1" u="sng" dirty="0" smtClean="0"/>
              <a:t>GEOLOGICAL MAPS</a:t>
            </a:r>
            <a:endParaRPr lang="en-US" dirty="0"/>
          </a:p>
        </p:txBody>
      </p:sp>
      <p:sp>
        <p:nvSpPr>
          <p:cNvPr id="3" name="Content Placeholder 2"/>
          <p:cNvSpPr>
            <a:spLocks noGrp="1"/>
          </p:cNvSpPr>
          <p:nvPr>
            <p:ph idx="1"/>
          </p:nvPr>
        </p:nvSpPr>
        <p:spPr>
          <a:xfrm>
            <a:off x="838200" y="973778"/>
            <a:ext cx="10515600" cy="5486399"/>
          </a:xfrm>
        </p:spPr>
        <p:txBody>
          <a:bodyPr>
            <a:normAutofit/>
          </a:bodyPr>
          <a:lstStyle/>
          <a:p>
            <a:r>
              <a:rPr lang="en-US" b="1" i="1" dirty="0" smtClean="0"/>
              <a:t>Geological </a:t>
            </a:r>
            <a:r>
              <a:rPr lang="en-US" b="1" i="1" dirty="0"/>
              <a:t>maps represent the expression on the earth’s surface of the underlying geological structure</a:t>
            </a:r>
            <a:r>
              <a:rPr lang="en-US" dirty="0"/>
              <a:t>. </a:t>
            </a:r>
            <a:endParaRPr lang="en-US" dirty="0" smtClean="0"/>
          </a:p>
          <a:p>
            <a:r>
              <a:rPr lang="en-US" dirty="0" smtClean="0"/>
              <a:t>The ability </a:t>
            </a:r>
            <a:r>
              <a:rPr lang="en-US" dirty="0"/>
              <a:t>to correctly interpret the relationships displayed on a geological map relies heavily on knowledge of the basic principles of structural geology.</a:t>
            </a:r>
            <a:r>
              <a:rPr lang="en-US" b="1" dirty="0"/>
              <a:t> </a:t>
            </a:r>
            <a:endParaRPr lang="en-US" b="1" dirty="0" smtClean="0"/>
          </a:p>
          <a:p>
            <a:r>
              <a:rPr lang="en-US" b="1" dirty="0" smtClean="0"/>
              <a:t>Geological map</a:t>
            </a:r>
            <a:r>
              <a:rPr lang="en-US" dirty="0" smtClean="0"/>
              <a:t> </a:t>
            </a:r>
            <a:r>
              <a:rPr lang="en-US" dirty="0"/>
              <a:t>shows the disposition and the aerial distribution of the different rock types in a given area.</a:t>
            </a:r>
          </a:p>
          <a:p>
            <a:r>
              <a:rPr lang="en-US" dirty="0" smtClean="0"/>
              <a:t>In </a:t>
            </a:r>
            <a:r>
              <a:rPr lang="en-US" dirty="0"/>
              <a:t>other words, </a:t>
            </a:r>
            <a:r>
              <a:rPr lang="en-US" b="1" i="1" dirty="0"/>
              <a:t>geological maps are topographical maps overprinted with different </a:t>
            </a:r>
            <a:r>
              <a:rPr lang="en-US" b="1" i="1" dirty="0" err="1"/>
              <a:t>colours</a:t>
            </a:r>
            <a:r>
              <a:rPr lang="en-US" b="1" i="1" dirty="0"/>
              <a:t> showing the various rock outcrops with appropriate signs and symbols indicating the dips, strikes, faults, mineral veins etc</a:t>
            </a:r>
            <a:r>
              <a:rPr lang="en-US" b="1" i="1" dirty="0" smtClean="0"/>
              <a:t>.</a:t>
            </a:r>
            <a:endParaRPr lang="en-US" dirty="0"/>
          </a:p>
        </p:txBody>
      </p:sp>
    </p:spTree>
    <p:extLst>
      <p:ext uri="{BB962C8B-B14F-4D97-AF65-F5344CB8AC3E}">
        <p14:creationId xmlns:p14="http://schemas.microsoft.com/office/powerpoint/2010/main" val="26070971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idx="1"/>
          </p:nvPr>
        </p:nvPicPr>
        <p:blipFill>
          <a:blip r:embed="rId2" cstate="print"/>
          <a:srcRect/>
          <a:stretch>
            <a:fillRect/>
          </a:stretch>
        </p:blipFill>
        <p:spPr bwMode="auto">
          <a:xfrm>
            <a:off x="2196936" y="380010"/>
            <a:ext cx="7564582" cy="5320146"/>
          </a:xfrm>
          <a:prstGeom prst="rect">
            <a:avLst/>
          </a:prstGeom>
          <a:noFill/>
          <a:ln w="9525">
            <a:noFill/>
            <a:miter lim="800000"/>
            <a:headEnd/>
            <a:tailEnd/>
          </a:ln>
        </p:spPr>
      </p:pic>
      <p:sp>
        <p:nvSpPr>
          <p:cNvPr id="6" name="Rectangle 5"/>
          <p:cNvSpPr/>
          <p:nvPr/>
        </p:nvSpPr>
        <p:spPr>
          <a:xfrm>
            <a:off x="2496666" y="5990510"/>
            <a:ext cx="5369868" cy="410882"/>
          </a:xfrm>
          <a:prstGeom prst="rect">
            <a:avLst/>
          </a:prstGeom>
        </p:spPr>
        <p:txBody>
          <a:bodyPr wrap="none">
            <a:spAutoFit/>
          </a:bodyPr>
          <a:lstStyle/>
          <a:p>
            <a:pPr>
              <a:lnSpc>
                <a:spcPct val="115000"/>
              </a:lnSpc>
            </a:pPr>
            <a:r>
              <a:rPr lang="en-US" b="1" dirty="0" smtClean="0">
                <a:effectLst/>
                <a:latin typeface="Calibri" panose="020F0502020204030204" pitchFamily="34" charset="0"/>
                <a:ea typeface="Calibri" panose="020F0502020204030204" pitchFamily="34" charset="0"/>
                <a:cs typeface="Times New Roman" panose="02020603050405020304" pitchFamily="18" charset="0"/>
              </a:rPr>
              <a:t>Fig. 1.1:	Geological map showing different rock units.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317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379"/>
            <a:ext cx="10515600" cy="688769"/>
          </a:xfrm>
        </p:spPr>
        <p:txBody>
          <a:bodyPr>
            <a:normAutofit/>
          </a:bodyPr>
          <a:lstStyle/>
          <a:p>
            <a:r>
              <a:rPr lang="en-US" b="1" u="sng" dirty="0" smtClean="0"/>
              <a:t>USES OF GEOLOGICAL MAPS</a:t>
            </a:r>
            <a:endParaRPr lang="en-US" dirty="0"/>
          </a:p>
        </p:txBody>
      </p:sp>
      <p:sp>
        <p:nvSpPr>
          <p:cNvPr id="3" name="Content Placeholder 2"/>
          <p:cNvSpPr>
            <a:spLocks noGrp="1"/>
          </p:cNvSpPr>
          <p:nvPr>
            <p:ph idx="1"/>
          </p:nvPr>
        </p:nvSpPr>
        <p:spPr>
          <a:xfrm>
            <a:off x="356260" y="985652"/>
            <a:ext cx="11352810" cy="5557652"/>
          </a:xfrm>
        </p:spPr>
        <p:txBody>
          <a:bodyPr>
            <a:normAutofit fontScale="92500"/>
          </a:bodyPr>
          <a:lstStyle/>
          <a:p>
            <a:pPr marL="0" indent="0">
              <a:buNone/>
            </a:pPr>
            <a:r>
              <a:rPr lang="en-US" dirty="0" smtClean="0"/>
              <a:t>Geological </a:t>
            </a:r>
            <a:r>
              <a:rPr lang="en-US" dirty="0"/>
              <a:t>maps are used in many ways by geologists, engineers, mineral prospectors and naturalists. </a:t>
            </a:r>
          </a:p>
          <a:p>
            <a:pPr marL="0" indent="0">
              <a:buNone/>
            </a:pPr>
            <a:r>
              <a:rPr lang="en-US" dirty="0"/>
              <a:t>1.	The most obvious use of a geological map is to indicate the nature of the near-surface </a:t>
            </a:r>
            <a:r>
              <a:rPr lang="en-US" dirty="0" smtClean="0"/>
              <a:t>	bedrock</a:t>
            </a:r>
            <a:r>
              <a:rPr lang="en-US" dirty="0"/>
              <a:t>. This is of great importance to civil engineers who, for example, have to advise on </a:t>
            </a:r>
            <a:r>
              <a:rPr lang="en-US" dirty="0" smtClean="0"/>
              <a:t>	the excavation </a:t>
            </a:r>
            <a:r>
              <a:rPr lang="en-US" dirty="0"/>
              <a:t>of road cuttings or on the siting of bridges; to geographers studying the use </a:t>
            </a:r>
            <a:r>
              <a:rPr lang="en-US" dirty="0" smtClean="0"/>
              <a:t>	of </a:t>
            </a:r>
            <a:r>
              <a:rPr lang="en-US" dirty="0"/>
              <a:t>land and to companies exploiting minerals.</a:t>
            </a:r>
            <a:r>
              <a:rPr lang="en-US" b="1" dirty="0"/>
              <a:t> </a:t>
            </a:r>
            <a:endParaRPr lang="en-US" dirty="0"/>
          </a:p>
          <a:p>
            <a:pPr marL="0" indent="0">
              <a:buNone/>
            </a:pPr>
            <a:r>
              <a:rPr lang="en-US" dirty="0"/>
              <a:t>2.	Geologist trains observer with the geological map which reveals vital clues about the </a:t>
            </a:r>
            <a:r>
              <a:rPr lang="en-US" dirty="0" smtClean="0"/>
              <a:t>	geological </a:t>
            </a:r>
            <a:r>
              <a:rPr lang="en-US" dirty="0"/>
              <a:t>history of an area.</a:t>
            </a:r>
          </a:p>
          <a:p>
            <a:pPr marL="0" indent="0">
              <a:buNone/>
            </a:pPr>
            <a:r>
              <a:rPr lang="en-US" dirty="0"/>
              <a:t>3.	Furthermore, the bands of </a:t>
            </a:r>
            <a:r>
              <a:rPr lang="en-US" dirty="0" err="1"/>
              <a:t>colour</a:t>
            </a:r>
            <a:r>
              <a:rPr lang="en-US" dirty="0"/>
              <a:t> on a geological map are the expression on the ground </a:t>
            </a:r>
            <a:r>
              <a:rPr lang="en-US" dirty="0" smtClean="0"/>
              <a:t>	surface </a:t>
            </a:r>
            <a:r>
              <a:rPr lang="en-US" dirty="0"/>
              <a:t>of layers or sheets of rock which extend and slant downwards into the crust of the </a:t>
            </a:r>
            <a:r>
              <a:rPr lang="en-US" dirty="0" smtClean="0"/>
              <a:t>	earth</a:t>
            </a:r>
            <a:r>
              <a:rPr lang="en-US" dirty="0"/>
              <a:t>. This provides tell-tale evidence of the structure of the layers beneath the surface.</a:t>
            </a:r>
          </a:p>
          <a:p>
            <a:pPr marL="0" indent="0">
              <a:buNone/>
            </a:pPr>
            <a:r>
              <a:rPr lang="en-US" dirty="0"/>
              <a:t>4.	Geological maps depict variation of rock units within an area. It can therefore be used to </a:t>
            </a:r>
            <a:r>
              <a:rPr lang="en-US" dirty="0" smtClean="0"/>
              <a:t>	locate </a:t>
            </a:r>
            <a:r>
              <a:rPr lang="en-US" dirty="0"/>
              <a:t>the occurrence of minerals to be exploited.</a:t>
            </a:r>
          </a:p>
          <a:p>
            <a:pPr marL="0" indent="0">
              <a:buNone/>
            </a:pPr>
            <a:r>
              <a:rPr lang="en-US" dirty="0"/>
              <a:t>5.	Geological maps help to estimate the position of water-bearing aquifer or oil bearing </a:t>
            </a:r>
            <a:r>
              <a:rPr lang="en-US" dirty="0" smtClean="0"/>
              <a:t>	horizons </a:t>
            </a:r>
            <a:r>
              <a:rPr lang="en-US" dirty="0"/>
              <a:t>and the depths of occurrence.</a:t>
            </a:r>
          </a:p>
          <a:p>
            <a:pPr marL="0" indent="0">
              <a:buNone/>
            </a:pPr>
            <a:r>
              <a:rPr lang="en-US" dirty="0"/>
              <a:t>6.	It enables geologist ascertain the geometry of a persistent horizon or bed such as a coal </a:t>
            </a:r>
            <a:r>
              <a:rPr lang="en-US" dirty="0" smtClean="0"/>
              <a:t>	seam</a:t>
            </a:r>
            <a:r>
              <a:rPr lang="en-US" dirty="0"/>
              <a:t>.</a:t>
            </a:r>
          </a:p>
          <a:p>
            <a:pPr marL="0" indent="0">
              <a:buNone/>
            </a:pPr>
            <a:r>
              <a:rPr lang="en-US" dirty="0"/>
              <a:t>7.	The scope of any geological investigation can be narrowed down considerably, if full use is </a:t>
            </a:r>
            <a:r>
              <a:rPr lang="en-US" dirty="0" smtClean="0"/>
              <a:t>	made </a:t>
            </a:r>
            <a:r>
              <a:rPr lang="en-US" dirty="0"/>
              <a:t>of the information presented on a geological map.</a:t>
            </a:r>
          </a:p>
          <a:p>
            <a:endParaRPr lang="en-US" dirty="0"/>
          </a:p>
        </p:txBody>
      </p:sp>
    </p:spTree>
    <p:extLst>
      <p:ext uri="{BB962C8B-B14F-4D97-AF65-F5344CB8AC3E}">
        <p14:creationId xmlns:p14="http://schemas.microsoft.com/office/powerpoint/2010/main" val="3089078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2505"/>
            <a:ext cx="10515600" cy="700643"/>
          </a:xfrm>
        </p:spPr>
        <p:txBody>
          <a:bodyPr/>
          <a:lstStyle/>
          <a:p>
            <a:r>
              <a:rPr lang="en-US" b="1" u="sng" dirty="0" smtClean="0"/>
              <a:t>AERIAL PHOTOGRAPHS</a:t>
            </a:r>
            <a:endParaRPr lang="en-US" dirty="0"/>
          </a:p>
        </p:txBody>
      </p:sp>
      <p:sp>
        <p:nvSpPr>
          <p:cNvPr id="3" name="Content Placeholder 2"/>
          <p:cNvSpPr>
            <a:spLocks noGrp="1"/>
          </p:cNvSpPr>
          <p:nvPr>
            <p:ph idx="1"/>
          </p:nvPr>
        </p:nvSpPr>
        <p:spPr>
          <a:xfrm>
            <a:off x="629391" y="938151"/>
            <a:ext cx="11032177" cy="5557652"/>
          </a:xfrm>
        </p:spPr>
        <p:txBody>
          <a:bodyPr>
            <a:normAutofit/>
          </a:bodyPr>
          <a:lstStyle/>
          <a:p>
            <a:r>
              <a:rPr lang="en-US" dirty="0" smtClean="0"/>
              <a:t>The </a:t>
            </a:r>
            <a:r>
              <a:rPr lang="en-US" dirty="0"/>
              <a:t>aerial photograph is a source of geological data. If compared, the features observed on the aerial photograph should conform to those on the field. </a:t>
            </a:r>
            <a:endParaRPr lang="en-US" dirty="0" smtClean="0"/>
          </a:p>
          <a:p>
            <a:r>
              <a:rPr lang="en-US" dirty="0" smtClean="0"/>
              <a:t>In </a:t>
            </a:r>
            <a:r>
              <a:rPr lang="en-US" dirty="0"/>
              <a:t>metamorphic terrains where rocks are resistant and dip steeply, structures such as foliation, </a:t>
            </a:r>
            <a:r>
              <a:rPr lang="en-US" dirty="0" err="1"/>
              <a:t>schistocity</a:t>
            </a:r>
            <a:r>
              <a:rPr lang="en-US" dirty="0"/>
              <a:t> and fault even when covered by superficial deposits often show up on the photographs. Resistant rocks as a rule form high ground.</a:t>
            </a:r>
          </a:p>
          <a:p>
            <a:r>
              <a:rPr lang="en-US" dirty="0"/>
              <a:t>Aerial maps are often used to locate positions where identifiable map features are far apart. </a:t>
            </a:r>
            <a:endParaRPr lang="en-US" dirty="0" smtClean="0"/>
          </a:p>
          <a:p>
            <a:r>
              <a:rPr lang="en-US" dirty="0" smtClean="0"/>
              <a:t>Vegetation </a:t>
            </a:r>
            <a:r>
              <a:rPr lang="en-US" dirty="0"/>
              <a:t>changes as observed on the aerial photographs can be related to the underlying rock types. </a:t>
            </a:r>
            <a:endParaRPr lang="en-US" dirty="0" smtClean="0"/>
          </a:p>
          <a:p>
            <a:r>
              <a:rPr lang="en-US" dirty="0" smtClean="0"/>
              <a:t>In </a:t>
            </a:r>
            <a:r>
              <a:rPr lang="en-US" dirty="0"/>
              <a:t>carbonate area, shallow holes resulting from the dissolution of rocks show up clearly on aerial photographs.</a:t>
            </a:r>
          </a:p>
          <a:p>
            <a:endParaRPr lang="en-US" dirty="0"/>
          </a:p>
        </p:txBody>
      </p:sp>
    </p:spTree>
    <p:extLst>
      <p:ext uri="{BB962C8B-B14F-4D97-AF65-F5344CB8AC3E}">
        <p14:creationId xmlns:p14="http://schemas.microsoft.com/office/powerpoint/2010/main" val="1825545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japo image map"/>
          <p:cNvPicPr/>
          <p:nvPr/>
        </p:nvPicPr>
        <p:blipFill>
          <a:blip r:embed="rId2" cstate="print"/>
          <a:srcRect/>
          <a:stretch>
            <a:fillRect/>
          </a:stretch>
        </p:blipFill>
        <p:spPr bwMode="auto">
          <a:xfrm>
            <a:off x="356261" y="285008"/>
            <a:ext cx="5367645" cy="4604281"/>
          </a:xfrm>
          <a:prstGeom prst="rect">
            <a:avLst/>
          </a:prstGeom>
          <a:noFill/>
          <a:ln w="9525">
            <a:noFill/>
            <a:miter lim="800000"/>
            <a:headEnd/>
            <a:tailEnd/>
          </a:ln>
        </p:spPr>
      </p:pic>
      <p:sp>
        <p:nvSpPr>
          <p:cNvPr id="5" name="Rectangle 4"/>
          <p:cNvSpPr/>
          <p:nvPr/>
        </p:nvSpPr>
        <p:spPr>
          <a:xfrm>
            <a:off x="1516083" y="5195892"/>
            <a:ext cx="2770909" cy="1200329"/>
          </a:xfrm>
          <a:prstGeom prst="rect">
            <a:avLst/>
          </a:prstGeom>
        </p:spPr>
        <p:txBody>
          <a:bodyPr wrap="square">
            <a:spAutoFit/>
          </a:bodyPr>
          <a:lstStyle/>
          <a:p>
            <a:r>
              <a:rPr lang="en-US" dirty="0" smtClean="0">
                <a:effectLst/>
                <a:latin typeface="Calibri" panose="020F0502020204030204" pitchFamily="34" charset="0"/>
                <a:ea typeface="Calibri" panose="020F0502020204030204" pitchFamily="34" charset="0"/>
                <a:cs typeface="Times New Roman" panose="02020603050405020304" pitchFamily="18" charset="0"/>
              </a:rPr>
              <a:t>Aerial photograph of </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Ijapo</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Housing Estate, </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Akure</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Ondo</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State, Nigeria. (</a:t>
            </a:r>
            <a:r>
              <a:rPr lang="en-US" i="1" dirty="0" smtClean="0">
                <a:effectLst/>
                <a:latin typeface="Calibri" panose="020F0502020204030204" pitchFamily="34" charset="0"/>
                <a:ea typeface="Calibri" panose="020F0502020204030204" pitchFamily="34" charset="0"/>
                <a:cs typeface="Times New Roman" panose="02020603050405020304" pitchFamily="18" charset="0"/>
              </a:rPr>
              <a:t>www.googleearth.com</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pic>
        <p:nvPicPr>
          <p:cNvPr id="6" name="Picture 5" descr="C:\Users\Ogungbemi\Desktop\Ado Ekiti Aerial Map.jpg"/>
          <p:cNvPicPr/>
          <p:nvPr/>
        </p:nvPicPr>
        <p:blipFill>
          <a:blip r:embed="rId3" cstate="print"/>
          <a:srcRect/>
          <a:stretch>
            <a:fillRect/>
          </a:stretch>
        </p:blipFill>
        <p:spPr bwMode="auto">
          <a:xfrm>
            <a:off x="6068291" y="380010"/>
            <a:ext cx="5807034" cy="4509279"/>
          </a:xfrm>
          <a:prstGeom prst="rect">
            <a:avLst/>
          </a:prstGeom>
          <a:noFill/>
          <a:ln w="9525">
            <a:noFill/>
            <a:miter lim="800000"/>
            <a:headEnd/>
            <a:tailEnd/>
          </a:ln>
        </p:spPr>
      </p:pic>
      <p:sp>
        <p:nvSpPr>
          <p:cNvPr id="7" name="Rectangle 6"/>
          <p:cNvSpPr/>
          <p:nvPr/>
        </p:nvSpPr>
        <p:spPr>
          <a:xfrm>
            <a:off x="6883730" y="5334391"/>
            <a:ext cx="3257797" cy="923330"/>
          </a:xfrm>
          <a:prstGeom prst="rect">
            <a:avLst/>
          </a:prstGeom>
        </p:spPr>
        <p:txBody>
          <a:bodyPr wrap="square">
            <a:spAutoFit/>
          </a:bodyPr>
          <a:lstStyle/>
          <a:p>
            <a:r>
              <a:rPr lang="en-US" dirty="0" smtClean="0">
                <a:effectLst/>
                <a:latin typeface="Calibri" panose="020F0502020204030204" pitchFamily="34" charset="0"/>
                <a:ea typeface="Calibri" panose="020F0502020204030204" pitchFamily="34" charset="0"/>
                <a:cs typeface="Times New Roman" panose="02020603050405020304" pitchFamily="18" charset="0"/>
              </a:rPr>
              <a:t>Aerial photograph of parts of Ado </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Ekiti</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dirty="0" err="1" smtClean="0">
                <a:effectLst/>
                <a:latin typeface="Calibri" panose="020F0502020204030204" pitchFamily="34" charset="0"/>
                <a:ea typeface="Calibri" panose="020F0502020204030204" pitchFamily="34" charset="0"/>
                <a:cs typeface="Times New Roman" panose="02020603050405020304" pitchFamily="18" charset="0"/>
              </a:rPr>
              <a:t>Ekiti</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State, Nigeria. (</a:t>
            </a:r>
            <a:r>
              <a:rPr lang="en-US" i="1" dirty="0" smtClean="0">
                <a:effectLst/>
                <a:latin typeface="Calibri" panose="020F0502020204030204" pitchFamily="34" charset="0"/>
                <a:ea typeface="Calibri" panose="020F0502020204030204" pitchFamily="34" charset="0"/>
                <a:cs typeface="Times New Roman" panose="02020603050405020304" pitchFamily="18" charset="0"/>
              </a:rPr>
              <a:t>www.googleearth.com</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r>
              <a:rPr lang="en-US" b="1" dirty="0" smtClean="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1772708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19291"/>
          </a:xfrm>
        </p:spPr>
        <p:txBody>
          <a:bodyPr/>
          <a:lstStyle/>
          <a:p>
            <a:r>
              <a:rPr lang="en-US" b="1" dirty="0" smtClean="0"/>
              <a:t>TOPOGRAPHICAL MAPS</a:t>
            </a:r>
            <a:endParaRPr lang="en-US" dirty="0"/>
          </a:p>
        </p:txBody>
      </p:sp>
      <p:sp>
        <p:nvSpPr>
          <p:cNvPr id="3" name="Content Placeholder 2"/>
          <p:cNvSpPr>
            <a:spLocks noGrp="1"/>
          </p:cNvSpPr>
          <p:nvPr>
            <p:ph idx="1"/>
          </p:nvPr>
        </p:nvSpPr>
        <p:spPr>
          <a:xfrm>
            <a:off x="838200" y="1484416"/>
            <a:ext cx="10692740" cy="4692547"/>
          </a:xfrm>
        </p:spPr>
        <p:txBody>
          <a:bodyPr/>
          <a:lstStyle/>
          <a:p>
            <a:r>
              <a:rPr lang="en-US" b="1" i="1" dirty="0" smtClean="0"/>
              <a:t>Topographical </a:t>
            </a:r>
            <a:r>
              <a:rPr lang="en-US" b="1" i="1" dirty="0"/>
              <a:t>maps show a diversity of land forms by means of contours.</a:t>
            </a:r>
            <a:r>
              <a:rPr lang="en-US" dirty="0"/>
              <a:t> </a:t>
            </a:r>
            <a:endParaRPr lang="en-US" dirty="0" smtClean="0"/>
          </a:p>
          <a:p>
            <a:r>
              <a:rPr lang="en-US" dirty="0" smtClean="0"/>
              <a:t>They </a:t>
            </a:r>
            <a:r>
              <a:rPr lang="en-US" dirty="0"/>
              <a:t>also show different pattern of human settlement and vegetation. </a:t>
            </a:r>
            <a:endParaRPr lang="en-US" dirty="0" smtClean="0"/>
          </a:p>
          <a:p>
            <a:r>
              <a:rPr lang="en-US" dirty="0" smtClean="0"/>
              <a:t>Man-made </a:t>
            </a:r>
            <a:r>
              <a:rPr lang="en-US" dirty="0"/>
              <a:t>features commonly depicted on topographical maps  include, roads, tracks, footpaths, railways, building and field boundaries. </a:t>
            </a:r>
            <a:endParaRPr lang="en-US" dirty="0" smtClean="0"/>
          </a:p>
          <a:p>
            <a:r>
              <a:rPr lang="en-US" dirty="0" smtClean="0"/>
              <a:t>The </a:t>
            </a:r>
            <a:r>
              <a:rPr lang="en-US" dirty="0"/>
              <a:t>commonly used scales on topographical maps are 1:50,000, 1:25,000 and 1:10,000 series.</a:t>
            </a:r>
          </a:p>
          <a:p>
            <a:endParaRPr lang="en-US" dirty="0"/>
          </a:p>
        </p:txBody>
      </p:sp>
    </p:spTree>
    <p:extLst>
      <p:ext uri="{BB962C8B-B14F-4D97-AF65-F5344CB8AC3E}">
        <p14:creationId xmlns:p14="http://schemas.microsoft.com/office/powerpoint/2010/main" val="764188665"/>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647252"/>
      </a:dk2>
      <a:lt2>
        <a:srgbClr val="EAE8CF"/>
      </a:lt2>
      <a:accent1>
        <a:srgbClr val="E78712"/>
      </a:accent1>
      <a:accent2>
        <a:srgbClr val="B73C26"/>
      </a:accent2>
      <a:accent3>
        <a:srgbClr val="865331"/>
      </a:accent3>
      <a:accent4>
        <a:srgbClr val="B38648"/>
      </a:accent4>
      <a:accent5>
        <a:srgbClr val="BBB473"/>
      </a:accent5>
      <a:accent6>
        <a:srgbClr val="849276"/>
      </a:accent6>
      <a:hlink>
        <a:srgbClr val="FDAB2A"/>
      </a:hlink>
      <a:folHlink>
        <a:srgbClr val="CCB182"/>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241</TotalTime>
  <Words>2669</Words>
  <Application>Microsoft Office PowerPoint</Application>
  <PresentationFormat>Widescreen</PresentationFormat>
  <Paragraphs>184</Paragraphs>
  <Slides>39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Century Gothic</vt:lpstr>
      <vt:lpstr>Times New Roman</vt:lpstr>
      <vt:lpstr>Wingdings 3</vt:lpstr>
      <vt:lpstr>Wisp</vt:lpstr>
      <vt:lpstr>Slide</vt:lpstr>
      <vt:lpstr>COURSE: GEY 202   Geological Map Interpretation and Field Mapping </vt:lpstr>
      <vt:lpstr>COURSE OUTLINE</vt:lpstr>
      <vt:lpstr>INTRODUCTION:</vt:lpstr>
      <vt:lpstr>GEOLOGICAL MAPS</vt:lpstr>
      <vt:lpstr>PowerPoint Presentation</vt:lpstr>
      <vt:lpstr>USES OF GEOLOGICAL MAPS</vt:lpstr>
      <vt:lpstr>AERIAL PHOTOGRAPHS</vt:lpstr>
      <vt:lpstr>PowerPoint Presentation</vt:lpstr>
      <vt:lpstr>TOPOGRAPHICAL MAPS</vt:lpstr>
      <vt:lpstr>CONTOUR LINE</vt:lpstr>
      <vt:lpstr>PowerPoint Presentation</vt:lpstr>
      <vt:lpstr>DIRECTION AND SCALE</vt:lpstr>
      <vt:lpstr>PowerPoint Presentation</vt:lpstr>
      <vt:lpstr>PowerPoint Presentation</vt:lpstr>
      <vt:lpstr>PowerPoint Presentation</vt:lpstr>
      <vt:lpstr>PowerPoint Presentation</vt:lpstr>
      <vt:lpstr>METRICATION OF MAPS</vt:lpstr>
      <vt:lpstr>CONVENTIONAL SIGNS AND SYMBOLS</vt:lpstr>
      <vt:lpstr>PowerPoint Presentation</vt:lpstr>
      <vt:lpstr>PowerPoint Presentation</vt:lpstr>
      <vt:lpstr>PREPARATION OF A TOPOGRAPHICAL CROSS-SECTION</vt:lpstr>
      <vt:lpstr>INTERVISIBILITY</vt:lpstr>
      <vt:lpstr>PowerPoint Presentation</vt:lpstr>
      <vt:lpstr>PowerPoint Presentation</vt:lpstr>
      <vt:lpstr>FAULTS </vt:lpstr>
      <vt:lpstr>Introduction</vt:lpstr>
      <vt:lpstr>PowerPoint Presentation</vt:lpstr>
      <vt:lpstr>Fault Geometry</vt:lpstr>
      <vt:lpstr>Movement along fault planes</vt:lpstr>
      <vt:lpstr>CLASSIFICATION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Nappe: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GEY 202: GEOLOGICAL MAP INTERPRETATION </dc:title>
  <dc:creator>Ogungbemi</dc:creator>
  <cp:lastModifiedBy>Ogungbemi</cp:lastModifiedBy>
  <cp:revision>14</cp:revision>
  <dcterms:created xsi:type="dcterms:W3CDTF">2020-01-22T10:58:25Z</dcterms:created>
  <dcterms:modified xsi:type="dcterms:W3CDTF">2020-02-19T11:35:02Z</dcterms:modified>
</cp:coreProperties>
</file>