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7"/>
  </p:notesMasterIdLst>
  <p:sldIdLst>
    <p:sldId id="256" r:id="rId2"/>
    <p:sldId id="269" r:id="rId3"/>
    <p:sldId id="286" r:id="rId4"/>
    <p:sldId id="264" r:id="rId5"/>
    <p:sldId id="265" r:id="rId6"/>
    <p:sldId id="266" r:id="rId7"/>
    <p:sldId id="267" r:id="rId8"/>
    <p:sldId id="268" r:id="rId9"/>
    <p:sldId id="257" r:id="rId10"/>
    <p:sldId id="258" r:id="rId11"/>
    <p:sldId id="259" r:id="rId12"/>
    <p:sldId id="260" r:id="rId13"/>
    <p:sldId id="261" r:id="rId14"/>
    <p:sldId id="262"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864C931-01D7-43B6-A3A3-1B6EA4E30EF8}" type="datetimeFigureOut">
              <a:rPr lang="en-US" smtClean="0"/>
              <a:t>4/9/2020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46772A4-74E9-41E7-B5BB-38055EC9B534}" type="slidenum">
              <a:rPr lang="en-US" smtClean="0"/>
              <a:t>‹#›</a:t>
            </a:fld>
            <a:endParaRPr lang="en-US"/>
          </a:p>
        </p:txBody>
      </p:sp>
    </p:spTree>
    <p:extLst>
      <p:ext uri="{BB962C8B-B14F-4D97-AF65-F5344CB8AC3E}">
        <p14:creationId xmlns:p14="http://schemas.microsoft.com/office/powerpoint/2010/main" val="2848155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222BCABE-F80B-46A5-8B35-84C2E13389E8}" type="slidenum">
              <a:rPr lang="en-US" altLang="en-US" smtClean="0"/>
              <a:pPr/>
              <a:t>3</a:t>
            </a:fld>
            <a:endParaRPr lang="en-US" altLang="en-US" smtClean="0"/>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en-US" smtClean="0"/>
          </a:p>
        </p:txBody>
      </p:sp>
    </p:spTree>
    <p:extLst>
      <p:ext uri="{BB962C8B-B14F-4D97-AF65-F5344CB8AC3E}">
        <p14:creationId xmlns:p14="http://schemas.microsoft.com/office/powerpoint/2010/main" val="25666620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a:ln/>
        </p:spPr>
      </p:sp>
      <p:sp>
        <p:nvSpPr>
          <p:cNvPr id="337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ko-KR" altLang="en-US" smtClean="0">
              <a:latin typeface="Arial" panose="020B0604020202020204" pitchFamily="34" charset="0"/>
              <a:ea typeface="Malgun Gothic" panose="020B0503020000020004" pitchFamily="34" charset="-127"/>
            </a:endParaRPr>
          </a:p>
        </p:txBody>
      </p:sp>
      <p:sp>
        <p:nvSpPr>
          <p:cNvPr id="337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136E1C88-BB66-40B6-B175-8B3CC9DD92F7}" type="slidenum">
              <a:rPr lang="en-US" altLang="ko-KR">
                <a:ea typeface="Gulim" panose="020B0600000101010101" pitchFamily="34" charset="-127"/>
              </a:rPr>
              <a:pPr>
                <a:spcBef>
                  <a:spcPct val="0"/>
                </a:spcBef>
              </a:pPr>
              <a:t>4</a:t>
            </a:fld>
            <a:endParaRPr lang="en-US" altLang="ko-KR">
              <a:ea typeface="Gulim" panose="020B0600000101010101" pitchFamily="34" charset="-127"/>
            </a:endParaRPr>
          </a:p>
        </p:txBody>
      </p:sp>
    </p:spTree>
    <p:extLst>
      <p:ext uri="{BB962C8B-B14F-4D97-AF65-F5344CB8AC3E}">
        <p14:creationId xmlns:p14="http://schemas.microsoft.com/office/powerpoint/2010/main" val="318249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ko-KR" altLang="en-US" smtClean="0">
              <a:latin typeface="Arial" panose="020B0604020202020204" pitchFamily="34" charset="0"/>
              <a:ea typeface="Malgun Gothic" panose="020B0503020000020004" pitchFamily="34" charset="-127"/>
            </a:endParaRPr>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00E8612E-52D5-412E-B108-E86141051851}" type="slidenum">
              <a:rPr lang="en-US" altLang="ko-KR">
                <a:ea typeface="Gulim" panose="020B0600000101010101" pitchFamily="34" charset="-127"/>
              </a:rPr>
              <a:pPr>
                <a:spcBef>
                  <a:spcPct val="0"/>
                </a:spcBef>
              </a:pPr>
              <a:t>5</a:t>
            </a:fld>
            <a:endParaRPr lang="en-US" altLang="ko-KR">
              <a:ea typeface="Gulim" panose="020B0600000101010101" pitchFamily="34" charset="-127"/>
            </a:endParaRPr>
          </a:p>
        </p:txBody>
      </p:sp>
    </p:spTree>
    <p:extLst>
      <p:ext uri="{BB962C8B-B14F-4D97-AF65-F5344CB8AC3E}">
        <p14:creationId xmlns:p14="http://schemas.microsoft.com/office/powerpoint/2010/main" val="26330785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ko-KR" altLang="en-US" smtClean="0">
              <a:latin typeface="Arial" panose="020B0604020202020204" pitchFamily="34" charset="0"/>
              <a:ea typeface="Malgun Gothic" panose="020B0503020000020004" pitchFamily="34" charset="-127"/>
            </a:endParaRPr>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panose="020B0604020202020204" pitchFamily="34" charset="0"/>
                <a:ea typeface="ＭＳ Ｐゴシック" panose="020B0600070205080204" pitchFamily="34" charset="-128"/>
              </a:defRPr>
            </a:lvl1pPr>
            <a:lvl2pPr marL="742950" indent="-285750">
              <a:spcBef>
                <a:spcPct val="30000"/>
              </a:spcBef>
              <a:defRPr sz="1200">
                <a:solidFill>
                  <a:schemeClr val="tx1"/>
                </a:solidFill>
                <a:latin typeface="Arial" panose="020B0604020202020204" pitchFamily="34" charset="0"/>
                <a:ea typeface="ＭＳ Ｐゴシック" panose="020B0600070205080204" pitchFamily="34" charset="-128"/>
              </a:defRPr>
            </a:lvl2pPr>
            <a:lvl3pPr marL="1143000" indent="-228600">
              <a:spcBef>
                <a:spcPct val="30000"/>
              </a:spcBef>
              <a:defRPr sz="1200">
                <a:solidFill>
                  <a:schemeClr val="tx1"/>
                </a:solidFill>
                <a:latin typeface="Arial" panose="020B0604020202020204" pitchFamily="34" charset="0"/>
                <a:ea typeface="ＭＳ Ｐゴシック" panose="020B0600070205080204" pitchFamily="34" charset="-128"/>
              </a:defRPr>
            </a:lvl3pPr>
            <a:lvl4pPr marL="1600200" indent="-228600">
              <a:spcBef>
                <a:spcPct val="30000"/>
              </a:spcBef>
              <a:defRPr sz="1200">
                <a:solidFill>
                  <a:schemeClr val="tx1"/>
                </a:solidFill>
                <a:latin typeface="Arial" panose="020B0604020202020204" pitchFamily="34" charset="0"/>
                <a:ea typeface="ＭＳ Ｐゴシック" panose="020B0600070205080204" pitchFamily="34" charset="-128"/>
              </a:defRPr>
            </a:lvl4pPr>
            <a:lvl5pPr marL="2057400" indent="-228600">
              <a:spcBef>
                <a:spcPct val="30000"/>
              </a:spcBef>
              <a:defRPr sz="1200">
                <a:solidFill>
                  <a:schemeClr val="tx1"/>
                </a:solidFill>
                <a:latin typeface="Arial" panose="020B0604020202020204" pitchFamily="34" charset="0"/>
                <a:ea typeface="ＭＳ Ｐゴシック" panose="020B0600070205080204" pitchFamily="34" charset="-128"/>
              </a:defRPr>
            </a:lvl5pPr>
            <a:lvl6pPr marL="25146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6pPr>
            <a:lvl7pPr marL="29718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7pPr>
            <a:lvl8pPr marL="34290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8pPr>
            <a:lvl9pPr marL="3886200" indent="-228600" eaLnBrk="0" fontAlgn="base" hangingPunct="0">
              <a:spcBef>
                <a:spcPct val="30000"/>
              </a:spcBef>
              <a:spcAft>
                <a:spcPct val="0"/>
              </a:spcAft>
              <a:defRPr sz="1200">
                <a:solidFill>
                  <a:schemeClr val="tx1"/>
                </a:solidFill>
                <a:latin typeface="Arial" panose="020B0604020202020204" pitchFamily="34" charset="0"/>
                <a:ea typeface="ＭＳ Ｐゴシック" panose="020B0600070205080204" pitchFamily="34" charset="-128"/>
              </a:defRPr>
            </a:lvl9pPr>
          </a:lstStyle>
          <a:p>
            <a:pPr>
              <a:spcBef>
                <a:spcPct val="0"/>
              </a:spcBef>
            </a:pPr>
            <a:fld id="{2ABF9F48-08EA-4E84-B0C4-BC57A85F4002}" type="slidenum">
              <a:rPr lang="en-US" altLang="ko-KR">
                <a:ea typeface="Gulim" panose="020B0600000101010101" pitchFamily="34" charset="-127"/>
              </a:rPr>
              <a:pPr>
                <a:spcBef>
                  <a:spcPct val="0"/>
                </a:spcBef>
              </a:pPr>
              <a:t>6</a:t>
            </a:fld>
            <a:endParaRPr lang="en-US" altLang="ko-KR">
              <a:ea typeface="Gulim" panose="020B0600000101010101" pitchFamily="34" charset="-127"/>
            </a:endParaRPr>
          </a:p>
        </p:txBody>
      </p:sp>
    </p:spTree>
    <p:extLst>
      <p:ext uri="{BB962C8B-B14F-4D97-AF65-F5344CB8AC3E}">
        <p14:creationId xmlns:p14="http://schemas.microsoft.com/office/powerpoint/2010/main" val="14195297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4/9/2020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4/9/2020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28604" y="2524260"/>
            <a:ext cx="8915399" cy="798490"/>
          </a:xfrm>
        </p:spPr>
        <p:txBody>
          <a:bodyPr>
            <a:normAutofit fontScale="90000"/>
          </a:bodyPr>
          <a:lstStyle/>
          <a:p>
            <a:r>
              <a:rPr lang="en-US" b="1" dirty="0" smtClean="0"/>
              <a:t>Diagenesis &amp; </a:t>
            </a:r>
            <a:r>
              <a:rPr lang="en-US" b="1" dirty="0" err="1" smtClean="0"/>
              <a:t>Lithification</a:t>
            </a:r>
            <a:endParaRPr lang="en-US" b="1" dirty="0"/>
          </a:p>
        </p:txBody>
      </p:sp>
    </p:spTree>
    <p:extLst>
      <p:ext uri="{BB962C8B-B14F-4D97-AF65-F5344CB8AC3E}">
        <p14:creationId xmlns:p14="http://schemas.microsoft.com/office/powerpoint/2010/main" val="3144958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2592" y="289260"/>
            <a:ext cx="9122020" cy="1280890"/>
          </a:xfrm>
        </p:spPr>
        <p:txBody>
          <a:bodyPr>
            <a:normAutofit/>
          </a:bodyPr>
          <a:lstStyle/>
          <a:p>
            <a:r>
              <a:rPr lang="en-US" dirty="0"/>
              <a:t>Common </a:t>
            </a:r>
            <a:r>
              <a:rPr lang="en-US" dirty="0" err="1"/>
              <a:t>A</a:t>
            </a:r>
            <a:r>
              <a:rPr lang="en-US" dirty="0" err="1" smtClean="0"/>
              <a:t>uthigenic</a:t>
            </a:r>
            <a:r>
              <a:rPr lang="en-US" dirty="0" smtClean="0"/>
              <a:t> </a:t>
            </a:r>
            <a:r>
              <a:rPr lang="en-US" dirty="0"/>
              <a:t>M</a:t>
            </a:r>
            <a:r>
              <a:rPr lang="en-US" dirty="0" smtClean="0"/>
              <a:t>inerals </a:t>
            </a:r>
            <a:r>
              <a:rPr lang="en-US" dirty="0"/>
              <a:t>in </a:t>
            </a:r>
            <a:r>
              <a:rPr lang="en-US" dirty="0" smtClean="0"/>
              <a:t>Sedimentary </a:t>
            </a:r>
            <a:r>
              <a:rPr lang="en-US" dirty="0"/>
              <a:t>R</a:t>
            </a:r>
            <a:r>
              <a:rPr lang="en-US" dirty="0" smtClean="0"/>
              <a:t>ocks</a:t>
            </a:r>
            <a:endParaRPr lang="en-US" dirty="0"/>
          </a:p>
        </p:txBody>
      </p:sp>
      <p:sp>
        <p:nvSpPr>
          <p:cNvPr id="3" name="Content Placeholder 2"/>
          <p:cNvSpPr>
            <a:spLocks noGrp="1"/>
          </p:cNvSpPr>
          <p:nvPr>
            <p:ph idx="1"/>
          </p:nvPr>
        </p:nvSpPr>
        <p:spPr>
          <a:xfrm>
            <a:off x="2485902" y="1673181"/>
            <a:ext cx="8915400" cy="3777622"/>
          </a:xfrm>
        </p:spPr>
        <p:txBody>
          <a:bodyPr>
            <a:normAutofit fontScale="92500" lnSpcReduction="10000"/>
          </a:bodyPr>
          <a:lstStyle/>
          <a:p>
            <a:r>
              <a:rPr lang="en-US" dirty="0"/>
              <a:t>C</a:t>
            </a:r>
            <a:r>
              <a:rPr lang="en-US" dirty="0" smtClean="0"/>
              <a:t>alcium carbonate</a:t>
            </a:r>
            <a:endParaRPr lang="en-US" dirty="0"/>
          </a:p>
          <a:p>
            <a:r>
              <a:rPr lang="en-US" dirty="0"/>
              <a:t>A</a:t>
            </a:r>
            <a:r>
              <a:rPr lang="en-US" dirty="0" smtClean="0"/>
              <a:t>patite</a:t>
            </a:r>
            <a:endParaRPr lang="en-US" dirty="0"/>
          </a:p>
          <a:p>
            <a:r>
              <a:rPr lang="en-US" dirty="0"/>
              <a:t>C</a:t>
            </a:r>
            <a:r>
              <a:rPr lang="en-US" dirty="0" smtClean="0"/>
              <a:t>lays</a:t>
            </a:r>
            <a:endParaRPr lang="en-US" dirty="0"/>
          </a:p>
          <a:p>
            <a:r>
              <a:rPr lang="en-US" dirty="0" smtClean="0"/>
              <a:t>Hematite</a:t>
            </a:r>
          </a:p>
          <a:p>
            <a:r>
              <a:rPr lang="en-US" dirty="0"/>
              <a:t>L</a:t>
            </a:r>
            <a:r>
              <a:rPr lang="en-US" dirty="0" smtClean="0"/>
              <a:t>imonite</a:t>
            </a:r>
            <a:endParaRPr lang="en-US" dirty="0"/>
          </a:p>
          <a:p>
            <a:r>
              <a:rPr lang="en-US" dirty="0" err="1"/>
              <a:t>C</a:t>
            </a:r>
            <a:r>
              <a:rPr lang="en-US" dirty="0" err="1" smtClean="0"/>
              <a:t>hamosite</a:t>
            </a:r>
            <a:endParaRPr lang="en-US" dirty="0"/>
          </a:p>
          <a:p>
            <a:r>
              <a:rPr lang="en-US" dirty="0"/>
              <a:t>S</a:t>
            </a:r>
            <a:r>
              <a:rPr lang="en-US" dirty="0" smtClean="0"/>
              <a:t>iderite</a:t>
            </a:r>
            <a:endParaRPr lang="en-US" dirty="0"/>
          </a:p>
          <a:p>
            <a:r>
              <a:rPr lang="en-US" dirty="0"/>
              <a:t>S</a:t>
            </a:r>
            <a:r>
              <a:rPr lang="en-US" dirty="0" smtClean="0"/>
              <a:t>ilica</a:t>
            </a:r>
            <a:endParaRPr lang="en-US" dirty="0"/>
          </a:p>
          <a:p>
            <a:r>
              <a:rPr lang="en-US" dirty="0" err="1"/>
              <a:t>G</a:t>
            </a:r>
            <a:r>
              <a:rPr lang="en-US" dirty="0" err="1" smtClean="0"/>
              <a:t>lauconite</a:t>
            </a:r>
            <a:endParaRPr lang="en-US" dirty="0"/>
          </a:p>
          <a:p>
            <a:r>
              <a:rPr lang="en-US" dirty="0"/>
              <a:t>P</a:t>
            </a:r>
            <a:r>
              <a:rPr lang="en-US" dirty="0" smtClean="0"/>
              <a:t>yrite</a:t>
            </a:r>
            <a:endParaRPr lang="en-US" dirty="0"/>
          </a:p>
          <a:p>
            <a:endParaRPr lang="en-US" dirty="0"/>
          </a:p>
        </p:txBody>
      </p:sp>
      <p:grpSp>
        <p:nvGrpSpPr>
          <p:cNvPr id="4" name="Group 3"/>
          <p:cNvGrpSpPr/>
          <p:nvPr/>
        </p:nvGrpSpPr>
        <p:grpSpPr>
          <a:xfrm>
            <a:off x="1828800" y="304800"/>
            <a:ext cx="10264462" cy="6325984"/>
            <a:chOff x="304800" y="304800"/>
            <a:chExt cx="8763000" cy="6325984"/>
          </a:xfrm>
        </p:grpSpPr>
        <p:pic>
          <p:nvPicPr>
            <p:cNvPr id="5" name="Object 2"/>
            <p:cNvPicPr/>
            <p:nvPr/>
          </p:nvPicPr>
          <p:blipFill>
            <a:blip r:embed="rId2"/>
            <a:srcRect/>
            <a:stretch>
              <a:fillRect/>
            </a:stretch>
          </p:blipFill>
          <p:spPr bwMode="auto">
            <a:xfrm>
              <a:off x="304800" y="6053454"/>
              <a:ext cx="636270" cy="575945"/>
            </a:xfrm>
            <a:prstGeom prst="rect">
              <a:avLst/>
            </a:prstGeom>
            <a:noFill/>
          </p:spPr>
        </p:pic>
        <p:cxnSp>
          <p:nvCxnSpPr>
            <p:cNvPr id="6" name="Straight Connector 5"/>
            <p:cNvCxnSpPr/>
            <p:nvPr/>
          </p:nvCxnSpPr>
          <p:spPr>
            <a:xfrm>
              <a:off x="1143000" y="6341426"/>
              <a:ext cx="7010400" cy="2"/>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grpSp>
          <p:nvGrpSpPr>
            <p:cNvPr id="7" name="Group 6"/>
            <p:cNvGrpSpPr/>
            <p:nvPr/>
          </p:nvGrpSpPr>
          <p:grpSpPr>
            <a:xfrm>
              <a:off x="8431530" y="304800"/>
              <a:ext cx="636270" cy="6325984"/>
              <a:chOff x="8368665" y="193561"/>
              <a:chExt cx="636270" cy="6325984"/>
            </a:xfrm>
          </p:grpSpPr>
          <p:cxnSp>
            <p:nvCxnSpPr>
              <p:cNvPr id="8" name="Straight Connector 7"/>
              <p:cNvCxnSpPr/>
              <p:nvPr/>
            </p:nvCxnSpPr>
            <p:spPr>
              <a:xfrm>
                <a:off x="8686800" y="914400"/>
                <a:ext cx="0" cy="4846320"/>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pic>
            <p:nvPicPr>
              <p:cNvPr id="9" name="Object 2"/>
              <p:cNvPicPr/>
              <p:nvPr/>
            </p:nvPicPr>
            <p:blipFill>
              <a:blip r:embed="rId2"/>
              <a:srcRect/>
              <a:stretch>
                <a:fillRect/>
              </a:stretch>
            </p:blipFill>
            <p:spPr bwMode="auto">
              <a:xfrm>
                <a:off x="8368665" y="5943600"/>
                <a:ext cx="636270" cy="575945"/>
              </a:xfrm>
              <a:prstGeom prst="rect">
                <a:avLst/>
              </a:prstGeom>
              <a:noFill/>
            </p:spPr>
          </p:pic>
          <p:pic>
            <p:nvPicPr>
              <p:cNvPr id="10" name="Object 2"/>
              <p:cNvPicPr/>
              <p:nvPr/>
            </p:nvPicPr>
            <p:blipFill>
              <a:blip r:embed="rId2"/>
              <a:srcRect/>
              <a:stretch>
                <a:fillRect/>
              </a:stretch>
            </p:blipFill>
            <p:spPr bwMode="auto">
              <a:xfrm>
                <a:off x="8368665" y="193561"/>
                <a:ext cx="636270" cy="575945"/>
              </a:xfrm>
              <a:prstGeom prst="rect">
                <a:avLst/>
              </a:prstGeom>
              <a:noFill/>
            </p:spPr>
          </p:pic>
        </p:grpSp>
      </p:grpSp>
    </p:spTree>
    <p:extLst>
      <p:ext uri="{BB962C8B-B14F-4D97-AF65-F5344CB8AC3E}">
        <p14:creationId xmlns:p14="http://schemas.microsoft.com/office/powerpoint/2010/main" val="3338087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599383"/>
          </a:xfrm>
        </p:spPr>
        <p:txBody>
          <a:bodyPr>
            <a:normAutofit fontScale="90000"/>
          </a:bodyPr>
          <a:lstStyle/>
          <a:p>
            <a:r>
              <a:rPr lang="en-US" dirty="0" err="1"/>
              <a:t>Neomorphism</a:t>
            </a:r>
            <a:endParaRPr lang="en-US" dirty="0"/>
          </a:p>
        </p:txBody>
      </p:sp>
      <p:sp>
        <p:nvSpPr>
          <p:cNvPr id="3" name="Content Placeholder 2"/>
          <p:cNvSpPr>
            <a:spLocks noGrp="1"/>
          </p:cNvSpPr>
          <p:nvPr>
            <p:ph idx="1"/>
          </p:nvPr>
        </p:nvSpPr>
        <p:spPr>
          <a:xfrm>
            <a:off x="2589212" y="1352281"/>
            <a:ext cx="8915400" cy="4829577"/>
          </a:xfrm>
        </p:spPr>
        <p:txBody>
          <a:bodyPr/>
          <a:lstStyle/>
          <a:p>
            <a:pPr algn="just"/>
            <a:r>
              <a:rPr lang="en-US" b="1" dirty="0" err="1"/>
              <a:t>Neomorphism</a:t>
            </a:r>
            <a:r>
              <a:rPr lang="en-US" dirty="0"/>
              <a:t> refers to the wet metamorphic process in </a:t>
            </a:r>
            <a:r>
              <a:rPr lang="en-US" dirty="0" smtClean="0"/>
              <a:t>which</a:t>
            </a:r>
            <a:r>
              <a:rPr lang="en-US" dirty="0"/>
              <a:t> </a:t>
            </a:r>
            <a:r>
              <a:rPr lang="en-US" dirty="0" smtClean="0"/>
              <a:t>diagenetic alterations </a:t>
            </a:r>
            <a:r>
              <a:rPr lang="en-US" dirty="0"/>
              <a:t>systematically transform minerals into either polymorphs or crystalline structures that are structurally identical to the rock(s) from which they developed</a:t>
            </a:r>
            <a:r>
              <a:rPr lang="en-US" dirty="0" smtClean="0"/>
              <a:t>.</a:t>
            </a:r>
            <a:endParaRPr lang="en-US" dirty="0"/>
          </a:p>
          <a:p>
            <a:pPr algn="just"/>
            <a:r>
              <a:rPr lang="en-US" dirty="0" err="1" smtClean="0"/>
              <a:t>N</a:t>
            </a:r>
            <a:r>
              <a:rPr lang="en-US" i="1" dirty="0" err="1" smtClean="0"/>
              <a:t>eomorphism</a:t>
            </a:r>
            <a:r>
              <a:rPr lang="en-US" dirty="0"/>
              <a:t> encompasses the functions of both recrystallization and inversion, which are geological processes that deal primarily with rock reformation. </a:t>
            </a:r>
            <a:endParaRPr lang="en-US" dirty="0" smtClean="0"/>
          </a:p>
          <a:p>
            <a:pPr algn="just"/>
            <a:r>
              <a:rPr lang="en-US" dirty="0" smtClean="0"/>
              <a:t>The </a:t>
            </a:r>
            <a:r>
              <a:rPr lang="en-US" dirty="0" err="1"/>
              <a:t>neomorphic</a:t>
            </a:r>
            <a:r>
              <a:rPr lang="en-US" dirty="0"/>
              <a:t> process, as it relates to geology and petrography, is one of the many major processes that sustain both </a:t>
            </a:r>
            <a:r>
              <a:rPr lang="en-US" dirty="0" smtClean="0"/>
              <a:t>carbonate minerals and</a:t>
            </a:r>
            <a:r>
              <a:rPr lang="en-US" dirty="0"/>
              <a:t> </a:t>
            </a:r>
            <a:r>
              <a:rPr lang="en-US" dirty="0" smtClean="0"/>
              <a:t>limestone</a:t>
            </a:r>
            <a:r>
              <a:rPr lang="en-US" dirty="0"/>
              <a:t>. </a:t>
            </a:r>
            <a:endParaRPr lang="en-US" dirty="0" smtClean="0"/>
          </a:p>
          <a:p>
            <a:pPr algn="just"/>
            <a:r>
              <a:rPr lang="en-US" dirty="0" err="1" smtClean="0"/>
              <a:t>Neomorphism</a:t>
            </a:r>
            <a:r>
              <a:rPr lang="en-US" dirty="0" smtClean="0"/>
              <a:t> </a:t>
            </a:r>
            <a:r>
              <a:rPr lang="en-US" dirty="0"/>
              <a:t>is largely held accountable </a:t>
            </a:r>
            <a:r>
              <a:rPr lang="en-US" dirty="0" smtClean="0"/>
              <a:t>for the</a:t>
            </a:r>
            <a:r>
              <a:rPr lang="en-US" dirty="0"/>
              <a:t> </a:t>
            </a:r>
            <a:r>
              <a:rPr lang="en-US" dirty="0" err="1" smtClean="0"/>
              <a:t>metastability</a:t>
            </a:r>
            <a:r>
              <a:rPr lang="en-US" dirty="0"/>
              <a:t> </a:t>
            </a:r>
            <a:r>
              <a:rPr lang="en-US" dirty="0" smtClean="0"/>
              <a:t>of</a:t>
            </a:r>
            <a:r>
              <a:rPr lang="en-US" dirty="0"/>
              <a:t> </a:t>
            </a:r>
            <a:r>
              <a:rPr lang="en-US" dirty="0" smtClean="0"/>
              <a:t>aragonite and </a:t>
            </a:r>
            <a:r>
              <a:rPr lang="en-US" dirty="0"/>
              <a:t>magnesium-rich calcite, and when conditions permit, </a:t>
            </a:r>
            <a:r>
              <a:rPr lang="en-US" dirty="0" err="1"/>
              <a:t>neomorphic</a:t>
            </a:r>
            <a:r>
              <a:rPr lang="en-US" dirty="0"/>
              <a:t> reactions and interactions can result in texture loss and/or feature deformation of affected rock formations</a:t>
            </a:r>
            <a:r>
              <a:rPr lang="en-US" dirty="0" smtClean="0"/>
              <a:t>.</a:t>
            </a:r>
            <a:endParaRPr lang="en-US" dirty="0"/>
          </a:p>
        </p:txBody>
      </p:sp>
      <p:grpSp>
        <p:nvGrpSpPr>
          <p:cNvPr id="4" name="Group 3"/>
          <p:cNvGrpSpPr/>
          <p:nvPr/>
        </p:nvGrpSpPr>
        <p:grpSpPr>
          <a:xfrm>
            <a:off x="1828800" y="304800"/>
            <a:ext cx="10264462" cy="6325984"/>
            <a:chOff x="304800" y="304800"/>
            <a:chExt cx="8763000" cy="6325984"/>
          </a:xfrm>
        </p:grpSpPr>
        <p:pic>
          <p:nvPicPr>
            <p:cNvPr id="5" name="Object 2"/>
            <p:cNvPicPr/>
            <p:nvPr/>
          </p:nvPicPr>
          <p:blipFill>
            <a:blip r:embed="rId2"/>
            <a:srcRect/>
            <a:stretch>
              <a:fillRect/>
            </a:stretch>
          </p:blipFill>
          <p:spPr bwMode="auto">
            <a:xfrm>
              <a:off x="304800" y="6053454"/>
              <a:ext cx="636270" cy="575945"/>
            </a:xfrm>
            <a:prstGeom prst="rect">
              <a:avLst/>
            </a:prstGeom>
            <a:noFill/>
          </p:spPr>
        </p:pic>
        <p:cxnSp>
          <p:nvCxnSpPr>
            <p:cNvPr id="6" name="Straight Connector 5"/>
            <p:cNvCxnSpPr/>
            <p:nvPr/>
          </p:nvCxnSpPr>
          <p:spPr>
            <a:xfrm>
              <a:off x="1143000" y="6341426"/>
              <a:ext cx="7010400" cy="2"/>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grpSp>
          <p:nvGrpSpPr>
            <p:cNvPr id="7" name="Group 6"/>
            <p:cNvGrpSpPr/>
            <p:nvPr/>
          </p:nvGrpSpPr>
          <p:grpSpPr>
            <a:xfrm>
              <a:off x="8431530" y="304800"/>
              <a:ext cx="636270" cy="6325984"/>
              <a:chOff x="8368665" y="193561"/>
              <a:chExt cx="636270" cy="6325984"/>
            </a:xfrm>
          </p:grpSpPr>
          <p:cxnSp>
            <p:nvCxnSpPr>
              <p:cNvPr id="8" name="Straight Connector 7"/>
              <p:cNvCxnSpPr/>
              <p:nvPr/>
            </p:nvCxnSpPr>
            <p:spPr>
              <a:xfrm>
                <a:off x="8686800" y="914400"/>
                <a:ext cx="0" cy="4846320"/>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pic>
            <p:nvPicPr>
              <p:cNvPr id="9" name="Object 2"/>
              <p:cNvPicPr/>
              <p:nvPr/>
            </p:nvPicPr>
            <p:blipFill>
              <a:blip r:embed="rId2"/>
              <a:srcRect/>
              <a:stretch>
                <a:fillRect/>
              </a:stretch>
            </p:blipFill>
            <p:spPr bwMode="auto">
              <a:xfrm>
                <a:off x="8368665" y="5943600"/>
                <a:ext cx="636270" cy="575945"/>
              </a:xfrm>
              <a:prstGeom prst="rect">
                <a:avLst/>
              </a:prstGeom>
              <a:noFill/>
            </p:spPr>
          </p:pic>
          <p:pic>
            <p:nvPicPr>
              <p:cNvPr id="10" name="Object 2"/>
              <p:cNvPicPr/>
              <p:nvPr/>
            </p:nvPicPr>
            <p:blipFill>
              <a:blip r:embed="rId2"/>
              <a:srcRect/>
              <a:stretch>
                <a:fillRect/>
              </a:stretch>
            </p:blipFill>
            <p:spPr bwMode="auto">
              <a:xfrm>
                <a:off x="8368665" y="193561"/>
                <a:ext cx="636270" cy="575945"/>
              </a:xfrm>
              <a:prstGeom prst="rect">
                <a:avLst/>
              </a:prstGeom>
              <a:noFill/>
            </p:spPr>
          </p:pic>
        </p:grpSp>
      </p:grpSp>
    </p:spTree>
    <p:extLst>
      <p:ext uri="{BB962C8B-B14F-4D97-AF65-F5344CB8AC3E}">
        <p14:creationId xmlns:p14="http://schemas.microsoft.com/office/powerpoint/2010/main" val="26241601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63777"/>
          </a:xfrm>
        </p:spPr>
        <p:txBody>
          <a:bodyPr>
            <a:normAutofit fontScale="90000"/>
          </a:bodyPr>
          <a:lstStyle/>
          <a:p>
            <a:r>
              <a:rPr lang="en-US" dirty="0"/>
              <a:t>Types of </a:t>
            </a:r>
            <a:r>
              <a:rPr lang="en-US" dirty="0" err="1"/>
              <a:t>N</a:t>
            </a:r>
            <a:r>
              <a:rPr lang="en-US" dirty="0" err="1" smtClean="0"/>
              <a:t>eomorphism</a:t>
            </a:r>
            <a:r>
              <a:rPr lang="en-US" dirty="0"/>
              <a:t/>
            </a:r>
            <a:br>
              <a:rPr lang="en-US" dirty="0"/>
            </a:br>
            <a:endParaRPr lang="en-US" dirty="0"/>
          </a:p>
        </p:txBody>
      </p:sp>
      <p:sp>
        <p:nvSpPr>
          <p:cNvPr id="3" name="Content Placeholder 2"/>
          <p:cNvSpPr>
            <a:spLocks noGrp="1"/>
          </p:cNvSpPr>
          <p:nvPr>
            <p:ph idx="1"/>
          </p:nvPr>
        </p:nvSpPr>
        <p:spPr>
          <a:xfrm>
            <a:off x="2589212" y="1287887"/>
            <a:ext cx="8915400" cy="5177307"/>
          </a:xfrm>
        </p:spPr>
        <p:txBody>
          <a:bodyPr>
            <a:noAutofit/>
          </a:bodyPr>
          <a:lstStyle/>
          <a:p>
            <a:pPr algn="just"/>
            <a:r>
              <a:rPr lang="en-US" sz="2200" b="1" dirty="0" smtClean="0"/>
              <a:t>Recrystallization</a:t>
            </a:r>
            <a:endParaRPr lang="en-US" sz="2200" b="1" dirty="0"/>
          </a:p>
          <a:p>
            <a:pPr algn="just"/>
            <a:r>
              <a:rPr lang="en-US" sz="2200" dirty="0"/>
              <a:t>The term "recrystallization" broadly refers to the many metamorphic processes that change the size and/or shape of crystal formations and preserve the chemical composition and mineralogy of the original mineral</a:t>
            </a:r>
            <a:r>
              <a:rPr lang="en-US" sz="2200" dirty="0" smtClean="0"/>
              <a:t>.</a:t>
            </a:r>
          </a:p>
          <a:p>
            <a:pPr algn="just"/>
            <a:r>
              <a:rPr lang="en-US" sz="2200" dirty="0" smtClean="0"/>
              <a:t>Since </a:t>
            </a:r>
            <a:r>
              <a:rPr lang="en-US" sz="2200" dirty="0"/>
              <a:t>recrystallization accounts for the majority of all visible changes produced by </a:t>
            </a:r>
            <a:r>
              <a:rPr lang="en-US" sz="2200" dirty="0" err="1"/>
              <a:t>neomorphism</a:t>
            </a:r>
            <a:r>
              <a:rPr lang="en-US" sz="2200" dirty="0"/>
              <a:t>, the terms "</a:t>
            </a:r>
            <a:r>
              <a:rPr lang="en-US" sz="2200" dirty="0" err="1"/>
              <a:t>neomorphism</a:t>
            </a:r>
            <a:r>
              <a:rPr lang="en-US" sz="2200" dirty="0"/>
              <a:t>" and "recrystallization" implicitly allude to each other and can therefore be used interchangeably under most circumstances. </a:t>
            </a:r>
            <a:endParaRPr lang="en-US" sz="2200" dirty="0" smtClean="0"/>
          </a:p>
          <a:p>
            <a:pPr algn="just"/>
            <a:r>
              <a:rPr lang="en-US" sz="2200" dirty="0" smtClean="0"/>
              <a:t>In</a:t>
            </a:r>
            <a:r>
              <a:rPr lang="en-US" sz="2200" dirty="0"/>
              <a:t> petrology, there are two forms of recrystallization: recrystallization by </a:t>
            </a:r>
            <a:r>
              <a:rPr lang="en-US" sz="2200" i="1" dirty="0"/>
              <a:t>inversion</a:t>
            </a:r>
            <a:r>
              <a:rPr lang="en-US" sz="2200" dirty="0"/>
              <a:t> and recrystallization by </a:t>
            </a:r>
            <a:r>
              <a:rPr lang="en-US" sz="2200" i="1" dirty="0"/>
              <a:t>replacement</a:t>
            </a:r>
            <a:r>
              <a:rPr lang="en-US" sz="2200" dirty="0"/>
              <a:t>.</a:t>
            </a:r>
          </a:p>
        </p:txBody>
      </p:sp>
      <p:grpSp>
        <p:nvGrpSpPr>
          <p:cNvPr id="4" name="Group 3"/>
          <p:cNvGrpSpPr/>
          <p:nvPr/>
        </p:nvGrpSpPr>
        <p:grpSpPr>
          <a:xfrm>
            <a:off x="1828800" y="304800"/>
            <a:ext cx="10264462" cy="6325984"/>
            <a:chOff x="304800" y="304800"/>
            <a:chExt cx="8763000" cy="6325984"/>
          </a:xfrm>
        </p:grpSpPr>
        <p:pic>
          <p:nvPicPr>
            <p:cNvPr id="5" name="Object 2"/>
            <p:cNvPicPr/>
            <p:nvPr/>
          </p:nvPicPr>
          <p:blipFill>
            <a:blip r:embed="rId2"/>
            <a:srcRect/>
            <a:stretch>
              <a:fillRect/>
            </a:stretch>
          </p:blipFill>
          <p:spPr bwMode="auto">
            <a:xfrm>
              <a:off x="304800" y="6053454"/>
              <a:ext cx="636270" cy="575945"/>
            </a:xfrm>
            <a:prstGeom prst="rect">
              <a:avLst/>
            </a:prstGeom>
            <a:noFill/>
          </p:spPr>
        </p:pic>
        <p:cxnSp>
          <p:nvCxnSpPr>
            <p:cNvPr id="6" name="Straight Connector 5"/>
            <p:cNvCxnSpPr/>
            <p:nvPr/>
          </p:nvCxnSpPr>
          <p:spPr>
            <a:xfrm>
              <a:off x="1143000" y="6341426"/>
              <a:ext cx="7010400" cy="2"/>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grpSp>
          <p:nvGrpSpPr>
            <p:cNvPr id="7" name="Group 6"/>
            <p:cNvGrpSpPr/>
            <p:nvPr/>
          </p:nvGrpSpPr>
          <p:grpSpPr>
            <a:xfrm>
              <a:off x="8431530" y="304800"/>
              <a:ext cx="636270" cy="6325984"/>
              <a:chOff x="8368665" y="193561"/>
              <a:chExt cx="636270" cy="6325984"/>
            </a:xfrm>
          </p:grpSpPr>
          <p:cxnSp>
            <p:nvCxnSpPr>
              <p:cNvPr id="8" name="Straight Connector 7"/>
              <p:cNvCxnSpPr/>
              <p:nvPr/>
            </p:nvCxnSpPr>
            <p:spPr>
              <a:xfrm>
                <a:off x="8686800" y="914400"/>
                <a:ext cx="0" cy="4846320"/>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pic>
            <p:nvPicPr>
              <p:cNvPr id="9" name="Object 2"/>
              <p:cNvPicPr/>
              <p:nvPr/>
            </p:nvPicPr>
            <p:blipFill>
              <a:blip r:embed="rId2"/>
              <a:srcRect/>
              <a:stretch>
                <a:fillRect/>
              </a:stretch>
            </p:blipFill>
            <p:spPr bwMode="auto">
              <a:xfrm>
                <a:off x="8368665" y="5943600"/>
                <a:ext cx="636270" cy="575945"/>
              </a:xfrm>
              <a:prstGeom prst="rect">
                <a:avLst/>
              </a:prstGeom>
              <a:noFill/>
            </p:spPr>
          </p:pic>
          <p:pic>
            <p:nvPicPr>
              <p:cNvPr id="10" name="Object 2"/>
              <p:cNvPicPr/>
              <p:nvPr/>
            </p:nvPicPr>
            <p:blipFill>
              <a:blip r:embed="rId2"/>
              <a:srcRect/>
              <a:stretch>
                <a:fillRect/>
              </a:stretch>
            </p:blipFill>
            <p:spPr bwMode="auto">
              <a:xfrm>
                <a:off x="8368665" y="193561"/>
                <a:ext cx="636270" cy="575945"/>
              </a:xfrm>
              <a:prstGeom prst="rect">
                <a:avLst/>
              </a:prstGeom>
              <a:noFill/>
            </p:spPr>
          </p:pic>
        </p:grpSp>
      </p:grpSp>
    </p:spTree>
    <p:extLst>
      <p:ext uri="{BB962C8B-B14F-4D97-AF65-F5344CB8AC3E}">
        <p14:creationId xmlns:p14="http://schemas.microsoft.com/office/powerpoint/2010/main" val="37108005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06073" y="154547"/>
            <a:ext cx="8911687" cy="618186"/>
          </a:xfrm>
        </p:spPr>
        <p:txBody>
          <a:bodyPr>
            <a:normAutofit fontScale="90000"/>
          </a:bodyPr>
          <a:lstStyle/>
          <a:p>
            <a:r>
              <a:rPr lang="en-US" b="1" dirty="0"/>
              <a:t>Replacement</a:t>
            </a:r>
            <a:endParaRPr lang="en-US" dirty="0"/>
          </a:p>
        </p:txBody>
      </p:sp>
      <p:sp>
        <p:nvSpPr>
          <p:cNvPr id="3" name="Content Placeholder 2"/>
          <p:cNvSpPr>
            <a:spLocks noGrp="1"/>
          </p:cNvSpPr>
          <p:nvPr>
            <p:ph idx="1"/>
          </p:nvPr>
        </p:nvSpPr>
        <p:spPr>
          <a:xfrm>
            <a:off x="1493949" y="772733"/>
            <a:ext cx="9854024" cy="5280721"/>
          </a:xfrm>
        </p:spPr>
        <p:txBody>
          <a:bodyPr>
            <a:noAutofit/>
          </a:bodyPr>
          <a:lstStyle/>
          <a:p>
            <a:pPr algn="just"/>
            <a:r>
              <a:rPr lang="en-US" dirty="0" smtClean="0"/>
              <a:t>Replacement </a:t>
            </a:r>
            <a:r>
              <a:rPr lang="en-US" dirty="0"/>
              <a:t>is a complex form of </a:t>
            </a:r>
            <a:r>
              <a:rPr lang="en-US" dirty="0" err="1"/>
              <a:t>neomorphism</a:t>
            </a:r>
            <a:r>
              <a:rPr lang="en-US" dirty="0"/>
              <a:t> in which the recrystallization process involves the dissolution of one mineral and </a:t>
            </a:r>
            <a:r>
              <a:rPr lang="en-US" dirty="0" smtClean="0"/>
              <a:t>the </a:t>
            </a:r>
            <a:r>
              <a:rPr lang="en-US" dirty="0"/>
              <a:t>immediate "precipitation" of another in its </a:t>
            </a:r>
            <a:r>
              <a:rPr lang="en-US" dirty="0" smtClean="0"/>
              <a:t>place.</a:t>
            </a:r>
          </a:p>
          <a:p>
            <a:pPr algn="just"/>
            <a:r>
              <a:rPr lang="en-US" dirty="0" smtClean="0"/>
              <a:t>The </a:t>
            </a:r>
            <a:r>
              <a:rPr lang="en-US" dirty="0"/>
              <a:t>resultant mineral differs from its predecessor in terms of its chemical composition. </a:t>
            </a:r>
            <a:endParaRPr lang="en-US" dirty="0" smtClean="0"/>
          </a:p>
          <a:p>
            <a:pPr algn="just"/>
            <a:r>
              <a:rPr lang="en-US" dirty="0" smtClean="0"/>
              <a:t>Replacement </a:t>
            </a:r>
            <a:r>
              <a:rPr lang="en-US" dirty="0"/>
              <a:t>occurs without any substantial changes in volume between the original and the reformed </a:t>
            </a:r>
            <a:r>
              <a:rPr lang="en-US" dirty="0" smtClean="0"/>
              <a:t>mineral.</a:t>
            </a:r>
          </a:p>
          <a:p>
            <a:pPr algn="just"/>
            <a:r>
              <a:rPr lang="en-US" dirty="0" smtClean="0"/>
              <a:t>The </a:t>
            </a:r>
            <a:r>
              <a:rPr lang="en-US" dirty="0"/>
              <a:t>process is often characterized as being either fabric-destructive or fabric-preserving, which refer to texture loss and texture retention, respectively. </a:t>
            </a:r>
            <a:endParaRPr lang="en-US" dirty="0" smtClean="0"/>
          </a:p>
          <a:p>
            <a:pPr algn="just"/>
            <a:r>
              <a:rPr lang="en-US" dirty="0" smtClean="0"/>
              <a:t>The </a:t>
            </a:r>
            <a:r>
              <a:rPr lang="en-US" dirty="0"/>
              <a:t>replacement of fossils with </a:t>
            </a:r>
            <a:r>
              <a:rPr lang="en-US" dirty="0" err="1"/>
              <a:t>chert</a:t>
            </a:r>
            <a:r>
              <a:rPr lang="en-US" dirty="0"/>
              <a:t>, for example, is often fabric-preserving, while the replacement of aragonite and calcite with dolomite is fabric-destructive. </a:t>
            </a:r>
            <a:endParaRPr lang="en-US" dirty="0" smtClean="0"/>
          </a:p>
          <a:p>
            <a:pPr algn="just"/>
            <a:r>
              <a:rPr lang="en-US" dirty="0" smtClean="0"/>
              <a:t>On </a:t>
            </a:r>
            <a:r>
              <a:rPr lang="en-US" dirty="0"/>
              <a:t>a side note, this particular process (the replacement of aragonite and calcite with dolomite) is the most common form of recrystallization by replacement. </a:t>
            </a:r>
            <a:endParaRPr lang="en-US" dirty="0" smtClean="0"/>
          </a:p>
          <a:p>
            <a:pPr algn="just"/>
            <a:r>
              <a:rPr lang="en-US" dirty="0" smtClean="0"/>
              <a:t>Recrystallization </a:t>
            </a:r>
            <a:r>
              <a:rPr lang="en-US" dirty="0"/>
              <a:t>by replacement occurs on a variety of minerals, including </a:t>
            </a:r>
            <a:r>
              <a:rPr lang="en-US" dirty="0" err="1"/>
              <a:t>chert</a:t>
            </a:r>
            <a:r>
              <a:rPr lang="en-US" dirty="0"/>
              <a:t>, pyrite, hematite, apatite, anhydrite, and dolomite, among others.</a:t>
            </a:r>
          </a:p>
        </p:txBody>
      </p:sp>
      <p:grpSp>
        <p:nvGrpSpPr>
          <p:cNvPr id="4" name="Group 3"/>
          <p:cNvGrpSpPr/>
          <p:nvPr/>
        </p:nvGrpSpPr>
        <p:grpSpPr>
          <a:xfrm>
            <a:off x="1828800" y="304800"/>
            <a:ext cx="10264462" cy="6325984"/>
            <a:chOff x="304800" y="304800"/>
            <a:chExt cx="8763000" cy="6325984"/>
          </a:xfrm>
        </p:grpSpPr>
        <p:pic>
          <p:nvPicPr>
            <p:cNvPr id="5" name="Object 2"/>
            <p:cNvPicPr/>
            <p:nvPr/>
          </p:nvPicPr>
          <p:blipFill>
            <a:blip r:embed="rId2"/>
            <a:srcRect/>
            <a:stretch>
              <a:fillRect/>
            </a:stretch>
          </p:blipFill>
          <p:spPr bwMode="auto">
            <a:xfrm>
              <a:off x="304800" y="6053454"/>
              <a:ext cx="636270" cy="575945"/>
            </a:xfrm>
            <a:prstGeom prst="rect">
              <a:avLst/>
            </a:prstGeom>
            <a:noFill/>
          </p:spPr>
        </p:pic>
        <p:cxnSp>
          <p:nvCxnSpPr>
            <p:cNvPr id="6" name="Straight Connector 5"/>
            <p:cNvCxnSpPr/>
            <p:nvPr/>
          </p:nvCxnSpPr>
          <p:spPr>
            <a:xfrm>
              <a:off x="1143000" y="6341426"/>
              <a:ext cx="7010400" cy="2"/>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grpSp>
          <p:nvGrpSpPr>
            <p:cNvPr id="7" name="Group 6"/>
            <p:cNvGrpSpPr/>
            <p:nvPr/>
          </p:nvGrpSpPr>
          <p:grpSpPr>
            <a:xfrm>
              <a:off x="8431530" y="304800"/>
              <a:ext cx="636270" cy="6325984"/>
              <a:chOff x="8368665" y="193561"/>
              <a:chExt cx="636270" cy="6325984"/>
            </a:xfrm>
          </p:grpSpPr>
          <p:cxnSp>
            <p:nvCxnSpPr>
              <p:cNvPr id="8" name="Straight Connector 7"/>
              <p:cNvCxnSpPr/>
              <p:nvPr/>
            </p:nvCxnSpPr>
            <p:spPr>
              <a:xfrm>
                <a:off x="8686800" y="914400"/>
                <a:ext cx="0" cy="4846320"/>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pic>
            <p:nvPicPr>
              <p:cNvPr id="9" name="Object 2"/>
              <p:cNvPicPr/>
              <p:nvPr/>
            </p:nvPicPr>
            <p:blipFill>
              <a:blip r:embed="rId2"/>
              <a:srcRect/>
              <a:stretch>
                <a:fillRect/>
              </a:stretch>
            </p:blipFill>
            <p:spPr bwMode="auto">
              <a:xfrm>
                <a:off x="8368665" y="5943600"/>
                <a:ext cx="636270" cy="575945"/>
              </a:xfrm>
              <a:prstGeom prst="rect">
                <a:avLst/>
              </a:prstGeom>
              <a:noFill/>
            </p:spPr>
          </p:pic>
          <p:pic>
            <p:nvPicPr>
              <p:cNvPr id="10" name="Object 2"/>
              <p:cNvPicPr/>
              <p:nvPr/>
            </p:nvPicPr>
            <p:blipFill>
              <a:blip r:embed="rId2"/>
              <a:srcRect/>
              <a:stretch>
                <a:fillRect/>
              </a:stretch>
            </p:blipFill>
            <p:spPr bwMode="auto">
              <a:xfrm>
                <a:off x="8368665" y="193561"/>
                <a:ext cx="636270" cy="575945"/>
              </a:xfrm>
              <a:prstGeom prst="rect">
                <a:avLst/>
              </a:prstGeom>
              <a:noFill/>
            </p:spPr>
          </p:pic>
        </p:grpSp>
      </p:grpSp>
    </p:spTree>
    <p:extLst>
      <p:ext uri="{BB962C8B-B14F-4D97-AF65-F5344CB8AC3E}">
        <p14:creationId xmlns:p14="http://schemas.microsoft.com/office/powerpoint/2010/main" val="2495550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141669"/>
            <a:ext cx="8911687" cy="656822"/>
          </a:xfrm>
        </p:spPr>
        <p:txBody>
          <a:bodyPr>
            <a:normAutofit/>
          </a:bodyPr>
          <a:lstStyle/>
          <a:p>
            <a:r>
              <a:rPr lang="en-US" b="1" dirty="0"/>
              <a:t>Inversion</a:t>
            </a:r>
            <a:endParaRPr lang="en-US" dirty="0"/>
          </a:p>
        </p:txBody>
      </p:sp>
      <p:sp>
        <p:nvSpPr>
          <p:cNvPr id="3" name="Content Placeholder 2"/>
          <p:cNvSpPr>
            <a:spLocks noGrp="1"/>
          </p:cNvSpPr>
          <p:nvPr>
            <p:ph idx="1"/>
          </p:nvPr>
        </p:nvSpPr>
        <p:spPr>
          <a:xfrm>
            <a:off x="2163651" y="798491"/>
            <a:ext cx="9340961" cy="5602309"/>
          </a:xfrm>
        </p:spPr>
        <p:txBody>
          <a:bodyPr>
            <a:normAutofit/>
          </a:bodyPr>
          <a:lstStyle/>
          <a:p>
            <a:r>
              <a:rPr lang="en-US" dirty="0" smtClean="0"/>
              <a:t>Inversion </a:t>
            </a:r>
            <a:r>
              <a:rPr lang="en-US" dirty="0"/>
              <a:t>is a complex form of </a:t>
            </a:r>
            <a:r>
              <a:rPr lang="en-US" dirty="0" err="1"/>
              <a:t>neomorphism</a:t>
            </a:r>
            <a:r>
              <a:rPr lang="en-US" dirty="0"/>
              <a:t> in which the recrystallization </a:t>
            </a:r>
            <a:r>
              <a:rPr lang="en-US" dirty="0" smtClean="0"/>
              <a:t>process transforms </a:t>
            </a:r>
            <a:r>
              <a:rPr lang="en-US" dirty="0"/>
              <a:t>polymorphs into different </a:t>
            </a:r>
            <a:r>
              <a:rPr lang="en-US" dirty="0" smtClean="0"/>
              <a:t>polymorphs.</a:t>
            </a:r>
          </a:p>
          <a:p>
            <a:r>
              <a:rPr lang="en-US" dirty="0" smtClean="0"/>
              <a:t>Polymorphs, </a:t>
            </a:r>
            <a:r>
              <a:rPr lang="en-US" dirty="0"/>
              <a:t>are minerals that differ from one another in their crystalline structures but are otherwise composed of identical quantities and types of elements. </a:t>
            </a:r>
            <a:endParaRPr lang="en-US" dirty="0" smtClean="0"/>
          </a:p>
          <a:p>
            <a:r>
              <a:rPr lang="en-US" dirty="0" smtClean="0"/>
              <a:t>As </a:t>
            </a:r>
            <a:r>
              <a:rPr lang="en-US" dirty="0"/>
              <a:t>with any change in mineral structure, the alteration of polymorphs occurs most often in environments characterized by certain optimal temperatures and pressure levels. </a:t>
            </a:r>
            <a:endParaRPr lang="en-US" dirty="0" smtClean="0"/>
          </a:p>
          <a:p>
            <a:r>
              <a:rPr lang="en-US" dirty="0" smtClean="0"/>
              <a:t>Optimal</a:t>
            </a:r>
            <a:r>
              <a:rPr lang="en-US" dirty="0"/>
              <a:t> temperature and pressure levels vary in accordance to the type of mineral(s) under consideration.</a:t>
            </a:r>
          </a:p>
          <a:p>
            <a:r>
              <a:rPr lang="en-US" dirty="0"/>
              <a:t>Specifically, an increase in temperature incites an increase in atomic vibrations, which instigates atoms to distance themselves from each other. </a:t>
            </a:r>
            <a:endParaRPr lang="en-US" dirty="0" smtClean="0"/>
          </a:p>
          <a:p>
            <a:r>
              <a:rPr lang="en-US" dirty="0" smtClean="0"/>
              <a:t>The </a:t>
            </a:r>
            <a:r>
              <a:rPr lang="en-US" dirty="0"/>
              <a:t>excited atoms continue expanding until the increase in temperature can no longer provide the energy necessary for further expansion. </a:t>
            </a:r>
            <a:endParaRPr lang="en-US" dirty="0" smtClean="0"/>
          </a:p>
          <a:p>
            <a:r>
              <a:rPr lang="en-US" dirty="0" smtClean="0"/>
              <a:t>Affected </a:t>
            </a:r>
            <a:r>
              <a:rPr lang="en-US" dirty="0"/>
              <a:t>crystals and/or minerals are forced to adapt to the aforementioned atomic changes by expanding their skeletal structures, which results in visible changes of the aforementioned crystals and </a:t>
            </a:r>
            <a:r>
              <a:rPr lang="en-US" dirty="0" smtClean="0"/>
              <a:t>minerals.</a:t>
            </a:r>
            <a:endParaRPr lang="en-US" dirty="0"/>
          </a:p>
        </p:txBody>
      </p:sp>
      <p:grpSp>
        <p:nvGrpSpPr>
          <p:cNvPr id="4" name="Group 3"/>
          <p:cNvGrpSpPr/>
          <p:nvPr/>
        </p:nvGrpSpPr>
        <p:grpSpPr>
          <a:xfrm>
            <a:off x="1828800" y="304800"/>
            <a:ext cx="10264462" cy="6325984"/>
            <a:chOff x="304800" y="304800"/>
            <a:chExt cx="8763000" cy="6325984"/>
          </a:xfrm>
        </p:grpSpPr>
        <p:pic>
          <p:nvPicPr>
            <p:cNvPr id="5" name="Object 2"/>
            <p:cNvPicPr/>
            <p:nvPr/>
          </p:nvPicPr>
          <p:blipFill>
            <a:blip r:embed="rId2"/>
            <a:srcRect/>
            <a:stretch>
              <a:fillRect/>
            </a:stretch>
          </p:blipFill>
          <p:spPr bwMode="auto">
            <a:xfrm>
              <a:off x="304800" y="6053454"/>
              <a:ext cx="636270" cy="575945"/>
            </a:xfrm>
            <a:prstGeom prst="rect">
              <a:avLst/>
            </a:prstGeom>
            <a:noFill/>
          </p:spPr>
        </p:pic>
        <p:cxnSp>
          <p:nvCxnSpPr>
            <p:cNvPr id="6" name="Straight Connector 5"/>
            <p:cNvCxnSpPr/>
            <p:nvPr/>
          </p:nvCxnSpPr>
          <p:spPr>
            <a:xfrm>
              <a:off x="1143000" y="6341426"/>
              <a:ext cx="7010400" cy="2"/>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grpSp>
          <p:nvGrpSpPr>
            <p:cNvPr id="7" name="Group 6"/>
            <p:cNvGrpSpPr/>
            <p:nvPr/>
          </p:nvGrpSpPr>
          <p:grpSpPr>
            <a:xfrm>
              <a:off x="8431530" y="304800"/>
              <a:ext cx="636270" cy="6325984"/>
              <a:chOff x="8368665" y="193561"/>
              <a:chExt cx="636270" cy="6325984"/>
            </a:xfrm>
          </p:grpSpPr>
          <p:cxnSp>
            <p:nvCxnSpPr>
              <p:cNvPr id="8" name="Straight Connector 7"/>
              <p:cNvCxnSpPr/>
              <p:nvPr/>
            </p:nvCxnSpPr>
            <p:spPr>
              <a:xfrm>
                <a:off x="8686800" y="914400"/>
                <a:ext cx="0" cy="4846320"/>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pic>
            <p:nvPicPr>
              <p:cNvPr id="9" name="Object 2"/>
              <p:cNvPicPr/>
              <p:nvPr/>
            </p:nvPicPr>
            <p:blipFill>
              <a:blip r:embed="rId2"/>
              <a:srcRect/>
              <a:stretch>
                <a:fillRect/>
              </a:stretch>
            </p:blipFill>
            <p:spPr bwMode="auto">
              <a:xfrm>
                <a:off x="8368665" y="5943600"/>
                <a:ext cx="636270" cy="575945"/>
              </a:xfrm>
              <a:prstGeom prst="rect">
                <a:avLst/>
              </a:prstGeom>
              <a:noFill/>
            </p:spPr>
          </p:pic>
          <p:pic>
            <p:nvPicPr>
              <p:cNvPr id="10" name="Object 2"/>
              <p:cNvPicPr/>
              <p:nvPr/>
            </p:nvPicPr>
            <p:blipFill>
              <a:blip r:embed="rId2"/>
              <a:srcRect/>
              <a:stretch>
                <a:fillRect/>
              </a:stretch>
            </p:blipFill>
            <p:spPr bwMode="auto">
              <a:xfrm>
                <a:off x="8368665" y="193561"/>
                <a:ext cx="636270" cy="575945"/>
              </a:xfrm>
              <a:prstGeom prst="rect">
                <a:avLst/>
              </a:prstGeom>
              <a:noFill/>
            </p:spPr>
          </p:pic>
        </p:grpSp>
      </p:grpSp>
    </p:spTree>
    <p:extLst>
      <p:ext uri="{BB962C8B-B14F-4D97-AF65-F5344CB8AC3E}">
        <p14:creationId xmlns:p14="http://schemas.microsoft.com/office/powerpoint/2010/main" val="36296023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296214"/>
            <a:ext cx="8911687" cy="592428"/>
          </a:xfrm>
        </p:spPr>
        <p:txBody>
          <a:bodyPr>
            <a:normAutofit fontScale="90000"/>
          </a:bodyPr>
          <a:lstStyle/>
          <a:p>
            <a:r>
              <a:rPr lang="en-US" dirty="0" smtClean="0"/>
              <a:t>Inversion (</a:t>
            </a:r>
            <a:r>
              <a:rPr lang="en-US" dirty="0" err="1" smtClean="0"/>
              <a:t>Cont</a:t>
            </a:r>
            <a:r>
              <a:rPr lang="en-US" dirty="0" smtClean="0"/>
              <a:t>’)</a:t>
            </a:r>
            <a:endParaRPr lang="en-US" dirty="0"/>
          </a:p>
        </p:txBody>
      </p:sp>
      <p:sp>
        <p:nvSpPr>
          <p:cNvPr id="3" name="Content Placeholder 2"/>
          <p:cNvSpPr>
            <a:spLocks noGrp="1"/>
          </p:cNvSpPr>
          <p:nvPr>
            <p:ph idx="1"/>
          </p:nvPr>
        </p:nvSpPr>
        <p:spPr>
          <a:xfrm>
            <a:off x="2253803" y="1197735"/>
            <a:ext cx="9427335" cy="5100034"/>
          </a:xfrm>
        </p:spPr>
        <p:txBody>
          <a:bodyPr/>
          <a:lstStyle/>
          <a:p>
            <a:pPr algn="just"/>
            <a:r>
              <a:rPr lang="en-US" dirty="0"/>
              <a:t>All the while, pressure continuously compresses the altered crystals and minerals into dense structures; the final product is a collection of chemically-identical crystals that differs structurally and visibly from its predecessor</a:t>
            </a:r>
            <a:r>
              <a:rPr lang="en-US" dirty="0" smtClean="0"/>
              <a:t>.</a:t>
            </a:r>
            <a:endParaRPr lang="en-US" dirty="0"/>
          </a:p>
          <a:p>
            <a:pPr algn="just"/>
            <a:r>
              <a:rPr lang="en-US" dirty="0"/>
              <a:t>Perhaps the most pervasive example of inversion occurs on carbon. </a:t>
            </a:r>
            <a:endParaRPr lang="en-US" dirty="0" smtClean="0"/>
          </a:p>
          <a:p>
            <a:pPr algn="just"/>
            <a:r>
              <a:rPr lang="en-US" dirty="0" smtClean="0"/>
              <a:t>The </a:t>
            </a:r>
            <a:r>
              <a:rPr lang="en-US" dirty="0"/>
              <a:t>inversion of carbon, depending on the temperature and pressure of the environment, results in one of two very distinct polymorphs: Under low temperature and low pressure, recrystallization by inversion will result in coal, and under high pressure and high temperature, recrystallization by inversion will result in diamond. </a:t>
            </a:r>
            <a:endParaRPr lang="en-US" dirty="0" smtClean="0"/>
          </a:p>
          <a:p>
            <a:pPr algn="just"/>
            <a:r>
              <a:rPr lang="en-US" dirty="0" smtClean="0"/>
              <a:t>Both </a:t>
            </a:r>
            <a:r>
              <a:rPr lang="en-US" dirty="0"/>
              <a:t>coal and diamond are derived from carbon and are chemically identical, but they differ remarkably from each other in terms of physical </a:t>
            </a:r>
            <a:r>
              <a:rPr lang="en-US"/>
              <a:t>appearance</a:t>
            </a:r>
            <a:r>
              <a:rPr lang="en-US" smtClean="0"/>
              <a:t>.</a:t>
            </a:r>
            <a:endParaRPr lang="en-US" dirty="0"/>
          </a:p>
          <a:p>
            <a:pPr algn="just"/>
            <a:endParaRPr lang="en-US" dirty="0"/>
          </a:p>
        </p:txBody>
      </p:sp>
      <p:grpSp>
        <p:nvGrpSpPr>
          <p:cNvPr id="4" name="Group 3"/>
          <p:cNvGrpSpPr/>
          <p:nvPr/>
        </p:nvGrpSpPr>
        <p:grpSpPr>
          <a:xfrm>
            <a:off x="1828800" y="304800"/>
            <a:ext cx="10264462" cy="6325984"/>
            <a:chOff x="304800" y="304800"/>
            <a:chExt cx="8763000" cy="6325984"/>
          </a:xfrm>
        </p:grpSpPr>
        <p:pic>
          <p:nvPicPr>
            <p:cNvPr id="5" name="Object 2"/>
            <p:cNvPicPr/>
            <p:nvPr/>
          </p:nvPicPr>
          <p:blipFill>
            <a:blip r:embed="rId2"/>
            <a:srcRect/>
            <a:stretch>
              <a:fillRect/>
            </a:stretch>
          </p:blipFill>
          <p:spPr bwMode="auto">
            <a:xfrm>
              <a:off x="304800" y="6053454"/>
              <a:ext cx="636270" cy="575945"/>
            </a:xfrm>
            <a:prstGeom prst="rect">
              <a:avLst/>
            </a:prstGeom>
            <a:noFill/>
          </p:spPr>
        </p:pic>
        <p:cxnSp>
          <p:nvCxnSpPr>
            <p:cNvPr id="6" name="Straight Connector 5"/>
            <p:cNvCxnSpPr/>
            <p:nvPr/>
          </p:nvCxnSpPr>
          <p:spPr>
            <a:xfrm>
              <a:off x="1143000" y="6341426"/>
              <a:ext cx="7010400" cy="2"/>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grpSp>
          <p:nvGrpSpPr>
            <p:cNvPr id="7" name="Group 6"/>
            <p:cNvGrpSpPr/>
            <p:nvPr/>
          </p:nvGrpSpPr>
          <p:grpSpPr>
            <a:xfrm>
              <a:off x="8431530" y="304800"/>
              <a:ext cx="636270" cy="6325984"/>
              <a:chOff x="8368665" y="193561"/>
              <a:chExt cx="636270" cy="6325984"/>
            </a:xfrm>
          </p:grpSpPr>
          <p:cxnSp>
            <p:nvCxnSpPr>
              <p:cNvPr id="8" name="Straight Connector 7"/>
              <p:cNvCxnSpPr/>
              <p:nvPr/>
            </p:nvCxnSpPr>
            <p:spPr>
              <a:xfrm>
                <a:off x="8686800" y="914400"/>
                <a:ext cx="0" cy="4846320"/>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pic>
            <p:nvPicPr>
              <p:cNvPr id="9" name="Object 2"/>
              <p:cNvPicPr/>
              <p:nvPr/>
            </p:nvPicPr>
            <p:blipFill>
              <a:blip r:embed="rId2"/>
              <a:srcRect/>
              <a:stretch>
                <a:fillRect/>
              </a:stretch>
            </p:blipFill>
            <p:spPr bwMode="auto">
              <a:xfrm>
                <a:off x="8368665" y="5943600"/>
                <a:ext cx="636270" cy="575945"/>
              </a:xfrm>
              <a:prstGeom prst="rect">
                <a:avLst/>
              </a:prstGeom>
              <a:noFill/>
            </p:spPr>
          </p:pic>
          <p:pic>
            <p:nvPicPr>
              <p:cNvPr id="10" name="Object 2"/>
              <p:cNvPicPr/>
              <p:nvPr/>
            </p:nvPicPr>
            <p:blipFill>
              <a:blip r:embed="rId2"/>
              <a:srcRect/>
              <a:stretch>
                <a:fillRect/>
              </a:stretch>
            </p:blipFill>
            <p:spPr bwMode="auto">
              <a:xfrm>
                <a:off x="8368665" y="193561"/>
                <a:ext cx="636270" cy="575945"/>
              </a:xfrm>
              <a:prstGeom prst="rect">
                <a:avLst/>
              </a:prstGeom>
              <a:noFill/>
            </p:spPr>
          </p:pic>
        </p:grpSp>
      </p:grpSp>
    </p:spTree>
    <p:extLst>
      <p:ext uri="{BB962C8B-B14F-4D97-AF65-F5344CB8AC3E}">
        <p14:creationId xmlns:p14="http://schemas.microsoft.com/office/powerpoint/2010/main" val="1686377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073499" y="296213"/>
            <a:ext cx="8911687" cy="798490"/>
          </a:xfrm>
        </p:spPr>
        <p:txBody>
          <a:bodyPr>
            <a:normAutofit/>
          </a:bodyPr>
          <a:lstStyle/>
          <a:p>
            <a:r>
              <a:rPr lang="en-US" dirty="0" smtClean="0">
                <a:solidFill>
                  <a:schemeClr val="tx1"/>
                </a:solidFill>
              </a:rPr>
              <a:t>Diagenesis</a:t>
            </a:r>
            <a:endParaRPr lang="en-US" dirty="0">
              <a:solidFill>
                <a:schemeClr val="tx1"/>
              </a:solidFill>
            </a:endParaRPr>
          </a:p>
        </p:txBody>
      </p:sp>
      <p:sp>
        <p:nvSpPr>
          <p:cNvPr id="3" name="Content Placeholder 2"/>
          <p:cNvSpPr>
            <a:spLocks noGrp="1"/>
          </p:cNvSpPr>
          <p:nvPr>
            <p:ph idx="1"/>
          </p:nvPr>
        </p:nvSpPr>
        <p:spPr>
          <a:xfrm>
            <a:off x="2073499" y="1094703"/>
            <a:ext cx="9620518" cy="5344733"/>
          </a:xfrm>
        </p:spPr>
        <p:txBody>
          <a:bodyPr>
            <a:normAutofit/>
          </a:bodyPr>
          <a:lstStyle/>
          <a:p>
            <a:r>
              <a:rPr lang="en-US" dirty="0" smtClean="0">
                <a:solidFill>
                  <a:schemeClr val="tx1"/>
                </a:solidFill>
              </a:rPr>
              <a:t>Diagenesis</a:t>
            </a:r>
            <a:r>
              <a:rPr lang="en-US" dirty="0">
                <a:solidFill>
                  <a:schemeClr val="tx1"/>
                </a:solidFill>
              </a:rPr>
              <a:t> is used to describe all the chemical, physical, and biological changes, including </a:t>
            </a:r>
            <a:r>
              <a:rPr lang="en-US" dirty="0" smtClean="0">
                <a:solidFill>
                  <a:schemeClr val="tx1"/>
                </a:solidFill>
              </a:rPr>
              <a:t>cementation, </a:t>
            </a:r>
            <a:r>
              <a:rPr lang="en-US" dirty="0">
                <a:solidFill>
                  <a:schemeClr val="tx1"/>
                </a:solidFill>
              </a:rPr>
              <a:t>undergone by a sediment after its initial deposition, exclusive of surface weathering. </a:t>
            </a:r>
            <a:endParaRPr lang="en-US" dirty="0" smtClean="0">
              <a:solidFill>
                <a:schemeClr val="tx1"/>
              </a:solidFill>
            </a:endParaRPr>
          </a:p>
          <a:p>
            <a:r>
              <a:rPr lang="en-US" dirty="0" smtClean="0">
                <a:solidFill>
                  <a:schemeClr val="tx1"/>
                </a:solidFill>
              </a:rPr>
              <a:t>Some </a:t>
            </a:r>
            <a:r>
              <a:rPr lang="en-US" dirty="0">
                <a:solidFill>
                  <a:schemeClr val="tx1"/>
                </a:solidFill>
              </a:rPr>
              <a:t>of these processes cause the sediment to consolidate: a compact, solid substance forms out of loose material. </a:t>
            </a:r>
            <a:endParaRPr lang="en-US" dirty="0" smtClean="0">
              <a:solidFill>
                <a:schemeClr val="tx1"/>
              </a:solidFill>
            </a:endParaRPr>
          </a:p>
          <a:p>
            <a:r>
              <a:rPr lang="en-US" dirty="0" smtClean="0">
                <a:solidFill>
                  <a:schemeClr val="tx1"/>
                </a:solidFill>
              </a:rPr>
              <a:t>As </a:t>
            </a:r>
            <a:r>
              <a:rPr lang="en-US" dirty="0">
                <a:solidFill>
                  <a:schemeClr val="tx1"/>
                </a:solidFill>
              </a:rPr>
              <a:t>sediment deposition builds up, the overburden (or </a:t>
            </a:r>
            <a:r>
              <a:rPr lang="en-US" dirty="0" err="1">
                <a:solidFill>
                  <a:schemeClr val="tx1"/>
                </a:solidFill>
              </a:rPr>
              <a:t>lithostatic</a:t>
            </a:r>
            <a:r>
              <a:rPr lang="en-US" dirty="0">
                <a:solidFill>
                  <a:schemeClr val="tx1"/>
                </a:solidFill>
              </a:rPr>
              <a:t>) pressure rises, and a process known as </a:t>
            </a:r>
            <a:r>
              <a:rPr lang="en-US" dirty="0" err="1">
                <a:solidFill>
                  <a:schemeClr val="tx1"/>
                </a:solidFill>
              </a:rPr>
              <a:t>lithification</a:t>
            </a:r>
            <a:r>
              <a:rPr lang="en-US" dirty="0">
                <a:solidFill>
                  <a:schemeClr val="tx1"/>
                </a:solidFill>
              </a:rPr>
              <a:t> takes </a:t>
            </a:r>
            <a:r>
              <a:rPr lang="en-US" dirty="0" smtClean="0">
                <a:solidFill>
                  <a:schemeClr val="tx1"/>
                </a:solidFill>
              </a:rPr>
              <a:t>place.</a:t>
            </a:r>
          </a:p>
          <a:p>
            <a:r>
              <a:rPr lang="en-US" dirty="0">
                <a:solidFill>
                  <a:schemeClr val="tx1"/>
                </a:solidFill>
              </a:rPr>
              <a:t>Sedimentary rocks are often saturated with seawater or groundwater, in which minerals can dissolve or from which minerals can precipitate</a:t>
            </a:r>
            <a:r>
              <a:rPr lang="en-US" dirty="0" smtClean="0">
                <a:solidFill>
                  <a:schemeClr val="tx1"/>
                </a:solidFill>
              </a:rPr>
              <a:t>.</a:t>
            </a:r>
          </a:p>
          <a:p>
            <a:r>
              <a:rPr lang="en-US" dirty="0" smtClean="0">
                <a:solidFill>
                  <a:schemeClr val="tx1"/>
                </a:solidFill>
              </a:rPr>
              <a:t>Precipitating </a:t>
            </a:r>
            <a:r>
              <a:rPr lang="en-US" dirty="0">
                <a:solidFill>
                  <a:schemeClr val="tx1"/>
                </a:solidFill>
              </a:rPr>
              <a:t>minerals reduce the pore space in a rock, a process called cementation. Due to the decrease in pore space, the original connate fluids are expelled. </a:t>
            </a:r>
            <a:endParaRPr lang="en-US" dirty="0" smtClean="0">
              <a:solidFill>
                <a:schemeClr val="tx1"/>
              </a:solidFill>
            </a:endParaRPr>
          </a:p>
          <a:p>
            <a:r>
              <a:rPr lang="en-US" dirty="0" smtClean="0">
                <a:solidFill>
                  <a:schemeClr val="tx1"/>
                </a:solidFill>
              </a:rPr>
              <a:t>The </a:t>
            </a:r>
            <a:r>
              <a:rPr lang="en-US" dirty="0">
                <a:solidFill>
                  <a:schemeClr val="tx1"/>
                </a:solidFill>
              </a:rPr>
              <a:t>precipitated minerals form a cement and make the rock more compact and competent. In this way, loose clasts in a sedimentary rock can become "glued" together</a:t>
            </a:r>
            <a:r>
              <a:rPr lang="en-US" dirty="0" smtClean="0">
                <a:solidFill>
                  <a:schemeClr val="tx1"/>
                </a:solidFill>
              </a:rPr>
              <a:t>.</a:t>
            </a:r>
            <a:endParaRPr lang="en-US" dirty="0">
              <a:solidFill>
                <a:schemeClr val="tx1"/>
              </a:solidFill>
            </a:endParaRPr>
          </a:p>
        </p:txBody>
      </p:sp>
      <p:grpSp>
        <p:nvGrpSpPr>
          <p:cNvPr id="4" name="Group 3"/>
          <p:cNvGrpSpPr/>
          <p:nvPr/>
        </p:nvGrpSpPr>
        <p:grpSpPr>
          <a:xfrm>
            <a:off x="1828800" y="304800"/>
            <a:ext cx="10264462" cy="6325984"/>
            <a:chOff x="304800" y="304800"/>
            <a:chExt cx="8763000" cy="6325984"/>
          </a:xfrm>
        </p:grpSpPr>
        <p:pic>
          <p:nvPicPr>
            <p:cNvPr id="5" name="Object 2"/>
            <p:cNvPicPr/>
            <p:nvPr/>
          </p:nvPicPr>
          <p:blipFill>
            <a:blip r:embed="rId2"/>
            <a:srcRect/>
            <a:stretch>
              <a:fillRect/>
            </a:stretch>
          </p:blipFill>
          <p:spPr bwMode="auto">
            <a:xfrm>
              <a:off x="304800" y="6053454"/>
              <a:ext cx="636270" cy="575945"/>
            </a:xfrm>
            <a:prstGeom prst="rect">
              <a:avLst/>
            </a:prstGeom>
            <a:noFill/>
          </p:spPr>
        </p:pic>
        <p:cxnSp>
          <p:nvCxnSpPr>
            <p:cNvPr id="6" name="Straight Connector 5"/>
            <p:cNvCxnSpPr/>
            <p:nvPr/>
          </p:nvCxnSpPr>
          <p:spPr>
            <a:xfrm>
              <a:off x="1143000" y="6341426"/>
              <a:ext cx="7010400" cy="2"/>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grpSp>
          <p:nvGrpSpPr>
            <p:cNvPr id="7" name="Group 6"/>
            <p:cNvGrpSpPr/>
            <p:nvPr/>
          </p:nvGrpSpPr>
          <p:grpSpPr>
            <a:xfrm>
              <a:off x="8431530" y="304800"/>
              <a:ext cx="636270" cy="6325984"/>
              <a:chOff x="8368665" y="193561"/>
              <a:chExt cx="636270" cy="6325984"/>
            </a:xfrm>
          </p:grpSpPr>
          <p:cxnSp>
            <p:nvCxnSpPr>
              <p:cNvPr id="8" name="Straight Connector 7"/>
              <p:cNvCxnSpPr/>
              <p:nvPr/>
            </p:nvCxnSpPr>
            <p:spPr>
              <a:xfrm>
                <a:off x="8686800" y="914400"/>
                <a:ext cx="0" cy="4846320"/>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pic>
            <p:nvPicPr>
              <p:cNvPr id="9" name="Object 2"/>
              <p:cNvPicPr/>
              <p:nvPr/>
            </p:nvPicPr>
            <p:blipFill>
              <a:blip r:embed="rId2"/>
              <a:srcRect/>
              <a:stretch>
                <a:fillRect/>
              </a:stretch>
            </p:blipFill>
            <p:spPr bwMode="auto">
              <a:xfrm>
                <a:off x="8368665" y="5943600"/>
                <a:ext cx="636270" cy="575945"/>
              </a:xfrm>
              <a:prstGeom prst="rect">
                <a:avLst/>
              </a:prstGeom>
              <a:noFill/>
            </p:spPr>
          </p:pic>
          <p:pic>
            <p:nvPicPr>
              <p:cNvPr id="10" name="Object 2"/>
              <p:cNvPicPr/>
              <p:nvPr/>
            </p:nvPicPr>
            <p:blipFill>
              <a:blip r:embed="rId2"/>
              <a:srcRect/>
              <a:stretch>
                <a:fillRect/>
              </a:stretch>
            </p:blipFill>
            <p:spPr bwMode="auto">
              <a:xfrm>
                <a:off x="8368665" y="193561"/>
                <a:ext cx="636270" cy="575945"/>
              </a:xfrm>
              <a:prstGeom prst="rect">
                <a:avLst/>
              </a:prstGeom>
              <a:noFill/>
            </p:spPr>
          </p:pic>
        </p:grpSp>
      </p:grpSp>
    </p:spTree>
    <p:extLst>
      <p:ext uri="{BB962C8B-B14F-4D97-AF65-F5344CB8AC3E}">
        <p14:creationId xmlns:p14="http://schemas.microsoft.com/office/powerpoint/2010/main" val="696979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752600" y="193184"/>
            <a:ext cx="8440738" cy="873616"/>
          </a:xfrm>
        </p:spPr>
        <p:txBody>
          <a:bodyPr>
            <a:normAutofit/>
          </a:bodyPr>
          <a:lstStyle/>
          <a:p>
            <a:pPr algn="l" eaLnBrk="1" hangingPunct="1"/>
            <a:r>
              <a:rPr lang="en-US" altLang="en-US" sz="4000" b="1" dirty="0"/>
              <a:t>   </a:t>
            </a:r>
            <a:r>
              <a:rPr lang="en-US" altLang="en-US" sz="4000" b="1" i="1" dirty="0"/>
              <a:t>Turning sediment into rock</a:t>
            </a:r>
          </a:p>
        </p:txBody>
      </p:sp>
      <p:sp>
        <p:nvSpPr>
          <p:cNvPr id="12291" name="Rectangle 3"/>
          <p:cNvSpPr>
            <a:spLocks noGrp="1" noChangeArrowheads="1"/>
          </p:cNvSpPr>
          <p:nvPr>
            <p:ph idx="1"/>
          </p:nvPr>
        </p:nvSpPr>
        <p:spPr>
          <a:xfrm>
            <a:off x="2112134" y="1300766"/>
            <a:ext cx="9118243" cy="5048519"/>
          </a:xfrm>
        </p:spPr>
        <p:txBody>
          <a:bodyPr>
            <a:noAutofit/>
          </a:bodyPr>
          <a:lstStyle/>
          <a:p>
            <a:pPr marL="457200" lvl="1" indent="0" eaLnBrk="1" hangingPunct="1">
              <a:buNone/>
            </a:pPr>
            <a:r>
              <a:rPr lang="en-US" altLang="en-US" sz="2400" dirty="0" smtClean="0">
                <a:cs typeface="Rod" panose="02030509050101010101" pitchFamily="49" charset="-79"/>
              </a:rPr>
              <a:t>Diagenesis includes:</a:t>
            </a:r>
          </a:p>
          <a:p>
            <a:pPr lvl="1"/>
            <a:r>
              <a:rPr lang="en-US" altLang="en-US" sz="2400" u="sng" dirty="0" smtClean="0">
                <a:cs typeface="Rod" panose="02030509050101010101" pitchFamily="49" charset="-79"/>
              </a:rPr>
              <a:t>Recrystallization</a:t>
            </a:r>
            <a:r>
              <a:rPr lang="en-US" altLang="en-US" sz="2400" dirty="0" smtClean="0">
                <a:cs typeface="Rod" panose="02030509050101010101" pitchFamily="49" charset="-79"/>
              </a:rPr>
              <a:t> </a:t>
            </a:r>
            <a:r>
              <a:rPr lang="en-US" altLang="en-US" sz="2400" dirty="0">
                <a:cs typeface="Rod" panose="02030509050101010101" pitchFamily="49" charset="-79"/>
              </a:rPr>
              <a:t>– growth of stable minerals from less stable </a:t>
            </a:r>
            <a:r>
              <a:rPr lang="en-US" altLang="en-US" sz="2400" dirty="0" smtClean="0">
                <a:cs typeface="Rod" panose="02030509050101010101" pitchFamily="49" charset="-79"/>
              </a:rPr>
              <a:t>ones.</a:t>
            </a:r>
          </a:p>
          <a:p>
            <a:pPr lvl="1"/>
            <a:r>
              <a:rPr lang="en-US" altLang="en-US" sz="2400" u="sng" dirty="0" err="1" smtClean="0">
                <a:cs typeface="Rod" panose="02030509050101010101" pitchFamily="49" charset="-79"/>
              </a:rPr>
              <a:t>Lithification</a:t>
            </a:r>
            <a:r>
              <a:rPr lang="en-US" altLang="en-US" sz="2400" dirty="0" smtClean="0">
                <a:cs typeface="Rod" panose="02030509050101010101" pitchFamily="49" charset="-79"/>
              </a:rPr>
              <a:t> </a:t>
            </a:r>
            <a:r>
              <a:rPr lang="en-US" altLang="en-US" sz="2400" dirty="0">
                <a:cs typeface="Rod" panose="02030509050101010101" pitchFamily="49" charset="-79"/>
              </a:rPr>
              <a:t>– loose sediment is transformed into solid rock by compaction and </a:t>
            </a:r>
            <a:r>
              <a:rPr lang="en-US" altLang="en-US" sz="2400" dirty="0" smtClean="0">
                <a:cs typeface="Rod" panose="02030509050101010101" pitchFamily="49" charset="-79"/>
              </a:rPr>
              <a:t>cementation.</a:t>
            </a:r>
          </a:p>
          <a:p>
            <a:pPr lvl="1"/>
            <a:r>
              <a:rPr lang="en-US" sz="2400" dirty="0" smtClean="0"/>
              <a:t>Compaction</a:t>
            </a:r>
            <a:r>
              <a:rPr lang="en-US" sz="2400" dirty="0"/>
              <a:t>: As more sediments are piled on top, compaction drives out the excess </a:t>
            </a:r>
            <a:r>
              <a:rPr lang="en-US" sz="2400" dirty="0" smtClean="0"/>
              <a:t>water.</a:t>
            </a:r>
          </a:p>
          <a:p>
            <a:pPr lvl="1"/>
            <a:r>
              <a:rPr lang="en-US" sz="2400" dirty="0" smtClean="0"/>
              <a:t>Cementation</a:t>
            </a:r>
            <a:r>
              <a:rPr lang="en-US" sz="2400" dirty="0"/>
              <a:t>: Precipitation of chemicals dissolved in water binds grains of a sediment </a:t>
            </a:r>
            <a:r>
              <a:rPr lang="en-US" sz="2400" dirty="0" smtClean="0"/>
              <a:t>together.</a:t>
            </a:r>
          </a:p>
          <a:p>
            <a:pPr lvl="1"/>
            <a:r>
              <a:rPr lang="en-US" altLang="en-US" sz="2400" dirty="0" smtClean="0">
                <a:cs typeface="Rod" panose="02030509050101010101" pitchFamily="49" charset="-79"/>
              </a:rPr>
              <a:t>Natural </a:t>
            </a:r>
            <a:r>
              <a:rPr lang="en-US" altLang="en-US" sz="2400" dirty="0">
                <a:cs typeface="Rod" panose="02030509050101010101" pitchFamily="49" charset="-79"/>
              </a:rPr>
              <a:t>cements: calcite, silica, and iron oxide. </a:t>
            </a:r>
            <a:r>
              <a:rPr lang="en-US" altLang="en-US" sz="2400" dirty="0" smtClean="0">
                <a:cs typeface="Rod" panose="02030509050101010101" pitchFamily="49" charset="-79"/>
              </a:rPr>
              <a:t>	Formed </a:t>
            </a:r>
            <a:r>
              <a:rPr lang="en-US" altLang="en-US" sz="2400" dirty="0">
                <a:cs typeface="Rod" panose="02030509050101010101" pitchFamily="49" charset="-79"/>
              </a:rPr>
              <a:t>from ions in solution in water</a:t>
            </a:r>
            <a:r>
              <a:rPr lang="en-US" altLang="en-US" sz="2400" dirty="0" smtClean="0">
                <a:cs typeface="Rod" panose="02030509050101010101" pitchFamily="49" charset="-79"/>
              </a:rPr>
              <a:t>.</a:t>
            </a:r>
            <a:endParaRPr lang="en-US" altLang="en-US" sz="2400" dirty="0">
              <a:cs typeface="Rod" panose="02030509050101010101" pitchFamily="49" charset="-79"/>
            </a:endParaRPr>
          </a:p>
        </p:txBody>
      </p:sp>
      <p:grpSp>
        <p:nvGrpSpPr>
          <p:cNvPr id="4" name="Group 3"/>
          <p:cNvGrpSpPr/>
          <p:nvPr/>
        </p:nvGrpSpPr>
        <p:grpSpPr>
          <a:xfrm>
            <a:off x="1828800" y="304800"/>
            <a:ext cx="10264462" cy="6325984"/>
            <a:chOff x="304800" y="304800"/>
            <a:chExt cx="8763000" cy="6325984"/>
          </a:xfrm>
        </p:grpSpPr>
        <p:pic>
          <p:nvPicPr>
            <p:cNvPr id="5" name="Object 2"/>
            <p:cNvPicPr/>
            <p:nvPr/>
          </p:nvPicPr>
          <p:blipFill>
            <a:blip r:embed="rId3"/>
            <a:srcRect/>
            <a:stretch>
              <a:fillRect/>
            </a:stretch>
          </p:blipFill>
          <p:spPr bwMode="auto">
            <a:xfrm>
              <a:off x="304800" y="6053454"/>
              <a:ext cx="636270" cy="575945"/>
            </a:xfrm>
            <a:prstGeom prst="rect">
              <a:avLst/>
            </a:prstGeom>
            <a:noFill/>
          </p:spPr>
        </p:pic>
        <p:cxnSp>
          <p:nvCxnSpPr>
            <p:cNvPr id="6" name="Straight Connector 5"/>
            <p:cNvCxnSpPr/>
            <p:nvPr/>
          </p:nvCxnSpPr>
          <p:spPr>
            <a:xfrm>
              <a:off x="1143000" y="6341426"/>
              <a:ext cx="7010400" cy="2"/>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grpSp>
          <p:nvGrpSpPr>
            <p:cNvPr id="7" name="Group 6"/>
            <p:cNvGrpSpPr/>
            <p:nvPr/>
          </p:nvGrpSpPr>
          <p:grpSpPr>
            <a:xfrm>
              <a:off x="8431530" y="304800"/>
              <a:ext cx="636270" cy="6325984"/>
              <a:chOff x="8368665" y="193561"/>
              <a:chExt cx="636270" cy="6325984"/>
            </a:xfrm>
          </p:grpSpPr>
          <p:cxnSp>
            <p:nvCxnSpPr>
              <p:cNvPr id="8" name="Straight Connector 7"/>
              <p:cNvCxnSpPr/>
              <p:nvPr/>
            </p:nvCxnSpPr>
            <p:spPr>
              <a:xfrm>
                <a:off x="8686800" y="914400"/>
                <a:ext cx="0" cy="4846320"/>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pic>
            <p:nvPicPr>
              <p:cNvPr id="9" name="Object 2"/>
              <p:cNvPicPr/>
              <p:nvPr/>
            </p:nvPicPr>
            <p:blipFill>
              <a:blip r:embed="rId3"/>
              <a:srcRect/>
              <a:stretch>
                <a:fillRect/>
              </a:stretch>
            </p:blipFill>
            <p:spPr bwMode="auto">
              <a:xfrm>
                <a:off x="8368665" y="5943600"/>
                <a:ext cx="636270" cy="575945"/>
              </a:xfrm>
              <a:prstGeom prst="rect">
                <a:avLst/>
              </a:prstGeom>
              <a:noFill/>
            </p:spPr>
          </p:pic>
          <p:pic>
            <p:nvPicPr>
              <p:cNvPr id="10" name="Object 2"/>
              <p:cNvPicPr/>
              <p:nvPr/>
            </p:nvPicPr>
            <p:blipFill>
              <a:blip r:embed="rId3"/>
              <a:srcRect/>
              <a:stretch>
                <a:fillRect/>
              </a:stretch>
            </p:blipFill>
            <p:spPr bwMode="auto">
              <a:xfrm>
                <a:off x="8368665" y="193561"/>
                <a:ext cx="636270" cy="575945"/>
              </a:xfrm>
              <a:prstGeom prst="rect">
                <a:avLst/>
              </a:prstGeom>
              <a:noFill/>
            </p:spPr>
          </p:pic>
        </p:grpSp>
      </p:grpSp>
    </p:spTree>
    <p:extLst>
      <p:ext uri="{BB962C8B-B14F-4D97-AF65-F5344CB8AC3E}">
        <p14:creationId xmlns:p14="http://schemas.microsoft.com/office/powerpoint/2010/main" val="3896889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ext Box 2"/>
          <p:cNvSpPr txBox="1">
            <a:spLocks noChangeArrowheads="1"/>
          </p:cNvSpPr>
          <p:nvPr/>
        </p:nvSpPr>
        <p:spPr bwMode="auto">
          <a:xfrm>
            <a:off x="2057400" y="539369"/>
            <a:ext cx="2595582"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700"/>
              </a:spcBef>
              <a:buClr>
                <a:schemeClr val="accent2"/>
              </a:buClr>
              <a:buSzPct val="60000"/>
              <a:buFont typeface="Wingdings" panose="05000000000000000000" pitchFamily="2" charset="2"/>
              <a:buChar char=""/>
              <a:tabLst>
                <a:tab pos="228600" algn="l"/>
                <a:tab pos="1943100" algn="l"/>
              </a:tabLst>
              <a:defRPr sz="2900">
                <a:solidFill>
                  <a:schemeClr val="tx1"/>
                </a:solidFill>
                <a:latin typeface="Tw Cen MT" charset="0"/>
                <a:ea typeface="ＭＳ Ｐゴシック" panose="020B0600070205080204" pitchFamily="34" charset="-128"/>
              </a:defRPr>
            </a:lvl1pPr>
            <a:lvl2pPr marL="742950" indent="-285750">
              <a:spcBef>
                <a:spcPts val="550"/>
              </a:spcBef>
              <a:buClr>
                <a:schemeClr val="accent1"/>
              </a:buClr>
              <a:buSzPct val="70000"/>
              <a:buFont typeface="Wingdings 2" panose="05020102010507070707" pitchFamily="18" charset="2"/>
              <a:buChar char=""/>
              <a:tabLst>
                <a:tab pos="228600" algn="l"/>
                <a:tab pos="1943100" algn="l"/>
              </a:tabLst>
              <a:defRPr sz="2600">
                <a:solidFill>
                  <a:schemeClr val="tx1"/>
                </a:solidFill>
                <a:latin typeface="Tw Cen MT" charset="0"/>
                <a:ea typeface="ＭＳ Ｐゴシック" panose="020B0600070205080204" pitchFamily="34" charset="-128"/>
              </a:defRPr>
            </a:lvl2pPr>
            <a:lvl3pPr marL="1143000" indent="-228600">
              <a:spcBef>
                <a:spcPts val="500"/>
              </a:spcBef>
              <a:buClr>
                <a:schemeClr val="accent2"/>
              </a:buClr>
              <a:buSzPct val="75000"/>
              <a:buFont typeface="Wingdings" panose="05000000000000000000" pitchFamily="2" charset="2"/>
              <a:buChar char=""/>
              <a:tabLst>
                <a:tab pos="228600" algn="l"/>
                <a:tab pos="1943100" algn="l"/>
              </a:tabLst>
              <a:defRPr sz="2300">
                <a:solidFill>
                  <a:schemeClr val="tx1"/>
                </a:solidFill>
                <a:latin typeface="Tw Cen MT" charset="0"/>
                <a:ea typeface="ＭＳ Ｐゴシック" panose="020B0600070205080204" pitchFamily="34" charset="-128"/>
              </a:defRPr>
            </a:lvl3pPr>
            <a:lvl4pPr marL="1600200" indent="-228600">
              <a:spcBef>
                <a:spcPts val="400"/>
              </a:spcBef>
              <a:buClr>
                <a:srgbClr val="A5AB81"/>
              </a:buClr>
              <a:buSzPct val="7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4pPr>
            <a:lvl5pPr marL="2057400" indent="-228600">
              <a:spcBef>
                <a:spcPts val="400"/>
              </a:spcBef>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9pPr>
          </a:lstStyle>
          <a:p>
            <a:pPr eaLnBrk="1" hangingPunct="1">
              <a:lnSpc>
                <a:spcPct val="90000"/>
              </a:lnSpc>
              <a:spcBef>
                <a:spcPct val="20000"/>
              </a:spcBef>
              <a:spcAft>
                <a:spcPct val="20000"/>
              </a:spcAft>
              <a:buClrTx/>
              <a:buSzTx/>
              <a:buFontTx/>
              <a:buNone/>
            </a:pPr>
            <a:r>
              <a:rPr lang="en-US" altLang="ko-KR" sz="3600" b="1" dirty="0" smtClean="0">
                <a:solidFill>
                  <a:srgbClr val="ECCA22"/>
                </a:solidFill>
                <a:latin typeface="Times New Roman" panose="02020603050405020304" pitchFamily="18" charset="0"/>
                <a:ea typeface="Gulim" panose="020B0600000101010101" pitchFamily="34" charset="-127"/>
              </a:rPr>
              <a:t>Compaction</a:t>
            </a:r>
            <a:endParaRPr lang="en-US" altLang="ko-KR" sz="3600" b="1" dirty="0">
              <a:solidFill>
                <a:srgbClr val="ECCA22"/>
              </a:solidFill>
              <a:latin typeface="Times New Roman" panose="02020603050405020304" pitchFamily="18" charset="0"/>
              <a:ea typeface="Gulim" panose="020B0600000101010101" pitchFamily="34" charset="-127"/>
            </a:endParaRPr>
          </a:p>
        </p:txBody>
      </p:sp>
      <p:sp>
        <p:nvSpPr>
          <p:cNvPr id="169987" name="Text Box 3"/>
          <p:cNvSpPr txBox="1">
            <a:spLocks noChangeArrowheads="1"/>
          </p:cNvSpPr>
          <p:nvPr/>
        </p:nvSpPr>
        <p:spPr bwMode="auto">
          <a:xfrm>
            <a:off x="2057400" y="1219200"/>
            <a:ext cx="77724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ts val="700"/>
              </a:spcBef>
              <a:buClr>
                <a:schemeClr val="accent2"/>
              </a:buClr>
              <a:buSzPct val="60000"/>
              <a:buFont typeface="Wingdings" panose="05000000000000000000" pitchFamily="2" charset="2"/>
              <a:buChar char=""/>
              <a:tabLst>
                <a:tab pos="228600" algn="l"/>
                <a:tab pos="1943100" algn="l"/>
              </a:tabLst>
              <a:defRPr sz="2900">
                <a:solidFill>
                  <a:schemeClr val="tx1"/>
                </a:solidFill>
                <a:latin typeface="Tw Cen MT" charset="0"/>
                <a:ea typeface="ＭＳ Ｐゴシック" panose="020B0600070205080204" pitchFamily="34" charset="-128"/>
              </a:defRPr>
            </a:lvl1pPr>
            <a:lvl2pPr marL="742950" indent="-285750">
              <a:spcBef>
                <a:spcPts val="550"/>
              </a:spcBef>
              <a:buClr>
                <a:schemeClr val="accent1"/>
              </a:buClr>
              <a:buSzPct val="70000"/>
              <a:buFont typeface="Wingdings 2" panose="05020102010507070707" pitchFamily="18" charset="2"/>
              <a:buChar char=""/>
              <a:tabLst>
                <a:tab pos="228600" algn="l"/>
                <a:tab pos="1943100" algn="l"/>
              </a:tabLst>
              <a:defRPr sz="2600">
                <a:solidFill>
                  <a:schemeClr val="tx1"/>
                </a:solidFill>
                <a:latin typeface="Tw Cen MT" charset="0"/>
                <a:ea typeface="ＭＳ Ｐゴシック" panose="020B0600070205080204" pitchFamily="34" charset="-128"/>
              </a:defRPr>
            </a:lvl2pPr>
            <a:lvl3pPr marL="1143000" indent="-228600">
              <a:spcBef>
                <a:spcPts val="500"/>
              </a:spcBef>
              <a:buClr>
                <a:schemeClr val="accent2"/>
              </a:buClr>
              <a:buSzPct val="75000"/>
              <a:buFont typeface="Wingdings" panose="05000000000000000000" pitchFamily="2" charset="2"/>
              <a:buChar char=""/>
              <a:tabLst>
                <a:tab pos="228600" algn="l"/>
                <a:tab pos="1943100" algn="l"/>
              </a:tabLst>
              <a:defRPr sz="2300">
                <a:solidFill>
                  <a:schemeClr val="tx1"/>
                </a:solidFill>
                <a:latin typeface="Tw Cen MT" charset="0"/>
                <a:ea typeface="ＭＳ Ｐゴシック" panose="020B0600070205080204" pitchFamily="34" charset="-128"/>
              </a:defRPr>
            </a:lvl3pPr>
            <a:lvl4pPr marL="1600200" indent="-228600">
              <a:spcBef>
                <a:spcPts val="400"/>
              </a:spcBef>
              <a:buClr>
                <a:srgbClr val="A5AB81"/>
              </a:buClr>
              <a:buSzPct val="7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4pPr>
            <a:lvl5pPr marL="2057400" indent="-228600">
              <a:spcBef>
                <a:spcPts val="400"/>
              </a:spcBef>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9pPr>
          </a:lstStyle>
          <a:p>
            <a:pPr eaLnBrk="1" hangingPunct="1">
              <a:lnSpc>
                <a:spcPct val="90000"/>
              </a:lnSpc>
              <a:spcBef>
                <a:spcPct val="20000"/>
              </a:spcBef>
              <a:spcAft>
                <a:spcPct val="20000"/>
              </a:spcAft>
              <a:buClrTx/>
              <a:buSzTx/>
              <a:buFontTx/>
              <a:buNone/>
            </a:pPr>
            <a:r>
              <a:rPr lang="en-US" altLang="ko-KR" sz="3200">
                <a:latin typeface="Times New Roman" panose="02020603050405020304" pitchFamily="18" charset="0"/>
                <a:ea typeface="Gulim" panose="020B0600000101010101" pitchFamily="34" charset="-127"/>
              </a:rPr>
              <a:t>1.Where sediments are deposited, layer upon layer builds up. Pressure from the upper layers pushes down on the lower layers.</a:t>
            </a:r>
          </a:p>
        </p:txBody>
      </p:sp>
      <p:sp>
        <p:nvSpPr>
          <p:cNvPr id="169991" name="Text Box 7"/>
          <p:cNvSpPr txBox="1">
            <a:spLocks noChangeArrowheads="1"/>
          </p:cNvSpPr>
          <p:nvPr/>
        </p:nvSpPr>
        <p:spPr bwMode="auto">
          <a:xfrm>
            <a:off x="2057400" y="2819400"/>
            <a:ext cx="77724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ts val="700"/>
              </a:spcBef>
              <a:buClr>
                <a:schemeClr val="accent2"/>
              </a:buClr>
              <a:buSzPct val="60000"/>
              <a:buFont typeface="Wingdings" panose="05000000000000000000" pitchFamily="2" charset="2"/>
              <a:buChar char=""/>
              <a:tabLst>
                <a:tab pos="228600" algn="l"/>
                <a:tab pos="1943100" algn="l"/>
              </a:tabLst>
              <a:defRPr sz="2900">
                <a:solidFill>
                  <a:schemeClr val="tx1"/>
                </a:solidFill>
                <a:latin typeface="Tw Cen MT" charset="0"/>
                <a:ea typeface="ＭＳ Ｐゴシック" panose="020B0600070205080204" pitchFamily="34" charset="-128"/>
              </a:defRPr>
            </a:lvl1pPr>
            <a:lvl2pPr marL="742950" indent="-285750">
              <a:spcBef>
                <a:spcPts val="550"/>
              </a:spcBef>
              <a:buClr>
                <a:schemeClr val="accent1"/>
              </a:buClr>
              <a:buSzPct val="70000"/>
              <a:buFont typeface="Wingdings 2" panose="05020102010507070707" pitchFamily="18" charset="2"/>
              <a:buChar char=""/>
              <a:tabLst>
                <a:tab pos="228600" algn="l"/>
                <a:tab pos="1943100" algn="l"/>
              </a:tabLst>
              <a:defRPr sz="2600">
                <a:solidFill>
                  <a:schemeClr val="tx1"/>
                </a:solidFill>
                <a:latin typeface="Tw Cen MT" charset="0"/>
                <a:ea typeface="ＭＳ Ｐゴシック" panose="020B0600070205080204" pitchFamily="34" charset="-128"/>
              </a:defRPr>
            </a:lvl2pPr>
            <a:lvl3pPr marL="1143000" indent="-228600">
              <a:spcBef>
                <a:spcPts val="500"/>
              </a:spcBef>
              <a:buClr>
                <a:schemeClr val="accent2"/>
              </a:buClr>
              <a:buSzPct val="75000"/>
              <a:buFont typeface="Wingdings" panose="05000000000000000000" pitchFamily="2" charset="2"/>
              <a:buChar char=""/>
              <a:tabLst>
                <a:tab pos="228600" algn="l"/>
                <a:tab pos="1943100" algn="l"/>
              </a:tabLst>
              <a:defRPr sz="2300">
                <a:solidFill>
                  <a:schemeClr val="tx1"/>
                </a:solidFill>
                <a:latin typeface="Tw Cen MT" charset="0"/>
                <a:ea typeface="ＭＳ Ｐゴシック" panose="020B0600070205080204" pitchFamily="34" charset="-128"/>
              </a:defRPr>
            </a:lvl3pPr>
            <a:lvl4pPr marL="1600200" indent="-228600">
              <a:spcBef>
                <a:spcPts val="400"/>
              </a:spcBef>
              <a:buClr>
                <a:srgbClr val="A5AB81"/>
              </a:buClr>
              <a:buSzPct val="7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4pPr>
            <a:lvl5pPr marL="2057400" indent="-228600">
              <a:spcBef>
                <a:spcPts val="400"/>
              </a:spcBef>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9pPr>
          </a:lstStyle>
          <a:p>
            <a:pPr eaLnBrk="1" hangingPunct="1">
              <a:lnSpc>
                <a:spcPct val="90000"/>
              </a:lnSpc>
              <a:spcBef>
                <a:spcPct val="20000"/>
              </a:spcBef>
              <a:spcAft>
                <a:spcPct val="20000"/>
              </a:spcAft>
              <a:buClrTx/>
              <a:buSzTx/>
              <a:buFontTx/>
              <a:buNone/>
            </a:pPr>
            <a:r>
              <a:rPr lang="en-US" altLang="ko-KR" sz="3200">
                <a:latin typeface="Times New Roman" panose="02020603050405020304" pitchFamily="18" charset="0"/>
                <a:ea typeface="Gulim" panose="020B0600000101010101" pitchFamily="34" charset="-127"/>
              </a:rPr>
              <a:t>2. If the sediments are small, they can stick together and form solid rock.  This process is called </a:t>
            </a:r>
            <a:r>
              <a:rPr lang="en-US" altLang="ko-KR" sz="3200" b="1">
                <a:solidFill>
                  <a:srgbClr val="FF3399"/>
                </a:solidFill>
                <a:latin typeface="Times New Roman" panose="02020603050405020304" pitchFamily="18" charset="0"/>
                <a:ea typeface="Gulim" panose="020B0600000101010101" pitchFamily="34" charset="-127"/>
              </a:rPr>
              <a:t>compaction</a:t>
            </a:r>
            <a:r>
              <a:rPr lang="en-US" altLang="ko-KR" sz="3200">
                <a:latin typeface="Times New Roman" panose="02020603050405020304" pitchFamily="18" charset="0"/>
                <a:ea typeface="Gulim" panose="020B0600000101010101" pitchFamily="34" charset="-127"/>
              </a:rPr>
              <a:t>. </a:t>
            </a:r>
          </a:p>
        </p:txBody>
      </p:sp>
      <p:pic>
        <p:nvPicPr>
          <p:cNvPr id="169995" name="Picture 11" descr="im4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8500" y="4495800"/>
            <a:ext cx="5715000" cy="1409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5"/>
          <p:cNvGrpSpPr/>
          <p:nvPr/>
        </p:nvGrpSpPr>
        <p:grpSpPr>
          <a:xfrm>
            <a:off x="1828800" y="304800"/>
            <a:ext cx="10264462" cy="6325984"/>
            <a:chOff x="304800" y="304800"/>
            <a:chExt cx="8763000" cy="6325984"/>
          </a:xfrm>
        </p:grpSpPr>
        <p:pic>
          <p:nvPicPr>
            <p:cNvPr id="7" name="Object 2"/>
            <p:cNvPicPr/>
            <p:nvPr/>
          </p:nvPicPr>
          <p:blipFill>
            <a:blip r:embed="rId4"/>
            <a:srcRect/>
            <a:stretch>
              <a:fillRect/>
            </a:stretch>
          </p:blipFill>
          <p:spPr bwMode="auto">
            <a:xfrm>
              <a:off x="304800" y="6053454"/>
              <a:ext cx="636270" cy="575945"/>
            </a:xfrm>
            <a:prstGeom prst="rect">
              <a:avLst/>
            </a:prstGeom>
            <a:noFill/>
          </p:spPr>
        </p:pic>
        <p:cxnSp>
          <p:nvCxnSpPr>
            <p:cNvPr id="8" name="Straight Connector 7"/>
            <p:cNvCxnSpPr/>
            <p:nvPr/>
          </p:nvCxnSpPr>
          <p:spPr>
            <a:xfrm>
              <a:off x="1143000" y="6341426"/>
              <a:ext cx="7010400" cy="2"/>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grpSp>
          <p:nvGrpSpPr>
            <p:cNvPr id="9" name="Group 8"/>
            <p:cNvGrpSpPr/>
            <p:nvPr/>
          </p:nvGrpSpPr>
          <p:grpSpPr>
            <a:xfrm>
              <a:off x="8431530" y="304800"/>
              <a:ext cx="636270" cy="6325984"/>
              <a:chOff x="8368665" y="193561"/>
              <a:chExt cx="636270" cy="6325984"/>
            </a:xfrm>
          </p:grpSpPr>
          <p:cxnSp>
            <p:nvCxnSpPr>
              <p:cNvPr id="10" name="Straight Connector 9"/>
              <p:cNvCxnSpPr/>
              <p:nvPr/>
            </p:nvCxnSpPr>
            <p:spPr>
              <a:xfrm>
                <a:off x="8686800" y="914400"/>
                <a:ext cx="0" cy="4846320"/>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pic>
            <p:nvPicPr>
              <p:cNvPr id="11" name="Object 2"/>
              <p:cNvPicPr/>
              <p:nvPr/>
            </p:nvPicPr>
            <p:blipFill>
              <a:blip r:embed="rId4"/>
              <a:srcRect/>
              <a:stretch>
                <a:fillRect/>
              </a:stretch>
            </p:blipFill>
            <p:spPr bwMode="auto">
              <a:xfrm>
                <a:off x="8368665" y="5943600"/>
                <a:ext cx="636270" cy="575945"/>
              </a:xfrm>
              <a:prstGeom prst="rect">
                <a:avLst/>
              </a:prstGeom>
              <a:noFill/>
            </p:spPr>
          </p:pic>
          <p:pic>
            <p:nvPicPr>
              <p:cNvPr id="12" name="Object 2"/>
              <p:cNvPicPr/>
              <p:nvPr/>
            </p:nvPicPr>
            <p:blipFill>
              <a:blip r:embed="rId4"/>
              <a:srcRect/>
              <a:stretch>
                <a:fillRect/>
              </a:stretch>
            </p:blipFill>
            <p:spPr bwMode="auto">
              <a:xfrm>
                <a:off x="8368665" y="193561"/>
                <a:ext cx="636270" cy="575945"/>
              </a:xfrm>
              <a:prstGeom prst="rect">
                <a:avLst/>
              </a:prstGeom>
              <a:noFill/>
            </p:spPr>
          </p:pic>
        </p:grpSp>
      </p:grpSp>
    </p:spTree>
    <p:extLst>
      <p:ext uri="{BB962C8B-B14F-4D97-AF65-F5344CB8AC3E}">
        <p14:creationId xmlns:p14="http://schemas.microsoft.com/office/powerpoint/2010/main" val="31497823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169987"/>
                                        </p:tgtEl>
                                        <p:attrNameLst>
                                          <p:attrName>style.visibility</p:attrName>
                                        </p:attrNameLst>
                                      </p:cBhvr>
                                      <p:to>
                                        <p:strVal val="visible"/>
                                      </p:to>
                                    </p:set>
                                    <p:animEffect transition="in" filter="box(out)">
                                      <p:cBhvr>
                                        <p:cTn id="7" dur="500"/>
                                        <p:tgtEl>
                                          <p:spTgt spid="169987"/>
                                        </p:tgtEl>
                                      </p:cBhvr>
                                    </p:animEffect>
                                  </p:childTnLst>
                                </p:cTn>
                              </p:par>
                            </p:childTnLst>
                          </p:cTn>
                        </p:par>
                        <p:par>
                          <p:cTn id="8" fill="hold" nodeType="afterGroup">
                            <p:stCondLst>
                              <p:cond delay="500"/>
                            </p:stCondLst>
                            <p:childTnLst>
                              <p:par>
                                <p:cTn id="9" presetID="4" presetClass="entr" presetSubtype="32" fill="hold" nodeType="afterEffect">
                                  <p:stCondLst>
                                    <p:cond delay="0"/>
                                  </p:stCondLst>
                                  <p:childTnLst>
                                    <p:set>
                                      <p:cBhvr>
                                        <p:cTn id="10" dur="1" fill="hold">
                                          <p:stCondLst>
                                            <p:cond delay="0"/>
                                          </p:stCondLst>
                                        </p:cTn>
                                        <p:tgtEl>
                                          <p:spTgt spid="169995"/>
                                        </p:tgtEl>
                                        <p:attrNameLst>
                                          <p:attrName>style.visibility</p:attrName>
                                        </p:attrNameLst>
                                      </p:cBhvr>
                                      <p:to>
                                        <p:strVal val="visible"/>
                                      </p:to>
                                    </p:set>
                                    <p:animEffect transition="in" filter="box(out)">
                                      <p:cBhvr>
                                        <p:cTn id="11" dur="500"/>
                                        <p:tgtEl>
                                          <p:spTgt spid="169995"/>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32" fill="hold" grpId="0" nodeType="clickEffect">
                                  <p:stCondLst>
                                    <p:cond delay="0"/>
                                  </p:stCondLst>
                                  <p:childTnLst>
                                    <p:set>
                                      <p:cBhvr>
                                        <p:cTn id="15" dur="1" fill="hold">
                                          <p:stCondLst>
                                            <p:cond delay="0"/>
                                          </p:stCondLst>
                                        </p:cTn>
                                        <p:tgtEl>
                                          <p:spTgt spid="169991"/>
                                        </p:tgtEl>
                                        <p:attrNameLst>
                                          <p:attrName>style.visibility</p:attrName>
                                        </p:attrNameLst>
                                      </p:cBhvr>
                                      <p:to>
                                        <p:strVal val="visible"/>
                                      </p:to>
                                    </p:set>
                                    <p:animEffect transition="in" filter="box(out)">
                                      <p:cBhvr>
                                        <p:cTn id="16" dur="500"/>
                                        <p:tgtEl>
                                          <p:spTgt spid="1699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7" grpId="0"/>
      <p:bldP spid="16999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057400" y="301054"/>
            <a:ext cx="2723823"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700"/>
              </a:spcBef>
              <a:buClr>
                <a:schemeClr val="accent2"/>
              </a:buClr>
              <a:buSzPct val="60000"/>
              <a:buFont typeface="Wingdings" panose="05000000000000000000" pitchFamily="2" charset="2"/>
              <a:buChar char=""/>
              <a:tabLst>
                <a:tab pos="228600" algn="l"/>
                <a:tab pos="1943100" algn="l"/>
              </a:tabLst>
              <a:defRPr sz="2900">
                <a:solidFill>
                  <a:schemeClr val="tx1"/>
                </a:solidFill>
                <a:latin typeface="Tw Cen MT" charset="0"/>
                <a:ea typeface="ＭＳ Ｐゴシック" panose="020B0600070205080204" pitchFamily="34" charset="-128"/>
              </a:defRPr>
            </a:lvl1pPr>
            <a:lvl2pPr marL="742950" indent="-285750">
              <a:spcBef>
                <a:spcPts val="550"/>
              </a:spcBef>
              <a:buClr>
                <a:schemeClr val="accent1"/>
              </a:buClr>
              <a:buSzPct val="70000"/>
              <a:buFont typeface="Wingdings 2" panose="05020102010507070707" pitchFamily="18" charset="2"/>
              <a:buChar char=""/>
              <a:tabLst>
                <a:tab pos="228600" algn="l"/>
                <a:tab pos="1943100" algn="l"/>
              </a:tabLst>
              <a:defRPr sz="2600">
                <a:solidFill>
                  <a:schemeClr val="tx1"/>
                </a:solidFill>
                <a:latin typeface="Tw Cen MT" charset="0"/>
                <a:ea typeface="ＭＳ Ｐゴシック" panose="020B0600070205080204" pitchFamily="34" charset="-128"/>
              </a:defRPr>
            </a:lvl2pPr>
            <a:lvl3pPr marL="1143000" indent="-228600">
              <a:spcBef>
                <a:spcPts val="500"/>
              </a:spcBef>
              <a:buClr>
                <a:schemeClr val="accent2"/>
              </a:buClr>
              <a:buSzPct val="75000"/>
              <a:buFont typeface="Wingdings" panose="05000000000000000000" pitchFamily="2" charset="2"/>
              <a:buChar char=""/>
              <a:tabLst>
                <a:tab pos="228600" algn="l"/>
                <a:tab pos="1943100" algn="l"/>
              </a:tabLst>
              <a:defRPr sz="2300">
                <a:solidFill>
                  <a:schemeClr val="tx1"/>
                </a:solidFill>
                <a:latin typeface="Tw Cen MT" charset="0"/>
                <a:ea typeface="ＭＳ Ｐゴシック" panose="020B0600070205080204" pitchFamily="34" charset="-128"/>
              </a:defRPr>
            </a:lvl3pPr>
            <a:lvl4pPr marL="1600200" indent="-228600">
              <a:spcBef>
                <a:spcPts val="400"/>
              </a:spcBef>
              <a:buClr>
                <a:srgbClr val="A5AB81"/>
              </a:buClr>
              <a:buSzPct val="7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4pPr>
            <a:lvl5pPr marL="2057400" indent="-228600">
              <a:spcBef>
                <a:spcPts val="400"/>
              </a:spcBef>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9pPr>
          </a:lstStyle>
          <a:p>
            <a:pPr eaLnBrk="1" hangingPunct="1">
              <a:lnSpc>
                <a:spcPct val="90000"/>
              </a:lnSpc>
              <a:spcBef>
                <a:spcPct val="20000"/>
              </a:spcBef>
              <a:spcAft>
                <a:spcPct val="20000"/>
              </a:spcAft>
              <a:buClrTx/>
              <a:buSzTx/>
              <a:buFontTx/>
              <a:buNone/>
            </a:pPr>
            <a:r>
              <a:rPr lang="en-US" altLang="ko-KR" sz="3600" b="1" dirty="0" smtClean="0">
                <a:solidFill>
                  <a:srgbClr val="ECCA22"/>
                </a:solidFill>
                <a:latin typeface="Times New Roman" panose="02020603050405020304" pitchFamily="18" charset="0"/>
                <a:ea typeface="Gulim" panose="020B0600000101010101" pitchFamily="34" charset="-127"/>
              </a:rPr>
              <a:t>Cementation</a:t>
            </a:r>
            <a:endParaRPr lang="en-US" altLang="ko-KR" sz="3600" b="1" dirty="0">
              <a:solidFill>
                <a:srgbClr val="ECCA22"/>
              </a:solidFill>
              <a:latin typeface="Times New Roman" panose="02020603050405020304" pitchFamily="18" charset="0"/>
              <a:ea typeface="Gulim" panose="020B0600000101010101" pitchFamily="34" charset="-127"/>
            </a:endParaRPr>
          </a:p>
        </p:txBody>
      </p:sp>
      <p:sp>
        <p:nvSpPr>
          <p:cNvPr id="171011" name="Text Box 3"/>
          <p:cNvSpPr txBox="1">
            <a:spLocks noChangeArrowheads="1"/>
          </p:cNvSpPr>
          <p:nvPr/>
        </p:nvSpPr>
        <p:spPr bwMode="auto">
          <a:xfrm>
            <a:off x="2057400" y="1231900"/>
            <a:ext cx="80772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ts val="700"/>
              </a:spcBef>
              <a:buClr>
                <a:schemeClr val="accent2"/>
              </a:buClr>
              <a:buSzPct val="60000"/>
              <a:buFont typeface="Wingdings" panose="05000000000000000000" pitchFamily="2" charset="2"/>
              <a:buChar char=""/>
              <a:tabLst>
                <a:tab pos="228600" algn="l"/>
                <a:tab pos="1943100" algn="l"/>
              </a:tabLst>
              <a:defRPr sz="2900">
                <a:solidFill>
                  <a:schemeClr val="tx1"/>
                </a:solidFill>
                <a:latin typeface="Tw Cen MT" charset="0"/>
                <a:ea typeface="ＭＳ Ｐゴシック" panose="020B0600070205080204" pitchFamily="34" charset="-128"/>
              </a:defRPr>
            </a:lvl1pPr>
            <a:lvl2pPr marL="742950" indent="-285750">
              <a:spcBef>
                <a:spcPts val="550"/>
              </a:spcBef>
              <a:buClr>
                <a:schemeClr val="accent1"/>
              </a:buClr>
              <a:buSzPct val="70000"/>
              <a:buFont typeface="Wingdings 2" panose="05020102010507070707" pitchFamily="18" charset="2"/>
              <a:buChar char=""/>
              <a:tabLst>
                <a:tab pos="228600" algn="l"/>
                <a:tab pos="1943100" algn="l"/>
              </a:tabLst>
              <a:defRPr sz="2600">
                <a:solidFill>
                  <a:schemeClr val="tx1"/>
                </a:solidFill>
                <a:latin typeface="Tw Cen MT" charset="0"/>
                <a:ea typeface="ＭＳ Ｐゴシック" panose="020B0600070205080204" pitchFamily="34" charset="-128"/>
              </a:defRPr>
            </a:lvl2pPr>
            <a:lvl3pPr marL="1143000" indent="-228600">
              <a:spcBef>
                <a:spcPts val="500"/>
              </a:spcBef>
              <a:buClr>
                <a:schemeClr val="accent2"/>
              </a:buClr>
              <a:buSzPct val="75000"/>
              <a:buFont typeface="Wingdings" panose="05000000000000000000" pitchFamily="2" charset="2"/>
              <a:buChar char=""/>
              <a:tabLst>
                <a:tab pos="228600" algn="l"/>
                <a:tab pos="1943100" algn="l"/>
              </a:tabLst>
              <a:defRPr sz="2300">
                <a:solidFill>
                  <a:schemeClr val="tx1"/>
                </a:solidFill>
                <a:latin typeface="Tw Cen MT" charset="0"/>
                <a:ea typeface="ＭＳ Ｐゴシック" panose="020B0600070205080204" pitchFamily="34" charset="-128"/>
              </a:defRPr>
            </a:lvl3pPr>
            <a:lvl4pPr marL="1600200" indent="-228600">
              <a:spcBef>
                <a:spcPts val="400"/>
              </a:spcBef>
              <a:buClr>
                <a:srgbClr val="A5AB81"/>
              </a:buClr>
              <a:buSzPct val="7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4pPr>
            <a:lvl5pPr marL="2057400" indent="-228600">
              <a:spcBef>
                <a:spcPts val="400"/>
              </a:spcBef>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9pPr>
          </a:lstStyle>
          <a:p>
            <a:pPr eaLnBrk="1" hangingPunct="1">
              <a:lnSpc>
                <a:spcPct val="90000"/>
              </a:lnSpc>
              <a:spcBef>
                <a:spcPct val="20000"/>
              </a:spcBef>
              <a:spcAft>
                <a:spcPct val="20000"/>
              </a:spcAft>
              <a:buClrTx/>
              <a:buSzTx/>
              <a:buFontTx/>
              <a:buNone/>
            </a:pPr>
            <a:r>
              <a:rPr lang="en-US" altLang="ko-KR" sz="3200">
                <a:latin typeface="Times New Roman" panose="02020603050405020304" pitchFamily="18" charset="0"/>
                <a:ea typeface="Gulim" panose="020B0600000101010101" pitchFamily="34" charset="-127"/>
              </a:rPr>
              <a:t>1. Large sediments, like sand and pebbles, cannot form rock from pressure alone. Large sediments have to be cemented together. </a:t>
            </a:r>
          </a:p>
        </p:txBody>
      </p:sp>
      <p:sp>
        <p:nvSpPr>
          <p:cNvPr id="171015" name="Text Box 7"/>
          <p:cNvSpPr txBox="1">
            <a:spLocks noChangeArrowheads="1"/>
          </p:cNvSpPr>
          <p:nvPr/>
        </p:nvSpPr>
        <p:spPr bwMode="auto">
          <a:xfrm>
            <a:off x="2057400" y="2743200"/>
            <a:ext cx="77724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ts val="700"/>
              </a:spcBef>
              <a:buClr>
                <a:schemeClr val="accent2"/>
              </a:buClr>
              <a:buSzPct val="60000"/>
              <a:buFont typeface="Wingdings" panose="05000000000000000000" pitchFamily="2" charset="2"/>
              <a:buChar char=""/>
              <a:tabLst>
                <a:tab pos="228600" algn="l"/>
                <a:tab pos="1943100" algn="l"/>
              </a:tabLst>
              <a:defRPr sz="2900">
                <a:solidFill>
                  <a:schemeClr val="tx1"/>
                </a:solidFill>
                <a:latin typeface="Tw Cen MT" charset="0"/>
                <a:ea typeface="ＭＳ Ｐゴシック" panose="020B0600070205080204" pitchFamily="34" charset="-128"/>
              </a:defRPr>
            </a:lvl1pPr>
            <a:lvl2pPr marL="742950" indent="-285750">
              <a:spcBef>
                <a:spcPts val="550"/>
              </a:spcBef>
              <a:buClr>
                <a:schemeClr val="accent1"/>
              </a:buClr>
              <a:buSzPct val="70000"/>
              <a:buFont typeface="Wingdings 2" panose="05020102010507070707" pitchFamily="18" charset="2"/>
              <a:buChar char=""/>
              <a:tabLst>
                <a:tab pos="228600" algn="l"/>
                <a:tab pos="1943100" algn="l"/>
              </a:tabLst>
              <a:defRPr sz="2600">
                <a:solidFill>
                  <a:schemeClr val="tx1"/>
                </a:solidFill>
                <a:latin typeface="Tw Cen MT" charset="0"/>
                <a:ea typeface="ＭＳ Ｐゴシック" panose="020B0600070205080204" pitchFamily="34" charset="-128"/>
              </a:defRPr>
            </a:lvl2pPr>
            <a:lvl3pPr marL="1143000" indent="-228600">
              <a:spcBef>
                <a:spcPts val="500"/>
              </a:spcBef>
              <a:buClr>
                <a:schemeClr val="accent2"/>
              </a:buClr>
              <a:buSzPct val="75000"/>
              <a:buFont typeface="Wingdings" panose="05000000000000000000" pitchFamily="2" charset="2"/>
              <a:buChar char=""/>
              <a:tabLst>
                <a:tab pos="228600" algn="l"/>
                <a:tab pos="1943100" algn="l"/>
              </a:tabLst>
              <a:defRPr sz="2300">
                <a:solidFill>
                  <a:schemeClr val="tx1"/>
                </a:solidFill>
                <a:latin typeface="Tw Cen MT" charset="0"/>
                <a:ea typeface="ＭＳ Ｐゴシック" panose="020B0600070205080204" pitchFamily="34" charset="-128"/>
              </a:defRPr>
            </a:lvl3pPr>
            <a:lvl4pPr marL="1600200" indent="-228600">
              <a:spcBef>
                <a:spcPts val="400"/>
              </a:spcBef>
              <a:buClr>
                <a:srgbClr val="A5AB81"/>
              </a:buClr>
              <a:buSzPct val="7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4pPr>
            <a:lvl5pPr marL="2057400" indent="-228600">
              <a:spcBef>
                <a:spcPts val="400"/>
              </a:spcBef>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9pPr>
          </a:lstStyle>
          <a:p>
            <a:pPr eaLnBrk="1" hangingPunct="1">
              <a:lnSpc>
                <a:spcPct val="90000"/>
              </a:lnSpc>
              <a:spcBef>
                <a:spcPct val="20000"/>
              </a:spcBef>
              <a:spcAft>
                <a:spcPct val="20000"/>
              </a:spcAft>
              <a:buClrTx/>
              <a:buSzTx/>
              <a:buFontTx/>
              <a:buNone/>
            </a:pPr>
            <a:r>
              <a:rPr lang="en-US" altLang="ko-KR" sz="3200">
                <a:latin typeface="Times New Roman" panose="02020603050405020304" pitchFamily="18" charset="0"/>
                <a:ea typeface="Gulim" panose="020B0600000101010101" pitchFamily="34" charset="-127"/>
              </a:rPr>
              <a:t>2. As water moves through soil and rock, it picks up materials released from minerals during weathering. </a:t>
            </a:r>
          </a:p>
        </p:txBody>
      </p:sp>
      <p:sp>
        <p:nvSpPr>
          <p:cNvPr id="171017" name="Text Box 9"/>
          <p:cNvSpPr txBox="1">
            <a:spLocks noChangeArrowheads="1"/>
          </p:cNvSpPr>
          <p:nvPr/>
        </p:nvSpPr>
        <p:spPr bwMode="auto">
          <a:xfrm>
            <a:off x="2057400" y="4343400"/>
            <a:ext cx="80010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ts val="700"/>
              </a:spcBef>
              <a:buClr>
                <a:schemeClr val="accent2"/>
              </a:buClr>
              <a:buSzPct val="60000"/>
              <a:buFont typeface="Wingdings" panose="05000000000000000000" pitchFamily="2" charset="2"/>
              <a:buChar char=""/>
              <a:tabLst>
                <a:tab pos="228600" algn="l"/>
                <a:tab pos="1943100" algn="l"/>
              </a:tabLst>
              <a:defRPr sz="2900">
                <a:solidFill>
                  <a:schemeClr val="tx1"/>
                </a:solidFill>
                <a:latin typeface="Tw Cen MT" charset="0"/>
                <a:ea typeface="ＭＳ Ｐゴシック" panose="020B0600070205080204" pitchFamily="34" charset="-128"/>
              </a:defRPr>
            </a:lvl1pPr>
            <a:lvl2pPr marL="742950" indent="-285750">
              <a:spcBef>
                <a:spcPts val="550"/>
              </a:spcBef>
              <a:buClr>
                <a:schemeClr val="accent1"/>
              </a:buClr>
              <a:buSzPct val="70000"/>
              <a:buFont typeface="Wingdings 2" panose="05020102010507070707" pitchFamily="18" charset="2"/>
              <a:buChar char=""/>
              <a:tabLst>
                <a:tab pos="228600" algn="l"/>
                <a:tab pos="1943100" algn="l"/>
              </a:tabLst>
              <a:defRPr sz="2600">
                <a:solidFill>
                  <a:schemeClr val="tx1"/>
                </a:solidFill>
                <a:latin typeface="Tw Cen MT" charset="0"/>
                <a:ea typeface="ＭＳ Ｐゴシック" panose="020B0600070205080204" pitchFamily="34" charset="-128"/>
              </a:defRPr>
            </a:lvl2pPr>
            <a:lvl3pPr marL="1143000" indent="-228600">
              <a:spcBef>
                <a:spcPts val="500"/>
              </a:spcBef>
              <a:buClr>
                <a:schemeClr val="accent2"/>
              </a:buClr>
              <a:buSzPct val="75000"/>
              <a:buFont typeface="Wingdings" panose="05000000000000000000" pitchFamily="2" charset="2"/>
              <a:buChar char=""/>
              <a:tabLst>
                <a:tab pos="228600" algn="l"/>
                <a:tab pos="1943100" algn="l"/>
              </a:tabLst>
              <a:defRPr sz="2300">
                <a:solidFill>
                  <a:schemeClr val="tx1"/>
                </a:solidFill>
                <a:latin typeface="Tw Cen MT" charset="0"/>
                <a:ea typeface="ＭＳ Ｐゴシック" panose="020B0600070205080204" pitchFamily="34" charset="-128"/>
              </a:defRPr>
            </a:lvl3pPr>
            <a:lvl4pPr marL="1600200" indent="-228600">
              <a:spcBef>
                <a:spcPts val="400"/>
              </a:spcBef>
              <a:buClr>
                <a:srgbClr val="A5AB81"/>
              </a:buClr>
              <a:buSzPct val="7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4pPr>
            <a:lvl5pPr marL="2057400" indent="-228600">
              <a:spcBef>
                <a:spcPts val="400"/>
              </a:spcBef>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9pPr>
          </a:lstStyle>
          <a:p>
            <a:pPr eaLnBrk="1" hangingPunct="1">
              <a:lnSpc>
                <a:spcPct val="90000"/>
              </a:lnSpc>
              <a:spcBef>
                <a:spcPct val="20000"/>
              </a:spcBef>
              <a:spcAft>
                <a:spcPct val="20000"/>
              </a:spcAft>
              <a:buClrTx/>
              <a:buSzTx/>
              <a:buFontTx/>
              <a:buNone/>
            </a:pPr>
            <a:r>
              <a:rPr lang="en-US" altLang="ko-KR" sz="3200">
                <a:latin typeface="Times New Roman" panose="02020603050405020304" pitchFamily="18" charset="0"/>
                <a:ea typeface="Gulim" panose="020B0600000101010101" pitchFamily="34" charset="-127"/>
              </a:rPr>
              <a:t>3.The resulting solution of water and dissolved materials moves through open spaces between sediments. </a:t>
            </a:r>
          </a:p>
        </p:txBody>
      </p:sp>
      <p:grpSp>
        <p:nvGrpSpPr>
          <p:cNvPr id="6" name="Group 5"/>
          <p:cNvGrpSpPr/>
          <p:nvPr/>
        </p:nvGrpSpPr>
        <p:grpSpPr>
          <a:xfrm>
            <a:off x="1828800" y="304800"/>
            <a:ext cx="10264462" cy="6325984"/>
            <a:chOff x="304800" y="304800"/>
            <a:chExt cx="8763000" cy="6325984"/>
          </a:xfrm>
        </p:grpSpPr>
        <p:pic>
          <p:nvPicPr>
            <p:cNvPr id="7" name="Object 2"/>
            <p:cNvPicPr/>
            <p:nvPr/>
          </p:nvPicPr>
          <p:blipFill>
            <a:blip r:embed="rId3"/>
            <a:srcRect/>
            <a:stretch>
              <a:fillRect/>
            </a:stretch>
          </p:blipFill>
          <p:spPr bwMode="auto">
            <a:xfrm>
              <a:off x="304800" y="6053454"/>
              <a:ext cx="636270" cy="575945"/>
            </a:xfrm>
            <a:prstGeom prst="rect">
              <a:avLst/>
            </a:prstGeom>
            <a:noFill/>
          </p:spPr>
        </p:pic>
        <p:cxnSp>
          <p:nvCxnSpPr>
            <p:cNvPr id="8" name="Straight Connector 7"/>
            <p:cNvCxnSpPr/>
            <p:nvPr/>
          </p:nvCxnSpPr>
          <p:spPr>
            <a:xfrm>
              <a:off x="1143000" y="6341426"/>
              <a:ext cx="7010400" cy="2"/>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grpSp>
          <p:nvGrpSpPr>
            <p:cNvPr id="9" name="Group 8"/>
            <p:cNvGrpSpPr/>
            <p:nvPr/>
          </p:nvGrpSpPr>
          <p:grpSpPr>
            <a:xfrm>
              <a:off x="8431530" y="304800"/>
              <a:ext cx="636270" cy="6325984"/>
              <a:chOff x="8368665" y="193561"/>
              <a:chExt cx="636270" cy="6325984"/>
            </a:xfrm>
          </p:grpSpPr>
          <p:cxnSp>
            <p:nvCxnSpPr>
              <p:cNvPr id="10" name="Straight Connector 9"/>
              <p:cNvCxnSpPr/>
              <p:nvPr/>
            </p:nvCxnSpPr>
            <p:spPr>
              <a:xfrm>
                <a:off x="8686800" y="914400"/>
                <a:ext cx="0" cy="4846320"/>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pic>
            <p:nvPicPr>
              <p:cNvPr id="11" name="Object 2"/>
              <p:cNvPicPr/>
              <p:nvPr/>
            </p:nvPicPr>
            <p:blipFill>
              <a:blip r:embed="rId3"/>
              <a:srcRect/>
              <a:stretch>
                <a:fillRect/>
              </a:stretch>
            </p:blipFill>
            <p:spPr bwMode="auto">
              <a:xfrm>
                <a:off x="8368665" y="5943600"/>
                <a:ext cx="636270" cy="575945"/>
              </a:xfrm>
              <a:prstGeom prst="rect">
                <a:avLst/>
              </a:prstGeom>
              <a:noFill/>
            </p:spPr>
          </p:pic>
          <p:pic>
            <p:nvPicPr>
              <p:cNvPr id="12" name="Object 2"/>
              <p:cNvPicPr/>
              <p:nvPr/>
            </p:nvPicPr>
            <p:blipFill>
              <a:blip r:embed="rId3"/>
              <a:srcRect/>
              <a:stretch>
                <a:fillRect/>
              </a:stretch>
            </p:blipFill>
            <p:spPr bwMode="auto">
              <a:xfrm>
                <a:off x="8368665" y="193561"/>
                <a:ext cx="636270" cy="575945"/>
              </a:xfrm>
              <a:prstGeom prst="rect">
                <a:avLst/>
              </a:prstGeom>
              <a:noFill/>
            </p:spPr>
          </p:pic>
        </p:grpSp>
      </p:grpSp>
    </p:spTree>
    <p:extLst>
      <p:ext uri="{BB962C8B-B14F-4D97-AF65-F5344CB8AC3E}">
        <p14:creationId xmlns:p14="http://schemas.microsoft.com/office/powerpoint/2010/main" val="343639666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171011"/>
                                        </p:tgtEl>
                                        <p:attrNameLst>
                                          <p:attrName>style.visibility</p:attrName>
                                        </p:attrNameLst>
                                      </p:cBhvr>
                                      <p:to>
                                        <p:strVal val="visible"/>
                                      </p:to>
                                    </p:set>
                                    <p:animEffect transition="in" filter="box(out)">
                                      <p:cBhvr>
                                        <p:cTn id="7" dur="500"/>
                                        <p:tgtEl>
                                          <p:spTgt spid="17101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32" fill="hold" grpId="0" nodeType="clickEffect">
                                  <p:stCondLst>
                                    <p:cond delay="0"/>
                                  </p:stCondLst>
                                  <p:childTnLst>
                                    <p:set>
                                      <p:cBhvr>
                                        <p:cTn id="11" dur="1" fill="hold">
                                          <p:stCondLst>
                                            <p:cond delay="0"/>
                                          </p:stCondLst>
                                        </p:cTn>
                                        <p:tgtEl>
                                          <p:spTgt spid="171015"/>
                                        </p:tgtEl>
                                        <p:attrNameLst>
                                          <p:attrName>style.visibility</p:attrName>
                                        </p:attrNameLst>
                                      </p:cBhvr>
                                      <p:to>
                                        <p:strVal val="visible"/>
                                      </p:to>
                                    </p:set>
                                    <p:animEffect transition="in" filter="box(out)">
                                      <p:cBhvr>
                                        <p:cTn id="12" dur="500"/>
                                        <p:tgtEl>
                                          <p:spTgt spid="17101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32" fill="hold" grpId="0" nodeType="clickEffect">
                                  <p:stCondLst>
                                    <p:cond delay="0"/>
                                  </p:stCondLst>
                                  <p:childTnLst>
                                    <p:set>
                                      <p:cBhvr>
                                        <p:cTn id="16" dur="1" fill="hold">
                                          <p:stCondLst>
                                            <p:cond delay="0"/>
                                          </p:stCondLst>
                                        </p:cTn>
                                        <p:tgtEl>
                                          <p:spTgt spid="171017"/>
                                        </p:tgtEl>
                                        <p:attrNameLst>
                                          <p:attrName>style.visibility</p:attrName>
                                        </p:attrNameLst>
                                      </p:cBhvr>
                                      <p:to>
                                        <p:strVal val="visible"/>
                                      </p:to>
                                    </p:set>
                                    <p:animEffect transition="in" filter="box(out)">
                                      <p:cBhvr>
                                        <p:cTn id="17" dur="500"/>
                                        <p:tgtEl>
                                          <p:spTgt spid="1710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1" grpId="0"/>
      <p:bldP spid="171015" grpId="0"/>
      <p:bldP spid="17101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 Box 2"/>
          <p:cNvSpPr txBox="1">
            <a:spLocks noChangeArrowheads="1"/>
          </p:cNvSpPr>
          <p:nvPr/>
        </p:nvSpPr>
        <p:spPr bwMode="auto">
          <a:xfrm>
            <a:off x="2057400" y="415343"/>
            <a:ext cx="2723823" cy="5909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700"/>
              </a:spcBef>
              <a:buClr>
                <a:schemeClr val="accent2"/>
              </a:buClr>
              <a:buSzPct val="60000"/>
              <a:buFont typeface="Wingdings" panose="05000000000000000000" pitchFamily="2" charset="2"/>
              <a:buChar char=""/>
              <a:tabLst>
                <a:tab pos="228600" algn="l"/>
                <a:tab pos="1943100" algn="l"/>
              </a:tabLst>
              <a:defRPr sz="2900">
                <a:solidFill>
                  <a:schemeClr val="tx1"/>
                </a:solidFill>
                <a:latin typeface="Tw Cen MT" charset="0"/>
                <a:ea typeface="ＭＳ Ｐゴシック" panose="020B0600070205080204" pitchFamily="34" charset="-128"/>
              </a:defRPr>
            </a:lvl1pPr>
            <a:lvl2pPr marL="742950" indent="-285750">
              <a:spcBef>
                <a:spcPts val="550"/>
              </a:spcBef>
              <a:buClr>
                <a:schemeClr val="accent1"/>
              </a:buClr>
              <a:buSzPct val="70000"/>
              <a:buFont typeface="Wingdings 2" panose="05020102010507070707" pitchFamily="18" charset="2"/>
              <a:buChar char=""/>
              <a:tabLst>
                <a:tab pos="228600" algn="l"/>
                <a:tab pos="1943100" algn="l"/>
              </a:tabLst>
              <a:defRPr sz="2600">
                <a:solidFill>
                  <a:schemeClr val="tx1"/>
                </a:solidFill>
                <a:latin typeface="Tw Cen MT" charset="0"/>
                <a:ea typeface="ＭＳ Ｐゴシック" panose="020B0600070205080204" pitchFamily="34" charset="-128"/>
              </a:defRPr>
            </a:lvl2pPr>
            <a:lvl3pPr marL="1143000" indent="-228600">
              <a:spcBef>
                <a:spcPts val="500"/>
              </a:spcBef>
              <a:buClr>
                <a:schemeClr val="accent2"/>
              </a:buClr>
              <a:buSzPct val="75000"/>
              <a:buFont typeface="Wingdings" panose="05000000000000000000" pitchFamily="2" charset="2"/>
              <a:buChar char=""/>
              <a:tabLst>
                <a:tab pos="228600" algn="l"/>
                <a:tab pos="1943100" algn="l"/>
              </a:tabLst>
              <a:defRPr sz="2300">
                <a:solidFill>
                  <a:schemeClr val="tx1"/>
                </a:solidFill>
                <a:latin typeface="Tw Cen MT" charset="0"/>
                <a:ea typeface="ＭＳ Ｐゴシック" panose="020B0600070205080204" pitchFamily="34" charset="-128"/>
              </a:defRPr>
            </a:lvl3pPr>
            <a:lvl4pPr marL="1600200" indent="-228600">
              <a:spcBef>
                <a:spcPts val="400"/>
              </a:spcBef>
              <a:buClr>
                <a:srgbClr val="A5AB81"/>
              </a:buClr>
              <a:buSzPct val="7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4pPr>
            <a:lvl5pPr marL="2057400" indent="-228600">
              <a:spcBef>
                <a:spcPts val="400"/>
              </a:spcBef>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9pPr>
          </a:lstStyle>
          <a:p>
            <a:pPr eaLnBrk="1" hangingPunct="1">
              <a:lnSpc>
                <a:spcPct val="90000"/>
              </a:lnSpc>
              <a:spcBef>
                <a:spcPct val="20000"/>
              </a:spcBef>
              <a:spcAft>
                <a:spcPct val="20000"/>
              </a:spcAft>
              <a:buClrTx/>
              <a:buSzTx/>
              <a:buFontTx/>
              <a:buNone/>
            </a:pPr>
            <a:r>
              <a:rPr lang="en-US" altLang="ko-KR" sz="3600" b="1" dirty="0" smtClean="0">
                <a:solidFill>
                  <a:srgbClr val="ECCA22"/>
                </a:solidFill>
                <a:latin typeface="Times New Roman" panose="02020603050405020304" pitchFamily="18" charset="0"/>
                <a:ea typeface="Gulim" panose="020B0600000101010101" pitchFamily="34" charset="-127"/>
              </a:rPr>
              <a:t>Cementation</a:t>
            </a:r>
            <a:endParaRPr lang="en-US" altLang="ko-KR" sz="3600" b="1" dirty="0">
              <a:solidFill>
                <a:srgbClr val="ECCA22"/>
              </a:solidFill>
              <a:latin typeface="Times New Roman" panose="02020603050405020304" pitchFamily="18" charset="0"/>
              <a:ea typeface="Gulim" panose="020B0600000101010101" pitchFamily="34" charset="-127"/>
            </a:endParaRPr>
          </a:p>
        </p:txBody>
      </p:sp>
      <p:sp>
        <p:nvSpPr>
          <p:cNvPr id="172038" name="Text Box 6"/>
          <p:cNvSpPr txBox="1">
            <a:spLocks noChangeArrowheads="1"/>
          </p:cNvSpPr>
          <p:nvPr/>
        </p:nvSpPr>
        <p:spPr bwMode="auto">
          <a:xfrm>
            <a:off x="2057400" y="1219200"/>
            <a:ext cx="78486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ts val="700"/>
              </a:spcBef>
              <a:buClr>
                <a:schemeClr val="accent2"/>
              </a:buClr>
              <a:buSzPct val="60000"/>
              <a:buFont typeface="Wingdings" panose="05000000000000000000" pitchFamily="2" charset="2"/>
              <a:buChar char=""/>
              <a:tabLst>
                <a:tab pos="228600" algn="l"/>
                <a:tab pos="1943100" algn="l"/>
              </a:tabLst>
              <a:defRPr sz="2900">
                <a:solidFill>
                  <a:schemeClr val="tx1"/>
                </a:solidFill>
                <a:latin typeface="Tw Cen MT" charset="0"/>
                <a:ea typeface="ＭＳ Ｐゴシック" panose="020B0600070205080204" pitchFamily="34" charset="-128"/>
              </a:defRPr>
            </a:lvl1pPr>
            <a:lvl2pPr marL="742950" indent="-285750">
              <a:spcBef>
                <a:spcPts val="550"/>
              </a:spcBef>
              <a:buClr>
                <a:schemeClr val="accent1"/>
              </a:buClr>
              <a:buSzPct val="70000"/>
              <a:buFont typeface="Wingdings 2" panose="05020102010507070707" pitchFamily="18" charset="2"/>
              <a:buChar char=""/>
              <a:tabLst>
                <a:tab pos="228600" algn="l"/>
                <a:tab pos="1943100" algn="l"/>
              </a:tabLst>
              <a:defRPr sz="2600">
                <a:solidFill>
                  <a:schemeClr val="tx1"/>
                </a:solidFill>
                <a:latin typeface="Tw Cen MT" charset="0"/>
                <a:ea typeface="ＭＳ Ｐゴシック" panose="020B0600070205080204" pitchFamily="34" charset="-128"/>
              </a:defRPr>
            </a:lvl2pPr>
            <a:lvl3pPr marL="1143000" indent="-228600">
              <a:spcBef>
                <a:spcPts val="500"/>
              </a:spcBef>
              <a:buClr>
                <a:schemeClr val="accent2"/>
              </a:buClr>
              <a:buSzPct val="75000"/>
              <a:buFont typeface="Wingdings" panose="05000000000000000000" pitchFamily="2" charset="2"/>
              <a:buChar char=""/>
              <a:tabLst>
                <a:tab pos="228600" algn="l"/>
                <a:tab pos="1943100" algn="l"/>
              </a:tabLst>
              <a:defRPr sz="2300">
                <a:solidFill>
                  <a:schemeClr val="tx1"/>
                </a:solidFill>
                <a:latin typeface="Tw Cen MT" charset="0"/>
                <a:ea typeface="ＭＳ Ｐゴシック" panose="020B0600070205080204" pitchFamily="34" charset="-128"/>
              </a:defRPr>
            </a:lvl3pPr>
            <a:lvl4pPr marL="1600200" indent="-228600">
              <a:spcBef>
                <a:spcPts val="400"/>
              </a:spcBef>
              <a:buClr>
                <a:srgbClr val="A5AB81"/>
              </a:buClr>
              <a:buSzPct val="7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4pPr>
            <a:lvl5pPr marL="2057400" indent="-228600">
              <a:spcBef>
                <a:spcPts val="400"/>
              </a:spcBef>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9pPr>
          </a:lstStyle>
          <a:p>
            <a:pPr eaLnBrk="1" hangingPunct="1">
              <a:lnSpc>
                <a:spcPct val="90000"/>
              </a:lnSpc>
              <a:spcBef>
                <a:spcPct val="20000"/>
              </a:spcBef>
              <a:spcAft>
                <a:spcPct val="20000"/>
              </a:spcAft>
              <a:buClr>
                <a:schemeClr val="tx1"/>
              </a:buClr>
              <a:buSzTx/>
              <a:buFontTx/>
              <a:buNone/>
            </a:pPr>
            <a:r>
              <a:rPr lang="en-US" altLang="ko-KR" sz="3200">
                <a:latin typeface="Times New Roman" panose="02020603050405020304" pitchFamily="18" charset="0"/>
                <a:ea typeface="Gulim" panose="020B0600000101010101" pitchFamily="34" charset="-127"/>
              </a:rPr>
              <a:t>4. </a:t>
            </a:r>
            <a:r>
              <a:rPr lang="en-US" altLang="ko-KR" sz="3200" b="1">
                <a:solidFill>
                  <a:srgbClr val="FF3399"/>
                </a:solidFill>
                <a:latin typeface="Times New Roman" panose="02020603050405020304" pitchFamily="18" charset="0"/>
                <a:ea typeface="Gulim" panose="020B0600000101010101" pitchFamily="34" charset="-127"/>
              </a:rPr>
              <a:t>Cementation</a:t>
            </a:r>
            <a:r>
              <a:rPr lang="en-US" altLang="ko-KR" sz="3200">
                <a:latin typeface="Times New Roman" panose="02020603050405020304" pitchFamily="18" charset="0"/>
                <a:ea typeface="Gulim" panose="020B0600000101010101" pitchFamily="34" charset="-127"/>
              </a:rPr>
              <a:t> occurs when minerals such as quartz, calcite, and hematite are deposited between the pieces of sediment. </a:t>
            </a:r>
          </a:p>
        </p:txBody>
      </p:sp>
      <p:sp>
        <p:nvSpPr>
          <p:cNvPr id="172039" name="Text Box 7"/>
          <p:cNvSpPr txBox="1">
            <a:spLocks noChangeArrowheads="1"/>
          </p:cNvSpPr>
          <p:nvPr/>
        </p:nvSpPr>
        <p:spPr bwMode="auto">
          <a:xfrm>
            <a:off x="2057400" y="2590800"/>
            <a:ext cx="8001000" cy="142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ts val="700"/>
              </a:spcBef>
              <a:buClr>
                <a:schemeClr val="accent2"/>
              </a:buClr>
              <a:buSzPct val="60000"/>
              <a:buFont typeface="Wingdings" panose="05000000000000000000" pitchFamily="2" charset="2"/>
              <a:buChar char=""/>
              <a:tabLst>
                <a:tab pos="228600" algn="l"/>
                <a:tab pos="1943100" algn="l"/>
              </a:tabLst>
              <a:defRPr sz="2900">
                <a:solidFill>
                  <a:schemeClr val="tx1"/>
                </a:solidFill>
                <a:latin typeface="Tw Cen MT" charset="0"/>
                <a:ea typeface="ＭＳ Ｐゴシック" panose="020B0600070205080204" pitchFamily="34" charset="-128"/>
              </a:defRPr>
            </a:lvl1pPr>
            <a:lvl2pPr marL="742950" indent="-285750">
              <a:spcBef>
                <a:spcPts val="550"/>
              </a:spcBef>
              <a:buClr>
                <a:schemeClr val="accent1"/>
              </a:buClr>
              <a:buSzPct val="70000"/>
              <a:buFont typeface="Wingdings 2" panose="05020102010507070707" pitchFamily="18" charset="2"/>
              <a:buChar char=""/>
              <a:tabLst>
                <a:tab pos="228600" algn="l"/>
                <a:tab pos="1943100" algn="l"/>
              </a:tabLst>
              <a:defRPr sz="2600">
                <a:solidFill>
                  <a:schemeClr val="tx1"/>
                </a:solidFill>
                <a:latin typeface="Tw Cen MT" charset="0"/>
                <a:ea typeface="ＭＳ Ｐゴシック" panose="020B0600070205080204" pitchFamily="34" charset="-128"/>
              </a:defRPr>
            </a:lvl2pPr>
            <a:lvl3pPr marL="1143000" indent="-228600">
              <a:spcBef>
                <a:spcPts val="500"/>
              </a:spcBef>
              <a:buClr>
                <a:schemeClr val="accent2"/>
              </a:buClr>
              <a:buSzPct val="75000"/>
              <a:buFont typeface="Wingdings" panose="05000000000000000000" pitchFamily="2" charset="2"/>
              <a:buChar char=""/>
              <a:tabLst>
                <a:tab pos="228600" algn="l"/>
                <a:tab pos="1943100" algn="l"/>
              </a:tabLst>
              <a:defRPr sz="2300">
                <a:solidFill>
                  <a:schemeClr val="tx1"/>
                </a:solidFill>
                <a:latin typeface="Tw Cen MT" charset="0"/>
                <a:ea typeface="ＭＳ Ｐゴシック" panose="020B0600070205080204" pitchFamily="34" charset="-128"/>
              </a:defRPr>
            </a:lvl3pPr>
            <a:lvl4pPr marL="1600200" indent="-228600">
              <a:spcBef>
                <a:spcPts val="400"/>
              </a:spcBef>
              <a:buClr>
                <a:srgbClr val="A5AB81"/>
              </a:buClr>
              <a:buSzPct val="7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4pPr>
            <a:lvl5pPr marL="2057400" indent="-228600">
              <a:spcBef>
                <a:spcPts val="400"/>
              </a:spcBef>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5pPr>
            <a:lvl6pPr marL="25146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6pPr>
            <a:lvl7pPr marL="29718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7pPr>
            <a:lvl8pPr marL="34290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8pPr>
            <a:lvl9pPr marL="3886200" indent="-228600" eaLnBrk="0" fontAlgn="base" hangingPunct="0">
              <a:spcBef>
                <a:spcPts val="400"/>
              </a:spcBef>
              <a:spcAft>
                <a:spcPct val="0"/>
              </a:spcAft>
              <a:buClr>
                <a:srgbClr val="D8B25C"/>
              </a:buClr>
              <a:buSzPct val="65000"/>
              <a:buFont typeface="Wingdings" panose="05000000000000000000" pitchFamily="2" charset="2"/>
              <a:buChar char=""/>
              <a:tabLst>
                <a:tab pos="228600" algn="l"/>
                <a:tab pos="1943100" algn="l"/>
              </a:tabLst>
              <a:defRPr sz="2000">
                <a:solidFill>
                  <a:schemeClr val="tx1"/>
                </a:solidFill>
                <a:latin typeface="Tw Cen MT" charset="0"/>
                <a:ea typeface="ＭＳ Ｐゴシック" panose="020B0600070205080204" pitchFamily="34" charset="-128"/>
              </a:defRPr>
            </a:lvl9pPr>
          </a:lstStyle>
          <a:p>
            <a:pPr eaLnBrk="1" hangingPunct="1">
              <a:lnSpc>
                <a:spcPct val="90000"/>
              </a:lnSpc>
              <a:spcBef>
                <a:spcPct val="20000"/>
              </a:spcBef>
              <a:spcAft>
                <a:spcPct val="20000"/>
              </a:spcAft>
              <a:buClrTx/>
              <a:buSzTx/>
              <a:buFontTx/>
              <a:buNone/>
            </a:pPr>
            <a:r>
              <a:rPr lang="en-US" altLang="ko-KR" sz="3200">
                <a:latin typeface="Times New Roman" panose="02020603050405020304" pitchFamily="18" charset="0"/>
                <a:ea typeface="Gulim" panose="020B0600000101010101" pitchFamily="34" charset="-127"/>
              </a:rPr>
              <a:t>5. These minerals, acting as natural cements, hold the sediment together like glue, forming a detrital sedimentary rock. </a:t>
            </a:r>
          </a:p>
        </p:txBody>
      </p:sp>
      <p:pic>
        <p:nvPicPr>
          <p:cNvPr id="172042" name="Picture 10" descr="im4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4038601"/>
            <a:ext cx="5334000" cy="1897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6" name="Group 5"/>
          <p:cNvGrpSpPr/>
          <p:nvPr/>
        </p:nvGrpSpPr>
        <p:grpSpPr>
          <a:xfrm>
            <a:off x="1828800" y="304800"/>
            <a:ext cx="10264462" cy="6325984"/>
            <a:chOff x="304800" y="304800"/>
            <a:chExt cx="8763000" cy="6325984"/>
          </a:xfrm>
        </p:grpSpPr>
        <p:pic>
          <p:nvPicPr>
            <p:cNvPr id="7" name="Object 2"/>
            <p:cNvPicPr/>
            <p:nvPr/>
          </p:nvPicPr>
          <p:blipFill>
            <a:blip r:embed="rId4"/>
            <a:srcRect/>
            <a:stretch>
              <a:fillRect/>
            </a:stretch>
          </p:blipFill>
          <p:spPr bwMode="auto">
            <a:xfrm>
              <a:off x="304800" y="6053454"/>
              <a:ext cx="636270" cy="575945"/>
            </a:xfrm>
            <a:prstGeom prst="rect">
              <a:avLst/>
            </a:prstGeom>
            <a:noFill/>
          </p:spPr>
        </p:pic>
        <p:cxnSp>
          <p:nvCxnSpPr>
            <p:cNvPr id="8" name="Straight Connector 7"/>
            <p:cNvCxnSpPr/>
            <p:nvPr/>
          </p:nvCxnSpPr>
          <p:spPr>
            <a:xfrm>
              <a:off x="1143000" y="6341426"/>
              <a:ext cx="7010400" cy="2"/>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grpSp>
          <p:nvGrpSpPr>
            <p:cNvPr id="9" name="Group 8"/>
            <p:cNvGrpSpPr/>
            <p:nvPr/>
          </p:nvGrpSpPr>
          <p:grpSpPr>
            <a:xfrm>
              <a:off x="8431530" y="304800"/>
              <a:ext cx="636270" cy="6325984"/>
              <a:chOff x="8368665" y="193561"/>
              <a:chExt cx="636270" cy="6325984"/>
            </a:xfrm>
          </p:grpSpPr>
          <p:cxnSp>
            <p:nvCxnSpPr>
              <p:cNvPr id="10" name="Straight Connector 9"/>
              <p:cNvCxnSpPr/>
              <p:nvPr/>
            </p:nvCxnSpPr>
            <p:spPr>
              <a:xfrm>
                <a:off x="8686800" y="914400"/>
                <a:ext cx="0" cy="4846320"/>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pic>
            <p:nvPicPr>
              <p:cNvPr id="11" name="Object 2"/>
              <p:cNvPicPr/>
              <p:nvPr/>
            </p:nvPicPr>
            <p:blipFill>
              <a:blip r:embed="rId4"/>
              <a:srcRect/>
              <a:stretch>
                <a:fillRect/>
              </a:stretch>
            </p:blipFill>
            <p:spPr bwMode="auto">
              <a:xfrm>
                <a:off x="8368665" y="5943600"/>
                <a:ext cx="636270" cy="575945"/>
              </a:xfrm>
              <a:prstGeom prst="rect">
                <a:avLst/>
              </a:prstGeom>
              <a:noFill/>
            </p:spPr>
          </p:pic>
          <p:pic>
            <p:nvPicPr>
              <p:cNvPr id="12" name="Object 2"/>
              <p:cNvPicPr/>
              <p:nvPr/>
            </p:nvPicPr>
            <p:blipFill>
              <a:blip r:embed="rId4"/>
              <a:srcRect/>
              <a:stretch>
                <a:fillRect/>
              </a:stretch>
            </p:blipFill>
            <p:spPr bwMode="auto">
              <a:xfrm>
                <a:off x="8368665" y="193561"/>
                <a:ext cx="636270" cy="575945"/>
              </a:xfrm>
              <a:prstGeom prst="rect">
                <a:avLst/>
              </a:prstGeom>
              <a:noFill/>
            </p:spPr>
          </p:pic>
        </p:grpSp>
      </p:grpSp>
    </p:spTree>
    <p:extLst>
      <p:ext uri="{BB962C8B-B14F-4D97-AF65-F5344CB8AC3E}">
        <p14:creationId xmlns:p14="http://schemas.microsoft.com/office/powerpoint/2010/main" val="28455083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32" fill="hold" grpId="0" nodeType="withEffect">
                                  <p:stCondLst>
                                    <p:cond delay="0"/>
                                  </p:stCondLst>
                                  <p:childTnLst>
                                    <p:set>
                                      <p:cBhvr>
                                        <p:cTn id="6" dur="1" fill="hold">
                                          <p:stCondLst>
                                            <p:cond delay="0"/>
                                          </p:stCondLst>
                                        </p:cTn>
                                        <p:tgtEl>
                                          <p:spTgt spid="172038"/>
                                        </p:tgtEl>
                                        <p:attrNameLst>
                                          <p:attrName>style.visibility</p:attrName>
                                        </p:attrNameLst>
                                      </p:cBhvr>
                                      <p:to>
                                        <p:strVal val="visible"/>
                                      </p:to>
                                    </p:set>
                                    <p:animEffect transition="in" filter="box(out)">
                                      <p:cBhvr>
                                        <p:cTn id="7" dur="500"/>
                                        <p:tgtEl>
                                          <p:spTgt spid="172038"/>
                                        </p:tgtEl>
                                      </p:cBhvr>
                                    </p:animEffect>
                                  </p:childTnLst>
                                </p:cTn>
                              </p:par>
                            </p:childTnLst>
                          </p:cTn>
                        </p:par>
                        <p:par>
                          <p:cTn id="8" fill="hold" nodeType="afterGroup">
                            <p:stCondLst>
                              <p:cond delay="500"/>
                            </p:stCondLst>
                            <p:childTnLst>
                              <p:par>
                                <p:cTn id="9" presetID="4" presetClass="entr" presetSubtype="32" fill="hold" nodeType="afterEffect">
                                  <p:stCondLst>
                                    <p:cond delay="0"/>
                                  </p:stCondLst>
                                  <p:childTnLst>
                                    <p:set>
                                      <p:cBhvr>
                                        <p:cTn id="10" dur="1" fill="hold">
                                          <p:stCondLst>
                                            <p:cond delay="0"/>
                                          </p:stCondLst>
                                        </p:cTn>
                                        <p:tgtEl>
                                          <p:spTgt spid="172042"/>
                                        </p:tgtEl>
                                        <p:attrNameLst>
                                          <p:attrName>style.visibility</p:attrName>
                                        </p:attrNameLst>
                                      </p:cBhvr>
                                      <p:to>
                                        <p:strVal val="visible"/>
                                      </p:to>
                                    </p:set>
                                    <p:animEffect transition="in" filter="box(out)">
                                      <p:cBhvr>
                                        <p:cTn id="11" dur="500"/>
                                        <p:tgtEl>
                                          <p:spTgt spid="172042"/>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4" presetClass="entr" presetSubtype="32" fill="hold" grpId="0" nodeType="clickEffect">
                                  <p:stCondLst>
                                    <p:cond delay="0"/>
                                  </p:stCondLst>
                                  <p:childTnLst>
                                    <p:set>
                                      <p:cBhvr>
                                        <p:cTn id="15" dur="1" fill="hold">
                                          <p:stCondLst>
                                            <p:cond delay="0"/>
                                          </p:stCondLst>
                                        </p:cTn>
                                        <p:tgtEl>
                                          <p:spTgt spid="172039"/>
                                        </p:tgtEl>
                                        <p:attrNameLst>
                                          <p:attrName>style.visibility</p:attrName>
                                        </p:attrNameLst>
                                      </p:cBhvr>
                                      <p:to>
                                        <p:strVal val="visible"/>
                                      </p:to>
                                    </p:set>
                                    <p:animEffect transition="in" filter="box(out)">
                                      <p:cBhvr>
                                        <p:cTn id="16" dur="500"/>
                                        <p:tgtEl>
                                          <p:spTgt spid="1720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8" grpId="0"/>
      <p:bldP spid="17203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Text Box 4"/>
          <p:cNvSpPr txBox="1">
            <a:spLocks noChangeArrowheads="1"/>
          </p:cNvSpPr>
          <p:nvPr/>
        </p:nvSpPr>
        <p:spPr bwMode="auto">
          <a:xfrm>
            <a:off x="1905000" y="206531"/>
            <a:ext cx="2630848" cy="535531"/>
          </a:xfrm>
          <a:prstGeom prst="rect">
            <a:avLst/>
          </a:prstGeom>
          <a:solidFill>
            <a:srgbClr val="CC99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2pPr>
            <a:lvl3pPr marL="11430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3pPr>
            <a:lvl4pPr marL="16002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4pPr>
            <a:lvl5pPr marL="20574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9pPr>
          </a:lstStyle>
          <a:p>
            <a:pPr eaLnBrk="1" hangingPunct="1"/>
            <a:r>
              <a:rPr lang="en-US" altLang="en-US" b="1" i="1"/>
              <a:t>Cementation:</a:t>
            </a:r>
          </a:p>
        </p:txBody>
      </p:sp>
      <p:sp>
        <p:nvSpPr>
          <p:cNvPr id="34821" name="Text Box 5"/>
          <p:cNvSpPr txBox="1">
            <a:spLocks noChangeArrowheads="1"/>
          </p:cNvSpPr>
          <p:nvPr/>
        </p:nvSpPr>
        <p:spPr bwMode="auto">
          <a:xfrm>
            <a:off x="1905000" y="914400"/>
            <a:ext cx="8305800" cy="1865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01638" indent="-401638">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2pPr>
            <a:lvl3pPr marL="11430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3pPr>
            <a:lvl4pPr marL="16002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4pPr>
            <a:lvl5pPr marL="20574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9pPr>
          </a:lstStyle>
          <a:p>
            <a:pPr algn="just" eaLnBrk="1" hangingPunct="1"/>
            <a:r>
              <a:rPr lang="en-US" altLang="en-US" dirty="0"/>
              <a:t>Cementing material is usually secondary Silica (Siliceous cement), Calcium carbonate (Carbonate cement), Iron rich (ferruginous cement)</a:t>
            </a:r>
          </a:p>
        </p:txBody>
      </p:sp>
      <p:sp>
        <p:nvSpPr>
          <p:cNvPr id="34822" name="Text Box 6"/>
          <p:cNvSpPr txBox="1">
            <a:spLocks noChangeArrowheads="1"/>
          </p:cNvSpPr>
          <p:nvPr/>
        </p:nvSpPr>
        <p:spPr bwMode="auto">
          <a:xfrm>
            <a:off x="1905000" y="3124201"/>
            <a:ext cx="8229600" cy="358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01638" indent="-401638">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2pPr>
            <a:lvl3pPr marL="11430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3pPr>
            <a:lvl4pPr marL="16002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4pPr>
            <a:lvl5pPr marL="20574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9pPr>
          </a:lstStyle>
          <a:p>
            <a:pPr algn="just" eaLnBrk="1" hangingPunct="1"/>
            <a:r>
              <a:rPr lang="en-US" altLang="en-US" dirty="0"/>
              <a:t>Cement itself to some extent is the source of weakness in the sedimentary rocks</a:t>
            </a:r>
          </a:p>
          <a:p>
            <a:pPr algn="just" eaLnBrk="1" hangingPunct="1"/>
            <a:endParaRPr lang="en-US" altLang="en-US" dirty="0"/>
          </a:p>
          <a:p>
            <a:pPr algn="just" eaLnBrk="1" hangingPunct="1"/>
            <a:r>
              <a:rPr lang="en-US" altLang="en-US" dirty="0"/>
              <a:t>Because cementing material and the clastic sediments are usually of different composition, leading to heterogeneity in their physical characteristics.</a:t>
            </a:r>
            <a:r>
              <a:rPr lang="en-US" altLang="en-US" sz="2400" dirty="0"/>
              <a:t> </a:t>
            </a:r>
          </a:p>
        </p:txBody>
      </p:sp>
      <p:grpSp>
        <p:nvGrpSpPr>
          <p:cNvPr id="5" name="Group 4"/>
          <p:cNvGrpSpPr/>
          <p:nvPr/>
        </p:nvGrpSpPr>
        <p:grpSpPr>
          <a:xfrm>
            <a:off x="1828800" y="304800"/>
            <a:ext cx="10264462" cy="6325984"/>
            <a:chOff x="304800" y="304800"/>
            <a:chExt cx="8763000" cy="6325984"/>
          </a:xfrm>
        </p:grpSpPr>
        <p:pic>
          <p:nvPicPr>
            <p:cNvPr id="6" name="Object 2"/>
            <p:cNvPicPr/>
            <p:nvPr/>
          </p:nvPicPr>
          <p:blipFill>
            <a:blip r:embed="rId2"/>
            <a:srcRect/>
            <a:stretch>
              <a:fillRect/>
            </a:stretch>
          </p:blipFill>
          <p:spPr bwMode="auto">
            <a:xfrm>
              <a:off x="304800" y="6053454"/>
              <a:ext cx="636270" cy="575945"/>
            </a:xfrm>
            <a:prstGeom prst="rect">
              <a:avLst/>
            </a:prstGeom>
            <a:noFill/>
          </p:spPr>
        </p:pic>
        <p:cxnSp>
          <p:nvCxnSpPr>
            <p:cNvPr id="7" name="Straight Connector 6"/>
            <p:cNvCxnSpPr/>
            <p:nvPr/>
          </p:nvCxnSpPr>
          <p:spPr>
            <a:xfrm>
              <a:off x="1143000" y="6341426"/>
              <a:ext cx="7010400" cy="2"/>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grpSp>
          <p:nvGrpSpPr>
            <p:cNvPr id="8" name="Group 7"/>
            <p:cNvGrpSpPr/>
            <p:nvPr/>
          </p:nvGrpSpPr>
          <p:grpSpPr>
            <a:xfrm>
              <a:off x="8431530" y="304800"/>
              <a:ext cx="636270" cy="6325984"/>
              <a:chOff x="8368665" y="193561"/>
              <a:chExt cx="636270" cy="6325984"/>
            </a:xfrm>
          </p:grpSpPr>
          <p:cxnSp>
            <p:nvCxnSpPr>
              <p:cNvPr id="9" name="Straight Connector 8"/>
              <p:cNvCxnSpPr/>
              <p:nvPr/>
            </p:nvCxnSpPr>
            <p:spPr>
              <a:xfrm>
                <a:off x="8686800" y="914400"/>
                <a:ext cx="0" cy="4846320"/>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pic>
            <p:nvPicPr>
              <p:cNvPr id="10" name="Object 2"/>
              <p:cNvPicPr/>
              <p:nvPr/>
            </p:nvPicPr>
            <p:blipFill>
              <a:blip r:embed="rId2"/>
              <a:srcRect/>
              <a:stretch>
                <a:fillRect/>
              </a:stretch>
            </p:blipFill>
            <p:spPr bwMode="auto">
              <a:xfrm>
                <a:off x="8368665" y="5943600"/>
                <a:ext cx="636270" cy="575945"/>
              </a:xfrm>
              <a:prstGeom prst="rect">
                <a:avLst/>
              </a:prstGeom>
              <a:noFill/>
            </p:spPr>
          </p:pic>
          <p:pic>
            <p:nvPicPr>
              <p:cNvPr id="11" name="Object 2"/>
              <p:cNvPicPr/>
              <p:nvPr/>
            </p:nvPicPr>
            <p:blipFill>
              <a:blip r:embed="rId2"/>
              <a:srcRect/>
              <a:stretch>
                <a:fillRect/>
              </a:stretch>
            </p:blipFill>
            <p:spPr bwMode="auto">
              <a:xfrm>
                <a:off x="8368665" y="193561"/>
                <a:ext cx="636270" cy="575945"/>
              </a:xfrm>
              <a:prstGeom prst="rect">
                <a:avLst/>
              </a:prstGeom>
              <a:noFill/>
            </p:spPr>
          </p:pic>
        </p:grpSp>
      </p:grpSp>
    </p:spTree>
    <p:extLst>
      <p:ext uri="{BB962C8B-B14F-4D97-AF65-F5344CB8AC3E}">
        <p14:creationId xmlns:p14="http://schemas.microsoft.com/office/powerpoint/2010/main" val="379047492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4820"/>
                                        </p:tgtEl>
                                        <p:attrNameLst>
                                          <p:attrName>style.visibility</p:attrName>
                                        </p:attrNameLst>
                                      </p:cBhvr>
                                      <p:to>
                                        <p:strVal val="visible"/>
                                      </p:to>
                                    </p:set>
                                    <p:anim calcmode="lin" valueType="num">
                                      <p:cBhvr additive="base">
                                        <p:cTn id="7" dur="500" fill="hold"/>
                                        <p:tgtEl>
                                          <p:spTgt spid="34820"/>
                                        </p:tgtEl>
                                        <p:attrNameLst>
                                          <p:attrName>ppt_x</p:attrName>
                                        </p:attrNameLst>
                                      </p:cBhvr>
                                      <p:tavLst>
                                        <p:tav tm="0">
                                          <p:val>
                                            <p:strVal val="0-#ppt_w/2"/>
                                          </p:val>
                                        </p:tav>
                                        <p:tav tm="100000">
                                          <p:val>
                                            <p:strVal val="#ppt_x"/>
                                          </p:val>
                                        </p:tav>
                                      </p:tavLst>
                                    </p:anim>
                                    <p:anim calcmode="lin" valueType="num">
                                      <p:cBhvr additive="base">
                                        <p:cTn id="8" dur="500" fill="hold"/>
                                        <p:tgtEl>
                                          <p:spTgt spid="34820"/>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4821"/>
                                        </p:tgtEl>
                                        <p:attrNameLst>
                                          <p:attrName>style.visibility</p:attrName>
                                        </p:attrNameLst>
                                      </p:cBhvr>
                                      <p:to>
                                        <p:strVal val="visible"/>
                                      </p:to>
                                    </p:set>
                                    <p:anim calcmode="lin" valueType="num">
                                      <p:cBhvr additive="base">
                                        <p:cTn id="13" dur="500" fill="hold"/>
                                        <p:tgtEl>
                                          <p:spTgt spid="34821"/>
                                        </p:tgtEl>
                                        <p:attrNameLst>
                                          <p:attrName>ppt_x</p:attrName>
                                        </p:attrNameLst>
                                      </p:cBhvr>
                                      <p:tavLst>
                                        <p:tav tm="0">
                                          <p:val>
                                            <p:strVal val="0-#ppt_w/2"/>
                                          </p:val>
                                        </p:tav>
                                        <p:tav tm="100000">
                                          <p:val>
                                            <p:strVal val="#ppt_x"/>
                                          </p:val>
                                        </p:tav>
                                      </p:tavLst>
                                    </p:anim>
                                    <p:anim calcmode="lin" valueType="num">
                                      <p:cBhvr additive="base">
                                        <p:cTn id="14" dur="500" fill="hold"/>
                                        <p:tgtEl>
                                          <p:spTgt spid="34821"/>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4822"/>
                                        </p:tgtEl>
                                        <p:attrNameLst>
                                          <p:attrName>style.visibility</p:attrName>
                                        </p:attrNameLst>
                                      </p:cBhvr>
                                      <p:to>
                                        <p:strVal val="visible"/>
                                      </p:to>
                                    </p:set>
                                    <p:anim calcmode="lin" valueType="num">
                                      <p:cBhvr additive="base">
                                        <p:cTn id="19" dur="500" fill="hold"/>
                                        <p:tgtEl>
                                          <p:spTgt spid="34822"/>
                                        </p:tgtEl>
                                        <p:attrNameLst>
                                          <p:attrName>ppt_x</p:attrName>
                                        </p:attrNameLst>
                                      </p:cBhvr>
                                      <p:tavLst>
                                        <p:tav tm="0">
                                          <p:val>
                                            <p:strVal val="0-#ppt_w/2"/>
                                          </p:val>
                                        </p:tav>
                                        <p:tav tm="100000">
                                          <p:val>
                                            <p:strVal val="#ppt_x"/>
                                          </p:val>
                                        </p:tav>
                                      </p:tavLst>
                                    </p:anim>
                                    <p:anim calcmode="lin" valueType="num">
                                      <p:cBhvr additive="base">
                                        <p:cTn id="20" dur="500" fill="hold"/>
                                        <p:tgtEl>
                                          <p:spTgt spid="3482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0" grpId="0" animBg="1" autoUpdateAnimBg="0"/>
      <p:bldP spid="34821" grpId="0" autoUpdateAnimBg="0"/>
      <p:bldP spid="34822"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8" name="Rectangle 4"/>
          <p:cNvSpPr>
            <a:spLocks noChangeArrowheads="1"/>
          </p:cNvSpPr>
          <p:nvPr/>
        </p:nvSpPr>
        <p:spPr bwMode="auto">
          <a:xfrm>
            <a:off x="1738648" y="494765"/>
            <a:ext cx="8305800" cy="1089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2pPr>
            <a:lvl3pPr marL="11430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3pPr>
            <a:lvl4pPr marL="16002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4pPr>
            <a:lvl5pPr marL="20574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50000"/>
              </a:spcBef>
            </a:pPr>
            <a:r>
              <a:rPr lang="en-US" altLang="en-US" sz="2400"/>
              <a:t>Hence such rock will not behave homogeneously under stress, resulting into development of cracks or fissures which develops in cementing material.</a:t>
            </a:r>
          </a:p>
        </p:txBody>
      </p:sp>
      <p:sp>
        <p:nvSpPr>
          <p:cNvPr id="36870" name="Rectangle 6"/>
          <p:cNvSpPr>
            <a:spLocks noChangeArrowheads="1"/>
          </p:cNvSpPr>
          <p:nvPr/>
        </p:nvSpPr>
        <p:spPr bwMode="auto">
          <a:xfrm>
            <a:off x="1738648" y="1866364"/>
            <a:ext cx="8153400" cy="7571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2575" indent="-282575">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2pPr>
            <a:lvl3pPr marL="11430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3pPr>
            <a:lvl4pPr marL="16002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4pPr>
            <a:lvl5pPr marL="20574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50000"/>
              </a:spcBef>
            </a:pPr>
            <a:r>
              <a:rPr lang="en-US" altLang="en-US" sz="2400"/>
              <a:t>If the cement is Calcium Carbonate- it is undesirable, because it is susceptible to dissolve in Carbon-dioxide in water</a:t>
            </a:r>
          </a:p>
        </p:txBody>
      </p:sp>
      <p:sp>
        <p:nvSpPr>
          <p:cNvPr id="36871" name="Rectangle 7"/>
          <p:cNvSpPr>
            <a:spLocks noChangeArrowheads="1"/>
          </p:cNvSpPr>
          <p:nvPr/>
        </p:nvSpPr>
        <p:spPr bwMode="auto">
          <a:xfrm>
            <a:off x="1738648" y="2859401"/>
            <a:ext cx="8153400" cy="14219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179388" indent="-179388">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2pPr>
            <a:lvl3pPr marL="11430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3pPr>
            <a:lvl4pPr marL="16002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4pPr>
            <a:lvl5pPr marL="20574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9pPr>
          </a:lstStyle>
          <a:p>
            <a:pPr algn="just" eaLnBrk="1" hangingPunct="1"/>
            <a:r>
              <a:rPr lang="en-US" altLang="en-US" sz="2400" dirty="0"/>
              <a:t>However, if cementation process continuous for longer span of time cementation will become more complete, which reduce the porosity and permeability in the rock mass and increase competence.</a:t>
            </a:r>
          </a:p>
        </p:txBody>
      </p:sp>
      <p:sp>
        <p:nvSpPr>
          <p:cNvPr id="36872" name="Rectangle 8"/>
          <p:cNvSpPr>
            <a:spLocks noChangeArrowheads="1"/>
          </p:cNvSpPr>
          <p:nvPr/>
        </p:nvSpPr>
        <p:spPr bwMode="auto">
          <a:xfrm>
            <a:off x="1738648" y="4673959"/>
            <a:ext cx="8153400" cy="10895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82575" indent="-282575">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1pPr>
            <a:lvl2pPr marL="742950" indent="-28575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2pPr>
            <a:lvl3pPr marL="11430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3pPr>
            <a:lvl4pPr marL="16002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4pPr>
            <a:lvl5pPr marL="2057400" indent="-22860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lnSpc>
                <a:spcPct val="90000"/>
              </a:lnSpc>
              <a:spcBef>
                <a:spcPct val="20000"/>
              </a:spcBef>
              <a:spcAft>
                <a:spcPct val="20000"/>
              </a:spcAft>
              <a:buChar char="•"/>
              <a:defRPr sz="3200">
                <a:solidFill>
                  <a:schemeClr val="tx1"/>
                </a:solidFill>
                <a:latin typeface="Times New Roman" panose="02020603050405020304" pitchFamily="18" charset="0"/>
                <a:ea typeface="ＭＳ Ｐゴシック" panose="020B0600070205080204" pitchFamily="34" charset="-128"/>
              </a:defRPr>
            </a:lvl9pPr>
          </a:lstStyle>
          <a:p>
            <a:pPr algn="just" eaLnBrk="1" hangingPunct="1">
              <a:spcBef>
                <a:spcPct val="50000"/>
              </a:spcBef>
            </a:pPr>
            <a:r>
              <a:rPr lang="en-US" altLang="en-US" sz="2400"/>
              <a:t>Shape of grains: i.e. if coarser grains, rounded or sub-rounded are cemented material, will not have firm grip=such rocks behave as incompetent rocks.</a:t>
            </a:r>
          </a:p>
        </p:txBody>
      </p:sp>
      <p:grpSp>
        <p:nvGrpSpPr>
          <p:cNvPr id="6" name="Group 5"/>
          <p:cNvGrpSpPr/>
          <p:nvPr/>
        </p:nvGrpSpPr>
        <p:grpSpPr>
          <a:xfrm>
            <a:off x="1828800" y="304800"/>
            <a:ext cx="10264462" cy="6325984"/>
            <a:chOff x="304800" y="304800"/>
            <a:chExt cx="8763000" cy="6325984"/>
          </a:xfrm>
        </p:grpSpPr>
        <p:pic>
          <p:nvPicPr>
            <p:cNvPr id="7" name="Object 2"/>
            <p:cNvPicPr/>
            <p:nvPr/>
          </p:nvPicPr>
          <p:blipFill>
            <a:blip r:embed="rId2"/>
            <a:srcRect/>
            <a:stretch>
              <a:fillRect/>
            </a:stretch>
          </p:blipFill>
          <p:spPr bwMode="auto">
            <a:xfrm>
              <a:off x="304800" y="6053454"/>
              <a:ext cx="636270" cy="575945"/>
            </a:xfrm>
            <a:prstGeom prst="rect">
              <a:avLst/>
            </a:prstGeom>
            <a:noFill/>
          </p:spPr>
        </p:pic>
        <p:cxnSp>
          <p:nvCxnSpPr>
            <p:cNvPr id="8" name="Straight Connector 7"/>
            <p:cNvCxnSpPr/>
            <p:nvPr/>
          </p:nvCxnSpPr>
          <p:spPr>
            <a:xfrm>
              <a:off x="1143000" y="6341426"/>
              <a:ext cx="7010400" cy="2"/>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grpSp>
          <p:nvGrpSpPr>
            <p:cNvPr id="9" name="Group 8"/>
            <p:cNvGrpSpPr/>
            <p:nvPr/>
          </p:nvGrpSpPr>
          <p:grpSpPr>
            <a:xfrm>
              <a:off x="8431530" y="304800"/>
              <a:ext cx="636270" cy="6325984"/>
              <a:chOff x="8368665" y="193561"/>
              <a:chExt cx="636270" cy="6325984"/>
            </a:xfrm>
          </p:grpSpPr>
          <p:cxnSp>
            <p:nvCxnSpPr>
              <p:cNvPr id="10" name="Straight Connector 9"/>
              <p:cNvCxnSpPr/>
              <p:nvPr/>
            </p:nvCxnSpPr>
            <p:spPr>
              <a:xfrm>
                <a:off x="8686800" y="914400"/>
                <a:ext cx="0" cy="4846320"/>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pic>
            <p:nvPicPr>
              <p:cNvPr id="11" name="Object 2"/>
              <p:cNvPicPr/>
              <p:nvPr/>
            </p:nvPicPr>
            <p:blipFill>
              <a:blip r:embed="rId2"/>
              <a:srcRect/>
              <a:stretch>
                <a:fillRect/>
              </a:stretch>
            </p:blipFill>
            <p:spPr bwMode="auto">
              <a:xfrm>
                <a:off x="8368665" y="5943600"/>
                <a:ext cx="636270" cy="575945"/>
              </a:xfrm>
              <a:prstGeom prst="rect">
                <a:avLst/>
              </a:prstGeom>
              <a:noFill/>
            </p:spPr>
          </p:pic>
          <p:pic>
            <p:nvPicPr>
              <p:cNvPr id="12" name="Object 2"/>
              <p:cNvPicPr/>
              <p:nvPr/>
            </p:nvPicPr>
            <p:blipFill>
              <a:blip r:embed="rId2"/>
              <a:srcRect/>
              <a:stretch>
                <a:fillRect/>
              </a:stretch>
            </p:blipFill>
            <p:spPr bwMode="auto">
              <a:xfrm>
                <a:off x="8368665" y="193561"/>
                <a:ext cx="636270" cy="575945"/>
              </a:xfrm>
              <a:prstGeom prst="rect">
                <a:avLst/>
              </a:prstGeom>
              <a:noFill/>
            </p:spPr>
          </p:pic>
        </p:grpSp>
      </p:grpSp>
    </p:spTree>
    <p:extLst>
      <p:ext uri="{BB962C8B-B14F-4D97-AF65-F5344CB8AC3E}">
        <p14:creationId xmlns:p14="http://schemas.microsoft.com/office/powerpoint/2010/main" val="8652222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6868"/>
                                        </p:tgtEl>
                                        <p:attrNameLst>
                                          <p:attrName>style.visibility</p:attrName>
                                        </p:attrNameLst>
                                      </p:cBhvr>
                                      <p:to>
                                        <p:strVal val="visible"/>
                                      </p:to>
                                    </p:set>
                                    <p:anim calcmode="lin" valueType="num">
                                      <p:cBhvr additive="base">
                                        <p:cTn id="7" dur="500" fill="hold"/>
                                        <p:tgtEl>
                                          <p:spTgt spid="36868"/>
                                        </p:tgtEl>
                                        <p:attrNameLst>
                                          <p:attrName>ppt_x</p:attrName>
                                        </p:attrNameLst>
                                      </p:cBhvr>
                                      <p:tavLst>
                                        <p:tav tm="0">
                                          <p:val>
                                            <p:strVal val="0-#ppt_w/2"/>
                                          </p:val>
                                        </p:tav>
                                        <p:tav tm="100000">
                                          <p:val>
                                            <p:strVal val="#ppt_x"/>
                                          </p:val>
                                        </p:tav>
                                      </p:tavLst>
                                    </p:anim>
                                    <p:anim calcmode="lin" valueType="num">
                                      <p:cBhvr additive="base">
                                        <p:cTn id="8" dur="500" fill="hold"/>
                                        <p:tgtEl>
                                          <p:spTgt spid="3686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6870"/>
                                        </p:tgtEl>
                                        <p:attrNameLst>
                                          <p:attrName>style.visibility</p:attrName>
                                        </p:attrNameLst>
                                      </p:cBhvr>
                                      <p:to>
                                        <p:strVal val="visible"/>
                                      </p:to>
                                    </p:set>
                                    <p:anim calcmode="lin" valueType="num">
                                      <p:cBhvr additive="base">
                                        <p:cTn id="13" dur="500" fill="hold"/>
                                        <p:tgtEl>
                                          <p:spTgt spid="36870"/>
                                        </p:tgtEl>
                                        <p:attrNameLst>
                                          <p:attrName>ppt_x</p:attrName>
                                        </p:attrNameLst>
                                      </p:cBhvr>
                                      <p:tavLst>
                                        <p:tav tm="0">
                                          <p:val>
                                            <p:strVal val="0-#ppt_w/2"/>
                                          </p:val>
                                        </p:tav>
                                        <p:tav tm="100000">
                                          <p:val>
                                            <p:strVal val="#ppt_x"/>
                                          </p:val>
                                        </p:tav>
                                      </p:tavLst>
                                    </p:anim>
                                    <p:anim calcmode="lin" valueType="num">
                                      <p:cBhvr additive="base">
                                        <p:cTn id="14" dur="500" fill="hold"/>
                                        <p:tgtEl>
                                          <p:spTgt spid="36870"/>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36871"/>
                                        </p:tgtEl>
                                        <p:attrNameLst>
                                          <p:attrName>style.visibility</p:attrName>
                                        </p:attrNameLst>
                                      </p:cBhvr>
                                      <p:to>
                                        <p:strVal val="visible"/>
                                      </p:to>
                                    </p:set>
                                    <p:anim calcmode="lin" valueType="num">
                                      <p:cBhvr additive="base">
                                        <p:cTn id="19" dur="500" fill="hold"/>
                                        <p:tgtEl>
                                          <p:spTgt spid="36871"/>
                                        </p:tgtEl>
                                        <p:attrNameLst>
                                          <p:attrName>ppt_x</p:attrName>
                                        </p:attrNameLst>
                                      </p:cBhvr>
                                      <p:tavLst>
                                        <p:tav tm="0">
                                          <p:val>
                                            <p:strVal val="0-#ppt_w/2"/>
                                          </p:val>
                                        </p:tav>
                                        <p:tav tm="100000">
                                          <p:val>
                                            <p:strVal val="#ppt_x"/>
                                          </p:val>
                                        </p:tav>
                                      </p:tavLst>
                                    </p:anim>
                                    <p:anim calcmode="lin" valueType="num">
                                      <p:cBhvr additive="base">
                                        <p:cTn id="20" dur="500" fill="hold"/>
                                        <p:tgtEl>
                                          <p:spTgt spid="36871"/>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36872"/>
                                        </p:tgtEl>
                                        <p:attrNameLst>
                                          <p:attrName>style.visibility</p:attrName>
                                        </p:attrNameLst>
                                      </p:cBhvr>
                                      <p:to>
                                        <p:strVal val="visible"/>
                                      </p:to>
                                    </p:set>
                                    <p:anim calcmode="lin" valueType="num">
                                      <p:cBhvr additive="base">
                                        <p:cTn id="25" dur="500" fill="hold"/>
                                        <p:tgtEl>
                                          <p:spTgt spid="36872"/>
                                        </p:tgtEl>
                                        <p:attrNameLst>
                                          <p:attrName>ppt_x</p:attrName>
                                        </p:attrNameLst>
                                      </p:cBhvr>
                                      <p:tavLst>
                                        <p:tav tm="0">
                                          <p:val>
                                            <p:strVal val="0-#ppt_w/2"/>
                                          </p:val>
                                        </p:tav>
                                        <p:tav tm="100000">
                                          <p:val>
                                            <p:strVal val="#ppt_x"/>
                                          </p:val>
                                        </p:tav>
                                      </p:tavLst>
                                    </p:anim>
                                    <p:anim calcmode="lin" valueType="num">
                                      <p:cBhvr additive="base">
                                        <p:cTn id="26" dur="500" fill="hold"/>
                                        <p:tgtEl>
                                          <p:spTgt spid="3687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autoUpdateAnimBg="0"/>
      <p:bldP spid="36870" grpId="0" autoUpdateAnimBg="0"/>
      <p:bldP spid="36871" grpId="0" autoUpdateAnimBg="0"/>
      <p:bldP spid="36872"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05318" y="173349"/>
            <a:ext cx="8911687" cy="599383"/>
          </a:xfrm>
        </p:spPr>
        <p:txBody>
          <a:bodyPr>
            <a:normAutofit fontScale="90000"/>
          </a:bodyPr>
          <a:lstStyle/>
          <a:p>
            <a:r>
              <a:rPr lang="en-US" b="1" dirty="0" err="1"/>
              <a:t>Authigenesis</a:t>
            </a:r>
            <a:endParaRPr lang="en-US" dirty="0"/>
          </a:p>
        </p:txBody>
      </p:sp>
      <p:sp>
        <p:nvSpPr>
          <p:cNvPr id="3" name="Content Placeholder 2"/>
          <p:cNvSpPr>
            <a:spLocks noGrp="1"/>
          </p:cNvSpPr>
          <p:nvPr>
            <p:ph idx="1"/>
          </p:nvPr>
        </p:nvSpPr>
        <p:spPr>
          <a:xfrm>
            <a:off x="1718266" y="730874"/>
            <a:ext cx="9839459" cy="5911403"/>
          </a:xfrm>
        </p:spPr>
        <p:txBody>
          <a:bodyPr>
            <a:noAutofit/>
          </a:bodyPr>
          <a:lstStyle/>
          <a:p>
            <a:pPr algn="just"/>
            <a:r>
              <a:rPr lang="en-US" sz="1900" b="1" dirty="0" err="1"/>
              <a:t>Authigenesis</a:t>
            </a:r>
            <a:r>
              <a:rPr lang="en-US" sz="1900" dirty="0"/>
              <a:t> is the process whereby a mineral or sedimentary rock deposit is generated where it is found or observed. Such deposits are described as </a:t>
            </a:r>
            <a:r>
              <a:rPr lang="en-US" sz="1900" b="1" dirty="0" err="1"/>
              <a:t>authigenic</a:t>
            </a:r>
            <a:r>
              <a:rPr lang="en-US" sz="1900" dirty="0"/>
              <a:t>. </a:t>
            </a:r>
            <a:endParaRPr lang="en-US" sz="1900" dirty="0" smtClean="0"/>
          </a:p>
          <a:p>
            <a:pPr algn="just"/>
            <a:r>
              <a:rPr lang="en-US" sz="1900" b="1" dirty="0" err="1" smtClean="0"/>
              <a:t>Authigenic</a:t>
            </a:r>
            <a:r>
              <a:rPr lang="en-US" sz="1900" dirty="0" smtClean="0"/>
              <a:t> </a:t>
            </a:r>
            <a:r>
              <a:rPr lang="en-US" sz="1900" dirty="0"/>
              <a:t>sedimentary minerals </a:t>
            </a:r>
            <a:r>
              <a:rPr lang="en-US" sz="1900" dirty="0" smtClean="0"/>
              <a:t>form during</a:t>
            </a:r>
            <a:r>
              <a:rPr lang="en-US" sz="1900" dirty="0"/>
              <a:t> sedimentation </a:t>
            </a:r>
            <a:r>
              <a:rPr lang="en-US" sz="1900" dirty="0" smtClean="0"/>
              <a:t>by</a:t>
            </a:r>
            <a:r>
              <a:rPr lang="en-US" sz="1900" dirty="0"/>
              <a:t> </a:t>
            </a:r>
            <a:r>
              <a:rPr lang="en-US" sz="1900" dirty="0" smtClean="0"/>
              <a:t>precipitation or</a:t>
            </a:r>
            <a:r>
              <a:rPr lang="en-US" sz="1900" dirty="0"/>
              <a:t> </a:t>
            </a:r>
            <a:r>
              <a:rPr lang="en-US" sz="1900" dirty="0" smtClean="0"/>
              <a:t>recrystallization</a:t>
            </a:r>
            <a:r>
              <a:rPr lang="en-US" sz="1900" dirty="0"/>
              <a:t> instead of being transported from elsewhere (allogenic) by water or </a:t>
            </a:r>
            <a:r>
              <a:rPr lang="en-US" sz="1900" dirty="0" smtClean="0"/>
              <a:t>wind.</a:t>
            </a:r>
            <a:r>
              <a:rPr lang="en-US" sz="1900" dirty="0"/>
              <a:t> </a:t>
            </a:r>
            <a:endParaRPr lang="en-US" sz="1900" dirty="0" smtClean="0"/>
          </a:p>
          <a:p>
            <a:pPr algn="just"/>
            <a:r>
              <a:rPr lang="en-US" sz="1900" dirty="0" err="1" smtClean="0"/>
              <a:t>Authigenic</a:t>
            </a:r>
            <a:r>
              <a:rPr lang="en-US" sz="1900" dirty="0" smtClean="0"/>
              <a:t> </a:t>
            </a:r>
            <a:r>
              <a:rPr lang="en-US" sz="1900" dirty="0"/>
              <a:t>sediments are the main constituents of deep sea sedimentation. </a:t>
            </a:r>
            <a:r>
              <a:rPr lang="en-US" sz="1900" dirty="0" err="1"/>
              <a:t>Authigenic</a:t>
            </a:r>
            <a:r>
              <a:rPr lang="en-US" sz="1900" dirty="0"/>
              <a:t> clays tend to reduce the porosity of sediments, thus reducing permeability.</a:t>
            </a:r>
          </a:p>
          <a:p>
            <a:pPr algn="just"/>
            <a:r>
              <a:rPr lang="en-US" sz="1900" dirty="0"/>
              <a:t>In metamorphic petrology an </a:t>
            </a:r>
            <a:r>
              <a:rPr lang="en-US" sz="1900" dirty="0" err="1"/>
              <a:t>authigenic</a:t>
            </a:r>
            <a:r>
              <a:rPr lang="en-US" sz="1900" dirty="0"/>
              <a:t> mineral is one formed </a:t>
            </a:r>
            <a:r>
              <a:rPr lang="en-US" sz="1900" i="1" dirty="0"/>
              <a:t>in situ</a:t>
            </a:r>
            <a:r>
              <a:rPr lang="en-US" sz="1900" dirty="0"/>
              <a:t> during metamorphism, again by precipitation from fluids or recrystallization.</a:t>
            </a:r>
          </a:p>
          <a:p>
            <a:pPr algn="just"/>
            <a:r>
              <a:rPr lang="en-US" sz="1900" dirty="0"/>
              <a:t>For any mineral to be precipitated, the water must be oversaturated with respect to that mineral. </a:t>
            </a:r>
            <a:endParaRPr lang="en-US" sz="1900" dirty="0" smtClean="0"/>
          </a:p>
          <a:p>
            <a:pPr algn="just"/>
            <a:r>
              <a:rPr lang="en-US" sz="1900" dirty="0" smtClean="0"/>
              <a:t>For</a:t>
            </a:r>
            <a:r>
              <a:rPr lang="en-US" sz="1900" dirty="0"/>
              <a:t> calcite, this means that the area of deposition must be above the carbonate compensation depth, or that the pore waters are sufficiently saturated due to dissolution of other grains that precipitation can begin. The alkalinity can also be reduced by microbial </a:t>
            </a:r>
            <a:r>
              <a:rPr lang="en-US" sz="1900" dirty="0" err="1"/>
              <a:t>sulphate</a:t>
            </a:r>
            <a:r>
              <a:rPr lang="en-US" sz="1900" dirty="0"/>
              <a:t> reduction</a:t>
            </a:r>
            <a:r>
              <a:rPr lang="en-US" sz="1900" dirty="0" smtClean="0"/>
              <a:t>.</a:t>
            </a:r>
            <a:endParaRPr lang="en-US" sz="1900" dirty="0"/>
          </a:p>
        </p:txBody>
      </p:sp>
      <p:grpSp>
        <p:nvGrpSpPr>
          <p:cNvPr id="4" name="Group 3"/>
          <p:cNvGrpSpPr/>
          <p:nvPr/>
        </p:nvGrpSpPr>
        <p:grpSpPr>
          <a:xfrm>
            <a:off x="1828800" y="304800"/>
            <a:ext cx="10264462" cy="6325984"/>
            <a:chOff x="304800" y="304800"/>
            <a:chExt cx="8763000" cy="6325984"/>
          </a:xfrm>
        </p:grpSpPr>
        <p:pic>
          <p:nvPicPr>
            <p:cNvPr id="5" name="Object 2"/>
            <p:cNvPicPr/>
            <p:nvPr/>
          </p:nvPicPr>
          <p:blipFill>
            <a:blip r:embed="rId2"/>
            <a:srcRect/>
            <a:stretch>
              <a:fillRect/>
            </a:stretch>
          </p:blipFill>
          <p:spPr bwMode="auto">
            <a:xfrm>
              <a:off x="304800" y="6053454"/>
              <a:ext cx="636270" cy="575945"/>
            </a:xfrm>
            <a:prstGeom prst="rect">
              <a:avLst/>
            </a:prstGeom>
            <a:noFill/>
          </p:spPr>
        </p:pic>
        <p:cxnSp>
          <p:nvCxnSpPr>
            <p:cNvPr id="6" name="Straight Connector 5"/>
            <p:cNvCxnSpPr/>
            <p:nvPr/>
          </p:nvCxnSpPr>
          <p:spPr>
            <a:xfrm>
              <a:off x="1143000" y="6341426"/>
              <a:ext cx="7010400" cy="2"/>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grpSp>
          <p:nvGrpSpPr>
            <p:cNvPr id="7" name="Group 6"/>
            <p:cNvGrpSpPr/>
            <p:nvPr/>
          </p:nvGrpSpPr>
          <p:grpSpPr>
            <a:xfrm>
              <a:off x="8431530" y="304800"/>
              <a:ext cx="636270" cy="6325984"/>
              <a:chOff x="8368665" y="193561"/>
              <a:chExt cx="636270" cy="6325984"/>
            </a:xfrm>
          </p:grpSpPr>
          <p:cxnSp>
            <p:nvCxnSpPr>
              <p:cNvPr id="8" name="Straight Connector 7"/>
              <p:cNvCxnSpPr/>
              <p:nvPr/>
            </p:nvCxnSpPr>
            <p:spPr>
              <a:xfrm>
                <a:off x="8686800" y="914400"/>
                <a:ext cx="0" cy="4846320"/>
              </a:xfrm>
              <a:prstGeom prst="line">
                <a:avLst/>
              </a:prstGeom>
              <a:ln w="34925">
                <a:solidFill>
                  <a:srgbClr val="FF0000"/>
                </a:solidFill>
              </a:ln>
              <a:effectLst>
                <a:innerShdw blurRad="63500" dist="50800" dir="18900000">
                  <a:prstClr val="black">
                    <a:alpha val="50000"/>
                  </a:prstClr>
                </a:innerShdw>
              </a:effectLst>
            </p:spPr>
            <p:style>
              <a:lnRef idx="1">
                <a:schemeClr val="accent2"/>
              </a:lnRef>
              <a:fillRef idx="0">
                <a:schemeClr val="accent2"/>
              </a:fillRef>
              <a:effectRef idx="0">
                <a:schemeClr val="accent2"/>
              </a:effectRef>
              <a:fontRef idx="minor">
                <a:schemeClr val="tx1"/>
              </a:fontRef>
            </p:style>
          </p:cxnSp>
          <p:pic>
            <p:nvPicPr>
              <p:cNvPr id="9" name="Object 2"/>
              <p:cNvPicPr/>
              <p:nvPr/>
            </p:nvPicPr>
            <p:blipFill>
              <a:blip r:embed="rId2"/>
              <a:srcRect/>
              <a:stretch>
                <a:fillRect/>
              </a:stretch>
            </p:blipFill>
            <p:spPr bwMode="auto">
              <a:xfrm>
                <a:off x="8368665" y="5943600"/>
                <a:ext cx="636270" cy="575945"/>
              </a:xfrm>
              <a:prstGeom prst="rect">
                <a:avLst/>
              </a:prstGeom>
              <a:noFill/>
            </p:spPr>
          </p:pic>
          <p:pic>
            <p:nvPicPr>
              <p:cNvPr id="10" name="Object 2"/>
              <p:cNvPicPr/>
              <p:nvPr/>
            </p:nvPicPr>
            <p:blipFill>
              <a:blip r:embed="rId2"/>
              <a:srcRect/>
              <a:stretch>
                <a:fillRect/>
              </a:stretch>
            </p:blipFill>
            <p:spPr bwMode="auto">
              <a:xfrm>
                <a:off x="8368665" y="193561"/>
                <a:ext cx="636270" cy="575945"/>
              </a:xfrm>
              <a:prstGeom prst="rect">
                <a:avLst/>
              </a:prstGeom>
              <a:noFill/>
            </p:spPr>
          </p:pic>
        </p:grpSp>
      </p:grpSp>
    </p:spTree>
    <p:extLst>
      <p:ext uri="{BB962C8B-B14F-4D97-AF65-F5344CB8AC3E}">
        <p14:creationId xmlns:p14="http://schemas.microsoft.com/office/powerpoint/2010/main" val="32816976"/>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2573</TotalTime>
  <Words>657</Words>
  <Application>Microsoft Office PowerPoint</Application>
  <PresentationFormat>Widescreen</PresentationFormat>
  <Paragraphs>87</Paragraphs>
  <Slides>15</Slides>
  <Notes>4</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15</vt:i4>
      </vt:variant>
    </vt:vector>
  </HeadingPairs>
  <TitlesOfParts>
    <vt:vector size="25" baseType="lpstr">
      <vt:lpstr>Gulim</vt:lpstr>
      <vt:lpstr>Malgun Gothic</vt:lpstr>
      <vt:lpstr>ＭＳ Ｐゴシック</vt:lpstr>
      <vt:lpstr>Arial</vt:lpstr>
      <vt:lpstr>Calibri</vt:lpstr>
      <vt:lpstr>Century Gothic</vt:lpstr>
      <vt:lpstr>Rod</vt:lpstr>
      <vt:lpstr>Times New Roman</vt:lpstr>
      <vt:lpstr>Wingdings 3</vt:lpstr>
      <vt:lpstr>Wisp</vt:lpstr>
      <vt:lpstr>Diagenesis &amp; Lithification</vt:lpstr>
      <vt:lpstr>Diagenesis</vt:lpstr>
      <vt:lpstr>   Turning sediment into rock</vt:lpstr>
      <vt:lpstr>PowerPoint Presentation</vt:lpstr>
      <vt:lpstr>PowerPoint Presentation</vt:lpstr>
      <vt:lpstr>PowerPoint Presentation</vt:lpstr>
      <vt:lpstr>PowerPoint Presentation</vt:lpstr>
      <vt:lpstr>PowerPoint Presentation</vt:lpstr>
      <vt:lpstr>Authigenesis</vt:lpstr>
      <vt:lpstr>Common Authigenic Minerals in Sedimentary Rocks</vt:lpstr>
      <vt:lpstr>Neomorphism</vt:lpstr>
      <vt:lpstr>Types of Neomorphism </vt:lpstr>
      <vt:lpstr>Replacement</vt:lpstr>
      <vt:lpstr>Inversion</vt:lpstr>
      <vt:lpstr>Inversion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Ogungbemi</dc:creator>
  <cp:lastModifiedBy>Ogungbemi</cp:lastModifiedBy>
  <cp:revision>48</cp:revision>
  <dcterms:created xsi:type="dcterms:W3CDTF">2020-03-12T16:53:47Z</dcterms:created>
  <dcterms:modified xsi:type="dcterms:W3CDTF">2020-04-09T06:24:18Z</dcterms:modified>
</cp:coreProperties>
</file>