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EBADBA-2B03-4D1E-8B8B-BD459774485B}" type="slidenum">
              <a:rPr lang="en-US" altLang="en-US"/>
              <a:pPr>
                <a:defRPr/>
              </a:pPr>
              <a:t>‹#›</a:t>
            </a:fld>
            <a:endParaRPr lang="en-US" altLang="en-US"/>
          </a:p>
        </p:txBody>
      </p:sp>
    </p:spTree>
    <p:extLst>
      <p:ext uri="{BB962C8B-B14F-4D97-AF65-F5344CB8AC3E}">
        <p14:creationId xmlns:p14="http://schemas.microsoft.com/office/powerpoint/2010/main" val="304839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4/8/2020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1"/>
            <a:ext cx="8915399" cy="1143000"/>
          </a:xfrm>
        </p:spPr>
        <p:txBody>
          <a:bodyPr/>
          <a:lstStyle/>
          <a:p>
            <a:r>
              <a:rPr lang="en-US" b="1" dirty="0" smtClean="0"/>
              <a:t>GEY 314 - Deposition</a:t>
            </a:r>
            <a:endParaRPr lang="en-US" b="1" dirty="0"/>
          </a:p>
        </p:txBody>
      </p:sp>
    </p:spTree>
    <p:extLst>
      <p:ext uri="{BB962C8B-B14F-4D97-AF65-F5344CB8AC3E}">
        <p14:creationId xmlns:p14="http://schemas.microsoft.com/office/powerpoint/2010/main" val="3266869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356285" y="824247"/>
            <a:ext cx="8915400" cy="4906670"/>
          </a:xfrm>
        </p:spPr>
        <p:txBody>
          <a:bodyPr>
            <a:normAutofit/>
          </a:bodyPr>
          <a:lstStyle/>
          <a:p>
            <a:r>
              <a:rPr lang="en-US" altLang="en-US" sz="2800" dirty="0" smtClean="0"/>
              <a:t>In every erosional-depositional system erosion occurs when ever the medium (erosional agent) is gaining speed, and deposition occurs whenever it is losing speed.</a:t>
            </a:r>
          </a:p>
        </p:txBody>
      </p:sp>
      <p:grpSp>
        <p:nvGrpSpPr>
          <p:cNvPr id="3" name="Group 2"/>
          <p:cNvGrpSpPr/>
          <p:nvPr/>
        </p:nvGrpSpPr>
        <p:grpSpPr>
          <a:xfrm>
            <a:off x="2112135" y="399246"/>
            <a:ext cx="9504609" cy="6259132"/>
            <a:chOff x="304800" y="304800"/>
            <a:chExt cx="8763000" cy="6325984"/>
          </a:xfrm>
        </p:grpSpPr>
        <p:pic>
          <p:nvPicPr>
            <p:cNvPr id="4" name="Object 2"/>
            <p:cNvPicPr/>
            <p:nvPr/>
          </p:nvPicPr>
          <p:blipFill>
            <a:blip r:embed="rId2"/>
            <a:srcRect/>
            <a:stretch>
              <a:fillRect/>
            </a:stretch>
          </p:blipFill>
          <p:spPr bwMode="auto">
            <a:xfrm>
              <a:off x="304800" y="6053454"/>
              <a:ext cx="636270" cy="575945"/>
            </a:xfrm>
            <a:prstGeom prst="rect">
              <a:avLst/>
            </a:prstGeom>
            <a:noFill/>
          </p:spPr>
        </p:pic>
        <p:cxnSp>
          <p:nvCxnSpPr>
            <p:cNvPr id="5" name="Straight Connector 4"/>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6" name="Group 5"/>
            <p:cNvGrpSpPr/>
            <p:nvPr/>
          </p:nvGrpSpPr>
          <p:grpSpPr>
            <a:xfrm>
              <a:off x="8431530" y="304800"/>
              <a:ext cx="636270" cy="6325984"/>
              <a:chOff x="8368665" y="193561"/>
              <a:chExt cx="636270" cy="6325984"/>
            </a:xfrm>
          </p:grpSpPr>
          <p:cxnSp>
            <p:nvCxnSpPr>
              <p:cNvPr id="7" name="Straight Connector 6"/>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8" name="Object 2"/>
              <p:cNvPicPr/>
              <p:nvPr/>
            </p:nvPicPr>
            <p:blipFill>
              <a:blip r:embed="rId2"/>
              <a:srcRect/>
              <a:stretch>
                <a:fillRect/>
              </a:stretch>
            </p:blipFill>
            <p:spPr bwMode="auto">
              <a:xfrm>
                <a:off x="8368665" y="5943600"/>
                <a:ext cx="636270" cy="575945"/>
              </a:xfrm>
              <a:prstGeom prst="rect">
                <a:avLst/>
              </a:prstGeom>
              <a:noFill/>
            </p:spPr>
          </p:pic>
          <p:pic>
            <p:nvPicPr>
              <p:cNvPr id="9"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257392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472744" y="609600"/>
            <a:ext cx="8804856" cy="678287"/>
          </a:xfrm>
        </p:spPr>
        <p:txBody>
          <a:bodyPr/>
          <a:lstStyle/>
          <a:p>
            <a:r>
              <a:rPr lang="en-US" altLang="en-US" dirty="0" smtClean="0"/>
              <a:t>Horizontal sorting</a:t>
            </a:r>
          </a:p>
        </p:txBody>
      </p:sp>
      <p:sp>
        <p:nvSpPr>
          <p:cNvPr id="12291" name="Rectangle 3"/>
          <p:cNvSpPr>
            <a:spLocks noGrp="1" noChangeArrowheads="1"/>
          </p:cNvSpPr>
          <p:nvPr>
            <p:ph type="body" sz="half" idx="1"/>
          </p:nvPr>
        </p:nvSpPr>
        <p:spPr>
          <a:xfrm>
            <a:off x="2362200" y="1752600"/>
            <a:ext cx="7467600" cy="3676650"/>
          </a:xfrm>
        </p:spPr>
        <p:txBody>
          <a:bodyPr>
            <a:normAutofit/>
          </a:bodyPr>
          <a:lstStyle/>
          <a:p>
            <a:r>
              <a:rPr lang="en-US" altLang="en-US" sz="2800" dirty="0" smtClean="0"/>
              <a:t>When a stream begins to slow down the largest of particles will be left behind first. </a:t>
            </a:r>
          </a:p>
          <a:p>
            <a:r>
              <a:rPr lang="en-US" altLang="en-US" sz="2800" dirty="0" smtClean="0"/>
              <a:t>As the velocity becomes slower the next smallest size will deposit. </a:t>
            </a:r>
          </a:p>
          <a:p>
            <a:r>
              <a:rPr lang="en-US" altLang="en-US" sz="2800" dirty="0" smtClean="0"/>
              <a:t>The smallest particles will be carried the farthest.</a:t>
            </a:r>
          </a:p>
        </p:txBody>
      </p:sp>
      <p:grpSp>
        <p:nvGrpSpPr>
          <p:cNvPr id="4" name="Group 3"/>
          <p:cNvGrpSpPr/>
          <p:nvPr/>
        </p:nvGrpSpPr>
        <p:grpSpPr>
          <a:xfrm>
            <a:off x="2112135" y="399246"/>
            <a:ext cx="9504609" cy="6259132"/>
            <a:chOff x="304800" y="304800"/>
            <a:chExt cx="8763000" cy="6325984"/>
          </a:xfrm>
        </p:grpSpPr>
        <p:pic>
          <p:nvPicPr>
            <p:cNvPr id="5" name="Object 2"/>
            <p:cNvPicPr/>
            <p:nvPr/>
          </p:nvPicPr>
          <p:blipFill>
            <a:blip r:embed="rId2"/>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2"/>
              <a:srcRect/>
              <a:stretch>
                <a:fillRect/>
              </a:stretch>
            </p:blipFill>
            <p:spPr bwMode="auto">
              <a:xfrm>
                <a:off x="8368665" y="5943600"/>
                <a:ext cx="636270" cy="575945"/>
              </a:xfrm>
              <a:prstGeom prst="rect">
                <a:avLst/>
              </a:prstGeom>
              <a:noFill/>
            </p:spPr>
          </p:pic>
          <p:pic>
            <p:nvPicPr>
              <p:cNvPr id="10"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3937900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additive="base">
                                        <p:cTn id="25"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450" y="1485900"/>
            <a:ext cx="7194192" cy="356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112135" y="399246"/>
            <a:ext cx="9504609" cy="6259132"/>
            <a:chOff x="304800" y="304800"/>
            <a:chExt cx="8763000" cy="6325984"/>
          </a:xfrm>
        </p:grpSpPr>
        <p:pic>
          <p:nvPicPr>
            <p:cNvPr id="4" name="Object 2"/>
            <p:cNvPicPr/>
            <p:nvPr/>
          </p:nvPicPr>
          <p:blipFill>
            <a:blip r:embed="rId3"/>
            <a:srcRect/>
            <a:stretch>
              <a:fillRect/>
            </a:stretch>
          </p:blipFill>
          <p:spPr bwMode="auto">
            <a:xfrm>
              <a:off x="304800" y="6053454"/>
              <a:ext cx="636270" cy="575945"/>
            </a:xfrm>
            <a:prstGeom prst="rect">
              <a:avLst/>
            </a:prstGeom>
            <a:noFill/>
          </p:spPr>
        </p:pic>
        <p:cxnSp>
          <p:nvCxnSpPr>
            <p:cNvPr id="5" name="Straight Connector 4"/>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6" name="Group 5"/>
            <p:cNvGrpSpPr/>
            <p:nvPr/>
          </p:nvGrpSpPr>
          <p:grpSpPr>
            <a:xfrm>
              <a:off x="8431530" y="304800"/>
              <a:ext cx="636270" cy="6325984"/>
              <a:chOff x="8368665" y="193561"/>
              <a:chExt cx="636270" cy="6325984"/>
            </a:xfrm>
          </p:grpSpPr>
          <p:cxnSp>
            <p:nvCxnSpPr>
              <p:cNvPr id="7" name="Straight Connector 6"/>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8" name="Object 2"/>
              <p:cNvPicPr/>
              <p:nvPr/>
            </p:nvPicPr>
            <p:blipFill>
              <a:blip r:embed="rId3"/>
              <a:srcRect/>
              <a:stretch>
                <a:fillRect/>
              </a:stretch>
            </p:blipFill>
            <p:spPr bwMode="auto">
              <a:xfrm>
                <a:off x="8368665" y="5943600"/>
                <a:ext cx="636270" cy="575945"/>
              </a:xfrm>
              <a:prstGeom prst="rect">
                <a:avLst/>
              </a:prstGeom>
              <a:noFill/>
            </p:spPr>
          </p:pic>
          <p:pic>
            <p:nvPicPr>
              <p:cNvPr id="9"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217366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45195" y="622282"/>
            <a:ext cx="8911687" cy="1280890"/>
          </a:xfrm>
        </p:spPr>
        <p:txBody>
          <a:bodyPr/>
          <a:lstStyle/>
          <a:p>
            <a:r>
              <a:rPr lang="en-US" altLang="en-US" dirty="0" smtClean="0"/>
              <a:t>Sedimentation at the Mouth of a River</a:t>
            </a:r>
          </a:p>
        </p:txBody>
      </p:sp>
      <p:sp>
        <p:nvSpPr>
          <p:cNvPr id="14339" name="Rectangle 3"/>
          <p:cNvSpPr>
            <a:spLocks noGrp="1" noChangeArrowheads="1"/>
          </p:cNvSpPr>
          <p:nvPr>
            <p:ph idx="1"/>
          </p:nvPr>
        </p:nvSpPr>
        <p:spPr/>
        <p:txBody>
          <a:bodyPr>
            <a:normAutofit/>
          </a:bodyPr>
          <a:lstStyle/>
          <a:p>
            <a:r>
              <a:rPr lang="en-US" altLang="en-US" sz="2800" dirty="0" smtClean="0"/>
              <a:t>When a river enters the sea or any other large body of water its velocity suddenly drops.</a:t>
            </a:r>
          </a:p>
          <a:p>
            <a:r>
              <a:rPr lang="en-US" altLang="en-US" sz="2800" dirty="0" smtClean="0"/>
              <a:t>This causes deposition to begin.</a:t>
            </a:r>
          </a:p>
          <a:p>
            <a:r>
              <a:rPr lang="en-US" altLang="en-US" sz="2800" dirty="0" smtClean="0"/>
              <a:t>Because the current doesn’t stop completely at the mouth of a stream horizontal sorting occurs.</a:t>
            </a:r>
          </a:p>
        </p:txBody>
      </p:sp>
      <p:grpSp>
        <p:nvGrpSpPr>
          <p:cNvPr id="4" name="Group 3"/>
          <p:cNvGrpSpPr/>
          <p:nvPr/>
        </p:nvGrpSpPr>
        <p:grpSpPr>
          <a:xfrm>
            <a:off x="2112135" y="399246"/>
            <a:ext cx="9504609" cy="6259132"/>
            <a:chOff x="304800" y="304800"/>
            <a:chExt cx="8763000" cy="6325984"/>
          </a:xfrm>
        </p:grpSpPr>
        <p:pic>
          <p:nvPicPr>
            <p:cNvPr id="5" name="Object 2"/>
            <p:cNvPicPr/>
            <p:nvPr/>
          </p:nvPicPr>
          <p:blipFill>
            <a:blip r:embed="rId2"/>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2"/>
              <a:srcRect/>
              <a:stretch>
                <a:fillRect/>
              </a:stretch>
            </p:blipFill>
            <p:spPr bwMode="auto">
              <a:xfrm>
                <a:off x="8368665" y="5943600"/>
                <a:ext cx="636270" cy="575945"/>
              </a:xfrm>
              <a:prstGeom prst="rect">
                <a:avLst/>
              </a:prstGeom>
              <a:noFill/>
            </p:spPr>
          </p:pic>
          <p:pic>
            <p:nvPicPr>
              <p:cNvPr id="10"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1568605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0-#ppt_w/2"/>
                                          </p:val>
                                        </p:tav>
                                        <p:tav tm="100000">
                                          <p:val>
                                            <p:strVal val="#ppt_x"/>
                                          </p:val>
                                        </p:tav>
                                      </p:tavLst>
                                    </p:anim>
                                    <p:anim calcmode="lin" valueType="num">
                                      <p:cBhvr additive="base">
                                        <p:cTn id="8" dur="500" fill="hold"/>
                                        <p:tgtEl>
                                          <p:spTgt spid="143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additive="base">
                                        <p:cTn id="13"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1" end="1"/>
                                            </p:txEl>
                                          </p:spTgt>
                                        </p:tgtEl>
                                        <p:attrNameLst>
                                          <p:attrName>style.visibility</p:attrName>
                                        </p:attrNameLst>
                                      </p:cBhvr>
                                      <p:to>
                                        <p:strVal val="visible"/>
                                      </p:to>
                                    </p:set>
                                    <p:anim calcmode="lin" valueType="num">
                                      <p:cBhvr additive="base">
                                        <p:cTn id="19"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 calcmode="lin" valueType="num">
                                      <p:cBhvr additive="base">
                                        <p:cTn id="25"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605418" y="1046532"/>
            <a:ext cx="8435394" cy="4926974"/>
          </a:xfrm>
        </p:spPr>
        <p:txBody>
          <a:bodyPr rtlCol="0">
            <a:noAutofit/>
          </a:bodyPr>
          <a:lstStyle/>
          <a:p>
            <a:pPr>
              <a:defRPr/>
            </a:pPr>
            <a:r>
              <a:rPr lang="en-US" altLang="en-US" sz="2400" dirty="0"/>
              <a:t>The largest, roundest, and most dense, particles are deposited closest to the shoreline.</a:t>
            </a:r>
          </a:p>
          <a:p>
            <a:pPr>
              <a:defRPr/>
            </a:pPr>
            <a:r>
              <a:rPr lang="en-US" altLang="en-US" sz="2400" dirty="0"/>
              <a:t>As you move out from the shoreline the pattern will show a gradual change from coarse to fine, from roundest to </a:t>
            </a:r>
            <a:r>
              <a:rPr lang="en-US" altLang="en-US" sz="2400" dirty="0" smtClean="0"/>
              <a:t>flat, </a:t>
            </a:r>
            <a:r>
              <a:rPr lang="en-US" altLang="en-US" sz="2400" dirty="0"/>
              <a:t>and from </a:t>
            </a:r>
            <a:r>
              <a:rPr lang="en-US" altLang="en-US" sz="2400" dirty="0" smtClean="0"/>
              <a:t>most dense </a:t>
            </a:r>
            <a:r>
              <a:rPr lang="en-US" altLang="en-US" sz="2400" dirty="0"/>
              <a:t>to least dense.</a:t>
            </a:r>
          </a:p>
          <a:p>
            <a:pPr>
              <a:defRPr/>
            </a:pPr>
            <a:r>
              <a:rPr lang="en-US" altLang="en-US" sz="2400" dirty="0"/>
              <a:t>This is not perfect, but the general pattern is clear.</a:t>
            </a:r>
          </a:p>
          <a:p>
            <a:pPr>
              <a:defRPr/>
            </a:pPr>
            <a:r>
              <a:rPr lang="en-US" altLang="en-US" sz="2400" dirty="0"/>
              <a:t>Ions in the sea water may come together if the solution becomes saturated and precipitate out of the solution.</a:t>
            </a:r>
          </a:p>
        </p:txBody>
      </p:sp>
      <p:grpSp>
        <p:nvGrpSpPr>
          <p:cNvPr id="3" name="Group 2"/>
          <p:cNvGrpSpPr/>
          <p:nvPr/>
        </p:nvGrpSpPr>
        <p:grpSpPr>
          <a:xfrm>
            <a:off x="2112135" y="399246"/>
            <a:ext cx="9504609" cy="6259132"/>
            <a:chOff x="304800" y="304800"/>
            <a:chExt cx="8763000" cy="6325984"/>
          </a:xfrm>
        </p:grpSpPr>
        <p:pic>
          <p:nvPicPr>
            <p:cNvPr id="4" name="Object 2"/>
            <p:cNvPicPr/>
            <p:nvPr/>
          </p:nvPicPr>
          <p:blipFill>
            <a:blip r:embed="rId2"/>
            <a:srcRect/>
            <a:stretch>
              <a:fillRect/>
            </a:stretch>
          </p:blipFill>
          <p:spPr bwMode="auto">
            <a:xfrm>
              <a:off x="304800" y="6053454"/>
              <a:ext cx="636270" cy="575945"/>
            </a:xfrm>
            <a:prstGeom prst="rect">
              <a:avLst/>
            </a:prstGeom>
            <a:noFill/>
          </p:spPr>
        </p:pic>
        <p:cxnSp>
          <p:nvCxnSpPr>
            <p:cNvPr id="5" name="Straight Connector 4"/>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6" name="Group 5"/>
            <p:cNvGrpSpPr/>
            <p:nvPr/>
          </p:nvGrpSpPr>
          <p:grpSpPr>
            <a:xfrm>
              <a:off x="8431530" y="304800"/>
              <a:ext cx="636270" cy="6325984"/>
              <a:chOff x="8368665" y="193561"/>
              <a:chExt cx="636270" cy="6325984"/>
            </a:xfrm>
          </p:grpSpPr>
          <p:cxnSp>
            <p:nvCxnSpPr>
              <p:cNvPr id="7" name="Straight Connector 6"/>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8" name="Object 2"/>
              <p:cNvPicPr/>
              <p:nvPr/>
            </p:nvPicPr>
            <p:blipFill>
              <a:blip r:embed="rId2"/>
              <a:srcRect/>
              <a:stretch>
                <a:fillRect/>
              </a:stretch>
            </p:blipFill>
            <p:spPr bwMode="auto">
              <a:xfrm>
                <a:off x="8368665" y="5943600"/>
                <a:ext cx="636270" cy="575945"/>
              </a:xfrm>
              <a:prstGeom prst="rect">
                <a:avLst/>
              </a:prstGeom>
              <a:noFill/>
            </p:spPr>
          </p:pic>
          <p:pic>
            <p:nvPicPr>
              <p:cNvPr id="9"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1601159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193" y="1313644"/>
            <a:ext cx="8379048" cy="405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112135" y="399246"/>
            <a:ext cx="9504609" cy="6259132"/>
            <a:chOff x="304800" y="304800"/>
            <a:chExt cx="8763000" cy="6325984"/>
          </a:xfrm>
        </p:grpSpPr>
        <p:pic>
          <p:nvPicPr>
            <p:cNvPr id="4" name="Object 2"/>
            <p:cNvPicPr/>
            <p:nvPr/>
          </p:nvPicPr>
          <p:blipFill>
            <a:blip r:embed="rId3"/>
            <a:srcRect/>
            <a:stretch>
              <a:fillRect/>
            </a:stretch>
          </p:blipFill>
          <p:spPr bwMode="auto">
            <a:xfrm>
              <a:off x="304800" y="6053454"/>
              <a:ext cx="636270" cy="575945"/>
            </a:xfrm>
            <a:prstGeom prst="rect">
              <a:avLst/>
            </a:prstGeom>
            <a:noFill/>
          </p:spPr>
        </p:pic>
        <p:cxnSp>
          <p:nvCxnSpPr>
            <p:cNvPr id="5" name="Straight Connector 4"/>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6" name="Group 5"/>
            <p:cNvGrpSpPr/>
            <p:nvPr/>
          </p:nvGrpSpPr>
          <p:grpSpPr>
            <a:xfrm>
              <a:off x="8431530" y="304800"/>
              <a:ext cx="636270" cy="6325984"/>
              <a:chOff x="8368665" y="193561"/>
              <a:chExt cx="636270" cy="6325984"/>
            </a:xfrm>
          </p:grpSpPr>
          <p:cxnSp>
            <p:nvCxnSpPr>
              <p:cNvPr id="7" name="Straight Connector 6"/>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8" name="Object 2"/>
              <p:cNvPicPr/>
              <p:nvPr/>
            </p:nvPicPr>
            <p:blipFill>
              <a:blip r:embed="rId3"/>
              <a:srcRect/>
              <a:stretch>
                <a:fillRect/>
              </a:stretch>
            </p:blipFill>
            <p:spPr bwMode="auto">
              <a:xfrm>
                <a:off x="8368665" y="5943600"/>
                <a:ext cx="636270" cy="575945"/>
              </a:xfrm>
              <a:prstGeom prst="rect">
                <a:avLst/>
              </a:prstGeom>
              <a:noFill/>
            </p:spPr>
          </p:pic>
          <p:pic>
            <p:nvPicPr>
              <p:cNvPr id="9"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020895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450" y="971551"/>
            <a:ext cx="7979804"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112135" y="399246"/>
            <a:ext cx="9504609" cy="6259132"/>
            <a:chOff x="304800" y="304800"/>
            <a:chExt cx="8763000" cy="6325984"/>
          </a:xfrm>
        </p:grpSpPr>
        <p:pic>
          <p:nvPicPr>
            <p:cNvPr id="4" name="Object 2"/>
            <p:cNvPicPr/>
            <p:nvPr/>
          </p:nvPicPr>
          <p:blipFill>
            <a:blip r:embed="rId3"/>
            <a:srcRect/>
            <a:stretch>
              <a:fillRect/>
            </a:stretch>
          </p:blipFill>
          <p:spPr bwMode="auto">
            <a:xfrm>
              <a:off x="304800" y="6053454"/>
              <a:ext cx="636270" cy="575945"/>
            </a:xfrm>
            <a:prstGeom prst="rect">
              <a:avLst/>
            </a:prstGeom>
            <a:noFill/>
          </p:spPr>
        </p:pic>
        <p:cxnSp>
          <p:nvCxnSpPr>
            <p:cNvPr id="5" name="Straight Connector 4"/>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6" name="Group 5"/>
            <p:cNvGrpSpPr/>
            <p:nvPr/>
          </p:nvGrpSpPr>
          <p:grpSpPr>
            <a:xfrm>
              <a:off x="8431530" y="304800"/>
              <a:ext cx="636270" cy="6325984"/>
              <a:chOff x="8368665" y="193561"/>
              <a:chExt cx="636270" cy="6325984"/>
            </a:xfrm>
          </p:grpSpPr>
          <p:cxnSp>
            <p:nvCxnSpPr>
              <p:cNvPr id="7" name="Straight Connector 6"/>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8" name="Object 2"/>
              <p:cNvPicPr/>
              <p:nvPr/>
            </p:nvPicPr>
            <p:blipFill>
              <a:blip r:embed="rId3"/>
              <a:srcRect/>
              <a:stretch>
                <a:fillRect/>
              </a:stretch>
            </p:blipFill>
            <p:spPr bwMode="auto">
              <a:xfrm>
                <a:off x="8368665" y="5943600"/>
                <a:ext cx="636270" cy="575945"/>
              </a:xfrm>
              <a:prstGeom prst="rect">
                <a:avLst/>
              </a:prstGeom>
              <a:noFill/>
            </p:spPr>
          </p:pic>
          <p:pic>
            <p:nvPicPr>
              <p:cNvPr id="9"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905208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1371601"/>
            <a:ext cx="8408832" cy="429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112135" y="399246"/>
            <a:ext cx="9504609" cy="6259132"/>
            <a:chOff x="304800" y="304800"/>
            <a:chExt cx="8763000" cy="6325984"/>
          </a:xfrm>
        </p:grpSpPr>
        <p:pic>
          <p:nvPicPr>
            <p:cNvPr id="4" name="Object 2"/>
            <p:cNvPicPr/>
            <p:nvPr/>
          </p:nvPicPr>
          <p:blipFill>
            <a:blip r:embed="rId3"/>
            <a:srcRect/>
            <a:stretch>
              <a:fillRect/>
            </a:stretch>
          </p:blipFill>
          <p:spPr bwMode="auto">
            <a:xfrm>
              <a:off x="304800" y="6053454"/>
              <a:ext cx="636270" cy="575945"/>
            </a:xfrm>
            <a:prstGeom prst="rect">
              <a:avLst/>
            </a:prstGeom>
            <a:noFill/>
          </p:spPr>
        </p:pic>
        <p:cxnSp>
          <p:nvCxnSpPr>
            <p:cNvPr id="5" name="Straight Connector 4"/>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6" name="Group 5"/>
            <p:cNvGrpSpPr/>
            <p:nvPr/>
          </p:nvGrpSpPr>
          <p:grpSpPr>
            <a:xfrm>
              <a:off x="8431530" y="304800"/>
              <a:ext cx="636270" cy="6325984"/>
              <a:chOff x="8368665" y="193561"/>
              <a:chExt cx="636270" cy="6325984"/>
            </a:xfrm>
          </p:grpSpPr>
          <p:cxnSp>
            <p:nvCxnSpPr>
              <p:cNvPr id="7" name="Straight Connector 6"/>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8" name="Object 2"/>
              <p:cNvPicPr/>
              <p:nvPr/>
            </p:nvPicPr>
            <p:blipFill>
              <a:blip r:embed="rId3"/>
              <a:srcRect/>
              <a:stretch>
                <a:fillRect/>
              </a:stretch>
            </p:blipFill>
            <p:spPr bwMode="auto">
              <a:xfrm>
                <a:off x="8368665" y="5943600"/>
                <a:ext cx="636270" cy="575945"/>
              </a:xfrm>
              <a:prstGeom prst="rect">
                <a:avLst/>
              </a:prstGeom>
              <a:noFill/>
            </p:spPr>
          </p:pic>
          <p:pic>
            <p:nvPicPr>
              <p:cNvPr id="9"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3357589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52701" y="425003"/>
            <a:ext cx="5829300" cy="808954"/>
          </a:xfrm>
        </p:spPr>
        <p:txBody>
          <a:bodyPr rtlCol="0">
            <a:normAutofit/>
          </a:bodyPr>
          <a:lstStyle/>
          <a:p>
            <a:pPr>
              <a:defRPr/>
            </a:pPr>
            <a:r>
              <a:rPr lang="en-US" altLang="en-US" dirty="0" smtClean="0"/>
              <a:t>Deposition by Ice</a:t>
            </a:r>
          </a:p>
        </p:txBody>
      </p:sp>
      <p:sp>
        <p:nvSpPr>
          <p:cNvPr id="20483" name="Rectangle 3"/>
          <p:cNvSpPr>
            <a:spLocks noGrp="1" noChangeArrowheads="1"/>
          </p:cNvSpPr>
          <p:nvPr>
            <p:ph idx="1"/>
          </p:nvPr>
        </p:nvSpPr>
        <p:spPr>
          <a:xfrm>
            <a:off x="2421228" y="1665287"/>
            <a:ext cx="2874672" cy="3576413"/>
          </a:xfrm>
        </p:spPr>
        <p:txBody>
          <a:bodyPr>
            <a:noAutofit/>
          </a:bodyPr>
          <a:lstStyle/>
          <a:p>
            <a:r>
              <a:rPr lang="en-US" altLang="en-US" sz="2800" dirty="0" smtClean="0"/>
              <a:t>Direct glacial deposits (ones that involve little water) are typically unsorted.</a:t>
            </a:r>
          </a:p>
        </p:txBody>
      </p:sp>
      <p:pic>
        <p:nvPicPr>
          <p:cNvPr id="20484" name="Picture 4"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1" y="1657351"/>
            <a:ext cx="5247872" cy="453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2112135" y="399246"/>
            <a:ext cx="9504609" cy="6259132"/>
            <a:chOff x="304800" y="304800"/>
            <a:chExt cx="8763000" cy="6325984"/>
          </a:xfrm>
        </p:grpSpPr>
        <p:pic>
          <p:nvPicPr>
            <p:cNvPr id="6" name="Object 2"/>
            <p:cNvPicPr/>
            <p:nvPr/>
          </p:nvPicPr>
          <p:blipFill>
            <a:blip r:embed="rId3"/>
            <a:srcRect/>
            <a:stretch>
              <a:fillRect/>
            </a:stretch>
          </p:blipFill>
          <p:spPr bwMode="auto">
            <a:xfrm>
              <a:off x="304800" y="6053454"/>
              <a:ext cx="636270" cy="575945"/>
            </a:xfrm>
            <a:prstGeom prst="rect">
              <a:avLst/>
            </a:prstGeom>
            <a:noFill/>
          </p:spPr>
        </p:pic>
        <p:cxnSp>
          <p:nvCxnSpPr>
            <p:cNvPr id="7" name="Straight Connector 6"/>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8" name="Group 7"/>
            <p:cNvGrpSpPr/>
            <p:nvPr/>
          </p:nvGrpSpPr>
          <p:grpSpPr>
            <a:xfrm>
              <a:off x="8431530" y="304800"/>
              <a:ext cx="636270" cy="6325984"/>
              <a:chOff x="8368665" y="193561"/>
              <a:chExt cx="636270" cy="6325984"/>
            </a:xfrm>
          </p:grpSpPr>
          <p:cxnSp>
            <p:nvCxnSpPr>
              <p:cNvPr id="9" name="Straight Connector 8"/>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0" name="Object 2"/>
              <p:cNvPicPr/>
              <p:nvPr/>
            </p:nvPicPr>
            <p:blipFill>
              <a:blip r:embed="rId3"/>
              <a:srcRect/>
              <a:stretch>
                <a:fillRect/>
              </a:stretch>
            </p:blipFill>
            <p:spPr bwMode="auto">
              <a:xfrm>
                <a:off x="8368665" y="5943600"/>
                <a:ext cx="636270" cy="575945"/>
              </a:xfrm>
              <a:prstGeom prst="rect">
                <a:avLst/>
              </a:prstGeom>
              <a:noFill/>
            </p:spPr>
          </p:pic>
          <p:pic>
            <p:nvPicPr>
              <p:cNvPr id="11"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986807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0-#ppt_w/2"/>
                                          </p:val>
                                        </p:tav>
                                        <p:tav tm="100000">
                                          <p:val>
                                            <p:strVal val="#ppt_x"/>
                                          </p:val>
                                        </p:tav>
                                      </p:tavLst>
                                    </p:anim>
                                    <p:anim calcmode="lin" valueType="num">
                                      <p:cBhvr additive="base">
                                        <p:cTn id="8"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additive="base">
                                        <p:cTn id="13" dur="500" fill="hold"/>
                                        <p:tgtEl>
                                          <p:spTgt spid="20484"/>
                                        </p:tgtEl>
                                        <p:attrNameLst>
                                          <p:attrName>ppt_x</p:attrName>
                                        </p:attrNameLst>
                                      </p:cBhvr>
                                      <p:tavLst>
                                        <p:tav tm="0">
                                          <p:val>
                                            <p:strVal val="0-#ppt_w/2"/>
                                          </p:val>
                                        </p:tav>
                                        <p:tav tm="100000">
                                          <p:val>
                                            <p:strVal val="#ppt_x"/>
                                          </p:val>
                                        </p:tav>
                                      </p:tavLst>
                                    </p:anim>
                                    <p:anim calcmode="lin" valueType="num">
                                      <p:cBhvr additive="base">
                                        <p:cTn id="14"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0" end="0"/>
                                            </p:txEl>
                                          </p:spTgt>
                                        </p:tgtEl>
                                        <p:attrNameLst>
                                          <p:attrName>style.visibility</p:attrName>
                                        </p:attrNameLst>
                                      </p:cBhvr>
                                      <p:to>
                                        <p:strVal val="visible"/>
                                      </p:to>
                                    </p:set>
                                    <p:anim calcmode="lin" valueType="num">
                                      <p:cBhvr additive="base">
                                        <p:cTn id="19"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Depositional Features of Glaciers</a:t>
            </a:r>
          </a:p>
        </p:txBody>
      </p:sp>
      <p:sp>
        <p:nvSpPr>
          <p:cNvPr id="26627" name="Rectangle 3"/>
          <p:cNvSpPr>
            <a:spLocks noGrp="1" noChangeArrowheads="1"/>
          </p:cNvSpPr>
          <p:nvPr>
            <p:ph idx="1"/>
          </p:nvPr>
        </p:nvSpPr>
        <p:spPr>
          <a:xfrm>
            <a:off x="2589212" y="1635617"/>
            <a:ext cx="8915400" cy="4275605"/>
          </a:xfrm>
        </p:spPr>
        <p:txBody>
          <a:bodyPr>
            <a:normAutofit/>
          </a:bodyPr>
          <a:lstStyle/>
          <a:p>
            <a:r>
              <a:rPr lang="en-US" altLang="en-US" sz="2800" dirty="0" smtClean="0"/>
              <a:t>Glaciers leave behind unsorted piles of rubble called till.</a:t>
            </a:r>
          </a:p>
          <a:p>
            <a:r>
              <a:rPr lang="en-US" altLang="en-US" sz="2800" dirty="0" smtClean="0"/>
              <a:t>This till is often found in piles in front of the glaciers path called Moraines.</a:t>
            </a:r>
          </a:p>
          <a:p>
            <a:r>
              <a:rPr lang="en-US" altLang="en-US" sz="2800" dirty="0" smtClean="0"/>
              <a:t>The last moraine formed by a glacier before it retreats is called its Terminal Moraine.</a:t>
            </a:r>
          </a:p>
          <a:p>
            <a:endParaRPr lang="en-US" altLang="en-US" sz="2800" dirty="0" smtClean="0"/>
          </a:p>
        </p:txBody>
      </p:sp>
      <p:grpSp>
        <p:nvGrpSpPr>
          <p:cNvPr id="4" name="Group 3"/>
          <p:cNvGrpSpPr/>
          <p:nvPr/>
        </p:nvGrpSpPr>
        <p:grpSpPr>
          <a:xfrm>
            <a:off x="2112135" y="399246"/>
            <a:ext cx="9504609" cy="6259132"/>
            <a:chOff x="304800" y="304800"/>
            <a:chExt cx="8763000" cy="6325984"/>
          </a:xfrm>
        </p:grpSpPr>
        <p:pic>
          <p:nvPicPr>
            <p:cNvPr id="5" name="Object 2"/>
            <p:cNvPicPr/>
            <p:nvPr/>
          </p:nvPicPr>
          <p:blipFill>
            <a:blip r:embed="rId2"/>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2"/>
              <a:srcRect/>
              <a:stretch>
                <a:fillRect/>
              </a:stretch>
            </p:blipFill>
            <p:spPr bwMode="auto">
              <a:xfrm>
                <a:off x="8368665" y="5943600"/>
                <a:ext cx="636270" cy="575945"/>
              </a:xfrm>
              <a:prstGeom prst="rect">
                <a:avLst/>
              </a:prstGeom>
              <a:noFill/>
            </p:spPr>
          </p:pic>
          <p:pic>
            <p:nvPicPr>
              <p:cNvPr id="10"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052885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0-#ppt_w/2"/>
                                          </p:val>
                                        </p:tav>
                                        <p:tav tm="100000">
                                          <p:val>
                                            <p:strVal val="#ppt_x"/>
                                          </p:val>
                                        </p:tav>
                                      </p:tavLst>
                                    </p:anim>
                                    <p:anim calcmode="lin" valueType="num">
                                      <p:cBhvr additive="base">
                                        <p:cTn id="8" dur="500" fill="hold"/>
                                        <p:tgtEl>
                                          <p:spTgt spid="266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additive="base">
                                        <p:cTn id="25"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457193" y="135593"/>
            <a:ext cx="6172200" cy="534125"/>
          </a:xfrm>
        </p:spPr>
        <p:txBody>
          <a:bodyPr/>
          <a:lstStyle/>
          <a:p>
            <a:pPr eaLnBrk="1" hangingPunct="1">
              <a:defRPr/>
            </a:pPr>
            <a:r>
              <a:rPr lang="en-US" sz="2400" b="1" dirty="0"/>
              <a:t>Deposition</a:t>
            </a:r>
          </a:p>
        </p:txBody>
      </p:sp>
      <p:sp>
        <p:nvSpPr>
          <p:cNvPr id="114692" name="Rectangle 4"/>
          <p:cNvSpPr>
            <a:spLocks noChangeArrowheads="1"/>
          </p:cNvSpPr>
          <p:nvPr/>
        </p:nvSpPr>
        <p:spPr bwMode="auto">
          <a:xfrm>
            <a:off x="1837617" y="597130"/>
            <a:ext cx="9110706" cy="3669918"/>
          </a:xfrm>
          <a:prstGeom prst="rect">
            <a:avLst/>
          </a:prstGeom>
          <a:noFill/>
          <a:ln w="9525">
            <a:noFill/>
            <a:miter lim="800000"/>
            <a:headEnd/>
            <a:tailEnd/>
          </a:ln>
          <a:effectLst/>
        </p:spPr>
        <p:txBody>
          <a:bodyPr/>
          <a:lstStyle/>
          <a:p>
            <a:pPr marL="257175" indent="-257175">
              <a:spcBef>
                <a:spcPct val="20000"/>
              </a:spcBef>
              <a:buClr>
                <a:schemeClr val="hlink"/>
              </a:buClr>
              <a:buSzPct val="65000"/>
              <a:buFont typeface="Wingdings" pitchFamily="2" charset="2"/>
              <a:buChar char="n"/>
              <a:defRPr/>
            </a:pPr>
            <a:r>
              <a:rPr lang="en-US" sz="1600" dirty="0">
                <a:effectLst>
                  <a:outerShdw blurRad="38100" dist="38100" dir="2700000" algn="tl">
                    <a:srgbClr val="FFFFFF"/>
                  </a:outerShdw>
                </a:effectLst>
              </a:rPr>
              <a:t>Deposition </a:t>
            </a:r>
            <a:r>
              <a:rPr lang="en-US" sz="1600" kern="0" dirty="0">
                <a:effectLst>
                  <a:outerShdw blurRad="38100" dist="38100" dir="2700000" algn="tl">
                    <a:srgbClr val="FFFFFF"/>
                  </a:outerShdw>
                </a:effectLst>
              </a:rPr>
              <a:t>is a constructive process that lays down or places weathered and eroded materials in a location that is different from their source.   </a:t>
            </a:r>
          </a:p>
          <a:p>
            <a:pPr marL="257175" indent="-257175">
              <a:spcBef>
                <a:spcPct val="20000"/>
              </a:spcBef>
              <a:buClr>
                <a:schemeClr val="hlink"/>
              </a:buClr>
              <a:buSzPct val="65000"/>
              <a:buFont typeface="Wingdings" pitchFamily="2" charset="2"/>
              <a:buChar char="n"/>
              <a:defRPr/>
            </a:pPr>
            <a:r>
              <a:rPr lang="en-US" sz="1600" dirty="0">
                <a:effectLst>
                  <a:outerShdw blurRad="38100" dist="38100" dir="2700000" algn="tl">
                    <a:srgbClr val="FFFFFF"/>
                  </a:outerShdw>
                </a:effectLst>
              </a:rPr>
              <a:t>Deposition is not specific to a single weathering, erosion, or mass wasting event, but is applied to any consolidated or unconsolidated materials that have accumulated as a result of some natural process or agent. Deposits can result from mechanical, chemical, or biological weathering, and water, wind, ice, or gravity-related erosional processes. </a:t>
            </a:r>
          </a:p>
          <a:p>
            <a:pPr marL="257175" indent="-257175">
              <a:spcBef>
                <a:spcPct val="20000"/>
              </a:spcBef>
              <a:buClr>
                <a:schemeClr val="hlink"/>
              </a:buClr>
              <a:buSzPct val="65000"/>
              <a:buFont typeface="Wingdings" pitchFamily="2" charset="2"/>
              <a:buChar char="n"/>
              <a:defRPr/>
            </a:pPr>
            <a:r>
              <a:rPr lang="en-US" sz="1600" dirty="0">
                <a:effectLst>
                  <a:outerShdw blurRad="38100" dist="38100" dir="2700000" algn="tl">
                    <a:srgbClr val="FFFFFF"/>
                  </a:outerShdw>
                </a:effectLst>
              </a:rPr>
              <a:t>The accumulation of deposited materials alters the landscapes and builds various landform features. For example, floodplains are large depositional landforms built by the accumulation of fluvial deposits, and sand dunes are depositional landforms built by wind-related processes.  </a:t>
            </a:r>
          </a:p>
          <a:p>
            <a:pPr marL="257175" indent="-257175">
              <a:spcBef>
                <a:spcPct val="20000"/>
              </a:spcBef>
              <a:buClr>
                <a:schemeClr val="hlink"/>
              </a:buClr>
              <a:buSzPct val="65000"/>
              <a:buFont typeface="Wingdings" pitchFamily="2" charset="2"/>
              <a:buChar char="n"/>
              <a:defRPr/>
            </a:pPr>
            <a:endParaRPr lang="en-US" sz="1600" dirty="0">
              <a:effectLst>
                <a:outerShdw blurRad="38100" dist="38100" dir="2700000" algn="tl">
                  <a:srgbClr val="FFFFFF"/>
                </a:outerShdw>
              </a:effectLst>
            </a:endParaRPr>
          </a:p>
        </p:txBody>
      </p:sp>
      <p:sp>
        <p:nvSpPr>
          <p:cNvPr id="6" name="Text Box 10"/>
          <p:cNvSpPr txBox="1">
            <a:spLocks noChangeArrowheads="1"/>
          </p:cNvSpPr>
          <p:nvPr/>
        </p:nvSpPr>
        <p:spPr bwMode="auto">
          <a:xfrm>
            <a:off x="5093900" y="3799699"/>
            <a:ext cx="2705001" cy="1788951"/>
          </a:xfrm>
          <a:prstGeom prst="rect">
            <a:avLst/>
          </a:prstGeom>
          <a:noFill/>
          <a:ln w="9525">
            <a:noFill/>
            <a:miter lim="800000"/>
            <a:headEnd/>
            <a:tailEnd/>
          </a:ln>
          <a:effectLst/>
        </p:spPr>
        <p:txBody>
          <a:bodyPr wrap="square">
            <a:spAutoFit/>
          </a:bodyPr>
          <a:lstStyle/>
          <a:p>
            <a:pPr algn="ctr">
              <a:spcBef>
                <a:spcPct val="50000"/>
              </a:spcBef>
              <a:defRPr/>
            </a:pPr>
            <a:r>
              <a:rPr lang="en-US" sz="1050" dirty="0" err="1">
                <a:solidFill>
                  <a:srgbClr val="336600"/>
                </a:solidFill>
                <a:effectLst>
                  <a:outerShdw blurRad="38100" dist="38100" dir="2700000" algn="tl">
                    <a:srgbClr val="000000"/>
                  </a:outerShdw>
                </a:effectLst>
              </a:rPr>
              <a:t>Colluvium</a:t>
            </a:r>
            <a:r>
              <a:rPr lang="en-US" sz="1050" dirty="0">
                <a:solidFill>
                  <a:srgbClr val="336600"/>
                </a:solidFill>
                <a:effectLst>
                  <a:outerShdw blurRad="38100" dist="38100" dir="2700000" algn="tl">
                    <a:srgbClr val="000000"/>
                  </a:outerShdw>
                </a:effectLst>
              </a:rPr>
              <a:t> is the term used to describe weathered and eroded rocks, soil, and  sediments deposited at the base of a hill slope or cliff by the force of gravity and mass wasting. Alluvium is a term used to refer materials deposited by running water. The talus slope on the left is </a:t>
            </a:r>
            <a:r>
              <a:rPr lang="en-US" sz="1050" dirty="0" err="1">
                <a:solidFill>
                  <a:srgbClr val="336600"/>
                </a:solidFill>
                <a:effectLst>
                  <a:outerShdw blurRad="38100" dist="38100" dir="2700000" algn="tl">
                    <a:srgbClr val="000000"/>
                  </a:outerShdw>
                </a:effectLst>
              </a:rPr>
              <a:t>colluvium</a:t>
            </a:r>
            <a:r>
              <a:rPr lang="en-US" sz="1050" dirty="0">
                <a:solidFill>
                  <a:srgbClr val="336600"/>
                </a:solidFill>
                <a:effectLst>
                  <a:outerShdw blurRad="38100" dist="38100" dir="2700000" algn="tl">
                    <a:srgbClr val="000000"/>
                  </a:outerShdw>
                </a:effectLst>
              </a:rPr>
              <a:t> and the alluvial fan on the right is alluvium. </a:t>
            </a:r>
          </a:p>
          <a:p>
            <a:pPr algn="ctr">
              <a:spcBef>
                <a:spcPct val="50000"/>
              </a:spcBef>
              <a:defRPr/>
            </a:pPr>
            <a:endParaRPr lang="en-US" sz="1050" dirty="0">
              <a:solidFill>
                <a:srgbClr val="336600"/>
              </a:solidFill>
              <a:effectLst>
                <a:outerShdw blurRad="38100" dist="38100" dir="2700000" algn="tl">
                  <a:srgbClr val="000000"/>
                </a:outerShdw>
              </a:effectLst>
            </a:endParaRPr>
          </a:p>
        </p:txBody>
      </p:sp>
      <p:sp>
        <p:nvSpPr>
          <p:cNvPr id="10" name="Slide Number Placeholder 9"/>
          <p:cNvSpPr>
            <a:spLocks noGrp="1"/>
          </p:cNvSpPr>
          <p:nvPr>
            <p:ph type="sldNum" sz="quarter" idx="12"/>
          </p:nvPr>
        </p:nvSpPr>
        <p:spPr/>
        <p:txBody>
          <a:bodyPr/>
          <a:lstStyle>
            <a:lvl1pPr eaLnBrk="0" hangingPunct="0">
              <a:defRPr b="1">
                <a:solidFill>
                  <a:schemeClr val="tx1"/>
                </a:solidFill>
                <a:latin typeface="Tahoma" panose="020B0604030504040204" pitchFamily="34" charset="0"/>
              </a:defRPr>
            </a:lvl1pPr>
            <a:lvl2pPr marL="557213" indent="-214313" eaLnBrk="0" hangingPunct="0">
              <a:defRPr b="1">
                <a:solidFill>
                  <a:schemeClr val="tx1"/>
                </a:solidFill>
                <a:latin typeface="Tahoma" panose="020B0604030504040204" pitchFamily="34" charset="0"/>
              </a:defRPr>
            </a:lvl2pPr>
            <a:lvl3pPr marL="857250" indent="-171450" eaLnBrk="0" hangingPunct="0">
              <a:defRPr b="1">
                <a:solidFill>
                  <a:schemeClr val="tx1"/>
                </a:solidFill>
                <a:latin typeface="Tahoma" panose="020B0604030504040204" pitchFamily="34" charset="0"/>
              </a:defRPr>
            </a:lvl3pPr>
            <a:lvl4pPr marL="1200150" indent="-171450" eaLnBrk="0" hangingPunct="0">
              <a:defRPr b="1">
                <a:solidFill>
                  <a:schemeClr val="tx1"/>
                </a:solidFill>
                <a:latin typeface="Tahoma" panose="020B0604030504040204" pitchFamily="34" charset="0"/>
              </a:defRPr>
            </a:lvl4pPr>
            <a:lvl5pPr marL="1543050" indent="-171450" eaLnBrk="0" hangingPunct="0">
              <a:defRPr b="1">
                <a:solidFill>
                  <a:schemeClr val="tx1"/>
                </a:solidFill>
                <a:latin typeface="Tahoma" panose="020B0604030504040204" pitchFamily="34" charset="0"/>
              </a:defRPr>
            </a:lvl5pPr>
            <a:lvl6pPr marL="1885950" indent="-171450" eaLnBrk="0" fontAlgn="base" hangingPunct="0">
              <a:spcBef>
                <a:spcPct val="0"/>
              </a:spcBef>
              <a:spcAft>
                <a:spcPct val="0"/>
              </a:spcAft>
              <a:defRPr b="1">
                <a:solidFill>
                  <a:schemeClr val="tx1"/>
                </a:solidFill>
                <a:latin typeface="Tahoma" panose="020B0604030504040204" pitchFamily="34" charset="0"/>
              </a:defRPr>
            </a:lvl6pPr>
            <a:lvl7pPr marL="2228850" indent="-171450" eaLnBrk="0" fontAlgn="base" hangingPunct="0">
              <a:spcBef>
                <a:spcPct val="0"/>
              </a:spcBef>
              <a:spcAft>
                <a:spcPct val="0"/>
              </a:spcAft>
              <a:defRPr b="1">
                <a:solidFill>
                  <a:schemeClr val="tx1"/>
                </a:solidFill>
                <a:latin typeface="Tahoma" panose="020B0604030504040204" pitchFamily="34" charset="0"/>
              </a:defRPr>
            </a:lvl7pPr>
            <a:lvl8pPr marL="2571750" indent="-171450" eaLnBrk="0" fontAlgn="base" hangingPunct="0">
              <a:spcBef>
                <a:spcPct val="0"/>
              </a:spcBef>
              <a:spcAft>
                <a:spcPct val="0"/>
              </a:spcAft>
              <a:defRPr b="1">
                <a:solidFill>
                  <a:schemeClr val="tx1"/>
                </a:solidFill>
                <a:latin typeface="Tahoma" panose="020B0604030504040204" pitchFamily="34" charset="0"/>
              </a:defRPr>
            </a:lvl8pPr>
            <a:lvl9pPr marL="2914650" indent="-171450" eaLnBrk="0" fontAlgn="base" hangingPunct="0">
              <a:spcBef>
                <a:spcPct val="0"/>
              </a:spcBef>
              <a:spcAft>
                <a:spcPct val="0"/>
              </a:spcAft>
              <a:defRPr b="1">
                <a:solidFill>
                  <a:schemeClr val="tx1"/>
                </a:solidFill>
                <a:latin typeface="Tahoma" panose="020B0604030504040204" pitchFamily="34" charset="0"/>
              </a:defRPr>
            </a:lvl9pPr>
          </a:lstStyle>
          <a:p>
            <a:pPr eaLnBrk="1" hangingPunct="1">
              <a:defRPr/>
            </a:pPr>
            <a:fld id="{3B974880-C8C3-415A-91EB-CE64FCA9F202}" type="slidenum">
              <a:rPr lang="en-US" b="0" smtClean="0">
                <a:latin typeface="Arial" panose="020B0604020202020204" pitchFamily="34" charset="0"/>
              </a:rPr>
              <a:pPr eaLnBrk="1" hangingPunct="1">
                <a:defRPr/>
              </a:pPr>
              <a:t>2</a:t>
            </a:fld>
            <a:endParaRPr lang="en-US" b="0" smtClean="0">
              <a:latin typeface="Arial" panose="020B0604020202020204" pitchFamily="34" charset="0"/>
            </a:endParaRPr>
          </a:p>
        </p:txBody>
      </p:sp>
      <p:pic>
        <p:nvPicPr>
          <p:cNvPr id="37895" name="Picture 8" descr="hhrg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2265" y="3478237"/>
            <a:ext cx="2804362" cy="22768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96" name="Picture 10" descr="hdenn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7193" y="3671946"/>
            <a:ext cx="2449224" cy="22356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7" name="TextBox 11"/>
          <p:cNvSpPr txBox="1">
            <a:spLocks noChangeArrowheads="1"/>
          </p:cNvSpPr>
          <p:nvPr/>
        </p:nvSpPr>
        <p:spPr bwMode="auto">
          <a:xfrm>
            <a:off x="3467347" y="5891694"/>
            <a:ext cx="119936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750" dirty="0" err="1"/>
              <a:t>Copyright©John</a:t>
            </a:r>
            <a:r>
              <a:rPr lang="en-US" altLang="en-US" sz="750" dirty="0"/>
              <a:t> Ballard</a:t>
            </a:r>
          </a:p>
        </p:txBody>
      </p:sp>
      <p:sp>
        <p:nvSpPr>
          <p:cNvPr id="37898" name="TextBox 12"/>
          <p:cNvSpPr txBox="1">
            <a:spLocks noChangeArrowheads="1"/>
          </p:cNvSpPr>
          <p:nvPr/>
        </p:nvSpPr>
        <p:spPr bwMode="auto">
          <a:xfrm>
            <a:off x="8122265" y="5876490"/>
            <a:ext cx="117371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750" dirty="0"/>
              <a:t>Copyright© </a:t>
            </a:r>
            <a:r>
              <a:rPr lang="en-US" altLang="en-US" sz="750" dirty="0" err="1"/>
              <a:t>Marli</a:t>
            </a:r>
            <a:r>
              <a:rPr lang="en-US" altLang="en-US" sz="750" dirty="0"/>
              <a:t> Miller</a:t>
            </a:r>
          </a:p>
        </p:txBody>
      </p:sp>
      <p:grpSp>
        <p:nvGrpSpPr>
          <p:cNvPr id="11" name="Group 10"/>
          <p:cNvGrpSpPr/>
          <p:nvPr/>
        </p:nvGrpSpPr>
        <p:grpSpPr>
          <a:xfrm>
            <a:off x="2112135" y="399246"/>
            <a:ext cx="9504609" cy="6259132"/>
            <a:chOff x="304800" y="304800"/>
            <a:chExt cx="8763000" cy="6325984"/>
          </a:xfrm>
        </p:grpSpPr>
        <p:pic>
          <p:nvPicPr>
            <p:cNvPr id="12" name="Object 2"/>
            <p:cNvPicPr/>
            <p:nvPr/>
          </p:nvPicPr>
          <p:blipFill>
            <a:blip r:embed="rId4"/>
            <a:srcRect/>
            <a:stretch>
              <a:fillRect/>
            </a:stretch>
          </p:blipFill>
          <p:spPr bwMode="auto">
            <a:xfrm>
              <a:off x="304800" y="6053454"/>
              <a:ext cx="636270" cy="575945"/>
            </a:xfrm>
            <a:prstGeom prst="rect">
              <a:avLst/>
            </a:prstGeom>
            <a:noFill/>
          </p:spPr>
        </p:pic>
        <p:cxnSp>
          <p:nvCxnSpPr>
            <p:cNvPr id="13" name="Straight Connector 12"/>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14" name="Group 13"/>
            <p:cNvGrpSpPr/>
            <p:nvPr/>
          </p:nvGrpSpPr>
          <p:grpSpPr>
            <a:xfrm>
              <a:off x="8431530" y="304800"/>
              <a:ext cx="636270" cy="6325984"/>
              <a:chOff x="8368665" y="193561"/>
              <a:chExt cx="636270" cy="6325984"/>
            </a:xfrm>
          </p:grpSpPr>
          <p:cxnSp>
            <p:nvCxnSpPr>
              <p:cNvPr id="15" name="Straight Connector 14"/>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6" name="Object 2"/>
              <p:cNvPicPr/>
              <p:nvPr/>
            </p:nvPicPr>
            <p:blipFill>
              <a:blip r:embed="rId4"/>
              <a:srcRect/>
              <a:stretch>
                <a:fillRect/>
              </a:stretch>
            </p:blipFill>
            <p:spPr bwMode="auto">
              <a:xfrm>
                <a:off x="8368665" y="5943600"/>
                <a:ext cx="636270" cy="575945"/>
              </a:xfrm>
              <a:prstGeom prst="rect">
                <a:avLst/>
              </a:prstGeom>
              <a:noFill/>
            </p:spPr>
          </p:pic>
          <p:pic>
            <p:nvPicPr>
              <p:cNvPr id="17" name="Object 2"/>
              <p:cNvPicPr/>
              <p:nvPr/>
            </p:nvPicPr>
            <p:blipFill>
              <a:blip r:embed="rId4"/>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3677016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898015" y="572305"/>
            <a:ext cx="5829300" cy="857250"/>
          </a:xfrm>
        </p:spPr>
        <p:txBody>
          <a:bodyPr/>
          <a:lstStyle/>
          <a:p>
            <a:r>
              <a:rPr lang="en-US" altLang="en-US" dirty="0" smtClean="0"/>
              <a:t>Drumlins</a:t>
            </a:r>
          </a:p>
        </p:txBody>
      </p:sp>
      <p:sp>
        <p:nvSpPr>
          <p:cNvPr id="27651" name="Rectangle 3"/>
          <p:cNvSpPr>
            <a:spLocks noGrp="1" noChangeArrowheads="1"/>
          </p:cNvSpPr>
          <p:nvPr>
            <p:ph idx="1"/>
          </p:nvPr>
        </p:nvSpPr>
        <p:spPr>
          <a:xfrm>
            <a:off x="2691685" y="2000250"/>
            <a:ext cx="8500055" cy="3429000"/>
          </a:xfrm>
        </p:spPr>
        <p:txBody>
          <a:bodyPr rtlCol="0">
            <a:noAutofit/>
          </a:bodyPr>
          <a:lstStyle/>
          <a:p>
            <a:pPr>
              <a:defRPr/>
            </a:pPr>
            <a:r>
              <a:rPr lang="en-US" altLang="en-US" sz="2800" dirty="0" smtClean="0"/>
              <a:t>Piles of till that form as glaciers plow the earth before them also include Drumlins.</a:t>
            </a:r>
          </a:p>
          <a:p>
            <a:pPr>
              <a:defRPr/>
            </a:pPr>
            <a:r>
              <a:rPr lang="en-US" altLang="en-US" sz="2800" dirty="0" smtClean="0"/>
              <a:t>Drumlins are hills of unsorted sediment with a steep slope in the direction the glacier came from and a gentle slope in the direction the glacier moved</a:t>
            </a:r>
            <a:r>
              <a:rPr lang="en-US" altLang="en-US" sz="2800" dirty="0"/>
              <a:t>.</a:t>
            </a:r>
            <a:endParaRPr lang="en-US" altLang="en-US" sz="2800" dirty="0" smtClean="0"/>
          </a:p>
        </p:txBody>
      </p:sp>
      <p:grpSp>
        <p:nvGrpSpPr>
          <p:cNvPr id="4" name="Group 3"/>
          <p:cNvGrpSpPr/>
          <p:nvPr/>
        </p:nvGrpSpPr>
        <p:grpSpPr>
          <a:xfrm>
            <a:off x="2112135" y="399246"/>
            <a:ext cx="9504609" cy="6259132"/>
            <a:chOff x="304800" y="304800"/>
            <a:chExt cx="8763000" cy="6325984"/>
          </a:xfrm>
        </p:grpSpPr>
        <p:pic>
          <p:nvPicPr>
            <p:cNvPr id="5" name="Object 2"/>
            <p:cNvPicPr/>
            <p:nvPr/>
          </p:nvPicPr>
          <p:blipFill>
            <a:blip r:embed="rId2"/>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2"/>
              <a:srcRect/>
              <a:stretch>
                <a:fillRect/>
              </a:stretch>
            </p:blipFill>
            <p:spPr bwMode="auto">
              <a:xfrm>
                <a:off x="8368665" y="5943600"/>
                <a:ext cx="636270" cy="575945"/>
              </a:xfrm>
              <a:prstGeom prst="rect">
                <a:avLst/>
              </a:prstGeom>
              <a:noFill/>
            </p:spPr>
          </p:pic>
          <p:pic>
            <p:nvPicPr>
              <p:cNvPr id="10"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373962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0-#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anim calcmode="lin" valueType="num">
                                      <p:cBhvr additive="base">
                                        <p:cTn id="13"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 calcmode="lin" valueType="num">
                                      <p:cBhvr additive="base">
                                        <p:cTn id="19"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build="p" bldLvl="5"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2427934" y="1766944"/>
            <a:ext cx="8474030" cy="3486150"/>
          </a:xfrm>
        </p:spPr>
        <p:txBody>
          <a:bodyPr>
            <a:noAutofit/>
          </a:bodyPr>
          <a:lstStyle/>
          <a:p>
            <a:r>
              <a:rPr lang="en-US" altLang="en-US" sz="2800" dirty="0" smtClean="0"/>
              <a:t>Indirect glacial deposits consist of sediments carried by the glacier to a certain point and are carried further by meltwater</a:t>
            </a:r>
          </a:p>
          <a:p>
            <a:r>
              <a:rPr lang="en-US" altLang="en-US" sz="2800" dirty="0" smtClean="0"/>
              <a:t>Because they have been carried by water for part of the time some sorting occurs.</a:t>
            </a:r>
          </a:p>
        </p:txBody>
      </p:sp>
      <p:sp>
        <p:nvSpPr>
          <p:cNvPr id="24580" name="Text Box 4"/>
          <p:cNvSpPr txBox="1">
            <a:spLocks noChangeArrowheads="1"/>
          </p:cNvSpPr>
          <p:nvPr/>
        </p:nvSpPr>
        <p:spPr bwMode="auto">
          <a:xfrm>
            <a:off x="2254070" y="958421"/>
            <a:ext cx="766266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700" dirty="0">
                <a:latin typeface="Times New Roman" panose="02020603050405020304" pitchFamily="18" charset="0"/>
              </a:rPr>
              <a:t>Indirect Glacial Deposits: (melt water streams)</a:t>
            </a:r>
          </a:p>
        </p:txBody>
      </p:sp>
      <p:grpSp>
        <p:nvGrpSpPr>
          <p:cNvPr id="4" name="Group 3"/>
          <p:cNvGrpSpPr/>
          <p:nvPr/>
        </p:nvGrpSpPr>
        <p:grpSpPr>
          <a:xfrm>
            <a:off x="2112135" y="399246"/>
            <a:ext cx="9504609" cy="6259132"/>
            <a:chOff x="304800" y="304800"/>
            <a:chExt cx="8763000" cy="6325984"/>
          </a:xfrm>
        </p:grpSpPr>
        <p:pic>
          <p:nvPicPr>
            <p:cNvPr id="5" name="Object 2"/>
            <p:cNvPicPr/>
            <p:nvPr/>
          </p:nvPicPr>
          <p:blipFill>
            <a:blip r:embed="rId2"/>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2"/>
              <a:srcRect/>
              <a:stretch>
                <a:fillRect/>
              </a:stretch>
            </p:blipFill>
            <p:spPr bwMode="auto">
              <a:xfrm>
                <a:off x="8368665" y="5943600"/>
                <a:ext cx="636270" cy="575945"/>
              </a:xfrm>
              <a:prstGeom prst="rect">
                <a:avLst/>
              </a:prstGeom>
              <a:noFill/>
            </p:spPr>
          </p:pic>
          <p:pic>
            <p:nvPicPr>
              <p:cNvPr id="10"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13833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0-#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 calcmode="lin" valueType="num">
                                      <p:cBhvr additive="base">
                                        <p:cTn id="13"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additive="base">
                                        <p:cTn id="19"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P spid="2458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408349" y="1163213"/>
            <a:ext cx="9053848" cy="1833630"/>
          </a:xfrm>
        </p:spPr>
        <p:txBody>
          <a:bodyPr rtlCol="0">
            <a:noAutofit/>
          </a:bodyPr>
          <a:lstStyle/>
          <a:p>
            <a:pPr>
              <a:defRPr/>
            </a:pPr>
            <a:r>
              <a:rPr lang="en-US" altLang="en-US" sz="2800" dirty="0" smtClean="0"/>
              <a:t>Wind deposited sediment usually consists of well sorted, small particles in layers that may be tilted with respect to one another. </a:t>
            </a:r>
          </a:p>
          <a:p>
            <a:pPr>
              <a:defRPr/>
            </a:pPr>
            <a:r>
              <a:rPr lang="en-US" altLang="en-US" sz="2800" dirty="0" smtClean="0"/>
              <a:t>This is called Cross Bedding.</a:t>
            </a:r>
          </a:p>
        </p:txBody>
      </p:sp>
      <p:pic>
        <p:nvPicPr>
          <p:cNvPr id="21508" name="Picture 4"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3524250"/>
            <a:ext cx="6847267" cy="322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p:cNvSpPr txBox="1">
            <a:spLocks noChangeArrowheads="1"/>
          </p:cNvSpPr>
          <p:nvPr/>
        </p:nvSpPr>
        <p:spPr bwMode="auto">
          <a:xfrm>
            <a:off x="1832019" y="281725"/>
            <a:ext cx="5257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700" dirty="0">
                <a:latin typeface="Times New Roman" panose="02020603050405020304" pitchFamily="18" charset="0"/>
              </a:rPr>
              <a:t>Wind Deposited Sediments</a:t>
            </a:r>
          </a:p>
        </p:txBody>
      </p:sp>
      <p:grpSp>
        <p:nvGrpSpPr>
          <p:cNvPr id="5" name="Group 4"/>
          <p:cNvGrpSpPr/>
          <p:nvPr/>
        </p:nvGrpSpPr>
        <p:grpSpPr>
          <a:xfrm>
            <a:off x="2112135" y="399246"/>
            <a:ext cx="9504609" cy="6259132"/>
            <a:chOff x="304800" y="304800"/>
            <a:chExt cx="8763000" cy="6325984"/>
          </a:xfrm>
        </p:grpSpPr>
        <p:pic>
          <p:nvPicPr>
            <p:cNvPr id="6" name="Object 2"/>
            <p:cNvPicPr/>
            <p:nvPr/>
          </p:nvPicPr>
          <p:blipFill>
            <a:blip r:embed="rId3"/>
            <a:srcRect/>
            <a:stretch>
              <a:fillRect/>
            </a:stretch>
          </p:blipFill>
          <p:spPr bwMode="auto">
            <a:xfrm>
              <a:off x="304800" y="6053454"/>
              <a:ext cx="636270" cy="575945"/>
            </a:xfrm>
            <a:prstGeom prst="rect">
              <a:avLst/>
            </a:prstGeom>
            <a:noFill/>
          </p:spPr>
        </p:pic>
        <p:cxnSp>
          <p:nvCxnSpPr>
            <p:cNvPr id="7" name="Straight Connector 6"/>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8" name="Group 7"/>
            <p:cNvGrpSpPr/>
            <p:nvPr/>
          </p:nvGrpSpPr>
          <p:grpSpPr>
            <a:xfrm>
              <a:off x="8431530" y="304800"/>
              <a:ext cx="636270" cy="6325984"/>
              <a:chOff x="8368665" y="193561"/>
              <a:chExt cx="636270" cy="6325984"/>
            </a:xfrm>
          </p:grpSpPr>
          <p:cxnSp>
            <p:nvCxnSpPr>
              <p:cNvPr id="9" name="Straight Connector 8"/>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0" name="Object 2"/>
              <p:cNvPicPr/>
              <p:nvPr/>
            </p:nvPicPr>
            <p:blipFill>
              <a:blip r:embed="rId3"/>
              <a:srcRect/>
              <a:stretch>
                <a:fillRect/>
              </a:stretch>
            </p:blipFill>
            <p:spPr bwMode="auto">
              <a:xfrm>
                <a:off x="8368665" y="5943600"/>
                <a:ext cx="636270" cy="575945"/>
              </a:xfrm>
              <a:prstGeom prst="rect">
                <a:avLst/>
              </a:prstGeom>
              <a:noFill/>
            </p:spPr>
          </p:pic>
          <p:pic>
            <p:nvPicPr>
              <p:cNvPr id="11"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732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0-#ppt_w/2"/>
                                          </p:val>
                                        </p:tav>
                                        <p:tav tm="100000">
                                          <p:val>
                                            <p:strVal val="#ppt_x"/>
                                          </p:val>
                                        </p:tav>
                                      </p:tavLst>
                                    </p:anim>
                                    <p:anim calcmode="lin" valueType="num">
                                      <p:cBhvr additive="base">
                                        <p:cTn id="8"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9"/>
                                        </p:tgtEl>
                                        <p:attrNameLst>
                                          <p:attrName>style.visibility</p:attrName>
                                        </p:attrNameLst>
                                      </p:cBhvr>
                                      <p:to>
                                        <p:strVal val="visible"/>
                                      </p:to>
                                    </p:set>
                                    <p:anim calcmode="lin" valueType="num">
                                      <p:cBhvr additive="base">
                                        <p:cTn id="13" dur="500" fill="hold"/>
                                        <p:tgtEl>
                                          <p:spTgt spid="21509"/>
                                        </p:tgtEl>
                                        <p:attrNameLst>
                                          <p:attrName>ppt_x</p:attrName>
                                        </p:attrNameLst>
                                      </p:cBhvr>
                                      <p:tavLst>
                                        <p:tav tm="0">
                                          <p:val>
                                            <p:strVal val="0-#ppt_w/2"/>
                                          </p:val>
                                        </p:tav>
                                        <p:tav tm="100000">
                                          <p:val>
                                            <p:strVal val="#ppt_x"/>
                                          </p:val>
                                        </p:tav>
                                      </p:tavLst>
                                    </p:anim>
                                    <p:anim calcmode="lin" valueType="num">
                                      <p:cBhvr additive="base">
                                        <p:cTn id="14"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0" end="0"/>
                                            </p:txEl>
                                          </p:spTgt>
                                        </p:tgtEl>
                                        <p:attrNameLst>
                                          <p:attrName>style.visibility</p:attrName>
                                        </p:attrNameLst>
                                      </p:cBhvr>
                                      <p:to>
                                        <p:strVal val="visible"/>
                                      </p:to>
                                    </p:set>
                                    <p:anim calcmode="lin" valueType="num">
                                      <p:cBhvr additive="base">
                                        <p:cTn id="19"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pRg st="1" end="1"/>
                                            </p:txEl>
                                          </p:spTgt>
                                        </p:tgtEl>
                                        <p:attrNameLst>
                                          <p:attrName>style.visibility</p:attrName>
                                        </p:attrNameLst>
                                      </p:cBhvr>
                                      <p:to>
                                        <p:strVal val="visible"/>
                                      </p:to>
                                    </p:set>
                                    <p:anim calcmode="lin" valueType="num">
                                      <p:cBhvr additive="base">
                                        <p:cTn id="25"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2150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380999"/>
            <a:ext cx="9749307" cy="5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112135" y="399246"/>
            <a:ext cx="9504609" cy="6259132"/>
            <a:chOff x="304800" y="304800"/>
            <a:chExt cx="8763000" cy="6325984"/>
          </a:xfrm>
        </p:grpSpPr>
        <p:pic>
          <p:nvPicPr>
            <p:cNvPr id="4" name="Object 2"/>
            <p:cNvPicPr/>
            <p:nvPr/>
          </p:nvPicPr>
          <p:blipFill>
            <a:blip r:embed="rId3"/>
            <a:srcRect/>
            <a:stretch>
              <a:fillRect/>
            </a:stretch>
          </p:blipFill>
          <p:spPr bwMode="auto">
            <a:xfrm>
              <a:off x="304800" y="6053454"/>
              <a:ext cx="636270" cy="575945"/>
            </a:xfrm>
            <a:prstGeom prst="rect">
              <a:avLst/>
            </a:prstGeom>
            <a:noFill/>
          </p:spPr>
        </p:pic>
        <p:cxnSp>
          <p:nvCxnSpPr>
            <p:cNvPr id="5" name="Straight Connector 4"/>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6" name="Group 5"/>
            <p:cNvGrpSpPr/>
            <p:nvPr/>
          </p:nvGrpSpPr>
          <p:grpSpPr>
            <a:xfrm>
              <a:off x="8431530" y="304800"/>
              <a:ext cx="636270" cy="6325984"/>
              <a:chOff x="8368665" y="193561"/>
              <a:chExt cx="636270" cy="6325984"/>
            </a:xfrm>
          </p:grpSpPr>
          <p:cxnSp>
            <p:nvCxnSpPr>
              <p:cNvPr id="7" name="Straight Connector 6"/>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8" name="Object 2"/>
              <p:cNvPicPr/>
              <p:nvPr/>
            </p:nvPicPr>
            <p:blipFill>
              <a:blip r:embed="rId3"/>
              <a:srcRect/>
              <a:stretch>
                <a:fillRect/>
              </a:stretch>
            </p:blipFill>
            <p:spPr bwMode="auto">
              <a:xfrm>
                <a:off x="8368665" y="5943600"/>
                <a:ext cx="636270" cy="575945"/>
              </a:xfrm>
              <a:prstGeom prst="rect">
                <a:avLst/>
              </a:prstGeom>
              <a:noFill/>
            </p:spPr>
          </p:pic>
          <p:pic>
            <p:nvPicPr>
              <p:cNvPr id="9"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599443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2563455" y="1425262"/>
            <a:ext cx="8915400" cy="3777622"/>
          </a:xfrm>
        </p:spPr>
        <p:txBody>
          <a:bodyPr>
            <a:normAutofit/>
          </a:bodyPr>
          <a:lstStyle/>
          <a:p>
            <a:r>
              <a:rPr lang="en-US" altLang="en-US" sz="2800" dirty="0" smtClean="0"/>
              <a:t>Gravity acting alone could produce deposits of unsorted, angular sediments of all sizes at the bases of hills, cliffs, and mountain sides.  </a:t>
            </a:r>
          </a:p>
          <a:p>
            <a:r>
              <a:rPr lang="en-US" altLang="en-US" sz="2800" dirty="0" smtClean="0"/>
              <a:t>This is called Mass Wasting.</a:t>
            </a:r>
          </a:p>
        </p:txBody>
      </p:sp>
      <p:sp>
        <p:nvSpPr>
          <p:cNvPr id="23556" name="Text Box 4"/>
          <p:cNvSpPr txBox="1">
            <a:spLocks noChangeArrowheads="1"/>
          </p:cNvSpPr>
          <p:nvPr/>
        </p:nvSpPr>
        <p:spPr bwMode="auto">
          <a:xfrm>
            <a:off x="2140576" y="779172"/>
            <a:ext cx="44005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700" dirty="0">
                <a:latin typeface="Times New Roman" panose="02020603050405020304" pitchFamily="18" charset="0"/>
              </a:rPr>
              <a:t>Deposition by Gravity</a:t>
            </a:r>
          </a:p>
        </p:txBody>
      </p:sp>
      <p:grpSp>
        <p:nvGrpSpPr>
          <p:cNvPr id="4" name="Group 3"/>
          <p:cNvGrpSpPr/>
          <p:nvPr/>
        </p:nvGrpSpPr>
        <p:grpSpPr>
          <a:xfrm>
            <a:off x="2112135" y="399246"/>
            <a:ext cx="9504609" cy="6259132"/>
            <a:chOff x="304800" y="304800"/>
            <a:chExt cx="8763000" cy="6325984"/>
          </a:xfrm>
        </p:grpSpPr>
        <p:pic>
          <p:nvPicPr>
            <p:cNvPr id="5" name="Object 2"/>
            <p:cNvPicPr/>
            <p:nvPr/>
          </p:nvPicPr>
          <p:blipFill>
            <a:blip r:embed="rId2"/>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2"/>
              <a:srcRect/>
              <a:stretch>
                <a:fillRect/>
              </a:stretch>
            </p:blipFill>
            <p:spPr bwMode="auto">
              <a:xfrm>
                <a:off x="8368665" y="5943600"/>
                <a:ext cx="636270" cy="575945"/>
              </a:xfrm>
              <a:prstGeom prst="rect">
                <a:avLst/>
              </a:prstGeom>
              <a:noFill/>
            </p:spPr>
          </p:pic>
          <p:pic>
            <p:nvPicPr>
              <p:cNvPr id="10"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817699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 calcmode="lin" valueType="num">
                                      <p:cBhvr additive="base">
                                        <p:cTn id="13"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1" end="1"/>
                                            </p:txEl>
                                          </p:spTgt>
                                        </p:tgtEl>
                                        <p:attrNameLst>
                                          <p:attrName>style.visibility</p:attrName>
                                        </p:attrNameLst>
                                      </p:cBhvr>
                                      <p:to>
                                        <p:strVal val="visible"/>
                                      </p:to>
                                    </p:set>
                                    <p:anim calcmode="lin" valueType="num">
                                      <p:cBhvr additive="base">
                                        <p:cTn id="19"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347" y="218941"/>
            <a:ext cx="3410754" cy="627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7020060" y="2135813"/>
            <a:ext cx="405765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700" dirty="0">
                <a:latin typeface="Times New Roman" panose="02020603050405020304" pitchFamily="18" charset="0"/>
                <a:cs typeface="Times New Roman" panose="02020603050405020304" pitchFamily="18" charset="0"/>
              </a:rPr>
              <a:t>Basic Sediment Shape based on type of Erosion and Deposition</a:t>
            </a:r>
            <a:r>
              <a:rPr lang="en-US" altLang="en-US" sz="2700" dirty="0">
                <a:latin typeface="Times New Roman" panose="02020603050405020304" pitchFamily="18" charset="0"/>
              </a:rPr>
              <a:t> </a:t>
            </a:r>
          </a:p>
        </p:txBody>
      </p:sp>
      <p:grpSp>
        <p:nvGrpSpPr>
          <p:cNvPr id="4" name="Group 3"/>
          <p:cNvGrpSpPr/>
          <p:nvPr/>
        </p:nvGrpSpPr>
        <p:grpSpPr>
          <a:xfrm>
            <a:off x="2112135" y="399246"/>
            <a:ext cx="9504609" cy="6259132"/>
            <a:chOff x="304800" y="304800"/>
            <a:chExt cx="8763000" cy="6325984"/>
          </a:xfrm>
        </p:grpSpPr>
        <p:pic>
          <p:nvPicPr>
            <p:cNvPr id="5" name="Object 2"/>
            <p:cNvPicPr/>
            <p:nvPr/>
          </p:nvPicPr>
          <p:blipFill>
            <a:blip r:embed="rId3"/>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3"/>
              <a:srcRect/>
              <a:stretch>
                <a:fillRect/>
              </a:stretch>
            </p:blipFill>
            <p:spPr bwMode="auto">
              <a:xfrm>
                <a:off x="8368665" y="5943600"/>
                <a:ext cx="636270" cy="575945"/>
              </a:xfrm>
              <a:prstGeom prst="rect">
                <a:avLst/>
              </a:prstGeom>
              <a:noFill/>
            </p:spPr>
          </p:pic>
          <p:pic>
            <p:nvPicPr>
              <p:cNvPr id="10"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399637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additive="base">
                                        <p:cTn id="13" dur="500" fill="hold"/>
                                        <p:tgtEl>
                                          <p:spTgt spid="25603"/>
                                        </p:tgtEl>
                                        <p:attrNameLst>
                                          <p:attrName>ppt_x</p:attrName>
                                        </p:attrNameLst>
                                      </p:cBhvr>
                                      <p:tavLst>
                                        <p:tav tm="0">
                                          <p:val>
                                            <p:strVal val="0-#ppt_w/2"/>
                                          </p:val>
                                        </p:tav>
                                        <p:tav tm="100000">
                                          <p:val>
                                            <p:strVal val="#ppt_x"/>
                                          </p:val>
                                        </p:tav>
                                      </p:tavLst>
                                    </p:anim>
                                    <p:anim calcmode="lin" valueType="num">
                                      <p:cBhvr additive="base">
                                        <p:cTn id="14"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152650" y="838201"/>
            <a:ext cx="7886700" cy="5338763"/>
          </a:xfrm>
        </p:spPr>
        <p:txBody>
          <a:bodyPr/>
          <a:lstStyle/>
          <a:p>
            <a:r>
              <a:rPr lang="en-US" altLang="en-US" sz="3200" b="1"/>
              <a:t>Deposition</a:t>
            </a:r>
            <a:r>
              <a:rPr lang="en-US" altLang="en-US" sz="3200"/>
              <a:t>: the dropping of transported materials (sediments), or the process by which transported materials are left in new locations.</a:t>
            </a:r>
          </a:p>
          <a:p>
            <a:r>
              <a:rPr lang="en-US" altLang="en-US" sz="3200"/>
              <a:t>Also known as </a:t>
            </a:r>
            <a:r>
              <a:rPr lang="en-US" altLang="en-US" sz="3200" b="1"/>
              <a:t>Sedimentation</a:t>
            </a:r>
          </a:p>
          <a:p>
            <a:r>
              <a:rPr lang="en-US" altLang="en-US" sz="3200"/>
              <a:t>There is no deposition without erosion.</a:t>
            </a:r>
          </a:p>
        </p:txBody>
      </p:sp>
      <p:grpSp>
        <p:nvGrpSpPr>
          <p:cNvPr id="3" name="Group 2"/>
          <p:cNvGrpSpPr/>
          <p:nvPr/>
        </p:nvGrpSpPr>
        <p:grpSpPr>
          <a:xfrm>
            <a:off x="2112135" y="399246"/>
            <a:ext cx="9504609" cy="6259132"/>
            <a:chOff x="304800" y="304800"/>
            <a:chExt cx="8763000" cy="6325984"/>
          </a:xfrm>
        </p:grpSpPr>
        <p:pic>
          <p:nvPicPr>
            <p:cNvPr id="4" name="Object 2"/>
            <p:cNvPicPr/>
            <p:nvPr/>
          </p:nvPicPr>
          <p:blipFill>
            <a:blip r:embed="rId2"/>
            <a:srcRect/>
            <a:stretch>
              <a:fillRect/>
            </a:stretch>
          </p:blipFill>
          <p:spPr bwMode="auto">
            <a:xfrm>
              <a:off x="304800" y="6053454"/>
              <a:ext cx="636270" cy="575945"/>
            </a:xfrm>
            <a:prstGeom prst="rect">
              <a:avLst/>
            </a:prstGeom>
            <a:noFill/>
          </p:spPr>
        </p:pic>
        <p:cxnSp>
          <p:nvCxnSpPr>
            <p:cNvPr id="5" name="Straight Connector 4"/>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6" name="Group 5"/>
            <p:cNvGrpSpPr/>
            <p:nvPr/>
          </p:nvGrpSpPr>
          <p:grpSpPr>
            <a:xfrm>
              <a:off x="8431530" y="304800"/>
              <a:ext cx="636270" cy="6325984"/>
              <a:chOff x="8368665" y="193561"/>
              <a:chExt cx="636270" cy="6325984"/>
            </a:xfrm>
          </p:grpSpPr>
          <p:cxnSp>
            <p:nvCxnSpPr>
              <p:cNvPr id="7" name="Straight Connector 6"/>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8" name="Object 2"/>
              <p:cNvPicPr/>
              <p:nvPr/>
            </p:nvPicPr>
            <p:blipFill>
              <a:blip r:embed="rId2"/>
              <a:srcRect/>
              <a:stretch>
                <a:fillRect/>
              </a:stretch>
            </p:blipFill>
            <p:spPr bwMode="auto">
              <a:xfrm>
                <a:off x="8368665" y="5943600"/>
                <a:ext cx="636270" cy="575945"/>
              </a:xfrm>
              <a:prstGeom prst="rect">
                <a:avLst/>
              </a:prstGeom>
              <a:noFill/>
            </p:spPr>
          </p:pic>
          <p:pic>
            <p:nvPicPr>
              <p:cNvPr id="9"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711002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arn(inHorizontal)">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barn(inHorizontal)">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barn(inHorizontal)">
                                      <p:cBhvr>
                                        <p:cTn id="17"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62200" y="381000"/>
            <a:ext cx="5829300" cy="857250"/>
          </a:xfrm>
        </p:spPr>
        <p:txBody>
          <a:bodyPr rtlCol="0">
            <a:normAutofit fontScale="90000"/>
          </a:bodyPr>
          <a:lstStyle/>
          <a:p>
            <a:pPr>
              <a:defRPr/>
            </a:pPr>
            <a:r>
              <a:rPr lang="en-US" altLang="en-US" dirty="0" smtClean="0"/>
              <a:t>Factors affecting deposition</a:t>
            </a:r>
          </a:p>
        </p:txBody>
      </p:sp>
      <p:sp>
        <p:nvSpPr>
          <p:cNvPr id="4099" name="Rectangle 3"/>
          <p:cNvSpPr>
            <a:spLocks noGrp="1" noChangeArrowheads="1"/>
          </p:cNvSpPr>
          <p:nvPr>
            <p:ph idx="1"/>
          </p:nvPr>
        </p:nvSpPr>
        <p:spPr>
          <a:xfrm>
            <a:off x="2362200" y="1447800"/>
            <a:ext cx="4343400" cy="4343400"/>
          </a:xfrm>
        </p:spPr>
        <p:txBody>
          <a:bodyPr>
            <a:normAutofit/>
          </a:bodyPr>
          <a:lstStyle/>
          <a:p>
            <a:r>
              <a:rPr lang="en-US" altLang="en-US" sz="2800" b="1" dirty="0" smtClean="0"/>
              <a:t>Particle size</a:t>
            </a:r>
            <a:r>
              <a:rPr lang="en-US" altLang="en-US" sz="2800" dirty="0" smtClean="0"/>
              <a:t>: the larger the particle, the faster it will settle (all other things being equal).</a:t>
            </a:r>
          </a:p>
          <a:p>
            <a:r>
              <a:rPr lang="en-US" altLang="en-US" sz="2800" dirty="0" smtClean="0"/>
              <a:t>The smallest sized particles may remain suspended for days.</a:t>
            </a:r>
            <a:endParaRPr lang="en-US" altLang="en-US" sz="2800" b="1" dirty="0" smtClean="0"/>
          </a:p>
        </p:txBody>
      </p:sp>
      <p:pic>
        <p:nvPicPr>
          <p:cNvPr id="4100" name="Picture 4"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257300"/>
            <a:ext cx="25146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2112135" y="399246"/>
            <a:ext cx="9504609" cy="6259132"/>
            <a:chOff x="304800" y="304800"/>
            <a:chExt cx="8763000" cy="6325984"/>
          </a:xfrm>
        </p:grpSpPr>
        <p:pic>
          <p:nvPicPr>
            <p:cNvPr id="6" name="Object 2"/>
            <p:cNvPicPr/>
            <p:nvPr/>
          </p:nvPicPr>
          <p:blipFill>
            <a:blip r:embed="rId3"/>
            <a:srcRect/>
            <a:stretch>
              <a:fillRect/>
            </a:stretch>
          </p:blipFill>
          <p:spPr bwMode="auto">
            <a:xfrm>
              <a:off x="304800" y="6053454"/>
              <a:ext cx="636270" cy="575945"/>
            </a:xfrm>
            <a:prstGeom prst="rect">
              <a:avLst/>
            </a:prstGeom>
            <a:noFill/>
          </p:spPr>
        </p:pic>
        <p:cxnSp>
          <p:nvCxnSpPr>
            <p:cNvPr id="7" name="Straight Connector 6"/>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8" name="Group 7"/>
            <p:cNvGrpSpPr/>
            <p:nvPr/>
          </p:nvGrpSpPr>
          <p:grpSpPr>
            <a:xfrm>
              <a:off x="8431530" y="304800"/>
              <a:ext cx="636270" cy="6325984"/>
              <a:chOff x="8368665" y="193561"/>
              <a:chExt cx="636270" cy="6325984"/>
            </a:xfrm>
          </p:grpSpPr>
          <p:cxnSp>
            <p:nvCxnSpPr>
              <p:cNvPr id="9" name="Straight Connector 8"/>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0" name="Object 2"/>
              <p:cNvPicPr/>
              <p:nvPr/>
            </p:nvPicPr>
            <p:blipFill>
              <a:blip r:embed="rId3"/>
              <a:srcRect/>
              <a:stretch>
                <a:fillRect/>
              </a:stretch>
            </p:blipFill>
            <p:spPr bwMode="auto">
              <a:xfrm>
                <a:off x="8368665" y="5943600"/>
                <a:ext cx="636270" cy="575945"/>
              </a:xfrm>
              <a:prstGeom prst="rect">
                <a:avLst/>
              </a:prstGeom>
              <a:noFill/>
            </p:spPr>
          </p:pic>
          <p:pic>
            <p:nvPicPr>
              <p:cNvPr id="11"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250421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left)">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left)">
                                      <p:cBhvr>
                                        <p:cTn id="12"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590800" y="1295400"/>
            <a:ext cx="3162300" cy="3733800"/>
          </a:xfrm>
        </p:spPr>
        <p:txBody>
          <a:bodyPr>
            <a:normAutofit/>
          </a:bodyPr>
          <a:lstStyle/>
          <a:p>
            <a:r>
              <a:rPr lang="en-US" altLang="en-US" sz="2800" b="1" dirty="0" smtClean="0"/>
              <a:t>Particle shape</a:t>
            </a:r>
            <a:r>
              <a:rPr lang="en-US" altLang="en-US" sz="2800" dirty="0" smtClean="0"/>
              <a:t>: the more spherical a particle the faster it will settle. (All other things being equal).</a:t>
            </a:r>
          </a:p>
        </p:txBody>
      </p:sp>
      <p:pic>
        <p:nvPicPr>
          <p:cNvPr id="5124" name="Picture 4"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107" y="1509712"/>
            <a:ext cx="195262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2112135" y="399246"/>
            <a:ext cx="9504609" cy="6259132"/>
            <a:chOff x="304800" y="304800"/>
            <a:chExt cx="8763000" cy="6325984"/>
          </a:xfrm>
        </p:grpSpPr>
        <p:pic>
          <p:nvPicPr>
            <p:cNvPr id="5" name="Object 2"/>
            <p:cNvPicPr/>
            <p:nvPr/>
          </p:nvPicPr>
          <p:blipFill>
            <a:blip r:embed="rId3"/>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3"/>
              <a:srcRect/>
              <a:stretch>
                <a:fillRect/>
              </a:stretch>
            </p:blipFill>
            <p:spPr bwMode="auto">
              <a:xfrm>
                <a:off x="8368665" y="5943600"/>
                <a:ext cx="636270" cy="575945"/>
              </a:xfrm>
              <a:prstGeom prst="rect">
                <a:avLst/>
              </a:prstGeom>
              <a:noFill/>
            </p:spPr>
          </p:pic>
          <p:pic>
            <p:nvPicPr>
              <p:cNvPr id="10"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33838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0-#ppt_w/2"/>
                                          </p:val>
                                        </p:tav>
                                        <p:tav tm="100000">
                                          <p:val>
                                            <p:strVal val="#ppt_x"/>
                                          </p:val>
                                        </p:tav>
                                      </p:tavLst>
                                    </p:anim>
                                    <p:anim calcmode="lin" valueType="num">
                                      <p:cBhvr additive="base">
                                        <p:cTn id="14"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181349" y="1657350"/>
            <a:ext cx="3167935" cy="3771900"/>
          </a:xfrm>
        </p:spPr>
        <p:txBody>
          <a:bodyPr rtlCol="0">
            <a:noAutofit/>
          </a:bodyPr>
          <a:lstStyle/>
          <a:p>
            <a:pPr>
              <a:defRPr/>
            </a:pPr>
            <a:r>
              <a:rPr lang="en-US" altLang="en-US" sz="2800" b="1" dirty="0" smtClean="0"/>
              <a:t>Density</a:t>
            </a:r>
            <a:r>
              <a:rPr lang="en-US" altLang="en-US" sz="2800" dirty="0" smtClean="0"/>
              <a:t>: materials with a higher density will settle faster. (All other things being equal).</a:t>
            </a:r>
            <a:endParaRPr lang="en-US" altLang="en-US" sz="2800" b="1" dirty="0" smtClean="0"/>
          </a:p>
        </p:txBody>
      </p:sp>
      <p:pic>
        <p:nvPicPr>
          <p:cNvPr id="6148" name="Picture 4"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275008"/>
            <a:ext cx="3044780" cy="432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2112135" y="399246"/>
            <a:ext cx="9504609" cy="6259132"/>
            <a:chOff x="304800" y="304800"/>
            <a:chExt cx="8763000" cy="6325984"/>
          </a:xfrm>
        </p:grpSpPr>
        <p:pic>
          <p:nvPicPr>
            <p:cNvPr id="5" name="Object 2"/>
            <p:cNvPicPr/>
            <p:nvPr/>
          </p:nvPicPr>
          <p:blipFill>
            <a:blip r:embed="rId3"/>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3"/>
              <a:srcRect/>
              <a:stretch>
                <a:fillRect/>
              </a:stretch>
            </p:blipFill>
            <p:spPr bwMode="auto">
              <a:xfrm>
                <a:off x="8368665" y="5943600"/>
                <a:ext cx="636270" cy="575945"/>
              </a:xfrm>
              <a:prstGeom prst="rect">
                <a:avLst/>
              </a:prstGeom>
              <a:noFill/>
            </p:spPr>
          </p:pic>
          <p:pic>
            <p:nvPicPr>
              <p:cNvPr id="10"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4037656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500" fill="hold"/>
                                        <p:tgtEl>
                                          <p:spTgt spid="6148"/>
                                        </p:tgtEl>
                                        <p:attrNameLst>
                                          <p:attrName>ppt_x</p:attrName>
                                        </p:attrNameLst>
                                      </p:cBhvr>
                                      <p:tavLst>
                                        <p:tav tm="0">
                                          <p:val>
                                            <p:strVal val="0-#ppt_w/2"/>
                                          </p:val>
                                        </p:tav>
                                        <p:tav tm="100000">
                                          <p:val>
                                            <p:strVal val="#ppt_x"/>
                                          </p:val>
                                        </p:tav>
                                      </p:tavLst>
                                    </p:anim>
                                    <p:anim calcmode="lin" valueType="num">
                                      <p:cBhvr additive="base">
                                        <p:cTn id="14"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t>Deposition of mixed sediments</a:t>
            </a:r>
          </a:p>
        </p:txBody>
      </p:sp>
      <p:sp>
        <p:nvSpPr>
          <p:cNvPr id="7171" name="Rectangle 3"/>
          <p:cNvSpPr>
            <a:spLocks noGrp="1" noChangeArrowheads="1"/>
          </p:cNvSpPr>
          <p:nvPr>
            <p:ph idx="1"/>
          </p:nvPr>
        </p:nvSpPr>
        <p:spPr>
          <a:xfrm>
            <a:off x="2589212" y="1687132"/>
            <a:ext cx="8915400" cy="4224090"/>
          </a:xfrm>
        </p:spPr>
        <p:txBody>
          <a:bodyPr>
            <a:normAutofit/>
          </a:bodyPr>
          <a:lstStyle/>
          <a:p>
            <a:r>
              <a:rPr lang="en-US" altLang="en-US" sz="2800" dirty="0" smtClean="0"/>
              <a:t>When mixed sediments are released into a column the roundest most dense materials will settle first.</a:t>
            </a:r>
          </a:p>
          <a:p>
            <a:r>
              <a:rPr lang="en-US" altLang="en-US" sz="2800" dirty="0" smtClean="0"/>
              <a:t>This is referred to as </a:t>
            </a:r>
            <a:r>
              <a:rPr lang="en-US" altLang="en-US" sz="2800" b="1" dirty="0" smtClean="0"/>
              <a:t>sorting.</a:t>
            </a:r>
            <a:endParaRPr lang="en-US" altLang="en-US" sz="2800" dirty="0" smtClean="0"/>
          </a:p>
        </p:txBody>
      </p:sp>
      <p:grpSp>
        <p:nvGrpSpPr>
          <p:cNvPr id="4" name="Group 3"/>
          <p:cNvGrpSpPr/>
          <p:nvPr/>
        </p:nvGrpSpPr>
        <p:grpSpPr>
          <a:xfrm>
            <a:off x="2112135" y="399246"/>
            <a:ext cx="9504609" cy="6259132"/>
            <a:chOff x="304800" y="304800"/>
            <a:chExt cx="8763000" cy="6325984"/>
          </a:xfrm>
        </p:grpSpPr>
        <p:pic>
          <p:nvPicPr>
            <p:cNvPr id="5" name="Object 2"/>
            <p:cNvPicPr/>
            <p:nvPr/>
          </p:nvPicPr>
          <p:blipFill>
            <a:blip r:embed="rId2"/>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2"/>
              <a:srcRect/>
              <a:stretch>
                <a:fillRect/>
              </a:stretch>
            </p:blipFill>
            <p:spPr bwMode="auto">
              <a:xfrm>
                <a:off x="8368665" y="5943600"/>
                <a:ext cx="636270" cy="575945"/>
              </a:xfrm>
              <a:prstGeom prst="rect">
                <a:avLst/>
              </a:prstGeom>
              <a:noFill/>
            </p:spPr>
          </p:pic>
          <p:pic>
            <p:nvPicPr>
              <p:cNvPr id="10"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1170680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987899" y="400051"/>
            <a:ext cx="7237926" cy="1143000"/>
          </a:xfrm>
        </p:spPr>
        <p:txBody>
          <a:bodyPr/>
          <a:lstStyle/>
          <a:p>
            <a:r>
              <a:rPr lang="en-US" altLang="en-US" dirty="0" smtClean="0"/>
              <a:t>Vertical Sorting</a:t>
            </a:r>
          </a:p>
        </p:txBody>
      </p:sp>
      <p:sp>
        <p:nvSpPr>
          <p:cNvPr id="8195" name="Rectangle 3"/>
          <p:cNvSpPr>
            <a:spLocks noGrp="1" noChangeArrowheads="1"/>
          </p:cNvSpPr>
          <p:nvPr>
            <p:ph type="body" sz="half" idx="1"/>
          </p:nvPr>
        </p:nvSpPr>
        <p:spPr>
          <a:xfrm>
            <a:off x="2838450" y="1543051"/>
            <a:ext cx="3704018" cy="4716081"/>
          </a:xfrm>
        </p:spPr>
        <p:txBody>
          <a:bodyPr rtlCol="0">
            <a:noAutofit/>
          </a:bodyPr>
          <a:lstStyle/>
          <a:p>
            <a:pPr>
              <a:defRPr/>
            </a:pPr>
            <a:r>
              <a:rPr lang="en-US" altLang="en-US" sz="2800" dirty="0"/>
              <a:t>The degree of sorting is related to the depth of the water the particles are traveling through.</a:t>
            </a:r>
          </a:p>
          <a:p>
            <a:pPr>
              <a:defRPr/>
            </a:pPr>
            <a:r>
              <a:rPr lang="en-US" altLang="en-US" sz="2800" dirty="0"/>
              <a:t>The deeper the water the greater the sorting.</a:t>
            </a:r>
          </a:p>
        </p:txBody>
      </p:sp>
      <p:pic>
        <p:nvPicPr>
          <p:cNvPr id="8198" name="Picture 6" descr="msotw9_temp0"/>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105381" y="2339930"/>
            <a:ext cx="2857500" cy="2857500"/>
          </a:xfrm>
          <a:noFill/>
        </p:spPr>
      </p:pic>
      <p:sp>
        <p:nvSpPr>
          <p:cNvPr id="8199" name="Text Box 7"/>
          <p:cNvSpPr txBox="1">
            <a:spLocks noChangeArrowheads="1"/>
          </p:cNvSpPr>
          <p:nvPr/>
        </p:nvSpPr>
        <p:spPr bwMode="auto">
          <a:xfrm>
            <a:off x="9962881" y="4340180"/>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latin typeface="Times New Roman" panose="02020603050405020304" pitchFamily="18" charset="0"/>
              </a:rPr>
              <a:t>Trial 1</a:t>
            </a:r>
          </a:p>
        </p:txBody>
      </p:sp>
      <p:sp>
        <p:nvSpPr>
          <p:cNvPr id="8200" name="Line 8"/>
          <p:cNvSpPr>
            <a:spLocks noChangeShapeType="1"/>
          </p:cNvSpPr>
          <p:nvPr/>
        </p:nvSpPr>
        <p:spPr bwMode="auto">
          <a:xfrm flipH="1">
            <a:off x="9734281" y="451163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1" name="Text Box 9"/>
          <p:cNvSpPr txBox="1">
            <a:spLocks noChangeArrowheads="1"/>
          </p:cNvSpPr>
          <p:nvPr/>
        </p:nvSpPr>
        <p:spPr bwMode="auto">
          <a:xfrm>
            <a:off x="9962881" y="3882980"/>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latin typeface="Times New Roman" panose="02020603050405020304" pitchFamily="18" charset="0"/>
              </a:rPr>
              <a:t>Trial 2</a:t>
            </a:r>
          </a:p>
        </p:txBody>
      </p:sp>
      <p:sp>
        <p:nvSpPr>
          <p:cNvPr id="8202" name="Line 10"/>
          <p:cNvSpPr>
            <a:spLocks noChangeShapeType="1"/>
          </p:cNvSpPr>
          <p:nvPr/>
        </p:nvSpPr>
        <p:spPr bwMode="auto">
          <a:xfrm flipH="1">
            <a:off x="9734281" y="405443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3" name="Text Box 11"/>
          <p:cNvSpPr txBox="1">
            <a:spLocks noChangeArrowheads="1"/>
          </p:cNvSpPr>
          <p:nvPr/>
        </p:nvSpPr>
        <p:spPr bwMode="auto">
          <a:xfrm>
            <a:off x="9962881" y="3425780"/>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latin typeface="Times New Roman" panose="02020603050405020304" pitchFamily="18" charset="0"/>
              </a:rPr>
              <a:t>Trial 3</a:t>
            </a:r>
          </a:p>
        </p:txBody>
      </p:sp>
      <p:sp>
        <p:nvSpPr>
          <p:cNvPr id="8204" name="Line 12"/>
          <p:cNvSpPr>
            <a:spLocks noChangeShapeType="1"/>
          </p:cNvSpPr>
          <p:nvPr/>
        </p:nvSpPr>
        <p:spPr bwMode="auto">
          <a:xfrm flipH="1">
            <a:off x="9734281" y="359723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5" name="Text Box 13"/>
          <p:cNvSpPr txBox="1">
            <a:spLocks noChangeArrowheads="1"/>
          </p:cNvSpPr>
          <p:nvPr/>
        </p:nvSpPr>
        <p:spPr bwMode="auto">
          <a:xfrm>
            <a:off x="10020031" y="2968580"/>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latin typeface="Times New Roman" panose="02020603050405020304" pitchFamily="18" charset="0"/>
              </a:rPr>
              <a:t>Trial 4</a:t>
            </a:r>
          </a:p>
        </p:txBody>
      </p:sp>
      <p:sp>
        <p:nvSpPr>
          <p:cNvPr id="8206" name="Line 14"/>
          <p:cNvSpPr>
            <a:spLocks noChangeShapeType="1"/>
          </p:cNvSpPr>
          <p:nvPr/>
        </p:nvSpPr>
        <p:spPr bwMode="auto">
          <a:xfrm flipH="1">
            <a:off x="9734281" y="314003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3" name="Group 12"/>
          <p:cNvGrpSpPr/>
          <p:nvPr/>
        </p:nvGrpSpPr>
        <p:grpSpPr>
          <a:xfrm>
            <a:off x="2112135" y="399246"/>
            <a:ext cx="9504609" cy="6259132"/>
            <a:chOff x="304800" y="304800"/>
            <a:chExt cx="8763000" cy="6325984"/>
          </a:xfrm>
        </p:grpSpPr>
        <p:pic>
          <p:nvPicPr>
            <p:cNvPr id="14" name="Object 2"/>
            <p:cNvPicPr/>
            <p:nvPr/>
          </p:nvPicPr>
          <p:blipFill>
            <a:blip r:embed="rId3"/>
            <a:srcRect/>
            <a:stretch>
              <a:fillRect/>
            </a:stretch>
          </p:blipFill>
          <p:spPr bwMode="auto">
            <a:xfrm>
              <a:off x="304800" y="6053454"/>
              <a:ext cx="636270" cy="575945"/>
            </a:xfrm>
            <a:prstGeom prst="rect">
              <a:avLst/>
            </a:prstGeom>
            <a:noFill/>
          </p:spPr>
        </p:pic>
        <p:cxnSp>
          <p:nvCxnSpPr>
            <p:cNvPr id="15" name="Straight Connector 14"/>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16" name="Group 15"/>
            <p:cNvGrpSpPr/>
            <p:nvPr/>
          </p:nvGrpSpPr>
          <p:grpSpPr>
            <a:xfrm>
              <a:off x="8431530" y="304800"/>
              <a:ext cx="636270" cy="6325984"/>
              <a:chOff x="8368665" y="193561"/>
              <a:chExt cx="636270" cy="6325984"/>
            </a:xfrm>
          </p:grpSpPr>
          <p:cxnSp>
            <p:nvCxnSpPr>
              <p:cNvPr id="17" name="Straight Connector 16"/>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8" name="Object 2"/>
              <p:cNvPicPr/>
              <p:nvPr/>
            </p:nvPicPr>
            <p:blipFill>
              <a:blip r:embed="rId3"/>
              <a:srcRect/>
              <a:stretch>
                <a:fillRect/>
              </a:stretch>
            </p:blipFill>
            <p:spPr bwMode="auto">
              <a:xfrm>
                <a:off x="8368665" y="5943600"/>
                <a:ext cx="636270" cy="575945"/>
              </a:xfrm>
              <a:prstGeom prst="rect">
                <a:avLst/>
              </a:prstGeom>
              <a:noFill/>
            </p:spPr>
          </p:pic>
          <p:pic>
            <p:nvPicPr>
              <p:cNvPr id="19"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3559193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198"/>
                                        </p:tgtEl>
                                        <p:attrNameLst>
                                          <p:attrName>style.visibility</p:attrName>
                                        </p:attrNameLst>
                                      </p:cBhvr>
                                      <p:to>
                                        <p:strVal val="visible"/>
                                      </p:to>
                                    </p:set>
                                    <p:anim calcmode="lin" valueType="num">
                                      <p:cBhvr additive="base">
                                        <p:cTn id="25" dur="500" fill="hold"/>
                                        <p:tgtEl>
                                          <p:spTgt spid="8198"/>
                                        </p:tgtEl>
                                        <p:attrNameLst>
                                          <p:attrName>ppt_x</p:attrName>
                                        </p:attrNameLst>
                                      </p:cBhvr>
                                      <p:tavLst>
                                        <p:tav tm="0">
                                          <p:val>
                                            <p:strVal val="0-#ppt_w/2"/>
                                          </p:val>
                                        </p:tav>
                                        <p:tav tm="100000">
                                          <p:val>
                                            <p:strVal val="#ppt_x"/>
                                          </p:val>
                                        </p:tav>
                                      </p:tavLst>
                                    </p:anim>
                                    <p:anim calcmode="lin" valueType="num">
                                      <p:cBhvr additive="base">
                                        <p:cTn id="26"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8200"/>
                                        </p:tgtEl>
                                        <p:attrNameLst>
                                          <p:attrName>style.visibility</p:attrName>
                                        </p:attrNameLst>
                                      </p:cBhvr>
                                      <p:to>
                                        <p:strVal val="visible"/>
                                      </p:to>
                                    </p:set>
                                    <p:anim calcmode="lin" valueType="num">
                                      <p:cBhvr additive="base">
                                        <p:cTn id="31" dur="500" fill="hold"/>
                                        <p:tgtEl>
                                          <p:spTgt spid="8200"/>
                                        </p:tgtEl>
                                        <p:attrNameLst>
                                          <p:attrName>ppt_x</p:attrName>
                                        </p:attrNameLst>
                                      </p:cBhvr>
                                      <p:tavLst>
                                        <p:tav tm="0">
                                          <p:val>
                                            <p:strVal val="0-#ppt_w/2"/>
                                          </p:val>
                                        </p:tav>
                                        <p:tav tm="100000">
                                          <p:val>
                                            <p:strVal val="#ppt_x"/>
                                          </p:val>
                                        </p:tav>
                                      </p:tavLst>
                                    </p:anim>
                                    <p:anim calcmode="lin" valueType="num">
                                      <p:cBhvr additive="base">
                                        <p:cTn id="32" dur="500" fill="hold"/>
                                        <p:tgtEl>
                                          <p:spTgt spid="820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9"/>
                                        </p:tgtEl>
                                        <p:attrNameLst>
                                          <p:attrName>style.visibility</p:attrName>
                                        </p:attrNameLst>
                                      </p:cBhvr>
                                      <p:to>
                                        <p:strVal val="visible"/>
                                      </p:to>
                                    </p:set>
                                    <p:anim calcmode="lin" valueType="num">
                                      <p:cBhvr additive="base">
                                        <p:cTn id="37" dur="500" fill="hold"/>
                                        <p:tgtEl>
                                          <p:spTgt spid="8199"/>
                                        </p:tgtEl>
                                        <p:attrNameLst>
                                          <p:attrName>ppt_x</p:attrName>
                                        </p:attrNameLst>
                                      </p:cBhvr>
                                      <p:tavLst>
                                        <p:tav tm="0">
                                          <p:val>
                                            <p:strVal val="0-#ppt_w/2"/>
                                          </p:val>
                                        </p:tav>
                                        <p:tav tm="100000">
                                          <p:val>
                                            <p:strVal val="#ppt_x"/>
                                          </p:val>
                                        </p:tav>
                                      </p:tavLst>
                                    </p:anim>
                                    <p:anim calcmode="lin" valueType="num">
                                      <p:cBhvr additive="base">
                                        <p:cTn id="38" dur="500" fill="hold"/>
                                        <p:tgtEl>
                                          <p:spTgt spid="819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8202"/>
                                        </p:tgtEl>
                                        <p:attrNameLst>
                                          <p:attrName>style.visibility</p:attrName>
                                        </p:attrNameLst>
                                      </p:cBhvr>
                                      <p:to>
                                        <p:strVal val="visible"/>
                                      </p:to>
                                    </p:set>
                                    <p:anim calcmode="lin" valueType="num">
                                      <p:cBhvr additive="base">
                                        <p:cTn id="43" dur="500" fill="hold"/>
                                        <p:tgtEl>
                                          <p:spTgt spid="8202"/>
                                        </p:tgtEl>
                                        <p:attrNameLst>
                                          <p:attrName>ppt_x</p:attrName>
                                        </p:attrNameLst>
                                      </p:cBhvr>
                                      <p:tavLst>
                                        <p:tav tm="0">
                                          <p:val>
                                            <p:strVal val="0-#ppt_w/2"/>
                                          </p:val>
                                        </p:tav>
                                        <p:tav tm="100000">
                                          <p:val>
                                            <p:strVal val="#ppt_x"/>
                                          </p:val>
                                        </p:tav>
                                      </p:tavLst>
                                    </p:anim>
                                    <p:anim calcmode="lin" valueType="num">
                                      <p:cBhvr additive="base">
                                        <p:cTn id="44" dur="500" fill="hold"/>
                                        <p:tgtEl>
                                          <p:spTgt spid="820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01"/>
                                        </p:tgtEl>
                                        <p:attrNameLst>
                                          <p:attrName>style.visibility</p:attrName>
                                        </p:attrNameLst>
                                      </p:cBhvr>
                                      <p:to>
                                        <p:strVal val="visible"/>
                                      </p:to>
                                    </p:set>
                                    <p:anim calcmode="lin" valueType="num">
                                      <p:cBhvr additive="base">
                                        <p:cTn id="49" dur="500" fill="hold"/>
                                        <p:tgtEl>
                                          <p:spTgt spid="8201"/>
                                        </p:tgtEl>
                                        <p:attrNameLst>
                                          <p:attrName>ppt_x</p:attrName>
                                        </p:attrNameLst>
                                      </p:cBhvr>
                                      <p:tavLst>
                                        <p:tav tm="0">
                                          <p:val>
                                            <p:strVal val="0-#ppt_w/2"/>
                                          </p:val>
                                        </p:tav>
                                        <p:tav tm="100000">
                                          <p:val>
                                            <p:strVal val="#ppt_x"/>
                                          </p:val>
                                        </p:tav>
                                      </p:tavLst>
                                    </p:anim>
                                    <p:anim calcmode="lin" valueType="num">
                                      <p:cBhvr additive="base">
                                        <p:cTn id="50" dur="500" fill="hold"/>
                                        <p:tgtEl>
                                          <p:spTgt spid="820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8204"/>
                                        </p:tgtEl>
                                        <p:attrNameLst>
                                          <p:attrName>style.visibility</p:attrName>
                                        </p:attrNameLst>
                                      </p:cBhvr>
                                      <p:to>
                                        <p:strVal val="visible"/>
                                      </p:to>
                                    </p:set>
                                    <p:anim calcmode="lin" valueType="num">
                                      <p:cBhvr additive="base">
                                        <p:cTn id="55" dur="500" fill="hold"/>
                                        <p:tgtEl>
                                          <p:spTgt spid="8204"/>
                                        </p:tgtEl>
                                        <p:attrNameLst>
                                          <p:attrName>ppt_x</p:attrName>
                                        </p:attrNameLst>
                                      </p:cBhvr>
                                      <p:tavLst>
                                        <p:tav tm="0">
                                          <p:val>
                                            <p:strVal val="0-#ppt_w/2"/>
                                          </p:val>
                                        </p:tav>
                                        <p:tav tm="100000">
                                          <p:val>
                                            <p:strVal val="#ppt_x"/>
                                          </p:val>
                                        </p:tav>
                                      </p:tavLst>
                                    </p:anim>
                                    <p:anim calcmode="lin" valueType="num">
                                      <p:cBhvr additive="base">
                                        <p:cTn id="56"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203"/>
                                        </p:tgtEl>
                                        <p:attrNameLst>
                                          <p:attrName>style.visibility</p:attrName>
                                        </p:attrNameLst>
                                      </p:cBhvr>
                                      <p:to>
                                        <p:strVal val="visible"/>
                                      </p:to>
                                    </p:set>
                                    <p:anim calcmode="lin" valueType="num">
                                      <p:cBhvr additive="base">
                                        <p:cTn id="61" dur="500" fill="hold"/>
                                        <p:tgtEl>
                                          <p:spTgt spid="8203"/>
                                        </p:tgtEl>
                                        <p:attrNameLst>
                                          <p:attrName>ppt_x</p:attrName>
                                        </p:attrNameLst>
                                      </p:cBhvr>
                                      <p:tavLst>
                                        <p:tav tm="0">
                                          <p:val>
                                            <p:strVal val="0-#ppt_w/2"/>
                                          </p:val>
                                        </p:tav>
                                        <p:tav tm="100000">
                                          <p:val>
                                            <p:strVal val="#ppt_x"/>
                                          </p:val>
                                        </p:tav>
                                      </p:tavLst>
                                    </p:anim>
                                    <p:anim calcmode="lin" valueType="num">
                                      <p:cBhvr additive="base">
                                        <p:cTn id="62"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8206"/>
                                        </p:tgtEl>
                                        <p:attrNameLst>
                                          <p:attrName>style.visibility</p:attrName>
                                        </p:attrNameLst>
                                      </p:cBhvr>
                                      <p:to>
                                        <p:strVal val="visible"/>
                                      </p:to>
                                    </p:set>
                                    <p:anim calcmode="lin" valueType="num">
                                      <p:cBhvr additive="base">
                                        <p:cTn id="67" dur="500" fill="hold"/>
                                        <p:tgtEl>
                                          <p:spTgt spid="8206"/>
                                        </p:tgtEl>
                                        <p:attrNameLst>
                                          <p:attrName>ppt_x</p:attrName>
                                        </p:attrNameLst>
                                      </p:cBhvr>
                                      <p:tavLst>
                                        <p:tav tm="0">
                                          <p:val>
                                            <p:strVal val="0-#ppt_w/2"/>
                                          </p:val>
                                        </p:tav>
                                        <p:tav tm="100000">
                                          <p:val>
                                            <p:strVal val="#ppt_x"/>
                                          </p:val>
                                        </p:tav>
                                      </p:tavLst>
                                    </p:anim>
                                    <p:anim calcmode="lin" valueType="num">
                                      <p:cBhvr additive="base">
                                        <p:cTn id="68"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205"/>
                                        </p:tgtEl>
                                        <p:attrNameLst>
                                          <p:attrName>style.visibility</p:attrName>
                                        </p:attrNameLst>
                                      </p:cBhvr>
                                      <p:to>
                                        <p:strVal val="visible"/>
                                      </p:to>
                                    </p:set>
                                    <p:anim calcmode="lin" valueType="num">
                                      <p:cBhvr additive="base">
                                        <p:cTn id="73" dur="500" fill="hold"/>
                                        <p:tgtEl>
                                          <p:spTgt spid="8205"/>
                                        </p:tgtEl>
                                        <p:attrNameLst>
                                          <p:attrName>ppt_x</p:attrName>
                                        </p:attrNameLst>
                                      </p:cBhvr>
                                      <p:tavLst>
                                        <p:tav tm="0">
                                          <p:val>
                                            <p:strVal val="0-#ppt_w/2"/>
                                          </p:val>
                                        </p:tav>
                                        <p:tav tm="100000">
                                          <p:val>
                                            <p:strVal val="#ppt_x"/>
                                          </p:val>
                                        </p:tav>
                                      </p:tavLst>
                                    </p:anim>
                                    <p:anim calcmode="lin" valueType="num">
                                      <p:cBhvr additive="base">
                                        <p:cTn id="74"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P spid="8199" grpId="0" autoUpdateAnimBg="0"/>
      <p:bldP spid="8201" grpId="0" autoUpdateAnimBg="0"/>
      <p:bldP spid="8203" grpId="0" autoUpdateAnimBg="0"/>
      <p:bldP spid="820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3009900" y="971550"/>
            <a:ext cx="5943600" cy="1428750"/>
          </a:xfrm>
        </p:spPr>
        <p:txBody>
          <a:bodyPr rtlCol="0">
            <a:noAutofit/>
          </a:bodyPr>
          <a:lstStyle/>
          <a:p>
            <a:pPr>
              <a:defRPr/>
            </a:pPr>
            <a:r>
              <a:rPr lang="en-US" altLang="en-US" sz="2400" dirty="0"/>
              <a:t>When several events of deposition in quiet water occur, each involving a mixture of sediments, vertical sorting will take place, and graded beds of sediment will be formed.</a:t>
            </a:r>
          </a:p>
        </p:txBody>
      </p:sp>
      <p:pic>
        <p:nvPicPr>
          <p:cNvPr id="10246" name="Picture 6" descr="msotw9_temp0"/>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133582" y="3018487"/>
            <a:ext cx="3429000" cy="3419475"/>
          </a:xfrm>
          <a:noFill/>
        </p:spPr>
      </p:pic>
      <p:grpSp>
        <p:nvGrpSpPr>
          <p:cNvPr id="4" name="Group 3"/>
          <p:cNvGrpSpPr/>
          <p:nvPr/>
        </p:nvGrpSpPr>
        <p:grpSpPr>
          <a:xfrm>
            <a:off x="2112135" y="399246"/>
            <a:ext cx="9504609" cy="6259132"/>
            <a:chOff x="304800" y="304800"/>
            <a:chExt cx="8763000" cy="6325984"/>
          </a:xfrm>
        </p:grpSpPr>
        <p:pic>
          <p:nvPicPr>
            <p:cNvPr id="5" name="Object 2"/>
            <p:cNvPicPr/>
            <p:nvPr/>
          </p:nvPicPr>
          <p:blipFill>
            <a:blip r:embed="rId3"/>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3"/>
              <a:srcRect/>
              <a:stretch>
                <a:fillRect/>
              </a:stretch>
            </p:blipFill>
            <p:spPr bwMode="auto">
              <a:xfrm>
                <a:off x="8368665" y="5943600"/>
                <a:ext cx="636270" cy="575945"/>
              </a:xfrm>
              <a:prstGeom prst="rect">
                <a:avLst/>
              </a:prstGeom>
              <a:noFill/>
            </p:spPr>
          </p:pic>
          <p:pic>
            <p:nvPicPr>
              <p:cNvPr id="10"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788536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additive="base">
                                        <p:cTn id="7" dur="500" fill="hold"/>
                                        <p:tgtEl>
                                          <p:spTgt spid="10246"/>
                                        </p:tgtEl>
                                        <p:attrNameLst>
                                          <p:attrName>ppt_x</p:attrName>
                                        </p:attrNameLst>
                                      </p:cBhvr>
                                      <p:tavLst>
                                        <p:tav tm="0">
                                          <p:val>
                                            <p:strVal val="0-#ppt_w/2"/>
                                          </p:val>
                                        </p:tav>
                                        <p:tav tm="100000">
                                          <p:val>
                                            <p:strVal val="#ppt_x"/>
                                          </p:val>
                                        </p:tav>
                                      </p:tavLst>
                                    </p:anim>
                                    <p:anim calcmode="lin" valueType="num">
                                      <p:cBhvr additive="base">
                                        <p:cTn id="8"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21</TotalTime>
  <Words>833</Words>
  <Application>Microsoft Office PowerPoint</Application>
  <PresentationFormat>Widescreen</PresentationFormat>
  <Paragraphs>60</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Century Gothic</vt:lpstr>
      <vt:lpstr>Tahoma</vt:lpstr>
      <vt:lpstr>Times New Roman</vt:lpstr>
      <vt:lpstr>Wingdings</vt:lpstr>
      <vt:lpstr>Wingdings 3</vt:lpstr>
      <vt:lpstr>Wisp</vt:lpstr>
      <vt:lpstr>GEY 314 - Deposition</vt:lpstr>
      <vt:lpstr>Deposition</vt:lpstr>
      <vt:lpstr>PowerPoint Presentation</vt:lpstr>
      <vt:lpstr>Factors affecting deposition</vt:lpstr>
      <vt:lpstr>PowerPoint Presentation</vt:lpstr>
      <vt:lpstr>PowerPoint Presentation</vt:lpstr>
      <vt:lpstr>Deposition of mixed sediments</vt:lpstr>
      <vt:lpstr>Vertical Sorting</vt:lpstr>
      <vt:lpstr>PowerPoint Presentation</vt:lpstr>
      <vt:lpstr>PowerPoint Presentation</vt:lpstr>
      <vt:lpstr>Horizontal sorting</vt:lpstr>
      <vt:lpstr>PowerPoint Presentation</vt:lpstr>
      <vt:lpstr>Sedimentation at the Mouth of a River</vt:lpstr>
      <vt:lpstr>PowerPoint Presentation</vt:lpstr>
      <vt:lpstr>PowerPoint Presentation</vt:lpstr>
      <vt:lpstr>PowerPoint Presentation</vt:lpstr>
      <vt:lpstr>PowerPoint Presentation</vt:lpstr>
      <vt:lpstr>Deposition by Ice</vt:lpstr>
      <vt:lpstr>Depositional Features of Glaciers</vt:lpstr>
      <vt:lpstr>Drumlins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Ogungbemi</dc:creator>
  <cp:lastModifiedBy>Ogungbemi</cp:lastModifiedBy>
  <cp:revision>4</cp:revision>
  <dcterms:created xsi:type="dcterms:W3CDTF">2020-03-17T15:14:37Z</dcterms:created>
  <dcterms:modified xsi:type="dcterms:W3CDTF">2020-04-08T07:44:48Z</dcterms:modified>
</cp:coreProperties>
</file>