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57" r:id="rId4"/>
    <p:sldId id="258" r:id="rId5"/>
    <p:sldId id="259" r:id="rId6"/>
    <p:sldId id="260" r:id="rId7"/>
    <p:sldId id="261" r:id="rId8"/>
    <p:sldId id="269" r:id="rId9"/>
    <p:sldId id="284" r:id="rId10"/>
    <p:sldId id="271" r:id="rId11"/>
    <p:sldId id="273" r:id="rId12"/>
    <p:sldId id="275" r:id="rId13"/>
    <p:sldId id="279" r:id="rId14"/>
    <p:sldId id="282" r:id="rId15"/>
    <p:sldId id="270" r:id="rId16"/>
    <p:sldId id="288" r:id="rId17"/>
    <p:sldId id="272" r:id="rId18"/>
    <p:sldId id="289" r:id="rId19"/>
    <p:sldId id="274" r:id="rId20"/>
    <p:sldId id="290" r:id="rId21"/>
    <p:sldId id="276" r:id="rId22"/>
    <p:sldId id="291" r:id="rId23"/>
    <p:sldId id="278" r:id="rId24"/>
    <p:sldId id="283" r:id="rId25"/>
    <p:sldId id="292" r:id="rId26"/>
    <p:sldId id="267" r:id="rId27"/>
    <p:sldId id="286" r:id="rId28"/>
    <p:sldId id="280" r:id="rId29"/>
    <p:sldId id="285" r:id="rId30"/>
    <p:sldId id="294" r:id="rId31"/>
    <p:sldId id="296" r:id="rId32"/>
    <p:sldId id="297" r:id="rId33"/>
    <p:sldId id="262" r:id="rId34"/>
    <p:sldId id="263" r:id="rId35"/>
  </p:sldIdLst>
  <p:sldSz cx="12192000" cy="6858000"/>
  <p:notesSz cx="6858000" cy="9144000"/>
  <p:defaultText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59"/>
  </p:normalViewPr>
  <p:slideViewPr>
    <p:cSldViewPr snapToGrid="0" snapToObjects="1">
      <p:cViewPr varScale="1">
        <p:scale>
          <a:sx n="117" d="100"/>
          <a:sy n="117" d="100"/>
        </p:scale>
        <p:origin x="3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CD035-CC59-C540-AA38-50FA52E7011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NG"/>
          </a:p>
        </p:txBody>
      </p:sp>
      <p:sp>
        <p:nvSpPr>
          <p:cNvPr id="3" name="Subtitle 2">
            <a:extLst>
              <a:ext uri="{FF2B5EF4-FFF2-40B4-BE49-F238E27FC236}">
                <a16:creationId xmlns:a16="http://schemas.microsoft.com/office/drawing/2014/main" id="{921909BD-7D21-FD46-A162-EFE92BBA92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NG"/>
          </a:p>
        </p:txBody>
      </p:sp>
      <p:sp>
        <p:nvSpPr>
          <p:cNvPr id="4" name="Date Placeholder 3">
            <a:extLst>
              <a:ext uri="{FF2B5EF4-FFF2-40B4-BE49-F238E27FC236}">
                <a16:creationId xmlns:a16="http://schemas.microsoft.com/office/drawing/2014/main" id="{AC3A9D49-F2B9-1748-8AEF-BCEDB5D0E158}"/>
              </a:ext>
            </a:extLst>
          </p:cNvPr>
          <p:cNvSpPr>
            <a:spLocks noGrp="1"/>
          </p:cNvSpPr>
          <p:nvPr>
            <p:ph type="dt" sz="half" idx="10"/>
          </p:nvPr>
        </p:nvSpPr>
        <p:spPr/>
        <p:txBody>
          <a:bodyPr/>
          <a:lstStyle/>
          <a:p>
            <a:fld id="{4F66562C-1045-C048-965E-830078BACB46}" type="datetimeFigureOut">
              <a:rPr lang="en-NG" smtClean="0"/>
              <a:t>07/04/2020</a:t>
            </a:fld>
            <a:endParaRPr lang="en-NG"/>
          </a:p>
        </p:txBody>
      </p:sp>
      <p:sp>
        <p:nvSpPr>
          <p:cNvPr id="5" name="Footer Placeholder 4">
            <a:extLst>
              <a:ext uri="{FF2B5EF4-FFF2-40B4-BE49-F238E27FC236}">
                <a16:creationId xmlns:a16="http://schemas.microsoft.com/office/drawing/2014/main" id="{D31B15B5-08B8-974F-B881-CD12B30DC3A2}"/>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A0773C3A-99F3-A644-8C27-BAEA79BDFE65}"/>
              </a:ext>
            </a:extLst>
          </p:cNvPr>
          <p:cNvSpPr>
            <a:spLocks noGrp="1"/>
          </p:cNvSpPr>
          <p:nvPr>
            <p:ph type="sldNum" sz="quarter" idx="12"/>
          </p:nvPr>
        </p:nvSpPr>
        <p:spPr/>
        <p:txBody>
          <a:bodyPr/>
          <a:lstStyle/>
          <a:p>
            <a:fld id="{7A55B68F-EB51-5E47-90A1-1CD81D246514}" type="slidenum">
              <a:rPr lang="en-NG" smtClean="0"/>
              <a:t>‹#›</a:t>
            </a:fld>
            <a:endParaRPr lang="en-NG"/>
          </a:p>
        </p:txBody>
      </p:sp>
    </p:spTree>
    <p:extLst>
      <p:ext uri="{BB962C8B-B14F-4D97-AF65-F5344CB8AC3E}">
        <p14:creationId xmlns:p14="http://schemas.microsoft.com/office/powerpoint/2010/main" val="3017453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14555-C1C1-1241-9E0C-469F75D99F33}"/>
              </a:ext>
            </a:extLst>
          </p:cNvPr>
          <p:cNvSpPr>
            <a:spLocks noGrp="1"/>
          </p:cNvSpPr>
          <p:nvPr>
            <p:ph type="title"/>
          </p:nvPr>
        </p:nvSpPr>
        <p:spPr/>
        <p:txBody>
          <a:bodyPr/>
          <a:lstStyle/>
          <a:p>
            <a:r>
              <a:rPr lang="en-GB"/>
              <a:t>Click to edit Master title style</a:t>
            </a:r>
            <a:endParaRPr lang="en-NG"/>
          </a:p>
        </p:txBody>
      </p:sp>
      <p:sp>
        <p:nvSpPr>
          <p:cNvPr id="3" name="Vertical Text Placeholder 2">
            <a:extLst>
              <a:ext uri="{FF2B5EF4-FFF2-40B4-BE49-F238E27FC236}">
                <a16:creationId xmlns:a16="http://schemas.microsoft.com/office/drawing/2014/main" id="{2A4048D7-4A0E-374E-A98E-831E962BDCB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4" name="Date Placeholder 3">
            <a:extLst>
              <a:ext uri="{FF2B5EF4-FFF2-40B4-BE49-F238E27FC236}">
                <a16:creationId xmlns:a16="http://schemas.microsoft.com/office/drawing/2014/main" id="{62665148-1298-C247-80C1-7262C87EAAEE}"/>
              </a:ext>
            </a:extLst>
          </p:cNvPr>
          <p:cNvSpPr>
            <a:spLocks noGrp="1"/>
          </p:cNvSpPr>
          <p:nvPr>
            <p:ph type="dt" sz="half" idx="10"/>
          </p:nvPr>
        </p:nvSpPr>
        <p:spPr/>
        <p:txBody>
          <a:bodyPr/>
          <a:lstStyle/>
          <a:p>
            <a:fld id="{4F66562C-1045-C048-965E-830078BACB46}" type="datetimeFigureOut">
              <a:rPr lang="en-NG" smtClean="0"/>
              <a:t>07/04/2020</a:t>
            </a:fld>
            <a:endParaRPr lang="en-NG"/>
          </a:p>
        </p:txBody>
      </p:sp>
      <p:sp>
        <p:nvSpPr>
          <p:cNvPr id="5" name="Footer Placeholder 4">
            <a:extLst>
              <a:ext uri="{FF2B5EF4-FFF2-40B4-BE49-F238E27FC236}">
                <a16:creationId xmlns:a16="http://schemas.microsoft.com/office/drawing/2014/main" id="{01D91B09-19D5-AE4D-A83F-28D8BA31FD7B}"/>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70CE3B3E-C3FE-0944-B1F1-CC1E67285B8F}"/>
              </a:ext>
            </a:extLst>
          </p:cNvPr>
          <p:cNvSpPr>
            <a:spLocks noGrp="1"/>
          </p:cNvSpPr>
          <p:nvPr>
            <p:ph type="sldNum" sz="quarter" idx="12"/>
          </p:nvPr>
        </p:nvSpPr>
        <p:spPr/>
        <p:txBody>
          <a:bodyPr/>
          <a:lstStyle/>
          <a:p>
            <a:fld id="{7A55B68F-EB51-5E47-90A1-1CD81D246514}" type="slidenum">
              <a:rPr lang="en-NG" smtClean="0"/>
              <a:t>‹#›</a:t>
            </a:fld>
            <a:endParaRPr lang="en-NG"/>
          </a:p>
        </p:txBody>
      </p:sp>
    </p:spTree>
    <p:extLst>
      <p:ext uri="{BB962C8B-B14F-4D97-AF65-F5344CB8AC3E}">
        <p14:creationId xmlns:p14="http://schemas.microsoft.com/office/powerpoint/2010/main" val="2073431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90538F-0232-FF4F-B900-3DCBC65A2E1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NG"/>
          </a:p>
        </p:txBody>
      </p:sp>
      <p:sp>
        <p:nvSpPr>
          <p:cNvPr id="3" name="Vertical Text Placeholder 2">
            <a:extLst>
              <a:ext uri="{FF2B5EF4-FFF2-40B4-BE49-F238E27FC236}">
                <a16:creationId xmlns:a16="http://schemas.microsoft.com/office/drawing/2014/main" id="{5910005D-212E-8544-8D4C-43CE80E80C9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4" name="Date Placeholder 3">
            <a:extLst>
              <a:ext uri="{FF2B5EF4-FFF2-40B4-BE49-F238E27FC236}">
                <a16:creationId xmlns:a16="http://schemas.microsoft.com/office/drawing/2014/main" id="{FDF0A32A-4216-C14A-9FEA-71184D9B6EFA}"/>
              </a:ext>
            </a:extLst>
          </p:cNvPr>
          <p:cNvSpPr>
            <a:spLocks noGrp="1"/>
          </p:cNvSpPr>
          <p:nvPr>
            <p:ph type="dt" sz="half" idx="10"/>
          </p:nvPr>
        </p:nvSpPr>
        <p:spPr/>
        <p:txBody>
          <a:bodyPr/>
          <a:lstStyle/>
          <a:p>
            <a:fld id="{4F66562C-1045-C048-965E-830078BACB46}" type="datetimeFigureOut">
              <a:rPr lang="en-NG" smtClean="0"/>
              <a:t>07/04/2020</a:t>
            </a:fld>
            <a:endParaRPr lang="en-NG"/>
          </a:p>
        </p:txBody>
      </p:sp>
      <p:sp>
        <p:nvSpPr>
          <p:cNvPr id="5" name="Footer Placeholder 4">
            <a:extLst>
              <a:ext uri="{FF2B5EF4-FFF2-40B4-BE49-F238E27FC236}">
                <a16:creationId xmlns:a16="http://schemas.microsoft.com/office/drawing/2014/main" id="{F1C296AA-B3F9-5A49-A533-7A6B2BA44A88}"/>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EFDD9495-F84D-2244-979D-29452D7E7E73}"/>
              </a:ext>
            </a:extLst>
          </p:cNvPr>
          <p:cNvSpPr>
            <a:spLocks noGrp="1"/>
          </p:cNvSpPr>
          <p:nvPr>
            <p:ph type="sldNum" sz="quarter" idx="12"/>
          </p:nvPr>
        </p:nvSpPr>
        <p:spPr/>
        <p:txBody>
          <a:bodyPr/>
          <a:lstStyle/>
          <a:p>
            <a:fld id="{7A55B68F-EB51-5E47-90A1-1CD81D246514}" type="slidenum">
              <a:rPr lang="en-NG" smtClean="0"/>
              <a:t>‹#›</a:t>
            </a:fld>
            <a:endParaRPr lang="en-NG"/>
          </a:p>
        </p:txBody>
      </p:sp>
    </p:spTree>
    <p:extLst>
      <p:ext uri="{BB962C8B-B14F-4D97-AF65-F5344CB8AC3E}">
        <p14:creationId xmlns:p14="http://schemas.microsoft.com/office/powerpoint/2010/main" val="171457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6E28B-A763-3F43-8976-426B7F5DFADA}"/>
              </a:ext>
            </a:extLst>
          </p:cNvPr>
          <p:cNvSpPr>
            <a:spLocks noGrp="1"/>
          </p:cNvSpPr>
          <p:nvPr>
            <p:ph type="title"/>
          </p:nvPr>
        </p:nvSpPr>
        <p:spPr/>
        <p:txBody>
          <a:bodyPr/>
          <a:lstStyle/>
          <a:p>
            <a:r>
              <a:rPr lang="en-GB"/>
              <a:t>Click to edit Master title style</a:t>
            </a:r>
            <a:endParaRPr lang="en-NG"/>
          </a:p>
        </p:txBody>
      </p:sp>
      <p:sp>
        <p:nvSpPr>
          <p:cNvPr id="3" name="Content Placeholder 2">
            <a:extLst>
              <a:ext uri="{FF2B5EF4-FFF2-40B4-BE49-F238E27FC236}">
                <a16:creationId xmlns:a16="http://schemas.microsoft.com/office/drawing/2014/main" id="{208D813B-DDD1-2043-B526-570FA38C5E1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4" name="Date Placeholder 3">
            <a:extLst>
              <a:ext uri="{FF2B5EF4-FFF2-40B4-BE49-F238E27FC236}">
                <a16:creationId xmlns:a16="http://schemas.microsoft.com/office/drawing/2014/main" id="{7B26B678-9DDB-C845-837F-FF0D07E9E75D}"/>
              </a:ext>
            </a:extLst>
          </p:cNvPr>
          <p:cNvSpPr>
            <a:spLocks noGrp="1"/>
          </p:cNvSpPr>
          <p:nvPr>
            <p:ph type="dt" sz="half" idx="10"/>
          </p:nvPr>
        </p:nvSpPr>
        <p:spPr/>
        <p:txBody>
          <a:bodyPr/>
          <a:lstStyle/>
          <a:p>
            <a:fld id="{4F66562C-1045-C048-965E-830078BACB46}" type="datetimeFigureOut">
              <a:rPr lang="en-NG" smtClean="0"/>
              <a:t>07/04/2020</a:t>
            </a:fld>
            <a:endParaRPr lang="en-NG"/>
          </a:p>
        </p:txBody>
      </p:sp>
      <p:sp>
        <p:nvSpPr>
          <p:cNvPr id="5" name="Footer Placeholder 4">
            <a:extLst>
              <a:ext uri="{FF2B5EF4-FFF2-40B4-BE49-F238E27FC236}">
                <a16:creationId xmlns:a16="http://schemas.microsoft.com/office/drawing/2014/main" id="{3490B912-9E5C-E644-9BE9-1F6EF13EDA3B}"/>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90C210D8-039A-3E40-AE48-E580973D7566}"/>
              </a:ext>
            </a:extLst>
          </p:cNvPr>
          <p:cNvSpPr>
            <a:spLocks noGrp="1"/>
          </p:cNvSpPr>
          <p:nvPr>
            <p:ph type="sldNum" sz="quarter" idx="12"/>
          </p:nvPr>
        </p:nvSpPr>
        <p:spPr/>
        <p:txBody>
          <a:bodyPr/>
          <a:lstStyle/>
          <a:p>
            <a:fld id="{7A55B68F-EB51-5E47-90A1-1CD81D246514}" type="slidenum">
              <a:rPr lang="en-NG" smtClean="0"/>
              <a:t>‹#›</a:t>
            </a:fld>
            <a:endParaRPr lang="en-NG"/>
          </a:p>
        </p:txBody>
      </p:sp>
    </p:spTree>
    <p:extLst>
      <p:ext uri="{BB962C8B-B14F-4D97-AF65-F5344CB8AC3E}">
        <p14:creationId xmlns:p14="http://schemas.microsoft.com/office/powerpoint/2010/main" val="333230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1F464-394C-FB48-B4B2-B7F49CCCD6E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NG"/>
          </a:p>
        </p:txBody>
      </p:sp>
      <p:sp>
        <p:nvSpPr>
          <p:cNvPr id="3" name="Text Placeholder 2">
            <a:extLst>
              <a:ext uri="{FF2B5EF4-FFF2-40B4-BE49-F238E27FC236}">
                <a16:creationId xmlns:a16="http://schemas.microsoft.com/office/drawing/2014/main" id="{12D3C417-F6CC-D941-9245-49C53237EE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E944F41-50AB-654D-A90E-361F00B329BB}"/>
              </a:ext>
            </a:extLst>
          </p:cNvPr>
          <p:cNvSpPr>
            <a:spLocks noGrp="1"/>
          </p:cNvSpPr>
          <p:nvPr>
            <p:ph type="dt" sz="half" idx="10"/>
          </p:nvPr>
        </p:nvSpPr>
        <p:spPr/>
        <p:txBody>
          <a:bodyPr/>
          <a:lstStyle/>
          <a:p>
            <a:fld id="{4F66562C-1045-C048-965E-830078BACB46}" type="datetimeFigureOut">
              <a:rPr lang="en-NG" smtClean="0"/>
              <a:t>07/04/2020</a:t>
            </a:fld>
            <a:endParaRPr lang="en-NG"/>
          </a:p>
        </p:txBody>
      </p:sp>
      <p:sp>
        <p:nvSpPr>
          <p:cNvPr id="5" name="Footer Placeholder 4">
            <a:extLst>
              <a:ext uri="{FF2B5EF4-FFF2-40B4-BE49-F238E27FC236}">
                <a16:creationId xmlns:a16="http://schemas.microsoft.com/office/drawing/2014/main" id="{97EFEC8D-1483-8A4B-9C9C-B5B6B50F90E4}"/>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89A626AD-F269-914A-952F-DE267631EFE8}"/>
              </a:ext>
            </a:extLst>
          </p:cNvPr>
          <p:cNvSpPr>
            <a:spLocks noGrp="1"/>
          </p:cNvSpPr>
          <p:nvPr>
            <p:ph type="sldNum" sz="quarter" idx="12"/>
          </p:nvPr>
        </p:nvSpPr>
        <p:spPr/>
        <p:txBody>
          <a:bodyPr/>
          <a:lstStyle/>
          <a:p>
            <a:fld id="{7A55B68F-EB51-5E47-90A1-1CD81D246514}" type="slidenum">
              <a:rPr lang="en-NG" smtClean="0"/>
              <a:t>‹#›</a:t>
            </a:fld>
            <a:endParaRPr lang="en-NG"/>
          </a:p>
        </p:txBody>
      </p:sp>
    </p:spTree>
    <p:extLst>
      <p:ext uri="{BB962C8B-B14F-4D97-AF65-F5344CB8AC3E}">
        <p14:creationId xmlns:p14="http://schemas.microsoft.com/office/powerpoint/2010/main" val="3628044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82FD-4934-2742-A490-71F829EE1E5F}"/>
              </a:ext>
            </a:extLst>
          </p:cNvPr>
          <p:cNvSpPr>
            <a:spLocks noGrp="1"/>
          </p:cNvSpPr>
          <p:nvPr>
            <p:ph type="title"/>
          </p:nvPr>
        </p:nvSpPr>
        <p:spPr/>
        <p:txBody>
          <a:bodyPr/>
          <a:lstStyle/>
          <a:p>
            <a:r>
              <a:rPr lang="en-GB"/>
              <a:t>Click to edit Master title style</a:t>
            </a:r>
            <a:endParaRPr lang="en-NG"/>
          </a:p>
        </p:txBody>
      </p:sp>
      <p:sp>
        <p:nvSpPr>
          <p:cNvPr id="3" name="Content Placeholder 2">
            <a:extLst>
              <a:ext uri="{FF2B5EF4-FFF2-40B4-BE49-F238E27FC236}">
                <a16:creationId xmlns:a16="http://schemas.microsoft.com/office/drawing/2014/main" id="{D93FEDAB-76EE-BF45-A17D-D2E2CD17AE7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4" name="Content Placeholder 3">
            <a:extLst>
              <a:ext uri="{FF2B5EF4-FFF2-40B4-BE49-F238E27FC236}">
                <a16:creationId xmlns:a16="http://schemas.microsoft.com/office/drawing/2014/main" id="{B0D0CA3A-F5CE-1644-9AF3-4589517692A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5" name="Date Placeholder 4">
            <a:extLst>
              <a:ext uri="{FF2B5EF4-FFF2-40B4-BE49-F238E27FC236}">
                <a16:creationId xmlns:a16="http://schemas.microsoft.com/office/drawing/2014/main" id="{F51368C0-7AF7-4646-AFE2-DB9D7BDBB9E5}"/>
              </a:ext>
            </a:extLst>
          </p:cNvPr>
          <p:cNvSpPr>
            <a:spLocks noGrp="1"/>
          </p:cNvSpPr>
          <p:nvPr>
            <p:ph type="dt" sz="half" idx="10"/>
          </p:nvPr>
        </p:nvSpPr>
        <p:spPr/>
        <p:txBody>
          <a:bodyPr/>
          <a:lstStyle/>
          <a:p>
            <a:fld id="{4F66562C-1045-C048-965E-830078BACB46}" type="datetimeFigureOut">
              <a:rPr lang="en-NG" smtClean="0"/>
              <a:t>07/04/2020</a:t>
            </a:fld>
            <a:endParaRPr lang="en-NG"/>
          </a:p>
        </p:txBody>
      </p:sp>
      <p:sp>
        <p:nvSpPr>
          <p:cNvPr id="6" name="Footer Placeholder 5">
            <a:extLst>
              <a:ext uri="{FF2B5EF4-FFF2-40B4-BE49-F238E27FC236}">
                <a16:creationId xmlns:a16="http://schemas.microsoft.com/office/drawing/2014/main" id="{1D3D013B-9EBF-0C4A-96B9-AC308419C8CC}"/>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F8321C77-6885-7243-A867-33CFC5066EE9}"/>
              </a:ext>
            </a:extLst>
          </p:cNvPr>
          <p:cNvSpPr>
            <a:spLocks noGrp="1"/>
          </p:cNvSpPr>
          <p:nvPr>
            <p:ph type="sldNum" sz="quarter" idx="12"/>
          </p:nvPr>
        </p:nvSpPr>
        <p:spPr/>
        <p:txBody>
          <a:bodyPr/>
          <a:lstStyle/>
          <a:p>
            <a:fld id="{7A55B68F-EB51-5E47-90A1-1CD81D246514}" type="slidenum">
              <a:rPr lang="en-NG" smtClean="0"/>
              <a:t>‹#›</a:t>
            </a:fld>
            <a:endParaRPr lang="en-NG"/>
          </a:p>
        </p:txBody>
      </p:sp>
    </p:spTree>
    <p:extLst>
      <p:ext uri="{BB962C8B-B14F-4D97-AF65-F5344CB8AC3E}">
        <p14:creationId xmlns:p14="http://schemas.microsoft.com/office/powerpoint/2010/main" val="4115301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DFA86-42DA-AF42-BB12-5D9C4A5FB78D}"/>
              </a:ext>
            </a:extLst>
          </p:cNvPr>
          <p:cNvSpPr>
            <a:spLocks noGrp="1"/>
          </p:cNvSpPr>
          <p:nvPr>
            <p:ph type="title"/>
          </p:nvPr>
        </p:nvSpPr>
        <p:spPr>
          <a:xfrm>
            <a:off x="839788" y="365125"/>
            <a:ext cx="10515600" cy="1325563"/>
          </a:xfrm>
        </p:spPr>
        <p:txBody>
          <a:bodyPr/>
          <a:lstStyle/>
          <a:p>
            <a:r>
              <a:rPr lang="en-GB"/>
              <a:t>Click to edit Master title style</a:t>
            </a:r>
            <a:endParaRPr lang="en-NG"/>
          </a:p>
        </p:txBody>
      </p:sp>
      <p:sp>
        <p:nvSpPr>
          <p:cNvPr id="3" name="Text Placeholder 2">
            <a:extLst>
              <a:ext uri="{FF2B5EF4-FFF2-40B4-BE49-F238E27FC236}">
                <a16:creationId xmlns:a16="http://schemas.microsoft.com/office/drawing/2014/main" id="{6D0030E3-6487-5D48-96C1-12AD8389F3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8E2F6B6-257D-1F40-BC2F-B3E9C292395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5" name="Text Placeholder 4">
            <a:extLst>
              <a:ext uri="{FF2B5EF4-FFF2-40B4-BE49-F238E27FC236}">
                <a16:creationId xmlns:a16="http://schemas.microsoft.com/office/drawing/2014/main" id="{537428EE-821C-4241-9E73-60EE0B8FA9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37E82EC-CDB2-844A-A3F3-5BAFE068C9B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7" name="Date Placeholder 6">
            <a:extLst>
              <a:ext uri="{FF2B5EF4-FFF2-40B4-BE49-F238E27FC236}">
                <a16:creationId xmlns:a16="http://schemas.microsoft.com/office/drawing/2014/main" id="{3AE19474-9A20-5A4A-867E-2D0B6558A0AE}"/>
              </a:ext>
            </a:extLst>
          </p:cNvPr>
          <p:cNvSpPr>
            <a:spLocks noGrp="1"/>
          </p:cNvSpPr>
          <p:nvPr>
            <p:ph type="dt" sz="half" idx="10"/>
          </p:nvPr>
        </p:nvSpPr>
        <p:spPr/>
        <p:txBody>
          <a:bodyPr/>
          <a:lstStyle/>
          <a:p>
            <a:fld id="{4F66562C-1045-C048-965E-830078BACB46}" type="datetimeFigureOut">
              <a:rPr lang="en-NG" smtClean="0"/>
              <a:t>07/04/2020</a:t>
            </a:fld>
            <a:endParaRPr lang="en-NG"/>
          </a:p>
        </p:txBody>
      </p:sp>
      <p:sp>
        <p:nvSpPr>
          <p:cNvPr id="8" name="Footer Placeholder 7">
            <a:extLst>
              <a:ext uri="{FF2B5EF4-FFF2-40B4-BE49-F238E27FC236}">
                <a16:creationId xmlns:a16="http://schemas.microsoft.com/office/drawing/2014/main" id="{3040F8CE-0831-F04F-9526-877914AE1885}"/>
              </a:ext>
            </a:extLst>
          </p:cNvPr>
          <p:cNvSpPr>
            <a:spLocks noGrp="1"/>
          </p:cNvSpPr>
          <p:nvPr>
            <p:ph type="ftr" sz="quarter" idx="11"/>
          </p:nvPr>
        </p:nvSpPr>
        <p:spPr/>
        <p:txBody>
          <a:bodyPr/>
          <a:lstStyle/>
          <a:p>
            <a:endParaRPr lang="en-NG"/>
          </a:p>
        </p:txBody>
      </p:sp>
      <p:sp>
        <p:nvSpPr>
          <p:cNvPr id="9" name="Slide Number Placeholder 8">
            <a:extLst>
              <a:ext uri="{FF2B5EF4-FFF2-40B4-BE49-F238E27FC236}">
                <a16:creationId xmlns:a16="http://schemas.microsoft.com/office/drawing/2014/main" id="{F1AF2AEE-4A09-9143-A202-CF9C7A29317D}"/>
              </a:ext>
            </a:extLst>
          </p:cNvPr>
          <p:cNvSpPr>
            <a:spLocks noGrp="1"/>
          </p:cNvSpPr>
          <p:nvPr>
            <p:ph type="sldNum" sz="quarter" idx="12"/>
          </p:nvPr>
        </p:nvSpPr>
        <p:spPr/>
        <p:txBody>
          <a:bodyPr/>
          <a:lstStyle/>
          <a:p>
            <a:fld id="{7A55B68F-EB51-5E47-90A1-1CD81D246514}" type="slidenum">
              <a:rPr lang="en-NG" smtClean="0"/>
              <a:t>‹#›</a:t>
            </a:fld>
            <a:endParaRPr lang="en-NG"/>
          </a:p>
        </p:txBody>
      </p:sp>
    </p:spTree>
    <p:extLst>
      <p:ext uri="{BB962C8B-B14F-4D97-AF65-F5344CB8AC3E}">
        <p14:creationId xmlns:p14="http://schemas.microsoft.com/office/powerpoint/2010/main" val="277852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5899C-8ACD-A943-98C3-D427D3AD2250}"/>
              </a:ext>
            </a:extLst>
          </p:cNvPr>
          <p:cNvSpPr>
            <a:spLocks noGrp="1"/>
          </p:cNvSpPr>
          <p:nvPr>
            <p:ph type="title"/>
          </p:nvPr>
        </p:nvSpPr>
        <p:spPr/>
        <p:txBody>
          <a:bodyPr/>
          <a:lstStyle/>
          <a:p>
            <a:r>
              <a:rPr lang="en-GB"/>
              <a:t>Click to edit Master title style</a:t>
            </a:r>
            <a:endParaRPr lang="en-NG"/>
          </a:p>
        </p:txBody>
      </p:sp>
      <p:sp>
        <p:nvSpPr>
          <p:cNvPr id="3" name="Date Placeholder 2">
            <a:extLst>
              <a:ext uri="{FF2B5EF4-FFF2-40B4-BE49-F238E27FC236}">
                <a16:creationId xmlns:a16="http://schemas.microsoft.com/office/drawing/2014/main" id="{3395D872-1F11-054C-A0E5-CF35903C8AB4}"/>
              </a:ext>
            </a:extLst>
          </p:cNvPr>
          <p:cNvSpPr>
            <a:spLocks noGrp="1"/>
          </p:cNvSpPr>
          <p:nvPr>
            <p:ph type="dt" sz="half" idx="10"/>
          </p:nvPr>
        </p:nvSpPr>
        <p:spPr/>
        <p:txBody>
          <a:bodyPr/>
          <a:lstStyle/>
          <a:p>
            <a:fld id="{4F66562C-1045-C048-965E-830078BACB46}" type="datetimeFigureOut">
              <a:rPr lang="en-NG" smtClean="0"/>
              <a:t>07/04/2020</a:t>
            </a:fld>
            <a:endParaRPr lang="en-NG"/>
          </a:p>
        </p:txBody>
      </p:sp>
      <p:sp>
        <p:nvSpPr>
          <p:cNvPr id="4" name="Footer Placeholder 3">
            <a:extLst>
              <a:ext uri="{FF2B5EF4-FFF2-40B4-BE49-F238E27FC236}">
                <a16:creationId xmlns:a16="http://schemas.microsoft.com/office/drawing/2014/main" id="{D4B3C1CE-6519-B745-845B-E282C5B14F2A}"/>
              </a:ext>
            </a:extLst>
          </p:cNvPr>
          <p:cNvSpPr>
            <a:spLocks noGrp="1"/>
          </p:cNvSpPr>
          <p:nvPr>
            <p:ph type="ftr" sz="quarter" idx="11"/>
          </p:nvPr>
        </p:nvSpPr>
        <p:spPr/>
        <p:txBody>
          <a:bodyPr/>
          <a:lstStyle/>
          <a:p>
            <a:endParaRPr lang="en-NG"/>
          </a:p>
        </p:txBody>
      </p:sp>
      <p:sp>
        <p:nvSpPr>
          <p:cNvPr id="5" name="Slide Number Placeholder 4">
            <a:extLst>
              <a:ext uri="{FF2B5EF4-FFF2-40B4-BE49-F238E27FC236}">
                <a16:creationId xmlns:a16="http://schemas.microsoft.com/office/drawing/2014/main" id="{00DCC318-BBA5-7E4A-9733-E30C74EB5AE7}"/>
              </a:ext>
            </a:extLst>
          </p:cNvPr>
          <p:cNvSpPr>
            <a:spLocks noGrp="1"/>
          </p:cNvSpPr>
          <p:nvPr>
            <p:ph type="sldNum" sz="quarter" idx="12"/>
          </p:nvPr>
        </p:nvSpPr>
        <p:spPr/>
        <p:txBody>
          <a:bodyPr/>
          <a:lstStyle/>
          <a:p>
            <a:fld id="{7A55B68F-EB51-5E47-90A1-1CD81D246514}" type="slidenum">
              <a:rPr lang="en-NG" smtClean="0"/>
              <a:t>‹#›</a:t>
            </a:fld>
            <a:endParaRPr lang="en-NG"/>
          </a:p>
        </p:txBody>
      </p:sp>
    </p:spTree>
    <p:extLst>
      <p:ext uri="{BB962C8B-B14F-4D97-AF65-F5344CB8AC3E}">
        <p14:creationId xmlns:p14="http://schemas.microsoft.com/office/powerpoint/2010/main" val="770071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1D9920-AF22-3444-82A1-3BBEE7F45D38}"/>
              </a:ext>
            </a:extLst>
          </p:cNvPr>
          <p:cNvSpPr>
            <a:spLocks noGrp="1"/>
          </p:cNvSpPr>
          <p:nvPr>
            <p:ph type="dt" sz="half" idx="10"/>
          </p:nvPr>
        </p:nvSpPr>
        <p:spPr/>
        <p:txBody>
          <a:bodyPr/>
          <a:lstStyle/>
          <a:p>
            <a:fld id="{4F66562C-1045-C048-965E-830078BACB46}" type="datetimeFigureOut">
              <a:rPr lang="en-NG" smtClean="0"/>
              <a:t>07/04/2020</a:t>
            </a:fld>
            <a:endParaRPr lang="en-NG"/>
          </a:p>
        </p:txBody>
      </p:sp>
      <p:sp>
        <p:nvSpPr>
          <p:cNvPr id="3" name="Footer Placeholder 2">
            <a:extLst>
              <a:ext uri="{FF2B5EF4-FFF2-40B4-BE49-F238E27FC236}">
                <a16:creationId xmlns:a16="http://schemas.microsoft.com/office/drawing/2014/main" id="{64FDB4C9-22AE-E94C-9CC1-67FF8F16A793}"/>
              </a:ext>
            </a:extLst>
          </p:cNvPr>
          <p:cNvSpPr>
            <a:spLocks noGrp="1"/>
          </p:cNvSpPr>
          <p:nvPr>
            <p:ph type="ftr" sz="quarter" idx="11"/>
          </p:nvPr>
        </p:nvSpPr>
        <p:spPr/>
        <p:txBody>
          <a:bodyPr/>
          <a:lstStyle/>
          <a:p>
            <a:endParaRPr lang="en-NG"/>
          </a:p>
        </p:txBody>
      </p:sp>
      <p:sp>
        <p:nvSpPr>
          <p:cNvPr id="4" name="Slide Number Placeholder 3">
            <a:extLst>
              <a:ext uri="{FF2B5EF4-FFF2-40B4-BE49-F238E27FC236}">
                <a16:creationId xmlns:a16="http://schemas.microsoft.com/office/drawing/2014/main" id="{A33CCB3A-9083-1E4A-992C-0C992FD33490}"/>
              </a:ext>
            </a:extLst>
          </p:cNvPr>
          <p:cNvSpPr>
            <a:spLocks noGrp="1"/>
          </p:cNvSpPr>
          <p:nvPr>
            <p:ph type="sldNum" sz="quarter" idx="12"/>
          </p:nvPr>
        </p:nvSpPr>
        <p:spPr/>
        <p:txBody>
          <a:bodyPr/>
          <a:lstStyle/>
          <a:p>
            <a:fld id="{7A55B68F-EB51-5E47-90A1-1CD81D246514}" type="slidenum">
              <a:rPr lang="en-NG" smtClean="0"/>
              <a:t>‹#›</a:t>
            </a:fld>
            <a:endParaRPr lang="en-NG"/>
          </a:p>
        </p:txBody>
      </p:sp>
    </p:spTree>
    <p:extLst>
      <p:ext uri="{BB962C8B-B14F-4D97-AF65-F5344CB8AC3E}">
        <p14:creationId xmlns:p14="http://schemas.microsoft.com/office/powerpoint/2010/main" val="2277563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A27B5-91E6-1143-B264-BC45D70114B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G"/>
          </a:p>
        </p:txBody>
      </p:sp>
      <p:sp>
        <p:nvSpPr>
          <p:cNvPr id="3" name="Content Placeholder 2">
            <a:extLst>
              <a:ext uri="{FF2B5EF4-FFF2-40B4-BE49-F238E27FC236}">
                <a16:creationId xmlns:a16="http://schemas.microsoft.com/office/drawing/2014/main" id="{477B1F41-933F-A34A-A9C9-1D6BAAAF26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4" name="Text Placeholder 3">
            <a:extLst>
              <a:ext uri="{FF2B5EF4-FFF2-40B4-BE49-F238E27FC236}">
                <a16:creationId xmlns:a16="http://schemas.microsoft.com/office/drawing/2014/main" id="{574481E4-4897-B549-AABE-97B27FCC0D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6C5E30E-7198-D74B-B847-91B4BB6BC2C4}"/>
              </a:ext>
            </a:extLst>
          </p:cNvPr>
          <p:cNvSpPr>
            <a:spLocks noGrp="1"/>
          </p:cNvSpPr>
          <p:nvPr>
            <p:ph type="dt" sz="half" idx="10"/>
          </p:nvPr>
        </p:nvSpPr>
        <p:spPr/>
        <p:txBody>
          <a:bodyPr/>
          <a:lstStyle/>
          <a:p>
            <a:fld id="{4F66562C-1045-C048-965E-830078BACB46}" type="datetimeFigureOut">
              <a:rPr lang="en-NG" smtClean="0"/>
              <a:t>07/04/2020</a:t>
            </a:fld>
            <a:endParaRPr lang="en-NG"/>
          </a:p>
        </p:txBody>
      </p:sp>
      <p:sp>
        <p:nvSpPr>
          <p:cNvPr id="6" name="Footer Placeholder 5">
            <a:extLst>
              <a:ext uri="{FF2B5EF4-FFF2-40B4-BE49-F238E27FC236}">
                <a16:creationId xmlns:a16="http://schemas.microsoft.com/office/drawing/2014/main" id="{A34FAE82-EEFE-BB4A-BAF1-DAE47EC7F820}"/>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49E83F3D-4F68-D040-9C32-2EACBEA03FD2}"/>
              </a:ext>
            </a:extLst>
          </p:cNvPr>
          <p:cNvSpPr>
            <a:spLocks noGrp="1"/>
          </p:cNvSpPr>
          <p:nvPr>
            <p:ph type="sldNum" sz="quarter" idx="12"/>
          </p:nvPr>
        </p:nvSpPr>
        <p:spPr/>
        <p:txBody>
          <a:bodyPr/>
          <a:lstStyle/>
          <a:p>
            <a:fld id="{7A55B68F-EB51-5E47-90A1-1CD81D246514}" type="slidenum">
              <a:rPr lang="en-NG" smtClean="0"/>
              <a:t>‹#›</a:t>
            </a:fld>
            <a:endParaRPr lang="en-NG"/>
          </a:p>
        </p:txBody>
      </p:sp>
    </p:spTree>
    <p:extLst>
      <p:ext uri="{BB962C8B-B14F-4D97-AF65-F5344CB8AC3E}">
        <p14:creationId xmlns:p14="http://schemas.microsoft.com/office/powerpoint/2010/main" val="2491999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5AA3D-6BC2-A845-AFB7-FF4552233B4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G"/>
          </a:p>
        </p:txBody>
      </p:sp>
      <p:sp>
        <p:nvSpPr>
          <p:cNvPr id="3" name="Picture Placeholder 2">
            <a:extLst>
              <a:ext uri="{FF2B5EF4-FFF2-40B4-BE49-F238E27FC236}">
                <a16:creationId xmlns:a16="http://schemas.microsoft.com/office/drawing/2014/main" id="{44F7E7FD-76FE-3642-B5A6-905B1B5907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G"/>
          </a:p>
        </p:txBody>
      </p:sp>
      <p:sp>
        <p:nvSpPr>
          <p:cNvPr id="4" name="Text Placeholder 3">
            <a:extLst>
              <a:ext uri="{FF2B5EF4-FFF2-40B4-BE49-F238E27FC236}">
                <a16:creationId xmlns:a16="http://schemas.microsoft.com/office/drawing/2014/main" id="{E93F769B-A116-0F4D-A2EE-5E42E0732D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CA409D0-6B9E-A64D-A5C3-4C57403BB0C9}"/>
              </a:ext>
            </a:extLst>
          </p:cNvPr>
          <p:cNvSpPr>
            <a:spLocks noGrp="1"/>
          </p:cNvSpPr>
          <p:nvPr>
            <p:ph type="dt" sz="half" idx="10"/>
          </p:nvPr>
        </p:nvSpPr>
        <p:spPr/>
        <p:txBody>
          <a:bodyPr/>
          <a:lstStyle/>
          <a:p>
            <a:fld id="{4F66562C-1045-C048-965E-830078BACB46}" type="datetimeFigureOut">
              <a:rPr lang="en-NG" smtClean="0"/>
              <a:t>07/04/2020</a:t>
            </a:fld>
            <a:endParaRPr lang="en-NG"/>
          </a:p>
        </p:txBody>
      </p:sp>
      <p:sp>
        <p:nvSpPr>
          <p:cNvPr id="6" name="Footer Placeholder 5">
            <a:extLst>
              <a:ext uri="{FF2B5EF4-FFF2-40B4-BE49-F238E27FC236}">
                <a16:creationId xmlns:a16="http://schemas.microsoft.com/office/drawing/2014/main" id="{2480D832-580C-CD4B-B7D6-BF1FD7B584CA}"/>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CAF4CA36-303C-0D49-AF55-A0CF8F7CBE1D}"/>
              </a:ext>
            </a:extLst>
          </p:cNvPr>
          <p:cNvSpPr>
            <a:spLocks noGrp="1"/>
          </p:cNvSpPr>
          <p:nvPr>
            <p:ph type="sldNum" sz="quarter" idx="12"/>
          </p:nvPr>
        </p:nvSpPr>
        <p:spPr/>
        <p:txBody>
          <a:bodyPr/>
          <a:lstStyle/>
          <a:p>
            <a:fld id="{7A55B68F-EB51-5E47-90A1-1CD81D246514}" type="slidenum">
              <a:rPr lang="en-NG" smtClean="0"/>
              <a:t>‹#›</a:t>
            </a:fld>
            <a:endParaRPr lang="en-NG"/>
          </a:p>
        </p:txBody>
      </p:sp>
    </p:spTree>
    <p:extLst>
      <p:ext uri="{BB962C8B-B14F-4D97-AF65-F5344CB8AC3E}">
        <p14:creationId xmlns:p14="http://schemas.microsoft.com/office/powerpoint/2010/main" val="3989083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3F0EC0-2172-4649-B4D8-7BAEA15F45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NG"/>
          </a:p>
        </p:txBody>
      </p:sp>
      <p:sp>
        <p:nvSpPr>
          <p:cNvPr id="3" name="Text Placeholder 2">
            <a:extLst>
              <a:ext uri="{FF2B5EF4-FFF2-40B4-BE49-F238E27FC236}">
                <a16:creationId xmlns:a16="http://schemas.microsoft.com/office/drawing/2014/main" id="{A2A580EF-AFFC-3141-873D-8E70B12969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4" name="Date Placeholder 3">
            <a:extLst>
              <a:ext uri="{FF2B5EF4-FFF2-40B4-BE49-F238E27FC236}">
                <a16:creationId xmlns:a16="http://schemas.microsoft.com/office/drawing/2014/main" id="{7CBB1434-682F-8A48-9C12-9D9B355A22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66562C-1045-C048-965E-830078BACB46}" type="datetimeFigureOut">
              <a:rPr lang="en-NG" smtClean="0"/>
              <a:t>07/04/2020</a:t>
            </a:fld>
            <a:endParaRPr lang="en-NG"/>
          </a:p>
        </p:txBody>
      </p:sp>
      <p:sp>
        <p:nvSpPr>
          <p:cNvPr id="5" name="Footer Placeholder 4">
            <a:extLst>
              <a:ext uri="{FF2B5EF4-FFF2-40B4-BE49-F238E27FC236}">
                <a16:creationId xmlns:a16="http://schemas.microsoft.com/office/drawing/2014/main" id="{23424CA1-ECB9-D940-A57D-AE64F639C9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G"/>
          </a:p>
        </p:txBody>
      </p:sp>
      <p:sp>
        <p:nvSpPr>
          <p:cNvPr id="6" name="Slide Number Placeholder 5">
            <a:extLst>
              <a:ext uri="{FF2B5EF4-FFF2-40B4-BE49-F238E27FC236}">
                <a16:creationId xmlns:a16="http://schemas.microsoft.com/office/drawing/2014/main" id="{483C24B7-CD41-874C-A5F6-B77C8CC57B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5B68F-EB51-5E47-90A1-1CD81D246514}" type="slidenum">
              <a:rPr lang="en-NG" smtClean="0"/>
              <a:t>‹#›</a:t>
            </a:fld>
            <a:endParaRPr lang="en-NG"/>
          </a:p>
        </p:txBody>
      </p:sp>
    </p:spTree>
    <p:extLst>
      <p:ext uri="{BB962C8B-B14F-4D97-AF65-F5344CB8AC3E}">
        <p14:creationId xmlns:p14="http://schemas.microsoft.com/office/powerpoint/2010/main" val="3860600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E4C1E-69AC-EB44-97C4-1AB0DC7EB8C1}"/>
              </a:ext>
            </a:extLst>
          </p:cNvPr>
          <p:cNvSpPr>
            <a:spLocks noGrp="1"/>
          </p:cNvSpPr>
          <p:nvPr>
            <p:ph type="ctrTitle"/>
          </p:nvPr>
        </p:nvSpPr>
        <p:spPr/>
        <p:txBody>
          <a:bodyPr/>
          <a:lstStyle/>
          <a:p>
            <a:r>
              <a:rPr lang="en-NG" dirty="0"/>
              <a:t>Labour Law II</a:t>
            </a:r>
          </a:p>
        </p:txBody>
      </p:sp>
      <p:sp>
        <p:nvSpPr>
          <p:cNvPr id="3" name="Subtitle 2">
            <a:extLst>
              <a:ext uri="{FF2B5EF4-FFF2-40B4-BE49-F238E27FC236}">
                <a16:creationId xmlns:a16="http://schemas.microsoft.com/office/drawing/2014/main" id="{98479098-78F0-FA42-9E6E-2F27082BE079}"/>
              </a:ext>
            </a:extLst>
          </p:cNvPr>
          <p:cNvSpPr>
            <a:spLocks noGrp="1"/>
          </p:cNvSpPr>
          <p:nvPr>
            <p:ph type="subTitle" idx="1"/>
          </p:nvPr>
        </p:nvSpPr>
        <p:spPr/>
        <p:txBody>
          <a:bodyPr>
            <a:normAutofit/>
          </a:bodyPr>
          <a:lstStyle/>
          <a:p>
            <a:r>
              <a:rPr lang="en-NG" sz="4000" dirty="0"/>
              <a:t>LPB 204</a:t>
            </a:r>
          </a:p>
          <a:p>
            <a:r>
              <a:rPr lang="en-NG" sz="4000" dirty="0"/>
              <a:t>Topic:  Vicarious Liability</a:t>
            </a:r>
          </a:p>
        </p:txBody>
      </p:sp>
    </p:spTree>
    <p:extLst>
      <p:ext uri="{BB962C8B-B14F-4D97-AF65-F5344CB8AC3E}">
        <p14:creationId xmlns:p14="http://schemas.microsoft.com/office/powerpoint/2010/main" val="4053934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Conviction for a crime requires both the physical act that constitutes the crime (</a:t>
            </a:r>
            <a:r>
              <a:rPr lang="en-US" i="1" dirty="0" err="1"/>
              <a:t>actus</a:t>
            </a:r>
            <a:r>
              <a:rPr lang="en-US" i="1" dirty="0"/>
              <a:t> </a:t>
            </a:r>
            <a:r>
              <a:rPr lang="en-US" i="1" dirty="0" err="1"/>
              <a:t>reus</a:t>
            </a:r>
            <a:r>
              <a:rPr lang="en-US" dirty="0"/>
              <a:t>) and the guilty mental state or intention to commit the crime (</a:t>
            </a:r>
            <a:r>
              <a:rPr lang="en-US" i="1" dirty="0" err="1"/>
              <a:t>mens</a:t>
            </a:r>
            <a:r>
              <a:rPr lang="en-US" i="1" dirty="0"/>
              <a:t> </a:t>
            </a:r>
            <a:r>
              <a:rPr lang="en-US" i="1" dirty="0" err="1"/>
              <a:t>rea</a:t>
            </a:r>
            <a:r>
              <a:rPr lang="en-US" dirty="0"/>
              <a:t>). </a:t>
            </a:r>
          </a:p>
          <a:p>
            <a:r>
              <a:rPr lang="en-US" dirty="0"/>
              <a:t>General rule - a person cannot be made liable for the crime of another. </a:t>
            </a:r>
          </a:p>
          <a:p>
            <a:r>
              <a:rPr lang="en-US" dirty="0"/>
              <a:t>A master is not liable for the crime of his servant</a:t>
            </a:r>
          </a:p>
          <a:p>
            <a:pPr>
              <a:buNone/>
            </a:pPr>
            <a:r>
              <a:rPr lang="en-US" dirty="0"/>
              <a:t> </a:t>
            </a:r>
          </a:p>
        </p:txBody>
      </p:sp>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Liability for crime</a:t>
            </a:r>
          </a:p>
        </p:txBody>
      </p:sp>
    </p:spTree>
    <p:extLst>
      <p:ext uri="{BB962C8B-B14F-4D97-AF65-F5344CB8AC3E}">
        <p14:creationId xmlns:p14="http://schemas.microsoft.com/office/powerpoint/2010/main" val="2984380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t>Exceptions: </a:t>
            </a:r>
            <a:r>
              <a:rPr lang="en-US" dirty="0"/>
              <a:t>if it can be shown that </a:t>
            </a:r>
          </a:p>
          <a:p>
            <a:pPr marL="681228" indent="-571500">
              <a:buAutoNum type="romanLcPeriod"/>
            </a:pPr>
            <a:r>
              <a:rPr lang="en-US" dirty="0"/>
              <a:t>the servant committed the crime in the execution of orders of his master, or</a:t>
            </a:r>
          </a:p>
          <a:p>
            <a:pPr marL="681228" indent="-571500">
              <a:buAutoNum type="romanLcPeriod"/>
            </a:pPr>
            <a:r>
              <a:rPr lang="en-US" dirty="0"/>
              <a:t> in the absence of express order, that the master knows or ought reasonably to have known that his servant is committing a crime in the course of his employment and he fails to restrain him.</a:t>
            </a:r>
          </a:p>
          <a:p>
            <a:pPr marL="109728" indent="0">
              <a:buNone/>
            </a:pPr>
            <a:r>
              <a:rPr lang="en-US" dirty="0"/>
              <a:t>A master’s liability for the crime of his servant can arise under common law or under statute.</a:t>
            </a:r>
          </a:p>
        </p:txBody>
      </p:sp>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Liability for crime</a:t>
            </a:r>
          </a:p>
        </p:txBody>
      </p:sp>
    </p:spTree>
    <p:extLst>
      <p:ext uri="{BB962C8B-B14F-4D97-AF65-F5344CB8AC3E}">
        <p14:creationId xmlns:p14="http://schemas.microsoft.com/office/powerpoint/2010/main" val="2507694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 master will be liable for the crime  committed in the course of employment by his servant where he authorizes it or  knows about it.  </a:t>
            </a:r>
            <a:r>
              <a:rPr lang="en-US" dirty="0" err="1"/>
              <a:t>E.g</a:t>
            </a:r>
            <a:r>
              <a:rPr lang="en-US" dirty="0"/>
              <a:t> libel and nuisance</a:t>
            </a:r>
          </a:p>
          <a:p>
            <a:r>
              <a:rPr lang="en-US" dirty="0"/>
              <a:t>Unless the master gives evidence on how he  discouraged the commission of the crime. </a:t>
            </a:r>
          </a:p>
          <a:p>
            <a:r>
              <a:rPr lang="en-US" dirty="0"/>
              <a:t>Other than these instances, the employer cannot be made liable. </a:t>
            </a:r>
          </a:p>
        </p:txBody>
      </p:sp>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Crime under Common Law</a:t>
            </a:r>
          </a:p>
        </p:txBody>
      </p:sp>
    </p:spTree>
    <p:extLst>
      <p:ext uri="{BB962C8B-B14F-4D97-AF65-F5344CB8AC3E}">
        <p14:creationId xmlns:p14="http://schemas.microsoft.com/office/powerpoint/2010/main" val="460529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 act committed does not have to be for the benefit of the employer.</a:t>
            </a:r>
          </a:p>
          <a:p>
            <a:r>
              <a:rPr lang="en-US" dirty="0"/>
              <a:t>The test is whether the servant’s act falls within the general class of acts which he is employed to do. </a:t>
            </a:r>
          </a:p>
        </p:txBody>
      </p:sp>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Crime under Common Law</a:t>
            </a:r>
          </a:p>
        </p:txBody>
      </p:sp>
    </p:spTree>
    <p:extLst>
      <p:ext uri="{BB962C8B-B14F-4D97-AF65-F5344CB8AC3E}">
        <p14:creationId xmlns:p14="http://schemas.microsoft.com/office/powerpoint/2010/main" val="2576533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 solicitor’s managing clerk induced an old widow by fraud to part with her title deed and money and later appropriated them. </a:t>
            </a:r>
          </a:p>
          <a:p>
            <a:r>
              <a:rPr lang="en-US" dirty="0"/>
              <a:t>The </a:t>
            </a:r>
            <a:r>
              <a:rPr lang="en-US" dirty="0" err="1"/>
              <a:t>defence</a:t>
            </a:r>
            <a:r>
              <a:rPr lang="en-US" dirty="0"/>
              <a:t> argued that the servant committed the crime for his own benefit and that the employers were not answerable for such an act. </a:t>
            </a:r>
          </a:p>
          <a:p>
            <a:r>
              <a:rPr lang="en-US" dirty="0"/>
              <a:t>The court rejected the argument and held that a fraud committed in the course of business which the servant was authorized or held out as authorized to transact on behalf of his principal was an act done in the course of employment and the masters were liable for it. </a:t>
            </a:r>
          </a:p>
          <a:p>
            <a:endParaRPr lang="en-US" dirty="0"/>
          </a:p>
        </p:txBody>
      </p:sp>
      <p:sp>
        <p:nvSpPr>
          <p:cNvPr id="3" name="Title 2"/>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Lloyd v. Grace, Smith and Co (1912) AC 716</a:t>
            </a:r>
          </a:p>
        </p:txBody>
      </p:sp>
    </p:spTree>
    <p:extLst>
      <p:ext uri="{BB962C8B-B14F-4D97-AF65-F5344CB8AC3E}">
        <p14:creationId xmlns:p14="http://schemas.microsoft.com/office/powerpoint/2010/main" val="1697587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Some statutes impose duties on the master which he cannot delegate and if he chooses to delegate, he would still be held liable as he would have done so at his own risk.</a:t>
            </a:r>
          </a:p>
          <a:p>
            <a:r>
              <a:rPr lang="en-US" dirty="0"/>
              <a:t>Examples are safety provisions in statutes such as the Factories Act which impose duties on the master personally. </a:t>
            </a:r>
          </a:p>
          <a:p>
            <a:r>
              <a:rPr lang="en-US" dirty="0"/>
              <a:t>A company and its board of directors can also be held vicariously liable by certain statutory provisions since it must act through natural persons. </a:t>
            </a:r>
          </a:p>
          <a:p>
            <a:r>
              <a:rPr lang="en-US" dirty="0"/>
              <a:t>In Board of </a:t>
            </a:r>
            <a:r>
              <a:rPr lang="en-US" i="1" dirty="0"/>
              <a:t>Customs &amp; Excise v. </a:t>
            </a:r>
            <a:r>
              <a:rPr lang="en-US" i="1" dirty="0" err="1"/>
              <a:t>Agu</a:t>
            </a:r>
            <a:r>
              <a:rPr lang="en-US" i="1" dirty="0"/>
              <a:t> &amp; Chika Brothers Ltd </a:t>
            </a:r>
            <a:r>
              <a:rPr lang="en-US" dirty="0"/>
              <a:t>3 (1977) 332, the company was held vicariously liable for knowingly importing prohibited goods into the country even though the offence was committed by the company's agents. </a:t>
            </a:r>
          </a:p>
        </p:txBody>
      </p:sp>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Crime under Statutes</a:t>
            </a:r>
          </a:p>
        </p:txBody>
      </p:sp>
    </p:spTree>
    <p:extLst>
      <p:ext uri="{BB962C8B-B14F-4D97-AF65-F5344CB8AC3E}">
        <p14:creationId xmlns:p14="http://schemas.microsoft.com/office/powerpoint/2010/main" val="1941596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This is the most common area where employer’s are made vicariously liable for actions of their workers.  </a:t>
            </a:r>
          </a:p>
          <a:p>
            <a:r>
              <a:rPr lang="en-US" dirty="0"/>
              <a:t>As earlier stated, the employer’s liability is derivative of  the primary liability of the worker. Hence the liability of the worker must first be established. </a:t>
            </a:r>
          </a:p>
        </p:txBody>
      </p:sp>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Liability for Tort</a:t>
            </a:r>
          </a:p>
        </p:txBody>
      </p:sp>
    </p:spTree>
    <p:extLst>
      <p:ext uri="{BB962C8B-B14F-4D97-AF65-F5344CB8AC3E}">
        <p14:creationId xmlns:p14="http://schemas.microsoft.com/office/powerpoint/2010/main" val="687528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in-patient of the hospital fell to his death from the 4</a:t>
            </a:r>
            <a:r>
              <a:rPr lang="en-US" baseline="30000" dirty="0"/>
              <a:t>th</a:t>
            </a:r>
            <a:r>
              <a:rPr lang="en-US" dirty="0"/>
              <a:t> floor of </a:t>
            </a:r>
            <a:r>
              <a:rPr lang="en-US" dirty="0" err="1"/>
              <a:t>UCH</a:t>
            </a:r>
            <a:r>
              <a:rPr lang="en-US" dirty="0"/>
              <a:t>.</a:t>
            </a:r>
          </a:p>
          <a:p>
            <a:r>
              <a:rPr lang="en-US" dirty="0"/>
              <a:t>The court held that the board of management of the hospital were liable for negligence of the medical staff on duty.  </a:t>
            </a:r>
          </a:p>
          <a:p>
            <a:r>
              <a:rPr lang="en-US" dirty="0"/>
              <a:t>‘a hospital authority is responsible for the acts or omissions of the whole of its staff whether they were surgeons, physicians, nurses or other employees’.</a:t>
            </a:r>
          </a:p>
          <a:p>
            <a:endParaRPr lang="en-US" dirty="0"/>
          </a:p>
        </p:txBody>
      </p:sp>
      <p:sp>
        <p:nvSpPr>
          <p:cNvPr id="3" name="Title 2"/>
          <p:cNvSpPr>
            <a:spLocks noGrp="1"/>
          </p:cNvSpPr>
          <p:nvPr>
            <p:ph type="title"/>
          </p:nvPr>
        </p:nvSpPr>
        <p:spPr/>
        <p:txBody>
          <a:bodyPr>
            <a:normAutofit/>
          </a:bodyPr>
          <a:lstStyle/>
          <a:p>
            <a:r>
              <a:rPr lang="en-US" dirty="0" err="1">
                <a:latin typeface="Times New Roman" panose="02020603050405020304" pitchFamily="18" charset="0"/>
                <a:cs typeface="Times New Roman" panose="02020603050405020304" pitchFamily="18" charset="0"/>
              </a:rPr>
              <a:t>Igbokwe</a:t>
            </a:r>
            <a:r>
              <a:rPr lang="en-US" dirty="0">
                <a:latin typeface="Times New Roman" panose="02020603050405020304" pitchFamily="18" charset="0"/>
                <a:cs typeface="Times New Roman" panose="02020603050405020304" pitchFamily="18" charset="0"/>
              </a:rPr>
              <a:t> v. </a:t>
            </a:r>
            <a:r>
              <a:rPr lang="en-US" dirty="0" err="1">
                <a:latin typeface="Times New Roman" panose="02020603050405020304" pitchFamily="18" charset="0"/>
                <a:cs typeface="Times New Roman" panose="02020603050405020304" pitchFamily="18" charset="0"/>
              </a:rPr>
              <a:t>UCH</a:t>
            </a:r>
            <a:r>
              <a:rPr lang="en-US" dirty="0">
                <a:latin typeface="Times New Roman" panose="02020603050405020304" pitchFamily="18" charset="0"/>
                <a:cs typeface="Times New Roman" panose="02020603050405020304" pitchFamily="18" charset="0"/>
              </a:rPr>
              <a:t> Board of Management (1961) </a:t>
            </a:r>
            <a:r>
              <a:rPr lang="en-US" dirty="0" err="1">
                <a:latin typeface="Times New Roman" panose="02020603050405020304" pitchFamily="18" charset="0"/>
                <a:cs typeface="Times New Roman" panose="02020603050405020304" pitchFamily="18" charset="0"/>
              </a:rPr>
              <a:t>WNLR</a:t>
            </a:r>
            <a:r>
              <a:rPr lang="en-US" dirty="0">
                <a:latin typeface="Times New Roman" panose="02020603050405020304" pitchFamily="18" charset="0"/>
                <a:cs typeface="Times New Roman" panose="02020603050405020304" pitchFamily="18" charset="0"/>
              </a:rPr>
              <a:t> 173</a:t>
            </a:r>
          </a:p>
        </p:txBody>
      </p:sp>
    </p:spTree>
    <p:extLst>
      <p:ext uri="{BB962C8B-B14F-4D97-AF65-F5344CB8AC3E}">
        <p14:creationId xmlns:p14="http://schemas.microsoft.com/office/powerpoint/2010/main" val="3530535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Appellant was employed as silo attendant by the respondent who was assigned, in the course of his employment, to the duty operator to discharge a truck of fish mill. </a:t>
            </a:r>
          </a:p>
          <a:p>
            <a:r>
              <a:rPr lang="en-US" dirty="0"/>
              <a:t>He noticed frequent stoppage in the intake of materials and reported this to the duty operator, who confirmed that he was aware of the problem. The duty operator sent him to clear the conveyor or running machine to check the constant stoppage of intake of materials by the machine. </a:t>
            </a:r>
          </a:p>
          <a:p>
            <a:r>
              <a:rPr lang="en-US" dirty="0"/>
              <a:t>He left the switch operator at the switch room and went down the mill below to clear the stoppage</a:t>
            </a:r>
          </a:p>
        </p:txBody>
      </p:sp>
      <p:sp>
        <p:nvSpPr>
          <p:cNvPr id="3" name="Title 2"/>
          <p:cNvSpPr>
            <a:spLocks noGrp="1"/>
          </p:cNvSpPr>
          <p:nvPr>
            <p:ph type="title"/>
          </p:nvPr>
        </p:nvSpPr>
        <p:spPr/>
        <p:txBody>
          <a:bodyPr>
            <a:normAutofit/>
          </a:bodyPr>
          <a:lstStyle/>
          <a:p>
            <a:r>
              <a:rPr lang="en-US" dirty="0" err="1">
                <a:latin typeface="Times New Roman" panose="02020603050405020304" pitchFamily="18" charset="0"/>
                <a:cs typeface="Times New Roman" panose="02020603050405020304" pitchFamily="18" charset="0"/>
              </a:rPr>
              <a:t>Iyere</a:t>
            </a:r>
            <a:r>
              <a:rPr lang="en-US" dirty="0">
                <a:latin typeface="Times New Roman" panose="02020603050405020304" pitchFamily="18" charset="0"/>
                <a:cs typeface="Times New Roman" panose="02020603050405020304" pitchFamily="18" charset="0"/>
              </a:rPr>
              <a:t> v. BFFM Ltd (2008)18 NWLR [1119] 300 (1)</a:t>
            </a:r>
          </a:p>
        </p:txBody>
      </p:sp>
    </p:spTree>
    <p:extLst>
      <p:ext uri="{BB962C8B-B14F-4D97-AF65-F5344CB8AC3E}">
        <p14:creationId xmlns:p14="http://schemas.microsoft.com/office/powerpoint/2010/main" val="2030169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While there, the switch operator started running the machine without clarifying or getting  a feed back from the appellant. </a:t>
            </a:r>
          </a:p>
          <a:p>
            <a:r>
              <a:rPr lang="en-US" dirty="0"/>
              <a:t>The right arm of the appellant was caught in the machine and damaged hence it was operated upon. This led to a permanent deformity of his right arm. The appellant’s appointment was later terminated. </a:t>
            </a:r>
          </a:p>
          <a:p>
            <a:r>
              <a:rPr lang="en-US" dirty="0"/>
              <a:t>He brought this action claiming that the alleged termination of his appointment was illegal and asked for special and general damages against the respondent.</a:t>
            </a:r>
          </a:p>
          <a:p>
            <a:endParaRPr lang="en-US" dirty="0"/>
          </a:p>
        </p:txBody>
      </p:sp>
      <p:sp>
        <p:nvSpPr>
          <p:cNvPr id="3" name="Title 2"/>
          <p:cNvSpPr>
            <a:spLocks noGrp="1"/>
          </p:cNvSpPr>
          <p:nvPr>
            <p:ph type="title"/>
          </p:nvPr>
        </p:nvSpPr>
        <p:spPr/>
        <p:txBody>
          <a:bodyPr>
            <a:normAutofit/>
          </a:bodyPr>
          <a:lstStyle/>
          <a:p>
            <a:r>
              <a:rPr lang="en-US" dirty="0" err="1">
                <a:latin typeface="Times New Roman" panose="02020603050405020304" pitchFamily="18" charset="0"/>
                <a:cs typeface="Times New Roman" panose="02020603050405020304" pitchFamily="18" charset="0"/>
              </a:rPr>
              <a:t>Iyere</a:t>
            </a:r>
            <a:r>
              <a:rPr lang="en-US" dirty="0">
                <a:latin typeface="Times New Roman" panose="02020603050405020304" pitchFamily="18" charset="0"/>
                <a:cs typeface="Times New Roman" panose="02020603050405020304" pitchFamily="18" charset="0"/>
              </a:rPr>
              <a:t> v. BFFM Ltd (2008)</a:t>
            </a:r>
          </a:p>
        </p:txBody>
      </p:sp>
    </p:spTree>
    <p:extLst>
      <p:ext uri="{BB962C8B-B14F-4D97-AF65-F5344CB8AC3E}">
        <p14:creationId xmlns:p14="http://schemas.microsoft.com/office/powerpoint/2010/main" val="346389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954E5-F8B1-C44A-90DC-83AD5CB06E8D}"/>
              </a:ext>
            </a:extLst>
          </p:cNvPr>
          <p:cNvSpPr>
            <a:spLocks noGrp="1"/>
          </p:cNvSpPr>
          <p:nvPr>
            <p:ph type="title"/>
          </p:nvPr>
        </p:nvSpPr>
        <p:spPr/>
        <p:txBody>
          <a:bodyPr/>
          <a:lstStyle/>
          <a:p>
            <a:r>
              <a:rPr lang="en-NG"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97D3B08D-5F43-B54B-9612-CE372C37E2BA}"/>
              </a:ext>
            </a:extLst>
          </p:cNvPr>
          <p:cNvSpPr>
            <a:spLocks noGrp="1"/>
          </p:cNvSpPr>
          <p:nvPr>
            <p:ph idx="1"/>
          </p:nvPr>
        </p:nvSpPr>
        <p:spPr/>
        <p:txBody>
          <a:bodyPr/>
          <a:lstStyle/>
          <a:p>
            <a:pPr marL="0" indent="0" algn="just">
              <a:buNone/>
            </a:pPr>
            <a:r>
              <a:rPr lang="en-GB" b="1" dirty="0"/>
              <a:t>Vicarious liability</a:t>
            </a:r>
            <a:r>
              <a:rPr lang="en-GB" dirty="0"/>
              <a:t> in labour law, is a doctrine that imposes strict liability on employers for the wrongdoings of their employees. Generally, an employer will be held </a:t>
            </a:r>
            <a:r>
              <a:rPr lang="en-GB" b="1" dirty="0"/>
              <a:t>liable</a:t>
            </a:r>
            <a:r>
              <a:rPr lang="en-GB" dirty="0"/>
              <a:t> for any tort committed while an employee is conducting their duties.</a:t>
            </a:r>
            <a:endParaRPr lang="en-NG" dirty="0"/>
          </a:p>
          <a:p>
            <a:pPr marL="0" indent="0" algn="just">
              <a:buNone/>
            </a:pPr>
            <a:r>
              <a:rPr lang="en-GB" dirty="0"/>
              <a:t>The master will be vicariously liable for the tortious act of his servants committed in the ‘course of employment’. </a:t>
            </a:r>
          </a:p>
          <a:p>
            <a:pPr marL="0" indent="0">
              <a:buNone/>
            </a:pPr>
            <a:endParaRPr lang="en-NG" dirty="0"/>
          </a:p>
        </p:txBody>
      </p:sp>
    </p:spTree>
    <p:extLst>
      <p:ext uri="{BB962C8B-B14F-4D97-AF65-F5344CB8AC3E}">
        <p14:creationId xmlns:p14="http://schemas.microsoft.com/office/powerpoint/2010/main" val="1682878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 trial court and court of appeal had dismissed his claims on the ground that he did not join the duty operator who was primarily responsible for the accident but only sued the company which was vicariously liable. </a:t>
            </a:r>
          </a:p>
          <a:p>
            <a:r>
              <a:rPr lang="en-US" dirty="0"/>
              <a:t>The Supreme Court in allowing the appeal held that failure of the appellant to join the duty operator could not be a ground for dismissing the appeal because if such a situation is allowed, it would be difficult for most claims based on vicarious liabilities to be successfully prosecuted since all the principals need to do would be to ensure that the servants involved are made unavailable for the purpose of being joined in a contemplated action. </a:t>
            </a:r>
          </a:p>
        </p:txBody>
      </p:sp>
      <p:sp>
        <p:nvSpPr>
          <p:cNvPr id="3" name="Title 2"/>
          <p:cNvSpPr>
            <a:spLocks noGrp="1"/>
          </p:cNvSpPr>
          <p:nvPr>
            <p:ph type="title"/>
          </p:nvPr>
        </p:nvSpPr>
        <p:spPr/>
        <p:txBody>
          <a:bodyPr>
            <a:normAutofit/>
          </a:bodyPr>
          <a:lstStyle/>
          <a:p>
            <a:r>
              <a:rPr lang="en-US" dirty="0" err="1">
                <a:latin typeface="Times New Roman" panose="02020603050405020304" pitchFamily="18" charset="0"/>
                <a:cs typeface="Times New Roman" panose="02020603050405020304" pitchFamily="18" charset="0"/>
              </a:rPr>
              <a:t>Iyere</a:t>
            </a:r>
            <a:r>
              <a:rPr lang="en-US" dirty="0">
                <a:latin typeface="Times New Roman" panose="02020603050405020304" pitchFamily="18" charset="0"/>
                <a:cs typeface="Times New Roman" panose="02020603050405020304" pitchFamily="18" charset="0"/>
              </a:rPr>
              <a:t> v. BFFM Ltd (2008)</a:t>
            </a:r>
          </a:p>
        </p:txBody>
      </p:sp>
    </p:spTree>
    <p:extLst>
      <p:ext uri="{BB962C8B-B14F-4D97-AF65-F5344CB8AC3E}">
        <p14:creationId xmlns:p14="http://schemas.microsoft.com/office/powerpoint/2010/main" val="3383236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Sometimes an employer can prohibit a worker from certain acts? Would he still be liable for such prohibited acts?  </a:t>
            </a:r>
          </a:p>
          <a:p>
            <a:r>
              <a:rPr lang="en-US" dirty="0"/>
              <a:t>In </a:t>
            </a:r>
            <a:r>
              <a:rPr lang="en-US" i="1" dirty="0" err="1"/>
              <a:t>Jamarkani</a:t>
            </a:r>
            <a:r>
              <a:rPr lang="en-US" i="1" dirty="0"/>
              <a:t> Transport v. </a:t>
            </a:r>
            <a:r>
              <a:rPr lang="en-US" i="1" dirty="0" err="1"/>
              <a:t>Wullemotu</a:t>
            </a:r>
            <a:r>
              <a:rPr lang="en-US" i="1" dirty="0"/>
              <a:t> </a:t>
            </a:r>
            <a:r>
              <a:rPr lang="en-US" i="1" dirty="0" err="1"/>
              <a:t>Abeke</a:t>
            </a:r>
            <a:r>
              <a:rPr lang="en-US" i="1" dirty="0"/>
              <a:t> </a:t>
            </a:r>
            <a:r>
              <a:rPr lang="en-US" dirty="0"/>
              <a:t>(1963) 1 All </a:t>
            </a:r>
            <a:r>
              <a:rPr lang="en-US" dirty="0" err="1"/>
              <a:t>NLR</a:t>
            </a:r>
            <a:r>
              <a:rPr lang="en-US" dirty="0"/>
              <a:t> 160, the Supreme court was of the view that a prohibition will affect the employer’s liability to the extent that he has limited the servant’s scope of employment and that where a master specifically prohibits a servant from engaging in a course of action, he cannot be held vicariously liable unless he acquiesces in the breach of the order. </a:t>
            </a:r>
          </a:p>
          <a:p>
            <a:endParaRPr lang="en-US" dirty="0"/>
          </a:p>
        </p:txBody>
      </p:sp>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Liability for Tort</a:t>
            </a:r>
          </a:p>
        </p:txBody>
      </p:sp>
    </p:spTree>
    <p:extLst>
      <p:ext uri="{BB962C8B-B14F-4D97-AF65-F5344CB8AC3E}">
        <p14:creationId xmlns:p14="http://schemas.microsoft.com/office/powerpoint/2010/main" val="2276867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However, mere prohibition does not discharge the employer from liability. </a:t>
            </a:r>
          </a:p>
          <a:p>
            <a:r>
              <a:rPr lang="en-US" dirty="0"/>
              <a:t>It has to be examined whether the act falls within the general class of work the servant is employed to do. So where the prohibited act falls within the general class of work the servant is employed to do, the employer may still be held liable unless the prohibition is express and known to the third party. </a:t>
            </a:r>
          </a:p>
          <a:p>
            <a:r>
              <a:rPr lang="en-US" dirty="0"/>
              <a:t>However where a servant departs from his general class of duties for which he is employed, the master will be relieved of vicarious liability. The servant of course remains primarily liable.</a:t>
            </a:r>
          </a:p>
          <a:p>
            <a:endParaRPr lang="en-US" dirty="0"/>
          </a:p>
        </p:txBody>
      </p:sp>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Liability for Tort</a:t>
            </a:r>
          </a:p>
        </p:txBody>
      </p:sp>
    </p:spTree>
    <p:extLst>
      <p:ext uri="{BB962C8B-B14F-4D97-AF65-F5344CB8AC3E}">
        <p14:creationId xmlns:p14="http://schemas.microsoft.com/office/powerpoint/2010/main" val="1682016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 master may also be made vicariously liable for the acts of a volunteer in situations of emergency or where a worker who has been authorized to invite others to assist invites such a volunteer. </a:t>
            </a:r>
          </a:p>
          <a:p>
            <a:pPr marL="0" indent="0">
              <a:buNone/>
            </a:pPr>
            <a:r>
              <a:rPr lang="en-US" dirty="0"/>
              <a:t> </a:t>
            </a:r>
          </a:p>
        </p:txBody>
      </p:sp>
      <p:sp>
        <p:nvSpPr>
          <p:cNvPr id="3" name="Title 2"/>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Liability to third parties not through workers</a:t>
            </a:r>
          </a:p>
        </p:txBody>
      </p:sp>
    </p:spTree>
    <p:extLst>
      <p:ext uri="{BB962C8B-B14F-4D97-AF65-F5344CB8AC3E}">
        <p14:creationId xmlns:p14="http://schemas.microsoft.com/office/powerpoint/2010/main" val="1859612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master is however not generally liable for the acts of an independent contractor or the servant of such a contractor in the discharge of their contractual obligations. </a:t>
            </a:r>
          </a:p>
          <a:p>
            <a:r>
              <a:rPr lang="en-US" dirty="0"/>
              <a:t>This is because an independent contractor is not a servant but uses his own discretion to carry out his obligations under the contract. </a:t>
            </a:r>
          </a:p>
          <a:p>
            <a:endParaRPr lang="en-US" dirty="0"/>
          </a:p>
        </p:txBody>
      </p:sp>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Independent Contractor</a:t>
            </a:r>
          </a:p>
        </p:txBody>
      </p:sp>
    </p:spTree>
    <p:extLst>
      <p:ext uri="{BB962C8B-B14F-4D97-AF65-F5344CB8AC3E}">
        <p14:creationId xmlns:p14="http://schemas.microsoft.com/office/powerpoint/2010/main" val="23106309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But the employer can be made liable where </a:t>
            </a:r>
          </a:p>
          <a:p>
            <a:pPr marL="681228" indent="-571500">
              <a:buAutoNum type="romanLcParenBoth"/>
            </a:pPr>
            <a:r>
              <a:rPr lang="en-US" dirty="0"/>
              <a:t>the employer interferes with the execution of the contractor’s work or in fact exercises control over him</a:t>
            </a:r>
          </a:p>
          <a:p>
            <a:pPr marL="681228" indent="-571500">
              <a:buAutoNum type="romanLcParenBoth"/>
            </a:pPr>
            <a:r>
              <a:rPr lang="en-US" dirty="0"/>
              <a:t>where the work the contractor is employed to do is only to be done at the employer’s own risk</a:t>
            </a:r>
          </a:p>
          <a:p>
            <a:pPr marL="681228" indent="-571500">
              <a:buAutoNum type="romanLcParenBoth"/>
            </a:pPr>
            <a:r>
              <a:rPr lang="en-US" dirty="0"/>
              <a:t>a statutory duty is imposed on the employer and he is not to delegate yet he goes ahead to delegate</a:t>
            </a:r>
          </a:p>
          <a:p>
            <a:pPr marL="681228" indent="-571500">
              <a:buAutoNum type="romanLcParenBoth"/>
            </a:pPr>
            <a:r>
              <a:rPr lang="en-US" dirty="0"/>
              <a:t>the work the contractor was engaged to do is unlawful, the employer would be liable for any damage or injury caused to a third party.</a:t>
            </a:r>
          </a:p>
        </p:txBody>
      </p:sp>
      <p:sp>
        <p:nvSpPr>
          <p:cNvPr id="3" name="Title 2"/>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Independent contractor</a:t>
            </a:r>
          </a:p>
        </p:txBody>
      </p:sp>
    </p:spTree>
    <p:extLst>
      <p:ext uri="{BB962C8B-B14F-4D97-AF65-F5344CB8AC3E}">
        <p14:creationId xmlns:p14="http://schemas.microsoft.com/office/powerpoint/2010/main" val="5224504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8124B-A849-BF43-A40C-65B57679B8CA}"/>
              </a:ext>
            </a:extLst>
          </p:cNvPr>
          <p:cNvSpPr>
            <a:spLocks noGrp="1"/>
          </p:cNvSpPr>
          <p:nvPr>
            <p:ph type="title"/>
          </p:nvPr>
        </p:nvSpPr>
        <p:spPr/>
        <p:txBody>
          <a:bodyPr/>
          <a:lstStyle/>
          <a:p>
            <a:r>
              <a:rPr lang="en-NG" dirty="0">
                <a:latin typeface="Times New Roman" panose="02020603050405020304" pitchFamily="18" charset="0"/>
                <a:cs typeface="Times New Roman" panose="02020603050405020304" pitchFamily="18" charset="0"/>
              </a:rPr>
              <a:t>Vehicle Owners and Drivers</a:t>
            </a:r>
          </a:p>
        </p:txBody>
      </p:sp>
      <p:sp>
        <p:nvSpPr>
          <p:cNvPr id="3" name="Content Placeholder 2">
            <a:extLst>
              <a:ext uri="{FF2B5EF4-FFF2-40B4-BE49-F238E27FC236}">
                <a16:creationId xmlns:a16="http://schemas.microsoft.com/office/drawing/2014/main" id="{4716975E-CEB5-BF42-AF35-E8DE054686A8}"/>
              </a:ext>
            </a:extLst>
          </p:cNvPr>
          <p:cNvSpPr>
            <a:spLocks noGrp="1"/>
          </p:cNvSpPr>
          <p:nvPr>
            <p:ph idx="1"/>
          </p:nvPr>
        </p:nvSpPr>
        <p:spPr>
          <a:xfrm>
            <a:off x="664029" y="1502228"/>
            <a:ext cx="10602685" cy="5192485"/>
          </a:xfrm>
        </p:spPr>
        <p:txBody>
          <a:bodyPr>
            <a:noAutofit/>
          </a:bodyPr>
          <a:lstStyle/>
          <a:p>
            <a:r>
              <a:rPr lang="en-GB" sz="2000" dirty="0"/>
              <a:t>The general principal of law in relation to vehicle owners and agent- drivers in a vicarious liability situation is that the mere ownership of a vehicle does not itself impose any liability on the owner for the negligence of driving of others whom he permits the use of his vehicle. However, under certain circumstances, the law imposes vicarious liability on such an owner for the negligent use of his vehicle, irrespective of the existence of any contract of service between the owner and the driver. </a:t>
            </a:r>
          </a:p>
          <a:p>
            <a:r>
              <a:rPr lang="en-GB" sz="2000" dirty="0"/>
              <a:t>Generally, to make the vehicle-owner vicariously liable for the negligent use of his vehicle, two elements must be proved. </a:t>
            </a:r>
          </a:p>
          <a:p>
            <a:r>
              <a:rPr lang="en-GB" sz="2000" dirty="0"/>
              <a:t>(a)  That the use is authorised, expressly or impliedly; and </a:t>
            </a:r>
            <a:endParaRPr lang="en-GB" sz="2000" dirty="0">
              <a:effectLst/>
            </a:endParaRPr>
          </a:p>
          <a:p>
            <a:r>
              <a:rPr lang="en-GB" sz="2000" dirty="0"/>
              <a:t>(b)  That the driving was either wholly or partly in the execution of a task or purpose on the owner’s behalf. </a:t>
            </a:r>
            <a:endParaRPr lang="en-GB" sz="2000" dirty="0">
              <a:effectLst/>
            </a:endParaRPr>
          </a:p>
          <a:p>
            <a:r>
              <a:rPr lang="en-GB" sz="2000" dirty="0"/>
              <a:t>It was held in </a:t>
            </a:r>
            <a:r>
              <a:rPr lang="en-GB" sz="2000" i="1" dirty="0" err="1"/>
              <a:t>Higbid</a:t>
            </a:r>
            <a:r>
              <a:rPr lang="en-GB" sz="2000" i="1" dirty="0"/>
              <a:t> v. R.C. </a:t>
            </a:r>
            <a:r>
              <a:rPr lang="en-GB" sz="2000" i="1" dirty="0" err="1"/>
              <a:t>Hammert</a:t>
            </a:r>
            <a:r>
              <a:rPr lang="en-GB" sz="2000" i="1" dirty="0"/>
              <a:t> (1932) 49t.L.R. 104. </a:t>
            </a:r>
            <a:r>
              <a:rPr lang="en-GB" sz="2000" dirty="0"/>
              <a:t>that the mere fact that a man has the authority of a vehicle owner to drive his vehicle does not suffice to make the owner liable for his negligent driving, otherwise any man who allows another the use of his vehicle stands in peril while the vehicle is being used. </a:t>
            </a:r>
            <a:endParaRPr lang="en-GB" sz="2000" i="1" dirty="0"/>
          </a:p>
          <a:p>
            <a:r>
              <a:rPr lang="en-GB" sz="2000" i="1" dirty="0"/>
              <a:t>See </a:t>
            </a:r>
            <a:r>
              <a:rPr lang="en-GB" sz="2000" i="1" dirty="0" err="1"/>
              <a:t>Odebunmi</a:t>
            </a:r>
            <a:r>
              <a:rPr lang="en-GB" sz="2000" i="1" dirty="0"/>
              <a:t> V. Abdullahi </a:t>
            </a:r>
            <a:r>
              <a:rPr lang="en-GB" sz="2000" dirty="0"/>
              <a:t>(1997) 2 NWLR (PT. 489) 526. </a:t>
            </a:r>
            <a:endParaRPr lang="en-NG" sz="2000" dirty="0"/>
          </a:p>
        </p:txBody>
      </p:sp>
    </p:spTree>
    <p:extLst>
      <p:ext uri="{BB962C8B-B14F-4D97-AF65-F5344CB8AC3E}">
        <p14:creationId xmlns:p14="http://schemas.microsoft.com/office/powerpoint/2010/main" val="509597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 91 </a:t>
            </a:r>
            <a:r>
              <a:rPr lang="en-US" dirty="0" err="1"/>
              <a:t>Labour</a:t>
            </a:r>
            <a:r>
              <a:rPr lang="en-US" dirty="0"/>
              <a:t> Act – an employer is ‘any person who has entered into a contract of employment to employ any other person as a worker either for himself or for the service of any other person’ </a:t>
            </a:r>
          </a:p>
          <a:p>
            <a:r>
              <a:rPr lang="en-US" dirty="0"/>
              <a:t>An employer can be brought under the law of agency. The worker would be seen to act as the agent of the employer.</a:t>
            </a:r>
          </a:p>
          <a:p>
            <a:r>
              <a:rPr lang="en-US" dirty="0"/>
              <a:t>Section 9(2) LA provides that an employer shall be</a:t>
            </a:r>
            <a:r>
              <a:rPr lang="en-US" u="sng" dirty="0"/>
              <a:t> </a:t>
            </a:r>
            <a:r>
              <a:rPr lang="en-US" dirty="0"/>
              <a:t>responsible for the performance of any contract  made by any person acting on his behalf.</a:t>
            </a:r>
          </a:p>
          <a:p>
            <a:pPr marL="342899" indent="-342899" algn="just">
              <a:defRPr sz="1800"/>
            </a:pPr>
            <a:r>
              <a:rPr lang="en-US" dirty="0"/>
              <a:t>Where relationship of master-servant exists, master is </a:t>
            </a:r>
            <a:r>
              <a:rPr lang="en-US" dirty="0">
                <a:solidFill>
                  <a:srgbClr val="AC0000"/>
                </a:solidFill>
              </a:rPr>
              <a:t>liable</a:t>
            </a:r>
            <a:r>
              <a:rPr lang="en-US" dirty="0"/>
              <a:t> for torts/wrongs of servant so long as they were committed in the course of employment </a:t>
            </a:r>
          </a:p>
          <a:p>
            <a:endParaRPr lang="en-US" dirty="0"/>
          </a:p>
        </p:txBody>
      </p:sp>
      <p:sp>
        <p:nvSpPr>
          <p:cNvPr id="3" name="Title 2"/>
          <p:cNvSpPr>
            <a:spLocks noGrp="1"/>
          </p:cNvSpPr>
          <p:nvPr>
            <p:ph type="title"/>
          </p:nvPr>
        </p:nvSpPr>
        <p:spPr>
          <a:xfrm>
            <a:off x="838200" y="321582"/>
            <a:ext cx="10515600" cy="1325563"/>
          </a:xfrm>
        </p:spPr>
        <p:txBody>
          <a:bodyPr/>
          <a:lstStyle/>
          <a:p>
            <a:r>
              <a:rPr lang="en-US" dirty="0">
                <a:latin typeface="Times New Roman" panose="02020603050405020304" pitchFamily="18" charset="0"/>
                <a:cs typeface="Times New Roman" panose="02020603050405020304" pitchFamily="18" charset="0"/>
              </a:rPr>
              <a:t>Liability on Contract</a:t>
            </a:r>
          </a:p>
        </p:txBody>
      </p:sp>
    </p:spTree>
    <p:extLst>
      <p:ext uri="{BB962C8B-B14F-4D97-AF65-F5344CB8AC3E}">
        <p14:creationId xmlns:p14="http://schemas.microsoft.com/office/powerpoint/2010/main" val="23041033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A8D9-A1C7-924E-9BD7-EC88A2BFE128}"/>
              </a:ext>
            </a:extLst>
          </p:cNvPr>
          <p:cNvSpPr>
            <a:spLocks noGrp="1"/>
          </p:cNvSpPr>
          <p:nvPr>
            <p:ph type="title"/>
          </p:nvPr>
        </p:nvSpPr>
        <p:spPr>
          <a:xfrm>
            <a:off x="838200" y="332468"/>
            <a:ext cx="10515600" cy="1325563"/>
          </a:xfrm>
        </p:spPr>
        <p:txBody>
          <a:bodyPr/>
          <a:lstStyle/>
          <a:p>
            <a:r>
              <a:rPr lang="en-NG" dirty="0">
                <a:latin typeface="Times New Roman" panose="02020603050405020304" pitchFamily="18" charset="0"/>
                <a:cs typeface="Times New Roman" panose="02020603050405020304" pitchFamily="18" charset="0"/>
              </a:rPr>
              <a:t>In The Course Of Employment</a:t>
            </a:r>
          </a:p>
        </p:txBody>
      </p:sp>
      <p:sp>
        <p:nvSpPr>
          <p:cNvPr id="3" name="Content Placeholder 2">
            <a:extLst>
              <a:ext uri="{FF2B5EF4-FFF2-40B4-BE49-F238E27FC236}">
                <a16:creationId xmlns:a16="http://schemas.microsoft.com/office/drawing/2014/main" id="{C6C86FC8-C716-B449-B7C0-C36C6392FD43}"/>
              </a:ext>
            </a:extLst>
          </p:cNvPr>
          <p:cNvSpPr>
            <a:spLocks noGrp="1"/>
          </p:cNvSpPr>
          <p:nvPr>
            <p:ph idx="1"/>
          </p:nvPr>
        </p:nvSpPr>
        <p:spPr/>
        <p:txBody>
          <a:bodyPr/>
          <a:lstStyle/>
          <a:p>
            <a:pPr marL="235743" lvl="0" indent="-235743">
              <a:spcBef>
                <a:spcPts val="500"/>
              </a:spcBef>
              <a:defRPr sz="1800"/>
            </a:pPr>
            <a:r>
              <a:rPr lang="en-GB" sz="2400" i="1" u="sng" dirty="0">
                <a:latin typeface="Arial"/>
                <a:ea typeface="Arial"/>
                <a:cs typeface="Arial"/>
                <a:sym typeface="Arial"/>
              </a:rPr>
              <a:t>Joel v. Morison</a:t>
            </a:r>
            <a:r>
              <a:rPr lang="en-GB" sz="2400" u="sng" dirty="0">
                <a:latin typeface="Arial"/>
                <a:ea typeface="Arial"/>
                <a:cs typeface="Arial"/>
                <a:sym typeface="Arial"/>
              </a:rPr>
              <a:t> </a:t>
            </a:r>
            <a:r>
              <a:rPr lang="en-GB" sz="2400" dirty="0">
                <a:latin typeface="Arial"/>
                <a:ea typeface="Arial"/>
                <a:cs typeface="Arial"/>
                <a:sym typeface="Arial"/>
              </a:rPr>
              <a:t>(1834) 6 Carrington &amp; Payne 501 (Parker B):</a:t>
            </a:r>
          </a:p>
          <a:p>
            <a:pPr marL="0" lvl="0" indent="0">
              <a:spcBef>
                <a:spcPts val="500"/>
              </a:spcBef>
              <a:buNone/>
              <a:defRPr sz="1800"/>
            </a:pPr>
            <a:endParaRPr lang="en-GB" sz="2400" dirty="0">
              <a:latin typeface="Arial"/>
              <a:ea typeface="Arial"/>
              <a:cs typeface="Arial"/>
              <a:sym typeface="Arial"/>
            </a:endParaRPr>
          </a:p>
          <a:p>
            <a:pPr marL="742950" lvl="1" indent="-285750" algn="just">
              <a:spcBef>
                <a:spcPts val="600"/>
              </a:spcBef>
              <a:defRPr sz="1800"/>
            </a:pPr>
            <a:r>
              <a:rPr lang="en-GB" sz="2800" dirty="0">
                <a:latin typeface="Arial"/>
                <a:ea typeface="Arial"/>
                <a:cs typeface="Arial"/>
                <a:sym typeface="Arial"/>
              </a:rPr>
              <a:t> “The master is only liable where the servant is acting in the course of his employment. If he was going out of his way, against his master’s implied commands, when driving on his master’s business, he will make his master liable; but if he was going on a frolic of his own, without being at all on his master’s business, the master will not be liable.”</a:t>
            </a:r>
          </a:p>
          <a:p>
            <a:endParaRPr lang="en-NG" dirty="0"/>
          </a:p>
        </p:txBody>
      </p:sp>
    </p:spTree>
    <p:extLst>
      <p:ext uri="{BB962C8B-B14F-4D97-AF65-F5344CB8AC3E}">
        <p14:creationId xmlns:p14="http://schemas.microsoft.com/office/powerpoint/2010/main" val="1952316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title"/>
          </p:nvPr>
        </p:nvSpPr>
        <p:spPr>
          <a:xfrm>
            <a:off x="664029" y="337457"/>
            <a:ext cx="9753599" cy="1260837"/>
          </a:xfrm>
          <a:prstGeom prst="rect">
            <a:avLst/>
          </a:prstGeom>
        </p:spPr>
        <p:txBody>
          <a:bodyPr>
            <a:normAutofit/>
          </a:bodyPr>
          <a:lstStyle/>
          <a:p>
            <a:pPr defTabSz="694944">
              <a:defRPr sz="1800"/>
            </a:pPr>
            <a:r>
              <a:rPr lang="en-GB" sz="4000" dirty="0">
                <a:latin typeface="Times New Roman" panose="02020603050405020304" pitchFamily="18" charset="0"/>
                <a:cs typeface="Times New Roman" panose="02020603050405020304" pitchFamily="18" charset="0"/>
              </a:rPr>
              <a:t>Acts Committed In The Course Of Employment</a:t>
            </a:r>
            <a:endParaRPr lang="en-GB" sz="4000" b="1" dirty="0">
              <a:latin typeface="Times New Roman" panose="02020603050405020304" pitchFamily="18" charset="0"/>
              <a:cs typeface="Times New Roman" panose="02020603050405020304" pitchFamily="18" charset="0"/>
            </a:endParaRPr>
          </a:p>
        </p:txBody>
      </p:sp>
      <p:sp>
        <p:nvSpPr>
          <p:cNvPr id="110" name="Shape 110"/>
          <p:cNvSpPr>
            <a:spLocks noGrp="1"/>
          </p:cNvSpPr>
          <p:nvPr>
            <p:ph type="body" idx="1"/>
          </p:nvPr>
        </p:nvSpPr>
        <p:spPr>
          <a:prstGeom prst="rect">
            <a:avLst/>
          </a:prstGeom>
        </p:spPr>
        <p:txBody>
          <a:bodyPr/>
          <a:lstStyle/>
          <a:p>
            <a:pPr lvl="0" algn="just">
              <a:defRPr sz="1800"/>
            </a:pPr>
            <a:r>
              <a:rPr sz="3100" dirty="0"/>
              <a:t>Such an act is committed in the course of employment or within the scope of duty. See </a:t>
            </a:r>
            <a:r>
              <a:rPr sz="3100" u="sng" dirty="0"/>
              <a:t>ACB v APUGO</a:t>
            </a:r>
            <a:r>
              <a:rPr sz="3100" dirty="0"/>
              <a:t> (1995) 6 NWLR (</a:t>
            </a:r>
            <a:r>
              <a:rPr sz="3100" dirty="0" err="1"/>
              <a:t>pt</a:t>
            </a:r>
            <a:r>
              <a:rPr sz="3100" dirty="0"/>
              <a:t> 399) p. 65 </a:t>
            </a:r>
          </a:p>
          <a:p>
            <a:pPr marL="0" indent="0" algn="just">
              <a:buNone/>
              <a:defRPr sz="1800"/>
            </a:pPr>
            <a:r>
              <a:rPr sz="3100" dirty="0"/>
              <a:t>This is a question of </a:t>
            </a:r>
            <a:r>
              <a:rPr sz="3100" b="1" u="sng" dirty="0"/>
              <a:t>fact</a:t>
            </a:r>
            <a:endParaRPr sz="3100" dirty="0"/>
          </a:p>
          <a:p>
            <a:pPr lvl="0" algn="just">
              <a:defRPr sz="1800"/>
            </a:pPr>
            <a:r>
              <a:rPr sz="3100" dirty="0"/>
              <a:t>Was the act </a:t>
            </a:r>
            <a:r>
              <a:rPr sz="3100" i="1" dirty="0"/>
              <a:t>‘</a:t>
            </a:r>
            <a:r>
              <a:rPr sz="3100" i="1" dirty="0" err="1"/>
              <a:t>authorised</a:t>
            </a:r>
            <a:r>
              <a:rPr sz="3100" i="1" dirty="0"/>
              <a:t>’</a:t>
            </a:r>
            <a:r>
              <a:rPr sz="3100" dirty="0"/>
              <a:t> by the master?</a:t>
            </a:r>
          </a:p>
          <a:p>
            <a:pPr lvl="0" algn="just">
              <a:defRPr sz="1800"/>
            </a:pPr>
            <a:r>
              <a:rPr sz="3100" dirty="0"/>
              <a:t>Is the act a wrongful/</a:t>
            </a:r>
            <a:r>
              <a:rPr sz="3100" dirty="0" err="1"/>
              <a:t>unauthorised</a:t>
            </a:r>
            <a:r>
              <a:rPr sz="3100" dirty="0"/>
              <a:t> mode of doing an act </a:t>
            </a:r>
            <a:r>
              <a:rPr sz="3100" dirty="0" err="1"/>
              <a:t>authorised</a:t>
            </a:r>
            <a:r>
              <a:rPr sz="3100" dirty="0"/>
              <a:t> by the employer/master?</a:t>
            </a:r>
          </a:p>
        </p:txBody>
      </p:sp>
      <p:sp>
        <p:nvSpPr>
          <p:cNvPr id="111" name="Shape 111"/>
          <p:cNvSpPr>
            <a:spLocks noGrp="1"/>
          </p:cNvSpPr>
          <p:nvPr>
            <p:ph type="sldNum" sz="quarter" idx="4294967295"/>
          </p:nvPr>
        </p:nvSpPr>
        <p:spPr>
          <a:xfrm>
            <a:off x="8077200" y="6404293"/>
            <a:ext cx="2133600" cy="269241"/>
          </a:xfrm>
          <a:prstGeom prst="rect">
            <a:avLst/>
          </a:prstGeom>
          <a:extLst>
            <a:ext uri="{C572A759-6A51-4108-AA02-DFA0A04FC94B}">
              <ma14:wrappingTextBoxFlag xmlns:ma14="http://schemas.microsoft.com/office/mac/drawingml/2011/main" xmlns="" val="1"/>
            </a:ext>
          </a:extLst>
        </p:spPr>
        <p:txBody>
          <a:bodyPr/>
          <a:lstStyle/>
          <a:p>
            <a:pPr lvl="0">
              <a:defRPr sz="1800">
                <a:solidFill>
                  <a:srgbClr val="000000"/>
                </a:solidFill>
              </a:defRPr>
            </a:pPr>
            <a:fld id="{86CB4B4D-7CA3-9044-876B-883B54F8677D}" type="slidenum">
              <a:rPr>
                <a:solidFill>
                  <a:srgbClr val="888888"/>
                </a:solidFill>
              </a:rPr>
              <a:pPr lvl="0">
                <a:defRPr sz="1800">
                  <a:solidFill>
                    <a:srgbClr val="000000"/>
                  </a:solidFill>
                </a:defRPr>
              </a:pPr>
              <a:t>29</a:t>
            </a:fld>
            <a:endParaRPr>
              <a:solidFill>
                <a:srgbClr val="888888"/>
              </a:solidFill>
            </a:endParaRPr>
          </a:p>
        </p:txBody>
      </p:sp>
    </p:spTree>
    <p:extLst>
      <p:ext uri="{BB962C8B-B14F-4D97-AF65-F5344CB8AC3E}">
        <p14:creationId xmlns:p14="http://schemas.microsoft.com/office/powerpoint/2010/main" val="216802636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5CACE-FBB2-494D-B623-57A464A651BB}"/>
              </a:ext>
            </a:extLst>
          </p:cNvPr>
          <p:cNvSpPr>
            <a:spLocks noGrp="1"/>
          </p:cNvSpPr>
          <p:nvPr>
            <p:ph type="title"/>
          </p:nvPr>
        </p:nvSpPr>
        <p:spPr/>
        <p:txBody>
          <a:bodyPr/>
          <a:lstStyle/>
          <a:p>
            <a:r>
              <a:rPr lang="en-NG" dirty="0">
                <a:latin typeface="Times New Roman" panose="02020603050405020304" pitchFamily="18" charset="0"/>
                <a:cs typeface="Times New Roman" panose="02020603050405020304" pitchFamily="18" charset="0"/>
              </a:rPr>
              <a:t>Vicarious Liability</a:t>
            </a:r>
          </a:p>
        </p:txBody>
      </p:sp>
      <p:sp>
        <p:nvSpPr>
          <p:cNvPr id="3" name="Content Placeholder 2">
            <a:extLst>
              <a:ext uri="{FF2B5EF4-FFF2-40B4-BE49-F238E27FC236}">
                <a16:creationId xmlns:a16="http://schemas.microsoft.com/office/drawing/2014/main" id="{BAD93C69-A8D0-1F48-ADD2-40C2736F31C1}"/>
              </a:ext>
            </a:extLst>
          </p:cNvPr>
          <p:cNvSpPr>
            <a:spLocks noGrp="1"/>
          </p:cNvSpPr>
          <p:nvPr>
            <p:ph idx="1"/>
          </p:nvPr>
        </p:nvSpPr>
        <p:spPr/>
        <p:txBody>
          <a:bodyPr>
            <a:normAutofit fontScale="92500"/>
          </a:bodyPr>
          <a:lstStyle/>
          <a:p>
            <a:pPr algn="just"/>
            <a:r>
              <a:rPr lang="en-GB" dirty="0"/>
              <a:t>The basis of this liability of the employer for the tortious acts of its employees is trite and well established at common law.</a:t>
            </a:r>
            <a:r>
              <a:rPr lang="en-US" dirty="0">
                <a:effectLst/>
              </a:rPr>
              <a:t> </a:t>
            </a:r>
          </a:p>
          <a:p>
            <a:pPr algn="just"/>
            <a:r>
              <a:rPr lang="en-GB" dirty="0"/>
              <a:t>The general principles were re-stated in </a:t>
            </a:r>
            <a:r>
              <a:rPr lang="en-GB" b="1" i="1" dirty="0"/>
              <a:t>R.O </a:t>
            </a:r>
            <a:r>
              <a:rPr lang="en-GB" b="1" i="1" dirty="0" err="1"/>
              <a:t>Iyere</a:t>
            </a:r>
            <a:r>
              <a:rPr lang="en-GB" b="1" i="1" dirty="0"/>
              <a:t> V Bendel Feed and Flour Mill Limited (2008) 18 NWLR Part 1119 30 </a:t>
            </a:r>
            <a:r>
              <a:rPr lang="en-GB" i="1" dirty="0"/>
              <a:t>where</a:t>
            </a:r>
            <a:r>
              <a:rPr lang="en-GB" dirty="0"/>
              <a:t> the Supreme Court held that:</a:t>
            </a:r>
            <a:endParaRPr lang="en-US" dirty="0"/>
          </a:p>
          <a:p>
            <a:pPr algn="just"/>
            <a:r>
              <a:rPr lang="en-GB" dirty="0"/>
              <a:t>The general disposition of the law is that an employer is liable for the wrongful acts of his employee authorised by him or for wrongful modes of doing authorised acts, if the act is one which if lawful will fall within the scope of the employee’s employment as being reasonably necessary for the discharge of his duties or the preservation of the employers interests or property or otherwise incidental to the purposes of his employment.</a:t>
            </a:r>
            <a:endParaRPr lang="en-US" dirty="0"/>
          </a:p>
          <a:p>
            <a:endParaRPr lang="en-NG" dirty="0"/>
          </a:p>
        </p:txBody>
      </p:sp>
    </p:spTree>
    <p:extLst>
      <p:ext uri="{BB962C8B-B14F-4D97-AF65-F5344CB8AC3E}">
        <p14:creationId xmlns:p14="http://schemas.microsoft.com/office/powerpoint/2010/main" val="30901950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There are different kinds of agency, whether the employer would be bound or not will depend on the kind of agency. </a:t>
            </a:r>
          </a:p>
          <a:p>
            <a:r>
              <a:rPr lang="en-US" dirty="0"/>
              <a:t>Agency  can be due to ratification by the employer of the worker’s prior unauthorized act. </a:t>
            </a:r>
          </a:p>
          <a:p>
            <a:r>
              <a:rPr lang="en-US" dirty="0"/>
              <a:t>It can also be based on estoppels where the employer by his action has held out the servant to a third party as his agent.  </a:t>
            </a:r>
          </a:p>
          <a:p>
            <a:r>
              <a:rPr lang="en-US" dirty="0"/>
              <a:t>It can also be created in situations of emergency where a worker acts in order to preserve or protect the interest of his employers. </a:t>
            </a:r>
          </a:p>
          <a:p>
            <a:endParaRPr lang="en-US" dirty="0"/>
          </a:p>
        </p:txBody>
      </p:sp>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Liability on Contract</a:t>
            </a:r>
          </a:p>
        </p:txBody>
      </p:sp>
    </p:spTree>
    <p:extLst>
      <p:ext uri="{BB962C8B-B14F-4D97-AF65-F5344CB8AC3E}">
        <p14:creationId xmlns:p14="http://schemas.microsoft.com/office/powerpoint/2010/main" val="2059152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b="1" dirty="0"/>
              <a:t>Note: t</a:t>
            </a:r>
            <a:r>
              <a:rPr lang="en-US" sz="2400" dirty="0"/>
              <a:t>he mere relationship of master/servant does not automatically mean that the servant acts as the master's agent in all respects. The servant must have one of the types of authority that can confer an agency relationship whether express, implied, usual, by ratification, estoppels or necessity.</a:t>
            </a:r>
          </a:p>
          <a:p>
            <a:endParaRPr lang="en-US" sz="2400" dirty="0"/>
          </a:p>
          <a:p>
            <a:pPr lvl="0" algn="just">
              <a:defRPr sz="1800"/>
            </a:pPr>
            <a:r>
              <a:rPr lang="en-GB" sz="2400" dirty="0"/>
              <a:t>although the particular act which gave rise to cause of action is unauthorised, if the act is done in the course of employment which is authorised, then the master is liable for act of his servant</a:t>
            </a:r>
          </a:p>
          <a:p>
            <a:pPr lvl="0" algn="just">
              <a:defRPr sz="1800"/>
            </a:pPr>
            <a:r>
              <a:rPr lang="en-GB" sz="2400" dirty="0"/>
              <a:t>In </a:t>
            </a:r>
            <a:r>
              <a:rPr lang="en-GB" sz="2400" i="1" dirty="0"/>
              <a:t>Century v Northern Ireland Road Transport Board (1942) A.C 509, </a:t>
            </a:r>
            <a:r>
              <a:rPr lang="en-GB" sz="2400" dirty="0"/>
              <a:t>a driver of a petrol tanker lit a cigarette in the course of duty. He then threw the match on the floor, causing a conflagration. His employer was held liable.</a:t>
            </a:r>
          </a:p>
          <a:p>
            <a:pPr marL="0" indent="0">
              <a:buNone/>
            </a:pPr>
            <a:endParaRPr lang="en-US" sz="2400" dirty="0"/>
          </a:p>
          <a:p>
            <a:endParaRPr lang="en-US" sz="2400" dirty="0"/>
          </a:p>
          <a:p>
            <a:endParaRPr lang="en-US" dirty="0"/>
          </a:p>
        </p:txBody>
      </p:sp>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Liability on Contract</a:t>
            </a:r>
          </a:p>
        </p:txBody>
      </p:sp>
    </p:spTree>
    <p:extLst>
      <p:ext uri="{BB962C8B-B14F-4D97-AF65-F5344CB8AC3E}">
        <p14:creationId xmlns:p14="http://schemas.microsoft.com/office/powerpoint/2010/main" val="41721542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C693B-172C-3249-838F-AB62EF1CF46C}"/>
              </a:ext>
            </a:extLst>
          </p:cNvPr>
          <p:cNvSpPr>
            <a:spLocks noGrp="1"/>
          </p:cNvSpPr>
          <p:nvPr>
            <p:ph type="title"/>
          </p:nvPr>
        </p:nvSpPr>
        <p:spPr/>
        <p:txBody>
          <a:bodyPr/>
          <a:lstStyle/>
          <a:p>
            <a:r>
              <a:rPr lang="en-NG" dirty="0">
                <a:latin typeface="Times New Roman" panose="02020603050405020304" pitchFamily="18" charset="0"/>
                <a:cs typeface="Times New Roman" panose="02020603050405020304" pitchFamily="18" charset="0"/>
              </a:rPr>
              <a:t>Authorised act done in an improper manner</a:t>
            </a:r>
          </a:p>
        </p:txBody>
      </p:sp>
      <p:sp>
        <p:nvSpPr>
          <p:cNvPr id="3" name="Content Placeholder 2">
            <a:extLst>
              <a:ext uri="{FF2B5EF4-FFF2-40B4-BE49-F238E27FC236}">
                <a16:creationId xmlns:a16="http://schemas.microsoft.com/office/drawing/2014/main" id="{D1543E3E-97FD-8349-B102-F2AAB5B56AC5}"/>
              </a:ext>
            </a:extLst>
          </p:cNvPr>
          <p:cNvSpPr>
            <a:spLocks noGrp="1"/>
          </p:cNvSpPr>
          <p:nvPr>
            <p:ph idx="1"/>
          </p:nvPr>
        </p:nvSpPr>
        <p:spPr>
          <a:xfrm>
            <a:off x="838200" y="1825625"/>
            <a:ext cx="10591800" cy="4667250"/>
          </a:xfrm>
        </p:spPr>
        <p:txBody>
          <a:bodyPr>
            <a:noAutofit/>
          </a:bodyPr>
          <a:lstStyle/>
          <a:p>
            <a:pPr marL="342899" indent="-342899" algn="just">
              <a:defRPr sz="1800"/>
            </a:pPr>
            <a:r>
              <a:rPr lang="en-GB" sz="3200" dirty="0"/>
              <a:t>In </a:t>
            </a:r>
            <a:r>
              <a:rPr lang="en-GB" sz="3200" b="1" i="1" dirty="0"/>
              <a:t>London County Council v </a:t>
            </a:r>
            <a:r>
              <a:rPr lang="en-GB" sz="3200" b="1" i="1" dirty="0" err="1"/>
              <a:t>Cattermoles</a:t>
            </a:r>
            <a:r>
              <a:rPr lang="en-GB" sz="3200" b="1" i="1" dirty="0"/>
              <a:t> </a:t>
            </a:r>
            <a:r>
              <a:rPr lang="en-GB" sz="3200" dirty="0"/>
              <a:t>(1953) 2 All ER 581; a servant employed on a garage was only authorised to push/move cars from one place to another and not drive them. He drove a van unto the highway resulting in a head on collision with the plaintiff’s van. His employers were held liable. </a:t>
            </a:r>
          </a:p>
          <a:p>
            <a:pPr marL="342899" indent="-342899" algn="just">
              <a:defRPr sz="1800"/>
            </a:pPr>
            <a:r>
              <a:rPr lang="en-GB" sz="3200" dirty="0"/>
              <a:t>HELD - Moving cars by hand or other means was within the scope of his employment. Although driving the van is a wrongful/unauthorised way of performing an authorised act, it was incidental to his scope of employment.</a:t>
            </a:r>
          </a:p>
        </p:txBody>
      </p:sp>
    </p:spTree>
    <p:extLst>
      <p:ext uri="{BB962C8B-B14F-4D97-AF65-F5344CB8AC3E}">
        <p14:creationId xmlns:p14="http://schemas.microsoft.com/office/powerpoint/2010/main" val="5635318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E48AF-5F6C-9340-8F79-CF4FED354BDE}"/>
              </a:ext>
            </a:extLst>
          </p:cNvPr>
          <p:cNvSpPr>
            <a:spLocks noGrp="1"/>
          </p:cNvSpPr>
          <p:nvPr>
            <p:ph type="title"/>
          </p:nvPr>
        </p:nvSpPr>
        <p:spPr/>
        <p:txBody>
          <a:bodyPr>
            <a:normAutofit fontScale="90000"/>
          </a:bodyPr>
          <a:lstStyle/>
          <a:p>
            <a:br>
              <a:rPr lang="en-GB" b="1" dirty="0"/>
            </a:br>
            <a:r>
              <a:rPr lang="en-GB" dirty="0">
                <a:latin typeface="Times New Roman" panose="02020603050405020304" pitchFamily="18" charset="0"/>
                <a:cs typeface="Times New Roman" panose="02020603050405020304" pitchFamily="18" charset="0"/>
              </a:rPr>
              <a:t>Justifications for Vicarious Liability</a:t>
            </a:r>
            <a:br>
              <a:rPr lang="en-US" dirty="0"/>
            </a:br>
            <a:endParaRPr lang="en-NG" dirty="0"/>
          </a:p>
        </p:txBody>
      </p:sp>
      <p:sp>
        <p:nvSpPr>
          <p:cNvPr id="3" name="Content Placeholder 2">
            <a:extLst>
              <a:ext uri="{FF2B5EF4-FFF2-40B4-BE49-F238E27FC236}">
                <a16:creationId xmlns:a16="http://schemas.microsoft.com/office/drawing/2014/main" id="{93DA70AB-F672-0749-94E3-F960027F18DB}"/>
              </a:ext>
            </a:extLst>
          </p:cNvPr>
          <p:cNvSpPr>
            <a:spLocks noGrp="1"/>
          </p:cNvSpPr>
          <p:nvPr>
            <p:ph idx="1"/>
          </p:nvPr>
        </p:nvSpPr>
        <p:spPr/>
        <p:txBody>
          <a:bodyPr/>
          <a:lstStyle/>
          <a:p>
            <a:pPr algn="just"/>
            <a:r>
              <a:rPr lang="en-GB" dirty="0"/>
              <a:t>It is suggested that if an employer derives an economic benefit from their employees’ work, they should bear any related burdens; a person who employs others to advance his own economic interest should in fairness be placed under a corresponding liability for losses incurred in the course of the enterprise.</a:t>
            </a:r>
            <a:endParaRPr lang="en-US" dirty="0"/>
          </a:p>
          <a:p>
            <a:pPr algn="just"/>
            <a:r>
              <a:rPr lang="en-GB" dirty="0"/>
              <a:t>The victim of the wrong doing should be able to seek compensation from a source better  placed financially than the employee who actually committed the tort.</a:t>
            </a:r>
            <a:endParaRPr lang="en-US" dirty="0"/>
          </a:p>
          <a:p>
            <a:pPr algn="just"/>
            <a:endParaRPr lang="en-NG" dirty="0"/>
          </a:p>
        </p:txBody>
      </p:sp>
    </p:spTree>
    <p:extLst>
      <p:ext uri="{BB962C8B-B14F-4D97-AF65-F5344CB8AC3E}">
        <p14:creationId xmlns:p14="http://schemas.microsoft.com/office/powerpoint/2010/main" val="2831213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1681-2C63-8149-9C64-05B927807189}"/>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Justifications for Vicarious Liability</a:t>
            </a:r>
            <a:endParaRPr lang="en-NG" dirty="0"/>
          </a:p>
        </p:txBody>
      </p:sp>
      <p:sp>
        <p:nvSpPr>
          <p:cNvPr id="3" name="Content Placeholder 2">
            <a:extLst>
              <a:ext uri="{FF2B5EF4-FFF2-40B4-BE49-F238E27FC236}">
                <a16:creationId xmlns:a16="http://schemas.microsoft.com/office/drawing/2014/main" id="{D327ED31-EC49-9E4E-A87F-CE726A0D0965}"/>
              </a:ext>
            </a:extLst>
          </p:cNvPr>
          <p:cNvSpPr>
            <a:spLocks noGrp="1"/>
          </p:cNvSpPr>
          <p:nvPr>
            <p:ph idx="1"/>
          </p:nvPr>
        </p:nvSpPr>
        <p:spPr/>
        <p:txBody>
          <a:bodyPr/>
          <a:lstStyle/>
          <a:p>
            <a:pPr algn="just"/>
            <a:r>
              <a:rPr lang="en-GB" dirty="0"/>
              <a:t>A</a:t>
            </a:r>
            <a:r>
              <a:rPr lang="en-NG" dirty="0"/>
              <a:t>lso, </a:t>
            </a:r>
            <a:r>
              <a:rPr lang="en-GB" dirty="0"/>
              <a:t>employers are in the best position to reduce the likelihood of workplace accidents, and indeed intentional wrongdoing by their employees through imaginative and efficient administration and supervision.  </a:t>
            </a:r>
          </a:p>
          <a:p>
            <a:pPr algn="just"/>
            <a:r>
              <a:rPr lang="en-GB" dirty="0"/>
              <a:t>The imposition of strict liability acts as an incentive encouraging employers not only to maintain standards of good practice  and to take care when making appointments but to explore ways of going beyond those set, by the standard of a reasonable person.</a:t>
            </a:r>
            <a:endParaRPr lang="en-US" dirty="0"/>
          </a:p>
          <a:p>
            <a:pPr algn="just"/>
            <a:endParaRPr lang="en-NG" dirty="0"/>
          </a:p>
        </p:txBody>
      </p:sp>
    </p:spTree>
    <p:extLst>
      <p:ext uri="{BB962C8B-B14F-4D97-AF65-F5344CB8AC3E}">
        <p14:creationId xmlns:p14="http://schemas.microsoft.com/office/powerpoint/2010/main" val="3321380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1499-3917-3544-BA54-40443DD3197F}"/>
              </a:ext>
            </a:extLst>
          </p:cNvPr>
          <p:cNvSpPr>
            <a:spLocks noGrp="1"/>
          </p:cNvSpPr>
          <p:nvPr>
            <p:ph type="title"/>
          </p:nvPr>
        </p:nvSpPr>
        <p:spPr/>
        <p:txBody>
          <a:bodyPr/>
          <a:lstStyle/>
          <a:p>
            <a:r>
              <a:rPr lang="en-NG" dirty="0">
                <a:latin typeface="Times New Roman" panose="02020603050405020304" pitchFamily="18" charset="0"/>
                <a:cs typeface="Times New Roman" panose="02020603050405020304" pitchFamily="18" charset="0"/>
              </a:rPr>
              <a:t>Vicarious Liability</a:t>
            </a:r>
          </a:p>
        </p:txBody>
      </p:sp>
      <p:sp>
        <p:nvSpPr>
          <p:cNvPr id="3" name="Content Placeholder 2">
            <a:extLst>
              <a:ext uri="{FF2B5EF4-FFF2-40B4-BE49-F238E27FC236}">
                <a16:creationId xmlns:a16="http://schemas.microsoft.com/office/drawing/2014/main" id="{B9CADC20-5441-F346-90DD-6BC31D6E4F6E}"/>
              </a:ext>
            </a:extLst>
          </p:cNvPr>
          <p:cNvSpPr>
            <a:spLocks noGrp="1"/>
          </p:cNvSpPr>
          <p:nvPr>
            <p:ph idx="1"/>
          </p:nvPr>
        </p:nvSpPr>
        <p:spPr/>
        <p:txBody>
          <a:bodyPr/>
          <a:lstStyle/>
          <a:p>
            <a:pPr algn="just"/>
            <a:r>
              <a:rPr lang="en-GB" dirty="0"/>
              <a:t>The employer must accept responsibility in as much as he has </a:t>
            </a:r>
            <a:r>
              <a:rPr lang="en-GB" b="1" dirty="0"/>
              <a:t>authorised the employee to do</a:t>
            </a:r>
            <a:r>
              <a:rPr lang="en-GB" dirty="0"/>
              <a:t> that particular class of act and is therefore precluded from denying the employee’s authority to the act complained of.</a:t>
            </a:r>
            <a:endParaRPr lang="en-US" dirty="0"/>
          </a:p>
          <a:p>
            <a:r>
              <a:rPr lang="en-GB" dirty="0"/>
              <a:t>If the act is one which even if lawful would not have fallen within the scope of the employee’s employment; </a:t>
            </a:r>
            <a:r>
              <a:rPr lang="en-GB" b="1" dirty="0"/>
              <a:t>the employer is not bound unless the act is capable of being ratified and is in fact ratified by him.</a:t>
            </a:r>
            <a:r>
              <a:rPr lang="en-GB" dirty="0"/>
              <a:t> Generally, </a:t>
            </a:r>
            <a:r>
              <a:rPr lang="en-GB" b="1" dirty="0"/>
              <a:t>the act of the servant is the act of the company.</a:t>
            </a:r>
            <a:endParaRPr lang="en-US" b="1" dirty="0"/>
          </a:p>
          <a:p>
            <a:r>
              <a:rPr lang="en-GB" dirty="0"/>
              <a:t>S</a:t>
            </a:r>
            <a:r>
              <a:rPr lang="en-NG" dirty="0"/>
              <a:t>ee </a:t>
            </a:r>
            <a:r>
              <a:rPr lang="en-GB" i="1" dirty="0" err="1"/>
              <a:t>Odebunmi</a:t>
            </a:r>
            <a:r>
              <a:rPr lang="en-GB" i="1" dirty="0"/>
              <a:t> V. Abdullahi </a:t>
            </a:r>
            <a:r>
              <a:rPr lang="en-GB" dirty="0"/>
              <a:t>(1997) 2 NWLR (Pt. 489) 526. </a:t>
            </a:r>
          </a:p>
          <a:p>
            <a:endParaRPr lang="en-NG" dirty="0"/>
          </a:p>
        </p:txBody>
      </p:sp>
    </p:spTree>
    <p:extLst>
      <p:ext uri="{BB962C8B-B14F-4D97-AF65-F5344CB8AC3E}">
        <p14:creationId xmlns:p14="http://schemas.microsoft.com/office/powerpoint/2010/main" val="1393218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AC359-7BD9-6645-9ECC-222EF6822007}"/>
              </a:ext>
            </a:extLst>
          </p:cNvPr>
          <p:cNvSpPr>
            <a:spLocks noGrp="1"/>
          </p:cNvSpPr>
          <p:nvPr>
            <p:ph type="title"/>
          </p:nvPr>
        </p:nvSpPr>
        <p:spPr/>
        <p:txBody>
          <a:bodyPr/>
          <a:lstStyle/>
          <a:p>
            <a:r>
              <a:rPr lang="en-NG" dirty="0">
                <a:latin typeface="Times New Roman" panose="02020603050405020304" pitchFamily="18" charset="0"/>
                <a:cs typeface="Times New Roman" panose="02020603050405020304" pitchFamily="18" charset="0"/>
              </a:rPr>
              <a:t>Factors to be considered</a:t>
            </a:r>
          </a:p>
        </p:txBody>
      </p:sp>
      <p:sp>
        <p:nvSpPr>
          <p:cNvPr id="3" name="Content Placeholder 2">
            <a:extLst>
              <a:ext uri="{FF2B5EF4-FFF2-40B4-BE49-F238E27FC236}">
                <a16:creationId xmlns:a16="http://schemas.microsoft.com/office/drawing/2014/main" id="{9F9E0279-15A9-0448-A523-453244A95B6D}"/>
              </a:ext>
            </a:extLst>
          </p:cNvPr>
          <p:cNvSpPr>
            <a:spLocks noGrp="1"/>
          </p:cNvSpPr>
          <p:nvPr>
            <p:ph idx="1"/>
          </p:nvPr>
        </p:nvSpPr>
        <p:spPr/>
        <p:txBody>
          <a:bodyPr>
            <a:normAutofit fontScale="92500" lnSpcReduction="20000"/>
          </a:bodyPr>
          <a:lstStyle/>
          <a:p>
            <a:pPr marL="0" indent="0" algn="just">
              <a:buNone/>
            </a:pPr>
            <a:r>
              <a:rPr lang="en-GB" dirty="0"/>
              <a:t>For any employer to be vicariously liable for the tortious acts of its employee, the following elements must be present;</a:t>
            </a:r>
          </a:p>
          <a:p>
            <a:r>
              <a:rPr lang="en-GB" dirty="0"/>
              <a:t>An employer-employee relationship</a:t>
            </a:r>
            <a:r>
              <a:rPr lang="en-US" dirty="0"/>
              <a:t>, the employer’s liability is derivative of  the primary liability of the worker. Hence the liability of the worker must first be established. </a:t>
            </a:r>
            <a:endParaRPr lang="en-GB" dirty="0"/>
          </a:p>
          <a:p>
            <a:pPr algn="just"/>
            <a:r>
              <a:rPr lang="en-GB" dirty="0"/>
              <a:t>The act must have been authorised by the employer;</a:t>
            </a:r>
            <a:endParaRPr lang="en-US" dirty="0"/>
          </a:p>
          <a:p>
            <a:pPr lvl="0" algn="just"/>
            <a:r>
              <a:rPr lang="en-GB" dirty="0"/>
              <a:t>The act is incidental or necessary for the discharge of employees duties, so that even if done in a wrongful manner, it would have fallen within the scope of authority of the employee;</a:t>
            </a:r>
            <a:endParaRPr lang="en-US" dirty="0"/>
          </a:p>
          <a:p>
            <a:pPr lvl="0" algn="just"/>
            <a:r>
              <a:rPr lang="en-US" dirty="0"/>
              <a:t>T</a:t>
            </a:r>
            <a:r>
              <a:rPr lang="en-GB" dirty="0"/>
              <a:t>he act even though done in a wrongful manner, is capable of being ratified or was ratified by the employer.</a:t>
            </a:r>
            <a:endParaRPr lang="en-US" dirty="0"/>
          </a:p>
          <a:p>
            <a:pPr marL="0" indent="0" algn="just">
              <a:buNone/>
            </a:pPr>
            <a:r>
              <a:rPr lang="en-GB" dirty="0"/>
              <a:t> </a:t>
            </a:r>
            <a:endParaRPr lang="en-US" dirty="0"/>
          </a:p>
          <a:p>
            <a:pPr algn="just"/>
            <a:endParaRPr lang="en-NG" dirty="0"/>
          </a:p>
        </p:txBody>
      </p:sp>
    </p:spTree>
    <p:extLst>
      <p:ext uri="{BB962C8B-B14F-4D97-AF65-F5344CB8AC3E}">
        <p14:creationId xmlns:p14="http://schemas.microsoft.com/office/powerpoint/2010/main" val="2815707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58BD9-882C-5D49-A66B-2A13E2CAFE7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Factors to be considered</a:t>
            </a:r>
            <a:endParaRPr lang="en-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B334C2D-F13C-2947-8582-D8ACFCC0B610}"/>
              </a:ext>
            </a:extLst>
          </p:cNvPr>
          <p:cNvSpPr>
            <a:spLocks noGrp="1"/>
          </p:cNvSpPr>
          <p:nvPr>
            <p:ph idx="1"/>
          </p:nvPr>
        </p:nvSpPr>
        <p:spPr/>
        <p:txBody>
          <a:bodyPr>
            <a:normAutofit fontScale="85000" lnSpcReduction="20000"/>
          </a:bodyPr>
          <a:lstStyle/>
          <a:p>
            <a:pPr algn="just"/>
            <a:r>
              <a:rPr lang="en-GB" dirty="0"/>
              <a:t>The tortious act must have been committed by one of their employees. When seeking to establish whether someone is an employee, traditionally the courts look to the </a:t>
            </a:r>
            <a:r>
              <a:rPr lang="en-GB" b="1" dirty="0"/>
              <a:t>level of control exercised by the employer</a:t>
            </a:r>
            <a:r>
              <a:rPr lang="en-GB" dirty="0"/>
              <a:t>.</a:t>
            </a:r>
          </a:p>
          <a:p>
            <a:pPr algn="just"/>
            <a:r>
              <a:rPr lang="en-GB" dirty="0"/>
              <a:t> </a:t>
            </a:r>
            <a:r>
              <a:rPr lang="en-GB" b="1" i="1" dirty="0"/>
              <a:t>In Mersey Docks and Harbour Board v Coggins &amp; Griffith (Liverpool) Ltd [1947] </a:t>
            </a:r>
            <a:r>
              <a:rPr lang="en-GB" b="1" dirty="0"/>
              <a:t>HL, </a:t>
            </a:r>
            <a:r>
              <a:rPr lang="en-GB" dirty="0"/>
              <a:t>Coggins and Griffith a firm of stevedores hired a crane and its operator from the harbour authority to assist in loading and unloading ship cargos. The contract stipulated that the crane driver was the stevedore’s employee  although the harbour authority continued to pay his wages and retained the power of dismissal. Unfortunately, the crane operator negligently injured another employee while loading a ship.  In finding the harbour authority vicariously liable for the crane operator’s negligence, the HL held that the agreement between the parties was not conclusive. Although at the time of the accident the stevedores were able to instruct the crane operator as to what to do , they had no control as to how he operated the crane. Moreover, the fact that the harbour authority continued to pay the operators wages was a further indication that he was still their employee. </a:t>
            </a:r>
            <a:endParaRPr lang="en-NG" dirty="0"/>
          </a:p>
        </p:txBody>
      </p:sp>
    </p:spTree>
    <p:extLst>
      <p:ext uri="{BB962C8B-B14F-4D97-AF65-F5344CB8AC3E}">
        <p14:creationId xmlns:p14="http://schemas.microsoft.com/office/powerpoint/2010/main" val="1971029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0610C-84B8-A341-8269-2ECAD3B5C75E}"/>
              </a:ext>
            </a:extLst>
          </p:cNvPr>
          <p:cNvSpPr>
            <a:spLocks noGrp="1"/>
          </p:cNvSpPr>
          <p:nvPr>
            <p:ph type="title"/>
          </p:nvPr>
        </p:nvSpPr>
        <p:spPr/>
        <p:txBody>
          <a:bodyPr/>
          <a:lstStyle/>
          <a:p>
            <a:r>
              <a:rPr lang="en-NG" dirty="0">
                <a:latin typeface="Times New Roman" panose="02020603050405020304" pitchFamily="18" charset="0"/>
                <a:cs typeface="Times New Roman" panose="02020603050405020304" pitchFamily="18" charset="0"/>
              </a:rPr>
              <a:t>Factors to be considered</a:t>
            </a:r>
          </a:p>
        </p:txBody>
      </p:sp>
      <p:sp>
        <p:nvSpPr>
          <p:cNvPr id="3" name="Content Placeholder 2">
            <a:extLst>
              <a:ext uri="{FF2B5EF4-FFF2-40B4-BE49-F238E27FC236}">
                <a16:creationId xmlns:a16="http://schemas.microsoft.com/office/drawing/2014/main" id="{DD1A2B81-DFE2-554D-A383-D3087705507C}"/>
              </a:ext>
            </a:extLst>
          </p:cNvPr>
          <p:cNvSpPr>
            <a:spLocks noGrp="1"/>
          </p:cNvSpPr>
          <p:nvPr>
            <p:ph idx="1"/>
          </p:nvPr>
        </p:nvSpPr>
        <p:spPr/>
        <p:txBody>
          <a:bodyPr>
            <a:normAutofit fontScale="92500" lnSpcReduction="10000"/>
          </a:bodyPr>
          <a:lstStyle/>
          <a:p>
            <a:pPr algn="just"/>
            <a:r>
              <a:rPr lang="en-GB" dirty="0"/>
              <a:t>Similarly in </a:t>
            </a:r>
            <a:r>
              <a:rPr lang="en-GB" b="1" i="1" dirty="0"/>
              <a:t>Hawley v </a:t>
            </a:r>
            <a:r>
              <a:rPr lang="en-GB" b="1" i="1" dirty="0" err="1"/>
              <a:t>Luminar</a:t>
            </a:r>
            <a:r>
              <a:rPr lang="en-GB" b="1" i="1" dirty="0"/>
              <a:t> Leisure Ltd [2006] CA, </a:t>
            </a:r>
            <a:r>
              <a:rPr lang="en-GB" dirty="0"/>
              <a:t> a door steward hired to keep the order at the defendants nightclub (</a:t>
            </a:r>
            <a:r>
              <a:rPr lang="en-GB" dirty="0" err="1"/>
              <a:t>Luminar</a:t>
            </a:r>
            <a:r>
              <a:rPr lang="en-GB" dirty="0"/>
              <a:t>) physically assaulted the claimant in the course of his employment, causing him permanent and serious brain damage. The Club did not hire their door staff directly  but contracted with ASE Security services to provide appropriate staff. The question for the Court was whether the door steward was the employee of the night club for whom he worked daily or ASE with whom he and the night club contracted directly.</a:t>
            </a:r>
            <a:endParaRPr lang="en-US" dirty="0"/>
          </a:p>
          <a:p>
            <a:pPr algn="just"/>
            <a:r>
              <a:rPr lang="en-GB" dirty="0"/>
              <a:t>The CA in framing the question asked, who was entitled and therefore obliged to control the door steward’s act so as to prevent it; it was held that the owner of the night club was, and thus the owner of the club was vicariously liable.</a:t>
            </a:r>
          </a:p>
          <a:p>
            <a:pPr marL="0" indent="0" algn="just">
              <a:buNone/>
            </a:pPr>
            <a:endParaRPr lang="en-NG" dirty="0"/>
          </a:p>
        </p:txBody>
      </p:sp>
    </p:spTree>
    <p:extLst>
      <p:ext uri="{BB962C8B-B14F-4D97-AF65-F5344CB8AC3E}">
        <p14:creationId xmlns:p14="http://schemas.microsoft.com/office/powerpoint/2010/main" val="2187626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515C2-0252-DB4D-800B-C3312F92AED3}"/>
              </a:ext>
            </a:extLst>
          </p:cNvPr>
          <p:cNvSpPr>
            <a:spLocks noGrp="1"/>
          </p:cNvSpPr>
          <p:nvPr>
            <p:ph type="title"/>
          </p:nvPr>
        </p:nvSpPr>
        <p:spPr/>
        <p:txBody>
          <a:bodyPr/>
          <a:lstStyle/>
          <a:p>
            <a:r>
              <a:rPr lang="en-NG" dirty="0">
                <a:latin typeface="Times New Roman" panose="02020603050405020304" pitchFamily="18" charset="0"/>
                <a:cs typeface="Times New Roman" panose="02020603050405020304" pitchFamily="18" charset="0"/>
              </a:rPr>
              <a:t>Factors to be considered</a:t>
            </a:r>
          </a:p>
        </p:txBody>
      </p:sp>
      <p:sp>
        <p:nvSpPr>
          <p:cNvPr id="3" name="Content Placeholder 2">
            <a:extLst>
              <a:ext uri="{FF2B5EF4-FFF2-40B4-BE49-F238E27FC236}">
                <a16:creationId xmlns:a16="http://schemas.microsoft.com/office/drawing/2014/main" id="{918E5D5F-7629-654D-ACB1-C768FAB88BB2}"/>
              </a:ext>
            </a:extLst>
          </p:cNvPr>
          <p:cNvSpPr>
            <a:spLocks noGrp="1"/>
          </p:cNvSpPr>
          <p:nvPr>
            <p:ph idx="1"/>
          </p:nvPr>
        </p:nvSpPr>
        <p:spPr/>
        <p:txBody>
          <a:bodyPr>
            <a:normAutofit fontScale="85000" lnSpcReduction="10000"/>
          </a:bodyPr>
          <a:lstStyle/>
          <a:p>
            <a:r>
              <a:rPr lang="en-NG" dirty="0"/>
              <a:t>Today, common law courts favour a broader test often referred as the ‘economic reality test’. Control is only one factor  out of many in determining whether a contract of employment exists.</a:t>
            </a:r>
            <a:r>
              <a:rPr lang="en-GB" dirty="0"/>
              <a:t> Cooke J commented in the leading English case of </a:t>
            </a:r>
            <a:r>
              <a:rPr lang="en-GB" b="1" i="1" dirty="0"/>
              <a:t>Market Investigations v Minister of Social Security[1969] 2 QB 173, 185</a:t>
            </a:r>
            <a:r>
              <a:rPr lang="en-GB" dirty="0"/>
              <a:t>. </a:t>
            </a:r>
          </a:p>
          <a:p>
            <a:r>
              <a:rPr lang="en-GB" dirty="0"/>
              <a:t>“No exhaustive list has been compiled and perhaps no exhaustive list can be compiled of the considerations which are relevant in determining that question, nor can strict rules be laid down as to the relative weight which the various considerations should carry in particular cases. The most that can be said is that control will no doubt always have to be considered . . . and that factors which may be of importance are such matters as whether the man performing the services provides his own equipment, whether he hires his own helpers, what degree of financial risk he takes, what degree of responsibility for investment and management he has, and whether and how far he has an opportunity of profiting from sound management in the performance of his task." </a:t>
            </a:r>
          </a:p>
          <a:p>
            <a:endParaRPr lang="en-GB" dirty="0"/>
          </a:p>
          <a:p>
            <a:pPr marL="0" indent="0">
              <a:buNone/>
            </a:pPr>
            <a:endParaRPr lang="en-GB" dirty="0"/>
          </a:p>
          <a:p>
            <a:endParaRPr lang="en-NG" dirty="0"/>
          </a:p>
          <a:p>
            <a:pPr marL="0" indent="0">
              <a:buNone/>
            </a:pPr>
            <a:endParaRPr lang="en-NG" dirty="0"/>
          </a:p>
          <a:p>
            <a:pPr marL="0" indent="0">
              <a:buNone/>
            </a:pPr>
            <a:endParaRPr lang="en-NG" dirty="0"/>
          </a:p>
        </p:txBody>
      </p:sp>
    </p:spTree>
    <p:extLst>
      <p:ext uri="{BB962C8B-B14F-4D97-AF65-F5344CB8AC3E}">
        <p14:creationId xmlns:p14="http://schemas.microsoft.com/office/powerpoint/2010/main" val="625620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vicarious liability of the employer can arise from</a:t>
            </a:r>
          </a:p>
          <a:p>
            <a:pPr>
              <a:buNone/>
            </a:pPr>
            <a:r>
              <a:rPr lang="en-US" dirty="0" err="1"/>
              <a:t>i</a:t>
            </a:r>
            <a:r>
              <a:rPr lang="en-US" dirty="0"/>
              <a:t>. Criminal actions of the employee,</a:t>
            </a:r>
          </a:p>
          <a:p>
            <a:pPr>
              <a:buNone/>
            </a:pPr>
            <a:r>
              <a:rPr lang="en-US" dirty="0"/>
              <a:t>ii. Tortious actions of the employee, or</a:t>
            </a:r>
          </a:p>
          <a:p>
            <a:pPr>
              <a:buNone/>
            </a:pPr>
            <a:r>
              <a:rPr lang="en-US" dirty="0"/>
              <a:t>iii. Contract.</a:t>
            </a:r>
          </a:p>
        </p:txBody>
      </p:sp>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Vicarious Liability</a:t>
            </a:r>
          </a:p>
        </p:txBody>
      </p:sp>
    </p:spTree>
    <p:extLst>
      <p:ext uri="{BB962C8B-B14F-4D97-AF65-F5344CB8AC3E}">
        <p14:creationId xmlns:p14="http://schemas.microsoft.com/office/powerpoint/2010/main" val="3304847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3809</TotalTime>
  <Words>3447</Words>
  <Application>Microsoft Macintosh PowerPoint</Application>
  <PresentationFormat>Widescreen</PresentationFormat>
  <Paragraphs>143</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Times New Roman</vt:lpstr>
      <vt:lpstr>Office Theme</vt:lpstr>
      <vt:lpstr>Labour Law II</vt:lpstr>
      <vt:lpstr>Introduction</vt:lpstr>
      <vt:lpstr>Vicarious Liability</vt:lpstr>
      <vt:lpstr>Vicarious Liability</vt:lpstr>
      <vt:lpstr>Factors to be considered</vt:lpstr>
      <vt:lpstr>Factors to be considered</vt:lpstr>
      <vt:lpstr>Factors to be considered</vt:lpstr>
      <vt:lpstr>Factors to be considered</vt:lpstr>
      <vt:lpstr>Vicarious Liability</vt:lpstr>
      <vt:lpstr>Liability for crime</vt:lpstr>
      <vt:lpstr>Liability for crime</vt:lpstr>
      <vt:lpstr>Crime under Common Law</vt:lpstr>
      <vt:lpstr>Crime under Common Law</vt:lpstr>
      <vt:lpstr>Lloyd v. Grace, Smith and Co (1912) AC 716</vt:lpstr>
      <vt:lpstr>Crime under Statutes</vt:lpstr>
      <vt:lpstr>Liability for Tort</vt:lpstr>
      <vt:lpstr>Igbokwe v. UCH Board of Management (1961) WNLR 173</vt:lpstr>
      <vt:lpstr>Iyere v. BFFM Ltd (2008)18 NWLR [1119] 300 (1)</vt:lpstr>
      <vt:lpstr>Iyere v. BFFM Ltd (2008)</vt:lpstr>
      <vt:lpstr>Iyere v. BFFM Ltd (2008)</vt:lpstr>
      <vt:lpstr>Liability for Tort</vt:lpstr>
      <vt:lpstr>Liability for Tort</vt:lpstr>
      <vt:lpstr>Liability to third parties not through workers</vt:lpstr>
      <vt:lpstr>Independent Contractor</vt:lpstr>
      <vt:lpstr>Independent contractor</vt:lpstr>
      <vt:lpstr>Vehicle Owners and Drivers</vt:lpstr>
      <vt:lpstr>Liability on Contract</vt:lpstr>
      <vt:lpstr>In The Course Of Employment</vt:lpstr>
      <vt:lpstr>Acts Committed In The Course Of Employment</vt:lpstr>
      <vt:lpstr>Liability on Contract</vt:lpstr>
      <vt:lpstr>Liability on Contract</vt:lpstr>
      <vt:lpstr>Authorised act done in an improper manner</vt:lpstr>
      <vt:lpstr> Justifications for Vicarious Liability </vt:lpstr>
      <vt:lpstr>Justifications for Vicarious Liability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34</cp:revision>
  <dcterms:created xsi:type="dcterms:W3CDTF">2020-04-07T10:39:54Z</dcterms:created>
  <dcterms:modified xsi:type="dcterms:W3CDTF">2020-04-10T02:09:48Z</dcterms:modified>
</cp:coreProperties>
</file>