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91" r:id="rId5"/>
    <p:sldId id="292" r:id="rId6"/>
    <p:sldId id="293" r:id="rId7"/>
    <p:sldId id="259" r:id="rId8"/>
    <p:sldId id="260" r:id="rId9"/>
    <p:sldId id="261" r:id="rId10"/>
    <p:sldId id="262" r:id="rId11"/>
    <p:sldId id="263" r:id="rId12"/>
    <p:sldId id="264" r:id="rId13"/>
    <p:sldId id="265" r:id="rId14"/>
    <p:sldId id="296" r:id="rId15"/>
    <p:sldId id="266" r:id="rId16"/>
    <p:sldId id="297" r:id="rId17"/>
    <p:sldId id="267" r:id="rId18"/>
    <p:sldId id="298" r:id="rId19"/>
    <p:sldId id="268" r:id="rId20"/>
    <p:sldId id="269" r:id="rId21"/>
    <p:sldId id="270" r:id="rId22"/>
    <p:sldId id="271" r:id="rId23"/>
    <p:sldId id="272" r:id="rId24"/>
    <p:sldId id="273" r:id="rId25"/>
    <p:sldId id="274" r:id="rId26"/>
    <p:sldId id="299" r:id="rId27"/>
    <p:sldId id="275" r:id="rId28"/>
    <p:sldId id="276" r:id="rId29"/>
    <p:sldId id="313" r:id="rId30"/>
    <p:sldId id="314" r:id="rId31"/>
    <p:sldId id="277" r:id="rId32"/>
    <p:sldId id="278" r:id="rId33"/>
    <p:sldId id="300" r:id="rId34"/>
    <p:sldId id="281" r:id="rId35"/>
    <p:sldId id="312" r:id="rId36"/>
    <p:sldId id="302" r:id="rId37"/>
    <p:sldId id="283" r:id="rId38"/>
    <p:sldId id="282" r:id="rId39"/>
    <p:sldId id="284" r:id="rId40"/>
    <p:sldId id="285" r:id="rId41"/>
    <p:sldId id="303" r:id="rId42"/>
    <p:sldId id="309" r:id="rId43"/>
    <p:sldId id="310" r:id="rId44"/>
    <p:sldId id="311" r:id="rId45"/>
    <p:sldId id="306" r:id="rId46"/>
    <p:sldId id="307" r:id="rId47"/>
    <p:sldId id="286" r:id="rId48"/>
    <p:sldId id="288" r:id="rId49"/>
    <p:sldId id="289" r:id="rId50"/>
    <p:sldId id="305" r:id="rId51"/>
    <p:sldId id="28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DA3E5-94FB-4ADA-9048-D43BAF8760DC}" type="datetimeFigureOut">
              <a:rPr lang="en-US" smtClean="0"/>
              <a:pPr/>
              <a:t>5/6/2019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9AEEE6-8A4A-4B97-829F-1DD9FC6F0FEA}" type="slidenum">
              <a:rPr lang="en-US" smtClean="0"/>
              <a:pPr/>
              <a:t>‹#›</a:t>
            </a:fld>
            <a:endParaRPr lang="en-US"/>
          </a:p>
        </p:txBody>
      </p:sp>
    </p:spTree>
    <p:extLst>
      <p:ext uri="{BB962C8B-B14F-4D97-AF65-F5344CB8AC3E}">
        <p14:creationId xmlns="" xmlns:p14="http://schemas.microsoft.com/office/powerpoint/2010/main" val="140802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9AEEE6-8A4A-4B97-829F-1DD9FC6F0FEA}" type="slidenum">
              <a:rPr lang="en-US" smtClean="0"/>
              <a:pPr/>
              <a:t>20</a:t>
            </a:fld>
            <a:endParaRPr lang="en-US"/>
          </a:p>
        </p:txBody>
      </p:sp>
    </p:spTree>
    <p:extLst>
      <p:ext uri="{BB962C8B-B14F-4D97-AF65-F5344CB8AC3E}">
        <p14:creationId xmlns="" xmlns:p14="http://schemas.microsoft.com/office/powerpoint/2010/main" val="401254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EDD939-4B77-4BFF-B03F-6AC73EB75BC1}" type="datetimeFigureOut">
              <a:rPr lang="en-US" smtClean="0"/>
              <a:pPr/>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DD939-4B77-4BFF-B03F-6AC73EB75BC1}" type="datetimeFigureOut">
              <a:rPr lang="en-US" smtClean="0"/>
              <a:pPr/>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DD939-4B77-4BFF-B03F-6AC73EB75BC1}" type="datetimeFigureOut">
              <a:rPr lang="en-US" smtClean="0"/>
              <a:pPr/>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DD939-4B77-4BFF-B03F-6AC73EB75BC1}" type="datetimeFigureOut">
              <a:rPr lang="en-US" smtClean="0"/>
              <a:pPr/>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DD939-4B77-4BFF-B03F-6AC73EB75BC1}" type="datetimeFigureOut">
              <a:rPr lang="en-US" smtClean="0"/>
              <a:pPr/>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EDD939-4B77-4BFF-B03F-6AC73EB75BC1}" type="datetimeFigureOut">
              <a:rPr lang="en-US" smtClean="0"/>
              <a:pPr/>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EDD939-4B77-4BFF-B03F-6AC73EB75BC1}" type="datetimeFigureOut">
              <a:rPr lang="en-US" smtClean="0"/>
              <a:pPr/>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EDD939-4B77-4BFF-B03F-6AC73EB75BC1}" type="datetimeFigureOut">
              <a:rPr lang="en-US" smtClean="0"/>
              <a:pPr/>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DD939-4B77-4BFF-B03F-6AC73EB75BC1}" type="datetimeFigureOut">
              <a:rPr lang="en-US" smtClean="0"/>
              <a:pPr/>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DD939-4B77-4BFF-B03F-6AC73EB75BC1}" type="datetimeFigureOut">
              <a:rPr lang="en-US" smtClean="0"/>
              <a:pPr/>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DD939-4B77-4BFF-B03F-6AC73EB75BC1}" type="datetimeFigureOut">
              <a:rPr lang="en-US" smtClean="0"/>
              <a:pPr/>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BD7BA-B070-477B-B7E6-A53E305314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DD939-4B77-4BFF-B03F-6AC73EB75BC1}" type="datetimeFigureOut">
              <a:rPr lang="en-US" smtClean="0"/>
              <a:pPr/>
              <a:t>5/6/2019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BD7BA-B070-477B-B7E6-A53E305314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DISASTER MANAGEMENT</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BELLO C. B.</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rmAutofit fontScale="90000"/>
          </a:bodyPr>
          <a:lstStyle/>
          <a:p>
            <a:r>
              <a:rPr lang="en-US" b="1" dirty="0" smtClean="0"/>
              <a:t>CLASSIFICATION OF EFFECT OF DISASTER </a:t>
            </a:r>
            <a:endParaRPr lang="en-US" b="1"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t> </a:t>
            </a:r>
            <a:r>
              <a:rPr lang="en-US" sz="3600" dirty="0" smtClean="0"/>
              <a:t>Morbidity </a:t>
            </a:r>
            <a:r>
              <a:rPr lang="en-US" sz="3600" dirty="0"/>
              <a:t>which result from a disaster situation can be classified into four</a:t>
            </a:r>
          </a:p>
          <a:p>
            <a:pPr lvl="0"/>
            <a:r>
              <a:rPr lang="en-US" sz="3600" dirty="0"/>
              <a:t>Injuries</a:t>
            </a:r>
          </a:p>
          <a:p>
            <a:pPr lvl="0"/>
            <a:r>
              <a:rPr lang="en-US" sz="3600" dirty="0"/>
              <a:t>Emotional stress</a:t>
            </a:r>
          </a:p>
          <a:p>
            <a:pPr lvl="0"/>
            <a:r>
              <a:rPr lang="en-US" sz="3600" dirty="0"/>
              <a:t>Epidemic of diseases</a:t>
            </a:r>
          </a:p>
          <a:p>
            <a:pPr lvl="0"/>
            <a:r>
              <a:rPr lang="en-US" sz="3600" dirty="0"/>
              <a:t>Increase in indigenous diseases</a:t>
            </a:r>
          </a:p>
          <a:p>
            <a:pPr>
              <a:buNone/>
            </a:pPr>
            <a:r>
              <a:rPr lang="en-US" sz="3600" dirty="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
            </a:r>
            <a:br>
              <a:rPr lang="en-US" dirty="0" smtClean="0"/>
            </a:br>
            <a:r>
              <a:rPr lang="en-US" b="1" dirty="0" smtClean="0"/>
              <a:t>SHORT TERM EFFECTS OF MAJOR DISASTERS</a:t>
            </a:r>
            <a:br>
              <a:rPr lang="en-US" b="1" dirty="0" smtClean="0"/>
            </a:br>
            <a:endParaRPr lang="en-US" b="1" dirty="0"/>
          </a:p>
        </p:txBody>
      </p:sp>
      <p:sp>
        <p:nvSpPr>
          <p:cNvPr id="3" name="Content Placeholder 2"/>
          <p:cNvSpPr>
            <a:spLocks noGrp="1"/>
          </p:cNvSpPr>
          <p:nvPr>
            <p:ph idx="1"/>
          </p:nvPr>
        </p:nvSpPr>
        <p:spPr>
          <a:xfrm>
            <a:off x="0" y="1524000"/>
            <a:ext cx="9144000" cy="5334000"/>
          </a:xfrm>
        </p:spPr>
        <p:txBody>
          <a:bodyPr>
            <a:noAutofit/>
          </a:bodyPr>
          <a:lstStyle/>
          <a:p>
            <a:pPr lvl="0"/>
            <a:r>
              <a:rPr lang="en-US" sz="3600" dirty="0" smtClean="0"/>
              <a:t>Death</a:t>
            </a:r>
            <a:endParaRPr lang="en-US" sz="3600" dirty="0"/>
          </a:p>
          <a:p>
            <a:pPr lvl="0"/>
            <a:r>
              <a:rPr lang="en-US" sz="3600" dirty="0"/>
              <a:t>Severe injuries requesting extensive treatment</a:t>
            </a:r>
          </a:p>
          <a:p>
            <a:pPr lvl="0"/>
            <a:r>
              <a:rPr lang="en-US" sz="3600" dirty="0"/>
              <a:t>Increased risk of communicable diseases</a:t>
            </a:r>
          </a:p>
          <a:p>
            <a:pPr lvl="0"/>
            <a:r>
              <a:rPr lang="en-US" sz="3600" dirty="0"/>
              <a:t>Damage to health facilities</a:t>
            </a:r>
          </a:p>
          <a:p>
            <a:pPr lvl="0"/>
            <a:r>
              <a:rPr lang="en-US" sz="3600" dirty="0"/>
              <a:t>Damage to water systems</a:t>
            </a:r>
          </a:p>
          <a:p>
            <a:pPr lvl="0"/>
            <a:r>
              <a:rPr lang="en-US" sz="3600" dirty="0"/>
              <a:t>Food shortage</a:t>
            </a:r>
          </a:p>
          <a:p>
            <a:r>
              <a:rPr lang="en-US" sz="3600" dirty="0"/>
              <a:t>Major population movements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b="1" dirty="0" smtClean="0"/>
              <a:t>DISASTER MANAGEMENT</a:t>
            </a:r>
            <a:br>
              <a:rPr lang="en-US" b="1" dirty="0" smtClean="0"/>
            </a:br>
            <a:endParaRPr lang="en-US" b="1" dirty="0"/>
          </a:p>
        </p:txBody>
      </p:sp>
      <p:sp>
        <p:nvSpPr>
          <p:cNvPr id="3" name="Content Placeholder 2"/>
          <p:cNvSpPr>
            <a:spLocks noGrp="1"/>
          </p:cNvSpPr>
          <p:nvPr>
            <p:ph idx="1"/>
          </p:nvPr>
        </p:nvSpPr>
        <p:spPr>
          <a:xfrm>
            <a:off x="0" y="990600"/>
            <a:ext cx="9144000" cy="5562600"/>
          </a:xfrm>
        </p:spPr>
        <p:txBody>
          <a:bodyPr>
            <a:normAutofit/>
          </a:bodyPr>
          <a:lstStyle/>
          <a:p>
            <a:r>
              <a:rPr lang="en-US" sz="3600" dirty="0" smtClean="0"/>
              <a:t>There </a:t>
            </a:r>
            <a:r>
              <a:rPr lang="en-US" sz="3600" dirty="0"/>
              <a:t>are three fundamental aspect of disaster management</a:t>
            </a:r>
          </a:p>
          <a:p>
            <a:pPr lvl="0"/>
            <a:r>
              <a:rPr lang="en-US" sz="3600" dirty="0"/>
              <a:t>Disaster response</a:t>
            </a:r>
          </a:p>
          <a:p>
            <a:pPr lvl="0"/>
            <a:r>
              <a:rPr lang="en-US" sz="3600" dirty="0"/>
              <a:t>Disaster preparedness</a:t>
            </a:r>
          </a:p>
          <a:p>
            <a:pPr lvl="0"/>
            <a:r>
              <a:rPr lang="en-US" sz="3600" dirty="0"/>
              <a:t>Disaster </a:t>
            </a:r>
            <a:r>
              <a:rPr lang="en-US" sz="3600" dirty="0" smtClean="0"/>
              <a:t>mitigation</a:t>
            </a:r>
          </a:p>
          <a:p>
            <a:pPr lvl="0">
              <a:buNone/>
            </a:pPr>
            <a:r>
              <a:rPr lang="en-US" sz="3600" dirty="0" smtClean="0"/>
              <a:t>  </a:t>
            </a:r>
            <a:r>
              <a:rPr lang="en-US" sz="3600" dirty="0"/>
              <a:t>These three aspect of disaster management correspond to different phases in the so called disaster cycle as shown below</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t>DISASTER CYCLE</a:t>
            </a:r>
            <a:endParaRPr lang="en-US" b="1"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a:buNone/>
            </a:pPr>
            <a:endParaRPr lang="en-US" dirty="0" smtClean="0"/>
          </a:p>
          <a:p>
            <a:pPr>
              <a:buNone/>
            </a:pPr>
            <a:r>
              <a:rPr lang="en-US" dirty="0" smtClean="0"/>
              <a:t>  Risk reduction phase</a:t>
            </a:r>
          </a:p>
          <a:p>
            <a:pPr>
              <a:buNone/>
            </a:pPr>
            <a:r>
              <a:rPr lang="en-US" dirty="0" smtClean="0"/>
              <a:t>  Before a disaster				    </a:t>
            </a:r>
            <a:r>
              <a:rPr lang="en-US" b="1" dirty="0" smtClean="0"/>
              <a:t>Response</a:t>
            </a:r>
          </a:p>
          <a:p>
            <a:pPr>
              <a:buNone/>
            </a:pPr>
            <a:r>
              <a:rPr lang="en-US" b="1" dirty="0" smtClean="0"/>
              <a:t>  Preparedness		</a:t>
            </a:r>
            <a:r>
              <a:rPr lang="en-US" b="1" dirty="0" err="1" smtClean="0"/>
              <a:t>ddd</a:t>
            </a:r>
            <a:r>
              <a:rPr lang="en-US" b="1" dirty="0" smtClean="0"/>
              <a:t>			</a:t>
            </a:r>
          </a:p>
          <a:p>
            <a:endParaRPr lang="en-US" dirty="0" smtClean="0"/>
          </a:p>
          <a:p>
            <a:endParaRPr lang="en-US" dirty="0" smtClean="0"/>
          </a:p>
          <a:p>
            <a:endParaRPr lang="en-US" dirty="0" smtClean="0"/>
          </a:p>
          <a:p>
            <a:pPr>
              <a:buNone/>
            </a:pPr>
            <a:r>
              <a:rPr lang="en-US" b="1" dirty="0" smtClean="0"/>
              <a:t>  Mitigation</a:t>
            </a:r>
            <a:r>
              <a:rPr lang="en-US" dirty="0" smtClean="0"/>
              <a:t> 					</a:t>
            </a:r>
            <a:r>
              <a:rPr lang="en-US" b="1" dirty="0" smtClean="0"/>
              <a:t>Rehabilitation</a:t>
            </a:r>
          </a:p>
          <a:p>
            <a:endParaRPr lang="en-US" dirty="0" smtClean="0"/>
          </a:p>
          <a:p>
            <a:pPr lvl="7"/>
            <a:endParaRPr lang="en-US" dirty="0" smtClean="0"/>
          </a:p>
          <a:p>
            <a:pPr lvl="7">
              <a:buNone/>
            </a:pPr>
            <a:r>
              <a:rPr lang="en-US" sz="3200" b="1" dirty="0" smtClean="0"/>
              <a:t>Reconstruction</a:t>
            </a:r>
          </a:p>
          <a:p>
            <a:pPr lvl="6"/>
            <a:r>
              <a:rPr lang="en-US" dirty="0" smtClean="0"/>
              <a:t>r</a:t>
            </a:r>
          </a:p>
          <a:p>
            <a:pPr lvl="6"/>
            <a:r>
              <a:rPr lang="en-US" sz="3000" dirty="0" smtClean="0"/>
              <a:t>Recovery phase after a disaster</a:t>
            </a:r>
          </a:p>
          <a:p>
            <a:pPr lvl="6"/>
            <a:endParaRPr lang="en-US" dirty="0"/>
          </a:p>
        </p:txBody>
      </p:sp>
      <p:sp>
        <p:nvSpPr>
          <p:cNvPr id="5" name="Explosion 2 4"/>
          <p:cNvSpPr/>
          <p:nvPr/>
        </p:nvSpPr>
        <p:spPr>
          <a:xfrm>
            <a:off x="3505200" y="838200"/>
            <a:ext cx="2667000" cy="1981200"/>
          </a:xfrm>
          <a:prstGeom prst="irregularSeal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9" name="Curved Connector 18"/>
          <p:cNvCxnSpPr/>
          <p:nvPr/>
        </p:nvCxnSpPr>
        <p:spPr>
          <a:xfrm rot="10800000" flipV="1">
            <a:off x="5562600" y="4800600"/>
            <a:ext cx="1828800" cy="13716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rot="10800000">
            <a:off x="1676400" y="4876800"/>
            <a:ext cx="1600200" cy="12954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629400" y="4419600"/>
            <a:ext cx="42672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895600" y="6477000"/>
            <a:ext cx="586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2552700" y="62103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urved Connector 32"/>
          <p:cNvCxnSpPr/>
          <p:nvPr/>
        </p:nvCxnSpPr>
        <p:spPr>
          <a:xfrm rot="5400000" flipH="1" flipV="1">
            <a:off x="-152400" y="3200400"/>
            <a:ext cx="2133600" cy="6096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rot="5400000">
            <a:off x="6134100" y="3238500"/>
            <a:ext cx="2667000" cy="1524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urved Connector 36"/>
          <p:cNvCxnSpPr/>
          <p:nvPr/>
        </p:nvCxnSpPr>
        <p:spPr>
          <a:xfrm>
            <a:off x="5791200" y="1219200"/>
            <a:ext cx="1676400" cy="4572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flipV="1">
            <a:off x="2286000" y="1447800"/>
            <a:ext cx="1676400" cy="8382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8458200" y="21336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382000" y="18288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191000" y="1676400"/>
            <a:ext cx="1635128" cy="830997"/>
          </a:xfrm>
          <a:prstGeom prst="rect">
            <a:avLst/>
          </a:prstGeom>
          <a:noFill/>
        </p:spPr>
        <p:txBody>
          <a:bodyPr wrap="square" rtlCol="0">
            <a:spAutoFit/>
          </a:bodyPr>
          <a:lstStyle/>
          <a:p>
            <a:r>
              <a:rPr lang="en-US" sz="2400" b="1" dirty="0" smtClean="0"/>
              <a:t>Disaster impact</a:t>
            </a:r>
            <a:endParaRPr lang="en-US" sz="2400" b="1" dirty="0"/>
          </a:p>
        </p:txBody>
      </p:sp>
      <p:cxnSp>
        <p:nvCxnSpPr>
          <p:cNvPr id="18" name="Straight Connector 17"/>
          <p:cNvCxnSpPr/>
          <p:nvPr/>
        </p:nvCxnSpPr>
        <p:spPr>
          <a:xfrm rot="5400000" flipH="1" flipV="1">
            <a:off x="0" y="1371600"/>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343400" y="1828800"/>
            <a:ext cx="1635128" cy="830997"/>
          </a:xfrm>
          <a:prstGeom prst="rect">
            <a:avLst/>
          </a:prstGeom>
          <a:noFill/>
        </p:spPr>
        <p:txBody>
          <a:bodyPr wrap="square" rtlCol="0">
            <a:spAutoFit/>
          </a:bodyPr>
          <a:lstStyle/>
          <a:p>
            <a:r>
              <a:rPr lang="en-US" sz="2400" b="1" dirty="0" smtClean="0"/>
              <a:t>Disaster impact</a:t>
            </a:r>
            <a:endParaRPr lang="en-US"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DISASTER RESPONSE</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sz="3600" dirty="0" smtClean="0"/>
              <a:t>These are the set of activities implemented after the impact of a disaster in order to</a:t>
            </a:r>
          </a:p>
          <a:p>
            <a:r>
              <a:rPr lang="en-US" sz="3600" dirty="0" smtClean="0"/>
              <a:t> assess the needs</a:t>
            </a:r>
          </a:p>
          <a:p>
            <a:r>
              <a:rPr lang="en-US" sz="3600" dirty="0" smtClean="0"/>
              <a:t> reduce the suffering</a:t>
            </a:r>
          </a:p>
          <a:p>
            <a:r>
              <a:rPr lang="en-US" sz="3600" dirty="0" smtClean="0"/>
              <a:t> limit the spread and the consequences of the disaster</a:t>
            </a:r>
          </a:p>
          <a:p>
            <a:r>
              <a:rPr lang="en-US" sz="3600" dirty="0" smtClean="0"/>
              <a:t> open the way to rehabilitation</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DISASTER RESPONSE CONTD</a:t>
            </a:r>
            <a:endParaRPr lang="en-US" b="1" dirty="0"/>
          </a:p>
        </p:txBody>
      </p:sp>
      <p:sp>
        <p:nvSpPr>
          <p:cNvPr id="3" name="Content Placeholder 2"/>
          <p:cNvSpPr>
            <a:spLocks noGrp="1"/>
          </p:cNvSpPr>
          <p:nvPr>
            <p:ph idx="1"/>
          </p:nvPr>
        </p:nvSpPr>
        <p:spPr>
          <a:xfrm>
            <a:off x="0" y="990600"/>
            <a:ext cx="9144000" cy="5867400"/>
          </a:xfrm>
        </p:spPr>
        <p:txBody>
          <a:bodyPr>
            <a:normAutofit/>
          </a:bodyPr>
          <a:lstStyle/>
          <a:p>
            <a:r>
              <a:rPr lang="en-US" sz="4000" dirty="0"/>
              <a:t>Medical treatment is required for large number of casualties after certain type of disaster </a:t>
            </a:r>
            <a:r>
              <a:rPr lang="en-US" sz="4000" dirty="0" err="1"/>
              <a:t>e.g</a:t>
            </a:r>
            <a:r>
              <a:rPr lang="en-US" sz="4000" dirty="0"/>
              <a:t> Building collapse</a:t>
            </a:r>
            <a:r>
              <a:rPr lang="en-US" sz="4000" dirty="0" smtClean="0"/>
              <a:t>.</a:t>
            </a:r>
          </a:p>
          <a:p>
            <a:r>
              <a:rPr lang="en-US" sz="4000" dirty="0" smtClean="0"/>
              <a:t> </a:t>
            </a:r>
            <a:r>
              <a:rPr lang="en-US" sz="4000" dirty="0"/>
              <a:t>As a result of the injuries sustained during the impact, emergency care is required in the first few </a:t>
            </a:r>
            <a:r>
              <a:rPr lang="en-US" sz="4000" dirty="0" smtClean="0"/>
              <a:t>hours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DISASTER RESPONSE CONTD</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sz="4000" dirty="0" smtClean="0"/>
              <a:t>Disaster response is discussed under the following subheadings</a:t>
            </a:r>
          </a:p>
          <a:p>
            <a:pPr marL="514350" indent="-514350">
              <a:buAutoNum type="arabicPeriod"/>
            </a:pPr>
            <a:r>
              <a:rPr lang="en-US" sz="4000" dirty="0" smtClean="0"/>
              <a:t>Search recue &amp; first aid	</a:t>
            </a:r>
          </a:p>
          <a:p>
            <a:pPr marL="514350" indent="-514350">
              <a:buAutoNum type="arabicPeriod"/>
            </a:pPr>
            <a:r>
              <a:rPr lang="en-US" sz="4000" dirty="0" smtClean="0"/>
              <a:t> Triage</a:t>
            </a:r>
          </a:p>
          <a:p>
            <a:pPr marL="514350" indent="-514350">
              <a:buAutoNum type="arabicPeriod"/>
            </a:pPr>
            <a:r>
              <a:rPr lang="en-US" sz="4000" dirty="0" smtClean="0"/>
              <a:t>Tagging </a:t>
            </a:r>
          </a:p>
          <a:p>
            <a:pPr marL="514350" indent="-514350">
              <a:buAutoNum type="arabicPeriod"/>
            </a:pPr>
            <a:r>
              <a:rPr lang="en-US" sz="4000" dirty="0" smtClean="0"/>
              <a:t>Care of dead</a:t>
            </a:r>
          </a:p>
          <a:p>
            <a:pPr marL="514350" indent="-514350">
              <a:buAutoNum type="arabicPeriod"/>
            </a:pPr>
            <a:r>
              <a:rPr lang="en-US" sz="4000" dirty="0" smtClean="0"/>
              <a:t>Relief phase </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b="1" dirty="0" smtClean="0"/>
              <a:t>SEARCH RESCUE &amp; FIRST AID</a:t>
            </a:r>
            <a:endParaRPr lang="en-US" b="1" dirty="0"/>
          </a:p>
        </p:txBody>
      </p:sp>
      <p:sp>
        <p:nvSpPr>
          <p:cNvPr id="3" name="Content Placeholder 2"/>
          <p:cNvSpPr>
            <a:spLocks noGrp="1"/>
          </p:cNvSpPr>
          <p:nvPr>
            <p:ph idx="1"/>
          </p:nvPr>
        </p:nvSpPr>
        <p:spPr>
          <a:xfrm>
            <a:off x="0" y="1371600"/>
            <a:ext cx="9144000" cy="5486400"/>
          </a:xfrm>
        </p:spPr>
        <p:txBody>
          <a:bodyPr>
            <a:normAutofit/>
          </a:bodyPr>
          <a:lstStyle/>
          <a:p>
            <a:r>
              <a:rPr lang="en-US" sz="3600" dirty="0" smtClean="0"/>
              <a:t>Following </a:t>
            </a:r>
            <a:r>
              <a:rPr lang="en-US" sz="3600" dirty="0"/>
              <a:t>a major </a:t>
            </a:r>
            <a:r>
              <a:rPr lang="en-US" sz="3600" dirty="0" smtClean="0"/>
              <a:t>disaster, </a:t>
            </a:r>
            <a:r>
              <a:rPr lang="en-US" sz="3600" dirty="0"/>
              <a:t>as a result of large casualties that are involved there </a:t>
            </a:r>
            <a:r>
              <a:rPr lang="en-US" sz="3600" dirty="0" smtClean="0"/>
              <a:t>is </a:t>
            </a:r>
            <a:r>
              <a:rPr lang="en-US" sz="3600" dirty="0"/>
              <a:t>the need for search rescue and first </a:t>
            </a:r>
            <a:r>
              <a:rPr lang="en-US" sz="3600" dirty="0" smtClean="0"/>
              <a:t>aid.</a:t>
            </a:r>
            <a:endParaRPr lang="en-US" sz="3600" dirty="0"/>
          </a:p>
          <a:p>
            <a:r>
              <a:rPr lang="en-US" sz="3600" dirty="0"/>
              <a:t>Most </a:t>
            </a:r>
            <a:r>
              <a:rPr lang="en-US" sz="3600" dirty="0" smtClean="0"/>
              <a:t>times, </a:t>
            </a:r>
            <a:r>
              <a:rPr lang="en-US" sz="3600" dirty="0"/>
              <a:t>organized relief services are only able to meet a small fraction of the </a:t>
            </a:r>
            <a:r>
              <a:rPr lang="en-US" sz="3600" dirty="0" smtClean="0"/>
              <a:t>demand, hence, </a:t>
            </a:r>
            <a:r>
              <a:rPr lang="en-US" sz="3600" dirty="0"/>
              <a:t>uninjured survivors are often compelled to offer immediate help/ assistance</a:t>
            </a:r>
            <a:r>
              <a:rPr lang="en-US" sz="36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SEARCH RESCUE &amp; FIRST AID</a:t>
            </a:r>
            <a:endParaRPr lang="en-US" dirty="0"/>
          </a:p>
        </p:txBody>
      </p:sp>
      <p:sp>
        <p:nvSpPr>
          <p:cNvPr id="3" name="Content Placeholder 2"/>
          <p:cNvSpPr>
            <a:spLocks noGrp="1"/>
          </p:cNvSpPr>
          <p:nvPr>
            <p:ph idx="1"/>
          </p:nvPr>
        </p:nvSpPr>
        <p:spPr>
          <a:xfrm>
            <a:off x="0" y="1600200"/>
            <a:ext cx="9144000" cy="4525963"/>
          </a:xfrm>
        </p:spPr>
        <p:txBody>
          <a:bodyPr>
            <a:normAutofit/>
          </a:bodyPr>
          <a:lstStyle/>
          <a:p>
            <a:r>
              <a:rPr lang="en-US" sz="4400" dirty="0" smtClean="0"/>
              <a:t>Casualties must be handled with care to prevent complications. </a:t>
            </a:r>
          </a:p>
          <a:p>
            <a:r>
              <a:rPr lang="en-US" sz="4400" dirty="0" smtClean="0"/>
              <a:t>Using all available transport system, all injured persons must be transported to the nearest health facilities. </a:t>
            </a:r>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SEARCH RESCUE &amp; FIRST AID</a:t>
            </a:r>
            <a:endParaRPr lang="en-US" dirty="0"/>
          </a:p>
        </p:txBody>
      </p:sp>
      <p:sp>
        <p:nvSpPr>
          <p:cNvPr id="3" name="Content Placeholder 2"/>
          <p:cNvSpPr>
            <a:spLocks noGrp="1"/>
          </p:cNvSpPr>
          <p:nvPr>
            <p:ph idx="1"/>
          </p:nvPr>
        </p:nvSpPr>
        <p:spPr>
          <a:xfrm>
            <a:off x="0" y="1371600"/>
            <a:ext cx="9144000" cy="5486400"/>
          </a:xfrm>
        </p:spPr>
        <p:txBody>
          <a:bodyPr>
            <a:normAutofit/>
          </a:bodyPr>
          <a:lstStyle/>
          <a:p>
            <a:r>
              <a:rPr lang="en-US" dirty="0" smtClean="0"/>
              <a:t>Providing proper care to casualties must be the goal of the facility. All health service resources must be redirected to this new priority, bed must be made available while surgical services must be maximized</a:t>
            </a:r>
            <a:endParaRPr lang="en-US" dirty="0"/>
          </a:p>
          <a:p>
            <a:r>
              <a:rPr lang="en-US" dirty="0" smtClean="0"/>
              <a:t>A </a:t>
            </a:r>
            <a:r>
              <a:rPr lang="en-US" dirty="0"/>
              <a:t>centre should be established by the facility, to respond to </a:t>
            </a:r>
            <a:r>
              <a:rPr lang="en-US" dirty="0" smtClean="0"/>
              <a:t>inquiries </a:t>
            </a:r>
            <a:r>
              <a:rPr lang="en-US" dirty="0"/>
              <a:t>from patient’s relatives and friends. Priority should be given to victims identification and adequate mortuary space should be provided.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DEFINITION</a:t>
            </a:r>
            <a:endParaRPr lang="en-US" b="1" dirty="0"/>
          </a:p>
        </p:txBody>
      </p:sp>
      <p:sp>
        <p:nvSpPr>
          <p:cNvPr id="3" name="Content Placeholder 2"/>
          <p:cNvSpPr>
            <a:spLocks noGrp="1"/>
          </p:cNvSpPr>
          <p:nvPr>
            <p:ph idx="1"/>
          </p:nvPr>
        </p:nvSpPr>
        <p:spPr>
          <a:xfrm>
            <a:off x="0" y="914400"/>
            <a:ext cx="9144000" cy="5943600"/>
          </a:xfrm>
        </p:spPr>
        <p:txBody>
          <a:bodyPr>
            <a:normAutofit/>
          </a:bodyPr>
          <a:lstStyle/>
          <a:p>
            <a:r>
              <a:rPr lang="en-US" dirty="0"/>
              <a:t>A disaster can be defined as any occurrence that causes damage, ecological disruption, loss of human life or deterioration of health and health services on a scale sufficient to warrant an extra ordinary response from outside the affected community area (Park, 2009</a:t>
            </a:r>
            <a:r>
              <a:rPr lang="en-US" dirty="0" smtClean="0"/>
              <a:t>).</a:t>
            </a:r>
            <a:endParaRPr lang="en-US" b="1" dirty="0" smtClean="0"/>
          </a:p>
          <a:p>
            <a:r>
              <a:rPr lang="en-US" dirty="0" smtClean="0"/>
              <a:t>A disaster is an occurrence disrupting the normal conditions of existence and causing a level of suffering that exceeds the capacity of adjustment of the affected community.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TRIAGE</a:t>
            </a:r>
            <a:endParaRPr lang="en-US" b="1" dirty="0"/>
          </a:p>
        </p:txBody>
      </p:sp>
      <p:sp>
        <p:nvSpPr>
          <p:cNvPr id="3" name="Content Placeholder 2"/>
          <p:cNvSpPr>
            <a:spLocks noGrp="1"/>
          </p:cNvSpPr>
          <p:nvPr>
            <p:ph idx="1"/>
          </p:nvPr>
        </p:nvSpPr>
        <p:spPr>
          <a:xfrm>
            <a:off x="0" y="1371600"/>
            <a:ext cx="9144000" cy="5486400"/>
          </a:xfrm>
        </p:spPr>
        <p:txBody>
          <a:bodyPr>
            <a:normAutofit/>
          </a:bodyPr>
          <a:lstStyle/>
          <a:p>
            <a:r>
              <a:rPr lang="en-US" dirty="0"/>
              <a:t>This is a medical treatment approach that is adopted when the quality and severity of injuries overwhelm the operative capacity of health facilities. </a:t>
            </a:r>
            <a:endParaRPr lang="en-US" dirty="0" smtClean="0"/>
          </a:p>
          <a:p>
            <a:r>
              <a:rPr lang="en-US" dirty="0" smtClean="0"/>
              <a:t>The </a:t>
            </a:r>
            <a:r>
              <a:rPr lang="en-US" dirty="0"/>
              <a:t>principle of “first come, first treated” is not followed in emergencies</a:t>
            </a:r>
            <a:r>
              <a:rPr lang="en-US" dirty="0" smtClean="0"/>
              <a:t>.</a:t>
            </a:r>
          </a:p>
          <a:p>
            <a:r>
              <a:rPr lang="en-US" dirty="0" smtClean="0"/>
              <a:t>Triage </a:t>
            </a:r>
            <a:r>
              <a:rPr lang="en-US" dirty="0"/>
              <a:t>consists of </a:t>
            </a:r>
            <a:r>
              <a:rPr lang="en-US" dirty="0" smtClean="0"/>
              <a:t>rapidly classifying </a:t>
            </a:r>
            <a:r>
              <a:rPr lang="en-US" dirty="0"/>
              <a:t>the injured on the basis of the severity of their injuries and the likelihood of their survival with prompt medical intervention.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t>TRIAGE</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dirty="0"/>
              <a:t>Higher priority is given to victims whose immediate or long term prognosis can be dramatically affected by simple intensive care. </a:t>
            </a:r>
            <a:endParaRPr lang="en-US" dirty="0" smtClean="0"/>
          </a:p>
          <a:p>
            <a:r>
              <a:rPr lang="en-US" dirty="0" smtClean="0"/>
              <a:t>Moribund </a:t>
            </a:r>
            <a:r>
              <a:rPr lang="en-US" dirty="0"/>
              <a:t>patients, who require a great deal of attention with questionable benefit, have the lowest priority. </a:t>
            </a:r>
            <a:endParaRPr lang="en-US" dirty="0" smtClean="0"/>
          </a:p>
          <a:p>
            <a:r>
              <a:rPr lang="en-US" dirty="0" smtClean="0"/>
              <a:t>Triage </a:t>
            </a:r>
            <a:r>
              <a:rPr lang="en-US" dirty="0"/>
              <a:t>is the only approach that can provide maximum benefit to the greatest number of injured in a major disaster situation.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TRIAGE SYSTEM</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There are different triage systems but the most common classification uses the internationally accepted four color code system</a:t>
            </a:r>
          </a:p>
          <a:p>
            <a:pPr lvl="0"/>
            <a:r>
              <a:rPr lang="en-US" dirty="0" smtClean="0">
                <a:solidFill>
                  <a:srgbClr val="FF0000"/>
                </a:solidFill>
              </a:rPr>
              <a:t>Red</a:t>
            </a:r>
            <a:r>
              <a:rPr lang="en-US" dirty="0" smtClean="0"/>
              <a:t> </a:t>
            </a:r>
            <a:r>
              <a:rPr lang="en-US" dirty="0"/>
              <a:t>indicates high priority treatment or transfer</a:t>
            </a:r>
          </a:p>
          <a:p>
            <a:pPr lvl="0"/>
            <a:r>
              <a:rPr lang="en-US" dirty="0">
                <a:solidFill>
                  <a:srgbClr val="FFFF00"/>
                </a:solidFill>
              </a:rPr>
              <a:t>Yellow</a:t>
            </a:r>
            <a:r>
              <a:rPr lang="en-US" dirty="0"/>
              <a:t> indicate medium priority</a:t>
            </a:r>
          </a:p>
          <a:p>
            <a:pPr lvl="0"/>
            <a:r>
              <a:rPr lang="en-US" dirty="0">
                <a:solidFill>
                  <a:srgbClr val="92D050"/>
                </a:solidFill>
              </a:rPr>
              <a:t>Green</a:t>
            </a:r>
            <a:r>
              <a:rPr lang="en-US" dirty="0"/>
              <a:t> indicates ambulatory patient</a:t>
            </a:r>
          </a:p>
          <a:p>
            <a:r>
              <a:rPr lang="en-US" dirty="0"/>
              <a:t>Black indicates dead or moribund patient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TRIAGE CONTD</a:t>
            </a:r>
            <a:endParaRPr lang="en-US" b="1" dirty="0"/>
          </a:p>
        </p:txBody>
      </p:sp>
      <p:sp>
        <p:nvSpPr>
          <p:cNvPr id="3" name="Content Placeholder 2"/>
          <p:cNvSpPr>
            <a:spLocks noGrp="1"/>
          </p:cNvSpPr>
          <p:nvPr>
            <p:ph idx="1"/>
          </p:nvPr>
        </p:nvSpPr>
        <p:spPr>
          <a:xfrm>
            <a:off x="0" y="1447800"/>
            <a:ext cx="9144000" cy="5410200"/>
          </a:xfrm>
        </p:spPr>
        <p:txBody>
          <a:bodyPr>
            <a:normAutofit lnSpcReduction="10000"/>
          </a:bodyPr>
          <a:lstStyle/>
          <a:p>
            <a:r>
              <a:rPr lang="en-US" dirty="0"/>
              <a:t>Triage should be carried out at the site of the disaster in order to determine transportation </a:t>
            </a:r>
            <a:r>
              <a:rPr lang="en-US" dirty="0" smtClean="0"/>
              <a:t>priority</a:t>
            </a:r>
          </a:p>
          <a:p>
            <a:r>
              <a:rPr lang="en-US" dirty="0" smtClean="0"/>
              <a:t> Patient </a:t>
            </a:r>
            <a:r>
              <a:rPr lang="en-US" dirty="0"/>
              <a:t>needs and priority of medical care will be </a:t>
            </a:r>
            <a:r>
              <a:rPr lang="en-US" dirty="0" smtClean="0"/>
              <a:t>reassessed on admission to the hospital or treatment centre.</a:t>
            </a:r>
          </a:p>
          <a:p>
            <a:r>
              <a:rPr lang="en-US" dirty="0" smtClean="0"/>
              <a:t>Person </a:t>
            </a:r>
            <a:r>
              <a:rPr lang="en-US" dirty="0"/>
              <a:t>with minor injuries should be treated at home to reduce pressure of transporting them to central facilities. </a:t>
            </a:r>
            <a:endParaRPr lang="en-US" dirty="0" smtClean="0"/>
          </a:p>
          <a:p>
            <a:r>
              <a:rPr lang="en-US" dirty="0" smtClean="0"/>
              <a:t>The </a:t>
            </a:r>
            <a:r>
              <a:rPr lang="en-US" dirty="0"/>
              <a:t>seriously injured should be transported to hospital with specialized treatment facilities.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t>TAGGING</a:t>
            </a:r>
            <a:endParaRPr lang="en-US" b="1" dirty="0"/>
          </a:p>
        </p:txBody>
      </p:sp>
      <p:sp>
        <p:nvSpPr>
          <p:cNvPr id="3" name="Content Placeholder 2"/>
          <p:cNvSpPr>
            <a:spLocks noGrp="1"/>
          </p:cNvSpPr>
          <p:nvPr>
            <p:ph idx="1"/>
          </p:nvPr>
        </p:nvSpPr>
        <p:spPr>
          <a:xfrm>
            <a:off x="0" y="1600200"/>
            <a:ext cx="9144000" cy="4525963"/>
          </a:xfrm>
        </p:spPr>
        <p:txBody>
          <a:bodyPr>
            <a:normAutofit/>
          </a:bodyPr>
          <a:lstStyle/>
          <a:p>
            <a:r>
              <a:rPr lang="en-US" dirty="0" smtClean="0"/>
              <a:t> </a:t>
            </a:r>
            <a:r>
              <a:rPr lang="en-US" dirty="0"/>
              <a:t>All patient should be identified with tags </a:t>
            </a:r>
            <a:r>
              <a:rPr lang="en-US" dirty="0" smtClean="0"/>
              <a:t>stating </a:t>
            </a:r>
            <a:r>
              <a:rPr lang="en-US" dirty="0"/>
              <a:t>their name, age, place of origin, triage, category, diagnosis and initial treatment.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CARE OF THE DEAD</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Caring for the dead is an essential part of disaster management. Large number of dead bodies can impede the efficiency of the rescue activities at the site of disaster. Cares of the dead includes</a:t>
            </a:r>
          </a:p>
          <a:p>
            <a:pPr lvl="0"/>
            <a:r>
              <a:rPr lang="en-US" dirty="0" smtClean="0"/>
              <a:t>Removal of the dead from the disaster scene</a:t>
            </a:r>
          </a:p>
          <a:p>
            <a:pPr lvl="0"/>
            <a:r>
              <a:rPr lang="en-US" dirty="0" smtClean="0"/>
              <a:t>Transferring into the mortuary</a:t>
            </a:r>
          </a:p>
          <a:p>
            <a:pPr lvl="0"/>
            <a:r>
              <a:rPr lang="en-US" dirty="0" smtClean="0"/>
              <a:t>Identification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OF THE DEAD CONTD</a:t>
            </a:r>
            <a:endParaRPr lang="en-US" b="1" dirty="0"/>
          </a:p>
        </p:txBody>
      </p:sp>
      <p:sp>
        <p:nvSpPr>
          <p:cNvPr id="3" name="Content Placeholder 2"/>
          <p:cNvSpPr>
            <a:spLocks noGrp="1"/>
          </p:cNvSpPr>
          <p:nvPr>
            <p:ph idx="1"/>
          </p:nvPr>
        </p:nvSpPr>
        <p:spPr>
          <a:xfrm>
            <a:off x="0" y="1600200"/>
            <a:ext cx="9144000" cy="4525963"/>
          </a:xfrm>
        </p:spPr>
        <p:txBody>
          <a:bodyPr/>
          <a:lstStyle/>
          <a:p>
            <a:pPr lvl="0"/>
            <a:r>
              <a:rPr lang="en-US" dirty="0" smtClean="0"/>
              <a:t>Reception of bereaved relatives, proper respect must be given to the dead. </a:t>
            </a:r>
          </a:p>
          <a:p>
            <a:pPr lvl="0"/>
            <a:r>
              <a:rPr lang="en-US" dirty="0" smtClean="0"/>
              <a:t>Health hazards with cadavers are minimal when death result from trauma. When human  bodies contaminate streams, well or other water sources as in floods etc. they may transmit gastroenteritis or food poisoning to survivors.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RELIEF PHASE</a:t>
            </a:r>
            <a:endParaRPr lang="en-US" b="1" dirty="0"/>
          </a:p>
        </p:txBody>
      </p:sp>
      <p:sp>
        <p:nvSpPr>
          <p:cNvPr id="3" name="Content Placeholder 2"/>
          <p:cNvSpPr>
            <a:spLocks noGrp="1"/>
          </p:cNvSpPr>
          <p:nvPr>
            <p:ph idx="1"/>
          </p:nvPr>
        </p:nvSpPr>
        <p:spPr>
          <a:xfrm>
            <a:off x="0" y="914400"/>
            <a:ext cx="9144000" cy="5943600"/>
          </a:xfrm>
        </p:spPr>
        <p:txBody>
          <a:bodyPr>
            <a:normAutofit/>
          </a:bodyPr>
          <a:lstStyle/>
          <a:p>
            <a:r>
              <a:rPr lang="en-US" dirty="0" smtClean="0"/>
              <a:t>Assistance </a:t>
            </a:r>
            <a:r>
              <a:rPr lang="en-US" dirty="0"/>
              <a:t>from outside or </a:t>
            </a:r>
            <a:r>
              <a:rPr lang="en-US" dirty="0" smtClean="0"/>
              <a:t>within </a:t>
            </a:r>
            <a:r>
              <a:rPr lang="en-US" dirty="0"/>
              <a:t>is one of the immediate demands. The type and quality of humanitarian relief supply are determined by </a:t>
            </a:r>
            <a:r>
              <a:rPr lang="en-US" dirty="0" smtClean="0"/>
              <a:t>2 </a:t>
            </a:r>
            <a:r>
              <a:rPr lang="en-US" dirty="0"/>
              <a:t>factors</a:t>
            </a:r>
          </a:p>
          <a:p>
            <a:pPr lvl="0"/>
            <a:r>
              <a:rPr lang="en-US" dirty="0"/>
              <a:t>Type of disaster </a:t>
            </a:r>
          </a:p>
          <a:p>
            <a:pPr lvl="0"/>
            <a:r>
              <a:rPr lang="en-US" dirty="0"/>
              <a:t>Type and quality of supply available locally</a:t>
            </a:r>
          </a:p>
          <a:p>
            <a:r>
              <a:rPr lang="en-US" dirty="0"/>
              <a:t> </a:t>
            </a:r>
            <a:r>
              <a:rPr lang="en-US" dirty="0" smtClean="0"/>
              <a:t>When </a:t>
            </a:r>
            <a:r>
              <a:rPr lang="en-US" dirty="0"/>
              <a:t>a disaster occurs, the most critical </a:t>
            </a:r>
            <a:r>
              <a:rPr lang="en-US" dirty="0" smtClean="0"/>
              <a:t>aspect is </a:t>
            </a:r>
            <a:r>
              <a:rPr lang="en-US" dirty="0"/>
              <a:t>health supply needed to treat the casualty to prevent spread of communicable </a:t>
            </a:r>
            <a:r>
              <a:rPr lang="en-US" dirty="0" smtClean="0"/>
              <a:t>diseases (food</a:t>
            </a:r>
            <a:r>
              <a:rPr lang="en-US" dirty="0"/>
              <a:t>, shelter, clothing, sanitary, engineering equipment, construction </a:t>
            </a:r>
            <a:r>
              <a:rPr lang="en-US" dirty="0" smtClean="0"/>
              <a:t>materials).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PRINCIPLES OF MANAGING HUMANITARIAN SUPPLY</a:t>
            </a:r>
            <a:endParaRPr lang="en-US" b="1" dirty="0"/>
          </a:p>
        </p:txBody>
      </p:sp>
      <p:sp>
        <p:nvSpPr>
          <p:cNvPr id="3" name="Content Placeholder 2"/>
          <p:cNvSpPr>
            <a:spLocks noGrp="1"/>
          </p:cNvSpPr>
          <p:nvPr>
            <p:ph idx="1"/>
          </p:nvPr>
        </p:nvSpPr>
        <p:spPr>
          <a:xfrm>
            <a:off x="0" y="1600200"/>
            <a:ext cx="9144000" cy="4525963"/>
          </a:xfrm>
        </p:spPr>
        <p:txBody>
          <a:bodyPr>
            <a:normAutofit/>
          </a:bodyPr>
          <a:lstStyle/>
          <a:p>
            <a:r>
              <a:rPr lang="en-US" sz="3600" dirty="0"/>
              <a:t>The four principles required in managing humanitarian supply are</a:t>
            </a:r>
          </a:p>
          <a:p>
            <a:pPr lvl="0"/>
            <a:r>
              <a:rPr lang="en-US" sz="3600" dirty="0"/>
              <a:t>Acquisition of the supply</a:t>
            </a:r>
          </a:p>
          <a:p>
            <a:pPr lvl="0"/>
            <a:r>
              <a:rPr lang="en-US" sz="3600" dirty="0"/>
              <a:t>Transportation of the supply</a:t>
            </a:r>
          </a:p>
          <a:p>
            <a:pPr lvl="0"/>
            <a:r>
              <a:rPr lang="en-US" sz="3600" dirty="0"/>
              <a:t>Storage of the supply</a:t>
            </a:r>
          </a:p>
          <a:p>
            <a:r>
              <a:rPr lang="en-US" sz="3600" dirty="0"/>
              <a:t>Distribution of the supply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REHABILITATION</a:t>
            </a:r>
            <a:endParaRPr lang="en-US" b="1" dirty="0"/>
          </a:p>
        </p:txBody>
      </p:sp>
      <p:sp>
        <p:nvSpPr>
          <p:cNvPr id="3" name="Content Placeholder 2"/>
          <p:cNvSpPr>
            <a:spLocks noGrp="1"/>
          </p:cNvSpPr>
          <p:nvPr>
            <p:ph idx="1"/>
          </p:nvPr>
        </p:nvSpPr>
        <p:spPr>
          <a:xfrm>
            <a:off x="0" y="1143000"/>
            <a:ext cx="9144000" cy="5715000"/>
          </a:xfrm>
        </p:spPr>
        <p:txBody>
          <a:bodyPr>
            <a:normAutofit lnSpcReduction="10000"/>
          </a:bodyPr>
          <a:lstStyle/>
          <a:p>
            <a:pPr lvl="0"/>
            <a:r>
              <a:rPr lang="en-US" dirty="0" smtClean="0"/>
              <a:t>Rehabilitation starts from the very moment of the disaster and continue until the population is stabilized.</a:t>
            </a:r>
          </a:p>
          <a:p>
            <a:pPr lvl="0"/>
            <a:r>
              <a:rPr lang="en-US" dirty="0" smtClean="0"/>
              <a:t>Emergency shelter in form of tents or emergency houses are necessary facilities. </a:t>
            </a:r>
          </a:p>
          <a:p>
            <a:pPr lvl="0"/>
            <a:r>
              <a:rPr lang="en-US" dirty="0" smtClean="0"/>
              <a:t>Adequate supply of safe water ( quality and quantity)</a:t>
            </a:r>
          </a:p>
          <a:p>
            <a:pPr lvl="0"/>
            <a:r>
              <a:rPr lang="en-US" dirty="0" smtClean="0"/>
              <a:t>Facilities for the disposal of waste.</a:t>
            </a:r>
          </a:p>
          <a:p>
            <a:r>
              <a:rPr lang="en-US" dirty="0" smtClean="0"/>
              <a:t>Facilities for recreation such as </a:t>
            </a:r>
            <a:r>
              <a:rPr lang="en-US" dirty="0" err="1" smtClean="0"/>
              <a:t>ludo</a:t>
            </a:r>
            <a:r>
              <a:rPr lang="en-US" dirty="0" smtClean="0"/>
              <a:t>, draft and Ayo this occupy time and prevent suicide, prostitution, depression etc. </a:t>
            </a:r>
          </a:p>
          <a:p>
            <a:pPr lvl="0"/>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0" y="1600200"/>
            <a:ext cx="9144000" cy="5257800"/>
          </a:xfrm>
        </p:spPr>
        <p:txBody>
          <a:bodyPr/>
          <a:lstStyle/>
          <a:p>
            <a:r>
              <a:rPr lang="en-US" dirty="0"/>
              <a:t>Emergencies and disasters affect the health and well being of </a:t>
            </a:r>
            <a:r>
              <a:rPr lang="en-US" dirty="0" smtClean="0"/>
              <a:t>people</a:t>
            </a:r>
          </a:p>
          <a:p>
            <a:r>
              <a:rPr lang="en-US" dirty="0" smtClean="0"/>
              <a:t>It </a:t>
            </a:r>
            <a:r>
              <a:rPr lang="en-US" dirty="0"/>
              <a:t>causes the displacement of many people, and many are often killed or injured or subjected to greater risk of epidemics</a:t>
            </a:r>
            <a:r>
              <a:rPr lang="en-US" dirty="0" smtClean="0"/>
              <a:t>.</a:t>
            </a:r>
          </a:p>
          <a:p>
            <a:r>
              <a:rPr lang="en-US" dirty="0" smtClean="0"/>
              <a:t>Disaster also has a negative implication , cause harm to existing infrastructure and inhibit sustainable development.</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REHABILITATION CONTD</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Provide facilities for disposal of waste and ensure personal hygiene </a:t>
            </a:r>
          </a:p>
          <a:p>
            <a:pPr lvl="0"/>
            <a:r>
              <a:rPr lang="en-US" dirty="0" smtClean="0"/>
              <a:t>Ensure adequate supply of safe food, ensure kitchen hygiene to prevent food-borne diseases</a:t>
            </a:r>
          </a:p>
          <a:p>
            <a:pPr lvl="0"/>
            <a:r>
              <a:rPr lang="en-US" dirty="0" smtClean="0"/>
              <a:t>Control program for vector-borne diseases should be intensified</a:t>
            </a:r>
          </a:p>
          <a:p>
            <a:r>
              <a:rPr lang="en-US" dirty="0" smtClean="0"/>
              <a:t>Make provision for essential health service( sick bay).</a:t>
            </a:r>
          </a:p>
          <a:p>
            <a:r>
              <a:rPr lang="en-US" dirty="0" smtClean="0"/>
              <a:t>There must be proper arrangement for burial to prevent out break of diseases.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
            </a:r>
            <a:br>
              <a:rPr lang="en-US" sz="3600" dirty="0" smtClean="0"/>
            </a:br>
            <a:r>
              <a:rPr lang="en-US" sz="3600" b="1" dirty="0" smtClean="0"/>
              <a:t>Epidemiological Surveillance </a:t>
            </a:r>
            <a:r>
              <a:rPr lang="en-US" sz="3600" b="1" dirty="0"/>
              <a:t>and disease control in disaster management</a:t>
            </a:r>
            <a:br>
              <a:rPr lang="en-US" sz="3600" b="1" dirty="0"/>
            </a:br>
            <a:endParaRPr lang="en-US" sz="3600" b="1"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Avoid </a:t>
            </a:r>
            <a:r>
              <a:rPr lang="en-US" dirty="0"/>
              <a:t>overcrowding and poor sanitation</a:t>
            </a:r>
          </a:p>
          <a:p>
            <a:pPr lvl="0"/>
            <a:r>
              <a:rPr lang="en-US" dirty="0"/>
              <a:t>Prevent mass population displacement which may lead to increase in communicable </a:t>
            </a:r>
            <a:r>
              <a:rPr lang="en-US" dirty="0" smtClean="0"/>
              <a:t>diseases.</a:t>
            </a:r>
            <a:endParaRPr lang="en-US" dirty="0"/>
          </a:p>
          <a:p>
            <a:pPr lvl="0"/>
            <a:r>
              <a:rPr lang="en-US" dirty="0"/>
              <a:t>Avoid </a:t>
            </a:r>
            <a:r>
              <a:rPr lang="en-US" dirty="0" smtClean="0"/>
              <a:t>disruption </a:t>
            </a:r>
            <a:r>
              <a:rPr lang="en-US" dirty="0"/>
              <a:t>and contamination of water supply as well as damages to sewage system and power supply</a:t>
            </a:r>
          </a:p>
          <a:p>
            <a:pPr lvl="0"/>
            <a:r>
              <a:rPr lang="en-US" dirty="0" smtClean="0"/>
              <a:t>Avoid </a:t>
            </a:r>
            <a:r>
              <a:rPr lang="en-US" dirty="0"/>
              <a:t>displacement of domestic and wild animals, who may carry </a:t>
            </a:r>
            <a:r>
              <a:rPr lang="en-US" dirty="0" err="1" smtClean="0"/>
              <a:t>zoonoses</a:t>
            </a:r>
            <a:r>
              <a:rPr lang="en-US" dirty="0" smtClean="0"/>
              <a:t> </a:t>
            </a:r>
            <a:r>
              <a:rPr lang="en-US" dirty="0"/>
              <a:t>that can be transmitted to humans as well as other </a:t>
            </a:r>
            <a:r>
              <a:rPr lang="en-US" dirty="0" smtClean="0"/>
              <a:t>animals ( </a:t>
            </a:r>
            <a:r>
              <a:rPr lang="en-US" dirty="0" err="1" smtClean="0"/>
              <a:t>Leptospirosis</a:t>
            </a:r>
            <a:r>
              <a:rPr lang="en-US" dirty="0"/>
              <a:t>, Anthrax)</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96962"/>
          </a:xfrm>
        </p:spPr>
        <p:txBody>
          <a:bodyPr>
            <a:normAutofit fontScale="90000"/>
          </a:bodyPr>
          <a:lstStyle/>
          <a:p>
            <a:r>
              <a:rPr lang="en-US" dirty="0" smtClean="0"/>
              <a:t/>
            </a:r>
            <a:br>
              <a:rPr lang="en-US" dirty="0" smtClean="0"/>
            </a:br>
            <a:r>
              <a:rPr lang="en-US" b="1" dirty="0" smtClean="0"/>
              <a:t>Epidemiological Surveillance and disease control in disaster management</a:t>
            </a:r>
            <a:br>
              <a:rPr lang="en-US" b="1" dirty="0" smtClean="0"/>
            </a:br>
            <a:endParaRPr lang="en-US" b="1" dirty="0"/>
          </a:p>
        </p:txBody>
      </p:sp>
      <p:sp>
        <p:nvSpPr>
          <p:cNvPr id="3" name="Content Placeholder 2"/>
          <p:cNvSpPr>
            <a:spLocks noGrp="1"/>
          </p:cNvSpPr>
          <p:nvPr>
            <p:ph idx="1"/>
          </p:nvPr>
        </p:nvSpPr>
        <p:spPr>
          <a:xfrm>
            <a:off x="0" y="1524000"/>
            <a:ext cx="9144000" cy="5334000"/>
          </a:xfrm>
        </p:spPr>
        <p:txBody>
          <a:bodyPr>
            <a:normAutofit/>
          </a:bodyPr>
          <a:lstStyle/>
          <a:p>
            <a:r>
              <a:rPr lang="en-US" dirty="0" smtClean="0"/>
              <a:t>Avoid disruption of routine control programme as funds and personnel are actually diverted to relief work</a:t>
            </a:r>
          </a:p>
          <a:p>
            <a:pPr lvl="0"/>
            <a:r>
              <a:rPr lang="en-US" dirty="0" smtClean="0"/>
              <a:t>Avoid </a:t>
            </a:r>
            <a:r>
              <a:rPr lang="en-US" dirty="0"/>
              <a:t>ecological changes which may </a:t>
            </a:r>
            <a:r>
              <a:rPr lang="en-US" dirty="0" smtClean="0"/>
              <a:t>favor </a:t>
            </a:r>
            <a:r>
              <a:rPr lang="en-US" dirty="0"/>
              <a:t>breeding of vectors and increase the </a:t>
            </a:r>
            <a:r>
              <a:rPr lang="en-US" dirty="0" smtClean="0"/>
              <a:t>vector </a:t>
            </a:r>
            <a:r>
              <a:rPr lang="en-US" dirty="0"/>
              <a:t>population density.</a:t>
            </a:r>
          </a:p>
          <a:p>
            <a:pPr lvl="0"/>
            <a:r>
              <a:rPr lang="en-US" dirty="0"/>
              <a:t>Source of food should be well monitored as provision of emergency food, water and shelter in disaster situation from different or new source may itself be a source of </a:t>
            </a:r>
            <a:r>
              <a:rPr lang="en-US" dirty="0" smtClean="0"/>
              <a:t>infection.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
            </a:r>
            <a:br>
              <a:rPr lang="en-US" dirty="0" smtClean="0"/>
            </a:br>
            <a:r>
              <a:rPr lang="en-US" b="1" dirty="0" smtClean="0"/>
              <a:t>Epidemiological Surveillance and disease control in disaster management</a:t>
            </a:r>
            <a:br>
              <a:rPr lang="en-US" b="1" dirty="0" smtClean="0"/>
            </a:br>
            <a:endParaRPr lang="en-US" b="1" dirty="0"/>
          </a:p>
        </p:txBody>
      </p:sp>
      <p:sp>
        <p:nvSpPr>
          <p:cNvPr id="3" name="Content Placeholder 2"/>
          <p:cNvSpPr>
            <a:spLocks noGrp="1"/>
          </p:cNvSpPr>
          <p:nvPr>
            <p:ph idx="1"/>
          </p:nvPr>
        </p:nvSpPr>
        <p:spPr>
          <a:xfrm>
            <a:off x="0" y="1600200"/>
            <a:ext cx="9144000" cy="5257800"/>
          </a:xfrm>
        </p:spPr>
        <p:txBody>
          <a:bodyPr>
            <a:normAutofit/>
          </a:bodyPr>
          <a:lstStyle/>
          <a:p>
            <a:pPr lvl="0"/>
            <a:r>
              <a:rPr lang="en-US" dirty="0" smtClean="0"/>
              <a:t>Organize a reliable disease reporting system to identify outbreak and to promptly initiate control measures.</a:t>
            </a:r>
          </a:p>
          <a:p>
            <a:pPr lvl="0"/>
            <a:r>
              <a:rPr lang="en-US" dirty="0" smtClean="0"/>
              <a:t>Investigate all reports of disease outbreak rapidly</a:t>
            </a:r>
          </a:p>
          <a:p>
            <a:pPr lvl="0"/>
            <a:r>
              <a:rPr lang="en-US" dirty="0" smtClean="0"/>
              <a:t>Vaccination where applicable</a:t>
            </a:r>
          </a:p>
          <a:p>
            <a:pPr lvl="0"/>
            <a:r>
              <a:rPr lang="en-US" dirty="0" smtClean="0"/>
              <a:t>Rehabilitation – This is the final phase in disaster management and this is restoring individuals to their pre-disaster conditions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rmAutofit/>
          </a:bodyPr>
          <a:lstStyle/>
          <a:p>
            <a:r>
              <a:rPr lang="en-US" b="1" dirty="0" smtClean="0"/>
              <a:t>DISASTER PREPAREDNESS</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Disaster </a:t>
            </a:r>
            <a:r>
              <a:rPr lang="en-US" dirty="0"/>
              <a:t>preparedness is a programme of long term development activities whose goals are to strengthen the overall capacity and capability of a country to manage efficiently all types of </a:t>
            </a:r>
            <a:r>
              <a:rPr lang="en-US" dirty="0" smtClean="0"/>
              <a:t>emergency</a:t>
            </a:r>
          </a:p>
          <a:p>
            <a:r>
              <a:rPr lang="en-US" dirty="0" smtClean="0"/>
              <a:t>Disaster preparedness is a multi-sectoral activity, it is an integral part of a national system that is responsible for developing plans and programs for disaster management.</a:t>
            </a:r>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DISASTER PREPAREDNESS</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sz="4000" dirty="0" smtClean="0"/>
              <a:t>The objective of disaster preparedness is to ensure that appropriate systems, procedures and resources are in place to provide prompt and effective assistance to disaster victims in order to reduce the impact.</a:t>
            </a:r>
            <a:endParaRPr 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EMERGENCY PREPAREDNESS CONTD</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sz="4000" dirty="0" smtClean="0"/>
              <a:t>Its the measures that ensure the organized mobilization of</a:t>
            </a:r>
          </a:p>
          <a:p>
            <a:pPr>
              <a:buFont typeface="Wingdings" pitchFamily="2" charset="2"/>
              <a:buChar char="v"/>
            </a:pPr>
            <a:r>
              <a:rPr lang="en-US" sz="4000" dirty="0" smtClean="0"/>
              <a:t>Personnel</a:t>
            </a:r>
          </a:p>
          <a:p>
            <a:pPr>
              <a:buFont typeface="Wingdings" pitchFamily="2" charset="2"/>
              <a:buChar char="v"/>
            </a:pPr>
            <a:r>
              <a:rPr lang="en-US" sz="4000" dirty="0" smtClean="0"/>
              <a:t>Funds </a:t>
            </a:r>
          </a:p>
          <a:p>
            <a:pPr>
              <a:buFont typeface="Wingdings" pitchFamily="2" charset="2"/>
              <a:buChar char="v"/>
            </a:pPr>
            <a:r>
              <a:rPr lang="en-US" sz="4000" dirty="0" smtClean="0"/>
              <a:t>Equipment and Supplies</a:t>
            </a:r>
          </a:p>
          <a:p>
            <a:r>
              <a:rPr lang="en-US" sz="4000" dirty="0" smtClean="0"/>
              <a:t>Within a safe environment for effective relief</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dirty="0" smtClean="0"/>
              <a:t>EMERGENCY  PREPAREDNESS CONTD</a:t>
            </a:r>
            <a:endParaRPr lang="en-US" b="1"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a:t>The community is a major focus in emergency preparedness because </a:t>
            </a:r>
          </a:p>
          <a:p>
            <a:pPr lvl="0">
              <a:buFont typeface="Wingdings" pitchFamily="2" charset="2"/>
              <a:buChar char="v"/>
            </a:pPr>
            <a:r>
              <a:rPr lang="en-US" dirty="0"/>
              <a:t>members of the community are the most to gain from an effective </a:t>
            </a:r>
            <a:r>
              <a:rPr lang="en-US" dirty="0" smtClean="0"/>
              <a:t>and </a:t>
            </a:r>
            <a:r>
              <a:rPr lang="en-US" dirty="0"/>
              <a:t>appropriate emergency preparedness program</a:t>
            </a:r>
          </a:p>
          <a:p>
            <a:pPr lvl="0">
              <a:buFont typeface="Wingdings" pitchFamily="2" charset="2"/>
              <a:buChar char="v"/>
            </a:pPr>
            <a:r>
              <a:rPr lang="en-US" dirty="0"/>
              <a:t>The community are those who first respond to an emergency especially in disaster that causes </a:t>
            </a:r>
            <a:r>
              <a:rPr lang="en-US" dirty="0" smtClean="0"/>
              <a:t>disruption </a:t>
            </a:r>
            <a:r>
              <a:rPr lang="en-US" dirty="0"/>
              <a:t>of transport and communication system</a:t>
            </a:r>
          </a:p>
          <a:p>
            <a:pPr lvl="0">
              <a:buFont typeface="Wingdings" pitchFamily="2" charset="2"/>
              <a:buChar char="v"/>
            </a:pPr>
            <a:r>
              <a:rPr lang="en-US" dirty="0"/>
              <a:t>Resources are most easily pooled from the community</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t>EMERGENCY PREPAREDNESS CONTD</a:t>
            </a:r>
            <a:endParaRPr lang="en-US" sz="3600" b="1" dirty="0"/>
          </a:p>
        </p:txBody>
      </p:sp>
      <p:sp>
        <p:nvSpPr>
          <p:cNvPr id="3" name="Content Placeholder 2"/>
          <p:cNvSpPr>
            <a:spLocks noGrp="1"/>
          </p:cNvSpPr>
          <p:nvPr>
            <p:ph idx="1"/>
          </p:nvPr>
        </p:nvSpPr>
        <p:spPr>
          <a:xfrm>
            <a:off x="0" y="1600200"/>
            <a:ext cx="9144000" cy="5257800"/>
          </a:xfrm>
        </p:spPr>
        <p:txBody>
          <a:bodyPr>
            <a:normAutofit/>
          </a:bodyPr>
          <a:lstStyle/>
          <a:p>
            <a:pPr lvl="0"/>
            <a:r>
              <a:rPr lang="en-US" sz="4000" dirty="0" smtClean="0"/>
              <a:t>Sustained development is the best achieved by allowing emergency affected communities to design, manage, and implement internal and external assistance program</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t>EMERGENCY PREPAREDNESS CONTD</a:t>
            </a:r>
            <a:endParaRPr lang="en-US" sz="3600" dirty="0"/>
          </a:p>
        </p:txBody>
      </p:sp>
      <p:sp>
        <p:nvSpPr>
          <p:cNvPr id="3" name="Content Placeholder 2"/>
          <p:cNvSpPr>
            <a:spLocks noGrp="1"/>
          </p:cNvSpPr>
          <p:nvPr>
            <p:ph idx="1"/>
          </p:nvPr>
        </p:nvSpPr>
        <p:spPr>
          <a:xfrm>
            <a:off x="0" y="1600200"/>
            <a:ext cx="9144000" cy="4525963"/>
          </a:xfrm>
        </p:spPr>
        <p:txBody>
          <a:bodyPr>
            <a:normAutofit/>
          </a:bodyPr>
          <a:lstStyle/>
          <a:p>
            <a:r>
              <a:rPr lang="en-US" sz="3600" dirty="0"/>
              <a:t>The context of emergency preparedness vary from country to country and from community to community.</a:t>
            </a:r>
          </a:p>
          <a:p>
            <a:r>
              <a:rPr lang="en-US" sz="3600" dirty="0"/>
              <a:t> </a:t>
            </a:r>
            <a:r>
              <a:rPr lang="en-US" sz="3600" dirty="0" smtClean="0"/>
              <a:t>the following are the basic components of disaster preparedness</a:t>
            </a:r>
            <a:endParaRPr lang="en-US" sz="3600" dirty="0"/>
          </a:p>
          <a:p>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EMERGENCY</a:t>
            </a:r>
            <a:endParaRPr lang="en-US" b="1" dirty="0"/>
          </a:p>
        </p:txBody>
      </p:sp>
      <p:sp>
        <p:nvSpPr>
          <p:cNvPr id="3" name="Content Placeholder 2"/>
          <p:cNvSpPr>
            <a:spLocks noGrp="1"/>
          </p:cNvSpPr>
          <p:nvPr>
            <p:ph idx="1"/>
          </p:nvPr>
        </p:nvSpPr>
        <p:spPr/>
        <p:txBody>
          <a:bodyPr/>
          <a:lstStyle/>
          <a:p>
            <a:r>
              <a:rPr lang="en-US" dirty="0" smtClean="0"/>
              <a:t>A state in which normal procedures are suspended and extra-ordinary measures are taken in order to avert a terrible occurrence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EMERGENCY PREPAREDNESS CONTD</a:t>
            </a:r>
            <a:endParaRPr lang="en-US" dirty="0"/>
          </a:p>
        </p:txBody>
      </p:sp>
      <p:sp>
        <p:nvSpPr>
          <p:cNvPr id="3" name="Content Placeholder 2"/>
          <p:cNvSpPr>
            <a:spLocks noGrp="1"/>
          </p:cNvSpPr>
          <p:nvPr>
            <p:ph idx="1"/>
          </p:nvPr>
        </p:nvSpPr>
        <p:spPr>
          <a:xfrm>
            <a:off x="0" y="1447800"/>
            <a:ext cx="9144000" cy="5410200"/>
          </a:xfrm>
        </p:spPr>
        <p:txBody>
          <a:bodyPr>
            <a:normAutofit/>
          </a:bodyPr>
          <a:lstStyle/>
          <a:p>
            <a:pPr lvl="0"/>
            <a:r>
              <a:rPr lang="en-US" sz="3600" dirty="0" smtClean="0"/>
              <a:t>Evaluation of </a:t>
            </a:r>
            <a:r>
              <a:rPr lang="en-US" sz="3600" dirty="0"/>
              <a:t>the risk of the country or particular region to disaster</a:t>
            </a:r>
          </a:p>
          <a:p>
            <a:pPr lvl="0"/>
            <a:r>
              <a:rPr lang="en-US" sz="3600" dirty="0" smtClean="0"/>
              <a:t>Adoption of </a:t>
            </a:r>
            <a:r>
              <a:rPr lang="en-US" sz="3600" dirty="0"/>
              <a:t>standards and regulations</a:t>
            </a:r>
          </a:p>
          <a:p>
            <a:r>
              <a:rPr lang="en-US" sz="3600" dirty="0" smtClean="0"/>
              <a:t>Develop public education program</a:t>
            </a:r>
          </a:p>
          <a:p>
            <a:pPr lvl="0"/>
            <a:r>
              <a:rPr lang="en-US" sz="3600" dirty="0" smtClean="0"/>
              <a:t>Organize </a:t>
            </a:r>
            <a:r>
              <a:rPr lang="en-US" sz="3600" dirty="0"/>
              <a:t>communication, information, and warning </a:t>
            </a:r>
            <a:r>
              <a:rPr lang="en-US" sz="3600" dirty="0" smtClean="0"/>
              <a:t>systems</a:t>
            </a:r>
          </a:p>
          <a:p>
            <a:r>
              <a:rPr lang="en-US" sz="3600" dirty="0" smtClean="0"/>
              <a:t>Co- ordinate information sessions with news media.</a:t>
            </a:r>
            <a:endParaRPr lang="en-US" sz="3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t>EMERGENCY PREPAREDNESS CONTD</a:t>
            </a:r>
            <a:endParaRPr lang="en-US" sz="3600" dirty="0"/>
          </a:p>
        </p:txBody>
      </p:sp>
      <p:sp>
        <p:nvSpPr>
          <p:cNvPr id="3" name="Content Placeholder 2"/>
          <p:cNvSpPr>
            <a:spLocks noGrp="1"/>
          </p:cNvSpPr>
          <p:nvPr>
            <p:ph idx="1"/>
          </p:nvPr>
        </p:nvSpPr>
        <p:spPr>
          <a:xfrm>
            <a:off x="0" y="1600200"/>
            <a:ext cx="9144000" cy="5257800"/>
          </a:xfrm>
        </p:spPr>
        <p:txBody>
          <a:bodyPr>
            <a:normAutofit/>
          </a:bodyPr>
          <a:lstStyle/>
          <a:p>
            <a:pPr lvl="0"/>
            <a:r>
              <a:rPr lang="en-US" sz="3600" dirty="0" smtClean="0"/>
              <a:t>Ensure co-ordination and response mechanism</a:t>
            </a:r>
          </a:p>
          <a:p>
            <a:pPr lvl="0"/>
            <a:r>
              <a:rPr lang="en-US" sz="3600" dirty="0" smtClean="0"/>
              <a:t>Adopt measures to make financial and other resources available for increased readiness and can be mobilized in disaster situation</a:t>
            </a:r>
          </a:p>
          <a:p>
            <a:pPr lvl="0"/>
            <a:r>
              <a:rPr lang="en-US" sz="3600" dirty="0" smtClean="0"/>
              <a:t>Organize disaster simulation exercises that test response mechanisms</a:t>
            </a:r>
            <a:endParaRPr lang="en-US" sz="3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DISASTER MITIGATION</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sz="4400" dirty="0" smtClean="0"/>
              <a:t>Permanent reduction of the risk of disaster</a:t>
            </a:r>
            <a:endParaRPr lang="en-US" sz="4400" b="1" dirty="0" smtClean="0"/>
          </a:p>
          <a:p>
            <a:r>
              <a:rPr lang="en-US" sz="4400" dirty="0" smtClean="0"/>
              <a:t>Reducing the PRESENCE of the Hazard</a:t>
            </a:r>
          </a:p>
          <a:p>
            <a:r>
              <a:rPr lang="en-US" sz="4400" dirty="0" smtClean="0"/>
              <a:t> Reducing VULNERABILITY</a:t>
            </a:r>
            <a:endParaRPr lang="en-US" sz="4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DISASTER MITIGATION CONTD</a:t>
            </a:r>
            <a:endParaRPr lang="en-US" b="1" dirty="0"/>
          </a:p>
        </p:txBody>
      </p:sp>
      <p:sp>
        <p:nvSpPr>
          <p:cNvPr id="3" name="Content Placeholder 2"/>
          <p:cNvSpPr>
            <a:spLocks noGrp="1"/>
          </p:cNvSpPr>
          <p:nvPr>
            <p:ph idx="1"/>
          </p:nvPr>
        </p:nvSpPr>
        <p:spPr>
          <a:xfrm>
            <a:off x="0" y="1295400"/>
            <a:ext cx="9144000" cy="5562600"/>
          </a:xfrm>
        </p:spPr>
        <p:txBody>
          <a:bodyPr/>
          <a:lstStyle/>
          <a:p>
            <a:r>
              <a:rPr lang="en-US" sz="3600" dirty="0" smtClean="0"/>
              <a:t>Mitigation involves measure designed either to prevent hazards from causing emergency or to lessen the likely effects of emergency</a:t>
            </a:r>
          </a:p>
          <a:p>
            <a:r>
              <a:rPr lang="en-US" sz="3600" dirty="0" smtClean="0"/>
              <a:t>The main aim of mitigation measures is to reduce the vulnerability of the system.</a:t>
            </a:r>
          </a:p>
          <a:p>
            <a:r>
              <a:rPr lang="en-US" sz="3600" dirty="0" smtClean="0"/>
              <a:t>Mitigation measures include the following</a:t>
            </a:r>
          </a:p>
          <a:p>
            <a:pPr lvl="0"/>
            <a:r>
              <a:rPr lang="en-US" sz="3600" dirty="0" smtClean="0"/>
              <a:t>Flood mitigation works</a:t>
            </a:r>
          </a:p>
          <a:p>
            <a:pPr lvl="0"/>
            <a:r>
              <a:rPr lang="en-US" sz="3600" dirty="0" smtClean="0"/>
              <a:t>Appropriate land – Use planning</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DISASTER MITIGATION CONTD</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pPr lvl="0"/>
            <a:r>
              <a:rPr lang="en-US" sz="4000" dirty="0" smtClean="0"/>
              <a:t>Improved building code</a:t>
            </a:r>
          </a:p>
          <a:p>
            <a:pPr lvl="0"/>
            <a:r>
              <a:rPr lang="en-US" sz="4000" dirty="0" smtClean="0"/>
              <a:t>Improving the structural quality of houses, schools, and other public and private buildings</a:t>
            </a:r>
          </a:p>
          <a:p>
            <a:pPr lvl="0"/>
            <a:r>
              <a:rPr lang="en-US" sz="4000" dirty="0" smtClean="0"/>
              <a:t>Ensuring the safety of health facilities and public health services including water supply and sewerage systems</a:t>
            </a:r>
            <a:endParaRPr lang="en-US" sz="4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200" b="1" dirty="0" smtClean="0">
                <a:latin typeface="Times New Roman" pitchFamily="18" charset="0"/>
                <a:cs typeface="Times New Roman" pitchFamily="18" charset="0"/>
              </a:rPr>
              <a:t>NATIONAL AGENCIES INVOLVED IN DISASTER MANAGEMENT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pPr lvl="0"/>
            <a:r>
              <a:rPr lang="en-US" sz="4000" dirty="0" smtClean="0"/>
              <a:t>NEMA – National Emergency Management Agency</a:t>
            </a:r>
          </a:p>
          <a:p>
            <a:pPr lvl="0"/>
            <a:r>
              <a:rPr lang="en-US" sz="4000" dirty="0" smtClean="0"/>
              <a:t>Several NGO </a:t>
            </a:r>
          </a:p>
          <a:p>
            <a:pPr lvl="0"/>
            <a:r>
              <a:rPr lang="en-US" sz="4000" dirty="0" smtClean="0"/>
              <a:t>Fire service</a:t>
            </a:r>
          </a:p>
          <a:p>
            <a:pPr lvl="0"/>
            <a:r>
              <a:rPr lang="en-US" sz="4000" dirty="0" smtClean="0"/>
              <a:t>Police </a:t>
            </a:r>
          </a:p>
          <a:p>
            <a:pPr lvl="0"/>
            <a:r>
              <a:rPr lang="en-US" sz="4000" dirty="0" smtClean="0"/>
              <a:t>Red cross</a:t>
            </a:r>
          </a:p>
          <a:p>
            <a:r>
              <a:rPr lang="en-US" sz="4000" dirty="0" smtClean="0"/>
              <a:t>Federal Road Safety commission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
            </a:r>
            <a:br>
              <a:rPr lang="en-US" dirty="0" smtClean="0"/>
            </a:br>
            <a:r>
              <a:rPr lang="en-US" sz="3600" b="1" dirty="0" smtClean="0"/>
              <a:t>INTERNATIONAL AGENCIES CONCERNED WITH DISASTER</a:t>
            </a:r>
            <a:br>
              <a:rPr lang="en-US" sz="3600" b="1" dirty="0" smtClean="0"/>
            </a:br>
            <a:endParaRPr lang="en-US" sz="3600" b="1" dirty="0"/>
          </a:p>
        </p:txBody>
      </p:sp>
      <p:sp>
        <p:nvSpPr>
          <p:cNvPr id="3" name="Content Placeholder 2"/>
          <p:cNvSpPr>
            <a:spLocks noGrp="1"/>
          </p:cNvSpPr>
          <p:nvPr>
            <p:ph idx="1"/>
          </p:nvPr>
        </p:nvSpPr>
        <p:spPr>
          <a:xfrm>
            <a:off x="0" y="1600200"/>
            <a:ext cx="9144000" cy="5257800"/>
          </a:xfrm>
        </p:spPr>
        <p:txBody>
          <a:bodyPr>
            <a:normAutofit fontScale="92500"/>
          </a:bodyPr>
          <a:lstStyle/>
          <a:p>
            <a:pPr lvl="0"/>
            <a:r>
              <a:rPr lang="en-US" dirty="0" smtClean="0"/>
              <a:t>U.N.D.R.O – United Nation Disaster Relief Organization</a:t>
            </a:r>
          </a:p>
          <a:p>
            <a:pPr lvl="0"/>
            <a:r>
              <a:rPr lang="en-US" dirty="0" smtClean="0"/>
              <a:t>W.C.C – World Council of Churches</a:t>
            </a:r>
          </a:p>
          <a:p>
            <a:pPr lvl="0"/>
            <a:r>
              <a:rPr lang="en-US" dirty="0" smtClean="0"/>
              <a:t>U.S.A.I.D – United State agency for international development.</a:t>
            </a:r>
          </a:p>
          <a:p>
            <a:pPr lvl="0"/>
            <a:r>
              <a:rPr lang="en-US" dirty="0" smtClean="0"/>
              <a:t>U.N.H.C.R – United Nation High Commission on Refugee</a:t>
            </a:r>
          </a:p>
          <a:p>
            <a:pPr lvl="0"/>
            <a:r>
              <a:rPr lang="en-US" dirty="0" smtClean="0"/>
              <a:t>Red Cross Society( International commission of Red cross)</a:t>
            </a:r>
          </a:p>
          <a:p>
            <a:pPr lvl="0"/>
            <a:r>
              <a:rPr lang="en-US" dirty="0" smtClean="0"/>
              <a:t>U.N.I.C.E.F – United Nation  International Children  Emergency Fund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smtClean="0"/>
              <a:t>INTERNATIONAL AGENCIES CONCERNED WITH DISASTER</a:t>
            </a:r>
            <a:endParaRPr lang="en-US" sz="3600"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sz="3600" dirty="0" smtClean="0"/>
              <a:t>WHO-  World Health Organization</a:t>
            </a:r>
          </a:p>
          <a:p>
            <a:r>
              <a:rPr lang="en-US" sz="3600" dirty="0" smtClean="0"/>
              <a:t>FAO-  Food &amp; Agriculture Organization </a:t>
            </a:r>
          </a:p>
          <a:p>
            <a:r>
              <a:rPr lang="en-US" sz="3600" dirty="0" smtClean="0"/>
              <a:t>OCHA-   United Nations office for the Co-ordination of Humanitarian Affairs</a:t>
            </a:r>
          </a:p>
          <a:p>
            <a:r>
              <a:rPr lang="en-US" sz="3600" dirty="0" smtClean="0"/>
              <a:t>WFP- World Food Programme</a:t>
            </a:r>
          </a:p>
          <a:p>
            <a:r>
              <a:rPr lang="en-US" sz="3600" dirty="0" smtClean="0"/>
              <a:t>U.N.D.P – United Nation Development Project</a:t>
            </a:r>
          </a:p>
          <a:p>
            <a:r>
              <a:rPr lang="en-US" sz="3600" dirty="0" smtClean="0"/>
              <a:t>ECHO-  European Community Humanitarian Office </a:t>
            </a:r>
          </a:p>
          <a:p>
            <a:r>
              <a:rPr lang="en-US" sz="3600" dirty="0" smtClean="0"/>
              <a:t>World Bank</a:t>
            </a:r>
            <a:endParaRPr lang="en-US" sz="3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responsibilities to prepare for &amp; respond to disaster.</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Participate in national/local pre-disaster planning</a:t>
            </a:r>
          </a:p>
          <a:p>
            <a:r>
              <a:rPr lang="en-US" dirty="0" smtClean="0"/>
              <a:t>Cooperate in international programs in case of disasters in other countries.</a:t>
            </a:r>
          </a:p>
          <a:p>
            <a:r>
              <a:rPr lang="en-US" dirty="0" smtClean="0"/>
              <a:t>Assist communities in their action on environmental health problems.</a:t>
            </a:r>
          </a:p>
          <a:p>
            <a:r>
              <a:rPr lang="en-US" dirty="0" smtClean="0"/>
              <a:t>Work with community program to reduce harmful pollutants (chemical, biological or physical) in air, soil, water &amp; food by industries or other human effort.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t>Improve nutrition</a:t>
            </a:r>
          </a:p>
          <a:p>
            <a:r>
              <a:rPr lang="en-US" dirty="0" smtClean="0"/>
              <a:t>Encourage family planning</a:t>
            </a:r>
          </a:p>
          <a:p>
            <a:r>
              <a:rPr lang="en-US" dirty="0" smtClean="0"/>
              <a:t>Assess environmental factors and pursue activities for the elimination or reduction of hazards.</a:t>
            </a:r>
          </a:p>
          <a:p>
            <a:r>
              <a:rPr lang="en-US" dirty="0" smtClean="0"/>
              <a:t>Educate the general public and all levels of nursing personnel in environmental and other health hazards especially those related to unacceptable levels of contamination</a:t>
            </a:r>
          </a:p>
          <a:p>
            <a:r>
              <a:rPr lang="en-US" dirty="0" smtClean="0"/>
              <a:t>Participate in research involve in discovering ways and means of improving living and working conditions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HAZARD</a:t>
            </a:r>
            <a:endParaRPr lang="en-US" b="1" dirty="0"/>
          </a:p>
        </p:txBody>
      </p:sp>
      <p:sp>
        <p:nvSpPr>
          <p:cNvPr id="3" name="Content Placeholder 2"/>
          <p:cNvSpPr>
            <a:spLocks noGrp="1"/>
          </p:cNvSpPr>
          <p:nvPr>
            <p:ph idx="1"/>
          </p:nvPr>
        </p:nvSpPr>
        <p:spPr/>
        <p:txBody>
          <a:bodyPr/>
          <a:lstStyle/>
          <a:p>
            <a:r>
              <a:rPr lang="en-US" dirty="0" smtClean="0"/>
              <a:t>A natural or human-made effect that threatens to adversely affects human life, property or activity to the extent of causing a disaster.</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a:xfrm>
            <a:off x="0" y="1600200"/>
            <a:ext cx="9144000" cy="4525963"/>
          </a:xfrm>
        </p:spPr>
        <p:txBody>
          <a:bodyPr>
            <a:normAutofit/>
          </a:bodyPr>
          <a:lstStyle/>
          <a:p>
            <a:r>
              <a:rPr lang="en-US" dirty="0" err="1" smtClean="0"/>
              <a:t>Basavanthapa</a:t>
            </a:r>
            <a:r>
              <a:rPr lang="en-US" dirty="0" smtClean="0"/>
              <a:t>, B. T., </a:t>
            </a:r>
            <a:r>
              <a:rPr lang="en-US" i="1" dirty="0" smtClean="0"/>
              <a:t>Community Health Nursing </a:t>
            </a:r>
            <a:r>
              <a:rPr lang="en-US" dirty="0" smtClean="0"/>
              <a:t>(2</a:t>
            </a:r>
            <a:r>
              <a:rPr lang="en-US" baseline="30000" dirty="0" smtClean="0"/>
              <a:t>nd</a:t>
            </a:r>
            <a:r>
              <a:rPr lang="en-US" dirty="0" smtClean="0"/>
              <a:t> edition). </a:t>
            </a:r>
            <a:r>
              <a:rPr lang="en-US" dirty="0" err="1" smtClean="0"/>
              <a:t>Jaypee</a:t>
            </a:r>
            <a:r>
              <a:rPr lang="en-US" dirty="0" smtClean="0"/>
              <a:t> brothers medical publishers , New Delhi</a:t>
            </a:r>
          </a:p>
          <a:p>
            <a:r>
              <a:rPr lang="en-US" dirty="0" smtClean="0"/>
              <a:t>Park, K. (18</a:t>
            </a:r>
            <a:r>
              <a:rPr lang="en-US" baseline="30000" dirty="0" smtClean="0"/>
              <a:t>th</a:t>
            </a:r>
            <a:r>
              <a:rPr lang="en-US" dirty="0" smtClean="0"/>
              <a:t> </a:t>
            </a:r>
            <a:r>
              <a:rPr lang="en-US" dirty="0" err="1" smtClean="0"/>
              <a:t>ediition</a:t>
            </a:r>
            <a:r>
              <a:rPr lang="en-US" dirty="0" smtClean="0"/>
              <a:t>) </a:t>
            </a:r>
            <a:r>
              <a:rPr lang="en-US" i="1" dirty="0" smtClean="0"/>
              <a:t>Park’s textbook of preventive and social medicine</a:t>
            </a:r>
            <a:r>
              <a:rPr lang="en-US" dirty="0" smtClean="0"/>
              <a:t>. </a:t>
            </a:r>
            <a:r>
              <a:rPr lang="en-US" dirty="0" err="1" smtClean="0"/>
              <a:t>Banarsidas</a:t>
            </a:r>
            <a:r>
              <a:rPr lang="en-US" dirty="0" smtClean="0"/>
              <a:t> </a:t>
            </a:r>
            <a:r>
              <a:rPr lang="en-US" dirty="0" err="1" smtClean="0"/>
              <a:t>Bhanot</a:t>
            </a:r>
            <a:r>
              <a:rPr lang="en-US" dirty="0" smtClean="0"/>
              <a:t> Publishers, India.</a:t>
            </a:r>
          </a:p>
          <a:p>
            <a:r>
              <a:rPr lang="en-US" dirty="0" err="1" smtClean="0"/>
              <a:t>Olise</a:t>
            </a:r>
            <a:r>
              <a:rPr lang="en-US" dirty="0" smtClean="0"/>
              <a:t>, P. (2012) Primary Health Care for Sustainable Development. </a:t>
            </a:r>
            <a:r>
              <a:rPr lang="en-US" dirty="0" err="1" smtClean="0"/>
              <a:t>Ozege</a:t>
            </a:r>
            <a:r>
              <a:rPr lang="en-US" dirty="0" smtClean="0"/>
              <a:t> Publications Abuja</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9600" b="1" dirty="0" smtClean="0"/>
          </a:p>
          <a:p>
            <a:pPr>
              <a:buNone/>
            </a:pPr>
            <a:r>
              <a:rPr lang="en-US" sz="9600" b="1" smtClean="0"/>
              <a:t> THANKS </a:t>
            </a:r>
            <a:r>
              <a:rPr lang="en-US" sz="9600" b="1" dirty="0" smtClean="0"/>
              <a:t>FOR LISTENING</a:t>
            </a:r>
            <a:endParaRPr lang="en-US" sz="9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VULNERABILITY</a:t>
            </a:r>
            <a:endParaRPr lang="en-US" dirty="0"/>
          </a:p>
        </p:txBody>
      </p:sp>
      <p:sp>
        <p:nvSpPr>
          <p:cNvPr id="3" name="Content Placeholder 2"/>
          <p:cNvSpPr>
            <a:spLocks noGrp="1"/>
          </p:cNvSpPr>
          <p:nvPr>
            <p:ph idx="1"/>
          </p:nvPr>
        </p:nvSpPr>
        <p:spPr/>
        <p:txBody>
          <a:bodyPr/>
          <a:lstStyle/>
          <a:p>
            <a:r>
              <a:rPr lang="en-US" dirty="0" smtClean="0"/>
              <a:t>The predisposition to suffer damage due to external events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DISASTER CONTD</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Disaster </a:t>
            </a:r>
            <a:r>
              <a:rPr lang="en-US" dirty="0"/>
              <a:t>can occur anywhere, and anytime, as community grows and resources become more limited, communities become increasingly vulnerable to hazards that causes </a:t>
            </a:r>
            <a:r>
              <a:rPr lang="en-US" dirty="0" smtClean="0"/>
              <a:t>disasters</a:t>
            </a:r>
          </a:p>
          <a:p>
            <a:r>
              <a:rPr lang="en-US" dirty="0" smtClean="0"/>
              <a:t>Statistics </a:t>
            </a:r>
            <a:r>
              <a:rPr lang="en-US" dirty="0"/>
              <a:t>gathered all over the world show a rise in the number of people affected by </a:t>
            </a:r>
            <a:r>
              <a:rPr lang="en-US" dirty="0" smtClean="0"/>
              <a:t>disasters (Park</a:t>
            </a:r>
            <a:r>
              <a:rPr lang="en-US" dirty="0"/>
              <a:t>, </a:t>
            </a:r>
            <a:r>
              <a:rPr lang="en-US" dirty="0" smtClean="0"/>
              <a:t>2009</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b="1" dirty="0" smtClean="0"/>
              <a:t>EXAMPLES OF DISASTER</a:t>
            </a:r>
            <a:endParaRPr lang="en-US" b="1" dirty="0"/>
          </a:p>
        </p:txBody>
      </p:sp>
      <p:sp>
        <p:nvSpPr>
          <p:cNvPr id="5" name="Content Placeholder 4"/>
          <p:cNvSpPr>
            <a:spLocks noGrp="1"/>
          </p:cNvSpPr>
          <p:nvPr>
            <p:ph sz="half" idx="1"/>
          </p:nvPr>
        </p:nvSpPr>
        <p:spPr>
          <a:xfrm>
            <a:off x="457200" y="1066800"/>
            <a:ext cx="4038600" cy="5791200"/>
          </a:xfrm>
        </p:spPr>
        <p:txBody>
          <a:bodyPr>
            <a:normAutofit/>
          </a:bodyPr>
          <a:lstStyle/>
          <a:p>
            <a:r>
              <a:rPr lang="en-US" sz="3200" dirty="0"/>
              <a:t>Earthquake 	</a:t>
            </a:r>
          </a:p>
          <a:p>
            <a:r>
              <a:rPr lang="en-US" sz="3200" dirty="0" smtClean="0"/>
              <a:t>Severe Air pollution</a:t>
            </a:r>
          </a:p>
          <a:p>
            <a:r>
              <a:rPr lang="en-US" sz="3200" dirty="0" smtClean="0"/>
              <a:t>Floods </a:t>
            </a:r>
          </a:p>
          <a:p>
            <a:r>
              <a:rPr lang="en-US" sz="3200" dirty="0" smtClean="0"/>
              <a:t>Land slides</a:t>
            </a:r>
          </a:p>
          <a:p>
            <a:r>
              <a:rPr lang="en-US" sz="3200" dirty="0" smtClean="0"/>
              <a:t>Tornadoes</a:t>
            </a:r>
          </a:p>
          <a:p>
            <a:r>
              <a:rPr lang="en-US" sz="3200" dirty="0" smtClean="0"/>
              <a:t>Fires </a:t>
            </a:r>
          </a:p>
          <a:p>
            <a:r>
              <a:rPr lang="en-US" sz="3200" dirty="0" smtClean="0"/>
              <a:t>Draught/Famine </a:t>
            </a:r>
          </a:p>
          <a:p>
            <a:r>
              <a:rPr lang="en-US" sz="3200" dirty="0" smtClean="0"/>
              <a:t>Nuclear accidents</a:t>
            </a:r>
          </a:p>
          <a:p>
            <a:r>
              <a:rPr lang="en-US" sz="3200" dirty="0" smtClean="0"/>
              <a:t>Warfare </a:t>
            </a:r>
            <a:r>
              <a:rPr lang="en-US" sz="3200" dirty="0"/>
              <a:t>		</a:t>
            </a:r>
            <a:r>
              <a:rPr lang="en-US" dirty="0"/>
              <a:t>		</a:t>
            </a:r>
          </a:p>
        </p:txBody>
      </p:sp>
      <p:sp>
        <p:nvSpPr>
          <p:cNvPr id="6" name="Content Placeholder 5"/>
          <p:cNvSpPr>
            <a:spLocks noGrp="1"/>
          </p:cNvSpPr>
          <p:nvPr>
            <p:ph sz="half" idx="2"/>
          </p:nvPr>
        </p:nvSpPr>
        <p:spPr>
          <a:xfrm>
            <a:off x="4648200" y="990600"/>
            <a:ext cx="4038600" cy="5867400"/>
          </a:xfrm>
        </p:spPr>
        <p:txBody>
          <a:bodyPr>
            <a:normAutofit/>
          </a:bodyPr>
          <a:lstStyle/>
          <a:p>
            <a:r>
              <a:rPr lang="en-US" sz="3200" dirty="0" smtClean="0"/>
              <a:t>Cyclone	</a:t>
            </a:r>
          </a:p>
          <a:p>
            <a:r>
              <a:rPr lang="en-US" sz="3200" dirty="0" smtClean="0"/>
              <a:t>Heat waves</a:t>
            </a:r>
          </a:p>
          <a:p>
            <a:r>
              <a:rPr lang="en-US" sz="3200" dirty="0" smtClean="0"/>
              <a:t>Volcanic eruptions	</a:t>
            </a:r>
          </a:p>
          <a:p>
            <a:r>
              <a:rPr lang="en-US" sz="3200" dirty="0" smtClean="0"/>
              <a:t>Tidal waves</a:t>
            </a:r>
          </a:p>
          <a:p>
            <a:r>
              <a:rPr lang="en-US" sz="3200" dirty="0" smtClean="0"/>
              <a:t>Building collapse</a:t>
            </a:r>
          </a:p>
          <a:p>
            <a:r>
              <a:rPr lang="en-US" sz="3200" dirty="0" smtClean="0"/>
              <a:t>Epidemics</a:t>
            </a:r>
          </a:p>
          <a:p>
            <a:r>
              <a:rPr lang="en-US" sz="3200" dirty="0" smtClean="0"/>
              <a:t>Snow storm	</a:t>
            </a:r>
          </a:p>
          <a:p>
            <a:r>
              <a:rPr lang="en-US" sz="3200" dirty="0" smtClean="0"/>
              <a:t> Hurricane </a:t>
            </a:r>
          </a:p>
          <a:p>
            <a:r>
              <a:rPr lang="en-US" sz="3200" dirty="0" smtClean="0"/>
              <a:t>Typhoons </a:t>
            </a:r>
          </a:p>
          <a:p>
            <a:r>
              <a:rPr lang="en-US" sz="3200" dirty="0" smtClean="0"/>
              <a:t>Terrorism         </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90600"/>
          </a:xfrm>
        </p:spPr>
        <p:txBody>
          <a:bodyPr>
            <a:normAutofit/>
          </a:bodyPr>
          <a:lstStyle/>
          <a:p>
            <a:r>
              <a:rPr lang="en-US" b="1" dirty="0" smtClean="0"/>
              <a:t>DISASTER CONTD</a:t>
            </a:r>
            <a:endParaRPr lang="en-US" b="1" dirty="0"/>
          </a:p>
        </p:txBody>
      </p:sp>
      <p:sp>
        <p:nvSpPr>
          <p:cNvPr id="6" name="Content Placeholder 5"/>
          <p:cNvSpPr>
            <a:spLocks noGrp="1"/>
          </p:cNvSpPr>
          <p:nvPr>
            <p:ph idx="1"/>
          </p:nvPr>
        </p:nvSpPr>
        <p:spPr>
          <a:xfrm>
            <a:off x="0" y="1143000"/>
            <a:ext cx="9144000" cy="5715000"/>
          </a:xfrm>
        </p:spPr>
        <p:txBody>
          <a:bodyPr>
            <a:normAutofit fontScale="92500" lnSpcReduction="10000"/>
          </a:bodyPr>
          <a:lstStyle/>
          <a:p>
            <a:r>
              <a:rPr lang="en-US" dirty="0"/>
              <a:t>Some of these catastrophic events can be predicted several hours or days before hand, such as Cyclones or Floods, others such as </a:t>
            </a:r>
            <a:r>
              <a:rPr lang="en-US" dirty="0" smtClean="0"/>
              <a:t>Earthquakes, volcanic eruptions </a:t>
            </a:r>
            <a:r>
              <a:rPr lang="en-US" dirty="0"/>
              <a:t>occur without warning.</a:t>
            </a:r>
          </a:p>
          <a:p>
            <a:r>
              <a:rPr lang="en-US" dirty="0"/>
              <a:t>The relative number of injuries and deaths differ, depending on a number of factors such as </a:t>
            </a:r>
            <a:endParaRPr lang="en-US" dirty="0" smtClean="0"/>
          </a:p>
          <a:p>
            <a:pPr>
              <a:buFont typeface="Wingdings" pitchFamily="2" charset="2"/>
              <a:buChar char="ü"/>
            </a:pPr>
            <a:r>
              <a:rPr lang="en-US" dirty="0" smtClean="0"/>
              <a:t>Type </a:t>
            </a:r>
            <a:r>
              <a:rPr lang="en-US" dirty="0"/>
              <a:t>of </a:t>
            </a:r>
            <a:r>
              <a:rPr lang="en-US" dirty="0" smtClean="0"/>
              <a:t>disaster</a:t>
            </a:r>
          </a:p>
          <a:p>
            <a:pPr>
              <a:buFont typeface="Wingdings" pitchFamily="2" charset="2"/>
              <a:buChar char="ü"/>
            </a:pPr>
            <a:r>
              <a:rPr lang="en-US" dirty="0" smtClean="0"/>
              <a:t>Time of the day it strikes</a:t>
            </a:r>
          </a:p>
          <a:p>
            <a:pPr>
              <a:buFont typeface="Wingdings" pitchFamily="2" charset="2"/>
              <a:buChar char="ü"/>
            </a:pPr>
            <a:r>
              <a:rPr lang="en-US" dirty="0" smtClean="0"/>
              <a:t>The </a:t>
            </a:r>
            <a:r>
              <a:rPr lang="en-US" dirty="0"/>
              <a:t>density and distribution of the </a:t>
            </a:r>
            <a:r>
              <a:rPr lang="en-US" dirty="0" smtClean="0"/>
              <a:t>population</a:t>
            </a:r>
          </a:p>
          <a:p>
            <a:pPr>
              <a:buFont typeface="Wingdings" pitchFamily="2" charset="2"/>
              <a:buChar char="ü"/>
            </a:pPr>
            <a:r>
              <a:rPr lang="en-US" dirty="0" smtClean="0"/>
              <a:t>Condition </a:t>
            </a:r>
            <a:r>
              <a:rPr lang="en-US" dirty="0"/>
              <a:t>of the </a:t>
            </a:r>
            <a:r>
              <a:rPr lang="en-US" dirty="0" smtClean="0"/>
              <a:t>environment</a:t>
            </a:r>
          </a:p>
          <a:p>
            <a:pPr>
              <a:buFont typeface="Wingdings" pitchFamily="2" charset="2"/>
              <a:buChar char="ü"/>
            </a:pPr>
            <a:r>
              <a:rPr lang="en-US" dirty="0" smtClean="0"/>
              <a:t>Degree </a:t>
            </a:r>
            <a:r>
              <a:rPr lang="en-US" dirty="0"/>
              <a:t>of the preparedness and opportunity of the warning.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2191</Words>
  <Application>Microsoft Office PowerPoint</Application>
  <PresentationFormat>On-screen Show (4:3)</PresentationFormat>
  <Paragraphs>259</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DISASTER MANAGEMENT</vt:lpstr>
      <vt:lpstr>DEFINITION</vt:lpstr>
      <vt:lpstr>INTRODUCTION</vt:lpstr>
      <vt:lpstr>EMERGENCY</vt:lpstr>
      <vt:lpstr>HAZARD</vt:lpstr>
      <vt:lpstr>VULNERABILITY</vt:lpstr>
      <vt:lpstr>DISASTER CONTD</vt:lpstr>
      <vt:lpstr>EXAMPLES OF DISASTER</vt:lpstr>
      <vt:lpstr>DISASTER CONTD</vt:lpstr>
      <vt:lpstr>CLASSIFICATION OF EFFECT OF DISASTER </vt:lpstr>
      <vt:lpstr> SHORT TERM EFFECTS OF MAJOR DISASTERS </vt:lpstr>
      <vt:lpstr> DISASTER MANAGEMENT </vt:lpstr>
      <vt:lpstr>DISASTER CYCLE</vt:lpstr>
      <vt:lpstr>DISASTER RESPONSE</vt:lpstr>
      <vt:lpstr>DISASTER RESPONSE CONTD</vt:lpstr>
      <vt:lpstr>DISASTER RESPONSE CONTD</vt:lpstr>
      <vt:lpstr>SEARCH RESCUE &amp; FIRST AID</vt:lpstr>
      <vt:lpstr>SEARCH RESCUE &amp; FIRST AID</vt:lpstr>
      <vt:lpstr>SEARCH RESCUE &amp; FIRST AID</vt:lpstr>
      <vt:lpstr>TRIAGE</vt:lpstr>
      <vt:lpstr>TRIAGE</vt:lpstr>
      <vt:lpstr>TRIAGE SYSTEM</vt:lpstr>
      <vt:lpstr>TRIAGE CONTD</vt:lpstr>
      <vt:lpstr>TAGGING</vt:lpstr>
      <vt:lpstr>CARE OF THE DEAD</vt:lpstr>
      <vt:lpstr>CARE OF THE DEAD CONTD</vt:lpstr>
      <vt:lpstr>RELIEF PHASE</vt:lpstr>
      <vt:lpstr>PRINCIPLES OF MANAGING HUMANITARIAN SUPPLY</vt:lpstr>
      <vt:lpstr>REHABILITATION</vt:lpstr>
      <vt:lpstr>REHABILITATION CONTD</vt:lpstr>
      <vt:lpstr> Epidemiological Surveillance and disease control in disaster management </vt:lpstr>
      <vt:lpstr> Epidemiological Surveillance and disease control in disaster management </vt:lpstr>
      <vt:lpstr> Epidemiological Surveillance and disease control in disaster management </vt:lpstr>
      <vt:lpstr>DISASTER PREPAREDNESS</vt:lpstr>
      <vt:lpstr>DISASTER PREPAREDNESS</vt:lpstr>
      <vt:lpstr>EMERGENCY PREPAREDNESS CONTD</vt:lpstr>
      <vt:lpstr>EMERGENCY  PREPAREDNESS CONTD</vt:lpstr>
      <vt:lpstr>EMERGENCY PREPAREDNESS CONTD</vt:lpstr>
      <vt:lpstr>EMERGENCY PREPAREDNESS CONTD</vt:lpstr>
      <vt:lpstr>EMERGENCY PREPAREDNESS CONTD</vt:lpstr>
      <vt:lpstr>EMERGENCY PREPAREDNESS CONTD</vt:lpstr>
      <vt:lpstr>DISASTER MITIGATION</vt:lpstr>
      <vt:lpstr>DISASTER MITIGATION CONTD</vt:lpstr>
      <vt:lpstr>DISASTER MITIGATION CONTD</vt:lpstr>
      <vt:lpstr>NATIONAL AGENCIES INVOLVED IN DISASTER MANAGEMENT</vt:lpstr>
      <vt:lpstr> INTERNATIONAL AGENCIES CONCERNED WITH DISASTER </vt:lpstr>
      <vt:lpstr>INTERNATIONAL AGENCIES CONCERNED WITH DISASTER</vt:lpstr>
      <vt:lpstr>Nursing responsibilities to prepare for &amp; respond to disaster.</vt:lpstr>
      <vt:lpstr>Slide 49</vt:lpstr>
      <vt:lpstr>REFERENCES</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MANAGEMENT</dc:title>
  <dc:creator>USER</dc:creator>
  <cp:lastModifiedBy>Bukola Bello</cp:lastModifiedBy>
  <cp:revision>78</cp:revision>
  <dcterms:created xsi:type="dcterms:W3CDTF">2015-09-28T18:52:27Z</dcterms:created>
  <dcterms:modified xsi:type="dcterms:W3CDTF">2019-05-06T20:51:51Z</dcterms:modified>
</cp:coreProperties>
</file>