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7"/>
  </p:notesMasterIdLst>
  <p:sldIdLst>
    <p:sldId id="256" r:id="rId2"/>
    <p:sldId id="257" r:id="rId3"/>
    <p:sldId id="278" r:id="rId4"/>
    <p:sldId id="262" r:id="rId5"/>
    <p:sldId id="279" r:id="rId6"/>
    <p:sldId id="287" r:id="rId7"/>
    <p:sldId id="263" r:id="rId8"/>
    <p:sldId id="264" r:id="rId9"/>
    <p:sldId id="277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67" r:id="rId18"/>
    <p:sldId id="280" r:id="rId19"/>
    <p:sldId id="286" r:id="rId20"/>
    <p:sldId id="281" r:id="rId21"/>
    <p:sldId id="282" r:id="rId22"/>
    <p:sldId id="283" r:id="rId23"/>
    <p:sldId id="284" r:id="rId24"/>
    <p:sldId id="273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7" autoAdjust="0"/>
    <p:restoredTop sz="94660"/>
  </p:normalViewPr>
  <p:slideViewPr>
    <p:cSldViewPr>
      <p:cViewPr varScale="1">
        <p:scale>
          <a:sx n="65" d="100"/>
          <a:sy n="65" d="100"/>
        </p:scale>
        <p:origin x="11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95A94-5732-4D75-B065-5896A9A21C74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E8BA2-88F4-4CFD-9FE9-A3C3BEB94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E8BA2-88F4-4CFD-9FE9-A3C3BEB944F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F3EA-DBE3-4E66-8516-B0EE2CAC7C6C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6B5EE-054E-4113-8621-DFC1021A7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4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F3EA-DBE3-4E66-8516-B0EE2CAC7C6C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6B5EE-054E-4113-8621-DFC1021A7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F3EA-DBE3-4E66-8516-B0EE2CAC7C6C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6B5EE-054E-4113-8621-DFC1021A7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6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F3EA-DBE3-4E66-8516-B0EE2CAC7C6C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6B5EE-054E-4113-8621-DFC1021A7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3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F3EA-DBE3-4E66-8516-B0EE2CAC7C6C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6B5EE-054E-4113-8621-DFC1021A7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8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F3EA-DBE3-4E66-8516-B0EE2CAC7C6C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6B5EE-054E-4113-8621-DFC1021A7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00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F3EA-DBE3-4E66-8516-B0EE2CAC7C6C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6B5EE-054E-4113-8621-DFC1021A7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2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F3EA-DBE3-4E66-8516-B0EE2CAC7C6C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6B5EE-054E-4113-8621-DFC1021A7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33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F3EA-DBE3-4E66-8516-B0EE2CAC7C6C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6B5EE-054E-4113-8621-DFC1021A7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1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F3EA-DBE3-4E66-8516-B0EE2CAC7C6C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6B5EE-054E-4113-8621-DFC1021A7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0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F3EA-DBE3-4E66-8516-B0EE2CAC7C6C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6B5EE-054E-4113-8621-DFC1021A7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5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4F3EA-DBE3-4E66-8516-B0EE2CAC7C6C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6B5EE-054E-4113-8621-DFC1021A7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7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ADMINISTRATION OF OXYGEN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Dr</a:t>
            </a:r>
            <a:r>
              <a:rPr lang="en-US" sz="3200" dirty="0" smtClean="0"/>
              <a:t> C. B. Bello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 DELIVERY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choice of system depends on the client’s oxygen needs, comfort, and developmental considerations.</a:t>
            </a:r>
          </a:p>
          <a:p>
            <a:r>
              <a:rPr lang="en-US" dirty="0" smtClean="0"/>
              <a:t>Low-flow systems deliver oxygen via small-bore tubing.</a:t>
            </a:r>
          </a:p>
          <a:p>
            <a:r>
              <a:rPr lang="en-US" dirty="0" smtClean="0"/>
              <a:t>Low flow administration devices include: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Nasal cannula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Face masks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Oxygen tents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Transtracheal catheters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OXYGEN DELIVERY SYSTEMS (CONTD)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High-flow systems  supply all the oxygen required during ventilation in precise amounts regardless of the client’s respirations</a:t>
            </a:r>
          </a:p>
          <a:p>
            <a:r>
              <a:rPr lang="en-US" dirty="0" smtClean="0"/>
              <a:t>The high-flow delivery system is the </a:t>
            </a:r>
            <a:r>
              <a:rPr lang="en-US" dirty="0" err="1" smtClean="0"/>
              <a:t>Venturi</a:t>
            </a:r>
            <a:r>
              <a:rPr lang="en-US" dirty="0" smtClean="0"/>
              <a:t> mask with large-bore tubing.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NASAL CANNULA</a:t>
            </a:r>
            <a:endParaRPr lang="en-US" dirty="0"/>
          </a:p>
        </p:txBody>
      </p:sp>
      <p:pic>
        <p:nvPicPr>
          <p:cNvPr id="5" name="Picture 2" descr="C:\Users\Adejumo Margaret D\Pictures\nasal-oxygen-cannula-67647-14386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821619" y="1595437"/>
            <a:ext cx="2761488" cy="36576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common and inexpensive device  used to administer  oxygen</a:t>
            </a:r>
          </a:p>
          <a:p>
            <a:r>
              <a:rPr lang="en-US" dirty="0" smtClean="0"/>
              <a:t>Easy to apply and does not interfere with the client’s ability to eat or talk</a:t>
            </a:r>
          </a:p>
          <a:p>
            <a:r>
              <a:rPr lang="en-US" dirty="0" smtClean="0"/>
              <a:t>Relatively comfortable , permits some freedom of movement</a:t>
            </a:r>
          </a:p>
          <a:p>
            <a:r>
              <a:rPr lang="en-US" dirty="0" smtClean="0"/>
              <a:t>Well tolerated</a:t>
            </a:r>
          </a:p>
          <a:p>
            <a:r>
              <a:rPr lang="en-US" dirty="0" smtClean="0"/>
              <a:t>Limitation include inability to deliver  higher concentration of oxygen (24%- 45% at flow rate of 2-6L/min)  and it can be drying and irritating to mucous membrane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MASK</a:t>
            </a:r>
            <a:endParaRPr lang="en-US" dirty="0"/>
          </a:p>
        </p:txBody>
      </p:sp>
      <p:pic>
        <p:nvPicPr>
          <p:cNvPr id="2050" name="Picture 2" descr="C:\Users\Adejumo Margaret D\Pictures\Lect pix\IMG-20130405-012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87788" y="1688306"/>
            <a:ext cx="4629150" cy="3471862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Face masks that covers the client’s nose and  mouth may be used for oxygen inhalation</a:t>
            </a:r>
          </a:p>
          <a:p>
            <a:endParaRPr lang="en-US" dirty="0" smtClean="0"/>
          </a:p>
          <a:p>
            <a:r>
              <a:rPr lang="en-US" dirty="0" smtClean="0"/>
              <a:t>Exhalation ports on the sides  of the mask allow exhaled carbon dioxide  to escape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Oxygen Face Tent</a:t>
            </a:r>
            <a:endParaRPr lang="en-US" b="1" dirty="0"/>
          </a:p>
        </p:txBody>
      </p:sp>
      <p:pic>
        <p:nvPicPr>
          <p:cNvPr id="2050" name="Picture 2" descr="C:\Users\Adejumo Margaret D\Pictures\Lect pix\IMG-20130405-012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87788" y="1688306"/>
            <a:ext cx="4629150" cy="3471862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Face tents can replace oxygen masks when masks are poorly  tolerated by clients.</a:t>
            </a:r>
          </a:p>
          <a:p>
            <a:endParaRPr lang="en-US" sz="1800" dirty="0" smtClean="0"/>
          </a:p>
          <a:p>
            <a:r>
              <a:rPr lang="en-US" sz="1800" dirty="0" smtClean="0"/>
              <a:t>Face tents provide varying concentrations of oxygen, e.g.  30% to 50% concentration of oxygen at 4 to 8 L/min.</a:t>
            </a:r>
          </a:p>
          <a:p>
            <a:endParaRPr lang="en-US" sz="1800" dirty="0" smtClean="0"/>
          </a:p>
          <a:p>
            <a:r>
              <a:rPr lang="en-US" sz="1800" dirty="0" smtClean="0"/>
              <a:t>Frequently inspect the client’s facial skin for dampness  or chafing, and dry  and treat as needed because client’s facial skin must be kept dry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TRACHEOSTOMY MASK OR TRANSTRACHEAL CATHETER</a:t>
            </a:r>
            <a:endParaRPr lang="en-US" b="1" dirty="0"/>
          </a:p>
        </p:txBody>
      </p:sp>
      <p:pic>
        <p:nvPicPr>
          <p:cNvPr id="1026" name="Picture 2" descr="C:\Users\Adejumo Margaret D\Pictures\Lect pix\IMG-20130405-012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87788" y="1688306"/>
            <a:ext cx="4629150" cy="3471862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Placed through a surgically created tract in the lower neck directly into the tracheal</a:t>
            </a:r>
          </a:p>
          <a:p>
            <a:endParaRPr lang="en-US" dirty="0" smtClean="0"/>
          </a:p>
          <a:p>
            <a:r>
              <a:rPr lang="en-US" sz="2400" dirty="0" smtClean="0"/>
              <a:t>Once the tract has healed, the client removes and cleans the catheter 2 or 4 times per day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VENTURI MASK</a:t>
            </a:r>
            <a:endParaRPr lang="en-US" b="1" dirty="0"/>
          </a:p>
        </p:txBody>
      </p:sp>
      <p:pic>
        <p:nvPicPr>
          <p:cNvPr id="1026" name="Picture 2" descr="C:\Users\Adejumo Margaret D\Pictures\IMG-20130405-012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87788" y="1688306"/>
            <a:ext cx="4629150" cy="3471862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 smtClean="0"/>
              <a:t>Delivers oxygen concentrations varying from 24%-40% or 50% at liter flows of 4-10L/min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774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000" dirty="0" smtClean="0">
                <a:solidFill>
                  <a:prstClr val="black"/>
                </a:solidFill>
              </a:rPr>
              <a:t>MEASURES </a:t>
            </a:r>
            <a:r>
              <a:rPr lang="en-US" sz="4000" dirty="0">
                <a:solidFill>
                  <a:prstClr val="black"/>
                </a:solidFill>
              </a:rPr>
              <a:t>FOR DETERMINING THE EFFECTIVENESS OF OXYGEN THERAPY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0386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Determining the effectiveness of oxygen therapy involves several measures which include: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/>
              <a:t>Checking vital signs and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/>
              <a:t>Checking peripheral blood oxygen saturation (pulse oximetry)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OF OXYGEN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OXYGEN TOXICITY</a:t>
            </a:r>
          </a:p>
          <a:p>
            <a:r>
              <a:rPr lang="en-US" dirty="0" smtClean="0"/>
              <a:t>May result from 	 concentration of O2 (above 50%)</a:t>
            </a:r>
          </a:p>
          <a:p>
            <a:r>
              <a:rPr lang="en-US" dirty="0" smtClean="0"/>
              <a:t>Or long hours of O2 therapy (above 24hrs-48hrs)</a:t>
            </a:r>
          </a:p>
          <a:p>
            <a:r>
              <a:rPr lang="en-US" dirty="0" smtClean="0"/>
              <a:t>Especially in patients in poor lung condition.</a:t>
            </a:r>
          </a:p>
          <a:p>
            <a:r>
              <a:rPr lang="en-US" i="1" dirty="0" smtClean="0"/>
              <a:t>Signs &amp; symptoms are:</a:t>
            </a:r>
          </a:p>
          <a:p>
            <a:r>
              <a:rPr lang="en-US" dirty="0" smtClean="0"/>
              <a:t>Non productive cough, substernal pain, nasal stuffiness, </a:t>
            </a:r>
          </a:p>
          <a:p>
            <a:r>
              <a:rPr lang="en-US" dirty="0" smtClean="0"/>
              <a:t>Nausea, </a:t>
            </a:r>
            <a:r>
              <a:rPr lang="en-US" dirty="0" smtClean="0"/>
              <a:t>vomiting, fatigue, headache, </a:t>
            </a:r>
            <a:r>
              <a:rPr lang="en-US" dirty="0" smtClean="0"/>
              <a:t>sore throat, </a:t>
            </a:r>
            <a:r>
              <a:rPr lang="en-US" dirty="0" smtClean="0"/>
              <a:t>hypoventilation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429000" y="2362201"/>
            <a:ext cx="0" cy="3047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479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SIGNS &amp; SYMPTOMS OF OXYGEN TOXICITY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The skin becomes pinkish in </a:t>
            </a:r>
            <a:r>
              <a:rPr lang="en-US" dirty="0" err="1">
                <a:solidFill>
                  <a:prstClr val="black"/>
                </a:solidFill>
              </a:rPr>
              <a:t>colour</a:t>
            </a: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Drowsiness &amp; difficulty in arousing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Shallow respiration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Deep and slow </a:t>
            </a:r>
            <a:r>
              <a:rPr lang="en-US" dirty="0" smtClean="0">
                <a:solidFill>
                  <a:prstClr val="black"/>
                </a:solidFill>
              </a:rPr>
              <a:t>pulse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In severe cases- twitching &amp; convulsion</a:t>
            </a:r>
          </a:p>
          <a:p>
            <a:pPr lvl="0"/>
            <a:r>
              <a:rPr lang="en-US" dirty="0" err="1" smtClean="0">
                <a:solidFill>
                  <a:prstClr val="black"/>
                </a:solidFill>
              </a:rPr>
              <a:t>Otitic</a:t>
            </a:r>
            <a:r>
              <a:rPr lang="en-US" dirty="0" smtClean="0">
                <a:solidFill>
                  <a:prstClr val="black"/>
                </a:solidFill>
              </a:rPr>
              <a:t> barotrauma &amp; aural atelectasis especially if there is blockage of the Eustachian tube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842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Oxygen therapy is the medical administration of supplemental oxygen to client.</a:t>
            </a:r>
          </a:p>
          <a:p>
            <a:r>
              <a:rPr lang="en-US" dirty="0" smtClean="0"/>
              <a:t>It is used to correct anoxia, a condition when the body is deficient of oxygen</a:t>
            </a:r>
          </a:p>
          <a:p>
            <a:r>
              <a:rPr lang="en-US" dirty="0"/>
              <a:t>.</a:t>
            </a:r>
            <a:r>
              <a:rPr lang="en-US" dirty="0" smtClean="0"/>
              <a:t>Oxygen is administered to treat acute &amp; chronic respiratory problems</a:t>
            </a:r>
          </a:p>
          <a:p>
            <a:r>
              <a:rPr lang="en-US" dirty="0" smtClean="0"/>
              <a:t>A supplemental supply of O2 can be done to increase the amount of oxygen the patient uses for inspiration.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</p:spPr>
        <p:txBody>
          <a:bodyPr/>
          <a:lstStyle/>
          <a:p>
            <a:r>
              <a:rPr lang="en-US" dirty="0" smtClean="0"/>
              <a:t>COMPLICATIONS CONTD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8053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OXYGEN-INDUCED HYPOVENTILATION</a:t>
            </a:r>
          </a:p>
          <a:p>
            <a:r>
              <a:rPr lang="en-US" dirty="0"/>
              <a:t>M</a:t>
            </a:r>
            <a:r>
              <a:rPr lang="en-US" dirty="0" smtClean="0"/>
              <a:t>ay occur in pts with chronic pulmonary disease</a:t>
            </a:r>
          </a:p>
          <a:p>
            <a:r>
              <a:rPr lang="en-US" dirty="0" smtClean="0"/>
              <a:t>Chronic hypoxemia</a:t>
            </a:r>
          </a:p>
          <a:p>
            <a:r>
              <a:rPr lang="en-US" dirty="0" smtClean="0"/>
              <a:t>Chronic hypercarbia</a:t>
            </a:r>
          </a:p>
          <a:p>
            <a:r>
              <a:rPr lang="en-US" dirty="0" smtClean="0"/>
              <a:t>Patients with COPD rely on low levels of arterial oxygen</a:t>
            </a:r>
          </a:p>
          <a:p>
            <a:r>
              <a:rPr lang="en-US" dirty="0" smtClean="0"/>
              <a:t>High levels of O2 may decrease respiration</a:t>
            </a:r>
          </a:p>
          <a:p>
            <a:r>
              <a:rPr lang="en-US" dirty="0" smtClean="0"/>
              <a:t>The nurse should always monitor client’s respiratory rate &amp; pattern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89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</p:spPr>
        <p:txBody>
          <a:bodyPr/>
          <a:lstStyle/>
          <a:p>
            <a:r>
              <a:rPr lang="en-US" dirty="0" smtClean="0"/>
              <a:t>COMPLICATIONS CONTD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FIRE OUTBREAK</a:t>
            </a:r>
          </a:p>
          <a:p>
            <a:r>
              <a:rPr lang="en-US" dirty="0" smtClean="0"/>
              <a:t>Oxygen is highly inflammable and can cause a fire outbreak.</a:t>
            </a:r>
          </a:p>
          <a:p>
            <a:r>
              <a:rPr lang="en-US" dirty="0" smtClean="0"/>
              <a:t>Nursing actions are as follows:</a:t>
            </a:r>
          </a:p>
          <a:p>
            <a:r>
              <a:rPr lang="en-US" dirty="0" smtClean="0"/>
              <a:t>Post “NO SMOKING” or “OXYGEN IN USE” sign to alert others of fire hazard</a:t>
            </a:r>
          </a:p>
          <a:p>
            <a:r>
              <a:rPr lang="en-US" dirty="0" smtClean="0"/>
              <a:t>Know where the closest fire extinguisher is located</a:t>
            </a:r>
          </a:p>
          <a:p>
            <a:r>
              <a:rPr lang="en-US" dirty="0" smtClean="0"/>
              <a:t>Educate the client and family about the fire hazard of smoking or naked flame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224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/>
          <a:lstStyle/>
          <a:p>
            <a:r>
              <a:rPr lang="en-US" dirty="0" smtClean="0"/>
              <a:t>NURSING ACTIONS CONTD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9201"/>
            <a:ext cx="7886700" cy="4957762"/>
          </a:xfrm>
        </p:spPr>
        <p:txBody>
          <a:bodyPr>
            <a:normAutofit/>
          </a:bodyPr>
          <a:lstStyle/>
          <a:p>
            <a:r>
              <a:rPr lang="en-US" dirty="0" smtClean="0"/>
              <a:t>Have the client wear a cotton dress and use cotton linens</a:t>
            </a:r>
          </a:p>
          <a:p>
            <a:r>
              <a:rPr lang="en-US" dirty="0" smtClean="0"/>
              <a:t>Avoid synthetic or wool fabrics which can generate static electricity</a:t>
            </a:r>
          </a:p>
          <a:p>
            <a:r>
              <a:rPr lang="en-US" dirty="0" smtClean="0"/>
              <a:t>Ensure there are no open wires close by</a:t>
            </a:r>
          </a:p>
          <a:p>
            <a:r>
              <a:rPr lang="en-US" dirty="0" smtClean="0"/>
              <a:t>Avoid friction with metals or steel equipment</a:t>
            </a:r>
          </a:p>
          <a:p>
            <a:r>
              <a:rPr lang="en-US" dirty="0" smtClean="0"/>
              <a:t>Do not bring open fire around the patient</a:t>
            </a:r>
          </a:p>
          <a:p>
            <a:r>
              <a:rPr lang="en-US" dirty="0" smtClean="0"/>
              <a:t>Avoid using volatile flammable materials (alcohol, acetone) near the patient.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70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600" dirty="0">
                <a:solidFill>
                  <a:prstClr val="black"/>
                </a:solidFill>
              </a:rPr>
              <a:t>Check that electrical equipment (electric bell cords, radios, razors, suctioning machine) in the room are in good working condition </a:t>
            </a:r>
            <a:r>
              <a:rPr lang="en-US" sz="2600" dirty="0" smtClean="0">
                <a:solidFill>
                  <a:prstClr val="black"/>
                </a:solidFill>
              </a:rPr>
              <a:t>&amp; not </a:t>
            </a:r>
            <a:r>
              <a:rPr lang="en-US" sz="2600" dirty="0">
                <a:solidFill>
                  <a:prstClr val="black"/>
                </a:solidFill>
              </a:rPr>
              <a:t>able to emit sparks</a:t>
            </a:r>
          </a:p>
          <a:p>
            <a:r>
              <a:rPr lang="en-US" dirty="0" smtClean="0"/>
              <a:t>Avoid the use of oil on patients skin or as lubricants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04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people in good health give little thought to their respiratory function. </a:t>
            </a:r>
          </a:p>
          <a:p>
            <a:r>
              <a:rPr lang="en-US" dirty="0" smtClean="0"/>
              <a:t>Changing position frequently, ambulating and exercising usually maintain adequate ventilation and gas exchange.</a:t>
            </a:r>
          </a:p>
          <a:p>
            <a:r>
              <a:rPr lang="en-US" dirty="0" smtClean="0"/>
              <a:t>Hence the need for clients’ teaching on promotion of healthy breathing.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886700" cy="4054474"/>
          </a:xfrm>
        </p:spPr>
        <p:txBody>
          <a:bodyPr>
            <a:normAutofit/>
          </a:bodyPr>
          <a:lstStyle/>
          <a:p>
            <a:r>
              <a:rPr lang="en-US" sz="9600" b="1" dirty="0" smtClean="0"/>
              <a:t>Thanks for </a:t>
            </a:r>
            <a:r>
              <a:rPr lang="en-US" sz="9600" b="1" dirty="0" smtClean="0"/>
              <a:t>      </a:t>
            </a:r>
            <a:br>
              <a:rPr lang="en-US" sz="9600" b="1" dirty="0" smtClean="0"/>
            </a:br>
            <a:r>
              <a:rPr lang="en-US" sz="9600" b="1" dirty="0"/>
              <a:t> </a:t>
            </a:r>
            <a:r>
              <a:rPr lang="en-US" sz="9600" b="1" dirty="0" smtClean="0"/>
              <a:t>  </a:t>
            </a:r>
            <a:r>
              <a:rPr lang="en-US" sz="9600" b="1" dirty="0" smtClean="0"/>
              <a:t>listening </a:t>
            </a:r>
            <a:endParaRPr 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CONTD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xygen therapy is usually initiated by the physician</a:t>
            </a:r>
          </a:p>
          <a:p>
            <a:r>
              <a:rPr lang="en-US" dirty="0" smtClean="0"/>
              <a:t>Nurses should be able to make pertinent observations and carry out safety precautions. </a:t>
            </a:r>
          </a:p>
          <a:p>
            <a:r>
              <a:rPr lang="en-US" dirty="0" smtClean="0"/>
              <a:t>Oxygen therapy involves inhalation of oxygen through various devices.</a:t>
            </a:r>
          </a:p>
          <a:p>
            <a:r>
              <a:rPr lang="en-US" dirty="0" smtClean="0"/>
              <a:t>Oxygen therapy is intimidating and frightens both patient &amp; family members</a:t>
            </a:r>
          </a:p>
          <a:p>
            <a:r>
              <a:rPr lang="en-US" dirty="0" smtClean="0"/>
              <a:t>The nurse must provide adequate explanations to reduce or prevent anxiety.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586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INDICATIONS FOR OXYGEN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Oxygen benefits clients with diminished respiratory capacity as in the following cases</a:t>
            </a:r>
          </a:p>
          <a:p>
            <a:r>
              <a:rPr lang="en-US" dirty="0" smtClean="0"/>
              <a:t>Substantial loss of lung tissue due to tumors or surgery or fibrosis</a:t>
            </a:r>
          </a:p>
          <a:p>
            <a:r>
              <a:rPr lang="en-US" dirty="0" smtClean="0"/>
              <a:t>Cardiac failure, Shock</a:t>
            </a:r>
          </a:p>
          <a:p>
            <a:r>
              <a:rPr lang="en-US" dirty="0" smtClean="0"/>
              <a:t>Intraoperative care when client is on general anesthesia</a:t>
            </a:r>
          </a:p>
          <a:p>
            <a:r>
              <a:rPr lang="en-US" dirty="0" smtClean="0"/>
              <a:t>Asphyxia, Delivery stress, Dying patient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 FOR OXYGEN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altitude where O2 content of air is low</a:t>
            </a:r>
          </a:p>
          <a:p>
            <a:r>
              <a:rPr lang="en-US" dirty="0" smtClean="0"/>
              <a:t>Acute &amp; chronic respiratory conditions (Chronic bronchitis, Pneumonia, Pulmonary edema, Asthma  </a:t>
            </a:r>
            <a:r>
              <a:rPr lang="en-US" dirty="0" err="1" smtClean="0"/>
              <a:t>etc</a:t>
            </a:r>
            <a:r>
              <a:rPr lang="en-US" dirty="0" smtClean="0"/>
              <a:t>) </a:t>
            </a:r>
          </a:p>
          <a:p>
            <a:r>
              <a:rPr lang="en-US" dirty="0" smtClean="0"/>
              <a:t>Severe hemorrhage</a:t>
            </a:r>
          </a:p>
          <a:p>
            <a:r>
              <a:rPr lang="en-US" dirty="0" smtClean="0"/>
              <a:t>Carbon monoxide poisoning</a:t>
            </a:r>
          </a:p>
          <a:p>
            <a:r>
              <a:rPr lang="en-US" dirty="0" smtClean="0"/>
              <a:t>Severe anemia</a:t>
            </a:r>
          </a:p>
          <a:p>
            <a:r>
              <a:rPr lang="en-US" dirty="0" smtClean="0"/>
              <a:t>Terminally ill patients</a:t>
            </a:r>
          </a:p>
          <a:p>
            <a:r>
              <a:rPr lang="en-US" dirty="0" smtClean="0"/>
              <a:t>atelectasis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244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OF HYPOXIA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Cyanosis</a:t>
            </a:r>
          </a:p>
          <a:p>
            <a:r>
              <a:rPr lang="en-US" dirty="0" smtClean="0"/>
              <a:t>Difficulty in breathing/labored respiration</a:t>
            </a:r>
          </a:p>
          <a:p>
            <a:r>
              <a:rPr lang="en-US" dirty="0" smtClean="0"/>
              <a:t>Restlessness</a:t>
            </a:r>
          </a:p>
          <a:p>
            <a:r>
              <a:rPr lang="en-US" dirty="0" smtClean="0"/>
              <a:t>Using other muscles (such as facial, neck and abdominal) in respiration.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49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Oxygen is supplied in two ways in health care facility: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Portable system (cylinders and tanks with carriers)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Wall outlets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Oxygen delivered from a cylinder or wall-outlet system is dry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Dry gases dehydrate the respiratory mucous membranes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Humidifying devices that add water vapor to inspired air are thus essential adjunct of oxygen therapy particularly for liter flows over 4L per minute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 SUPPLY (CONTD)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These devices provide 20% to 40% humidity.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Oxygen is not completely harmless to the client like any medication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Clients can receive an inadequate amount or an excessive amount of oxygen and both can lead to a decline in the clients’ condition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An inadequate amount of oxygen (hypoxia) will lead to cell death, and if left untreated can ultimately  lead to death.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 DELIVERY SYSTEM CONTD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xygen flow is regulated by a valve while oxygen flows in liters per minute</a:t>
            </a:r>
          </a:p>
          <a:p>
            <a:r>
              <a:rPr lang="en-US" dirty="0" smtClean="0"/>
              <a:t>To release oxygen safely at the desired rate, a regulator is used</a:t>
            </a:r>
          </a:p>
          <a:p>
            <a:r>
              <a:rPr lang="en-US" dirty="0" smtClean="0"/>
              <a:t>The main gauge shows the pressure of the amount of oxygen in the tank</a:t>
            </a:r>
          </a:p>
          <a:p>
            <a:r>
              <a:rPr lang="en-US" dirty="0" smtClean="0"/>
              <a:t>The flowmeter shows the number of liters of oxygen flowing to the patient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173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2351</TotalTime>
  <Words>1062</Words>
  <Application>Microsoft Office PowerPoint</Application>
  <PresentationFormat>On-screen Show (4:3)</PresentationFormat>
  <Paragraphs>133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 Theme</vt:lpstr>
      <vt:lpstr>ADMINISTRATION OF OXYGEN</vt:lpstr>
      <vt:lpstr>INTRODUCTION</vt:lpstr>
      <vt:lpstr>INTRODUCTION CONTD</vt:lpstr>
      <vt:lpstr>INDICATIONS FOR OXYGEN THERAPY</vt:lpstr>
      <vt:lpstr>INDICATIONS FOR OXYGEN THERAPY</vt:lpstr>
      <vt:lpstr>SIGNS OF HYPOXIA</vt:lpstr>
      <vt:lpstr>OXYGEN SUPPLY</vt:lpstr>
      <vt:lpstr>OXYGEN SUPPLY (CONTD)</vt:lpstr>
      <vt:lpstr>OXYGEN DELIVERY SYSTEM CONTD</vt:lpstr>
      <vt:lpstr>OXYGEN DELIVERY SYSTEMS</vt:lpstr>
      <vt:lpstr>OXYGEN DELIVERY SYSTEMS (CONTD)</vt:lpstr>
      <vt:lpstr>NASAL CANNULA</vt:lpstr>
      <vt:lpstr>FACE MASK</vt:lpstr>
      <vt:lpstr>Oxygen Face Tent</vt:lpstr>
      <vt:lpstr>TRACHEOSTOMY MASK OR TRANSTRACHEAL CATHETER</vt:lpstr>
      <vt:lpstr>VENTURI MASK</vt:lpstr>
      <vt:lpstr>   MEASURES FOR DETERMINING THE EFFECTIVENESS OF OXYGEN THERAPY   </vt:lpstr>
      <vt:lpstr>COMPLICATIONS OF OXYGEN THERAPY</vt:lpstr>
      <vt:lpstr>SIGNS &amp; SYMPTOMS OF OXYGEN TOXICITY</vt:lpstr>
      <vt:lpstr>COMPLICATIONS CONTD</vt:lpstr>
      <vt:lpstr>COMPLICATIONS CONTD</vt:lpstr>
      <vt:lpstr>NURSING ACTIONS CONTD</vt:lpstr>
      <vt:lpstr>NURSING ACTIONS</vt:lpstr>
      <vt:lpstr>CONCLUSION</vt:lpstr>
      <vt:lpstr>Thanks for           listening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OXYGENATION</dc:title>
  <dc:creator>Adejumo Margaret D</dc:creator>
  <cp:lastModifiedBy>Bukola</cp:lastModifiedBy>
  <cp:revision>37</cp:revision>
  <dcterms:created xsi:type="dcterms:W3CDTF">2013-04-03T09:46:47Z</dcterms:created>
  <dcterms:modified xsi:type="dcterms:W3CDTF">2020-03-18T15:58:49Z</dcterms:modified>
</cp:coreProperties>
</file>