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59" r:id="rId5"/>
    <p:sldId id="260" r:id="rId6"/>
    <p:sldId id="261" r:id="rId7"/>
    <p:sldId id="263" r:id="rId8"/>
    <p:sldId id="264" r:id="rId9"/>
    <p:sldId id="265" r:id="rId10"/>
    <p:sldId id="267" r:id="rId11"/>
    <p:sldId id="268" r:id="rId12"/>
    <p:sldId id="269" r:id="rId13"/>
    <p:sldId id="270" r:id="rId14"/>
    <p:sldId id="275" r:id="rId15"/>
    <p:sldId id="297" r:id="rId16"/>
    <p:sldId id="273" r:id="rId17"/>
    <p:sldId id="276" r:id="rId18"/>
    <p:sldId id="279" r:id="rId19"/>
    <p:sldId id="280" r:id="rId20"/>
    <p:sldId id="281" r:id="rId21"/>
    <p:sldId id="282" r:id="rId22"/>
    <p:sldId id="284" r:id="rId23"/>
    <p:sldId id="295" r:id="rId24"/>
    <p:sldId id="285" r:id="rId25"/>
    <p:sldId id="294" r:id="rId26"/>
    <p:sldId id="296" r:id="rId27"/>
    <p:sldId id="287" r:id="rId28"/>
    <p:sldId id="288" r:id="rId29"/>
    <p:sldId id="289" r:id="rId30"/>
    <p:sldId id="290" r:id="rId31"/>
    <p:sldId id="291" r:id="rId32"/>
    <p:sldId id="292" r:id="rId33"/>
    <p:sldId id="28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C9E4CB-3304-437E-8689-05C080F9DDEB}" type="datetimeFigureOut">
              <a:rPr lang="en-US" smtClean="0"/>
              <a:pPr/>
              <a:t>3/6/2019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897AE1-B40E-4EF9-BBDC-027FED0E17D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897AE1-B40E-4EF9-BBDC-027FED0E17DD}"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36D60F-7FE8-4533-925B-9127D7728479}" type="datetimeFigureOut">
              <a:rPr lang="en-US" smtClean="0"/>
              <a:pPr/>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9A122-86D3-4236-90EB-3C6A356E164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36D60F-7FE8-4533-925B-9127D7728479}" type="datetimeFigureOut">
              <a:rPr lang="en-US" smtClean="0"/>
              <a:pPr/>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9A122-86D3-4236-90EB-3C6A356E164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36D60F-7FE8-4533-925B-9127D7728479}" type="datetimeFigureOut">
              <a:rPr lang="en-US" smtClean="0"/>
              <a:pPr/>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9A122-86D3-4236-90EB-3C6A356E164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36D60F-7FE8-4533-925B-9127D7728479}" type="datetimeFigureOut">
              <a:rPr lang="en-US" smtClean="0"/>
              <a:pPr/>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9A122-86D3-4236-90EB-3C6A356E164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36D60F-7FE8-4533-925B-9127D7728479}" type="datetimeFigureOut">
              <a:rPr lang="en-US" smtClean="0"/>
              <a:pPr/>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9A122-86D3-4236-90EB-3C6A356E164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36D60F-7FE8-4533-925B-9127D7728479}" type="datetimeFigureOut">
              <a:rPr lang="en-US" smtClean="0"/>
              <a:pPr/>
              <a:t>3/6/2019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9A122-86D3-4236-90EB-3C6A356E164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36D60F-7FE8-4533-925B-9127D7728479}" type="datetimeFigureOut">
              <a:rPr lang="en-US" smtClean="0"/>
              <a:pPr/>
              <a:t>3/6/2019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B9A122-86D3-4236-90EB-3C6A356E164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36D60F-7FE8-4533-925B-9127D7728479}" type="datetimeFigureOut">
              <a:rPr lang="en-US" smtClean="0"/>
              <a:pPr/>
              <a:t>3/6/2019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9A122-86D3-4236-90EB-3C6A356E164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6D60F-7FE8-4533-925B-9127D7728479}" type="datetimeFigureOut">
              <a:rPr lang="en-US" smtClean="0"/>
              <a:pPr/>
              <a:t>3/6/2019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B9A122-86D3-4236-90EB-3C6A356E164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36D60F-7FE8-4533-925B-9127D7728479}" type="datetimeFigureOut">
              <a:rPr lang="en-US" smtClean="0"/>
              <a:pPr/>
              <a:t>3/6/2019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9A122-86D3-4236-90EB-3C6A356E164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36D60F-7FE8-4533-925B-9127D7728479}" type="datetimeFigureOut">
              <a:rPr lang="en-US" smtClean="0"/>
              <a:pPr/>
              <a:t>3/6/2019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9A122-86D3-4236-90EB-3C6A356E164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6D60F-7FE8-4533-925B-9127D7728479}" type="datetimeFigureOut">
              <a:rPr lang="en-US" smtClean="0"/>
              <a:pPr/>
              <a:t>3/6/2019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9A122-86D3-4236-90EB-3C6A356E164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INJECTION SAFETY PRACTICE</a:t>
            </a:r>
            <a:endParaRPr lang="en-US" dirty="0"/>
          </a:p>
        </p:txBody>
      </p:sp>
      <p:sp>
        <p:nvSpPr>
          <p:cNvPr id="3" name="Subtitle 2"/>
          <p:cNvSpPr>
            <a:spLocks noGrp="1"/>
          </p:cNvSpPr>
          <p:nvPr>
            <p:ph type="subTitle" idx="1"/>
          </p:nvPr>
        </p:nvSpPr>
        <p:spPr/>
        <p:txBody>
          <a:bodyPr>
            <a:normAutofit/>
          </a:bodyPr>
          <a:lstStyle/>
          <a:p>
            <a:r>
              <a:rPr lang="en-US" sz="3600" dirty="0" smtClean="0">
                <a:solidFill>
                  <a:schemeClr val="tx1"/>
                </a:solidFill>
              </a:rPr>
              <a:t>BELLO C. B</a:t>
            </a:r>
            <a:endParaRPr lang="en-US" sz="36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UNSAFE INJECTION PRACTICES</a:t>
            </a:r>
            <a:endParaRPr lang="en-US" b="1" dirty="0"/>
          </a:p>
        </p:txBody>
      </p:sp>
      <p:sp>
        <p:nvSpPr>
          <p:cNvPr id="3" name="Content Placeholder 2"/>
          <p:cNvSpPr>
            <a:spLocks noGrp="1"/>
          </p:cNvSpPr>
          <p:nvPr>
            <p:ph idx="1"/>
          </p:nvPr>
        </p:nvSpPr>
        <p:spPr>
          <a:xfrm>
            <a:off x="0" y="1066800"/>
            <a:ext cx="9144000" cy="5791200"/>
          </a:xfrm>
        </p:spPr>
        <p:txBody>
          <a:bodyPr>
            <a:normAutofit fontScale="92500" lnSpcReduction="10000"/>
          </a:bodyPr>
          <a:lstStyle/>
          <a:p>
            <a:r>
              <a:rPr lang="en-US" dirty="0" smtClean="0"/>
              <a:t>Unsafe injection that harm</a:t>
            </a:r>
          </a:p>
          <a:p>
            <a:pPr>
              <a:buFont typeface="Wingdings" pitchFamily="2" charset="2"/>
              <a:buChar char="v"/>
            </a:pPr>
            <a:r>
              <a:rPr lang="en-US" sz="3900" b="1" dirty="0" smtClean="0"/>
              <a:t>Recipient</a:t>
            </a:r>
            <a:r>
              <a:rPr lang="en-US" b="1" dirty="0" smtClean="0"/>
              <a:t> </a:t>
            </a:r>
          </a:p>
          <a:p>
            <a:pPr>
              <a:buFont typeface="Wingdings" pitchFamily="2" charset="2"/>
              <a:buChar char="ü"/>
            </a:pPr>
            <a:r>
              <a:rPr lang="en-US" b="1" i="1" dirty="0" smtClean="0"/>
              <a:t>Contaminated drug is administered</a:t>
            </a:r>
          </a:p>
          <a:p>
            <a:r>
              <a:rPr lang="en-US" dirty="0" smtClean="0"/>
              <a:t>       Partially opened vials are mixed</a:t>
            </a:r>
          </a:p>
          <a:p>
            <a:r>
              <a:rPr lang="en-US" dirty="0" smtClean="0"/>
              <a:t>       Multi dose vials are used</a:t>
            </a:r>
          </a:p>
          <a:p>
            <a:r>
              <a:rPr lang="en-US" dirty="0" smtClean="0"/>
              <a:t>       Needles are left in rubber cap of vial</a:t>
            </a:r>
          </a:p>
          <a:p>
            <a:pPr>
              <a:buFont typeface="Wingdings" pitchFamily="2" charset="2"/>
              <a:buChar char="ü"/>
            </a:pPr>
            <a:r>
              <a:rPr lang="en-US" b="1" i="1" dirty="0" smtClean="0"/>
              <a:t>Expired drug is given</a:t>
            </a:r>
          </a:p>
          <a:p>
            <a:pPr>
              <a:buFont typeface="Wingdings" pitchFamily="2" charset="2"/>
              <a:buChar char="ü"/>
            </a:pPr>
            <a:r>
              <a:rPr lang="en-US" b="1" i="1" dirty="0" smtClean="0"/>
              <a:t>Syringes loaded with different medication</a:t>
            </a:r>
          </a:p>
          <a:p>
            <a:pPr>
              <a:buFont typeface="Wingdings" pitchFamily="2" charset="2"/>
              <a:buChar char="ü"/>
            </a:pPr>
            <a:r>
              <a:rPr lang="en-US" b="1" i="1" dirty="0" smtClean="0"/>
              <a:t>Drugs &amp; vaccine stored in the same refrigerator</a:t>
            </a:r>
          </a:p>
          <a:p>
            <a:pPr>
              <a:buFont typeface="Wingdings" pitchFamily="2" charset="2"/>
              <a:buChar char="ü"/>
            </a:pPr>
            <a:r>
              <a:rPr lang="en-US" b="1" i="1" dirty="0" smtClean="0"/>
              <a:t>Applying pressure to bleeding sites with dirty material or finger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b="1" dirty="0" smtClean="0"/>
              <a:t>UNSAFE INJECTION PRACTICES</a:t>
            </a:r>
            <a:endParaRPr lang="en-US" dirty="0"/>
          </a:p>
        </p:txBody>
      </p:sp>
      <p:sp>
        <p:nvSpPr>
          <p:cNvPr id="3" name="Content Placeholder 2"/>
          <p:cNvSpPr>
            <a:spLocks noGrp="1"/>
          </p:cNvSpPr>
          <p:nvPr>
            <p:ph idx="1"/>
          </p:nvPr>
        </p:nvSpPr>
        <p:spPr>
          <a:xfrm>
            <a:off x="0" y="990600"/>
            <a:ext cx="9144000" cy="5867400"/>
          </a:xfrm>
        </p:spPr>
        <p:txBody>
          <a:bodyPr/>
          <a:lstStyle/>
          <a:p>
            <a:pPr>
              <a:buFont typeface="Wingdings" pitchFamily="2" charset="2"/>
              <a:buChar char="ü"/>
            </a:pPr>
            <a:r>
              <a:rPr lang="en-US" b="1" i="1" dirty="0" smtClean="0"/>
              <a:t>Drug administered at incorrect anatomical sites</a:t>
            </a:r>
          </a:p>
          <a:p>
            <a:r>
              <a:rPr lang="en-US" dirty="0" smtClean="0"/>
              <a:t>    Infants vaccinated in the buttocks rather than    </a:t>
            </a:r>
          </a:p>
          <a:p>
            <a:pPr>
              <a:buNone/>
            </a:pPr>
            <a:r>
              <a:rPr lang="en-US" dirty="0" smtClean="0"/>
              <a:t>           antero-lateral</a:t>
            </a:r>
          </a:p>
          <a:p>
            <a:r>
              <a:rPr lang="en-US" dirty="0" smtClean="0"/>
              <a:t>    Giving large boluses of intramuscular quinine</a:t>
            </a:r>
          </a:p>
          <a:p>
            <a:pPr>
              <a:buFont typeface="Wingdings" pitchFamily="2" charset="2"/>
              <a:buChar char="ü"/>
            </a:pPr>
            <a:r>
              <a:rPr lang="en-US" b="1" i="1" dirty="0" smtClean="0"/>
              <a:t>Un-sterile needles and syringes used</a:t>
            </a:r>
          </a:p>
          <a:p>
            <a:pPr>
              <a:buNone/>
            </a:pPr>
            <a:r>
              <a:rPr lang="en-US" dirty="0" smtClean="0"/>
              <a:t>        Re-use of syringes and needles</a:t>
            </a:r>
          </a:p>
          <a:p>
            <a:pPr>
              <a:buFont typeface="Wingdings" pitchFamily="2" charset="2"/>
              <a:buChar char="ü"/>
            </a:pPr>
            <a:r>
              <a:rPr lang="en-US" b="1" i="1" dirty="0" smtClean="0"/>
              <a:t>Loading syringes with multiple doses</a:t>
            </a:r>
          </a:p>
          <a:p>
            <a:pPr>
              <a:buFont typeface="Wingdings" pitchFamily="2" charset="2"/>
              <a:buChar char="ü"/>
            </a:pPr>
            <a:r>
              <a:rPr lang="en-US" b="1" i="1" dirty="0" smtClean="0"/>
              <a:t>Healthcare worker not observing aseptic technique</a:t>
            </a:r>
          </a:p>
          <a:p>
            <a:pPr>
              <a:buFont typeface="Wingdings" pitchFamily="2" charset="2"/>
              <a:buChar char="ü"/>
            </a:pPr>
            <a:r>
              <a:rPr lang="en-US" b="1" i="1" dirty="0" smtClean="0"/>
              <a:t>Storing used open multi-dose vials beyond recommended period</a:t>
            </a:r>
            <a:endParaRPr lang="en-US" b="1"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dirty="0" smtClean="0"/>
              <a:t>HEALTHCARE WORKERS</a:t>
            </a:r>
            <a:endParaRPr lang="en-US" b="1" dirty="0"/>
          </a:p>
        </p:txBody>
      </p:sp>
      <p:sp>
        <p:nvSpPr>
          <p:cNvPr id="3" name="Content Placeholder 2"/>
          <p:cNvSpPr>
            <a:spLocks noGrp="1"/>
          </p:cNvSpPr>
          <p:nvPr>
            <p:ph idx="1"/>
          </p:nvPr>
        </p:nvSpPr>
        <p:spPr>
          <a:xfrm>
            <a:off x="0" y="762000"/>
            <a:ext cx="9144000" cy="6096000"/>
          </a:xfrm>
        </p:spPr>
        <p:txBody>
          <a:bodyPr>
            <a:normAutofit fontScale="92500" lnSpcReduction="20000"/>
          </a:bodyPr>
          <a:lstStyle/>
          <a:p>
            <a:pPr>
              <a:buFont typeface="Wingdings" pitchFamily="2" charset="2"/>
              <a:buChar char="ü"/>
            </a:pPr>
            <a:r>
              <a:rPr lang="en-US" dirty="0" smtClean="0"/>
              <a:t>Carrying around used syringes &amp; needles before disposal</a:t>
            </a:r>
          </a:p>
          <a:p>
            <a:pPr>
              <a:buFont typeface="Wingdings" pitchFamily="2" charset="2"/>
              <a:buChar char="ü"/>
            </a:pPr>
            <a:r>
              <a:rPr lang="en-US" dirty="0" smtClean="0"/>
              <a:t>Placing syringes and needles on a surface prior to disposal</a:t>
            </a:r>
          </a:p>
          <a:p>
            <a:pPr>
              <a:buFont typeface="Wingdings" pitchFamily="2" charset="2"/>
              <a:buChar char="ü"/>
            </a:pPr>
            <a:r>
              <a:rPr lang="en-US" dirty="0" smtClean="0"/>
              <a:t>Recapping needles (two-handed).</a:t>
            </a:r>
          </a:p>
          <a:p>
            <a:pPr>
              <a:buFont typeface="Wingdings" pitchFamily="2" charset="2"/>
              <a:buChar char="ü"/>
            </a:pPr>
            <a:r>
              <a:rPr lang="en-US" dirty="0" smtClean="0"/>
              <a:t>Reaching into a container of used syringes &amp; needles</a:t>
            </a:r>
          </a:p>
          <a:p>
            <a:pPr>
              <a:buFont typeface="Wingdings" pitchFamily="2" charset="2"/>
              <a:buChar char="ü"/>
            </a:pPr>
            <a:r>
              <a:rPr lang="en-US" dirty="0" smtClean="0"/>
              <a:t>Manually detaching needles from syringes</a:t>
            </a:r>
          </a:p>
          <a:p>
            <a:pPr>
              <a:buFont typeface="Wingdings" pitchFamily="2" charset="2"/>
              <a:buChar char="ü"/>
            </a:pPr>
            <a:r>
              <a:rPr lang="en-US" dirty="0" smtClean="0"/>
              <a:t>Manipulating used sharps (cleaning, changing, bending, breaking or cutting)</a:t>
            </a:r>
          </a:p>
          <a:p>
            <a:pPr>
              <a:buFont typeface="Wingdings" pitchFamily="2" charset="2"/>
              <a:buChar char="ü"/>
            </a:pPr>
            <a:r>
              <a:rPr lang="en-US" dirty="0" smtClean="0"/>
              <a:t>Passing sharps from one healthcare worker to another</a:t>
            </a:r>
          </a:p>
          <a:p>
            <a:pPr>
              <a:buFont typeface="Wingdings" pitchFamily="2" charset="2"/>
              <a:buChar char="ü"/>
            </a:pPr>
            <a:r>
              <a:rPr lang="en-US" dirty="0" smtClean="0"/>
              <a:t>Overfilling safety boxes</a:t>
            </a:r>
          </a:p>
          <a:p>
            <a:pPr>
              <a:buFont typeface="Wingdings" pitchFamily="2" charset="2"/>
              <a:buChar char="ü"/>
            </a:pPr>
            <a:r>
              <a:rPr lang="en-US" dirty="0" smtClean="0"/>
              <a:t>Using a syringe &amp; needle on an agitated pt without assistance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COMMUNITY</a:t>
            </a:r>
            <a:endParaRPr lang="en-US" b="1"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Leaving syringes &amp; Needles in areas accessible to the public, especially children</a:t>
            </a:r>
          </a:p>
          <a:p>
            <a:r>
              <a:rPr lang="en-US" sz="3600" dirty="0" smtClean="0"/>
              <a:t>Sharing syringes and needles</a:t>
            </a:r>
          </a:p>
          <a:p>
            <a:r>
              <a:rPr lang="en-US" sz="3600" dirty="0" smtClean="0"/>
              <a:t>Re-using syringes and needles</a:t>
            </a:r>
          </a:p>
          <a:p>
            <a:r>
              <a:rPr lang="en-US" sz="3600" dirty="0" smtClean="0"/>
              <a:t>Receiving injections from informal health sector.</a:t>
            </a:r>
            <a:endParaRPr lang="en-US"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STEPS OF A SAFE INJECTION</a:t>
            </a:r>
            <a:endParaRPr lang="en-US" b="1" dirty="0"/>
          </a:p>
        </p:txBody>
      </p:sp>
      <p:sp>
        <p:nvSpPr>
          <p:cNvPr id="3" name="Content Placeholder 2"/>
          <p:cNvSpPr>
            <a:spLocks noGrp="1"/>
          </p:cNvSpPr>
          <p:nvPr>
            <p:ph idx="1"/>
          </p:nvPr>
        </p:nvSpPr>
        <p:spPr>
          <a:xfrm>
            <a:off x="0" y="1600200"/>
            <a:ext cx="9144000" cy="4525963"/>
          </a:xfrm>
        </p:spPr>
        <p:txBody>
          <a:bodyPr/>
          <a:lstStyle/>
          <a:p>
            <a:r>
              <a:rPr lang="en-US" sz="3600" dirty="0" smtClean="0"/>
              <a:t>Use a syringe and needle from a new, sealed undamaged packet for every injection.</a:t>
            </a:r>
          </a:p>
          <a:p>
            <a:r>
              <a:rPr lang="en-US" sz="3600" dirty="0" smtClean="0"/>
              <a:t>Without re-capping, immediately after place syringe and needle in a safety box immediately after use.</a:t>
            </a:r>
          </a:p>
          <a:p>
            <a:r>
              <a:rPr lang="en-US" sz="3600" dirty="0" smtClean="0"/>
              <a:t>Manage injection waste safely and appropriately</a:t>
            </a:r>
            <a:r>
              <a:rPr lang="en-US" dirty="0" smtClean="0"/>
              <a: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STEPS OF A SAFE INJECTION</a:t>
            </a:r>
            <a:endParaRPr lang="en-US" dirty="0"/>
          </a:p>
        </p:txBody>
      </p:sp>
      <p:sp>
        <p:nvSpPr>
          <p:cNvPr id="3" name="Content Placeholder 2"/>
          <p:cNvSpPr>
            <a:spLocks noGrp="1"/>
          </p:cNvSpPr>
          <p:nvPr>
            <p:ph idx="1"/>
          </p:nvPr>
        </p:nvSpPr>
        <p:spPr/>
        <p:txBody>
          <a:bodyPr/>
          <a:lstStyle/>
          <a:p>
            <a:r>
              <a:rPr lang="en-US" b="1" dirty="0" smtClean="0"/>
              <a:t>Maintain the RIGHT</a:t>
            </a:r>
            <a:r>
              <a:rPr lang="en-US" b="1" dirty="0" smtClean="0"/>
              <a:t>’ WAYS TO GIVE A SAFE INJECTION</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381000"/>
            <a:ext cx="4495800" cy="6477000"/>
          </a:xfrm>
        </p:spPr>
        <p:txBody>
          <a:bodyPr>
            <a:normAutofit/>
          </a:bodyPr>
          <a:lstStyle/>
          <a:p>
            <a:pPr>
              <a:buFont typeface="Wingdings" pitchFamily="2" charset="2"/>
              <a:buChar char="ü"/>
            </a:pPr>
            <a:r>
              <a:rPr lang="en-US" sz="4000" dirty="0" smtClean="0"/>
              <a:t>Right patient</a:t>
            </a:r>
          </a:p>
          <a:p>
            <a:pPr>
              <a:buFont typeface="Wingdings" pitchFamily="2" charset="2"/>
              <a:buChar char="ü"/>
            </a:pPr>
            <a:r>
              <a:rPr lang="en-US" sz="4000" dirty="0" smtClean="0"/>
              <a:t>Right drug</a:t>
            </a:r>
          </a:p>
          <a:p>
            <a:pPr>
              <a:buFont typeface="Wingdings" pitchFamily="2" charset="2"/>
              <a:buChar char="ü"/>
            </a:pPr>
            <a:r>
              <a:rPr lang="en-US" sz="4000" dirty="0" smtClean="0"/>
              <a:t>Right formulation</a:t>
            </a:r>
          </a:p>
          <a:p>
            <a:pPr>
              <a:buFont typeface="Wingdings" pitchFamily="2" charset="2"/>
              <a:buChar char="ü"/>
            </a:pPr>
            <a:r>
              <a:rPr lang="en-US" sz="4000" dirty="0" smtClean="0"/>
              <a:t>Right injection equipment</a:t>
            </a:r>
          </a:p>
          <a:p>
            <a:pPr>
              <a:buFont typeface="Wingdings" pitchFamily="2" charset="2"/>
              <a:buChar char="ü"/>
            </a:pPr>
            <a:r>
              <a:rPr lang="en-US" sz="4000" dirty="0" smtClean="0"/>
              <a:t>Right dosage </a:t>
            </a:r>
          </a:p>
          <a:p>
            <a:pPr>
              <a:buFont typeface="Wingdings" pitchFamily="2" charset="2"/>
              <a:buChar char="ü"/>
            </a:pPr>
            <a:r>
              <a:rPr lang="en-US" sz="4000" dirty="0" smtClean="0"/>
              <a:t>Right time</a:t>
            </a:r>
            <a:endParaRPr lang="en-US" sz="4000" dirty="0"/>
          </a:p>
        </p:txBody>
      </p:sp>
      <p:sp>
        <p:nvSpPr>
          <p:cNvPr id="4" name="Content Placeholder 3"/>
          <p:cNvSpPr>
            <a:spLocks noGrp="1"/>
          </p:cNvSpPr>
          <p:nvPr>
            <p:ph sz="half" idx="2"/>
          </p:nvPr>
        </p:nvSpPr>
        <p:spPr>
          <a:xfrm>
            <a:off x="4648200" y="381000"/>
            <a:ext cx="4495800" cy="6477000"/>
          </a:xfrm>
        </p:spPr>
        <p:txBody>
          <a:bodyPr>
            <a:normAutofit/>
          </a:bodyPr>
          <a:lstStyle/>
          <a:p>
            <a:pPr>
              <a:buFont typeface="Wingdings" pitchFamily="2" charset="2"/>
              <a:buChar char="ü"/>
            </a:pPr>
            <a:r>
              <a:rPr lang="en-US" sz="4000" dirty="0" smtClean="0"/>
              <a:t>Right route</a:t>
            </a:r>
          </a:p>
          <a:p>
            <a:pPr>
              <a:buFont typeface="Wingdings" pitchFamily="2" charset="2"/>
              <a:buChar char="ü"/>
            </a:pPr>
            <a:r>
              <a:rPr lang="en-US" sz="4000" dirty="0" smtClean="0"/>
              <a:t>Right storage</a:t>
            </a:r>
          </a:p>
          <a:p>
            <a:pPr>
              <a:buFont typeface="Wingdings" pitchFamily="2" charset="2"/>
              <a:buChar char="ü"/>
            </a:pPr>
            <a:r>
              <a:rPr lang="en-US" sz="4000" dirty="0" smtClean="0"/>
              <a:t>Right method of disposal</a:t>
            </a:r>
          </a:p>
          <a:p>
            <a:pPr>
              <a:buFont typeface="Wingdings" pitchFamily="2" charset="2"/>
              <a:buChar char="ü"/>
            </a:pPr>
            <a:r>
              <a:rPr lang="en-US" sz="4000" dirty="0" smtClean="0"/>
              <a:t>Right anatomical site</a:t>
            </a:r>
          </a:p>
          <a:p>
            <a:pPr>
              <a:buFont typeface="Wingdings" pitchFamily="2" charset="2"/>
              <a:buChar char="ü"/>
            </a:pPr>
            <a:r>
              <a:rPr lang="en-US" sz="4000" dirty="0" smtClean="0"/>
              <a:t>Right trained personnel</a:t>
            </a:r>
            <a:endParaRPr lang="en-US" sz="4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914400"/>
          </a:xfrm>
        </p:spPr>
        <p:txBody>
          <a:bodyPr>
            <a:normAutofit/>
          </a:bodyPr>
          <a:lstStyle/>
          <a:p>
            <a:r>
              <a:rPr lang="en-US" b="1" dirty="0" smtClean="0"/>
              <a:t>KEY STEPS TO SAFE INJECTION</a:t>
            </a:r>
            <a:endParaRPr lang="en-US" b="1" dirty="0"/>
          </a:p>
        </p:txBody>
      </p:sp>
      <p:sp>
        <p:nvSpPr>
          <p:cNvPr id="6" name="Content Placeholder 5"/>
          <p:cNvSpPr>
            <a:spLocks noGrp="1"/>
          </p:cNvSpPr>
          <p:nvPr>
            <p:ph idx="1"/>
          </p:nvPr>
        </p:nvSpPr>
        <p:spPr>
          <a:xfrm>
            <a:off x="0" y="1219200"/>
            <a:ext cx="9144000" cy="5638800"/>
          </a:xfrm>
        </p:spPr>
        <p:txBody>
          <a:bodyPr>
            <a:normAutofit/>
          </a:bodyPr>
          <a:lstStyle/>
          <a:p>
            <a:r>
              <a:rPr lang="en-US" sz="3600" dirty="0" smtClean="0"/>
              <a:t>Select safe medicine</a:t>
            </a:r>
          </a:p>
          <a:p>
            <a:r>
              <a:rPr lang="en-US" sz="3600" dirty="0" smtClean="0"/>
              <a:t>Use sterile injection </a:t>
            </a:r>
            <a:r>
              <a:rPr lang="en-US" sz="3600" dirty="0" smtClean="0"/>
              <a:t>equipment</a:t>
            </a:r>
          </a:p>
          <a:p>
            <a:r>
              <a:rPr lang="en-US" sz="3600" dirty="0" smtClean="0"/>
              <a:t>Avoid contamination of equipment and medication (observe aseptic technique)</a:t>
            </a:r>
            <a:endParaRPr lang="en-US" sz="3600" dirty="0" smtClean="0"/>
          </a:p>
          <a:p>
            <a:r>
              <a:rPr lang="en-US" sz="3600" dirty="0" smtClean="0"/>
              <a:t>Dispose </a:t>
            </a:r>
            <a:r>
              <a:rPr lang="en-US" sz="3600" dirty="0" smtClean="0"/>
              <a:t>of injection wastes and sharps appropriately</a:t>
            </a:r>
          </a:p>
          <a:p>
            <a:r>
              <a:rPr lang="en-US" sz="3600" dirty="0" smtClean="0"/>
              <a:t>Disseminate public health education and information</a:t>
            </a:r>
            <a:endParaRPr lang="en-US" sz="3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a:bodyPr>
          <a:lstStyle/>
          <a:p>
            <a:r>
              <a:rPr lang="en-US" b="1" dirty="0" smtClean="0"/>
              <a:t>KEY STEPS TO SAFE INJECTION</a:t>
            </a:r>
            <a:endParaRPr lang="en-US" b="1" dirty="0"/>
          </a:p>
        </p:txBody>
      </p:sp>
      <p:sp>
        <p:nvSpPr>
          <p:cNvPr id="3" name="Content Placeholder 2"/>
          <p:cNvSpPr>
            <a:spLocks noGrp="1"/>
          </p:cNvSpPr>
          <p:nvPr>
            <p:ph idx="1"/>
          </p:nvPr>
        </p:nvSpPr>
        <p:spPr>
          <a:xfrm>
            <a:off x="0" y="1371600"/>
            <a:ext cx="9144000" cy="5486400"/>
          </a:xfrm>
        </p:spPr>
        <p:txBody>
          <a:bodyPr>
            <a:normAutofit/>
          </a:bodyPr>
          <a:lstStyle/>
          <a:p>
            <a:r>
              <a:rPr lang="en-US" sz="4000" dirty="0" smtClean="0"/>
              <a:t>Wash </a:t>
            </a:r>
            <a:r>
              <a:rPr lang="en-US" sz="4000" dirty="0" smtClean="0"/>
              <a:t>hands or use alcohol based hand-rub</a:t>
            </a:r>
          </a:p>
          <a:p>
            <a:r>
              <a:rPr lang="en-US" sz="4000" dirty="0" smtClean="0"/>
              <a:t>Prepare on clean surface</a:t>
            </a:r>
          </a:p>
          <a:p>
            <a:r>
              <a:rPr lang="en-US" sz="4000" dirty="0" smtClean="0"/>
              <a:t>Do not touch part of needle that will come in contact with patient’s tissue.</a:t>
            </a:r>
          </a:p>
          <a:p>
            <a:r>
              <a:rPr lang="en-US" sz="4000" dirty="0" smtClean="0"/>
              <a:t>Do not leave the needle in the rubber cap of the vial</a:t>
            </a:r>
            <a:endParaRPr lang="en-US" sz="4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b="1" dirty="0" smtClean="0"/>
              <a:t>KEY STEPS TO SAFE INJECTION</a:t>
            </a:r>
            <a:endParaRPr lang="en-US" b="1" dirty="0"/>
          </a:p>
        </p:txBody>
      </p:sp>
      <p:sp>
        <p:nvSpPr>
          <p:cNvPr id="3" name="Content Placeholder 2"/>
          <p:cNvSpPr>
            <a:spLocks noGrp="1"/>
          </p:cNvSpPr>
          <p:nvPr>
            <p:ph idx="1"/>
          </p:nvPr>
        </p:nvSpPr>
        <p:spPr>
          <a:xfrm>
            <a:off x="0" y="1219200"/>
            <a:ext cx="9144000" cy="5638800"/>
          </a:xfrm>
        </p:spPr>
        <p:txBody>
          <a:bodyPr>
            <a:normAutofit/>
          </a:bodyPr>
          <a:lstStyle/>
          <a:p>
            <a:r>
              <a:rPr lang="en-US" sz="3600" b="1" dirty="0" smtClean="0"/>
              <a:t>RECONSTITUTE DRUGS OR VACCINES SAFELY</a:t>
            </a:r>
            <a:endParaRPr lang="en-US" sz="3600" dirty="0" smtClean="0"/>
          </a:p>
          <a:p>
            <a:pPr>
              <a:buFont typeface="Wingdings" pitchFamily="2" charset="2"/>
              <a:buChar char="ü"/>
            </a:pPr>
            <a:r>
              <a:rPr lang="en-US" sz="3600" dirty="0" smtClean="0"/>
              <a:t>Use </a:t>
            </a:r>
            <a:r>
              <a:rPr lang="en-US" sz="3600" dirty="0" smtClean="0"/>
              <a:t>new sterile syringe and needle for each reconstitution.</a:t>
            </a:r>
          </a:p>
          <a:p>
            <a:pPr>
              <a:buFont typeface="Wingdings" pitchFamily="2" charset="2"/>
              <a:buChar char="ü"/>
            </a:pPr>
            <a:r>
              <a:rPr lang="en-US" sz="3600" dirty="0" smtClean="0"/>
              <a:t>Use the correct diluent/water for injection</a:t>
            </a:r>
          </a:p>
          <a:p>
            <a:pPr>
              <a:buFont typeface="Wingdings" pitchFamily="2" charset="2"/>
              <a:buChar char="ü"/>
            </a:pPr>
            <a:r>
              <a:rPr lang="en-US" sz="3600" dirty="0" smtClean="0"/>
              <a:t>Reconstitute according to the manufacturers specifications.</a:t>
            </a:r>
            <a:endParaRPr lang="en-US"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b="1" dirty="0" smtClean="0"/>
              <a:t>DEFINITION</a:t>
            </a:r>
            <a:endParaRPr lang="en-US" b="1" dirty="0"/>
          </a:p>
        </p:txBody>
      </p:sp>
      <p:sp>
        <p:nvSpPr>
          <p:cNvPr id="3" name="Content Placeholder 2"/>
          <p:cNvSpPr>
            <a:spLocks noGrp="1"/>
          </p:cNvSpPr>
          <p:nvPr>
            <p:ph idx="1"/>
          </p:nvPr>
        </p:nvSpPr>
        <p:spPr>
          <a:xfrm>
            <a:off x="0" y="1066800"/>
            <a:ext cx="9144000" cy="5791200"/>
          </a:xfrm>
        </p:spPr>
        <p:txBody>
          <a:bodyPr/>
          <a:lstStyle/>
          <a:p>
            <a:r>
              <a:rPr lang="en-US" dirty="0" smtClean="0"/>
              <a:t>A safe injection is one that does not harm the recipient, does not expose the provider to any avoidable risk and does not result in any waste that is dangerous for other people/ community.</a:t>
            </a:r>
          </a:p>
          <a:p>
            <a:r>
              <a:rPr lang="en-US" dirty="0" smtClean="0"/>
              <a:t>It is the one given when there are no suitable alternatives.</a:t>
            </a:r>
          </a:p>
          <a:p>
            <a:r>
              <a:rPr lang="en-US" dirty="0" smtClean="0"/>
              <a:t>Its assured when the right drug is given to the right patient in the right dose using the right injection equipment at the right site via the right route.</a:t>
            </a:r>
          </a:p>
          <a:p>
            <a:r>
              <a:rPr lang="en-US" dirty="0" smtClean="0"/>
              <a:t>Its given by a skilled health worker</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KEY STEPS TO SAFE INJECTION</a:t>
            </a:r>
            <a:endParaRPr lang="en-US" sz="4000" b="1" dirty="0"/>
          </a:p>
        </p:txBody>
      </p:sp>
      <p:sp>
        <p:nvSpPr>
          <p:cNvPr id="3" name="Content Placeholder 2"/>
          <p:cNvSpPr>
            <a:spLocks noGrp="1"/>
          </p:cNvSpPr>
          <p:nvPr>
            <p:ph idx="1"/>
          </p:nvPr>
        </p:nvSpPr>
        <p:spPr>
          <a:xfrm>
            <a:off x="0" y="1600200"/>
            <a:ext cx="9144000" cy="5257800"/>
          </a:xfrm>
        </p:spPr>
        <p:txBody>
          <a:bodyPr>
            <a:normAutofit/>
          </a:bodyPr>
          <a:lstStyle/>
          <a:p>
            <a:r>
              <a:rPr lang="en-US" sz="4000" b="1" dirty="0" smtClean="0"/>
              <a:t>DISPOSE OFF INJECTION WASTES AND SHARPS APPROPRIATELY</a:t>
            </a:r>
            <a:endParaRPr lang="en-US" sz="4000" dirty="0" smtClean="0"/>
          </a:p>
          <a:p>
            <a:r>
              <a:rPr lang="en-US" sz="4000" dirty="0" smtClean="0"/>
              <a:t>Immediate </a:t>
            </a:r>
            <a:r>
              <a:rPr lang="en-US" sz="4000" dirty="0" smtClean="0"/>
              <a:t>disposal of  and needle in puncture and leak-proof safety box</a:t>
            </a:r>
          </a:p>
          <a:p>
            <a:r>
              <a:rPr lang="en-US" sz="4000" dirty="0" smtClean="0"/>
              <a:t>Prevent needle stick injury</a:t>
            </a:r>
            <a:endParaRPr lang="en-US" sz="4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INJECTION DEVICES</a:t>
            </a:r>
            <a:endParaRPr lang="en-US" b="1" dirty="0"/>
          </a:p>
        </p:txBody>
      </p:sp>
      <p:sp>
        <p:nvSpPr>
          <p:cNvPr id="3" name="Content Placeholder 2"/>
          <p:cNvSpPr>
            <a:spLocks noGrp="1"/>
          </p:cNvSpPr>
          <p:nvPr>
            <p:ph idx="1"/>
          </p:nvPr>
        </p:nvSpPr>
        <p:spPr>
          <a:xfrm>
            <a:off x="0" y="1143000"/>
            <a:ext cx="9144000" cy="5715000"/>
          </a:xfrm>
        </p:spPr>
        <p:txBody>
          <a:bodyPr>
            <a:normAutofit fontScale="92500"/>
          </a:bodyPr>
          <a:lstStyle/>
          <a:p>
            <a:r>
              <a:rPr lang="en-US" b="1" dirty="0" smtClean="0"/>
              <a:t>1. Auto-disable syringes: </a:t>
            </a:r>
            <a:r>
              <a:rPr lang="en-US" dirty="0" smtClean="0"/>
              <a:t>cannot be re-used, eliminate pt-to-pt transmission of disease. More expensive &amp; has no needle stick prevention features.</a:t>
            </a:r>
          </a:p>
          <a:p>
            <a:r>
              <a:rPr lang="en-US" b="1" dirty="0" smtClean="0"/>
              <a:t>2. Manually retractable: </a:t>
            </a:r>
            <a:r>
              <a:rPr lang="en-US" dirty="0" smtClean="0"/>
              <a:t>cannot be re-used, needle retract inside barrel hence prevent needle stick injuries. Not automatic, expensive</a:t>
            </a:r>
          </a:p>
          <a:p>
            <a:r>
              <a:rPr lang="en-US" b="1" dirty="0" smtClean="0"/>
              <a:t>3. Automatically retractable: </a:t>
            </a:r>
            <a:r>
              <a:rPr lang="en-US" dirty="0" smtClean="0"/>
              <a:t>Has automatic safety feature, needle retracts inside barrel. Cannot be used.</a:t>
            </a:r>
          </a:p>
          <a:p>
            <a:r>
              <a:rPr lang="en-US" b="1" dirty="0" smtClean="0"/>
              <a:t>4. Standard disposable: </a:t>
            </a:r>
            <a:r>
              <a:rPr lang="en-US" dirty="0" smtClean="0"/>
              <a:t>Less expensive, available in local market and can be re-used.</a:t>
            </a:r>
          </a:p>
          <a:p>
            <a:r>
              <a:rPr lang="en-US" b="1" dirty="0" smtClean="0"/>
              <a:t>5. Re-usable syringes: </a:t>
            </a:r>
            <a:r>
              <a:rPr lang="en-US" dirty="0" smtClean="0"/>
              <a:t>least expensive, can be re-used</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NEEDLE REMOVERS</a:t>
            </a:r>
            <a:endParaRPr lang="en-US" b="1" dirty="0"/>
          </a:p>
        </p:txBody>
      </p:sp>
      <p:sp>
        <p:nvSpPr>
          <p:cNvPr id="3" name="Content Placeholder 2"/>
          <p:cNvSpPr>
            <a:spLocks noGrp="1"/>
          </p:cNvSpPr>
          <p:nvPr>
            <p:ph idx="1"/>
          </p:nvPr>
        </p:nvSpPr>
        <p:spPr>
          <a:xfrm>
            <a:off x="0" y="1600200"/>
            <a:ext cx="9144000" cy="5257800"/>
          </a:xfrm>
        </p:spPr>
        <p:txBody>
          <a:bodyPr>
            <a:normAutofit/>
          </a:bodyPr>
          <a:lstStyle/>
          <a:p>
            <a:r>
              <a:rPr lang="en-US" sz="4000" dirty="0" smtClean="0"/>
              <a:t>These are manually operated to remove the needle from the syringe by cutting the hub of the syringe and/or the needle. </a:t>
            </a:r>
          </a:p>
          <a:p>
            <a:r>
              <a:rPr lang="en-US" sz="4000" dirty="0" smtClean="0"/>
              <a:t>It reduces occupational risks to waste handlers &amp; scavengers</a:t>
            </a:r>
          </a:p>
          <a:p>
            <a:r>
              <a:rPr lang="en-US" sz="4000" dirty="0" smtClean="0"/>
              <a:t>Prevents re-use of syringes</a:t>
            </a:r>
          </a:p>
          <a:p>
            <a:r>
              <a:rPr lang="en-US" sz="4000" dirty="0" smtClean="0"/>
              <a:t>Reduce the volume of sharp waste.</a:t>
            </a:r>
            <a:endParaRPr lang="en-US" sz="4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smtClean="0"/>
              <a:t>NEEDLE REMOVERS</a:t>
            </a:r>
            <a:endParaRPr lang="en-US" b="1" dirty="0"/>
          </a:p>
        </p:txBody>
      </p:sp>
      <p:pic>
        <p:nvPicPr>
          <p:cNvPr id="4" name="Picture 11" descr="WholeCanImage2"/>
          <p:cNvPicPr>
            <a:picLocks noGrp="1" noChangeAspect="1" noChangeArrowheads="1"/>
          </p:cNvPicPr>
          <p:nvPr>
            <p:ph idx="1"/>
          </p:nvPr>
        </p:nvPicPr>
        <p:blipFill>
          <a:blip r:embed="rId2"/>
          <a:srcRect/>
          <a:stretch>
            <a:fillRect/>
          </a:stretch>
        </p:blipFill>
        <p:spPr bwMode="auto">
          <a:xfrm>
            <a:off x="0" y="1143000"/>
            <a:ext cx="3665559" cy="4525963"/>
          </a:xfrm>
          <a:prstGeom prst="rect">
            <a:avLst/>
          </a:prstGeom>
          <a:noFill/>
          <a:ln w="9525">
            <a:noFill/>
            <a:miter lim="800000"/>
            <a:headEnd/>
            <a:tailEnd/>
          </a:ln>
        </p:spPr>
      </p:pic>
      <p:pic>
        <p:nvPicPr>
          <p:cNvPr id="5" name="Picture 14"/>
          <p:cNvPicPr>
            <a:picLocks noChangeAspect="1" noChangeArrowheads="1"/>
          </p:cNvPicPr>
          <p:nvPr/>
        </p:nvPicPr>
        <p:blipFill>
          <a:blip r:embed="rId3"/>
          <a:srcRect l="32233" t="9669" r="26729" b="10364"/>
          <a:stretch>
            <a:fillRect/>
          </a:stretch>
        </p:blipFill>
        <p:spPr bwMode="auto">
          <a:xfrm>
            <a:off x="3810000" y="1066800"/>
            <a:ext cx="2286000" cy="3810000"/>
          </a:xfrm>
          <a:prstGeom prst="rect">
            <a:avLst/>
          </a:prstGeom>
          <a:noFill/>
          <a:ln w="9525">
            <a:noFill/>
            <a:miter lim="800000"/>
            <a:headEnd/>
            <a:tailEnd/>
          </a:ln>
        </p:spPr>
      </p:pic>
      <p:pic>
        <p:nvPicPr>
          <p:cNvPr id="6" name="Picture 12"/>
          <p:cNvPicPr>
            <a:picLocks noChangeAspect="1" noChangeArrowheads="1"/>
          </p:cNvPicPr>
          <p:nvPr/>
        </p:nvPicPr>
        <p:blipFill>
          <a:blip r:embed="rId4"/>
          <a:srcRect l="24019" t="19337" r="37051" b="20085"/>
          <a:stretch>
            <a:fillRect/>
          </a:stretch>
        </p:blipFill>
        <p:spPr bwMode="auto">
          <a:xfrm>
            <a:off x="3581400" y="5029200"/>
            <a:ext cx="2198688" cy="1828800"/>
          </a:xfrm>
          <a:prstGeom prst="rect">
            <a:avLst/>
          </a:prstGeom>
          <a:noFill/>
          <a:ln w="9525">
            <a:noFill/>
            <a:miter lim="800000"/>
            <a:headEnd/>
            <a:tailEnd/>
          </a:ln>
        </p:spPr>
      </p:pic>
      <p:pic>
        <p:nvPicPr>
          <p:cNvPr id="7" name="Picture 15"/>
          <p:cNvPicPr>
            <a:picLocks noChangeAspect="1" noChangeArrowheads="1"/>
          </p:cNvPicPr>
          <p:nvPr/>
        </p:nvPicPr>
        <p:blipFill>
          <a:blip r:embed="rId5"/>
          <a:srcRect l="23686" r="29076"/>
          <a:stretch>
            <a:fillRect/>
          </a:stretch>
        </p:blipFill>
        <p:spPr bwMode="auto">
          <a:xfrm>
            <a:off x="6781800" y="1143000"/>
            <a:ext cx="2057400" cy="32766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SAFETY BOXES</a:t>
            </a:r>
            <a:endParaRPr lang="en-US" b="1" dirty="0"/>
          </a:p>
        </p:txBody>
      </p:sp>
      <p:sp>
        <p:nvSpPr>
          <p:cNvPr id="3" name="Content Placeholder 2"/>
          <p:cNvSpPr>
            <a:spLocks noGrp="1"/>
          </p:cNvSpPr>
          <p:nvPr>
            <p:ph idx="1"/>
          </p:nvPr>
        </p:nvSpPr>
        <p:spPr>
          <a:xfrm>
            <a:off x="457200" y="1600200"/>
            <a:ext cx="8229600" cy="4953000"/>
          </a:xfrm>
        </p:spPr>
        <p:txBody>
          <a:bodyPr/>
          <a:lstStyle/>
          <a:p>
            <a:r>
              <a:rPr lang="en-US" dirty="0" smtClean="0"/>
              <a:t>These are made of puncture resistant and liquid-proof cardboard. They are used for collecting used syringes and needles immediately after use.</a:t>
            </a:r>
          </a:p>
          <a:p>
            <a:r>
              <a:rPr lang="en-US" dirty="0" smtClean="0"/>
              <a:t>5 </a:t>
            </a:r>
            <a:r>
              <a:rPr lang="en-US" dirty="0" err="1" smtClean="0"/>
              <a:t>litres</a:t>
            </a:r>
            <a:r>
              <a:rPr lang="en-US" dirty="0" smtClean="0"/>
              <a:t> safety boxes hold up to 100 used syringes and needles</a:t>
            </a:r>
          </a:p>
          <a:p>
            <a:r>
              <a:rPr lang="en-US" dirty="0" smtClean="0"/>
              <a:t>It should be made available at the point of use</a:t>
            </a:r>
          </a:p>
          <a:p>
            <a:r>
              <a:rPr lang="en-US" dirty="0" smtClean="0"/>
              <a:t>It require on-going supply</a:t>
            </a:r>
          </a:p>
          <a:p>
            <a:r>
              <a:rPr lang="en-US" dirty="0" smtClean="0"/>
              <a:t>Filled boxes require final treatment.</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SHARP BOXES</a:t>
            </a:r>
            <a:endParaRPr lang="en-US" dirty="0"/>
          </a:p>
        </p:txBody>
      </p:sp>
      <p:pic>
        <p:nvPicPr>
          <p:cNvPr id="4" name="Content Placeholder 3" descr="00782208"/>
          <p:cNvPicPr>
            <a:picLocks noGrp="1" noChangeAspect="1" noChangeArrowheads="1"/>
          </p:cNvPicPr>
          <p:nvPr>
            <p:ph idx="1"/>
          </p:nvPr>
        </p:nvPicPr>
        <p:blipFill>
          <a:blip r:embed="rId2"/>
          <a:srcRect/>
          <a:stretch>
            <a:fillRect/>
          </a:stretch>
        </p:blipFill>
        <p:spPr bwMode="auto">
          <a:xfrm>
            <a:off x="228600" y="1143000"/>
            <a:ext cx="8610600" cy="54102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SHARP BOX</a:t>
            </a:r>
            <a:endParaRPr lang="en-US" b="1" dirty="0"/>
          </a:p>
        </p:txBody>
      </p:sp>
      <p:graphicFrame>
        <p:nvGraphicFramePr>
          <p:cNvPr id="1026" name="Object 5"/>
          <p:cNvGraphicFramePr>
            <a:graphicFrameLocks noChangeAspect="1"/>
          </p:cNvGraphicFramePr>
          <p:nvPr>
            <p:ph idx="1"/>
          </p:nvPr>
        </p:nvGraphicFramePr>
        <p:xfrm>
          <a:off x="1828800" y="1962944"/>
          <a:ext cx="4648200" cy="4895056"/>
        </p:xfrm>
        <a:graphic>
          <a:graphicData uri="http://schemas.openxmlformats.org/presentationml/2006/ole">
            <p:oleObj spid="_x0000_s1026" name="Photo Editor Photo" r:id="rId3" imgW="3809524" imgH="3801006" progId="">
              <p:embed/>
            </p:oleObj>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fontScale="90000"/>
          </a:bodyPr>
          <a:lstStyle/>
          <a:p>
            <a:r>
              <a:rPr lang="en-US" b="1" dirty="0" smtClean="0"/>
              <a:t>ADVERSE EVENTS THAT FOLLOW INJECTIONS</a:t>
            </a:r>
            <a:endParaRPr lang="en-US" b="1" dirty="0"/>
          </a:p>
        </p:txBody>
      </p:sp>
      <p:sp>
        <p:nvSpPr>
          <p:cNvPr id="3" name="Content Placeholder 2"/>
          <p:cNvSpPr>
            <a:spLocks noGrp="1"/>
          </p:cNvSpPr>
          <p:nvPr>
            <p:ph idx="1"/>
          </p:nvPr>
        </p:nvSpPr>
        <p:spPr>
          <a:xfrm>
            <a:off x="228600" y="1676400"/>
            <a:ext cx="8610600" cy="4648200"/>
          </a:xfrm>
        </p:spPr>
        <p:txBody>
          <a:bodyPr/>
          <a:lstStyle/>
          <a:p>
            <a:r>
              <a:rPr lang="en-US" dirty="0" smtClean="0"/>
              <a:t>This is an incident which harms a person receiving care caused by poor injection practices rather than the underlying condition.</a:t>
            </a:r>
          </a:p>
          <a:p>
            <a:r>
              <a:rPr lang="en-US" dirty="0" smtClean="0"/>
              <a:t>Clinical manifestation of an unwanted effect arising from an injection.</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COMMON AEFI</a:t>
            </a:r>
            <a:endParaRPr lang="en-US" b="1"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Transmission of blood borne infections. (Hepatitis B, Hepatitis C, HIV).</a:t>
            </a:r>
          </a:p>
          <a:p>
            <a:r>
              <a:rPr lang="en-US" sz="3600" dirty="0" smtClean="0"/>
              <a:t>Injection abscess</a:t>
            </a:r>
          </a:p>
          <a:p>
            <a:r>
              <a:rPr lang="en-US" sz="3600" dirty="0" smtClean="0"/>
              <a:t>Paralysis </a:t>
            </a:r>
          </a:p>
          <a:p>
            <a:r>
              <a:rPr lang="en-US" sz="3600" dirty="0" smtClean="0"/>
              <a:t>Trauma </a:t>
            </a:r>
          </a:p>
          <a:p>
            <a:r>
              <a:rPr lang="en-US" sz="3600" dirty="0" smtClean="0"/>
              <a:t>Shock </a:t>
            </a:r>
          </a:p>
          <a:p>
            <a:r>
              <a:rPr lang="en-US" sz="3600" dirty="0" smtClean="0"/>
              <a:t>Allergic reactions</a:t>
            </a:r>
            <a:endParaRPr lang="en-US" sz="3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b="1" dirty="0" smtClean="0"/>
              <a:t>PREVENTION OF AEFI</a:t>
            </a:r>
            <a:endParaRPr lang="en-US" b="1" dirty="0"/>
          </a:p>
        </p:txBody>
      </p:sp>
      <p:sp>
        <p:nvSpPr>
          <p:cNvPr id="3" name="Content Placeholder 2"/>
          <p:cNvSpPr>
            <a:spLocks noGrp="1"/>
          </p:cNvSpPr>
          <p:nvPr>
            <p:ph idx="1"/>
          </p:nvPr>
        </p:nvSpPr>
        <p:spPr>
          <a:xfrm>
            <a:off x="0" y="1066800"/>
            <a:ext cx="9144000" cy="5791200"/>
          </a:xfrm>
        </p:spPr>
        <p:txBody>
          <a:bodyPr>
            <a:normAutofit/>
          </a:bodyPr>
          <a:lstStyle/>
          <a:p>
            <a:r>
              <a:rPr lang="en-US" sz="4000" dirty="0" smtClean="0"/>
              <a:t>Take medical history including drug history</a:t>
            </a:r>
          </a:p>
          <a:p>
            <a:r>
              <a:rPr lang="en-US" sz="4000" dirty="0" smtClean="0"/>
              <a:t>Proper reconstitution</a:t>
            </a:r>
          </a:p>
          <a:p>
            <a:r>
              <a:rPr lang="en-US" sz="4000" dirty="0" smtClean="0"/>
              <a:t>Observe the ‘eleven rights’ of injection safety</a:t>
            </a:r>
          </a:p>
          <a:p>
            <a:r>
              <a:rPr lang="en-US" sz="4000" dirty="0" smtClean="0"/>
              <a:t>Adequate staff training and re-training.</a:t>
            </a:r>
          </a:p>
          <a:p>
            <a:r>
              <a:rPr lang="en-US" sz="4000" dirty="0" smtClean="0"/>
              <a:t>Communication, public education of IS (injection safety).</a:t>
            </a:r>
            <a:endParaRPr 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RISK ASSOCIATED WITH UNSAFE INJECTION PRACTICE</a:t>
            </a:r>
            <a:endParaRPr lang="en-US" sz="3200" b="1" dirty="0"/>
          </a:p>
        </p:txBody>
      </p:sp>
      <p:sp>
        <p:nvSpPr>
          <p:cNvPr id="3" name="Content Placeholder 2"/>
          <p:cNvSpPr>
            <a:spLocks noGrp="1"/>
          </p:cNvSpPr>
          <p:nvPr>
            <p:ph idx="1"/>
          </p:nvPr>
        </p:nvSpPr>
        <p:spPr>
          <a:xfrm>
            <a:off x="0" y="1600200"/>
            <a:ext cx="9144000" cy="5257800"/>
          </a:xfrm>
        </p:spPr>
        <p:txBody>
          <a:bodyPr>
            <a:normAutofit/>
          </a:bodyPr>
          <a:lstStyle/>
          <a:p>
            <a:r>
              <a:rPr lang="en-US" b="1" dirty="0" smtClean="0"/>
              <a:t>Transmission of infections: </a:t>
            </a:r>
            <a:r>
              <a:rPr lang="en-US" dirty="0" smtClean="0"/>
              <a:t>inoculation of an infectious agent into the patients body.</a:t>
            </a:r>
          </a:p>
          <a:p>
            <a:r>
              <a:rPr lang="en-US" b="1" dirty="0" smtClean="0"/>
              <a:t>Paralysis:</a:t>
            </a:r>
            <a:r>
              <a:rPr lang="en-US" dirty="0" smtClean="0"/>
              <a:t> injection of a drug into a nerve, which can lead to damage of the nerve, resulting in weakness of the limb supplied by the nerve.</a:t>
            </a:r>
          </a:p>
          <a:p>
            <a:r>
              <a:rPr lang="en-US" b="1" dirty="0" smtClean="0"/>
              <a:t>Drug reactions: </a:t>
            </a:r>
            <a:r>
              <a:rPr lang="en-US" dirty="0" smtClean="0"/>
              <a:t>abnormal response of the body to a drug. The most life threatening is Anaphylaxis, which is sudden collapse of the circulatory system due to immunological response to the injected drug.</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4000" b="1" dirty="0" smtClean="0"/>
              <a:t>MANAGEMENT OF AEFI</a:t>
            </a:r>
            <a:endParaRPr lang="en-US" sz="4000" b="1" dirty="0"/>
          </a:p>
        </p:txBody>
      </p:sp>
      <p:sp>
        <p:nvSpPr>
          <p:cNvPr id="3" name="Content Placeholder 2"/>
          <p:cNvSpPr>
            <a:spLocks noGrp="1"/>
          </p:cNvSpPr>
          <p:nvPr>
            <p:ph idx="1"/>
          </p:nvPr>
        </p:nvSpPr>
        <p:spPr>
          <a:xfrm>
            <a:off x="0" y="1066800"/>
            <a:ext cx="9144000" cy="5486400"/>
          </a:xfrm>
        </p:spPr>
        <p:txBody>
          <a:bodyPr>
            <a:normAutofit/>
          </a:bodyPr>
          <a:lstStyle/>
          <a:p>
            <a:r>
              <a:rPr lang="en-US" sz="4000" dirty="0" smtClean="0"/>
              <a:t>Emergency preparedness</a:t>
            </a:r>
          </a:p>
          <a:p>
            <a:r>
              <a:rPr lang="en-US" sz="4000" dirty="0" smtClean="0"/>
              <a:t>Correct treatment</a:t>
            </a:r>
          </a:p>
          <a:p>
            <a:r>
              <a:rPr lang="en-US" sz="4000" dirty="0" smtClean="0"/>
              <a:t>Logistics – supplies</a:t>
            </a:r>
          </a:p>
          <a:p>
            <a:r>
              <a:rPr lang="en-US" sz="4000" dirty="0" smtClean="0"/>
              <a:t>Supervision, monitoring and feedback</a:t>
            </a:r>
            <a:endParaRPr lang="en-US" sz="4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MANAGEMENT OF AEFI</a:t>
            </a:r>
            <a:endParaRPr lang="en-US" dirty="0"/>
          </a:p>
        </p:txBody>
      </p:sp>
      <p:graphicFrame>
        <p:nvGraphicFramePr>
          <p:cNvPr id="4" name="Content Placeholder 3"/>
          <p:cNvGraphicFramePr>
            <a:graphicFrameLocks noGrp="1"/>
          </p:cNvGraphicFramePr>
          <p:nvPr>
            <p:ph idx="1"/>
          </p:nvPr>
        </p:nvGraphicFramePr>
        <p:xfrm>
          <a:off x="0" y="1066800"/>
          <a:ext cx="9144000" cy="6675120"/>
        </p:xfrm>
        <a:graphic>
          <a:graphicData uri="http://schemas.openxmlformats.org/drawingml/2006/table">
            <a:tbl>
              <a:tblPr firstRow="1" bandRow="1">
                <a:tableStyleId>{5C22544A-7EE6-4342-B048-85BDC9FD1C3A}</a:tableStyleId>
              </a:tblPr>
              <a:tblGrid>
                <a:gridCol w="4572000"/>
                <a:gridCol w="4572000"/>
              </a:tblGrid>
              <a:tr h="370840">
                <a:tc>
                  <a:txBody>
                    <a:bodyPr/>
                    <a:lstStyle/>
                    <a:p>
                      <a:r>
                        <a:rPr lang="en-US" sz="3200" dirty="0" smtClean="0"/>
                        <a:t>CATEGORIES</a:t>
                      </a:r>
                      <a:endParaRPr lang="en-US" sz="3200" dirty="0"/>
                    </a:p>
                  </a:txBody>
                  <a:tcPr/>
                </a:tc>
                <a:tc>
                  <a:txBody>
                    <a:bodyPr/>
                    <a:lstStyle/>
                    <a:p>
                      <a:r>
                        <a:rPr lang="en-US" sz="3200" dirty="0" smtClean="0"/>
                        <a:t>MANAGEMENT </a:t>
                      </a:r>
                      <a:endParaRPr lang="en-US" sz="3200" dirty="0"/>
                    </a:p>
                  </a:txBody>
                  <a:tcPr/>
                </a:tc>
              </a:tr>
              <a:tr h="370840">
                <a:tc>
                  <a:txBody>
                    <a:bodyPr/>
                    <a:lstStyle/>
                    <a:p>
                      <a:r>
                        <a:rPr lang="en-US" sz="3200" dirty="0" smtClean="0"/>
                        <a:t>Shock / anaphylaxis</a:t>
                      </a:r>
                      <a:endParaRPr lang="en-US" sz="3200" dirty="0"/>
                    </a:p>
                  </a:txBody>
                  <a:tcPr/>
                </a:tc>
                <a:tc>
                  <a:txBody>
                    <a:bodyPr/>
                    <a:lstStyle/>
                    <a:p>
                      <a:r>
                        <a:rPr lang="en-US" sz="3200" dirty="0" smtClean="0"/>
                        <a:t>Adrenaline,</a:t>
                      </a:r>
                      <a:r>
                        <a:rPr lang="en-US" sz="3200" baseline="0" dirty="0" smtClean="0"/>
                        <a:t> Hydrocortisone</a:t>
                      </a:r>
                      <a:endParaRPr lang="en-US" sz="3200" dirty="0"/>
                    </a:p>
                  </a:txBody>
                  <a:tcPr/>
                </a:tc>
              </a:tr>
              <a:tr h="370840">
                <a:tc>
                  <a:txBody>
                    <a:bodyPr/>
                    <a:lstStyle/>
                    <a:p>
                      <a:r>
                        <a:rPr lang="en-US" sz="3200" dirty="0" smtClean="0"/>
                        <a:t>Convulsions </a:t>
                      </a:r>
                      <a:endParaRPr lang="en-US" sz="3200" dirty="0"/>
                    </a:p>
                  </a:txBody>
                  <a:tcPr/>
                </a:tc>
                <a:tc>
                  <a:txBody>
                    <a:bodyPr/>
                    <a:lstStyle/>
                    <a:p>
                      <a:r>
                        <a:rPr lang="en-US" sz="3200" dirty="0" smtClean="0"/>
                        <a:t>Diazepam </a:t>
                      </a:r>
                      <a:endParaRPr lang="en-US" sz="3200" dirty="0"/>
                    </a:p>
                  </a:txBody>
                  <a:tcPr/>
                </a:tc>
              </a:tr>
              <a:tr h="370840">
                <a:tc>
                  <a:txBody>
                    <a:bodyPr/>
                    <a:lstStyle/>
                    <a:p>
                      <a:r>
                        <a:rPr lang="en-US" sz="3200" dirty="0" smtClean="0"/>
                        <a:t>Paralysis </a:t>
                      </a:r>
                      <a:endParaRPr lang="en-US" sz="3200" dirty="0"/>
                    </a:p>
                  </a:txBody>
                  <a:tcPr/>
                </a:tc>
                <a:tc>
                  <a:txBody>
                    <a:bodyPr/>
                    <a:lstStyle/>
                    <a:p>
                      <a:r>
                        <a:rPr lang="en-US" sz="3200" dirty="0" smtClean="0"/>
                        <a:t>Physiotherapy </a:t>
                      </a:r>
                      <a:endParaRPr lang="en-US" sz="3200" dirty="0"/>
                    </a:p>
                  </a:txBody>
                  <a:tcPr/>
                </a:tc>
              </a:tr>
              <a:tr h="370840">
                <a:tc>
                  <a:txBody>
                    <a:bodyPr/>
                    <a:lstStyle/>
                    <a:p>
                      <a:r>
                        <a:rPr lang="en-US" sz="3200" dirty="0" smtClean="0"/>
                        <a:t>Fever </a:t>
                      </a:r>
                      <a:endParaRPr lang="en-US" sz="3200" dirty="0"/>
                    </a:p>
                  </a:txBody>
                  <a:tcPr/>
                </a:tc>
                <a:tc>
                  <a:txBody>
                    <a:bodyPr/>
                    <a:lstStyle/>
                    <a:p>
                      <a:r>
                        <a:rPr lang="en-US" sz="3200" dirty="0" err="1" smtClean="0"/>
                        <a:t>Paracetamol</a:t>
                      </a:r>
                      <a:r>
                        <a:rPr lang="en-US" sz="3200" dirty="0" smtClean="0"/>
                        <a:t> </a:t>
                      </a:r>
                      <a:endParaRPr lang="en-US" sz="3200" dirty="0"/>
                    </a:p>
                  </a:txBody>
                  <a:tcPr/>
                </a:tc>
              </a:tr>
              <a:tr h="370840">
                <a:tc>
                  <a:txBody>
                    <a:bodyPr/>
                    <a:lstStyle/>
                    <a:p>
                      <a:r>
                        <a:rPr lang="en-US" sz="3200" dirty="0" smtClean="0"/>
                        <a:t>Abscess </a:t>
                      </a:r>
                      <a:endParaRPr lang="en-US" sz="3200" dirty="0"/>
                    </a:p>
                  </a:txBody>
                  <a:tcPr/>
                </a:tc>
                <a:tc>
                  <a:txBody>
                    <a:bodyPr/>
                    <a:lstStyle/>
                    <a:p>
                      <a:r>
                        <a:rPr lang="en-US" sz="3200" dirty="0" smtClean="0"/>
                        <a:t>Drainage and Antibiotics</a:t>
                      </a:r>
                      <a:endParaRPr lang="en-US" sz="3200" dirty="0"/>
                    </a:p>
                  </a:txBody>
                  <a:tcPr/>
                </a:tc>
              </a:tr>
              <a:tr h="370840">
                <a:tc>
                  <a:txBody>
                    <a:bodyPr/>
                    <a:lstStyle/>
                    <a:p>
                      <a:r>
                        <a:rPr lang="en-US" sz="3200" dirty="0" smtClean="0"/>
                        <a:t>Local swelling</a:t>
                      </a:r>
                      <a:endParaRPr lang="en-US" sz="3200" dirty="0"/>
                    </a:p>
                  </a:txBody>
                  <a:tcPr/>
                </a:tc>
                <a:tc>
                  <a:txBody>
                    <a:bodyPr/>
                    <a:lstStyle/>
                    <a:p>
                      <a:r>
                        <a:rPr lang="en-US" sz="3200" dirty="0" smtClean="0"/>
                        <a:t>Observation and cold compress</a:t>
                      </a:r>
                      <a:endParaRPr lang="en-US" sz="3200" dirty="0"/>
                    </a:p>
                  </a:txBody>
                  <a:tcPr/>
                </a:tc>
              </a:tr>
              <a:tr h="370840">
                <a:tc>
                  <a:txBody>
                    <a:bodyPr/>
                    <a:lstStyle/>
                    <a:p>
                      <a:r>
                        <a:rPr lang="en-US" sz="3200" dirty="0" smtClean="0"/>
                        <a:t>Skin rash </a:t>
                      </a:r>
                      <a:endParaRPr lang="en-US" sz="3200" dirty="0"/>
                    </a:p>
                  </a:txBody>
                  <a:tcPr/>
                </a:tc>
                <a:tc>
                  <a:txBody>
                    <a:bodyPr/>
                    <a:lstStyle/>
                    <a:p>
                      <a:r>
                        <a:rPr lang="en-US" sz="3200" dirty="0" smtClean="0"/>
                        <a:t>Observation and </a:t>
                      </a:r>
                      <a:r>
                        <a:rPr lang="en-US" sz="3200" dirty="0" err="1" smtClean="0"/>
                        <a:t>Chlorpheniramine</a:t>
                      </a:r>
                      <a:endParaRPr lang="en-US" sz="3200" dirty="0"/>
                    </a:p>
                  </a:txBody>
                  <a:tcPr/>
                </a:tc>
              </a:tr>
              <a:tr h="370840">
                <a:tc>
                  <a:txBody>
                    <a:bodyPr/>
                    <a:lstStyle/>
                    <a:p>
                      <a:r>
                        <a:rPr lang="en-US" sz="3200" dirty="0" smtClean="0"/>
                        <a:t>Sepsis </a:t>
                      </a:r>
                      <a:endParaRPr lang="en-US" sz="3200" dirty="0"/>
                    </a:p>
                  </a:txBody>
                  <a:tcPr/>
                </a:tc>
                <a:tc>
                  <a:txBody>
                    <a:bodyPr/>
                    <a:lstStyle/>
                    <a:p>
                      <a:r>
                        <a:rPr lang="en-US" sz="3200" dirty="0" smtClean="0"/>
                        <a:t>Antibiotics </a:t>
                      </a:r>
                      <a:endParaRPr lang="en-US" sz="3200" dirty="0"/>
                    </a:p>
                  </a:txBody>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QUOTE</a:t>
            </a:r>
            <a:endParaRPr lang="en-US" b="1" dirty="0"/>
          </a:p>
        </p:txBody>
      </p:sp>
      <p:sp>
        <p:nvSpPr>
          <p:cNvPr id="3" name="Content Placeholder 2"/>
          <p:cNvSpPr>
            <a:spLocks noGrp="1"/>
          </p:cNvSpPr>
          <p:nvPr>
            <p:ph idx="1"/>
          </p:nvPr>
        </p:nvSpPr>
        <p:spPr/>
        <p:txBody>
          <a:bodyPr/>
          <a:lstStyle/>
          <a:p>
            <a:pPr>
              <a:buNone/>
            </a:pPr>
            <a:r>
              <a:rPr lang="en-US" sz="4000" b="1" dirty="0" smtClean="0"/>
              <a:t>THE GOLDEN LADDER</a:t>
            </a:r>
          </a:p>
          <a:p>
            <a:r>
              <a:rPr lang="en-US" sz="4400" b="1" dirty="0" smtClean="0"/>
              <a:t>“if we can see further it is because we stand on the rungs of a ladder built by those who came before us.</a:t>
            </a:r>
          </a:p>
          <a:p>
            <a:pPr>
              <a:buNone/>
            </a:pPr>
            <a:r>
              <a:rPr lang="en-US" sz="4400" b="1" dirty="0" smtClean="0"/>
              <a:t>                                             </a:t>
            </a:r>
            <a:r>
              <a:rPr lang="en-US" b="1" dirty="0" smtClean="0"/>
              <a:t>TOMDILLION.</a:t>
            </a:r>
            <a:endParaRPr lang="en-US"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5668963"/>
          </a:xfrm>
        </p:spPr>
        <p:txBody>
          <a:bodyPr>
            <a:normAutofit/>
          </a:bodyPr>
          <a:lstStyle/>
          <a:p>
            <a:r>
              <a:rPr lang="en-US" sz="9600" b="1" dirty="0" smtClean="0"/>
              <a:t>Thank you for listening</a:t>
            </a:r>
            <a:endParaRPr lang="en-US" sz="96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b="1" dirty="0" smtClean="0"/>
              <a:t>DISEASES/ CONDITIONS TRANSMITTED / CAUSED BY UNSAFE INJECTION PRACTICE</a:t>
            </a:r>
            <a:endParaRPr lang="en-US" sz="3600" b="1" dirty="0"/>
          </a:p>
        </p:txBody>
      </p:sp>
      <p:sp>
        <p:nvSpPr>
          <p:cNvPr id="3" name="Content Placeholder 2"/>
          <p:cNvSpPr>
            <a:spLocks noGrp="1"/>
          </p:cNvSpPr>
          <p:nvPr>
            <p:ph idx="1"/>
          </p:nvPr>
        </p:nvSpPr>
        <p:spPr>
          <a:xfrm>
            <a:off x="228600" y="1600200"/>
            <a:ext cx="8686800" cy="4953000"/>
          </a:xfrm>
        </p:spPr>
        <p:txBody>
          <a:bodyPr/>
          <a:lstStyle/>
          <a:p>
            <a:r>
              <a:rPr lang="en-US" dirty="0" smtClean="0"/>
              <a:t>HEPATITIS B</a:t>
            </a:r>
          </a:p>
          <a:p>
            <a:r>
              <a:rPr lang="en-US" dirty="0" smtClean="0"/>
              <a:t>HEPATITIS C</a:t>
            </a:r>
          </a:p>
          <a:p>
            <a:r>
              <a:rPr lang="en-US" dirty="0" smtClean="0"/>
              <a:t>HIV/AIDS</a:t>
            </a:r>
          </a:p>
          <a:p>
            <a:r>
              <a:rPr lang="en-US" dirty="0" smtClean="0"/>
              <a:t>ABSCESSES</a:t>
            </a:r>
          </a:p>
          <a:p>
            <a:r>
              <a:rPr lang="en-US" dirty="0" smtClean="0"/>
              <a:t>HEMORRHAGIC FEVERS</a:t>
            </a:r>
          </a:p>
          <a:p>
            <a:r>
              <a:rPr lang="en-US" dirty="0" smtClean="0"/>
              <a:t>MALARIA</a:t>
            </a:r>
          </a:p>
          <a:p>
            <a:r>
              <a:rPr lang="en-US" dirty="0" smtClean="0"/>
              <a:t>TETANUS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RISK GROUPS</a:t>
            </a:r>
            <a:endParaRPr lang="en-US" b="1" dirty="0"/>
          </a:p>
        </p:txBody>
      </p:sp>
      <p:sp>
        <p:nvSpPr>
          <p:cNvPr id="3" name="Content Placeholder 2"/>
          <p:cNvSpPr>
            <a:spLocks noGrp="1"/>
          </p:cNvSpPr>
          <p:nvPr>
            <p:ph idx="1"/>
          </p:nvPr>
        </p:nvSpPr>
        <p:spPr>
          <a:xfrm>
            <a:off x="0" y="1600200"/>
            <a:ext cx="9144000" cy="5257800"/>
          </a:xfrm>
        </p:spPr>
        <p:txBody>
          <a:bodyPr/>
          <a:lstStyle/>
          <a:p>
            <a:r>
              <a:rPr lang="en-US" sz="3600" dirty="0" smtClean="0"/>
              <a:t>Patients/ Clients, especially </a:t>
            </a:r>
            <a:r>
              <a:rPr lang="en-US" sz="3600" dirty="0" err="1" smtClean="0"/>
              <a:t>immuno</a:t>
            </a:r>
            <a:r>
              <a:rPr lang="en-US" sz="3600" dirty="0" smtClean="0"/>
              <a:t>- compromised individuals</a:t>
            </a:r>
          </a:p>
          <a:p>
            <a:r>
              <a:rPr lang="en-US" sz="3600" dirty="0" smtClean="0"/>
              <a:t>Healthcare workers  </a:t>
            </a:r>
          </a:p>
          <a:p>
            <a:r>
              <a:rPr lang="en-US" sz="3600" dirty="0" smtClean="0"/>
              <a:t>Healthcare waste management personnel</a:t>
            </a:r>
          </a:p>
          <a:p>
            <a:r>
              <a:rPr lang="en-US" sz="3600" dirty="0" smtClean="0"/>
              <a:t>Communities </a:t>
            </a:r>
          </a:p>
          <a:p>
            <a:r>
              <a:rPr lang="en-US" sz="3600" dirty="0" smtClean="0"/>
              <a:t>Drug users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096962"/>
          </a:xfrm>
        </p:spPr>
        <p:txBody>
          <a:bodyPr>
            <a:noAutofit/>
          </a:bodyPr>
          <a:lstStyle/>
          <a:p>
            <a:r>
              <a:rPr lang="en-US" sz="3600" b="1" dirty="0" smtClean="0"/>
              <a:t>RELATED AREAS OF INJECTION SAFETY PRACTICE</a:t>
            </a:r>
            <a:endParaRPr lang="en-US" sz="3600" b="1" dirty="0"/>
          </a:p>
        </p:txBody>
      </p:sp>
      <p:sp>
        <p:nvSpPr>
          <p:cNvPr id="3" name="Content Placeholder 2"/>
          <p:cNvSpPr>
            <a:spLocks noGrp="1"/>
          </p:cNvSpPr>
          <p:nvPr>
            <p:ph idx="1"/>
          </p:nvPr>
        </p:nvSpPr>
        <p:spPr>
          <a:xfrm>
            <a:off x="0" y="1447800"/>
            <a:ext cx="9144000" cy="5410200"/>
          </a:xfrm>
        </p:spPr>
        <p:txBody>
          <a:bodyPr>
            <a:normAutofit/>
          </a:bodyPr>
          <a:lstStyle/>
          <a:p>
            <a:r>
              <a:rPr lang="en-US" sz="3600" dirty="0" smtClean="0"/>
              <a:t>Injection safety is an integral aspect of infection prevention and control.</a:t>
            </a:r>
          </a:p>
          <a:p>
            <a:r>
              <a:rPr lang="en-US" sz="3600" dirty="0" smtClean="0"/>
              <a:t>It is an element of standard precaution</a:t>
            </a:r>
          </a:p>
          <a:p>
            <a:r>
              <a:rPr lang="en-US" sz="3600" dirty="0" smtClean="0"/>
              <a:t>It is key element of patient and healthcare worker safety.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t>CONDITIONS CAUSING RISKS</a:t>
            </a:r>
            <a:endParaRPr lang="en-US" b="1" dirty="0"/>
          </a:p>
        </p:txBody>
      </p:sp>
      <p:sp>
        <p:nvSpPr>
          <p:cNvPr id="3" name="Content Placeholder 2"/>
          <p:cNvSpPr>
            <a:spLocks noGrp="1"/>
          </p:cNvSpPr>
          <p:nvPr>
            <p:ph idx="1"/>
          </p:nvPr>
        </p:nvSpPr>
        <p:spPr>
          <a:xfrm>
            <a:off x="0" y="1143000"/>
            <a:ext cx="9144000" cy="5715000"/>
          </a:xfrm>
        </p:spPr>
        <p:txBody>
          <a:bodyPr>
            <a:normAutofit fontScale="92500"/>
          </a:bodyPr>
          <a:lstStyle/>
          <a:p>
            <a:pPr fontAlgn="t">
              <a:buNone/>
            </a:pPr>
            <a:r>
              <a:rPr lang="en-US" b="1" dirty="0" smtClean="0"/>
              <a:t>PROVIDERS</a:t>
            </a:r>
          </a:p>
          <a:p>
            <a:pPr fontAlgn="t">
              <a:buFont typeface="Wingdings" pitchFamily="2" charset="2"/>
              <a:buChar char="v"/>
            </a:pPr>
            <a:r>
              <a:rPr lang="en-US" dirty="0" smtClean="0"/>
              <a:t>Inadequate supply of safety boxes</a:t>
            </a:r>
          </a:p>
          <a:p>
            <a:pPr fontAlgn="t">
              <a:buFont typeface="Wingdings" pitchFamily="2" charset="2"/>
              <a:buChar char="v"/>
            </a:pPr>
            <a:r>
              <a:rPr lang="en-US" dirty="0" smtClean="0"/>
              <a:t>Unsafe practices that lead to needle stick injuries when:</a:t>
            </a:r>
          </a:p>
          <a:p>
            <a:pPr fontAlgn="t"/>
            <a:r>
              <a:rPr lang="en-US" dirty="0" smtClean="0"/>
              <a:t> Recapping needles</a:t>
            </a:r>
          </a:p>
          <a:p>
            <a:pPr fontAlgn="t"/>
            <a:r>
              <a:rPr lang="en-US" dirty="0" smtClean="0"/>
              <a:t> Manipulating used sharp (bending, breaking or   cutting)</a:t>
            </a:r>
          </a:p>
          <a:p>
            <a:pPr fontAlgn="t"/>
            <a:r>
              <a:rPr lang="en-US" dirty="0" smtClean="0"/>
              <a:t> Passing on sharps from one healthcare worker to another</a:t>
            </a:r>
          </a:p>
          <a:p>
            <a:pPr fontAlgn="t"/>
            <a:r>
              <a:rPr lang="en-US" dirty="0" smtClean="0"/>
              <a:t>Sharps are found in unexpected places like linen, patient/client suddenly moves during administration of injection</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b="1" dirty="0" smtClean="0"/>
              <a:t>CONDITIONS CAUSING RISKS</a:t>
            </a:r>
            <a:endParaRPr lang="en-US" b="1" dirty="0"/>
          </a:p>
        </p:txBody>
      </p:sp>
      <p:sp>
        <p:nvSpPr>
          <p:cNvPr id="3" name="Content Placeholder 2"/>
          <p:cNvSpPr>
            <a:spLocks noGrp="1"/>
          </p:cNvSpPr>
          <p:nvPr>
            <p:ph idx="1"/>
          </p:nvPr>
        </p:nvSpPr>
        <p:spPr>
          <a:xfrm>
            <a:off x="0" y="762000"/>
            <a:ext cx="9144000" cy="6096000"/>
          </a:xfrm>
        </p:spPr>
        <p:txBody>
          <a:bodyPr>
            <a:normAutofit fontScale="92500" lnSpcReduction="10000"/>
          </a:bodyPr>
          <a:lstStyle/>
          <a:p>
            <a:pPr>
              <a:buNone/>
            </a:pPr>
            <a:r>
              <a:rPr lang="en-US" b="1" dirty="0" smtClean="0"/>
              <a:t>Patients/Clients</a:t>
            </a:r>
          </a:p>
          <a:p>
            <a:r>
              <a:rPr lang="en-US" dirty="0" smtClean="0"/>
              <a:t>Self medication</a:t>
            </a:r>
          </a:p>
          <a:p>
            <a:r>
              <a:rPr lang="en-US" dirty="0" smtClean="0"/>
              <a:t>Re-use injection equipment</a:t>
            </a:r>
          </a:p>
          <a:p>
            <a:r>
              <a:rPr lang="en-US" dirty="0" smtClean="0"/>
              <a:t>Receive injections when there are other treatment alternatives</a:t>
            </a:r>
          </a:p>
          <a:p>
            <a:r>
              <a:rPr lang="en-US" dirty="0" smtClean="0"/>
              <a:t>Sharps are found in unexpected places like linen</a:t>
            </a:r>
          </a:p>
          <a:p>
            <a:r>
              <a:rPr lang="en-US" dirty="0" smtClean="0"/>
              <a:t>When contaminated drug is administered</a:t>
            </a:r>
          </a:p>
          <a:p>
            <a:r>
              <a:rPr lang="en-US" dirty="0" smtClean="0"/>
              <a:t>When aseptic technique is not observed by healthcare worker</a:t>
            </a:r>
          </a:p>
          <a:p>
            <a:r>
              <a:rPr lang="en-US" dirty="0" smtClean="0"/>
              <a:t>Administration of the drug at incorrect anatomical site</a:t>
            </a:r>
          </a:p>
          <a:p>
            <a:r>
              <a:rPr lang="en-US" dirty="0" smtClean="0"/>
              <a:t>Expired drugs</a:t>
            </a:r>
          </a:p>
          <a:p>
            <a:r>
              <a:rPr lang="en-US" dirty="0" smtClean="0"/>
              <a:t>Package is damaged or compromised.</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dirty="0" smtClean="0"/>
              <a:t>CONDITIONS CAUSING RISKS</a:t>
            </a:r>
            <a:endParaRPr lang="en-US" b="1" dirty="0"/>
          </a:p>
        </p:txBody>
      </p:sp>
      <p:sp>
        <p:nvSpPr>
          <p:cNvPr id="3" name="Content Placeholder 2"/>
          <p:cNvSpPr>
            <a:spLocks noGrp="1"/>
          </p:cNvSpPr>
          <p:nvPr>
            <p:ph idx="1"/>
          </p:nvPr>
        </p:nvSpPr>
        <p:spPr>
          <a:xfrm>
            <a:off x="0" y="914400"/>
            <a:ext cx="9144000" cy="5943600"/>
          </a:xfrm>
        </p:spPr>
        <p:txBody>
          <a:bodyPr/>
          <a:lstStyle/>
          <a:p>
            <a:pPr>
              <a:buNone/>
            </a:pPr>
            <a:r>
              <a:rPr lang="en-US" b="1" dirty="0" smtClean="0"/>
              <a:t>Community</a:t>
            </a:r>
            <a:r>
              <a:rPr lang="en-US" dirty="0" smtClean="0"/>
              <a:t> </a:t>
            </a:r>
          </a:p>
          <a:p>
            <a:pPr>
              <a:buFont typeface="Wingdings" pitchFamily="2" charset="2"/>
              <a:buChar char="v"/>
            </a:pPr>
            <a:r>
              <a:rPr lang="en-US" dirty="0" smtClean="0"/>
              <a:t>Unsafe waste disposal practices such as :</a:t>
            </a:r>
          </a:p>
          <a:p>
            <a:r>
              <a:rPr lang="en-US" dirty="0" smtClean="0"/>
              <a:t>   Non secured waste site (not fenced)</a:t>
            </a:r>
          </a:p>
          <a:p>
            <a:r>
              <a:rPr lang="en-US" dirty="0" smtClean="0"/>
              <a:t>   Improperly placed disposal site (too close to   </a:t>
            </a:r>
          </a:p>
          <a:p>
            <a:pPr>
              <a:buNone/>
            </a:pPr>
            <a:r>
              <a:rPr lang="en-US" dirty="0" smtClean="0"/>
              <a:t>       people)</a:t>
            </a:r>
          </a:p>
          <a:p>
            <a:r>
              <a:rPr lang="en-US" dirty="0" smtClean="0"/>
              <a:t>   Reused syringes and needles</a:t>
            </a:r>
          </a:p>
          <a:p>
            <a:r>
              <a:rPr lang="en-US" dirty="0" smtClean="0"/>
              <a:t>   Sharing syringes and needles</a:t>
            </a:r>
          </a:p>
          <a:p>
            <a:r>
              <a:rPr lang="en-US" dirty="0" smtClean="0"/>
              <a:t>   Improperly disposed waste (pit too shallow,     </a:t>
            </a:r>
          </a:p>
          <a:p>
            <a:pPr>
              <a:buNone/>
            </a:pPr>
            <a:r>
              <a:rPr lang="en-US" dirty="0" smtClean="0"/>
              <a:t>       Incinerator overflowing, open dumping</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5581</TotalTime>
  <Words>1263</Words>
  <Application>Microsoft Office PowerPoint</Application>
  <PresentationFormat>On-screen Show (4:3)</PresentationFormat>
  <Paragraphs>197</Paragraphs>
  <Slides>33</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Photo Editor Photo</vt:lpstr>
      <vt:lpstr>INJECTION SAFETY PRACTICE</vt:lpstr>
      <vt:lpstr>DEFINITION</vt:lpstr>
      <vt:lpstr>RISK ASSOCIATED WITH UNSAFE INJECTION PRACTICE</vt:lpstr>
      <vt:lpstr>DISEASES/ CONDITIONS TRANSMITTED / CAUSED BY UNSAFE INJECTION PRACTICE</vt:lpstr>
      <vt:lpstr>RISK GROUPS</vt:lpstr>
      <vt:lpstr>RELATED AREAS OF INJECTION SAFETY PRACTICE</vt:lpstr>
      <vt:lpstr>CONDITIONS CAUSING RISKS</vt:lpstr>
      <vt:lpstr>CONDITIONS CAUSING RISKS</vt:lpstr>
      <vt:lpstr>CONDITIONS CAUSING RISKS</vt:lpstr>
      <vt:lpstr>UNSAFE INJECTION PRACTICES</vt:lpstr>
      <vt:lpstr>UNSAFE INJECTION PRACTICES</vt:lpstr>
      <vt:lpstr>HEALTHCARE WORKERS</vt:lpstr>
      <vt:lpstr>COMMUNITY</vt:lpstr>
      <vt:lpstr>KEY STEPS OF A SAFE INJECTION</vt:lpstr>
      <vt:lpstr>KEY STEPS OF A SAFE INJECTION</vt:lpstr>
      <vt:lpstr>Slide 16</vt:lpstr>
      <vt:lpstr>KEY STEPS TO SAFE INJECTION</vt:lpstr>
      <vt:lpstr>KEY STEPS TO SAFE INJECTION</vt:lpstr>
      <vt:lpstr>KEY STEPS TO SAFE INJECTION</vt:lpstr>
      <vt:lpstr>KEY STEPS TO SAFE INJECTION</vt:lpstr>
      <vt:lpstr>TYPES OF INJECTION DEVICES</vt:lpstr>
      <vt:lpstr>NEEDLE REMOVERS</vt:lpstr>
      <vt:lpstr>NEEDLE REMOVERS</vt:lpstr>
      <vt:lpstr>SAFETY BOXES</vt:lpstr>
      <vt:lpstr>SHARP BOXES</vt:lpstr>
      <vt:lpstr>SHARP BOX</vt:lpstr>
      <vt:lpstr>ADVERSE EVENTS THAT FOLLOW INJECTIONS</vt:lpstr>
      <vt:lpstr>COMMON AEFI</vt:lpstr>
      <vt:lpstr>PREVENTION OF AEFI</vt:lpstr>
      <vt:lpstr>MANAGEMENT OF AEFI</vt:lpstr>
      <vt:lpstr>MANAGEMENT OF AEFI</vt:lpstr>
      <vt:lpstr>QUOTE</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INJECTION SAFETY</dc:title>
  <dc:creator>USER</dc:creator>
  <cp:lastModifiedBy>Bukola Bello</cp:lastModifiedBy>
  <cp:revision>81</cp:revision>
  <dcterms:created xsi:type="dcterms:W3CDTF">2015-03-17T21:10:05Z</dcterms:created>
  <dcterms:modified xsi:type="dcterms:W3CDTF">2019-03-06T08:38:51Z</dcterms:modified>
</cp:coreProperties>
</file>