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76" d="100"/>
          <a:sy n="76" d="100"/>
        </p:scale>
        <p:origin x="-1842"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6EC9D-9C28-431B-9097-E4466652C92A}" type="datetimeFigureOut">
              <a:rPr lang="en-US" smtClean="0"/>
              <a:t>12/28/2018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6FFC43-FD33-41D6-AD4C-0A5350EE52B1}" type="slidenum">
              <a:rPr lang="en-US" smtClean="0"/>
              <a:t>‹#›</a:t>
            </a:fld>
            <a:endParaRPr lang="en-US"/>
          </a:p>
        </p:txBody>
      </p:sp>
    </p:spTree>
    <p:extLst>
      <p:ext uri="{BB962C8B-B14F-4D97-AF65-F5344CB8AC3E}">
        <p14:creationId xmlns:p14="http://schemas.microsoft.com/office/powerpoint/2010/main" val="2048061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6FFC43-FD33-41D6-AD4C-0A5350EE52B1}"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6FFC43-FD33-41D6-AD4C-0A5350EE52B1}"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6FFC43-FD33-41D6-AD4C-0A5350EE52B1}"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6FFC43-FD33-41D6-AD4C-0A5350EE52B1}"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6FFC43-FD33-41D6-AD4C-0A5350EE52B1}"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6FFC43-FD33-41D6-AD4C-0A5350EE52B1}"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6FFC43-FD33-41D6-AD4C-0A5350EE52B1}"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6FFC43-FD33-41D6-AD4C-0A5350EE52B1}"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6FFC43-FD33-41D6-AD4C-0A5350EE52B1}"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03E49F-9649-4152-9919-2AD98255CE78}" type="datetimeFigureOut">
              <a:rPr lang="en-US" smtClean="0"/>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76FE1-E104-48C4-8E47-204AA8D68F7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3E49F-9649-4152-9919-2AD98255CE78}" type="datetimeFigureOut">
              <a:rPr lang="en-US" smtClean="0"/>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76FE1-E104-48C4-8E47-204AA8D68F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3E49F-9649-4152-9919-2AD98255CE78}" type="datetimeFigureOut">
              <a:rPr lang="en-US" smtClean="0"/>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76FE1-E104-48C4-8E47-204AA8D68F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3E49F-9649-4152-9919-2AD98255CE78}" type="datetimeFigureOut">
              <a:rPr lang="en-US" smtClean="0"/>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76FE1-E104-48C4-8E47-204AA8D68F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03E49F-9649-4152-9919-2AD98255CE78}" type="datetimeFigureOut">
              <a:rPr lang="en-US" smtClean="0"/>
              <a:t>12/28/2018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76FE1-E104-48C4-8E47-204AA8D68F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03E49F-9649-4152-9919-2AD98255CE78}" type="datetimeFigureOut">
              <a:rPr lang="en-US" smtClean="0"/>
              <a:t>12/28/2018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76FE1-E104-48C4-8E47-204AA8D68F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03E49F-9649-4152-9919-2AD98255CE78}" type="datetimeFigureOut">
              <a:rPr lang="en-US" smtClean="0"/>
              <a:t>12/28/2018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776FE1-E104-48C4-8E47-204AA8D68F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03E49F-9649-4152-9919-2AD98255CE78}" type="datetimeFigureOut">
              <a:rPr lang="en-US" smtClean="0"/>
              <a:t>12/28/2018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776FE1-E104-48C4-8E47-204AA8D68F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3E49F-9649-4152-9919-2AD98255CE78}" type="datetimeFigureOut">
              <a:rPr lang="en-US" smtClean="0"/>
              <a:t>12/28/2018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776FE1-E104-48C4-8E47-204AA8D68F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3E49F-9649-4152-9919-2AD98255CE78}" type="datetimeFigureOut">
              <a:rPr lang="en-US" smtClean="0"/>
              <a:t>12/28/2018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76FE1-E104-48C4-8E47-204AA8D68F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3E49F-9649-4152-9919-2AD98255CE78}" type="datetimeFigureOut">
              <a:rPr lang="en-US" smtClean="0"/>
              <a:t>12/28/2018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76FE1-E104-48C4-8E47-204AA8D68F7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3E49F-9649-4152-9919-2AD98255CE78}" type="datetimeFigureOut">
              <a:rPr lang="en-US" smtClean="0"/>
              <a:t>12/28/2018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76FE1-E104-48C4-8E47-204AA8D68F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772400" cy="1470025"/>
          </a:xfrm>
        </p:spPr>
        <p:txBody>
          <a:bodyPr>
            <a:normAutofit/>
          </a:bodyPr>
          <a:lstStyle/>
          <a:p>
            <a:r>
              <a:rPr lang="en-US" sz="2800" dirty="0" smtClean="0"/>
              <a:t>MECHANISM OF LABOUR</a:t>
            </a:r>
            <a:br>
              <a:rPr lang="en-US" sz="2800" dirty="0" smtClean="0"/>
            </a:br>
            <a:endParaRPr lang="en-US" sz="2800" dirty="0"/>
          </a:p>
        </p:txBody>
      </p:sp>
      <p:sp>
        <p:nvSpPr>
          <p:cNvPr id="3" name="Subtitle 2"/>
          <p:cNvSpPr>
            <a:spLocks noGrp="1"/>
          </p:cNvSpPr>
          <p:nvPr>
            <p:ph type="subTitle" idx="1"/>
          </p:nvPr>
        </p:nvSpPr>
        <p:spPr>
          <a:xfrm>
            <a:off x="1524000" y="2590800"/>
            <a:ext cx="6400800" cy="1752600"/>
          </a:xfrm>
        </p:spPr>
        <p:txBody>
          <a:bodyPr>
            <a:normAutofit fontScale="25000" lnSpcReduction="20000"/>
          </a:bodyPr>
          <a:lstStyle/>
          <a:p>
            <a:r>
              <a:rPr lang="en-US" sz="9600" dirty="0"/>
              <a:t>The terms used in mechanism of </a:t>
            </a:r>
            <a:r>
              <a:rPr lang="en-US" sz="9600" dirty="0" err="1"/>
              <a:t>labour</a:t>
            </a:r>
            <a:r>
              <a:rPr lang="en-US" sz="9600" dirty="0"/>
              <a:t> are-</a:t>
            </a:r>
          </a:p>
          <a:p>
            <a:r>
              <a:rPr lang="en-US" sz="9600" dirty="0"/>
              <a:t>LIE</a:t>
            </a:r>
          </a:p>
          <a:p>
            <a:r>
              <a:rPr lang="en-US" sz="9600" dirty="0"/>
              <a:t>ATTITUDE</a:t>
            </a:r>
          </a:p>
          <a:p>
            <a:r>
              <a:rPr lang="en-US" sz="9600" dirty="0"/>
              <a:t>PRESENTATION </a:t>
            </a:r>
          </a:p>
          <a:p>
            <a:r>
              <a:rPr lang="en-US" sz="9600" dirty="0"/>
              <a:t>POSITION 	</a:t>
            </a:r>
          </a:p>
          <a:p>
            <a:r>
              <a:rPr lang="en-US" sz="9600" dirty="0"/>
              <a:t>DENOMINATOR</a:t>
            </a:r>
          </a:p>
          <a:p>
            <a:r>
              <a:rPr lang="en-US" sz="9600" dirty="0"/>
              <a:t>PRESENTING PART </a:t>
            </a:r>
          </a:p>
          <a:p>
            <a:r>
              <a:rPr lang="en-US" sz="9600" dirty="0"/>
              <a:t>ENGAGEMENT</a:t>
            </a:r>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Autofit/>
          </a:bodyPr>
          <a:lstStyle/>
          <a:p>
            <a:r>
              <a:rPr lang="en-US" sz="2400" dirty="0"/>
              <a:t>Definition: - Mechanism of </a:t>
            </a:r>
            <a:r>
              <a:rPr lang="en-US" sz="2400" dirty="0" err="1"/>
              <a:t>labour</a:t>
            </a:r>
            <a:r>
              <a:rPr lang="en-US" sz="2400" dirty="0"/>
              <a:t> is the series of passive movement which the fetus undertakes during its passage through the birth canal</a:t>
            </a:r>
          </a:p>
          <a:p>
            <a:pPr>
              <a:buNone/>
            </a:pPr>
            <a:r>
              <a:rPr lang="en-US" sz="2400" dirty="0"/>
              <a:t> </a:t>
            </a:r>
            <a:r>
              <a:rPr lang="en-US" sz="2400" dirty="0" smtClean="0"/>
              <a:t>     </a:t>
            </a:r>
            <a:r>
              <a:rPr lang="en-US" sz="2400" b="1" dirty="0" smtClean="0"/>
              <a:t>Definition </a:t>
            </a:r>
            <a:r>
              <a:rPr lang="en-US" sz="2400" b="1" dirty="0"/>
              <a:t>of terms used</a:t>
            </a:r>
            <a:endParaRPr lang="en-US" sz="2400" dirty="0"/>
          </a:p>
          <a:p>
            <a:r>
              <a:rPr lang="en-US" sz="2400" b="1" dirty="0"/>
              <a:t>LIE:–</a:t>
            </a:r>
            <a:r>
              <a:rPr lang="en-US" sz="2400" dirty="0"/>
              <a:t>This is the relationship of the long axis of the fetus to the long axis of the uterus. Normally it is longitudinal. In this case, the head or breech will occupy the lower pole .In abnormal case the fetus present by the shoulder.</a:t>
            </a:r>
          </a:p>
          <a:p>
            <a:r>
              <a:rPr lang="en-US" sz="2400" b="1" dirty="0"/>
              <a:t>ATTITUDE</a:t>
            </a:r>
            <a:r>
              <a:rPr lang="en-US" sz="2400" dirty="0"/>
              <a:t>: - Is the relationship of the fetal limbs </a:t>
            </a:r>
            <a:r>
              <a:rPr lang="en-US" sz="2400" dirty="0" err="1"/>
              <a:t>i.e</a:t>
            </a:r>
            <a:r>
              <a:rPr lang="en-US" sz="2400" dirty="0"/>
              <a:t> legs and arms and the head to its trunk. It should be one of flexion or complete flexion. If the head is not well flexed, longer circumference will engage in the pubic floor.</a:t>
            </a:r>
          </a:p>
          <a:p>
            <a:r>
              <a:rPr lang="en-US" sz="2400" dirty="0"/>
              <a:t>PRESENTATION;-Is the part of the fetus which lies at the pelvic brim or in the lower pole of the uterus. </a:t>
            </a:r>
          </a:p>
          <a:p>
            <a:r>
              <a:rPr lang="en-US" sz="2400" dirty="0" smtClean="0"/>
              <a:t>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 There are five presentations </a:t>
            </a:r>
            <a:r>
              <a:rPr lang="en-US" dirty="0" err="1"/>
              <a:t>i.e</a:t>
            </a:r>
            <a:r>
              <a:rPr lang="en-US" dirty="0"/>
              <a:t> </a:t>
            </a:r>
          </a:p>
          <a:p>
            <a:pPr>
              <a:buNone/>
            </a:pPr>
            <a:r>
              <a:rPr lang="en-US" dirty="0"/>
              <a:t>                        </a:t>
            </a:r>
            <a:r>
              <a:rPr lang="en-US" dirty="0" smtClean="0"/>
              <a:t> </a:t>
            </a:r>
            <a:r>
              <a:rPr lang="en-US" dirty="0"/>
              <a:t>Cephalic or vertex   - 90%</a:t>
            </a:r>
          </a:p>
          <a:p>
            <a:pPr>
              <a:buNone/>
            </a:pPr>
            <a:r>
              <a:rPr lang="en-US" dirty="0"/>
              <a:t>	</a:t>
            </a:r>
            <a:r>
              <a:rPr lang="en-US" dirty="0" smtClean="0"/>
              <a:t>                     </a:t>
            </a:r>
            <a:r>
              <a:rPr lang="en-US" dirty="0"/>
              <a:t>Breech                       - 3.3 %</a:t>
            </a:r>
          </a:p>
          <a:p>
            <a:pPr>
              <a:buNone/>
            </a:pPr>
            <a:r>
              <a:rPr lang="en-US" dirty="0"/>
              <a:t>       </a:t>
            </a:r>
            <a:r>
              <a:rPr lang="en-US" dirty="0" smtClean="0"/>
              <a:t>                  </a:t>
            </a:r>
            <a:r>
              <a:rPr lang="en-US" dirty="0"/>
              <a:t>Face                        </a:t>
            </a:r>
            <a:r>
              <a:rPr lang="en-US" dirty="0" smtClean="0"/>
              <a:t>  - </a:t>
            </a:r>
            <a:r>
              <a:rPr lang="en-US" dirty="0"/>
              <a:t>0.2 %</a:t>
            </a:r>
          </a:p>
          <a:p>
            <a:pPr>
              <a:buNone/>
            </a:pPr>
            <a:r>
              <a:rPr lang="en-US" dirty="0"/>
              <a:t>			    </a:t>
            </a:r>
            <a:r>
              <a:rPr lang="en-US" dirty="0" smtClean="0"/>
              <a:t> Brow                         </a:t>
            </a:r>
            <a:r>
              <a:rPr lang="en-US" dirty="0"/>
              <a:t>- 0.1 %</a:t>
            </a:r>
          </a:p>
          <a:p>
            <a:pPr>
              <a:buNone/>
            </a:pPr>
            <a:r>
              <a:rPr lang="en-US" dirty="0"/>
              <a:t>		</a:t>
            </a:r>
            <a:r>
              <a:rPr lang="en-US" dirty="0" smtClean="0"/>
              <a:t>               Shoulder                   </a:t>
            </a:r>
            <a:r>
              <a:rPr lang="en-US" dirty="0"/>
              <a:t>- 0.4 %</a:t>
            </a:r>
          </a:p>
          <a:p>
            <a:r>
              <a:rPr lang="en-US" dirty="0"/>
              <a:t> Vertex, face and brow are head or cephalic presentations</a:t>
            </a:r>
          </a:p>
          <a:p>
            <a:pPr>
              <a:buNone/>
            </a:pP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t>DENOMINATOR:-This is the part of the presentation that determines or indicates the position </a:t>
            </a:r>
            <a:r>
              <a:rPr lang="en-US" sz="2400" dirty="0" err="1"/>
              <a:t>e.g</a:t>
            </a:r>
            <a:r>
              <a:rPr lang="en-US" sz="2400" dirty="0"/>
              <a:t> the denominator in vertex presentation is the </a:t>
            </a:r>
            <a:r>
              <a:rPr lang="en-US" sz="2400" dirty="0" err="1"/>
              <a:t>occiput</a:t>
            </a:r>
            <a:r>
              <a:rPr lang="en-US" sz="2400" dirty="0"/>
              <a:t>. The denominator in the face presentation is </a:t>
            </a:r>
            <a:r>
              <a:rPr lang="en-US" sz="2400" dirty="0" err="1"/>
              <a:t>mentum</a:t>
            </a:r>
            <a:r>
              <a:rPr lang="en-US" sz="2400" dirty="0"/>
              <a:t>. The denominator in shoulder presentation is the </a:t>
            </a:r>
            <a:r>
              <a:rPr lang="en-US" sz="2400" dirty="0" err="1"/>
              <a:t>acromion</a:t>
            </a:r>
            <a:r>
              <a:rPr lang="en-US" sz="2400" dirty="0"/>
              <a:t> process.</a:t>
            </a:r>
          </a:p>
          <a:p>
            <a:r>
              <a:rPr lang="en-US" sz="2400" dirty="0"/>
              <a:t>POSITION: - Is the relation of the denominator to the six areas of the pelvic brim. The six areas of the brim are –</a:t>
            </a:r>
          </a:p>
          <a:p>
            <a:r>
              <a:rPr lang="en-US" sz="2400" dirty="0"/>
              <a:t> Right </a:t>
            </a:r>
            <a:r>
              <a:rPr lang="en-US" sz="2400" dirty="0" err="1"/>
              <a:t>occipito</a:t>
            </a:r>
            <a:r>
              <a:rPr lang="en-US" sz="2400" dirty="0"/>
              <a:t>- anterior</a:t>
            </a:r>
          </a:p>
          <a:p>
            <a:r>
              <a:rPr lang="en-US" sz="2400" dirty="0"/>
              <a:t>Left </a:t>
            </a:r>
            <a:r>
              <a:rPr lang="en-US" sz="2400" dirty="0" err="1"/>
              <a:t>occipito</a:t>
            </a:r>
            <a:r>
              <a:rPr lang="en-US" sz="2400" dirty="0"/>
              <a:t>- anterior </a:t>
            </a:r>
          </a:p>
          <a:p>
            <a:r>
              <a:rPr lang="en-US" sz="2400" dirty="0"/>
              <a:t>Right Occipito lateral </a:t>
            </a:r>
          </a:p>
          <a:p>
            <a:r>
              <a:rPr lang="en-US" sz="2400" dirty="0"/>
              <a:t>Left Occipito lateral</a:t>
            </a:r>
          </a:p>
          <a:p>
            <a:r>
              <a:rPr lang="en-US" sz="2400" dirty="0"/>
              <a:t>Right Occipito posterior</a:t>
            </a:r>
          </a:p>
          <a:p>
            <a:r>
              <a:rPr lang="en-US" sz="2400" dirty="0"/>
              <a:t>Left Occipito posterior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a:t>NOTE. </a:t>
            </a:r>
            <a:r>
              <a:rPr lang="en-US" dirty="0"/>
              <a:t>Anterior positions are more favorable than the posterior position because when the back is on the front, it conforms to the concavity of the mother’s abdominal wall and can therefore flex better but in posterior position, it creates saucer shaped abdomen</a:t>
            </a:r>
          </a:p>
          <a:p>
            <a:r>
              <a:rPr lang="en-US" b="1" dirty="0"/>
              <a:t>PRESENTING PART</a:t>
            </a:r>
            <a:r>
              <a:rPr lang="en-US" dirty="0"/>
              <a:t>:-This is the part of the presentation that lies over the </a:t>
            </a:r>
            <a:r>
              <a:rPr lang="en-US" dirty="0" err="1"/>
              <a:t>os</a:t>
            </a:r>
            <a:r>
              <a:rPr lang="en-US" dirty="0"/>
              <a:t> during </a:t>
            </a:r>
            <a:r>
              <a:rPr lang="en-US" dirty="0" err="1"/>
              <a:t>labour</a:t>
            </a:r>
            <a:r>
              <a:rPr lang="en-US" dirty="0"/>
              <a:t> and on which the caput forms .</a:t>
            </a:r>
            <a:r>
              <a:rPr lang="en-US" dirty="0" err="1"/>
              <a:t>e.g</a:t>
            </a:r>
            <a:r>
              <a:rPr lang="en-US" dirty="0"/>
              <a:t> in LOA, the presenting part will be the posterior area of the right parietal bone.</a:t>
            </a:r>
          </a:p>
          <a:p>
            <a:r>
              <a:rPr lang="en-US" b="1" dirty="0"/>
              <a:t>ENGAGEMENT</a:t>
            </a:r>
            <a:r>
              <a:rPr lang="en-US" dirty="0"/>
              <a:t>:- This is the term used to determine engaged head or not engaged. Engagement is when the fetal head is said to be engaged (when the widest presenting diameter </a:t>
            </a:r>
            <a:r>
              <a:rPr lang="en-US" dirty="0" err="1"/>
              <a:t>i.e</a:t>
            </a:r>
            <a:r>
              <a:rPr lang="en-US" dirty="0"/>
              <a:t> the bi- parietal and sub- </a:t>
            </a:r>
            <a:r>
              <a:rPr lang="en-US" dirty="0" err="1"/>
              <a:t>occipito</a:t>
            </a:r>
            <a:r>
              <a:rPr lang="en-US" dirty="0"/>
              <a:t>- </a:t>
            </a:r>
            <a:r>
              <a:rPr lang="en-US" dirty="0" err="1"/>
              <a:t>bregmatic</a:t>
            </a:r>
            <a:r>
              <a:rPr lang="en-US" dirty="0"/>
              <a:t> have passed through the pelvic brim.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a:t> MECHANISM OF LABOUR - LEFT OCCIPITO- ANTERIOR (LOA)</a:t>
            </a:r>
            <a:endParaRPr lang="en-US" dirty="0"/>
          </a:p>
          <a:p>
            <a:endParaRPr lang="en-US" dirty="0" smtClean="0"/>
          </a:p>
          <a:p>
            <a:r>
              <a:rPr lang="en-US" dirty="0" smtClean="0"/>
              <a:t>The </a:t>
            </a:r>
            <a:r>
              <a:rPr lang="en-US" dirty="0"/>
              <a:t>lie is longitudinal </a:t>
            </a:r>
          </a:p>
          <a:p>
            <a:r>
              <a:rPr lang="en-US" dirty="0"/>
              <a:t>The attitude is one of flexion </a:t>
            </a:r>
          </a:p>
          <a:p>
            <a:r>
              <a:rPr lang="en-US" dirty="0"/>
              <a:t>The presentation is the vertex </a:t>
            </a:r>
          </a:p>
          <a:p>
            <a:r>
              <a:rPr lang="en-US" dirty="0"/>
              <a:t>The position is LOA </a:t>
            </a:r>
          </a:p>
          <a:p>
            <a:r>
              <a:rPr lang="en-US" dirty="0"/>
              <a:t>The denominator is </a:t>
            </a:r>
            <a:r>
              <a:rPr lang="en-US" dirty="0" err="1"/>
              <a:t>occiput</a:t>
            </a:r>
            <a:r>
              <a:rPr lang="en-US" dirty="0"/>
              <a:t> pointing to the left </a:t>
            </a:r>
            <a:r>
              <a:rPr lang="en-US" dirty="0" err="1"/>
              <a:t>ilio</a:t>
            </a:r>
            <a:r>
              <a:rPr lang="en-US" dirty="0"/>
              <a:t> –</a:t>
            </a:r>
            <a:r>
              <a:rPr lang="en-US" dirty="0" err="1"/>
              <a:t>pectineal</a:t>
            </a:r>
            <a:r>
              <a:rPr lang="en-US" dirty="0"/>
              <a:t> eminence and the </a:t>
            </a:r>
            <a:r>
              <a:rPr lang="en-US" dirty="0" err="1"/>
              <a:t>sinciput</a:t>
            </a:r>
            <a:r>
              <a:rPr lang="en-US" dirty="0"/>
              <a:t> pointing to the right </a:t>
            </a:r>
            <a:r>
              <a:rPr lang="en-US" dirty="0" err="1"/>
              <a:t>sacro</a:t>
            </a:r>
            <a:r>
              <a:rPr lang="en-US" dirty="0"/>
              <a:t>-iliac joint.</a:t>
            </a:r>
          </a:p>
          <a:p>
            <a:r>
              <a:rPr lang="en-US" dirty="0"/>
              <a:t>The presenting part is the middle posterior area of the right parietal bone.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t>The sub </a:t>
            </a:r>
            <a:r>
              <a:rPr lang="en-US" sz="2400" dirty="0" err="1"/>
              <a:t>occipito</a:t>
            </a:r>
            <a:r>
              <a:rPr lang="en-US" sz="2400" dirty="0"/>
              <a:t> frontal diameter which is 10cm lies in the oblique diameter of the pelvic brim, the engaging diameter is the sub-</a:t>
            </a:r>
            <a:r>
              <a:rPr lang="en-US" sz="2400" dirty="0" err="1"/>
              <a:t>occipito</a:t>
            </a:r>
            <a:r>
              <a:rPr lang="en-US" sz="2400" dirty="0"/>
              <a:t> bregmatic-9.5cm.</a:t>
            </a:r>
          </a:p>
          <a:p>
            <a:r>
              <a:rPr lang="en-US" sz="2400" b="1" i="1" dirty="0"/>
              <a:t>Flexion     </a:t>
            </a:r>
            <a:r>
              <a:rPr lang="en-US" sz="2400" dirty="0"/>
              <a:t>Descent takes place with increasing flexion and the </a:t>
            </a:r>
            <a:r>
              <a:rPr lang="en-US" sz="2400" dirty="0" err="1"/>
              <a:t>occiput</a:t>
            </a:r>
            <a:r>
              <a:rPr lang="en-US" sz="2400" b="1" dirty="0"/>
              <a:t> </a:t>
            </a:r>
            <a:r>
              <a:rPr lang="en-US" sz="2400" dirty="0"/>
              <a:t>becomes the leading part  </a:t>
            </a:r>
          </a:p>
          <a:p>
            <a:r>
              <a:rPr lang="en-US" sz="2400" b="1" i="1" dirty="0"/>
              <a:t>Internal rotation of the head</a:t>
            </a:r>
            <a:r>
              <a:rPr lang="en-US" sz="2400" i="1" dirty="0"/>
              <a:t>. The </a:t>
            </a:r>
            <a:r>
              <a:rPr lang="en-US" sz="2400" i="1" dirty="0" err="1"/>
              <a:t>occiput</a:t>
            </a:r>
            <a:r>
              <a:rPr lang="en-US" sz="2400" i="1" dirty="0"/>
              <a:t> reaches the pelvic floor first and rotates 1/8</a:t>
            </a:r>
            <a:r>
              <a:rPr lang="en-US" sz="2400" i="1" baseline="30000" dirty="0"/>
              <a:t>th</a:t>
            </a:r>
            <a:r>
              <a:rPr lang="en-US" sz="2400" i="1" dirty="0"/>
              <a:t> of a circle forward along the left side of the pelvis.</a:t>
            </a:r>
            <a:endParaRPr lang="en-US" sz="2400" dirty="0"/>
          </a:p>
          <a:p>
            <a:r>
              <a:rPr lang="en-US" sz="2400" b="1" dirty="0"/>
              <a:t>Crowning   </a:t>
            </a:r>
            <a:r>
              <a:rPr lang="en-US" sz="2400" dirty="0"/>
              <a:t>With further descent, the </a:t>
            </a:r>
            <a:r>
              <a:rPr lang="en-US" sz="2400" dirty="0" err="1"/>
              <a:t>occiput</a:t>
            </a:r>
            <a:r>
              <a:rPr lang="en-US" sz="2400" dirty="0"/>
              <a:t> escapes under the </a:t>
            </a:r>
            <a:r>
              <a:rPr lang="en-US" sz="2400" dirty="0" err="1"/>
              <a:t>symphysis</a:t>
            </a:r>
            <a:r>
              <a:rPr lang="en-US" sz="2400" dirty="0"/>
              <a:t> pubis and the head is crowned.</a:t>
            </a:r>
          </a:p>
          <a:p>
            <a:r>
              <a:rPr lang="en-US" sz="2400" b="1" i="1" dirty="0"/>
              <a:t>Extension </a:t>
            </a:r>
            <a:r>
              <a:rPr lang="en-US" sz="2400" dirty="0" err="1"/>
              <a:t>Sinciput</a:t>
            </a:r>
            <a:r>
              <a:rPr lang="en-US" sz="2400" dirty="0"/>
              <a:t>, face chin sweep the perineum and the head is born by movement of extension. </a:t>
            </a:r>
          </a:p>
          <a:p>
            <a:endParaRPr lang="en-US" sz="2400" b="1" i="1" dirty="0" smtClean="0"/>
          </a:p>
          <a:p>
            <a:endParaRPr lang="en-US" sz="2400" b="1" i="1" dirty="0"/>
          </a:p>
          <a:p>
            <a:endParaRPr lang="en-US" sz="2400" b="1" i="1" dirty="0" smtClean="0"/>
          </a:p>
          <a:p>
            <a:endParaRPr lang="en-US" sz="2400" b="1" i="1" dirty="0"/>
          </a:p>
          <a:p>
            <a:endParaRPr lang="en-US" sz="2400" b="1" i="1" dirty="0" smtClean="0"/>
          </a:p>
          <a:p>
            <a:endParaRPr lang="en-US" sz="2400" b="1" i="1" dirty="0"/>
          </a:p>
          <a:p>
            <a:endParaRPr lang="en-US" sz="2400" b="1" i="1" dirty="0" smtClean="0"/>
          </a:p>
          <a:p>
            <a:endParaRPr lang="en-US" sz="2400" b="1" i="1" dirty="0"/>
          </a:p>
          <a:p>
            <a:endParaRPr lang="en-US" sz="2400" b="1" i="1" dirty="0" smtClean="0"/>
          </a:p>
          <a:p>
            <a:endParaRPr lang="en-US" sz="2400" b="1" i="1" dirty="0"/>
          </a:p>
          <a:p>
            <a:endParaRPr lang="en-US" sz="2400" b="1" i="1" dirty="0" smtClean="0"/>
          </a:p>
          <a:p>
            <a:endParaRPr lang="en-US" sz="2400" b="1" i="1" dirty="0"/>
          </a:p>
          <a:p>
            <a:endParaRPr lang="en-US" sz="2400" b="1" i="1" dirty="0" smtClean="0"/>
          </a:p>
          <a:p>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r>
              <a:rPr lang="en-US" sz="9600" b="1" i="1" dirty="0"/>
              <a:t>Restitution </a:t>
            </a:r>
            <a:r>
              <a:rPr lang="en-US" sz="9600" dirty="0" err="1"/>
              <a:t>Restitution</a:t>
            </a:r>
            <a:r>
              <a:rPr lang="en-US" sz="9600" dirty="0"/>
              <a:t> takes place and the occiput turns 1/8</a:t>
            </a:r>
            <a:r>
              <a:rPr lang="en-US" sz="9600" baseline="30000" dirty="0"/>
              <a:t>th</a:t>
            </a:r>
            <a:r>
              <a:rPr lang="en-US" sz="9600" dirty="0"/>
              <a:t> of a circle to the left of the mother to undo the twist on its neck and the head rights itself with the shoulder</a:t>
            </a:r>
            <a:r>
              <a:rPr lang="en-US" sz="9600" dirty="0" smtClean="0"/>
              <a:t>.</a:t>
            </a:r>
            <a:r>
              <a:rPr lang="en-US" sz="9600" dirty="0"/>
              <a:t> </a:t>
            </a:r>
          </a:p>
          <a:p>
            <a:r>
              <a:rPr lang="en-US" sz="9600" dirty="0"/>
              <a:t>With further descent, the shoulder entering the oblique diameter of the pelvis, the anterior shoulder reaches the pelvic floor first, meets with the resistance of the pelvic floor and rotates 1/8</a:t>
            </a:r>
            <a:r>
              <a:rPr lang="en-US" sz="9600" baseline="30000" dirty="0"/>
              <a:t>th</a:t>
            </a:r>
            <a:r>
              <a:rPr lang="en-US" sz="9600" dirty="0"/>
              <a:t> of a circle forward along the right side of the pelvis. The shoulders are now in the anterior posterior position of the pelvic outlet.</a:t>
            </a:r>
          </a:p>
          <a:p>
            <a:r>
              <a:rPr lang="en-US" sz="9600" b="1" i="1" dirty="0"/>
              <a:t>External rotation of the head</a:t>
            </a:r>
            <a:r>
              <a:rPr lang="en-US" sz="9600" dirty="0"/>
              <a:t>   The internal rotation of the shoulder is accompanied by external rotation of the head. The anterior shoulder escapes under the </a:t>
            </a:r>
            <a:r>
              <a:rPr lang="en-US" sz="9600" dirty="0" err="1"/>
              <a:t>symphysis</a:t>
            </a:r>
            <a:r>
              <a:rPr lang="en-US" sz="9600" dirty="0"/>
              <a:t> pubis, the posterior sweeps the perineum and the body is born by movement of lateral flexion towards the mother’s abdomen.</a:t>
            </a:r>
          </a:p>
          <a:p>
            <a:r>
              <a:rPr lang="en-US" sz="9600" dirty="0"/>
              <a:t> </a:t>
            </a:r>
          </a:p>
          <a:p>
            <a:r>
              <a:rPr lang="en-US"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487</Words>
  <Application>Microsoft Office PowerPoint</Application>
  <PresentationFormat>On-screen Show (4:3)</PresentationFormat>
  <Paragraphs>73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MECHANISM OF LABOUR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MECHANISM OF LABOUR </dc:title>
  <dc:creator>FADARE</dc:creator>
  <cp:lastModifiedBy>Microsoft</cp:lastModifiedBy>
  <cp:revision>15</cp:revision>
  <dcterms:created xsi:type="dcterms:W3CDTF">2014-10-19T21:04:43Z</dcterms:created>
  <dcterms:modified xsi:type="dcterms:W3CDTF">2018-12-28T21:24:44Z</dcterms:modified>
</cp:coreProperties>
</file>