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1" r:id="rId12"/>
    <p:sldId id="270" r:id="rId13"/>
    <p:sldId id="279" r:id="rId14"/>
    <p:sldId id="272" r:id="rId15"/>
    <p:sldId id="273" r:id="rId16"/>
    <p:sldId id="274" r:id="rId17"/>
    <p:sldId id="280" r:id="rId18"/>
    <p:sldId id="275" r:id="rId19"/>
    <p:sldId id="283" r:id="rId20"/>
    <p:sldId id="276" r:id="rId21"/>
    <p:sldId id="277" r:id="rId22"/>
    <p:sldId id="278" r:id="rId23"/>
    <p:sldId id="282" r:id="rId24"/>
    <p:sldId id="284" r:id="rId25"/>
    <p:sldId id="281" r:id="rId26"/>
    <p:sldId id="268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CD668-AF68-4DD0-9604-2F6D024C5C55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752BF-4B76-468F-9497-CC1D4D5FE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752BF-4B76-468F-9497-CC1D4D5FE0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3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752BF-4B76-468F-9497-CC1D4D5FE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40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4B-1D9A-4AFA-825A-AD2B5995E725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4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2B3E-7178-4B0A-BDF8-7E6E180F0B07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8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0219-6CA3-4F63-84CF-B0DF570B4FB3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52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8EF1-2010-433A-86B2-1410DCEC85F4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0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D7A2-1F71-49F4-9027-AEF7822DCC24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75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EC3A-D011-4D14-9DB2-F3B45E6FE172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36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1AE2-31BB-49C9-893C-0A73726A9B80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10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57B-E3A7-48CA-B100-B3488BDFC979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5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13FF-33F7-4566-8042-16687E8576F7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63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4B2E-540A-4E60-BB91-53DED3450B74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69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250D-F458-4BE8-B1BD-1120597D4838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1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6728-9F6D-46DD-9C0C-2C735DFC25FB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1E57-DE1E-4809-AB7D-19662126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4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940158"/>
            <a:ext cx="10503794" cy="523680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i="1" dirty="0" smtClean="0"/>
              <a:t>GEOTECHNICAL ENGINEERING (CVE 508)</a:t>
            </a:r>
          </a:p>
          <a:p>
            <a:pPr marL="0" indent="0" algn="ctr">
              <a:buNone/>
            </a:pPr>
            <a:r>
              <a:rPr lang="en-US" sz="3600" b="1" i="1" dirty="0" smtClean="0"/>
              <a:t>Lecture Slides from Page 214 to 222 of the textbook</a:t>
            </a:r>
          </a:p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 smtClean="0"/>
              <a:t>BY</a:t>
            </a:r>
          </a:p>
          <a:p>
            <a:pPr algn="ctr"/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 smtClean="0"/>
              <a:t>PROF. S. A. OLA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05-4537-42D7-9B3F-0831787BB688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3013" t="51311" r="33654" b="9065"/>
          <a:stretch/>
        </p:blipFill>
        <p:spPr bwMode="auto">
          <a:xfrm>
            <a:off x="425002" y="631066"/>
            <a:ext cx="10612191" cy="5331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4315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5307" y="772732"/>
                <a:ext cx="10748493" cy="54042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7.17 Tensile </a:t>
                </a:r>
                <a:r>
                  <a:rPr lang="en-US" b="1" dirty="0" smtClean="0"/>
                  <a:t>Strength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The tensile strength is computed by the following formula: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𝐤𝐛𝐇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……………………………………….…(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dirty="0"/>
                  <a:t/>
                </a:r>
                <a:r>
                  <a:rPr lang="en-US" dirty="0" err="1"/>
                  <a:t>σ</a:t>
                </a:r>
                <a:r>
                  <a:rPr lang="en-US" baseline="-25000" dirty="0" err="1"/>
                  <a:t>t</a:t>
                </a:r>
                <a:r>
                  <a:rPr lang="en-US" dirty="0"/>
                  <a:t> = tensile strength</a:t>
                </a:r>
              </a:p>
              <a:p>
                <a:r>
                  <a:rPr lang="en-US" dirty="0"/>
                  <a:t>   P  = load</a:t>
                </a:r>
              </a:p>
              <a:p>
                <a:r>
                  <a:rPr lang="en-US" dirty="0"/>
                  <a:t>   b = radius of the specimen</a:t>
                </a:r>
              </a:p>
              <a:p>
                <a:r>
                  <a:rPr lang="en-US" dirty="0"/>
                  <a:t>   a = radius of disc</a:t>
                </a:r>
              </a:p>
              <a:p>
                <a:r>
                  <a:rPr lang="en-US" dirty="0"/>
                  <a:t>   H = height of specimen</a:t>
                </a:r>
              </a:p>
              <a:p>
                <a:r>
                  <a:rPr lang="en-US" dirty="0"/>
                  <a:t>   K = constant = 1.0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307" y="772732"/>
                <a:ext cx="10748493" cy="5404231"/>
              </a:xfrm>
              <a:blipFill rotWithShape="0">
                <a:blip r:embed="rId2"/>
                <a:stretch>
                  <a:fillRect l="-850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779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r>
              <a:rPr lang="en-US" b="1" dirty="0" smtClean="0"/>
              <a:t>7.18 Residual Strength Parameters</a:t>
            </a:r>
          </a:p>
          <a:p>
            <a:r>
              <a:rPr lang="en-US" dirty="0"/>
              <a:t>Fig.7.14 shows the residual strength for a drained direct shear run on clay. In some of the highly swelling clays, the residual strengths are less than half the peak strengths (Fig.7.15).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7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r>
              <a:rPr lang="en-US" b="1" dirty="0" smtClean="0"/>
              <a:t>7.18 Residual Strength Parameters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30769" t="36773" r="46795" b="43843"/>
          <a:stretch/>
        </p:blipFill>
        <p:spPr bwMode="auto">
          <a:xfrm>
            <a:off x="231820" y="1339403"/>
            <a:ext cx="10457645" cy="4713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200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r>
              <a:rPr lang="en-US" b="1" dirty="0" smtClean="0"/>
              <a:t>7.18 Residual Strength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2212" t="32497" r="38782" b="46123"/>
          <a:stretch/>
        </p:blipFill>
        <p:spPr bwMode="auto">
          <a:xfrm>
            <a:off x="1107584" y="1661375"/>
            <a:ext cx="9453092" cy="469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7492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r>
              <a:rPr lang="en-US" b="1" dirty="0" smtClean="0"/>
              <a:t>7.19 Field (</a:t>
            </a:r>
            <a:r>
              <a:rPr lang="en-US" b="1" i="1" dirty="0" smtClean="0"/>
              <a:t>In Situ</a:t>
            </a:r>
            <a:r>
              <a:rPr lang="en-US" b="1" dirty="0" smtClean="0"/>
              <a:t>) Shear Tests: Undrained Vane Shear Test</a:t>
            </a:r>
          </a:p>
          <a:p>
            <a:pPr marL="0" indent="0">
              <a:buNone/>
            </a:pPr>
            <a:r>
              <a:rPr lang="en-US" dirty="0"/>
              <a:t>Typical undrained shear strength profiles with depth and plasticity index for natural soils are shown in Fig.7.16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2533" t="56443" r="32852" b="20467"/>
          <a:stretch/>
        </p:blipFill>
        <p:spPr bwMode="auto">
          <a:xfrm>
            <a:off x="1674253" y="2511379"/>
            <a:ext cx="9679547" cy="3665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7197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Shear Vane Test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shear vane usually consists of four steel plates welded orthogonally to a steel torque rod as shown in the sketch in Fig.7.17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86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2692" t="36773" r="41506" b="19612"/>
          <a:stretch/>
        </p:blipFill>
        <p:spPr bwMode="auto">
          <a:xfrm>
            <a:off x="2343956" y="425002"/>
            <a:ext cx="7340957" cy="5931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3395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r>
              <a:rPr lang="en-US" b="1" dirty="0"/>
              <a:t>7.19.1 </a:t>
            </a:r>
            <a:r>
              <a:rPr lang="en-US" b="1" dirty="0" smtClean="0"/>
              <a:t>Principle of Torque</a:t>
            </a:r>
            <a:r>
              <a:rPr lang="en-US" dirty="0" smtClean="0"/>
              <a:t>: </a:t>
            </a:r>
            <a:r>
              <a:rPr lang="en-US" dirty="0"/>
              <a:t>A torque T is applied at the torque head to rotate the vane at uniform speed (about l°/min in lab, and </a:t>
            </a:r>
            <a:r>
              <a:rPr lang="en-US" dirty="0" smtClean="0"/>
              <a:t>0.l</a:t>
            </a:r>
            <a:r>
              <a:rPr lang="en-US" dirty="0"/>
              <a:t>°</a:t>
            </a:r>
            <a:r>
              <a:rPr lang="en-US" dirty="0" smtClean="0"/>
              <a:t> </a:t>
            </a:r>
            <a:r>
              <a:rPr lang="en-US" dirty="0"/>
              <a:t>/sec in the field). The edges of the shear vane will cut a cylindrical surface in the soil and the applied torque is an approximate measure of the shear strength of the soil, (ASTM 1956).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61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2692" t="47606" r="43750" b="20182"/>
          <a:stretch/>
        </p:blipFill>
        <p:spPr bwMode="auto">
          <a:xfrm>
            <a:off x="2228045" y="708338"/>
            <a:ext cx="7109138" cy="564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5290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0158" y="811369"/>
                <a:ext cx="10413642" cy="536559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/>
                  <a:t>7.10 Shear Strength of Compacted Unsaturated Clays</a:t>
                </a:r>
                <a:endParaRPr lang="en-US" sz="3600" dirty="0"/>
              </a:p>
              <a:p>
                <a:pPr marL="0" indent="0" algn="just">
                  <a:buNone/>
                </a:pPr>
                <a:r>
                  <a:rPr lang="en-US" sz="3600" b="1" i="1" dirty="0" smtClean="0"/>
                  <a:t/>
                </a:r>
              </a:p>
              <a:p>
                <a:r>
                  <a:rPr lang="en-US" dirty="0"/>
                  <a:t>In a system in which both air and water are under pressure, the pore pressure is given by: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sub>
                        </m:sSub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…………………(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i="1" dirty="0" err="1"/>
                  <a:t>u</a:t>
                </a:r>
                <a:r>
                  <a:rPr lang="en-US" i="1" baseline="-25000" dirty="0" err="1"/>
                  <a:t>a</a:t>
                </a:r>
                <a:r>
                  <a:rPr lang="en-US" dirty="0"/>
                  <a:t>= pressure of air,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w</a:t>
                </a:r>
                <a:r>
                  <a:rPr lang="en-US" dirty="0"/>
                  <a:t>= pressure in the water;</a:t>
                </a:r>
              </a:p>
              <a:p>
                <a:r>
                  <a:rPr lang="en-US" i="1" dirty="0"/>
                  <a:t>χ</a:t>
                </a:r>
                <a:r>
                  <a:rPr lang="en-US" dirty="0"/>
                  <a:t> = pore fluid pressure coefficient for unsaturated soils.</a:t>
                </a:r>
              </a:p>
              <a:p>
                <a:r>
                  <a:rPr lang="en-US" i="1" dirty="0"/>
                  <a:t>χ</a:t>
                </a:r>
                <a:r>
                  <a:rPr lang="en-US" dirty="0"/>
                  <a:t> = depends on the degree of saturation.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8" y="811369"/>
                <a:ext cx="10413642" cy="5365594"/>
              </a:xfrm>
              <a:blipFill rotWithShape="0">
                <a:blip r:embed="rId2"/>
                <a:stretch>
                  <a:fillRect l="-1755" t="-2727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E020-4E3B-4249-AFDA-A62CAF752BD6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8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</p:spPr>
            <p:txBody>
              <a:bodyPr/>
              <a:lstStyle/>
              <a:p>
                <a:r>
                  <a:rPr lang="en-US" b="1" dirty="0"/>
                  <a:t>7.19.2 Derivation of Equation</a:t>
                </a:r>
                <a:endParaRPr lang="en-US" dirty="0"/>
              </a:p>
              <a:p>
                <a:r>
                  <a:rPr lang="en-US" dirty="0"/>
                  <a:t>1. If the two ends and the length of the vane par­take in shearing of the clay, then the maximum torsional shearing resistance, </a:t>
                </a:r>
                <a:r>
                  <a:rPr lang="en-US" dirty="0" err="1"/>
                  <a:t>M</a:t>
                </a:r>
                <a:r>
                  <a:rPr lang="en-US" i="1" dirty="0" err="1"/>
                  <a:t>max</a:t>
                </a:r>
                <a:r>
                  <a:rPr lang="en-US" i="1" dirty="0"/>
                  <a:t/>
                </a:r>
                <a:r>
                  <a:rPr lang="en-US" dirty="0"/>
                  <a:t>of the clay is calculated 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τ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πDH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 + 2.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πτ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………..(7.24)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dirty="0" err="1"/>
                  <a:t>M</a:t>
                </a:r>
                <a:r>
                  <a:rPr lang="en-US" baseline="-25000" dirty="0" err="1"/>
                  <a:t>max</a:t>
                </a:r>
                <a:r>
                  <a:rPr lang="en-US" baseline="-25000" dirty="0"/>
                  <a:t/>
                </a:r>
                <a:r>
                  <a:rPr lang="en-US" dirty="0"/>
                  <a:t>= T =  net applied torque</a:t>
                </a:r>
              </a:p>
              <a:p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   = c =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u</a:t>
                </a:r>
                <a:r>
                  <a:rPr lang="en-US" dirty="0"/>
                  <a:t>/2 =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u</a:t>
                </a:r>
                <a:r>
                  <a:rPr lang="en-US" dirty="0"/>
                  <a:t> = shear strength of clay </a:t>
                </a:r>
              </a:p>
              <a:p>
                <a:r>
                  <a:rPr lang="en-US" dirty="0"/>
                  <a:t>        D   =    diameter of vane</a:t>
                </a:r>
              </a:p>
              <a:p>
                <a:r>
                  <a:rPr lang="en-US" dirty="0"/>
                  <a:t>        H   =    vertical height of vane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  <a:blipFill rotWithShape="0">
                <a:blip r:embed="rId2"/>
                <a:stretch>
                  <a:fillRect l="-1014" t="-1784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889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2.  If only one end of the vane partakes in shearing the clay, then</a:t>
                </a:r>
                <a:r>
                  <a:rPr lang="en-US" dirty="0" smtClean="0"/>
                  <a:t>:</a:t>
                </a: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………………………..……………..(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Thus, for both ends from equation 7.24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sub>
                        </m:sSub>
                      </m:num>
                      <m:den>
                        <m:r>
                          <a:rPr lang="en-US" b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𝛑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𝟑𝐇</m:t>
                                </m:r>
                              </m:den>
                            </m:f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.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………….………(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 k</a:t>
                </a:r>
                <a:r>
                  <a:rPr lang="en-US" baseline="-25000" dirty="0"/>
                  <a:t>1</a:t>
                </a:r>
                <a:r>
                  <a:rPr lang="en-US" dirty="0"/>
                  <a:t> = constant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  <a:blipFill rotWithShape="0"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080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For only one end from equation (7.25)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sub>
                        </m:sSub>
                      </m:num>
                      <m:den>
                        <m:r>
                          <a:rPr lang="en-US" b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𝛑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𝟔𝐇</m:t>
                                </m:r>
                              </m:den>
                            </m:f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……………………(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r>
                  <a:rPr lang="en-US" dirty="0"/>
                  <a:t>where  k</a:t>
                </a:r>
                <a:r>
                  <a:rPr lang="en-US" baseline="-25000" dirty="0"/>
                  <a:t>2</a:t>
                </a:r>
                <a:r>
                  <a:rPr lang="en-US" dirty="0"/>
                  <a:t> = constant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34" y="708338"/>
                <a:ext cx="10825766" cy="5468625"/>
              </a:xfrm>
              <a:blipFill rotWithShape="0"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2386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b="1" dirty="0"/>
              <a:t>Reference</a:t>
            </a:r>
          </a:p>
          <a:p>
            <a:r>
              <a:rPr lang="en-US" dirty="0"/>
              <a:t>Ola, S. A. (2013): Essentials of Geotechnical Engineering, University Press PLC, Ibadan. 471 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61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708338"/>
            <a:ext cx="10825766" cy="5468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                    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</a:t>
            </a:r>
          </a:p>
          <a:p>
            <a:pPr marL="0" indent="0">
              <a:buNone/>
            </a:pPr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Thank </a:t>
            </a:r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you for your attention</a:t>
            </a:r>
          </a:p>
          <a:p>
            <a:pPr marL="0" indent="0">
              <a:buNone/>
            </a:pPr>
            <a:endParaRPr lang="en-US" sz="3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/>
              <a:t>The video clip on this will be available as soon as the lockdown </a:t>
            </a:r>
            <a:r>
              <a:rPr lang="en-US" smtClean="0"/>
              <a:t>is lifted.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01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8EF1-2010-433A-86B2-1410DCEC85F4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180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627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57B-E3A7-48CA-B100-B3488BDFC979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5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605307"/>
            <a:ext cx="10825766" cy="5571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en-US" sz="36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E99D-22B3-454D-ABFE-2AB2AA64ECC9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12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85D0-CF2C-4FB6-90DE-79E407BA02EA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36613" y="992188"/>
            <a:ext cx="10517187" cy="51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indent="0">
              <a:buNone/>
            </a:pPr>
            <a:r>
              <a:rPr lang="en-US" b="1" i="1" dirty="0"/>
              <a:t>Fig. 7.13:  Pore fluid Pressure Coefficient for Unsaturated Soils.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8615759"/>
              </p:ext>
            </p:extLst>
          </p:nvPr>
        </p:nvGraphicFramePr>
        <p:xfrm>
          <a:off x="1918953" y="1575328"/>
          <a:ext cx="5769734" cy="4781022"/>
        </p:xfrm>
        <a:graphic>
          <a:graphicData uri="http://schemas.openxmlformats.org/presentationml/2006/ole">
            <p:oleObj spid="_x0000_s3086" name="CorelDRAW" r:id="rId3" imgW="3180600" imgH="26197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68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248" y="785611"/>
                <a:ext cx="10529552" cy="5391352"/>
              </a:xfrm>
            </p:spPr>
            <p:txBody>
              <a:bodyPr/>
              <a:lstStyle/>
              <a:p>
                <a:r>
                  <a:rPr lang="en-US" dirty="0" smtClean="0"/>
                  <a:t>This rela­tionship is evaluated experimentally and is shown in </a:t>
                </a:r>
                <a:r>
                  <a:rPr lang="en-US" dirty="0" smtClean="0"/>
                  <a:t>Fig.7.13 above. </a:t>
                </a:r>
                <a:r>
                  <a:rPr lang="en-US" dirty="0" smtClean="0"/>
                  <a:t>The effective stress may be written as: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…………………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𝟐𝟐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en-US" b="1" dirty="0"/>
                  <a:t>7.11  Shear Strength of </a:t>
                </a:r>
                <a:r>
                  <a:rPr lang="en-US" b="1" dirty="0" err="1"/>
                  <a:t>Cohesionless</a:t>
                </a:r>
                <a:r>
                  <a:rPr lang="en-US" b="1" dirty="0"/>
                  <a:t> Soils</a:t>
                </a:r>
                <a:endParaRPr lang="en-US" dirty="0"/>
              </a:p>
              <a:p>
                <a:r>
                  <a:rPr lang="en-US" dirty="0"/>
                  <a:t>The Mohr-Coulomb equation is modified by putting</a:t>
                </a:r>
              </a:p>
              <a:p>
                <a:r>
                  <a:rPr lang="en-US" dirty="0"/>
                  <a:t>c = 0 and we obtain: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</m:oMath>
                </a14:m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248" y="785611"/>
                <a:ext cx="10529552" cy="5391352"/>
              </a:xfrm>
              <a:blipFill rotWithShape="0">
                <a:blip r:embed="rId2"/>
                <a:stretch>
                  <a:fillRect l="-1042" t="-192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D9A6-DF7F-4F38-A8ED-BF5B115B9C78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5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487" y="257576"/>
                <a:ext cx="11153105" cy="60987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7.12 Sensitivity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Sensitivity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undisturbed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undrained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strength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remoulded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undrained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strength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u="sng" dirty="0"/>
                  <a:t>Sensitivity	Classification</a:t>
                </a:r>
                <a:endParaRPr lang="en-US" dirty="0"/>
              </a:p>
              <a:p>
                <a:r>
                  <a:rPr lang="en-US" dirty="0"/>
                  <a:t>&lt; 2	Insensitive</a:t>
                </a:r>
              </a:p>
              <a:p>
                <a:r>
                  <a:rPr lang="en-US" dirty="0"/>
                  <a:t>	2-4	Moderately sensitive</a:t>
                </a:r>
              </a:p>
              <a:p>
                <a:r>
                  <a:rPr lang="en-US" dirty="0"/>
                  <a:t>	4-8	Sensitive</a:t>
                </a:r>
              </a:p>
              <a:p>
                <a:r>
                  <a:rPr lang="en-US" dirty="0"/>
                  <a:t>	8 - 16	Very sensitive</a:t>
                </a:r>
              </a:p>
              <a:p>
                <a:r>
                  <a:rPr lang="en-US" dirty="0"/>
                  <a:t>       16 - 32 	Slightly quick</a:t>
                </a:r>
              </a:p>
              <a:p>
                <a:r>
                  <a:rPr lang="en-US" dirty="0"/>
                  <a:t>       32 - 64	Medium quick</a:t>
                </a:r>
              </a:p>
              <a:p>
                <a:r>
                  <a:rPr lang="en-US" dirty="0"/>
                  <a:t>&gt; 64       Quick</a:t>
                </a:r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87" y="257576"/>
                <a:ext cx="11153105" cy="6098773"/>
              </a:xfrm>
              <a:blipFill rotWithShape="0">
                <a:blip r:embed="rId2"/>
                <a:stretch>
                  <a:fillRect l="-820" t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3ECA-5A9D-4FCC-8A88-D68E39BCDC96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837127"/>
            <a:ext cx="10529552" cy="5339836"/>
          </a:xfrm>
        </p:spPr>
        <p:txBody>
          <a:bodyPr/>
          <a:lstStyle/>
          <a:p>
            <a:r>
              <a:rPr lang="en-US" b="1" dirty="0"/>
              <a:t>7.13 </a:t>
            </a:r>
            <a:r>
              <a:rPr lang="en-US" b="1" dirty="0" err="1"/>
              <a:t>Thixotropy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Remoulding</a:t>
            </a:r>
            <a:r>
              <a:rPr lang="en-US" dirty="0"/>
              <a:t> a soil at constant water content changes the shear strength of the soil because of the destruc­tion of the structure of the soil. If the soil is kept at constant water content strength increases with time. This is called </a:t>
            </a:r>
            <a:r>
              <a:rPr lang="en-US" dirty="0" err="1"/>
              <a:t>Thixotrophy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7.14 </a:t>
            </a:r>
            <a:r>
              <a:rPr lang="en-US" b="1" dirty="0" smtClean="0"/>
              <a:t>Consistency</a:t>
            </a:r>
          </a:p>
          <a:p>
            <a:pPr marL="0" indent="0">
              <a:buNone/>
            </a:pPr>
            <a:r>
              <a:rPr lang="en-US" dirty="0"/>
              <a:t>Table 7.2 describes the consistency of clays and gives detailed identification characteristics as well as the standard penetration resistance.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4D-AC93-4A01-83A1-54F3B7EC6A33}" type="datetime1">
              <a:rPr lang="en-US" smtClean="0"/>
              <a:pPr/>
              <a:t>4/11/2020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9F2F-7FE3-4895-9EE0-A3926E5F04D7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7730" y="437882"/>
            <a:ext cx="11006070" cy="57390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2211" t="53022" r="32372" b="13911"/>
          <a:stretch/>
        </p:blipFill>
        <p:spPr bwMode="auto">
          <a:xfrm>
            <a:off x="978794" y="682581"/>
            <a:ext cx="8654603" cy="549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887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5762" y="721217"/>
                <a:ext cx="10478037" cy="545574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7.15 Activity</a:t>
                </a:r>
                <a:endParaRPr lang="en-US" dirty="0"/>
              </a:p>
              <a:p>
                <a:r>
                  <a:rPr lang="en-US" dirty="0"/>
                  <a:t>If a number of samples is taken from a particu­lar clay stratum and their plasticity index is plotted against clay fraction (i.e. percentage by weight of particles finer than 2 microns), it is generally found that the points lie close to a straight line, which passes through the origin. The slope of this line was defined by </a:t>
                </a:r>
                <a:r>
                  <a:rPr lang="en-US" dirty="0" err="1"/>
                  <a:t>Skempton</a:t>
                </a:r>
                <a:r>
                  <a:rPr lang="en-US" dirty="0"/>
                  <a:t> (1953) as the activity of the </a:t>
                </a:r>
                <a:r>
                  <a:rPr lang="en-US" dirty="0" smtClean="0"/>
                  <a:t>clay.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Activity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plasticity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index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clay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fraction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convenient to classify the activity of clays as shown below</a:t>
                </a:r>
                <a:r>
                  <a:rPr lang="en-US" dirty="0" smtClean="0"/>
                  <a:t>.</a:t>
                </a:r>
              </a:p>
              <a:p>
                <a:r>
                  <a:rPr lang="en-US" u="sng" dirty="0"/>
                  <a:t>Activity Classification</a:t>
                </a:r>
                <a:endParaRPr lang="en-US" dirty="0"/>
              </a:p>
              <a:p>
                <a:r>
                  <a:rPr lang="en-US" dirty="0"/>
                  <a:t>0.75                            Inactive</a:t>
                </a:r>
              </a:p>
              <a:p>
                <a:r>
                  <a:rPr lang="en-US" dirty="0"/>
                  <a:t>0.75 – 1.25                 Normal</a:t>
                </a:r>
              </a:p>
              <a:p>
                <a:r>
                  <a:rPr lang="en-US" dirty="0"/>
                  <a:t>1.25                            Active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762" y="721217"/>
                <a:ext cx="10478037" cy="5455746"/>
              </a:xfrm>
              <a:blipFill rotWithShape="0">
                <a:blip r:embed="rId2"/>
                <a:stretch>
                  <a:fillRect l="-1048" t="-2793" r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B971-A590-4E42-8BF1-125F13887FF6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2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837127"/>
            <a:ext cx="10465158" cy="5339836"/>
          </a:xfrm>
        </p:spPr>
        <p:txBody>
          <a:bodyPr/>
          <a:lstStyle/>
          <a:p>
            <a:r>
              <a:rPr lang="en-US" b="1" dirty="0"/>
              <a:t>7.16 Relative Density</a:t>
            </a:r>
            <a:endParaRPr lang="en-US" dirty="0"/>
          </a:p>
          <a:p>
            <a:r>
              <a:rPr lang="en-US" dirty="0"/>
              <a:t>The shear strength and compressibility of granular soils are most ultimately related to the compactness of the grains expressed in terms of relative density</a:t>
            </a:r>
          </a:p>
          <a:p>
            <a:r>
              <a:rPr lang="en-US" dirty="0"/>
              <a:t>For the purposes of foundation </a:t>
            </a:r>
            <a:r>
              <a:rPr lang="en-US" dirty="0" smtClean="0"/>
              <a:t>design, </a:t>
            </a:r>
            <a:r>
              <a:rPr lang="en-US" dirty="0"/>
              <a:t>the relationship shown in Table 7.3 between the relative density, standard penetration resistance and the angle of in­ternal friction may be used.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2C4-E2BA-414D-A522-D7532AB0B34E}" type="datetime1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1E57-DE1E-4809-AB7D-1966212695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52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448</Words>
  <Application>Microsoft Office PowerPoint</Application>
  <PresentationFormat>Custom</PresentationFormat>
  <Paragraphs>140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UNIQUENESS OF ENGINEERING AS A PROFESSION  BY ENGR. DR. EMEKA .S. NNOCHIRI</dc:title>
  <dc:creator>Jude Emeka</dc:creator>
  <cp:lastModifiedBy>PROF.OLA</cp:lastModifiedBy>
  <cp:revision>28</cp:revision>
  <dcterms:created xsi:type="dcterms:W3CDTF">2019-09-05T11:11:17Z</dcterms:created>
  <dcterms:modified xsi:type="dcterms:W3CDTF">2020-04-11T12:36:08Z</dcterms:modified>
</cp:coreProperties>
</file>