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86D33-E938-459B-89D7-6378FE1D8E5D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131C2-A8A9-48A7-9551-EB1C52A1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4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071459-E3CE-416C-9C59-DDB91CD06788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62000"/>
            <a:ext cx="5854700" cy="3294063"/>
          </a:xfrm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841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7696" y="1918952"/>
            <a:ext cx="8915400" cy="2562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002060"/>
                </a:solidFill>
              </a:rPr>
              <a:t>Textures and Structures of Sediment and Sedimentary Rocks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289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377" y="141667"/>
            <a:ext cx="8911687" cy="6181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377" y="875763"/>
            <a:ext cx="9276568" cy="5666704"/>
          </a:xfrm>
        </p:spPr>
        <p:txBody>
          <a:bodyPr>
            <a:noAutofit/>
          </a:bodyPr>
          <a:lstStyle/>
          <a:p>
            <a:pPr algn="just"/>
            <a:r>
              <a:rPr lang="en-US" sz="2100" dirty="0" smtClean="0"/>
              <a:t>Particle </a:t>
            </a:r>
            <a:r>
              <a:rPr lang="en-US" sz="2100" dirty="0"/>
              <a:t>shape is difficult to quantify or describe. </a:t>
            </a:r>
            <a:endParaRPr lang="en-US" sz="2100" dirty="0" smtClean="0"/>
          </a:p>
          <a:p>
            <a:pPr algn="just"/>
            <a:r>
              <a:rPr lang="en-US" sz="2100" dirty="0" smtClean="0"/>
              <a:t>Shape </a:t>
            </a:r>
            <a:r>
              <a:rPr lang="en-US" sz="2100" dirty="0"/>
              <a:t>is commonly described with reference </a:t>
            </a:r>
            <a:r>
              <a:rPr lang="en-US" sz="2100" dirty="0" smtClean="0"/>
              <a:t>to three </a:t>
            </a:r>
            <a:r>
              <a:rPr lang="en-US" sz="2100" dirty="0"/>
              <a:t>axes at 90° to each other that can theoretically be placed inside any particle. </a:t>
            </a:r>
            <a:endParaRPr lang="en-US" sz="2100" dirty="0" smtClean="0"/>
          </a:p>
          <a:p>
            <a:pPr algn="just"/>
            <a:r>
              <a:rPr lang="en-US" sz="2100" dirty="0" smtClean="0"/>
              <a:t>The longest axis </a:t>
            </a:r>
            <a:r>
              <a:rPr lang="en-US" sz="2100" dirty="0"/>
              <a:t>is </a:t>
            </a:r>
            <a:r>
              <a:rPr lang="en-US" sz="2100" i="1" dirty="0"/>
              <a:t>a</a:t>
            </a:r>
            <a:r>
              <a:rPr lang="en-US" sz="2100" dirty="0"/>
              <a:t>, shortest </a:t>
            </a:r>
            <a:r>
              <a:rPr lang="en-US" sz="2100" i="1" dirty="0"/>
              <a:t>c </a:t>
            </a:r>
            <a:r>
              <a:rPr lang="en-US" sz="2100" dirty="0"/>
              <a:t>and the intermediate is </a:t>
            </a:r>
            <a:r>
              <a:rPr lang="en-US" sz="2100" i="1" dirty="0"/>
              <a:t>b</a:t>
            </a:r>
            <a:r>
              <a:rPr lang="en-US" sz="2100" dirty="0"/>
              <a:t>. </a:t>
            </a:r>
            <a:endParaRPr lang="en-US" sz="2100" dirty="0" smtClean="0"/>
          </a:p>
          <a:p>
            <a:pPr algn="just"/>
            <a:r>
              <a:rPr lang="en-US" sz="2100" dirty="0" smtClean="0"/>
              <a:t>In </a:t>
            </a:r>
            <a:r>
              <a:rPr lang="en-US" sz="2100" dirty="0"/>
              <a:t>a sphere or cube, those axes intersect at </a:t>
            </a:r>
            <a:r>
              <a:rPr lang="en-US" sz="2100" dirty="0" smtClean="0"/>
              <a:t>the </a:t>
            </a:r>
            <a:r>
              <a:rPr lang="en-US" sz="2100" dirty="0" err="1" smtClean="0"/>
              <a:t>centre</a:t>
            </a:r>
            <a:r>
              <a:rPr lang="en-US" sz="2100" dirty="0" smtClean="0"/>
              <a:t> </a:t>
            </a:r>
            <a:r>
              <a:rPr lang="en-US" sz="2100" dirty="0"/>
              <a:t>and have equal length. </a:t>
            </a:r>
            <a:endParaRPr lang="en-US" sz="2100" dirty="0" smtClean="0"/>
          </a:p>
          <a:p>
            <a:pPr algn="just"/>
            <a:r>
              <a:rPr lang="en-US" sz="2100" dirty="0" smtClean="0"/>
              <a:t>By </a:t>
            </a:r>
            <a:r>
              <a:rPr lang="en-US" sz="2100" dirty="0"/>
              <a:t>comparing the ratios of the axes, it is possible to describe </a:t>
            </a:r>
            <a:r>
              <a:rPr lang="en-US" sz="2100" dirty="0" smtClean="0"/>
              <a:t>four basic </a:t>
            </a:r>
            <a:r>
              <a:rPr lang="en-US" sz="2100" dirty="0"/>
              <a:t>"shapes" of particles</a:t>
            </a:r>
            <a:r>
              <a:rPr lang="en-US" sz="2100" dirty="0" smtClean="0"/>
              <a:t>: oblate, equant, bladed and </a:t>
            </a:r>
            <a:r>
              <a:rPr lang="en-US" sz="2100" dirty="0" err="1" smtClean="0"/>
              <a:t>prolate</a:t>
            </a:r>
            <a:r>
              <a:rPr lang="en-US" sz="2100" dirty="0" smtClean="0"/>
              <a:t>.</a:t>
            </a:r>
          </a:p>
          <a:p>
            <a:pPr algn="just"/>
            <a:r>
              <a:rPr lang="en-US" sz="2100" dirty="0"/>
              <a:t>Shape is some cases reflects erosional processes (how the rock broke up with weathering and transportation), but may also reflect structures and fabrics present in the parent rock. </a:t>
            </a:r>
          </a:p>
          <a:p>
            <a:pPr algn="just"/>
            <a:r>
              <a:rPr lang="en-US" sz="2100" dirty="0"/>
              <a:t>Shale, for example, will commonly produce flat particles, whereas quartzite (metamorphosed sandstone) may be more equant</a:t>
            </a:r>
            <a:r>
              <a:rPr lang="en-US" sz="2100" dirty="0" smtClean="0"/>
              <a:t>.</a:t>
            </a:r>
            <a:endParaRPr lang="en-US" sz="2100" dirty="0"/>
          </a:p>
        </p:txBody>
      </p:sp>
      <p:grpSp>
        <p:nvGrpSpPr>
          <p:cNvPr id="4" name="Group 3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5" name="Object 2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6" name="Straight Connector 5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9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0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423145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63375" y="283223"/>
            <a:ext cx="30050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-Roman"/>
              </a:rPr>
              <a:t>The four main classes </a:t>
            </a:r>
            <a:r>
              <a:rPr lang="en-US" dirty="0" smtClean="0">
                <a:latin typeface="Times-Roman"/>
              </a:rPr>
              <a:t>of grain </a:t>
            </a:r>
            <a:r>
              <a:rPr lang="en-US" dirty="0">
                <a:latin typeface="Times-Roman"/>
              </a:rPr>
              <a:t>shape, which </a:t>
            </a:r>
            <a:r>
              <a:rPr lang="en-US" dirty="0" smtClean="0">
                <a:latin typeface="Times-Roman"/>
              </a:rPr>
              <a:t>are based </a:t>
            </a:r>
            <a:r>
              <a:rPr lang="en-US" dirty="0">
                <a:latin typeface="Times-Roman"/>
              </a:rPr>
              <a:t>upon the ratios </a:t>
            </a:r>
            <a:r>
              <a:rPr lang="en-US" dirty="0" smtClean="0">
                <a:latin typeface="Times-Roman"/>
              </a:rPr>
              <a:t>of the </a:t>
            </a:r>
            <a:r>
              <a:rPr lang="en-US" dirty="0">
                <a:latin typeface="Times-Roman"/>
              </a:rPr>
              <a:t>long, </a:t>
            </a:r>
            <a:r>
              <a:rPr lang="en-US" dirty="0" smtClean="0">
                <a:latin typeface="Times-Roman"/>
              </a:rPr>
              <a:t>intermediate and short diameters of any </a:t>
            </a:r>
            <a:r>
              <a:rPr lang="en-US" dirty="0">
                <a:latin typeface="Times-Roman"/>
              </a:rPr>
              <a:t>particle (after </a:t>
            </a:r>
            <a:r>
              <a:rPr lang="en-US" dirty="0" err="1" smtClean="0">
                <a:latin typeface="Times-Roman"/>
              </a:rPr>
              <a:t>Zingg</a:t>
            </a:r>
            <a:r>
              <a:rPr lang="en-US" dirty="0" smtClean="0">
                <a:latin typeface="Times-Roman"/>
              </a:rPr>
              <a:t> 1935</a:t>
            </a:r>
            <a:r>
              <a:rPr lang="en-US" dirty="0">
                <a:latin typeface="Times-Roman"/>
              </a:rPr>
              <a:t>).</a:t>
            </a: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775" y="2343954"/>
            <a:ext cx="5156267" cy="405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72968" y="180728"/>
            <a:ext cx="4964587" cy="446908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40659" y="4634675"/>
            <a:ext cx="51598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Angular – little evidence of wear, sharp corners, little transport</a:t>
            </a:r>
          </a:p>
          <a:p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Increased </a:t>
            </a:r>
            <a:r>
              <a:rPr lang="en-GB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sphericity</a:t>
            </a: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 - more spherical, rounded, corners smoothed off to broad curves, great amount of transport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8" name="Object 2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9" name="Straight Connector 8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14" name="Object 2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5" name="Object 2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16843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3552" y="250623"/>
            <a:ext cx="8911687" cy="47059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Roundness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4180" y="875764"/>
            <a:ext cx="9370432" cy="4584698"/>
          </a:xfrm>
        </p:spPr>
        <p:txBody>
          <a:bodyPr/>
          <a:lstStyle/>
          <a:p>
            <a:r>
              <a:rPr lang="en-US" b="1" dirty="0"/>
              <a:t>Roundness </a:t>
            </a:r>
            <a:r>
              <a:rPr lang="en-US" dirty="0"/>
              <a:t>(or angularity) refers to how smooth or sharp are the edges of particles.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usually measured </a:t>
            </a:r>
            <a:r>
              <a:rPr lang="en-US" dirty="0"/>
              <a:t>with reference to a comparative chart (The commonest is: Powers, M.C., 1953, A </a:t>
            </a:r>
            <a:r>
              <a:rPr lang="en-US" dirty="0" smtClean="0"/>
              <a:t>new roundness </a:t>
            </a:r>
            <a:r>
              <a:rPr lang="en-US" dirty="0"/>
              <a:t>scale for sedimentary particles. </a:t>
            </a:r>
            <a:r>
              <a:rPr lang="en-US" i="1" dirty="0"/>
              <a:t>Journal of Sedimentary Petrology</a:t>
            </a:r>
            <a:r>
              <a:rPr lang="en-US" dirty="0"/>
              <a:t>, 23: 117-119</a:t>
            </a:r>
            <a:r>
              <a:rPr lang="en-US" dirty="0" smtClean="0"/>
              <a:t>)</a:t>
            </a:r>
          </a:p>
          <a:p>
            <a:r>
              <a:rPr lang="en-US" dirty="0"/>
              <a:t>Roundness and </a:t>
            </a:r>
            <a:r>
              <a:rPr lang="en-US" dirty="0" err="1"/>
              <a:t>sphericity</a:t>
            </a:r>
            <a:r>
              <a:rPr lang="en-US" dirty="0"/>
              <a:t> are not the same thing.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grain with highly irregular shape can be </a:t>
            </a:r>
            <a:r>
              <a:rPr lang="en-US" dirty="0" smtClean="0"/>
              <a:t>well rounded</a:t>
            </a:r>
            <a:r>
              <a:rPr lang="en-US" dirty="0"/>
              <a:t>; a cube has high </a:t>
            </a:r>
            <a:r>
              <a:rPr lang="en-US" dirty="0" err="1"/>
              <a:t>sphericity</a:t>
            </a:r>
            <a:r>
              <a:rPr lang="en-US" dirty="0"/>
              <a:t> but very low roundness.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126" y="3591931"/>
            <a:ext cx="6267450" cy="279082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6" name="Object 2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7" name="Straight Connector 6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10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1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92697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257" y="327896"/>
            <a:ext cx="8911687" cy="6251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Roundness and </a:t>
            </a:r>
            <a:r>
              <a:rPr lang="en-US" dirty="0" err="1" smtClean="0"/>
              <a:t>Sphericity</a:t>
            </a:r>
            <a:endParaRPr lang="en-US" dirty="0"/>
          </a:p>
        </p:txBody>
      </p:sp>
      <p:pic>
        <p:nvPicPr>
          <p:cNvPr id="4" name="Picture 4" descr="mdsE7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5" b="19018"/>
          <a:stretch/>
        </p:blipFill>
        <p:spPr bwMode="auto">
          <a:xfrm>
            <a:off x="2047740" y="1326524"/>
            <a:ext cx="9221273" cy="434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6" name="Object 2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7" name="Straight Connector 6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10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1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622342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Roundnes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254" y="2481330"/>
            <a:ext cx="6218369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oundnes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315" y="481259"/>
            <a:ext cx="8026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12311" y="5316244"/>
            <a:ext cx="4889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Increasing Roundness=increasing maturity</a:t>
            </a:r>
            <a:endParaRPr lang="en-GB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8" name="Object 2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9" name="Straight Connector 8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12" name="Object 2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3" name="Object 2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94527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63502"/>
            <a:ext cx="8911687" cy="612262"/>
          </a:xfrm>
        </p:spPr>
        <p:txBody>
          <a:bodyPr>
            <a:normAutofit fontScale="90000"/>
          </a:bodyPr>
          <a:lstStyle/>
          <a:p>
            <a:r>
              <a:rPr lang="en-GB" alt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43189"/>
            <a:ext cx="8915400" cy="486803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Maturity </a:t>
            </a:r>
            <a:r>
              <a:rPr lang="en-GB" altLang="en-US" sz="2400" b="1" dirty="0">
                <a:latin typeface="Arial" panose="020B0604020202020204" pitchFamily="34" charset="0"/>
              </a:rPr>
              <a:t>is a function of sediment transport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Textural maturity</a:t>
            </a:r>
            <a:r>
              <a:rPr lang="en-GB" altLang="en-US" sz="2400" b="1" dirty="0">
                <a:latin typeface="Arial" panose="020B0604020202020204" pitchFamily="34" charset="0"/>
              </a:rPr>
              <a:t> refers to: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en-US" sz="2400" b="1" dirty="0">
                <a:latin typeface="Arial" panose="020B0604020202020204" pitchFamily="34" charset="0"/>
              </a:rPr>
              <a:t>The </a:t>
            </a:r>
            <a:r>
              <a:rPr lang="en-GB" altLang="en-US" sz="2400" b="1" i="1" dirty="0">
                <a:latin typeface="Arial" panose="020B0604020202020204" pitchFamily="34" charset="0"/>
              </a:rPr>
              <a:t>degree of roundness</a:t>
            </a:r>
            <a:r>
              <a:rPr lang="en-GB" altLang="en-US" sz="2400" b="1" dirty="0">
                <a:latin typeface="Arial" panose="020B0604020202020204" pitchFamily="34" charset="0"/>
              </a:rPr>
              <a:t> of the grains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en-US" sz="2400" b="1" dirty="0">
                <a:latin typeface="Arial" panose="020B0604020202020204" pitchFamily="34" charset="0"/>
              </a:rPr>
              <a:t>The </a:t>
            </a:r>
            <a:r>
              <a:rPr lang="en-GB" altLang="en-US" sz="2400" b="1" i="1" dirty="0">
                <a:latin typeface="Arial" panose="020B0604020202020204" pitchFamily="34" charset="0"/>
              </a:rPr>
              <a:t>amount of sorting</a:t>
            </a:r>
            <a:r>
              <a:rPr lang="en-GB" altLang="en-US" sz="2400" b="1" dirty="0">
                <a:latin typeface="Arial" panose="020B0604020202020204" pitchFamily="34" charset="0"/>
              </a:rPr>
              <a:t> of the grain sizes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Texturally mature</a:t>
            </a:r>
            <a:r>
              <a:rPr lang="en-GB" altLang="en-US" sz="2400" b="1" dirty="0">
                <a:latin typeface="Arial" panose="020B0604020202020204" pitchFamily="34" charset="0"/>
              </a:rPr>
              <a:t> sandstones have </a:t>
            </a:r>
            <a:r>
              <a:rPr lang="en-GB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well-rounded</a:t>
            </a:r>
            <a:r>
              <a:rPr lang="en-GB" altLang="en-US" sz="2400" b="1" dirty="0">
                <a:latin typeface="Arial" panose="020B0604020202020204" pitchFamily="34" charset="0"/>
              </a:rPr>
              <a:t> and </a:t>
            </a:r>
            <a:r>
              <a:rPr lang="en-GB" altLang="en-US" sz="2400" b="1" dirty="0">
                <a:solidFill>
                  <a:schemeClr val="tx2"/>
                </a:solidFill>
                <a:latin typeface="Arial" panose="020B0604020202020204" pitchFamily="34" charset="0"/>
              </a:rPr>
              <a:t>well-sorted</a:t>
            </a:r>
            <a:r>
              <a:rPr lang="en-GB" altLang="en-US" sz="2400" b="1" dirty="0">
                <a:latin typeface="Arial" panose="020B0604020202020204" pitchFamily="34" charset="0"/>
              </a:rPr>
              <a:t> grains, </a:t>
            </a: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immature</a:t>
            </a:r>
            <a:r>
              <a:rPr lang="en-GB" altLang="en-US" sz="2400" b="1" dirty="0">
                <a:latin typeface="Arial" panose="020B0604020202020204" pitchFamily="34" charset="0"/>
              </a:rPr>
              <a:t> if not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Mineralogical maturity</a:t>
            </a:r>
            <a:r>
              <a:rPr lang="en-GB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refers to the percentage of quartz grains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en-US" sz="2400" b="1" dirty="0">
                <a:latin typeface="Arial" panose="020B0604020202020204" pitchFamily="34" charset="0"/>
              </a:rPr>
              <a:t>Feldspars break down with transport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en-US" sz="2400" b="1" dirty="0">
                <a:latin typeface="Arial" panose="020B0604020202020204" pitchFamily="34" charset="0"/>
              </a:rPr>
              <a:t>Quartz grains more resistant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Mineralogically</a:t>
            </a:r>
            <a:r>
              <a:rPr lang="en-GB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mature</a:t>
            </a:r>
            <a:r>
              <a:rPr lang="en-GB" altLang="en-US" sz="2400" b="1" dirty="0">
                <a:latin typeface="Arial" panose="020B0604020202020204" pitchFamily="34" charset="0"/>
              </a:rPr>
              <a:t> sandstones have mostly quartz grains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Arkose</a:t>
            </a:r>
            <a:r>
              <a:rPr lang="en-US" altLang="en-US" sz="2400" b="1" dirty="0">
                <a:latin typeface="Arial" panose="020B0604020202020204" pitchFamily="34" charset="0"/>
              </a:rPr>
              <a:t> is </a:t>
            </a:r>
            <a:r>
              <a:rPr lang="en-US" alt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mineralogically</a:t>
            </a:r>
            <a:r>
              <a:rPr lang="en-US" alt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immature</a:t>
            </a:r>
            <a:endParaRPr lang="en-US" altLang="en-US" sz="2400" b="1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5" name="Object 2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6" name="Straight Connector 5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9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0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464593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569" y="315017"/>
            <a:ext cx="8911687" cy="805445"/>
          </a:xfrm>
        </p:spPr>
        <p:txBody>
          <a:bodyPr/>
          <a:lstStyle/>
          <a:p>
            <a:r>
              <a:rPr lang="en-US" b="1" dirty="0" smtClean="0"/>
              <a:t>Maturity of Sediments</a:t>
            </a:r>
            <a:endParaRPr lang="en-US" b="1" dirty="0"/>
          </a:p>
        </p:txBody>
      </p:sp>
      <p:pic>
        <p:nvPicPr>
          <p:cNvPr id="4" name="Picture 4" descr="mdsED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" t="17886" r="1908" b="25745"/>
          <a:stretch/>
        </p:blipFill>
        <p:spPr bwMode="auto">
          <a:xfrm>
            <a:off x="2356834" y="1223493"/>
            <a:ext cx="8886422" cy="401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6" name="Object 2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7" name="Straight Connector 6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10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1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1736395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172"/>
          </a:xfrm>
        </p:spPr>
        <p:txBody>
          <a:bodyPr/>
          <a:lstStyle/>
          <a:p>
            <a:r>
              <a:rPr lang="en-US" spc="5" dirty="0">
                <a:solidFill>
                  <a:schemeClr val="tx1"/>
                </a:solidFill>
              </a:rPr>
              <a:t>Sorting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1070"/>
            <a:ext cx="8915400" cy="4430152"/>
          </a:xfrm>
        </p:spPr>
        <p:txBody>
          <a:bodyPr/>
          <a:lstStyle/>
          <a:p>
            <a:r>
              <a:rPr lang="en-US" spc="5" dirty="0" smtClean="0">
                <a:solidFill>
                  <a:schemeClr val="tx1"/>
                </a:solidFill>
              </a:rPr>
              <a:t>Sorting</a:t>
            </a:r>
            <a:r>
              <a:rPr lang="en-US" spc="5" dirty="0" smtClean="0">
                <a:solidFill>
                  <a:schemeClr val="tx1"/>
                </a:solidFill>
                <a:latin typeface="Times New Roman"/>
                <a:cs typeface="Times New Roman"/>
              </a:rPr>
              <a:t>: </a:t>
            </a:r>
            <a:r>
              <a:rPr lang="en-US"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increases with length of transportation history (weaker minerals  broken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down).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GB" alt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Well sorted = particles nearly all the same size</a:t>
            </a:r>
          </a:p>
          <a:p>
            <a:pPr lvl="1"/>
            <a:r>
              <a:rPr lang="en-GB" alt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Current strength constant and for long periods of time</a:t>
            </a:r>
          </a:p>
          <a:p>
            <a:r>
              <a:rPr lang="en-GB" alt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Poorly sorted = particles of a great mix of sizes </a:t>
            </a:r>
          </a:p>
          <a:p>
            <a:pPr lvl="1"/>
            <a:r>
              <a:rPr lang="en-GB" alt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Current strength suddenly drops and material is dumped</a:t>
            </a:r>
          </a:p>
          <a:p>
            <a:r>
              <a:rPr lang="en-US" altLang="en-US" u="sng" dirty="0" smtClean="0"/>
              <a:t>Sorting of the sediments also suggest the mode of deposition and transportation.</a:t>
            </a:r>
          </a:p>
          <a:p>
            <a:pPr lvl="1">
              <a:spcBef>
                <a:spcPct val="50000"/>
              </a:spcBef>
            </a:pPr>
            <a:r>
              <a:rPr lang="en-US" altLang="en-US" sz="2000" dirty="0" smtClean="0"/>
              <a:t>Long distance transport=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well-rounded and well-sorted sediments, </a:t>
            </a:r>
          </a:p>
          <a:p>
            <a:pPr>
              <a:spcBef>
                <a:spcPct val="50000"/>
              </a:spcBef>
            </a:pPr>
            <a:r>
              <a:rPr lang="en-US" altLang="en-US" sz="2000" dirty="0" smtClean="0">
                <a:cs typeface="Times New Roman" panose="02020603050405020304" pitchFamily="18" charset="0"/>
              </a:rPr>
              <a:t>	Short distance transport =  poorly sorted angular grains.</a:t>
            </a:r>
          </a:p>
          <a:p>
            <a:pPr>
              <a:spcBef>
                <a:spcPct val="50000"/>
              </a:spcBef>
            </a:pPr>
            <a:r>
              <a:rPr lang="en-US" altLang="en-US" sz="2000" dirty="0" smtClean="0">
                <a:cs typeface="Times New Roman" panose="02020603050405020304" pitchFamily="18" charset="0"/>
              </a:rPr>
              <a:t>Also helps in knowing the energy conditions of the river. </a:t>
            </a:r>
            <a:endParaRPr lang="en-US" alt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5" name="Object 2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6" name="Straight Connector 5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9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0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19069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53654"/>
            <a:ext cx="8911687" cy="638020"/>
          </a:xfrm>
        </p:spPr>
        <p:txBody>
          <a:bodyPr>
            <a:normAutofit fontScale="90000"/>
          </a:bodyPr>
          <a:lstStyle/>
          <a:p>
            <a:r>
              <a:rPr lang="en-US" spc="5" dirty="0">
                <a:solidFill>
                  <a:srgbClr val="0000FF"/>
                </a:solidFill>
              </a:rPr>
              <a:t>Sorting</a:t>
            </a:r>
            <a:endParaRPr lang="en-US" dirty="0"/>
          </a:p>
        </p:txBody>
      </p:sp>
      <p:sp>
        <p:nvSpPr>
          <p:cNvPr id="5" name="object 4"/>
          <p:cNvSpPr/>
          <p:nvPr/>
        </p:nvSpPr>
        <p:spPr>
          <a:xfrm>
            <a:off x="3967035" y="3303052"/>
            <a:ext cx="4790599" cy="3038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"/>
          <p:cNvSpPr/>
          <p:nvPr/>
        </p:nvSpPr>
        <p:spPr>
          <a:xfrm>
            <a:off x="2323500" y="1301969"/>
            <a:ext cx="8165205" cy="18521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8" name="Object 2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9" name="Straight Connector 8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12" name="Object 2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3" name="Object 2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649218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>
                <a:latin typeface="Comic Sans MS" panose="030F0702030302020204" pitchFamily="66" charset="0"/>
              </a:rPr>
              <a:t>Grain shape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 b="1">
                <a:latin typeface="Comic Sans MS" panose="030F0702030302020204" pitchFamily="66" charset="0"/>
              </a:rPr>
              <a:t>Defined by ratio of dimensions of the fragment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b="1">
                <a:latin typeface="Comic Sans MS" panose="030F0702030302020204" pitchFamily="66" charset="0"/>
              </a:rPr>
              <a:t>Length, breadth, thickness (a, b, c axes)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b="1">
                <a:latin typeface="Comic Sans MS" panose="030F0702030302020204" pitchFamily="66" charset="0"/>
              </a:rPr>
              <a:t>Zingg classified shape into tabular, equant, blade and rod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b="1">
                <a:latin typeface="Comic Sans MS" panose="030F0702030302020204" pitchFamily="66" charset="0"/>
              </a:rPr>
              <a:t>Some unusual: DREIKANTER/VENTIFACT – wedge shaped (wind transport, desert)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5" name="Object 2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6" name="Straight Connector 5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9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0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17897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803" y="211986"/>
            <a:ext cx="9250809" cy="715293"/>
          </a:xfrm>
        </p:spPr>
        <p:txBody>
          <a:bodyPr/>
          <a:lstStyle/>
          <a:p>
            <a:r>
              <a:rPr lang="en-US" dirty="0"/>
              <a:t>Sediment </a:t>
            </a:r>
            <a:r>
              <a:rPr lang="en-US" dirty="0" smtClean="0"/>
              <a:t>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863" y="1043189"/>
            <a:ext cx="9594760" cy="5383369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Sediment texture refers to the shape, size and three-dimensional arrangement of the particles </a:t>
            </a:r>
            <a:r>
              <a:rPr lang="en-US" sz="2000" dirty="0" smtClean="0"/>
              <a:t>that make </a:t>
            </a:r>
            <a:r>
              <a:rPr lang="en-US" sz="2000" dirty="0"/>
              <a:t>up sediment or a sedimentary rock.</a:t>
            </a:r>
          </a:p>
          <a:p>
            <a:pPr algn="just"/>
            <a:r>
              <a:rPr lang="en-US" sz="2000" dirty="0"/>
              <a:t>Textures can be </a:t>
            </a:r>
            <a:r>
              <a:rPr lang="en-US" sz="2000" b="1" dirty="0" smtClean="0"/>
              <a:t>clastic or </a:t>
            </a:r>
            <a:r>
              <a:rPr lang="en-US" sz="2000" b="1" dirty="0"/>
              <a:t>crystalline</a:t>
            </a:r>
            <a:r>
              <a:rPr lang="en-US" sz="2000" dirty="0" smtClean="0"/>
              <a:t>, it is </a:t>
            </a:r>
            <a:r>
              <a:rPr lang="en-US" sz="2000" b="1" dirty="0" smtClean="0"/>
              <a:t>clastic </a:t>
            </a:r>
            <a:r>
              <a:rPr lang="en-US" sz="2000" dirty="0" smtClean="0"/>
              <a:t>when </a:t>
            </a:r>
            <a:r>
              <a:rPr lang="en-US" sz="2000" dirty="0"/>
              <a:t>they are composed of grains from pre-existing </a:t>
            </a:r>
            <a:r>
              <a:rPr lang="en-US" sz="2000" dirty="0" smtClean="0"/>
              <a:t>rocks and </a:t>
            </a:r>
            <a:r>
              <a:rPr lang="en-US" sz="2000" b="1" dirty="0"/>
              <a:t>crystalline</a:t>
            </a:r>
            <a:r>
              <a:rPr lang="en-US" sz="2000" dirty="0"/>
              <a:t>, </a:t>
            </a:r>
            <a:r>
              <a:rPr lang="en-US" sz="2000" dirty="0" smtClean="0"/>
              <a:t>when </a:t>
            </a:r>
            <a:r>
              <a:rPr lang="en-US" sz="2000" dirty="0"/>
              <a:t>the crystals </a:t>
            </a:r>
            <a:r>
              <a:rPr lang="en-US" sz="2000" dirty="0" smtClean="0"/>
              <a:t>grew </a:t>
            </a:r>
            <a:r>
              <a:rPr lang="en-US" sz="2000" dirty="0"/>
              <a:t>from a </a:t>
            </a:r>
            <a:r>
              <a:rPr lang="en-US" sz="2000" dirty="0" smtClean="0"/>
              <a:t>fluid producing </a:t>
            </a:r>
            <a:r>
              <a:rPr lang="en-US" sz="2000" dirty="0"/>
              <a:t>an interlocking mosaic of crystals.</a:t>
            </a:r>
          </a:p>
          <a:p>
            <a:pPr algn="just"/>
            <a:r>
              <a:rPr lang="en-US" sz="2000" dirty="0"/>
              <a:t>Textures are </a:t>
            </a:r>
            <a:r>
              <a:rPr lang="en-US" sz="2000" b="1" dirty="0" smtClean="0"/>
              <a:t>primary or </a:t>
            </a:r>
            <a:r>
              <a:rPr lang="en-US" sz="2000" b="1" dirty="0"/>
              <a:t>secondary</a:t>
            </a:r>
            <a:r>
              <a:rPr lang="en-US" sz="2000" dirty="0" smtClean="0"/>
              <a:t>, it is </a:t>
            </a:r>
            <a:r>
              <a:rPr lang="en-US" sz="2000" b="1" dirty="0"/>
              <a:t>primary </a:t>
            </a:r>
            <a:r>
              <a:rPr lang="en-US" sz="2000" dirty="0" smtClean="0"/>
              <a:t>where </a:t>
            </a:r>
            <a:r>
              <a:rPr lang="en-US" sz="2000" dirty="0"/>
              <a:t>the grains possess their arrangement that existed after they came </a:t>
            </a:r>
            <a:r>
              <a:rPr lang="en-US" sz="2000" dirty="0" smtClean="0"/>
              <a:t>to rest </a:t>
            </a:r>
            <a:r>
              <a:rPr lang="en-US" sz="2000" dirty="0"/>
              <a:t>(or after precipitation in the case of crystals). </a:t>
            </a:r>
            <a:endParaRPr lang="en-US" sz="2000" dirty="0" smtClean="0"/>
          </a:p>
          <a:p>
            <a:pPr algn="just"/>
            <a:r>
              <a:rPr lang="en-US" sz="2000" dirty="0" smtClean="0"/>
              <a:t>In </a:t>
            </a:r>
            <a:r>
              <a:rPr lang="en-US" sz="2000" dirty="0"/>
              <a:t>sedimentary rocks, however, textures </a:t>
            </a:r>
            <a:r>
              <a:rPr lang="en-US" sz="2000" dirty="0" smtClean="0"/>
              <a:t>are commonly </a:t>
            </a:r>
            <a:r>
              <a:rPr lang="en-US" sz="2000" b="1" dirty="0"/>
              <a:t>secondary</a:t>
            </a:r>
            <a:r>
              <a:rPr lang="en-US" sz="2000" dirty="0"/>
              <a:t>, because they have been altered in some way from their original condition.</a:t>
            </a:r>
          </a:p>
          <a:p>
            <a:pPr algn="just"/>
            <a:r>
              <a:rPr lang="en-US" sz="2000" dirty="0"/>
              <a:t>The most common effect is compaction, where the weight of overlying sediments causes </a:t>
            </a:r>
            <a:r>
              <a:rPr lang="en-US" sz="2000" dirty="0" smtClean="0"/>
              <a:t>the component </a:t>
            </a:r>
            <a:r>
              <a:rPr lang="en-US" sz="2000" dirty="0"/>
              <a:t>grains to rearrange themselves or even become fractured.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5" name="Object 2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6" name="Straight Connector 5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9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0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1038520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760937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latin typeface="Comic Sans MS" panose="030F0702030302020204" pitchFamily="66" charset="0"/>
              </a:rPr>
              <a:t>Porosity/Permeability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idx="1"/>
          </p:nvPr>
        </p:nvSpPr>
        <p:spPr>
          <a:xfrm>
            <a:off x="2151529" y="1667435"/>
            <a:ext cx="9049871" cy="4243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b="1" dirty="0" smtClean="0">
                <a:latin typeface="Comic Sans MS" panose="030F0702030302020204" pitchFamily="66" charset="0"/>
              </a:rPr>
              <a:t>Obviously sorting links well to </a:t>
            </a:r>
            <a:r>
              <a:rPr lang="en-GB" altLang="en-US" b="1" dirty="0" err="1" smtClean="0">
                <a:latin typeface="Comic Sans MS" panose="030F0702030302020204" pitchFamily="66" charset="0"/>
              </a:rPr>
              <a:t>poroperm</a:t>
            </a:r>
            <a:endParaRPr lang="en-GB" altLang="en-US" b="1" dirty="0" smtClean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b="1" dirty="0" smtClean="0">
                <a:latin typeface="Comic Sans MS" panose="030F0702030302020204" pitchFamily="66" charset="0"/>
              </a:rPr>
              <a:t>Well sorted, rounded, medium grain size has good pore spaces and will allow water to fall through quickly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b="1" dirty="0" smtClean="0">
                <a:latin typeface="Comic Sans MS" panose="030F0702030302020204" pitchFamily="66" charset="0"/>
              </a:rPr>
              <a:t>Poorly sorted, angular sediments have small pore spaces and trap water reducing permeability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5" name="Object 2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6" name="Straight Connector 5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9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0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66327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>
          <a:xfrm>
            <a:off x="2589212" y="483516"/>
            <a:ext cx="8911687" cy="12808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dirty="0">
                <a:latin typeface="Comic Sans MS" panose="030F0702030302020204" pitchFamily="66" charset="0"/>
              </a:rPr>
              <a:t>Sedimentary rocks exhibit differences in </a:t>
            </a:r>
            <a:r>
              <a:rPr lang="en-GB" altLang="en-US" b="1" dirty="0">
                <a:solidFill>
                  <a:schemeClr val="tx2"/>
                </a:solidFill>
                <a:latin typeface="Comic Sans MS" panose="030F0702030302020204" pitchFamily="66" charset="0"/>
              </a:rPr>
              <a:t>texture</a:t>
            </a:r>
            <a:r>
              <a:rPr lang="en-GB" altLang="en-US" b="1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idx="1"/>
          </p:nvPr>
        </p:nvSpPr>
        <p:spPr>
          <a:xfrm>
            <a:off x="2589212" y="1764406"/>
            <a:ext cx="8915400" cy="4481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Definition of texture:</a:t>
            </a:r>
          </a:p>
          <a:p>
            <a:pPr marL="812800" indent="-812800">
              <a:buNone/>
            </a:pPr>
            <a:r>
              <a:rPr lang="en-US" altLang="en-US" i="1" dirty="0"/>
              <a:t>	“the size and shape of the particle that make up the rock</a:t>
            </a:r>
            <a:r>
              <a:rPr lang="en-US" altLang="en-US" i="1" dirty="0" smtClean="0"/>
              <a:t>.”</a:t>
            </a:r>
            <a:endParaRPr lang="en-GB" altLang="en-US" sz="2400" b="1" dirty="0" smtClean="0">
              <a:latin typeface="Comic Sans MS" panose="030F0702030302020204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b="1" dirty="0" smtClean="0">
                <a:latin typeface="Comic Sans MS" panose="030F0702030302020204" pitchFamily="66" charset="0"/>
              </a:rPr>
              <a:t>Grain </a:t>
            </a:r>
            <a:r>
              <a:rPr lang="en-GB" altLang="en-US" sz="2400" b="1" dirty="0">
                <a:latin typeface="Comic Sans MS" panose="030F0702030302020204" pitchFamily="66" charset="0"/>
              </a:rPr>
              <a:t>angularity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b="1" dirty="0" err="1">
                <a:latin typeface="Comic Sans MS" panose="030F0702030302020204" pitchFamily="66" charset="0"/>
              </a:rPr>
              <a:t>Sphericity</a:t>
            </a:r>
            <a:endParaRPr lang="en-GB" altLang="en-US" sz="2400" b="1" dirty="0">
              <a:latin typeface="Comic Sans MS" panose="030F0702030302020204" pitchFamily="66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b="1" dirty="0">
                <a:latin typeface="Comic Sans MS" panose="030F0702030302020204" pitchFamily="66" charset="0"/>
              </a:rPr>
              <a:t>Size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400" b="1" dirty="0">
                <a:latin typeface="Comic Sans MS" panose="030F0702030302020204" pitchFamily="66" charset="0"/>
              </a:rPr>
              <a:t>Sorting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b="1" dirty="0" smtClean="0">
                <a:latin typeface="Comic Sans MS" panose="030F0702030302020204" pitchFamily="66" charset="0"/>
              </a:rPr>
              <a:t>Which reflect:</a:t>
            </a:r>
          </a:p>
          <a:p>
            <a:pPr lvl="3" eaLnBrk="1" hangingPunct="1">
              <a:lnSpc>
                <a:spcPct val="90000"/>
              </a:lnSpc>
            </a:pPr>
            <a:r>
              <a:rPr lang="en-GB" altLang="en-US" sz="2400" b="1" dirty="0">
                <a:latin typeface="Comic Sans MS" panose="030F0702030302020204" pitchFamily="66" charset="0"/>
              </a:rPr>
              <a:t>Derivation (original rocks)</a:t>
            </a:r>
          </a:p>
          <a:p>
            <a:pPr lvl="3" eaLnBrk="1" hangingPunct="1">
              <a:lnSpc>
                <a:spcPct val="90000"/>
              </a:lnSpc>
            </a:pPr>
            <a:r>
              <a:rPr lang="en-GB" altLang="en-US" sz="2400" b="1" dirty="0">
                <a:latin typeface="Comic Sans MS" panose="030F0702030302020204" pitchFamily="66" charset="0"/>
              </a:rPr>
              <a:t>Climate (during formation)</a:t>
            </a:r>
          </a:p>
          <a:p>
            <a:pPr lvl="3" eaLnBrk="1" hangingPunct="1">
              <a:lnSpc>
                <a:spcPct val="90000"/>
              </a:lnSpc>
            </a:pPr>
            <a:r>
              <a:rPr lang="en-GB" altLang="en-US" sz="2400" b="1" dirty="0">
                <a:latin typeface="Comic Sans MS" panose="030F0702030302020204" pitchFamily="66" charset="0"/>
              </a:rPr>
              <a:t>Post-depositional factors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5" name="Object 2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6" name="Straight Connector 5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9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0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0303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>
                <a:latin typeface="Comic Sans MS" panose="030F0702030302020204" pitchFamily="66" charset="0"/>
              </a:rPr>
              <a:t>Texture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idx="1"/>
          </p:nvPr>
        </p:nvSpPr>
        <p:spPr>
          <a:xfrm>
            <a:off x="2589212" y="1609859"/>
            <a:ext cx="8915400" cy="468791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b="1" dirty="0" smtClean="0">
                <a:latin typeface="Comic Sans MS" panose="030F0702030302020204" pitchFamily="66" charset="0"/>
              </a:rPr>
              <a:t>T	 O	 S  	S	S</a:t>
            </a:r>
          </a:p>
          <a:p>
            <a:pPr eaLnBrk="1" hangingPunct="1"/>
            <a:r>
              <a:rPr lang="en-GB" altLang="en-US" sz="2400" b="1" dirty="0" smtClean="0">
                <a:latin typeface="Comic Sans MS" panose="030F0702030302020204" pitchFamily="66" charset="0"/>
              </a:rPr>
              <a:t>Texture = </a:t>
            </a:r>
          </a:p>
          <a:p>
            <a:pPr lvl="1" eaLnBrk="1" hangingPunct="1"/>
            <a:r>
              <a:rPr lang="en-GB" altLang="en-US" sz="2400" b="1" dirty="0" smtClean="0">
                <a:latin typeface="Comic Sans MS" panose="030F0702030302020204" pitchFamily="66" charset="0"/>
              </a:rPr>
              <a:t>Orientation (random/lined up), </a:t>
            </a:r>
          </a:p>
          <a:p>
            <a:pPr lvl="1" eaLnBrk="1" hangingPunct="1"/>
            <a:r>
              <a:rPr lang="en-GB" altLang="en-US" sz="2400" b="1" dirty="0" smtClean="0">
                <a:latin typeface="Comic Sans MS" panose="030F0702030302020204" pitchFamily="66" charset="0"/>
              </a:rPr>
              <a:t>Size (measurements, all same?), </a:t>
            </a:r>
          </a:p>
          <a:p>
            <a:pPr lvl="1" eaLnBrk="1" hangingPunct="1"/>
            <a:r>
              <a:rPr lang="en-GB" altLang="en-US" sz="2400" b="1" dirty="0" smtClean="0">
                <a:latin typeface="Comic Sans MS" panose="030F0702030302020204" pitchFamily="66" charset="0"/>
              </a:rPr>
              <a:t>Shape (rounded/angular), </a:t>
            </a:r>
          </a:p>
          <a:p>
            <a:pPr lvl="1" eaLnBrk="1" hangingPunct="1"/>
            <a:r>
              <a:rPr lang="en-GB" altLang="en-US" sz="2400" b="1" dirty="0" smtClean="0">
                <a:latin typeface="Comic Sans MS" panose="030F0702030302020204" pitchFamily="66" charset="0"/>
              </a:rPr>
              <a:t>Sorting (well</a:t>
            </a:r>
            <a:r>
              <a:rPr lang="en-GB" altLang="en-US" sz="24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poor).</a:t>
            </a:r>
          </a:p>
          <a:p>
            <a:r>
              <a:rPr lang="en-GB" altLang="en-US" b="1" dirty="0">
                <a:latin typeface="Comic Sans MS" panose="030F0702030302020204" pitchFamily="66" charset="0"/>
              </a:rPr>
              <a:t>Sedimentary rocks show great differences in their texture</a:t>
            </a:r>
          </a:p>
          <a:p>
            <a:r>
              <a:rPr lang="en-GB" altLang="en-US" b="1" dirty="0">
                <a:latin typeface="Comic Sans MS" panose="030F0702030302020204" pitchFamily="66" charset="0"/>
              </a:rPr>
              <a:t>This relates back to their mode of formation</a:t>
            </a:r>
          </a:p>
          <a:p>
            <a:pPr lvl="1" eaLnBrk="1" hangingPunct="1"/>
            <a:endParaRPr lang="en-GB" altLang="en-US" sz="2400" b="1" dirty="0" smtClean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5" name="Object 2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6" name="Straight Connector 5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9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0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0263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5513" y="1701006"/>
            <a:ext cx="7162800" cy="311467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5" name="Object 2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6" name="Straight Connector 5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9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0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1049979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741" y="180304"/>
            <a:ext cx="8911687" cy="850006"/>
          </a:xfrm>
        </p:spPr>
        <p:txBody>
          <a:bodyPr>
            <a:normAutofit/>
          </a:bodyPr>
          <a:lstStyle/>
          <a:p>
            <a:r>
              <a:rPr lang="en-US" b="1" dirty="0"/>
              <a:t>Grain </a:t>
            </a:r>
            <a:r>
              <a:rPr lang="en-US" b="1" dirty="0" smtClean="0"/>
              <a:t>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741" y="1030310"/>
            <a:ext cx="9620518" cy="5306096"/>
          </a:xfrm>
        </p:spPr>
        <p:txBody>
          <a:bodyPr>
            <a:normAutofit/>
          </a:bodyPr>
          <a:lstStyle/>
          <a:p>
            <a:r>
              <a:rPr lang="en-US" dirty="0" smtClean="0"/>
              <a:t>Particles </a:t>
            </a:r>
            <a:r>
              <a:rPr lang="en-US" dirty="0"/>
              <a:t>are generally measured by their maximum grain diameter.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most </a:t>
            </a:r>
            <a:r>
              <a:rPr lang="en-US" dirty="0" smtClean="0"/>
              <a:t>common classification </a:t>
            </a:r>
            <a:r>
              <a:rPr lang="en-US" dirty="0"/>
              <a:t>is use is the Wentworth scale.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classification, terms such as pebble, sand </a:t>
            </a:r>
            <a:r>
              <a:rPr lang="en-US" dirty="0" smtClean="0"/>
              <a:t>and gravel </a:t>
            </a:r>
            <a:r>
              <a:rPr lang="en-US" dirty="0"/>
              <a:t>have well-defined limits.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statistical methods can be applied to particle </a:t>
            </a:r>
            <a:r>
              <a:rPr lang="en-US" dirty="0" smtClean="0"/>
              <a:t>size distributions </a:t>
            </a:r>
            <a:r>
              <a:rPr lang="en-US" dirty="0"/>
              <a:t>(e.g., median, mean, skewness, kurtosis, </a:t>
            </a:r>
            <a:r>
              <a:rPr lang="en-US" i="1" dirty="0"/>
              <a:t>etc</a:t>
            </a:r>
            <a:r>
              <a:rPr lang="en-US" dirty="0"/>
              <a:t>.) to try to characterize the </a:t>
            </a:r>
            <a:r>
              <a:rPr lang="en-US" dirty="0" smtClean="0"/>
              <a:t>depositional processes </a:t>
            </a:r>
            <a:r>
              <a:rPr lang="en-US" dirty="0"/>
              <a:t>that produced them (e.g., wind, swash, etc.), and even to distinguish </a:t>
            </a:r>
            <a:r>
              <a:rPr lang="en-US" dirty="0" smtClean="0"/>
              <a:t>depositional environments.</a:t>
            </a:r>
          </a:p>
          <a:p>
            <a:r>
              <a:rPr lang="en-US" dirty="0" smtClean="0"/>
              <a:t>The </a:t>
            </a:r>
            <a:r>
              <a:rPr lang="en-US" dirty="0"/>
              <a:t>Wentworth scale is a geometric scale--adjacent orders differ be a factor of two (</a:t>
            </a:r>
            <a:r>
              <a:rPr lang="en-US" dirty="0" smtClean="0"/>
              <a:t>either doubling </a:t>
            </a:r>
            <a:r>
              <a:rPr lang="en-US" dirty="0"/>
              <a:t>or halving).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common practice in studying grain size distribution is to use the </a:t>
            </a:r>
            <a:r>
              <a:rPr lang="en-US" b="1" dirty="0" smtClean="0"/>
              <a:t>phi scale</a:t>
            </a:r>
            <a:r>
              <a:rPr lang="en-US" dirty="0"/>
              <a:t>. As well as mm, the boundaries between each class can be expressed by the </a:t>
            </a:r>
            <a:r>
              <a:rPr lang="en-US" dirty="0" smtClean="0"/>
              <a:t>negative logarithm </a:t>
            </a:r>
            <a:r>
              <a:rPr lang="en-US" dirty="0"/>
              <a:t>of this dimension to the base 2</a:t>
            </a:r>
            <a:r>
              <a:rPr lang="en-US" dirty="0" smtClean="0"/>
              <a:t>: (</a:t>
            </a:r>
            <a:r>
              <a:rPr lang="en-US" dirty="0"/>
              <a:t>phi) </a:t>
            </a:r>
            <a:r>
              <a:rPr lang="el-GR" dirty="0"/>
              <a:t>Φ = -</a:t>
            </a:r>
            <a:r>
              <a:rPr lang="en-US" dirty="0"/>
              <a:t>log2 </a:t>
            </a:r>
            <a:r>
              <a:rPr lang="en-US" i="1" dirty="0"/>
              <a:t>d</a:t>
            </a:r>
          </a:p>
          <a:p>
            <a:r>
              <a:rPr lang="en-US" dirty="0"/>
              <a:t>where </a:t>
            </a:r>
            <a:r>
              <a:rPr lang="en-US" i="1" dirty="0"/>
              <a:t>d </a:t>
            </a:r>
            <a:r>
              <a:rPr lang="en-US" dirty="0"/>
              <a:t>is particle size in mm. Phi values are dimensionless, but because they are based on mm</a:t>
            </a:r>
            <a:r>
              <a:rPr lang="en-US" dirty="0" smtClean="0"/>
              <a:t>, the </a:t>
            </a:r>
            <a:r>
              <a:rPr lang="en-US" dirty="0"/>
              <a:t>scale is metric.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5" name="Object 2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6" name="Straight Connector 5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9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0" name="Object 2"/>
              <p:cNvPicPr/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3450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1026"/>
          <p:cNvGrpSpPr>
            <a:grpSpLocks/>
          </p:cNvGrpSpPr>
          <p:nvPr/>
        </p:nvGrpSpPr>
        <p:grpSpPr bwMode="auto">
          <a:xfrm>
            <a:off x="2395093" y="304800"/>
            <a:ext cx="8789988" cy="6057900"/>
            <a:chOff x="110" y="250"/>
            <a:chExt cx="5537" cy="3816"/>
          </a:xfrm>
        </p:grpSpPr>
        <p:sp>
          <p:nvSpPr>
            <p:cNvPr id="28675" name="Rectangle 1027"/>
            <p:cNvSpPr>
              <a:spLocks noChangeArrowheads="1"/>
            </p:cNvSpPr>
            <p:nvPr/>
          </p:nvSpPr>
          <p:spPr bwMode="auto">
            <a:xfrm>
              <a:off x="114" y="707"/>
              <a:ext cx="5531" cy="3357"/>
            </a:xfrm>
            <a:prstGeom prst="rect">
              <a:avLst/>
            </a:prstGeom>
            <a:solidFill>
              <a:srgbClr val="F9D3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76" name="Freeform 1028"/>
            <p:cNvSpPr>
              <a:spLocks/>
            </p:cNvSpPr>
            <p:nvPr/>
          </p:nvSpPr>
          <p:spPr bwMode="auto">
            <a:xfrm>
              <a:off x="110" y="703"/>
              <a:ext cx="5537" cy="3363"/>
            </a:xfrm>
            <a:custGeom>
              <a:avLst/>
              <a:gdLst>
                <a:gd name="T0" fmla="*/ 4 w 5537"/>
                <a:gd name="T1" fmla="*/ 0 h 3363"/>
                <a:gd name="T2" fmla="*/ 2 w 5537"/>
                <a:gd name="T3" fmla="*/ 0 h 3363"/>
                <a:gd name="T4" fmla="*/ 2 w 5537"/>
                <a:gd name="T5" fmla="*/ 2 h 3363"/>
                <a:gd name="T6" fmla="*/ 0 w 5537"/>
                <a:gd name="T7" fmla="*/ 2 h 3363"/>
                <a:gd name="T8" fmla="*/ 0 w 5537"/>
                <a:gd name="T9" fmla="*/ 3361 h 3363"/>
                <a:gd name="T10" fmla="*/ 2 w 5537"/>
                <a:gd name="T11" fmla="*/ 3361 h 3363"/>
                <a:gd name="T12" fmla="*/ 2 w 5537"/>
                <a:gd name="T13" fmla="*/ 3363 h 3363"/>
                <a:gd name="T14" fmla="*/ 5535 w 5537"/>
                <a:gd name="T15" fmla="*/ 3363 h 3363"/>
                <a:gd name="T16" fmla="*/ 5535 w 5537"/>
                <a:gd name="T17" fmla="*/ 3361 h 3363"/>
                <a:gd name="T18" fmla="*/ 5537 w 5537"/>
                <a:gd name="T19" fmla="*/ 3361 h 3363"/>
                <a:gd name="T20" fmla="*/ 5537 w 5537"/>
                <a:gd name="T21" fmla="*/ 2 h 3363"/>
                <a:gd name="T22" fmla="*/ 5535 w 5537"/>
                <a:gd name="T23" fmla="*/ 2 h 3363"/>
                <a:gd name="T24" fmla="*/ 5535 w 5537"/>
                <a:gd name="T25" fmla="*/ 0 h 3363"/>
                <a:gd name="T26" fmla="*/ 5533 w 5537"/>
                <a:gd name="T27" fmla="*/ 0 h 3363"/>
                <a:gd name="T28" fmla="*/ 4 w 5537"/>
                <a:gd name="T29" fmla="*/ 0 h 3363"/>
                <a:gd name="T30" fmla="*/ 4 w 5537"/>
                <a:gd name="T31" fmla="*/ 8 h 3363"/>
                <a:gd name="T32" fmla="*/ 5533 w 5537"/>
                <a:gd name="T33" fmla="*/ 8 h 3363"/>
                <a:gd name="T34" fmla="*/ 5529 w 5537"/>
                <a:gd name="T35" fmla="*/ 4 h 3363"/>
                <a:gd name="T36" fmla="*/ 5529 w 5537"/>
                <a:gd name="T37" fmla="*/ 3359 h 3363"/>
                <a:gd name="T38" fmla="*/ 5533 w 5537"/>
                <a:gd name="T39" fmla="*/ 3355 h 3363"/>
                <a:gd name="T40" fmla="*/ 4 w 5537"/>
                <a:gd name="T41" fmla="*/ 3355 h 3363"/>
                <a:gd name="T42" fmla="*/ 8 w 5537"/>
                <a:gd name="T43" fmla="*/ 3359 h 3363"/>
                <a:gd name="T44" fmla="*/ 8 w 5537"/>
                <a:gd name="T45" fmla="*/ 4 h 3363"/>
                <a:gd name="T46" fmla="*/ 4 w 5537"/>
                <a:gd name="T47" fmla="*/ 8 h 3363"/>
                <a:gd name="T48" fmla="*/ 4 w 5537"/>
                <a:gd name="T49" fmla="*/ 0 h 336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537" h="3363">
                  <a:moveTo>
                    <a:pt x="4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3361"/>
                  </a:lnTo>
                  <a:lnTo>
                    <a:pt x="2" y="3361"/>
                  </a:lnTo>
                  <a:lnTo>
                    <a:pt x="2" y="3363"/>
                  </a:lnTo>
                  <a:lnTo>
                    <a:pt x="5535" y="3363"/>
                  </a:lnTo>
                  <a:lnTo>
                    <a:pt x="5535" y="3361"/>
                  </a:lnTo>
                  <a:lnTo>
                    <a:pt x="5537" y="3361"/>
                  </a:lnTo>
                  <a:lnTo>
                    <a:pt x="5537" y="2"/>
                  </a:lnTo>
                  <a:lnTo>
                    <a:pt x="5535" y="2"/>
                  </a:lnTo>
                  <a:lnTo>
                    <a:pt x="5535" y="0"/>
                  </a:lnTo>
                  <a:lnTo>
                    <a:pt x="5533" y="0"/>
                  </a:lnTo>
                  <a:lnTo>
                    <a:pt x="4" y="0"/>
                  </a:lnTo>
                  <a:lnTo>
                    <a:pt x="4" y="8"/>
                  </a:lnTo>
                  <a:lnTo>
                    <a:pt x="5533" y="8"/>
                  </a:lnTo>
                  <a:lnTo>
                    <a:pt x="5529" y="4"/>
                  </a:lnTo>
                  <a:lnTo>
                    <a:pt x="5529" y="3359"/>
                  </a:lnTo>
                  <a:lnTo>
                    <a:pt x="5533" y="3355"/>
                  </a:lnTo>
                  <a:lnTo>
                    <a:pt x="4" y="3355"/>
                  </a:lnTo>
                  <a:lnTo>
                    <a:pt x="8" y="3359"/>
                  </a:lnTo>
                  <a:lnTo>
                    <a:pt x="8" y="4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Rectangle 1029"/>
            <p:cNvSpPr>
              <a:spLocks noChangeArrowheads="1"/>
            </p:cNvSpPr>
            <p:nvPr/>
          </p:nvSpPr>
          <p:spPr bwMode="auto">
            <a:xfrm>
              <a:off x="114" y="254"/>
              <a:ext cx="5531" cy="455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78" name="Freeform 1030"/>
            <p:cNvSpPr>
              <a:spLocks/>
            </p:cNvSpPr>
            <p:nvPr/>
          </p:nvSpPr>
          <p:spPr bwMode="auto">
            <a:xfrm>
              <a:off x="110" y="250"/>
              <a:ext cx="5537" cy="461"/>
            </a:xfrm>
            <a:custGeom>
              <a:avLst/>
              <a:gdLst>
                <a:gd name="T0" fmla="*/ 4 w 5537"/>
                <a:gd name="T1" fmla="*/ 0 h 461"/>
                <a:gd name="T2" fmla="*/ 2 w 5537"/>
                <a:gd name="T3" fmla="*/ 0 h 461"/>
                <a:gd name="T4" fmla="*/ 2 w 5537"/>
                <a:gd name="T5" fmla="*/ 2 h 461"/>
                <a:gd name="T6" fmla="*/ 0 w 5537"/>
                <a:gd name="T7" fmla="*/ 2 h 461"/>
                <a:gd name="T8" fmla="*/ 0 w 5537"/>
                <a:gd name="T9" fmla="*/ 459 h 461"/>
                <a:gd name="T10" fmla="*/ 2 w 5537"/>
                <a:gd name="T11" fmla="*/ 459 h 461"/>
                <a:gd name="T12" fmla="*/ 2 w 5537"/>
                <a:gd name="T13" fmla="*/ 461 h 461"/>
                <a:gd name="T14" fmla="*/ 5535 w 5537"/>
                <a:gd name="T15" fmla="*/ 461 h 461"/>
                <a:gd name="T16" fmla="*/ 5535 w 5537"/>
                <a:gd name="T17" fmla="*/ 459 h 461"/>
                <a:gd name="T18" fmla="*/ 5537 w 5537"/>
                <a:gd name="T19" fmla="*/ 459 h 461"/>
                <a:gd name="T20" fmla="*/ 5537 w 5537"/>
                <a:gd name="T21" fmla="*/ 2 h 461"/>
                <a:gd name="T22" fmla="*/ 5535 w 5537"/>
                <a:gd name="T23" fmla="*/ 2 h 461"/>
                <a:gd name="T24" fmla="*/ 5535 w 5537"/>
                <a:gd name="T25" fmla="*/ 0 h 461"/>
                <a:gd name="T26" fmla="*/ 5533 w 5537"/>
                <a:gd name="T27" fmla="*/ 0 h 461"/>
                <a:gd name="T28" fmla="*/ 4 w 5537"/>
                <a:gd name="T29" fmla="*/ 0 h 461"/>
                <a:gd name="T30" fmla="*/ 4 w 5537"/>
                <a:gd name="T31" fmla="*/ 8 h 461"/>
                <a:gd name="T32" fmla="*/ 5533 w 5537"/>
                <a:gd name="T33" fmla="*/ 8 h 461"/>
                <a:gd name="T34" fmla="*/ 5529 w 5537"/>
                <a:gd name="T35" fmla="*/ 4 h 461"/>
                <a:gd name="T36" fmla="*/ 5529 w 5537"/>
                <a:gd name="T37" fmla="*/ 457 h 461"/>
                <a:gd name="T38" fmla="*/ 5533 w 5537"/>
                <a:gd name="T39" fmla="*/ 453 h 461"/>
                <a:gd name="T40" fmla="*/ 4 w 5537"/>
                <a:gd name="T41" fmla="*/ 453 h 461"/>
                <a:gd name="T42" fmla="*/ 8 w 5537"/>
                <a:gd name="T43" fmla="*/ 457 h 461"/>
                <a:gd name="T44" fmla="*/ 8 w 5537"/>
                <a:gd name="T45" fmla="*/ 4 h 461"/>
                <a:gd name="T46" fmla="*/ 4 w 5537"/>
                <a:gd name="T47" fmla="*/ 8 h 461"/>
                <a:gd name="T48" fmla="*/ 4 w 5537"/>
                <a:gd name="T49" fmla="*/ 0 h 46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537" h="461">
                  <a:moveTo>
                    <a:pt x="4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459"/>
                  </a:lnTo>
                  <a:lnTo>
                    <a:pt x="2" y="459"/>
                  </a:lnTo>
                  <a:lnTo>
                    <a:pt x="2" y="461"/>
                  </a:lnTo>
                  <a:lnTo>
                    <a:pt x="5535" y="461"/>
                  </a:lnTo>
                  <a:lnTo>
                    <a:pt x="5535" y="459"/>
                  </a:lnTo>
                  <a:lnTo>
                    <a:pt x="5537" y="459"/>
                  </a:lnTo>
                  <a:lnTo>
                    <a:pt x="5537" y="2"/>
                  </a:lnTo>
                  <a:lnTo>
                    <a:pt x="5535" y="2"/>
                  </a:lnTo>
                  <a:lnTo>
                    <a:pt x="5535" y="0"/>
                  </a:lnTo>
                  <a:lnTo>
                    <a:pt x="5533" y="0"/>
                  </a:lnTo>
                  <a:lnTo>
                    <a:pt x="4" y="0"/>
                  </a:lnTo>
                  <a:lnTo>
                    <a:pt x="4" y="8"/>
                  </a:lnTo>
                  <a:lnTo>
                    <a:pt x="5533" y="8"/>
                  </a:lnTo>
                  <a:lnTo>
                    <a:pt x="5529" y="4"/>
                  </a:lnTo>
                  <a:lnTo>
                    <a:pt x="5529" y="457"/>
                  </a:lnTo>
                  <a:lnTo>
                    <a:pt x="5533" y="453"/>
                  </a:lnTo>
                  <a:lnTo>
                    <a:pt x="4" y="453"/>
                  </a:lnTo>
                  <a:lnTo>
                    <a:pt x="8" y="457"/>
                  </a:lnTo>
                  <a:lnTo>
                    <a:pt x="8" y="4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Rectangle 1031"/>
            <p:cNvSpPr>
              <a:spLocks noChangeArrowheads="1"/>
            </p:cNvSpPr>
            <p:nvPr/>
          </p:nvSpPr>
          <p:spPr bwMode="auto">
            <a:xfrm>
              <a:off x="308" y="342"/>
              <a:ext cx="532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3200">
                  <a:solidFill>
                    <a:srgbClr val="800000"/>
                  </a:solidFill>
                  <a:latin typeface="Arial" panose="020B0604020202020204" pitchFamily="34" charset="0"/>
                </a:rPr>
                <a:t>Grain-Size Classification for Clastic Sediments</a:t>
              </a:r>
              <a:endParaRPr lang="en-US" altLang="en-US" sz="6000">
                <a:solidFill>
                  <a:srgbClr val="8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680" name="Rectangle 1032"/>
            <p:cNvSpPr>
              <a:spLocks noChangeArrowheads="1"/>
            </p:cNvSpPr>
            <p:nvPr/>
          </p:nvSpPr>
          <p:spPr bwMode="auto">
            <a:xfrm>
              <a:off x="813" y="732"/>
              <a:ext cx="5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Name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81" name="Rectangle 1033"/>
            <p:cNvSpPr>
              <a:spLocks noChangeArrowheads="1"/>
            </p:cNvSpPr>
            <p:nvPr/>
          </p:nvSpPr>
          <p:spPr bwMode="auto">
            <a:xfrm>
              <a:off x="2638" y="732"/>
              <a:ext cx="92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Millimeters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82" name="Rectangle 1034"/>
            <p:cNvSpPr>
              <a:spLocks noChangeArrowheads="1"/>
            </p:cNvSpPr>
            <p:nvPr/>
          </p:nvSpPr>
          <p:spPr bwMode="auto">
            <a:xfrm>
              <a:off x="4040" y="732"/>
              <a:ext cx="10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  <a:latin typeface="Arial" panose="020B0604020202020204" pitchFamily="34" charset="0"/>
                </a:rPr>
                <a:t>Micrometers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83" name="Rectangle 1035"/>
            <p:cNvSpPr>
              <a:spLocks noChangeArrowheads="1"/>
            </p:cNvSpPr>
            <p:nvPr/>
          </p:nvSpPr>
          <p:spPr bwMode="auto">
            <a:xfrm>
              <a:off x="690" y="1164"/>
              <a:ext cx="61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Boulder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84" name="Rectangle 1036"/>
            <p:cNvSpPr>
              <a:spLocks noChangeArrowheads="1"/>
            </p:cNvSpPr>
            <p:nvPr/>
          </p:nvSpPr>
          <p:spPr bwMode="auto">
            <a:xfrm>
              <a:off x="690" y="1366"/>
              <a:ext cx="56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Cobble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85" name="Rectangle 1037"/>
            <p:cNvSpPr>
              <a:spLocks noChangeArrowheads="1"/>
            </p:cNvSpPr>
            <p:nvPr/>
          </p:nvSpPr>
          <p:spPr bwMode="auto">
            <a:xfrm>
              <a:off x="690" y="1569"/>
              <a:ext cx="55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Pebble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86" name="Rectangle 1038"/>
            <p:cNvSpPr>
              <a:spLocks noChangeArrowheads="1"/>
            </p:cNvSpPr>
            <p:nvPr/>
          </p:nvSpPr>
          <p:spPr bwMode="auto">
            <a:xfrm>
              <a:off x="690" y="1771"/>
              <a:ext cx="63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Granule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87" name="Rectangle 1039"/>
            <p:cNvSpPr>
              <a:spLocks noChangeArrowheads="1"/>
            </p:cNvSpPr>
            <p:nvPr/>
          </p:nvSpPr>
          <p:spPr bwMode="auto">
            <a:xfrm>
              <a:off x="690" y="1975"/>
              <a:ext cx="144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 dirty="0">
                  <a:solidFill>
                    <a:srgbClr val="000000"/>
                  </a:solidFill>
                  <a:latin typeface="Arial" panose="020B0604020202020204" pitchFamily="34" charset="0"/>
                </a:rPr>
                <a:t>Very Coarse Sand</a:t>
              </a:r>
              <a:endParaRPr lang="en-US" altLang="en-US" sz="6000" dirty="0">
                <a:latin typeface="Arial" panose="020B0604020202020204" pitchFamily="34" charset="0"/>
              </a:endParaRPr>
            </a:p>
          </p:txBody>
        </p:sp>
        <p:sp>
          <p:nvSpPr>
            <p:cNvPr id="28688" name="Rectangle 1040"/>
            <p:cNvSpPr>
              <a:spLocks noChangeArrowheads="1"/>
            </p:cNvSpPr>
            <p:nvPr/>
          </p:nvSpPr>
          <p:spPr bwMode="auto">
            <a:xfrm>
              <a:off x="690" y="2176"/>
              <a:ext cx="103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Coarse Sand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89" name="Rectangle 1041"/>
            <p:cNvSpPr>
              <a:spLocks noChangeArrowheads="1"/>
            </p:cNvSpPr>
            <p:nvPr/>
          </p:nvSpPr>
          <p:spPr bwMode="auto">
            <a:xfrm>
              <a:off x="690" y="2380"/>
              <a:ext cx="10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Medium Sand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90" name="Rectangle 1042"/>
            <p:cNvSpPr>
              <a:spLocks noChangeArrowheads="1"/>
            </p:cNvSpPr>
            <p:nvPr/>
          </p:nvSpPr>
          <p:spPr bwMode="auto">
            <a:xfrm>
              <a:off x="690" y="2582"/>
              <a:ext cx="81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Fine Sand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91" name="Rectangle 1043"/>
            <p:cNvSpPr>
              <a:spLocks noChangeArrowheads="1"/>
            </p:cNvSpPr>
            <p:nvPr/>
          </p:nvSpPr>
          <p:spPr bwMode="auto">
            <a:xfrm>
              <a:off x="690" y="2783"/>
              <a:ext cx="121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Very Fine Sand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92" name="Rectangle 1044"/>
            <p:cNvSpPr>
              <a:spLocks noChangeArrowheads="1"/>
            </p:cNvSpPr>
            <p:nvPr/>
          </p:nvSpPr>
          <p:spPr bwMode="auto">
            <a:xfrm>
              <a:off x="690" y="2987"/>
              <a:ext cx="8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Coarse Silt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93" name="Rectangle 1045"/>
            <p:cNvSpPr>
              <a:spLocks noChangeArrowheads="1"/>
            </p:cNvSpPr>
            <p:nvPr/>
          </p:nvSpPr>
          <p:spPr bwMode="auto">
            <a:xfrm>
              <a:off x="690" y="3188"/>
              <a:ext cx="92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Medium Silt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94" name="Rectangle 1046"/>
            <p:cNvSpPr>
              <a:spLocks noChangeArrowheads="1"/>
            </p:cNvSpPr>
            <p:nvPr/>
          </p:nvSpPr>
          <p:spPr bwMode="auto">
            <a:xfrm>
              <a:off x="690" y="3392"/>
              <a:ext cx="64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Fine Silt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95" name="Rectangle 1047"/>
            <p:cNvSpPr>
              <a:spLocks noChangeArrowheads="1"/>
            </p:cNvSpPr>
            <p:nvPr/>
          </p:nvSpPr>
          <p:spPr bwMode="auto">
            <a:xfrm>
              <a:off x="690" y="3594"/>
              <a:ext cx="104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Very Fine Silt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96" name="Rectangle 1048"/>
            <p:cNvSpPr>
              <a:spLocks noChangeArrowheads="1"/>
            </p:cNvSpPr>
            <p:nvPr/>
          </p:nvSpPr>
          <p:spPr bwMode="auto">
            <a:xfrm>
              <a:off x="690" y="3795"/>
              <a:ext cx="35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Clay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697" name="Rectangle 1049"/>
            <p:cNvSpPr>
              <a:spLocks noChangeArrowheads="1"/>
            </p:cNvSpPr>
            <p:nvPr/>
          </p:nvSpPr>
          <p:spPr bwMode="auto">
            <a:xfrm>
              <a:off x="529" y="1133"/>
              <a:ext cx="1703" cy="16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8" name="Rectangle 1050"/>
            <p:cNvSpPr>
              <a:spLocks noChangeArrowheads="1"/>
            </p:cNvSpPr>
            <p:nvPr/>
          </p:nvSpPr>
          <p:spPr bwMode="auto">
            <a:xfrm>
              <a:off x="529" y="1562"/>
              <a:ext cx="1703" cy="15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699" name="Rectangle 1051"/>
            <p:cNvSpPr>
              <a:spLocks noChangeArrowheads="1"/>
            </p:cNvSpPr>
            <p:nvPr/>
          </p:nvSpPr>
          <p:spPr bwMode="auto">
            <a:xfrm>
              <a:off x="529" y="1761"/>
              <a:ext cx="1703" cy="16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0" name="Freeform 1052"/>
            <p:cNvSpPr>
              <a:spLocks/>
            </p:cNvSpPr>
            <p:nvPr/>
          </p:nvSpPr>
          <p:spPr bwMode="auto">
            <a:xfrm>
              <a:off x="379" y="1946"/>
              <a:ext cx="1853" cy="29"/>
            </a:xfrm>
            <a:custGeom>
              <a:avLst/>
              <a:gdLst>
                <a:gd name="T0" fmla="*/ 0 w 1853"/>
                <a:gd name="T1" fmla="*/ 23 h 29"/>
                <a:gd name="T2" fmla="*/ 1853 w 1853"/>
                <a:gd name="T3" fmla="*/ 29 h 29"/>
                <a:gd name="T4" fmla="*/ 1853 w 1853"/>
                <a:gd name="T5" fmla="*/ 6 h 29"/>
                <a:gd name="T6" fmla="*/ 0 w 1853"/>
                <a:gd name="T7" fmla="*/ 0 h 29"/>
                <a:gd name="T8" fmla="*/ 0 w 1853"/>
                <a:gd name="T9" fmla="*/ 23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53" h="29">
                  <a:moveTo>
                    <a:pt x="0" y="23"/>
                  </a:moveTo>
                  <a:lnTo>
                    <a:pt x="1853" y="29"/>
                  </a:lnTo>
                  <a:lnTo>
                    <a:pt x="1853" y="6"/>
                  </a:lnTo>
                  <a:lnTo>
                    <a:pt x="0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Rectangle 1053"/>
            <p:cNvSpPr>
              <a:spLocks noChangeArrowheads="1"/>
            </p:cNvSpPr>
            <p:nvPr/>
          </p:nvSpPr>
          <p:spPr bwMode="auto">
            <a:xfrm>
              <a:off x="529" y="2169"/>
              <a:ext cx="1703" cy="15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2" name="Rectangle 1054"/>
            <p:cNvSpPr>
              <a:spLocks noChangeArrowheads="1"/>
            </p:cNvSpPr>
            <p:nvPr/>
          </p:nvSpPr>
          <p:spPr bwMode="auto">
            <a:xfrm>
              <a:off x="529" y="2370"/>
              <a:ext cx="1703" cy="16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3" name="Rectangle 1055"/>
            <p:cNvSpPr>
              <a:spLocks noChangeArrowheads="1"/>
            </p:cNvSpPr>
            <p:nvPr/>
          </p:nvSpPr>
          <p:spPr bwMode="auto">
            <a:xfrm>
              <a:off x="529" y="2570"/>
              <a:ext cx="1703" cy="15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4" name="Rectangle 1056"/>
            <p:cNvSpPr>
              <a:spLocks noChangeArrowheads="1"/>
            </p:cNvSpPr>
            <p:nvPr/>
          </p:nvSpPr>
          <p:spPr bwMode="auto">
            <a:xfrm>
              <a:off x="529" y="2772"/>
              <a:ext cx="1703" cy="15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5" name="Freeform 1057"/>
            <p:cNvSpPr>
              <a:spLocks/>
            </p:cNvSpPr>
            <p:nvPr/>
          </p:nvSpPr>
          <p:spPr bwMode="auto">
            <a:xfrm>
              <a:off x="373" y="2970"/>
              <a:ext cx="1859" cy="28"/>
            </a:xfrm>
            <a:custGeom>
              <a:avLst/>
              <a:gdLst>
                <a:gd name="T0" fmla="*/ 0 w 1859"/>
                <a:gd name="T1" fmla="*/ 23 h 28"/>
                <a:gd name="T2" fmla="*/ 1859 w 1859"/>
                <a:gd name="T3" fmla="*/ 28 h 28"/>
                <a:gd name="T4" fmla="*/ 1859 w 1859"/>
                <a:gd name="T5" fmla="*/ 5 h 28"/>
                <a:gd name="T6" fmla="*/ 0 w 1859"/>
                <a:gd name="T7" fmla="*/ 0 h 28"/>
                <a:gd name="T8" fmla="*/ 0 w 1859"/>
                <a:gd name="T9" fmla="*/ 23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59" h="28">
                  <a:moveTo>
                    <a:pt x="0" y="23"/>
                  </a:moveTo>
                  <a:lnTo>
                    <a:pt x="1859" y="28"/>
                  </a:lnTo>
                  <a:lnTo>
                    <a:pt x="1859" y="5"/>
                  </a:lnTo>
                  <a:lnTo>
                    <a:pt x="0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Rectangle 1058"/>
            <p:cNvSpPr>
              <a:spLocks noChangeArrowheads="1"/>
            </p:cNvSpPr>
            <p:nvPr/>
          </p:nvSpPr>
          <p:spPr bwMode="auto">
            <a:xfrm>
              <a:off x="529" y="3173"/>
              <a:ext cx="1703" cy="15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7" name="Rectangle 1059"/>
            <p:cNvSpPr>
              <a:spLocks noChangeArrowheads="1"/>
            </p:cNvSpPr>
            <p:nvPr/>
          </p:nvSpPr>
          <p:spPr bwMode="auto">
            <a:xfrm>
              <a:off x="529" y="3381"/>
              <a:ext cx="1703" cy="15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8" name="Rectangle 1060"/>
            <p:cNvSpPr>
              <a:spLocks noChangeArrowheads="1"/>
            </p:cNvSpPr>
            <p:nvPr/>
          </p:nvSpPr>
          <p:spPr bwMode="auto">
            <a:xfrm>
              <a:off x="529" y="3574"/>
              <a:ext cx="1703" cy="16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9" name="Rectangle 1061"/>
            <p:cNvSpPr>
              <a:spLocks noChangeArrowheads="1"/>
            </p:cNvSpPr>
            <p:nvPr/>
          </p:nvSpPr>
          <p:spPr bwMode="auto">
            <a:xfrm>
              <a:off x="373" y="3778"/>
              <a:ext cx="1859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10" name="Rectangle 1062"/>
            <p:cNvSpPr>
              <a:spLocks noChangeArrowheads="1"/>
            </p:cNvSpPr>
            <p:nvPr/>
          </p:nvSpPr>
          <p:spPr bwMode="auto">
            <a:xfrm>
              <a:off x="2757" y="1034"/>
              <a:ext cx="4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</a:rPr>
                <a:t>4,096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11" name="Rectangle 1063"/>
            <p:cNvSpPr>
              <a:spLocks noChangeArrowheads="1"/>
            </p:cNvSpPr>
            <p:nvPr/>
          </p:nvSpPr>
          <p:spPr bwMode="auto">
            <a:xfrm>
              <a:off x="2839" y="1229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256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12" name="Rectangle 1064"/>
            <p:cNvSpPr>
              <a:spLocks noChangeArrowheads="1"/>
            </p:cNvSpPr>
            <p:nvPr/>
          </p:nvSpPr>
          <p:spPr bwMode="auto">
            <a:xfrm>
              <a:off x="2910" y="1443"/>
              <a:ext cx="1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64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13" name="Rectangle 1065"/>
            <p:cNvSpPr>
              <a:spLocks noChangeArrowheads="1"/>
            </p:cNvSpPr>
            <p:nvPr/>
          </p:nvSpPr>
          <p:spPr bwMode="auto">
            <a:xfrm>
              <a:off x="2995" y="1650"/>
              <a:ext cx="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14" name="Rectangle 1066"/>
            <p:cNvSpPr>
              <a:spLocks noChangeArrowheads="1"/>
            </p:cNvSpPr>
            <p:nvPr/>
          </p:nvSpPr>
          <p:spPr bwMode="auto">
            <a:xfrm>
              <a:off x="529" y="1360"/>
              <a:ext cx="1703" cy="15"/>
            </a:xfrm>
            <a:prstGeom prst="rect">
              <a:avLst/>
            </a:prstGeom>
            <a:solidFill>
              <a:srgbClr val="A1A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15" name="Rectangle 1067"/>
            <p:cNvSpPr>
              <a:spLocks noChangeArrowheads="1"/>
            </p:cNvSpPr>
            <p:nvPr/>
          </p:nvSpPr>
          <p:spPr bwMode="auto">
            <a:xfrm>
              <a:off x="2989" y="1858"/>
              <a:ext cx="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16" name="Rectangle 1068"/>
            <p:cNvSpPr>
              <a:spLocks noChangeArrowheads="1"/>
            </p:cNvSpPr>
            <p:nvPr/>
          </p:nvSpPr>
          <p:spPr bwMode="auto">
            <a:xfrm>
              <a:off x="2995" y="2051"/>
              <a:ext cx="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17" name="Rectangle 1069"/>
            <p:cNvSpPr>
              <a:spLocks noChangeArrowheads="1"/>
            </p:cNvSpPr>
            <p:nvPr/>
          </p:nvSpPr>
          <p:spPr bwMode="auto">
            <a:xfrm>
              <a:off x="2997" y="2245"/>
              <a:ext cx="24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0.5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18" name="Rectangle 1070"/>
            <p:cNvSpPr>
              <a:spLocks noChangeArrowheads="1"/>
            </p:cNvSpPr>
            <p:nvPr/>
          </p:nvSpPr>
          <p:spPr bwMode="auto">
            <a:xfrm>
              <a:off x="3002" y="2459"/>
              <a:ext cx="34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0.25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19" name="Rectangle 1071"/>
            <p:cNvSpPr>
              <a:spLocks noChangeArrowheads="1"/>
            </p:cNvSpPr>
            <p:nvPr/>
          </p:nvSpPr>
          <p:spPr bwMode="auto">
            <a:xfrm>
              <a:off x="2995" y="2660"/>
              <a:ext cx="4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0.125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20" name="Rectangle 1072"/>
            <p:cNvSpPr>
              <a:spLocks noChangeArrowheads="1"/>
            </p:cNvSpPr>
            <p:nvPr/>
          </p:nvSpPr>
          <p:spPr bwMode="auto">
            <a:xfrm>
              <a:off x="3002" y="2873"/>
              <a:ext cx="4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0.062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21" name="Rectangle 1073"/>
            <p:cNvSpPr>
              <a:spLocks noChangeArrowheads="1"/>
            </p:cNvSpPr>
            <p:nvPr/>
          </p:nvSpPr>
          <p:spPr bwMode="auto">
            <a:xfrm>
              <a:off x="2989" y="3067"/>
              <a:ext cx="4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0.031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22" name="Rectangle 1074"/>
            <p:cNvSpPr>
              <a:spLocks noChangeArrowheads="1"/>
            </p:cNvSpPr>
            <p:nvPr/>
          </p:nvSpPr>
          <p:spPr bwMode="auto">
            <a:xfrm>
              <a:off x="2989" y="3256"/>
              <a:ext cx="4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0.016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23" name="Rectangle 1075"/>
            <p:cNvSpPr>
              <a:spLocks noChangeArrowheads="1"/>
            </p:cNvSpPr>
            <p:nvPr/>
          </p:nvSpPr>
          <p:spPr bwMode="auto">
            <a:xfrm>
              <a:off x="2997" y="3450"/>
              <a:ext cx="4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0.008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24" name="Rectangle 1076"/>
            <p:cNvSpPr>
              <a:spLocks noChangeArrowheads="1"/>
            </p:cNvSpPr>
            <p:nvPr/>
          </p:nvSpPr>
          <p:spPr bwMode="auto">
            <a:xfrm>
              <a:off x="3029" y="3657"/>
              <a:ext cx="4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0.004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25" name="Rectangle 1077"/>
            <p:cNvSpPr>
              <a:spLocks noChangeArrowheads="1"/>
            </p:cNvSpPr>
            <p:nvPr/>
          </p:nvSpPr>
          <p:spPr bwMode="auto">
            <a:xfrm>
              <a:off x="4549" y="2245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500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26" name="Rectangle 1078"/>
            <p:cNvSpPr>
              <a:spLocks noChangeArrowheads="1"/>
            </p:cNvSpPr>
            <p:nvPr/>
          </p:nvSpPr>
          <p:spPr bwMode="auto">
            <a:xfrm>
              <a:off x="4541" y="2453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250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27" name="Rectangle 1079"/>
            <p:cNvSpPr>
              <a:spLocks noChangeArrowheads="1"/>
            </p:cNvSpPr>
            <p:nvPr/>
          </p:nvSpPr>
          <p:spPr bwMode="auto">
            <a:xfrm>
              <a:off x="4541" y="2655"/>
              <a:ext cx="29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125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28" name="Rectangle 1080"/>
            <p:cNvSpPr>
              <a:spLocks noChangeArrowheads="1"/>
            </p:cNvSpPr>
            <p:nvPr/>
          </p:nvSpPr>
          <p:spPr bwMode="auto">
            <a:xfrm>
              <a:off x="4647" y="2849"/>
              <a:ext cx="1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62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29" name="Rectangle 1081"/>
            <p:cNvSpPr>
              <a:spLocks noChangeArrowheads="1"/>
            </p:cNvSpPr>
            <p:nvPr/>
          </p:nvSpPr>
          <p:spPr bwMode="auto">
            <a:xfrm>
              <a:off x="4633" y="3062"/>
              <a:ext cx="1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31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30" name="Rectangle 1082"/>
            <p:cNvSpPr>
              <a:spLocks noChangeArrowheads="1"/>
            </p:cNvSpPr>
            <p:nvPr/>
          </p:nvSpPr>
          <p:spPr bwMode="auto">
            <a:xfrm>
              <a:off x="4633" y="3256"/>
              <a:ext cx="19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16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31" name="Rectangle 1083"/>
            <p:cNvSpPr>
              <a:spLocks noChangeArrowheads="1"/>
            </p:cNvSpPr>
            <p:nvPr/>
          </p:nvSpPr>
          <p:spPr bwMode="auto">
            <a:xfrm>
              <a:off x="4731" y="3463"/>
              <a:ext cx="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32" name="Rectangle 1084"/>
            <p:cNvSpPr>
              <a:spLocks noChangeArrowheads="1"/>
            </p:cNvSpPr>
            <p:nvPr/>
          </p:nvSpPr>
          <p:spPr bwMode="auto">
            <a:xfrm>
              <a:off x="4718" y="3651"/>
              <a:ext cx="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33" name="Rectangle 1085"/>
            <p:cNvSpPr>
              <a:spLocks noChangeArrowheads="1"/>
            </p:cNvSpPr>
            <p:nvPr/>
          </p:nvSpPr>
          <p:spPr bwMode="auto">
            <a:xfrm>
              <a:off x="2386" y="1946"/>
              <a:ext cx="499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34" name="Rectangle 1086"/>
            <p:cNvSpPr>
              <a:spLocks noChangeArrowheads="1"/>
            </p:cNvSpPr>
            <p:nvPr/>
          </p:nvSpPr>
          <p:spPr bwMode="auto">
            <a:xfrm>
              <a:off x="2386" y="2975"/>
              <a:ext cx="494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35" name="Rectangle 1087"/>
            <p:cNvSpPr>
              <a:spLocks noChangeArrowheads="1"/>
            </p:cNvSpPr>
            <p:nvPr/>
          </p:nvSpPr>
          <p:spPr bwMode="auto">
            <a:xfrm>
              <a:off x="2386" y="3772"/>
              <a:ext cx="494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36" name="Rectangle 1088"/>
            <p:cNvSpPr>
              <a:spLocks noChangeArrowheads="1"/>
            </p:cNvSpPr>
            <p:nvPr/>
          </p:nvSpPr>
          <p:spPr bwMode="auto">
            <a:xfrm>
              <a:off x="4134" y="3903"/>
              <a:ext cx="114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(modified from Blatt, 1982)</a:t>
              </a:r>
              <a:endParaRPr lang="en-US" altLang="en-US" sz="6000">
                <a:latin typeface="Arial" panose="020B0604020202020204" pitchFamily="34" charset="0"/>
              </a:endParaRPr>
            </a:p>
          </p:txBody>
        </p:sp>
        <p:sp>
          <p:nvSpPr>
            <p:cNvPr id="28737" name="Rectangle 1089"/>
            <p:cNvSpPr>
              <a:spLocks noChangeArrowheads="1"/>
            </p:cNvSpPr>
            <p:nvPr/>
          </p:nvSpPr>
          <p:spPr bwMode="auto">
            <a:xfrm>
              <a:off x="3623" y="3768"/>
              <a:ext cx="791" cy="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38" name="Rectangle 1090"/>
            <p:cNvSpPr>
              <a:spLocks noChangeArrowheads="1"/>
            </p:cNvSpPr>
            <p:nvPr/>
          </p:nvSpPr>
          <p:spPr bwMode="auto">
            <a:xfrm>
              <a:off x="3623" y="2966"/>
              <a:ext cx="797" cy="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39" name="Rectangle 1091"/>
            <p:cNvSpPr>
              <a:spLocks noChangeArrowheads="1"/>
            </p:cNvSpPr>
            <p:nvPr/>
          </p:nvSpPr>
          <p:spPr bwMode="auto">
            <a:xfrm>
              <a:off x="114" y="686"/>
              <a:ext cx="5529" cy="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40" name="Rectangle 1092"/>
            <p:cNvSpPr>
              <a:spLocks noChangeArrowheads="1"/>
            </p:cNvSpPr>
            <p:nvPr/>
          </p:nvSpPr>
          <p:spPr bwMode="auto">
            <a:xfrm>
              <a:off x="114" y="984"/>
              <a:ext cx="5529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70" name="Object 2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71" name="Straight Connector 70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2" name="Group 71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74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75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28074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" t="27083" r="52344" b="15625"/>
          <a:stretch>
            <a:fillRect/>
          </a:stretch>
        </p:blipFill>
        <p:spPr bwMode="auto">
          <a:xfrm>
            <a:off x="3041561" y="331631"/>
            <a:ext cx="6934200" cy="635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4" name="Object 2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5" name="Straight Connector 4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8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9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45450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900" y="320496"/>
            <a:ext cx="64008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460938" y="736243"/>
            <a:ext cx="21336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This figure shows how clastic sediment of various sizes will, after compaction and cementation, form different types of </a:t>
            </a:r>
            <a:r>
              <a:rPr lang="en-US" altLang="en-US" sz="2000" b="1" dirty="0">
                <a:latin typeface="Comic Sans MS" panose="030F0702030302020204" pitchFamily="66" charset="0"/>
              </a:rPr>
              <a:t>detrital sedimentary rocks</a:t>
            </a:r>
            <a:r>
              <a:rPr lang="en-US" altLang="en-US" sz="2000" dirty="0">
                <a:latin typeface="Comic Sans MS" panose="030F0702030302020204" pitchFamily="66" charset="0"/>
              </a:rPr>
              <a:t>.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000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The process of sediment turning into rock is called </a:t>
            </a:r>
            <a:r>
              <a:rPr lang="en-US" altLang="en-US" sz="2000" b="1" dirty="0" err="1">
                <a:latin typeface="Comic Sans MS" panose="030F0702030302020204" pitchFamily="66" charset="0"/>
              </a:rPr>
              <a:t>lithification</a:t>
            </a:r>
            <a:r>
              <a:rPr lang="en-US" altLang="en-US" sz="2000" dirty="0">
                <a:latin typeface="Comic Sans MS" panose="030F0702030302020204" pitchFamily="66" charset="0"/>
              </a:rPr>
              <a:t>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28800" y="304800"/>
            <a:ext cx="10264462" cy="6325984"/>
            <a:chOff x="304800" y="304800"/>
            <a:chExt cx="8763000" cy="6325984"/>
          </a:xfrm>
        </p:grpSpPr>
        <p:pic>
          <p:nvPicPr>
            <p:cNvPr id="5" name="Object 2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6053454"/>
              <a:ext cx="636270" cy="575945"/>
            </a:xfrm>
            <a:prstGeom prst="rect">
              <a:avLst/>
            </a:prstGeom>
            <a:noFill/>
          </p:spPr>
        </p:pic>
        <p:cxnSp>
          <p:nvCxnSpPr>
            <p:cNvPr id="6" name="Straight Connector 5"/>
            <p:cNvCxnSpPr/>
            <p:nvPr/>
          </p:nvCxnSpPr>
          <p:spPr>
            <a:xfrm>
              <a:off x="1143000" y="6341426"/>
              <a:ext cx="7010400" cy="2"/>
            </a:xfrm>
            <a:prstGeom prst="line">
              <a:avLst/>
            </a:prstGeom>
            <a:ln w="34925">
              <a:solidFill>
                <a:srgbClr val="FF0000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8431530" y="304800"/>
              <a:ext cx="636270" cy="6325984"/>
              <a:chOff x="8368665" y="193561"/>
              <a:chExt cx="636270" cy="6325984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686800" y="914400"/>
                <a:ext cx="0" cy="484632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9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5943600"/>
                <a:ext cx="636270" cy="575945"/>
              </a:xfrm>
              <a:prstGeom prst="rect">
                <a:avLst/>
              </a:prstGeom>
              <a:noFill/>
            </p:spPr>
          </p:pic>
          <p:pic>
            <p:nvPicPr>
              <p:cNvPr id="10" name="Object 2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368665" y="193561"/>
                <a:ext cx="636270" cy="575945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12465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980</Words>
  <Application>Microsoft Office PowerPoint</Application>
  <PresentationFormat>Widescreen</PresentationFormat>
  <Paragraphs>130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Century Gothic</vt:lpstr>
      <vt:lpstr>Comic Sans MS</vt:lpstr>
      <vt:lpstr>Times New Roman</vt:lpstr>
      <vt:lpstr>Times-Roman</vt:lpstr>
      <vt:lpstr>Wingdings</vt:lpstr>
      <vt:lpstr>Wingdings 3</vt:lpstr>
      <vt:lpstr>Wisp</vt:lpstr>
      <vt:lpstr>PowerPoint Presentation</vt:lpstr>
      <vt:lpstr>Sediment Texture</vt:lpstr>
      <vt:lpstr>Sedimentary rocks exhibit differences in texture:</vt:lpstr>
      <vt:lpstr>Texture</vt:lpstr>
      <vt:lpstr>PowerPoint Presentation</vt:lpstr>
      <vt:lpstr>Grain Size</vt:lpstr>
      <vt:lpstr>PowerPoint Presentation</vt:lpstr>
      <vt:lpstr>PowerPoint Presentation</vt:lpstr>
      <vt:lpstr>PowerPoint Presentation</vt:lpstr>
      <vt:lpstr>Shape</vt:lpstr>
      <vt:lpstr>PowerPoint Presentation</vt:lpstr>
      <vt:lpstr>Roundness</vt:lpstr>
      <vt:lpstr>Roundness and Sphericity</vt:lpstr>
      <vt:lpstr>PowerPoint Presentation</vt:lpstr>
      <vt:lpstr>Maturity</vt:lpstr>
      <vt:lpstr>Maturity of Sediments</vt:lpstr>
      <vt:lpstr>Sorting</vt:lpstr>
      <vt:lpstr>Sorting</vt:lpstr>
      <vt:lpstr>Grain shape</vt:lpstr>
      <vt:lpstr>Porosity/Permeability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Ogungbemi</dc:creator>
  <cp:lastModifiedBy>Ogungbemi</cp:lastModifiedBy>
  <cp:revision>5</cp:revision>
  <dcterms:created xsi:type="dcterms:W3CDTF">2020-03-17T13:46:31Z</dcterms:created>
  <dcterms:modified xsi:type="dcterms:W3CDTF">2020-04-11T14:44:40Z</dcterms:modified>
</cp:coreProperties>
</file>