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5" r:id="rId2"/>
    <p:sldId id="401" r:id="rId3"/>
    <p:sldId id="402" r:id="rId4"/>
    <p:sldId id="431" r:id="rId5"/>
    <p:sldId id="403" r:id="rId6"/>
    <p:sldId id="432" r:id="rId7"/>
    <p:sldId id="447" r:id="rId8"/>
    <p:sldId id="404" r:id="rId9"/>
    <p:sldId id="448" r:id="rId10"/>
    <p:sldId id="405" r:id="rId11"/>
    <p:sldId id="449" r:id="rId12"/>
    <p:sldId id="406" r:id="rId13"/>
    <p:sldId id="407" r:id="rId14"/>
    <p:sldId id="408" r:id="rId15"/>
    <p:sldId id="409" r:id="rId16"/>
    <p:sldId id="444" r:id="rId17"/>
    <p:sldId id="410" r:id="rId18"/>
    <p:sldId id="411" r:id="rId19"/>
    <p:sldId id="412" r:id="rId20"/>
    <p:sldId id="455" r:id="rId21"/>
    <p:sldId id="445" r:id="rId22"/>
    <p:sldId id="446" r:id="rId23"/>
    <p:sldId id="413" r:id="rId24"/>
    <p:sldId id="440" r:id="rId25"/>
    <p:sldId id="414" r:id="rId26"/>
    <p:sldId id="415" r:id="rId27"/>
    <p:sldId id="450" r:id="rId28"/>
    <p:sldId id="451" r:id="rId29"/>
    <p:sldId id="452" r:id="rId30"/>
    <p:sldId id="442" r:id="rId31"/>
    <p:sldId id="453" r:id="rId32"/>
    <p:sldId id="443" r:id="rId33"/>
    <p:sldId id="456" r:id="rId34"/>
    <p:sldId id="457" r:id="rId35"/>
    <p:sldId id="458" r:id="rId36"/>
    <p:sldId id="417" r:id="rId37"/>
    <p:sldId id="416" r:id="rId38"/>
    <p:sldId id="418" r:id="rId39"/>
    <p:sldId id="419" r:id="rId40"/>
    <p:sldId id="42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Untitled Section" id="{A48B892D-A0AE-4926-BB52-6719DF478D48}">
          <p14:sldIdLst>
            <p14:sldId id="330"/>
            <p14:sldId id="257"/>
            <p14:sldId id="312"/>
            <p14:sldId id="318"/>
            <p14:sldId id="258"/>
            <p14:sldId id="313"/>
            <p14:sldId id="274"/>
            <p14:sldId id="320"/>
            <p14:sldId id="319"/>
            <p14:sldId id="322"/>
            <p14:sldId id="321"/>
            <p14:sldId id="304"/>
            <p14:sldId id="264"/>
            <p14:sldId id="259"/>
            <p14:sldId id="314"/>
            <p14:sldId id="265"/>
            <p14:sldId id="327"/>
            <p14:sldId id="323"/>
            <p14:sldId id="324"/>
            <p14:sldId id="331"/>
            <p14:sldId id="303"/>
            <p14:sldId id="305"/>
            <p14:sldId id="306"/>
            <p14:sldId id="328"/>
            <p14:sldId id="307"/>
            <p14:sldId id="308"/>
            <p14:sldId id="309"/>
            <p14:sldId id="260"/>
            <p14:sldId id="315"/>
            <p14:sldId id="275"/>
            <p14:sldId id="329"/>
            <p14:sldId id="261"/>
            <p14:sldId id="262"/>
            <p14:sldId id="316"/>
            <p14:sldId id="372"/>
            <p14:sldId id="266"/>
            <p14:sldId id="263"/>
            <p14:sldId id="267"/>
            <p14:sldId id="273"/>
            <p14:sldId id="286"/>
            <p14:sldId id="287"/>
            <p14:sldId id="288"/>
            <p14:sldId id="268"/>
            <p14:sldId id="302"/>
            <p14:sldId id="289"/>
            <p14:sldId id="269"/>
            <p14:sldId id="270"/>
            <p14:sldId id="271"/>
            <p14:sldId id="374"/>
            <p14:sldId id="276"/>
            <p14:sldId id="277"/>
            <p14:sldId id="278"/>
            <p14:sldId id="291"/>
            <p14:sldId id="350"/>
            <p14:sldId id="292"/>
            <p14:sldId id="279"/>
            <p14:sldId id="294"/>
            <p14:sldId id="375"/>
            <p14:sldId id="295"/>
            <p14:sldId id="280"/>
            <p14:sldId id="297"/>
            <p14:sldId id="298"/>
            <p14:sldId id="281"/>
            <p14:sldId id="300"/>
            <p14:sldId id="376"/>
            <p14:sldId id="301"/>
            <p14:sldId id="282"/>
            <p14:sldId id="351"/>
            <p14:sldId id="377"/>
            <p14:sldId id="283"/>
            <p14:sldId id="353"/>
            <p14:sldId id="284"/>
            <p14:sldId id="352"/>
            <p14:sldId id="285"/>
            <p14:sldId id="317"/>
            <p14:sldId id="332"/>
            <p14:sldId id="333"/>
            <p14:sldId id="354"/>
            <p14:sldId id="334"/>
            <p14:sldId id="378"/>
            <p14:sldId id="335"/>
            <p14:sldId id="379"/>
            <p14:sldId id="336"/>
            <p14:sldId id="337"/>
            <p14:sldId id="338"/>
            <p14:sldId id="380"/>
            <p14:sldId id="381"/>
            <p14:sldId id="339"/>
            <p14:sldId id="340"/>
            <p14:sldId id="347"/>
            <p14:sldId id="348"/>
            <p14:sldId id="371"/>
            <p14:sldId id="349"/>
            <p14:sldId id="356"/>
            <p14:sldId id="357"/>
            <p14:sldId id="370"/>
            <p14:sldId id="382"/>
            <p14:sldId id="383"/>
            <p14:sldId id="359"/>
            <p14:sldId id="384"/>
            <p14:sldId id="385"/>
            <p14:sldId id="358"/>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70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1749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89087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7348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260567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6405F-7B6D-40DA-9670-56959619AD0D}"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184467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6405F-7B6D-40DA-9670-56959619AD0D}"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70398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6405F-7B6D-40DA-9670-56959619AD0D}"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7085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6405F-7B6D-40DA-9670-56959619AD0D}"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70765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405F-7B6D-40DA-9670-56959619AD0D}"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145405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4455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27577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6405F-7B6D-40DA-9670-56959619AD0D}" type="datetimeFigureOut">
              <a:rPr lang="en-US" smtClean="0"/>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031B9-C4D1-45A6-A93A-81644AA304F1}" type="slidenum">
              <a:rPr lang="en-US" smtClean="0"/>
              <a:pPr/>
              <a:t>‹#›</a:t>
            </a:fld>
            <a:endParaRPr lang="en-US"/>
          </a:p>
        </p:txBody>
      </p:sp>
    </p:spTree>
    <p:extLst>
      <p:ext uri="{BB962C8B-B14F-4D97-AF65-F5344CB8AC3E}">
        <p14:creationId xmlns="" xmlns:p14="http://schemas.microsoft.com/office/powerpoint/2010/main" val="359270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388135">
            <a:off x="46017" y="2758825"/>
            <a:ext cx="9037322" cy="1143000"/>
          </a:xfrm>
        </p:spPr>
        <p:txBody>
          <a:bodyPr>
            <a:normAutofit fontScale="90000"/>
          </a:bodyPr>
          <a:lstStyle/>
          <a:p>
            <a:r>
              <a:rPr lang="en-US" b="1" dirty="0" smtClean="0">
                <a:latin typeface="Times New Roman" pitchFamily="18" charset="0"/>
                <a:cs typeface="Times New Roman" pitchFamily="18" charset="0"/>
              </a:rPr>
              <a:t>NETWORK CONNECTIVITY DEVICES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22020" y="533401"/>
            <a:ext cx="761238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330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92162"/>
          </a:xfrm>
        </p:spPr>
        <p:txBody>
          <a:bodyPr/>
          <a:lstStyle/>
          <a:p>
            <a:r>
              <a:rPr lang="en-US" b="1" dirty="0" smtClean="0">
                <a:latin typeface="Times New Roman" pitchFamily="18" charset="0"/>
                <a:cs typeface="Times New Roman" pitchFamily="18" charset="0"/>
              </a:rPr>
              <a:t>TRANSCEIVERS</a:t>
            </a:r>
            <a:endParaRPr lang="en-US" dirty="0"/>
          </a:p>
        </p:txBody>
      </p:sp>
      <p:sp>
        <p:nvSpPr>
          <p:cNvPr id="3" name="Content Placeholder 2"/>
          <p:cNvSpPr>
            <a:spLocks noGrp="1"/>
          </p:cNvSpPr>
          <p:nvPr>
            <p:ph idx="1"/>
          </p:nvPr>
        </p:nvSpPr>
        <p:spPr>
          <a:xfrm>
            <a:off x="152400" y="838200"/>
            <a:ext cx="8839200" cy="5791200"/>
          </a:xfrm>
        </p:spPr>
        <p:txBody>
          <a:bodyPr>
            <a:normAutofit/>
          </a:bodyPr>
          <a:lstStyle/>
          <a:p>
            <a:pPr algn="just"/>
            <a:r>
              <a:rPr lang="en-US" dirty="0" smtClean="0"/>
              <a:t>There are many types of transceiver: RF transceivers, fiber-optic transceivers, Ethernet transceivers, wireless (WAP) transceivers and more. </a:t>
            </a:r>
          </a:p>
          <a:p>
            <a:pPr algn="just"/>
            <a:r>
              <a:rPr lang="en-US" dirty="0" smtClean="0"/>
              <a:t>Though each of these media types is different, the function of the transceiver remains the same. </a:t>
            </a:r>
          </a:p>
          <a:p>
            <a:pPr algn="just"/>
            <a:endParaRPr lang="en-US" dirty="0" smtClean="0"/>
          </a:p>
          <a:p>
            <a:pPr algn="just"/>
            <a:r>
              <a:rPr lang="en-US" dirty="0" smtClean="0"/>
              <a:t>Each type of the transceiver used has different characteristics such as the number of ports available to connect to the network and whether full-duplex communication is supported.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487362"/>
          </a:xfrm>
        </p:spPr>
        <p:txBody>
          <a:bodyPr>
            <a:normAutofit fontScale="90000"/>
          </a:bodyPr>
          <a:lstStyle/>
          <a:p>
            <a:r>
              <a:rPr lang="en-US" b="1" dirty="0" smtClean="0">
                <a:latin typeface="Times New Roman" pitchFamily="18" charset="0"/>
                <a:cs typeface="Times New Roman" pitchFamily="18" charset="0"/>
              </a:rPr>
              <a:t>REPEATERS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610600" cy="5867400"/>
          </a:xfrm>
        </p:spPr>
        <p:txBody>
          <a:bodyPr>
            <a:normAutofit lnSpcReduction="10000"/>
          </a:bodyPr>
          <a:lstStyle/>
          <a:p>
            <a:pPr algn="just"/>
            <a:r>
              <a:rPr lang="en-US" dirty="0" smtClean="0"/>
              <a:t>A device that regenerates a signal to improve transmission distance. By using repeaters, the normal limitations on segment lengths imposed by the various networking technologies can be exceeded.</a:t>
            </a:r>
          </a:p>
          <a:p>
            <a:pPr algn="just"/>
            <a:r>
              <a:rPr lang="en-US" dirty="0" smtClean="0"/>
              <a:t>Repeaters are used frequently with coax media such as cable TV and were also deployed in networks that used coax cabling. </a:t>
            </a:r>
          </a:p>
          <a:p>
            <a:pPr algn="just"/>
            <a:endParaRPr lang="en-US" dirty="0"/>
          </a:p>
          <a:p>
            <a:pPr algn="just"/>
            <a:r>
              <a:rPr lang="en-US" dirty="0" smtClean="0"/>
              <a:t>Most networks today use twisted pair cabling and repeaters are no longer a commonly used network device.</a:t>
            </a:r>
          </a:p>
          <a:p>
            <a:endParaRPr lang="en-US" dirty="0"/>
          </a:p>
        </p:txBody>
      </p:sp>
    </p:spTree>
    <p:extLst>
      <p:ext uri="{BB962C8B-B14F-4D97-AF65-F5344CB8AC3E}">
        <p14:creationId xmlns:p14="http://schemas.microsoft.com/office/powerpoint/2010/main" xmlns="" val="255761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normAutofit fontScale="77500" lnSpcReduction="20000"/>
          </a:bodyPr>
          <a:lstStyle/>
          <a:p>
            <a:pPr algn="just"/>
            <a:r>
              <a:rPr lang="en-US" dirty="0" smtClean="0"/>
              <a:t>There is limit to how many repeaters that can be installed before timing problems prevent the proper reception of network signals. </a:t>
            </a:r>
          </a:p>
          <a:p>
            <a:pPr algn="just"/>
            <a:endParaRPr lang="en-US" dirty="0"/>
          </a:p>
          <a:p>
            <a:pPr algn="just"/>
            <a:r>
              <a:rPr lang="en-US" dirty="0"/>
              <a:t>U</a:t>
            </a:r>
            <a:r>
              <a:rPr lang="en-US" dirty="0" smtClean="0"/>
              <a:t>p to five segments can be connected using four repeaters; however, only three of those segments can contain nodes. </a:t>
            </a:r>
          </a:p>
          <a:p>
            <a:pPr algn="just"/>
            <a:r>
              <a:rPr lang="en-US" dirty="0" smtClean="0"/>
              <a:t>The numeric relation is called the 5-4-3 rule</a:t>
            </a:r>
          </a:p>
          <a:p>
            <a:pPr algn="just">
              <a:buNone/>
            </a:pPr>
            <a:endParaRPr lang="en-US" dirty="0" smtClean="0"/>
          </a:p>
          <a:p>
            <a:pPr algn="just">
              <a:buNone/>
            </a:pPr>
            <a:r>
              <a:rPr lang="en-US" b="1" i="1" dirty="0" smtClean="0"/>
              <a:t>	Note: </a:t>
            </a:r>
            <a:r>
              <a:rPr lang="en-US" dirty="0" smtClean="0"/>
              <a:t>traditionally, any discussion of networking components would include repeaters, but today repeaters are a little outdated. Repeaters were once used to increase the usable length of the cable and they were most commonly associated with coaxial network configurations. </a:t>
            </a:r>
          </a:p>
          <a:p>
            <a:pPr algn="just">
              <a:buNone/>
            </a:pPr>
            <a:endParaRPr lang="en-US" dirty="0" smtClean="0"/>
          </a:p>
          <a:p>
            <a:pPr algn="just"/>
            <a:r>
              <a:rPr lang="en-US" dirty="0" smtClean="0"/>
              <a:t>Because coaxial networks have now fallen out of favor and because </a:t>
            </a:r>
            <a:r>
              <a:rPr lang="en-US" b="1" i="1" dirty="0" smtClean="0"/>
              <a:t>the functionality of repeaters has been built in to other devices such as hubs and switches, repeaters are rarely used.</a:t>
            </a:r>
            <a:endParaRPr lang="en-US" b="1" i="1" dirty="0"/>
          </a:p>
        </p:txBody>
      </p:sp>
    </p:spTree>
    <p:extLst>
      <p:ext uri="{BB962C8B-B14F-4D97-AF65-F5344CB8AC3E}">
        <p14:creationId xmlns:p14="http://schemas.microsoft.com/office/powerpoint/2010/main" xmlns="" val="700706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6868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168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457200"/>
            <a:ext cx="8382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828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rmAutofit fontScale="90000"/>
          </a:bodyPr>
          <a:lstStyle/>
          <a:p>
            <a:r>
              <a:rPr lang="en-US" sz="4000" b="1" dirty="0" smtClean="0">
                <a:latin typeface="Times New Roman" pitchFamily="18" charset="0"/>
                <a:cs typeface="Times New Roman" pitchFamily="18" charset="0"/>
              </a:rPr>
              <a:t>WIRELESS ACCESS POINTS</a:t>
            </a:r>
            <a:endParaRPr lang="en-US" sz="4000" dirty="0"/>
          </a:p>
        </p:txBody>
      </p:sp>
      <p:sp>
        <p:nvSpPr>
          <p:cNvPr id="3" name="Content Placeholder 2"/>
          <p:cNvSpPr>
            <a:spLocks noGrp="1"/>
          </p:cNvSpPr>
          <p:nvPr>
            <p:ph idx="1"/>
          </p:nvPr>
        </p:nvSpPr>
        <p:spPr>
          <a:xfrm>
            <a:off x="228600" y="990600"/>
            <a:ext cx="8686800" cy="5715000"/>
          </a:xfrm>
        </p:spPr>
        <p:txBody>
          <a:bodyPr>
            <a:normAutofit fontScale="77500" lnSpcReduction="20000"/>
          </a:bodyPr>
          <a:lstStyle/>
          <a:p>
            <a:pPr algn="just"/>
            <a:r>
              <a:rPr lang="en-US" dirty="0" smtClean="0"/>
              <a:t>Wireless Access points referred to as either WAPs or wireless </a:t>
            </a:r>
            <a:r>
              <a:rPr lang="en-US" dirty="0" err="1" smtClean="0"/>
              <a:t>Aps</a:t>
            </a:r>
            <a:r>
              <a:rPr lang="en-US" dirty="0" smtClean="0"/>
              <a:t>, are a transmitter and receiver </a:t>
            </a:r>
            <a:r>
              <a:rPr lang="en-US" b="1" i="1" dirty="0" smtClean="0"/>
              <a:t>(transceiver) </a:t>
            </a:r>
            <a:r>
              <a:rPr lang="en-US" dirty="0" smtClean="0"/>
              <a:t>device used for wireless LAN (WLAN) radio signals.</a:t>
            </a:r>
          </a:p>
          <a:p>
            <a:pPr algn="just">
              <a:buNone/>
            </a:pPr>
            <a:endParaRPr lang="en-US" dirty="0" smtClean="0"/>
          </a:p>
          <a:p>
            <a:pPr algn="just"/>
            <a:r>
              <a:rPr lang="en-US" dirty="0" smtClean="0"/>
              <a:t>A WAP is typically a separate network device with built-in antenna, transmitter and adapter.</a:t>
            </a:r>
          </a:p>
          <a:p>
            <a:pPr algn="just"/>
            <a:r>
              <a:rPr lang="en-US" dirty="0" smtClean="0"/>
              <a:t>WAPs use the wireless infrastructure network mode to provide a connection point between WLANs and a wired Ethernet LAN.</a:t>
            </a:r>
          </a:p>
          <a:p>
            <a:pPr algn="just">
              <a:buNone/>
            </a:pPr>
            <a:endParaRPr lang="en-US" dirty="0" smtClean="0"/>
          </a:p>
          <a:p>
            <a:pPr algn="just"/>
            <a:r>
              <a:rPr lang="en-US" dirty="0" smtClean="0"/>
              <a:t>WAPs also typically have several ports allowing a way to expand the network to support additional clients.</a:t>
            </a:r>
          </a:p>
          <a:p>
            <a:pPr algn="just">
              <a:buNone/>
            </a:pPr>
            <a:endParaRPr lang="en-US" dirty="0" smtClean="0"/>
          </a:p>
          <a:p>
            <a:pPr algn="just"/>
            <a:r>
              <a:rPr lang="en-US" dirty="0" smtClean="0"/>
              <a:t>A WAP can operate as a bridge connecting a standard wired network to wireless devices or as a router passing data transmissions from one access point to another.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563562"/>
          </a:xfrm>
        </p:spPr>
        <p:txBody>
          <a:bodyPr>
            <a:normAutofit fontScale="90000"/>
          </a:bodyPr>
          <a:lstStyle/>
          <a:p>
            <a:r>
              <a:rPr lang="en-US" b="1" dirty="0" smtClean="0">
                <a:latin typeface="Times New Roman" pitchFamily="18" charset="0"/>
                <a:cs typeface="Times New Roman" pitchFamily="18" charset="0"/>
              </a:rPr>
              <a:t>WIRELESS ACCESS POINTS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838200"/>
            <a:ext cx="8915400" cy="5867400"/>
          </a:xfrm>
        </p:spPr>
        <p:txBody>
          <a:bodyPr>
            <a:normAutofit/>
          </a:bodyPr>
          <a:lstStyle/>
          <a:p>
            <a:pPr algn="just"/>
            <a:r>
              <a:rPr lang="en-US" dirty="0" smtClean="0"/>
              <a:t>A device that provides connection between wireless devices and can connect to wired networks. </a:t>
            </a:r>
          </a:p>
          <a:p>
            <a:pPr algn="just"/>
            <a:endParaRPr lang="en-US" dirty="0"/>
          </a:p>
          <a:p>
            <a:pPr algn="just"/>
            <a:r>
              <a:rPr lang="en-US" dirty="0" smtClean="0"/>
              <a:t>They have a network interface to connect to the wired network and an antenna or infrared receiver necessary to receive the wireless signals.</a:t>
            </a:r>
          </a:p>
          <a:p>
            <a:pPr marL="0" indent="0" algn="just">
              <a:buNone/>
            </a:pPr>
            <a:r>
              <a:rPr lang="en-US" dirty="0" smtClean="0"/>
              <a:t> </a:t>
            </a:r>
          </a:p>
          <a:p>
            <a:pPr algn="just"/>
            <a:r>
              <a:rPr lang="en-US" dirty="0" smtClean="0"/>
              <a:t>Many include security features that enable you to specify which devices can make connections to the wired network.</a:t>
            </a:r>
            <a:endParaRPr lang="en-US" dirty="0"/>
          </a:p>
        </p:txBody>
      </p:sp>
    </p:spTree>
    <p:extLst>
      <p:ext uri="{BB962C8B-B14F-4D97-AF65-F5344CB8AC3E}">
        <p14:creationId xmlns:p14="http://schemas.microsoft.com/office/powerpoint/2010/main" xmlns="" val="2557617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6868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025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6666" y="381000"/>
            <a:ext cx="8229286"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00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715962"/>
          </a:xfrm>
        </p:spPr>
        <p:txBody>
          <a:bodyPr>
            <a:normAutofit fontScale="90000"/>
          </a:bodyPr>
          <a:lstStyle/>
          <a:p>
            <a:r>
              <a:rPr lang="en-US" b="1" dirty="0" smtClean="0">
                <a:latin typeface="Times New Roman" pitchFamily="18" charset="0"/>
                <a:cs typeface="Times New Roman" pitchFamily="18" charset="0"/>
              </a:rPr>
              <a:t>BRIDGES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838200"/>
            <a:ext cx="8915400" cy="5791200"/>
          </a:xfrm>
        </p:spPr>
        <p:txBody>
          <a:bodyPr>
            <a:normAutofit fontScale="85000" lnSpcReduction="20000"/>
          </a:bodyPr>
          <a:lstStyle/>
          <a:p>
            <a:pPr algn="just"/>
            <a:r>
              <a:rPr lang="en-US" dirty="0" smtClean="0"/>
              <a:t>A </a:t>
            </a:r>
            <a:r>
              <a:rPr lang="en-US" dirty="0"/>
              <a:t>network device that </a:t>
            </a:r>
            <a:r>
              <a:rPr lang="en-US" b="1" i="1" dirty="0"/>
              <a:t>divides </a:t>
            </a:r>
            <a:r>
              <a:rPr lang="en-US" dirty="0"/>
              <a:t>a logical bus network into subnets. Bridges examines the MAC address of each packet. If the packet is destined for a node connected to a different port, the bridge forwards the packet. </a:t>
            </a:r>
            <a:endParaRPr lang="en-US" dirty="0" smtClean="0"/>
          </a:p>
          <a:p>
            <a:pPr algn="just"/>
            <a:endParaRPr lang="en-US" dirty="0"/>
          </a:p>
          <a:p>
            <a:pPr algn="just"/>
            <a:r>
              <a:rPr lang="en-US" dirty="0" smtClean="0"/>
              <a:t>If </a:t>
            </a:r>
            <a:r>
              <a:rPr lang="en-US" dirty="0"/>
              <a:t>the packet is addressed to a node on its own segment, the bridge does not forward the packet. </a:t>
            </a:r>
            <a:endParaRPr lang="en-US" dirty="0" smtClean="0"/>
          </a:p>
          <a:p>
            <a:pPr algn="just"/>
            <a:endParaRPr lang="en-US" dirty="0"/>
          </a:p>
          <a:p>
            <a:pPr algn="just"/>
            <a:r>
              <a:rPr lang="en-US" dirty="0" smtClean="0"/>
              <a:t>The </a:t>
            </a:r>
            <a:r>
              <a:rPr lang="en-US" dirty="0"/>
              <a:t>arrangement reduces traffic between segments and improves overall network performance. </a:t>
            </a:r>
            <a:endParaRPr lang="en-US" dirty="0" smtClean="0"/>
          </a:p>
          <a:p>
            <a:pPr marL="0" indent="0" algn="just">
              <a:buNone/>
            </a:pPr>
            <a:endParaRPr lang="en-US" dirty="0" smtClean="0"/>
          </a:p>
          <a:p>
            <a:pPr algn="just"/>
            <a:r>
              <a:rPr lang="en-US" dirty="0" smtClean="0"/>
              <a:t>Sometimes </a:t>
            </a:r>
            <a:r>
              <a:rPr lang="en-US" dirty="0"/>
              <a:t>it is necessary to divide networks into subnets to reduce the amount of traffic on each larger subnet or for security reasons. Once divided, the bridge connects the two subnets and manages the traffic flow between them. </a:t>
            </a:r>
            <a:endParaRPr lang="en-US" dirty="0" smtClean="0"/>
          </a:p>
          <a:p>
            <a:pPr algn="just"/>
            <a:endParaRPr lang="en-US" dirty="0"/>
          </a:p>
        </p:txBody>
      </p:sp>
    </p:spTree>
    <p:extLst>
      <p:ext uri="{BB962C8B-B14F-4D97-AF65-F5344CB8AC3E}">
        <p14:creationId xmlns:p14="http://schemas.microsoft.com/office/powerpoint/2010/main" xmlns="" val="2557617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0" y="228600"/>
            <a:ext cx="8382000" cy="6400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itchFamily="18" charset="0"/>
                <a:cs typeface="Times New Roman" pitchFamily="18" charset="0"/>
              </a:rPr>
              <a:t>WIRELESS ACCESS POINTS</a:t>
            </a:r>
            <a:endParaRPr lang="en-US" dirty="0"/>
          </a:p>
        </p:txBody>
      </p:sp>
      <p:sp>
        <p:nvSpPr>
          <p:cNvPr id="3" name="Content Placeholder 2"/>
          <p:cNvSpPr>
            <a:spLocks noGrp="1"/>
          </p:cNvSpPr>
          <p:nvPr>
            <p:ph idx="1"/>
          </p:nvPr>
        </p:nvSpPr>
        <p:spPr>
          <a:xfrm>
            <a:off x="152400" y="838200"/>
            <a:ext cx="8763000" cy="5791200"/>
          </a:xfrm>
        </p:spPr>
        <p:txBody>
          <a:bodyPr>
            <a:normAutofit fontScale="92500" lnSpcReduction="20000"/>
          </a:bodyPr>
          <a:lstStyle/>
          <a:p>
            <a:pPr algn="just"/>
            <a:r>
              <a:rPr lang="en-US" dirty="0" smtClean="0"/>
              <a:t>Depending on the size of the network, one or more WAPs may be required. Additional WAPs are used to allow access to more wireless clients and to expand the range of the wireless network. </a:t>
            </a:r>
          </a:p>
          <a:p>
            <a:pPr algn="just">
              <a:buNone/>
            </a:pPr>
            <a:endParaRPr lang="en-US" dirty="0" smtClean="0"/>
          </a:p>
          <a:p>
            <a:pPr algn="just"/>
            <a:r>
              <a:rPr lang="en-US" dirty="0" smtClean="0"/>
              <a:t>Each WAP is limited by a transmissions range, the distance a client can be from a WAP and still get a useable signal. </a:t>
            </a:r>
          </a:p>
          <a:p>
            <a:pPr algn="just">
              <a:buNone/>
            </a:pPr>
            <a:endParaRPr lang="en-US" dirty="0" smtClean="0"/>
          </a:p>
          <a:p>
            <a:pPr algn="just"/>
            <a:r>
              <a:rPr lang="en-US" dirty="0" smtClean="0"/>
              <a:t>The actual distance depends on the wireless standard being used and the obstructions and environmental conditions between the client and the WAP.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92500" lnSpcReduction="10000"/>
          </a:bodyPr>
          <a:lstStyle/>
          <a:p>
            <a:pPr algn="just"/>
            <a:r>
              <a:rPr lang="en-US" dirty="0" smtClean="0"/>
              <a:t>WAP receives transmissions from wireless devices within a specific range and transmits those signals to the network beyond. </a:t>
            </a:r>
          </a:p>
          <a:p>
            <a:pPr algn="just"/>
            <a:endParaRPr lang="en-US" dirty="0" smtClean="0"/>
          </a:p>
          <a:p>
            <a:pPr algn="just"/>
            <a:r>
              <a:rPr lang="en-US" dirty="0" smtClean="0"/>
              <a:t>This network may be a private Ethernet network or Internet. The transmission range a WAP can support and number of wireless device that can connect to it depends on the wireless standard being used and the signal interference between the two devices. </a:t>
            </a:r>
          </a:p>
          <a:p>
            <a:pPr algn="just"/>
            <a:endParaRPr lang="en-US" dirty="0" smtClean="0"/>
          </a:p>
          <a:p>
            <a:pPr algn="just"/>
            <a:r>
              <a:rPr lang="en-US" dirty="0" smtClean="0"/>
              <a:t>In infrastructure wireless networking, there may be multiple access points to cover a large area or only a single access point for a small area such as a single home or small building.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39762"/>
          </a:xfrm>
        </p:spPr>
        <p:txBody>
          <a:bodyPr>
            <a:normAutofit fontScale="90000"/>
          </a:bodyPr>
          <a:lstStyle/>
          <a:p>
            <a:r>
              <a:rPr lang="en-US" b="1" dirty="0" smtClean="0">
                <a:latin typeface="Ime"/>
              </a:rPr>
              <a:t>GATEWAYS</a:t>
            </a:r>
            <a:endParaRPr lang="en-US" b="1" dirty="0">
              <a:latin typeface="Ime"/>
            </a:endParaRPr>
          </a:p>
        </p:txBody>
      </p:sp>
      <p:sp>
        <p:nvSpPr>
          <p:cNvPr id="3" name="Content Placeholder 2"/>
          <p:cNvSpPr>
            <a:spLocks noGrp="1"/>
          </p:cNvSpPr>
          <p:nvPr>
            <p:ph idx="1"/>
          </p:nvPr>
        </p:nvSpPr>
        <p:spPr>
          <a:xfrm>
            <a:off x="152400" y="685800"/>
            <a:ext cx="8839200" cy="5867400"/>
          </a:xfrm>
        </p:spPr>
        <p:txBody>
          <a:bodyPr>
            <a:normAutofit fontScale="85000" lnSpcReduction="10000"/>
          </a:bodyPr>
          <a:lstStyle/>
          <a:p>
            <a:pPr algn="just"/>
            <a:r>
              <a:rPr lang="en-US" dirty="0" smtClean="0"/>
              <a:t>A gateway is a device, software or system that converts data between incompatible systems. Gateways scan translate data between different OS, between different e-mail formats or between totally different networks.</a:t>
            </a:r>
          </a:p>
          <a:p>
            <a:pPr algn="just"/>
            <a:r>
              <a:rPr lang="en-US" dirty="0" smtClean="0"/>
              <a:t>Any device system or software application that can perform the function of translating data from one format to another.</a:t>
            </a:r>
          </a:p>
          <a:p>
            <a:pPr algn="just"/>
            <a:r>
              <a:rPr lang="en-US" dirty="0" smtClean="0"/>
              <a:t>The key feature of a gateway is that it converts the format of the data, not the data itself.</a:t>
            </a:r>
          </a:p>
          <a:p>
            <a:pPr marL="0" indent="0" algn="just">
              <a:buNone/>
            </a:pPr>
            <a:endParaRPr lang="en-US" dirty="0" smtClean="0"/>
          </a:p>
          <a:p>
            <a:pPr algn="just"/>
            <a:r>
              <a:rPr lang="en-US" dirty="0" smtClean="0"/>
              <a:t>It is important not to confuse a gateway with the default gateway in TCP/IP which only forwards IP data packets. </a:t>
            </a:r>
          </a:p>
          <a:p>
            <a:pPr algn="just"/>
            <a:r>
              <a:rPr lang="en-US" dirty="0" smtClean="0"/>
              <a:t>A router that can route data from an IPX network to an IP network is, technically a gateway.</a:t>
            </a:r>
            <a:endParaRPr lang="en-US" dirty="0"/>
          </a:p>
        </p:txBody>
      </p:sp>
    </p:spTree>
    <p:extLst>
      <p:ext uri="{BB962C8B-B14F-4D97-AF65-F5344CB8AC3E}">
        <p14:creationId xmlns:p14="http://schemas.microsoft.com/office/powerpoint/2010/main" xmlns="" val="255761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rmAutofit fontScale="70000" lnSpcReduction="20000"/>
          </a:bodyPr>
          <a:lstStyle/>
          <a:p>
            <a:pPr algn="just"/>
            <a:r>
              <a:rPr lang="en-US" dirty="0" smtClean="0"/>
              <a:t>Software gateways can be found everywhere. Many companies use an email system such as Microsoft Exchange or Novell GroupWise. These systems transmit mail internally in a certain format. </a:t>
            </a:r>
          </a:p>
          <a:p>
            <a:pPr algn="just">
              <a:buNone/>
            </a:pPr>
            <a:endParaRPr lang="en-US" dirty="0" smtClean="0"/>
          </a:p>
          <a:p>
            <a:pPr algn="just"/>
            <a:r>
              <a:rPr lang="en-US" dirty="0" smtClean="0"/>
              <a:t>When email needs to be sent across the internet to users using a different email system, the email must be converted to another format, usually to Simple Mail Transfer Protocol (SMTP). This conversion process is performed by a software gateway</a:t>
            </a:r>
          </a:p>
          <a:p>
            <a:pPr algn="just">
              <a:buNone/>
            </a:pPr>
            <a:endParaRPr lang="en-US" dirty="0" smtClean="0"/>
          </a:p>
          <a:p>
            <a:pPr algn="just"/>
            <a:r>
              <a:rPr lang="en-US" dirty="0" smtClean="0"/>
              <a:t>Another good example of a gateway involves the System Network Architecture (SNA) gateway, which converts the data format used on a PC to that used on an IBM mainframe or minicomputer. A system that acts as an SNA gateway sits between the client PC and the mainframe and translates requests and replies from both directions.</a:t>
            </a:r>
          </a:p>
          <a:p>
            <a:pPr algn="just"/>
            <a:endParaRPr lang="en-US" dirty="0" smtClean="0"/>
          </a:p>
          <a:p>
            <a:pPr algn="just"/>
            <a:r>
              <a:rPr lang="en-US" dirty="0" smtClean="0"/>
              <a:t>Gateways slow the flow of data and can therefore potentially become bottlenecks. The conversion from one data format to another takes time, and so the flow of data through a gateway is always slower than the flow of data without one.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533400"/>
            <a:ext cx="86868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2311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451757"/>
            <a:ext cx="8153400" cy="5893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3725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a:bodyPr>
          <a:lstStyle/>
          <a:p>
            <a:r>
              <a:rPr lang="en-US" b="1" dirty="0" smtClean="0"/>
              <a:t>FIREWALLS</a:t>
            </a:r>
            <a:endParaRPr lang="en-US" b="1" dirty="0"/>
          </a:p>
        </p:txBody>
      </p:sp>
      <p:sp>
        <p:nvSpPr>
          <p:cNvPr id="3" name="Content Placeholder 2"/>
          <p:cNvSpPr>
            <a:spLocks noGrp="1"/>
          </p:cNvSpPr>
          <p:nvPr>
            <p:ph idx="1"/>
          </p:nvPr>
        </p:nvSpPr>
        <p:spPr>
          <a:xfrm>
            <a:off x="228600" y="990600"/>
            <a:ext cx="8686800" cy="5638800"/>
          </a:xfrm>
        </p:spPr>
        <p:txBody>
          <a:bodyPr>
            <a:normAutofit fontScale="92500" lnSpcReduction="10000"/>
          </a:bodyPr>
          <a:lstStyle/>
          <a:p>
            <a:pPr algn="just"/>
            <a:r>
              <a:rPr lang="en-US" dirty="0" smtClean="0"/>
              <a:t>Firewalls are essential part of a network today. A firewall is a networking device, either hardware or software based, that controls access to your organization’s network. </a:t>
            </a:r>
          </a:p>
          <a:p>
            <a:pPr algn="just"/>
            <a:endParaRPr lang="en-US" dirty="0" smtClean="0"/>
          </a:p>
          <a:p>
            <a:pPr algn="just"/>
            <a:r>
              <a:rPr lang="en-US" dirty="0" smtClean="0"/>
              <a:t>This control access is designed to protect data and resources from outside threat. To do this, firewalls are typically placed between an internal network and the Internet. </a:t>
            </a:r>
          </a:p>
          <a:p>
            <a:pPr algn="just"/>
            <a:endParaRPr lang="en-US" dirty="0" smtClean="0"/>
          </a:p>
          <a:p>
            <a:pPr algn="just"/>
            <a:r>
              <a:rPr lang="en-US" dirty="0" smtClean="0"/>
              <a:t>Once it is in place, it can control access in and out of that point.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38200"/>
          </a:xfrm>
        </p:spPr>
        <p:txBody>
          <a:bodyPr/>
          <a:lstStyle/>
          <a:p>
            <a:r>
              <a:rPr lang="en-US" b="1" dirty="0" smtClean="0"/>
              <a:t>FIREWALLS</a:t>
            </a:r>
            <a:endParaRPr lang="en-US" dirty="0"/>
          </a:p>
        </p:txBody>
      </p:sp>
      <p:sp>
        <p:nvSpPr>
          <p:cNvPr id="3" name="Content Placeholder 2"/>
          <p:cNvSpPr>
            <a:spLocks noGrp="1"/>
          </p:cNvSpPr>
          <p:nvPr>
            <p:ph idx="1"/>
          </p:nvPr>
        </p:nvSpPr>
        <p:spPr>
          <a:xfrm>
            <a:off x="152400" y="838200"/>
            <a:ext cx="8763000" cy="5867400"/>
          </a:xfrm>
        </p:spPr>
        <p:txBody>
          <a:bodyPr>
            <a:normAutofit fontScale="77500" lnSpcReduction="20000"/>
          </a:bodyPr>
          <a:lstStyle/>
          <a:p>
            <a:pPr algn="just"/>
            <a:r>
              <a:rPr lang="en-US" dirty="0" smtClean="0"/>
              <a:t>Although firewalls typically protect internal networks from public networks, they are also used to control access between specific network segments within a network.</a:t>
            </a:r>
          </a:p>
          <a:p>
            <a:pPr algn="just"/>
            <a:r>
              <a:rPr lang="en-US" dirty="0" smtClean="0"/>
              <a:t>For example, you might place a firewall between the Accounts Department and the Sales Department.</a:t>
            </a:r>
          </a:p>
          <a:p>
            <a:pPr algn="just"/>
            <a:endParaRPr lang="en-US" dirty="0" smtClean="0"/>
          </a:p>
          <a:p>
            <a:pPr algn="just"/>
            <a:r>
              <a:rPr lang="en-US" dirty="0" smtClean="0"/>
              <a:t>Firewalls can be implemented through software or through dedicated hardware device. </a:t>
            </a:r>
          </a:p>
          <a:p>
            <a:pPr algn="just">
              <a:buNone/>
            </a:pPr>
            <a:endParaRPr lang="en-US" dirty="0" smtClean="0"/>
          </a:p>
          <a:p>
            <a:pPr algn="just"/>
            <a:r>
              <a:rPr lang="en-US" dirty="0" smtClean="0"/>
              <a:t>Organizations implement software firewalls through network operating systems (NOS) such as Linux/Unix, Windows servers and Mac OS servers. The firewall is  certain on the server to allow or permit types of network traffic. In small offices and for regular home use, a firewall is commonly installed on the local system and configured to control traffic.</a:t>
            </a:r>
          </a:p>
          <a:p>
            <a:pPr algn="just"/>
            <a:endParaRPr lang="en-US" dirty="0" smtClean="0"/>
          </a:p>
          <a:p>
            <a:pPr algn="just"/>
            <a:r>
              <a:rPr lang="en-US" dirty="0" smtClean="0"/>
              <a:t>Many third-party firewalls are available.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92500" lnSpcReduction="10000"/>
          </a:bodyPr>
          <a:lstStyle/>
          <a:p>
            <a:pPr algn="just"/>
            <a:r>
              <a:rPr lang="en-US" dirty="0" smtClean="0"/>
              <a:t>Hardware firewalls are used in networks of all sizes today. </a:t>
            </a:r>
          </a:p>
          <a:p>
            <a:pPr algn="just"/>
            <a:endParaRPr lang="en-US" dirty="0" smtClean="0"/>
          </a:p>
          <a:p>
            <a:pPr algn="just"/>
            <a:r>
              <a:rPr lang="en-US" dirty="0" smtClean="0"/>
              <a:t>They are often dedicated network devices and can be implemented with very little configuration and protect all system behind it from outside sources. </a:t>
            </a:r>
          </a:p>
          <a:p>
            <a:pPr algn="just"/>
            <a:endParaRPr lang="en-US" dirty="0" smtClean="0"/>
          </a:p>
          <a:p>
            <a:pPr algn="just"/>
            <a:r>
              <a:rPr lang="en-US" dirty="0" smtClean="0"/>
              <a:t>They are readily available toady and often combined with other devices. </a:t>
            </a:r>
          </a:p>
          <a:p>
            <a:pPr algn="just"/>
            <a:endParaRPr lang="en-US" dirty="0" smtClean="0"/>
          </a:p>
          <a:p>
            <a:pPr algn="just"/>
            <a:r>
              <a:rPr lang="en-US" dirty="0" smtClean="0"/>
              <a:t>For example, many broadband routers and wireless access points have firewall functionality built in. In such a case, the router or WAP may have a number of ports available to plug system into.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553200"/>
          </a:xfrm>
        </p:spPr>
        <p:txBody>
          <a:bodyPr>
            <a:normAutofit fontScale="85000" lnSpcReduction="10000"/>
          </a:bodyPr>
          <a:lstStyle/>
          <a:p>
            <a:pPr algn="just"/>
            <a:r>
              <a:rPr lang="en-US" dirty="0" smtClean="0"/>
              <a:t>Today, network switches have largely replaced bridges. </a:t>
            </a:r>
          </a:p>
          <a:p>
            <a:pPr algn="just"/>
            <a:r>
              <a:rPr lang="en-US" dirty="0" smtClean="0"/>
              <a:t>A bridge functions by blocking or forwarding data, based on the destination MAC address written into each frame of data. If the bridge believes the destination address is on a network other than that from which the data was received, it can forward the data to the other networks to which it is connected. If the address is not on the other side of the bridge, the data is blocked from passing. </a:t>
            </a:r>
          </a:p>
          <a:p>
            <a:pPr marL="0" indent="0" algn="just">
              <a:buNone/>
            </a:pPr>
            <a:endParaRPr lang="en-US" dirty="0" smtClean="0"/>
          </a:p>
          <a:p>
            <a:pPr algn="just"/>
            <a:r>
              <a:rPr lang="en-US" dirty="0" smtClean="0"/>
              <a:t>Bridges “learn” the MAC addresses of devices on connected networks by “listening” to network traffic and recording the network from which the traffic originates.</a:t>
            </a:r>
          </a:p>
          <a:p>
            <a:pPr algn="just"/>
            <a:r>
              <a:rPr lang="en-US" dirty="0" smtClean="0"/>
              <a:t>In general, a bridge should be placed such that not more than 20 percent of network traffic needs to cross the bridge.</a:t>
            </a:r>
          </a:p>
          <a:p>
            <a:endParaRPr lang="en-US" dirty="0"/>
          </a:p>
        </p:txBody>
      </p:sp>
    </p:spTree>
    <p:extLst>
      <p:ext uri="{BB962C8B-B14F-4D97-AF65-F5344CB8AC3E}">
        <p14:creationId xmlns:p14="http://schemas.microsoft.com/office/powerpoint/2010/main" xmlns="" val="2831258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lnSpcReduction="10000"/>
          </a:bodyPr>
          <a:lstStyle/>
          <a:p>
            <a:pPr>
              <a:buNone/>
            </a:pPr>
            <a:r>
              <a:rPr lang="en-US" b="1" dirty="0" smtClean="0"/>
              <a:t>CSUs/DSUs</a:t>
            </a:r>
          </a:p>
          <a:p>
            <a:pPr algn="just"/>
            <a:r>
              <a:rPr lang="en-US" dirty="0" smtClean="0"/>
              <a:t>A Channel Service Unit/Data Service Unit (CSU/DSU) acts as a translator between the LAN data format and the WAN data format. Such a conversion is necessary because the technologies used on WAN links are different from those used on LANs. </a:t>
            </a:r>
          </a:p>
          <a:p>
            <a:pPr algn="just">
              <a:buNone/>
            </a:pPr>
            <a:endParaRPr lang="en-US" dirty="0" smtClean="0"/>
          </a:p>
          <a:p>
            <a:pPr algn="just"/>
            <a:r>
              <a:rPr lang="en-US" dirty="0" smtClean="0"/>
              <a:t>Some consider a CSU/DSU as a type of digital modem; but unlike a normal modem, which changes the signal from digital to analog, a CSU/DSU changes the signal from one digital format to another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normAutofit fontScale="90000"/>
          </a:bodyPr>
          <a:lstStyle/>
          <a:p>
            <a:r>
              <a:rPr lang="en-US" b="1" i="1" dirty="0" smtClean="0"/>
              <a:t>How a CSUs/DSUs is used in a network</a:t>
            </a:r>
            <a:br>
              <a:rPr lang="en-US" b="1" i="1" dirty="0" smtClean="0"/>
            </a:br>
            <a:r>
              <a:rPr lang="en-US" b="1" dirty="0" smtClean="0"/>
              <a:t> </a:t>
            </a:r>
            <a:r>
              <a:rPr lang="en-US" dirty="0" smtClean="0"/>
              <a:t>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838200"/>
            <a:ext cx="8686800"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r>
              <a:rPr lang="en-US" b="1" dirty="0" smtClean="0"/>
              <a:t>MODEM</a:t>
            </a:r>
          </a:p>
          <a:p>
            <a:pPr algn="just">
              <a:buNone/>
            </a:pPr>
            <a:r>
              <a:rPr lang="en-US" dirty="0" smtClean="0"/>
              <a:t>	Modem is a contraction of the terms modulator and demodulator. </a:t>
            </a:r>
          </a:p>
          <a:p>
            <a:pPr algn="just">
              <a:buNone/>
            </a:pPr>
            <a:endParaRPr lang="en-US" dirty="0" smtClean="0"/>
          </a:p>
          <a:p>
            <a:pPr algn="just"/>
            <a:r>
              <a:rPr lang="en-US" dirty="0" smtClean="0"/>
              <a:t>They translate digital signals from a computer into analog signals that can travel across conventional phone lines. </a:t>
            </a:r>
          </a:p>
          <a:p>
            <a:pPr algn="just"/>
            <a:endParaRPr lang="en-US" dirty="0" smtClean="0"/>
          </a:p>
          <a:p>
            <a:pPr algn="just"/>
            <a:r>
              <a:rPr lang="en-US" dirty="0" smtClean="0"/>
              <a:t>The modem modulates the signal at the sending end and the demodulates at the receiving end.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b="1" dirty="0" smtClean="0"/>
              <a:t>Network Devices Summary</a:t>
            </a:r>
            <a:endParaRPr lang="en-US" dirty="0"/>
          </a:p>
        </p:txBody>
      </p:sp>
      <p:graphicFrame>
        <p:nvGraphicFramePr>
          <p:cNvPr id="4" name="Content Placeholder 3"/>
          <p:cNvGraphicFramePr>
            <a:graphicFrameLocks noGrp="1"/>
          </p:cNvGraphicFramePr>
          <p:nvPr>
            <p:ph idx="1"/>
          </p:nvPr>
        </p:nvGraphicFramePr>
        <p:xfrm>
          <a:off x="228600" y="533400"/>
          <a:ext cx="8686800" cy="6035040"/>
        </p:xfrm>
        <a:graphic>
          <a:graphicData uri="http://schemas.openxmlformats.org/drawingml/2006/table">
            <a:tbl>
              <a:tblPr firstRow="1" bandRow="1">
                <a:tableStyleId>{5C22544A-7EE6-4342-B048-85BDC9FD1C3A}</a:tableStyleId>
              </a:tblPr>
              <a:tblGrid>
                <a:gridCol w="4343400"/>
                <a:gridCol w="4343400"/>
              </a:tblGrid>
              <a:tr h="318655">
                <a:tc>
                  <a:txBody>
                    <a:bodyPr/>
                    <a:lstStyle/>
                    <a:p>
                      <a:r>
                        <a:rPr lang="en-US" sz="1800" b="1" kern="1200" baseline="0" dirty="0" smtClean="0">
                          <a:solidFill>
                            <a:schemeClr val="lt1"/>
                          </a:solidFill>
                          <a:latin typeface="+mn-lt"/>
                          <a:ea typeface="+mn-ea"/>
                          <a:cs typeface="+mn-cs"/>
                        </a:rPr>
                        <a:t>Device</a:t>
                      </a:r>
                      <a:endParaRPr lang="en-US" dirty="0"/>
                    </a:p>
                  </a:txBody>
                  <a:tcPr/>
                </a:tc>
                <a:tc>
                  <a:txBody>
                    <a:bodyPr/>
                    <a:lstStyle/>
                    <a:p>
                      <a:r>
                        <a:rPr lang="en-US" sz="1800" b="1" kern="1200" baseline="0" dirty="0" smtClean="0">
                          <a:solidFill>
                            <a:schemeClr val="lt1"/>
                          </a:solidFill>
                          <a:latin typeface="+mn-lt"/>
                          <a:ea typeface="+mn-ea"/>
                          <a:cs typeface="+mn-cs"/>
                        </a:rPr>
                        <a:t>Function/Purpose</a:t>
                      </a:r>
                      <a:endParaRPr lang="en-US" dirty="0"/>
                    </a:p>
                  </a:txBody>
                  <a:tcPr/>
                </a:tc>
              </a:tr>
              <a:tr h="796636">
                <a:tc>
                  <a:txBody>
                    <a:bodyPr/>
                    <a:lstStyle/>
                    <a:p>
                      <a:r>
                        <a:rPr lang="en-US" sz="1800" kern="1200" baseline="0" dirty="0" smtClean="0">
                          <a:solidFill>
                            <a:schemeClr val="dk1"/>
                          </a:solidFill>
                          <a:latin typeface="+mn-lt"/>
                          <a:ea typeface="+mn-ea"/>
                          <a:cs typeface="+mn-cs"/>
                        </a:rPr>
                        <a:t>Hub</a:t>
                      </a:r>
                      <a:endParaRPr lang="en-US" dirty="0"/>
                    </a:p>
                  </a:txBody>
                  <a:tcPr/>
                </a:tc>
                <a:tc>
                  <a:txBody>
                    <a:bodyPr/>
                    <a:lstStyle/>
                    <a:p>
                      <a:pPr algn="just"/>
                      <a:r>
                        <a:rPr lang="en-US" sz="1800" kern="1200" baseline="0" dirty="0" smtClean="0">
                          <a:solidFill>
                            <a:schemeClr val="dk1"/>
                          </a:solidFill>
                          <a:latin typeface="+mn-lt"/>
                          <a:ea typeface="+mn-ea"/>
                          <a:cs typeface="+mn-cs"/>
                        </a:rPr>
                        <a:t>Connects devices on a Ethernet A hub does not perform any tasks besides</a:t>
                      </a:r>
                    </a:p>
                    <a:p>
                      <a:pPr algn="just"/>
                      <a:r>
                        <a:rPr lang="en-US" sz="1800" kern="1200" baseline="0" dirty="0" smtClean="0">
                          <a:solidFill>
                            <a:schemeClr val="dk1"/>
                          </a:solidFill>
                          <a:latin typeface="+mn-lt"/>
                          <a:ea typeface="+mn-ea"/>
                          <a:cs typeface="+mn-cs"/>
                        </a:rPr>
                        <a:t>twisted-pair network. signal regeneration.</a:t>
                      </a:r>
                      <a:endParaRPr lang="en-US" dirty="0"/>
                    </a:p>
                  </a:txBody>
                  <a:tcPr/>
                </a:tc>
              </a:tr>
              <a:tr h="1035627">
                <a:tc>
                  <a:txBody>
                    <a:bodyPr/>
                    <a:lstStyle/>
                    <a:p>
                      <a:r>
                        <a:rPr lang="en-US" sz="1800" kern="1200" baseline="0" dirty="0" smtClean="0">
                          <a:solidFill>
                            <a:schemeClr val="dk1"/>
                          </a:solidFill>
                          <a:latin typeface="+mn-lt"/>
                          <a:ea typeface="+mn-ea"/>
                          <a:cs typeface="+mn-cs"/>
                        </a:rPr>
                        <a:t>Switch</a:t>
                      </a:r>
                      <a:endParaRPr lang="en-US" dirty="0"/>
                    </a:p>
                  </a:txBody>
                  <a:tcPr/>
                </a:tc>
                <a:tc>
                  <a:txBody>
                    <a:bodyPr/>
                    <a:lstStyle/>
                    <a:p>
                      <a:pPr algn="just"/>
                      <a:r>
                        <a:rPr lang="en-US" sz="1800" kern="1200" baseline="0" dirty="0" smtClean="0">
                          <a:solidFill>
                            <a:schemeClr val="dk1"/>
                          </a:solidFill>
                          <a:latin typeface="+mn-lt"/>
                          <a:ea typeface="+mn-ea"/>
                          <a:cs typeface="+mn-cs"/>
                        </a:rPr>
                        <a:t>Connects devices on a twisted- </a:t>
                      </a:r>
                    </a:p>
                    <a:p>
                      <a:pPr algn="just"/>
                      <a:r>
                        <a:rPr lang="en-US" sz="1800" kern="1200" baseline="0" dirty="0" smtClean="0">
                          <a:solidFill>
                            <a:schemeClr val="dk1"/>
                          </a:solidFill>
                          <a:latin typeface="+mn-lt"/>
                          <a:ea typeface="+mn-ea"/>
                          <a:cs typeface="+mn-cs"/>
                        </a:rPr>
                        <a:t>A switch forwards data to its destination by</a:t>
                      </a:r>
                    </a:p>
                    <a:p>
                      <a:pPr algn="just"/>
                      <a:r>
                        <a:rPr lang="en-US" sz="1800" kern="1200" baseline="0" dirty="0" smtClean="0">
                          <a:solidFill>
                            <a:schemeClr val="dk1"/>
                          </a:solidFill>
                          <a:latin typeface="+mn-lt"/>
                          <a:ea typeface="+mn-ea"/>
                          <a:cs typeface="+mn-cs"/>
                        </a:rPr>
                        <a:t>pair network. using the MAC address embedded in each packet.</a:t>
                      </a:r>
                      <a:endParaRPr lang="en-US" dirty="0"/>
                    </a:p>
                  </a:txBody>
                  <a:tcPr/>
                </a:tc>
              </a:tr>
              <a:tr h="1035627">
                <a:tc>
                  <a:txBody>
                    <a:bodyPr/>
                    <a:lstStyle/>
                    <a:p>
                      <a:r>
                        <a:rPr lang="en-US" sz="1800" kern="1200" baseline="0" dirty="0" smtClean="0">
                          <a:solidFill>
                            <a:schemeClr val="dk1"/>
                          </a:solidFill>
                          <a:latin typeface="+mn-lt"/>
                          <a:ea typeface="+mn-ea"/>
                          <a:cs typeface="+mn-cs"/>
                        </a:rPr>
                        <a:t>Bridge</a:t>
                      </a:r>
                      <a:endParaRPr lang="en-US" dirty="0"/>
                    </a:p>
                  </a:txBody>
                  <a:tcPr/>
                </a:tc>
                <a:tc>
                  <a:txBody>
                    <a:bodyPr/>
                    <a:lstStyle/>
                    <a:p>
                      <a:pPr algn="just"/>
                      <a:r>
                        <a:rPr lang="en-US" sz="1800" kern="1200" baseline="0" dirty="0" smtClean="0">
                          <a:solidFill>
                            <a:schemeClr val="dk1"/>
                          </a:solidFill>
                          <a:latin typeface="+mn-lt"/>
                          <a:ea typeface="+mn-ea"/>
                          <a:cs typeface="+mn-cs"/>
                        </a:rPr>
                        <a:t>Connects LANs to reduce overall A bridge allows or prevents data from passing</a:t>
                      </a:r>
                    </a:p>
                    <a:p>
                      <a:pPr algn="just"/>
                      <a:r>
                        <a:rPr lang="en-US" sz="1800" kern="1200" baseline="0" dirty="0" smtClean="0">
                          <a:solidFill>
                            <a:schemeClr val="dk1"/>
                          </a:solidFill>
                          <a:latin typeface="+mn-lt"/>
                          <a:ea typeface="+mn-ea"/>
                          <a:cs typeface="+mn-cs"/>
                        </a:rPr>
                        <a:t>network traffic. through it by reading the MAC address.</a:t>
                      </a:r>
                      <a:endParaRPr lang="en-US" dirty="0"/>
                    </a:p>
                  </a:txBody>
                  <a:tcPr/>
                </a:tc>
              </a:tr>
              <a:tr h="796636">
                <a:tc>
                  <a:txBody>
                    <a:bodyPr/>
                    <a:lstStyle/>
                    <a:p>
                      <a:r>
                        <a:rPr lang="en-US" sz="1800" kern="1200" baseline="0" dirty="0" smtClean="0">
                          <a:solidFill>
                            <a:schemeClr val="dk1"/>
                          </a:solidFill>
                          <a:latin typeface="+mn-lt"/>
                          <a:ea typeface="+mn-ea"/>
                          <a:cs typeface="+mn-cs"/>
                        </a:rPr>
                        <a:t>Router</a:t>
                      </a:r>
                      <a:endParaRPr lang="en-US" dirty="0"/>
                    </a:p>
                  </a:txBody>
                  <a:tcPr/>
                </a:tc>
                <a:tc>
                  <a:txBody>
                    <a:bodyPr/>
                    <a:lstStyle/>
                    <a:p>
                      <a:pPr algn="just"/>
                      <a:r>
                        <a:rPr lang="en-US" sz="1800" kern="1200" baseline="0" dirty="0" smtClean="0">
                          <a:solidFill>
                            <a:schemeClr val="dk1"/>
                          </a:solidFill>
                          <a:latin typeface="+mn-lt"/>
                          <a:ea typeface="+mn-ea"/>
                          <a:cs typeface="+mn-cs"/>
                        </a:rPr>
                        <a:t>Connects networks together. A router uses the software-configured network</a:t>
                      </a:r>
                    </a:p>
                    <a:p>
                      <a:pPr algn="just"/>
                      <a:r>
                        <a:rPr lang="en-US" sz="1800" kern="1200" baseline="0" dirty="0" smtClean="0">
                          <a:solidFill>
                            <a:schemeClr val="dk1"/>
                          </a:solidFill>
                          <a:latin typeface="+mn-lt"/>
                          <a:ea typeface="+mn-ea"/>
                          <a:cs typeface="+mn-cs"/>
                        </a:rPr>
                        <a:t>address to make forwarding decisions.</a:t>
                      </a:r>
                      <a:endParaRPr lang="en-US" dirty="0"/>
                    </a:p>
                  </a:txBody>
                  <a:tcPr/>
                </a:tc>
              </a:tr>
              <a:tr h="1274618">
                <a:tc>
                  <a:txBody>
                    <a:bodyPr/>
                    <a:lstStyle/>
                    <a:p>
                      <a:r>
                        <a:rPr lang="en-US" sz="1800" kern="1200" baseline="0" dirty="0" smtClean="0">
                          <a:solidFill>
                            <a:schemeClr val="dk1"/>
                          </a:solidFill>
                          <a:latin typeface="+mn-lt"/>
                          <a:ea typeface="+mn-ea"/>
                          <a:cs typeface="+mn-cs"/>
                        </a:rPr>
                        <a:t>Gateway</a:t>
                      </a:r>
                      <a:endParaRPr lang="en-US" dirty="0"/>
                    </a:p>
                  </a:txBody>
                  <a:tcPr/>
                </a:tc>
                <a:tc>
                  <a:txBody>
                    <a:bodyPr/>
                    <a:lstStyle/>
                    <a:p>
                      <a:pPr algn="just"/>
                      <a:r>
                        <a:rPr lang="en-US" sz="1800" kern="1200" baseline="0" dirty="0" smtClean="0">
                          <a:solidFill>
                            <a:schemeClr val="dk1"/>
                          </a:solidFill>
                          <a:latin typeface="+mn-lt"/>
                          <a:ea typeface="+mn-ea"/>
                          <a:cs typeface="+mn-cs"/>
                        </a:rPr>
                        <a:t>Translates from one data format Gateways can be hardware or software based. Any</a:t>
                      </a:r>
                    </a:p>
                    <a:p>
                      <a:pPr algn="just"/>
                      <a:r>
                        <a:rPr lang="en-US" sz="1800" kern="1200" baseline="0" dirty="0" smtClean="0">
                          <a:solidFill>
                            <a:schemeClr val="dk1"/>
                          </a:solidFill>
                          <a:latin typeface="+mn-lt"/>
                          <a:ea typeface="+mn-ea"/>
                          <a:cs typeface="+mn-cs"/>
                        </a:rPr>
                        <a:t>to another. device that translates data formats is called a</a:t>
                      </a:r>
                    </a:p>
                    <a:p>
                      <a:pPr algn="just"/>
                      <a:r>
                        <a:rPr lang="en-US" sz="1800" kern="1200" baseline="0" dirty="0" smtClean="0">
                          <a:solidFill>
                            <a:schemeClr val="dk1"/>
                          </a:solidFill>
                          <a:latin typeface="+mn-lt"/>
                          <a:ea typeface="+mn-ea"/>
                          <a:cs typeface="+mn-cs"/>
                        </a:rPr>
                        <a:t>gateway.</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763000" cy="6400800"/>
        </p:xfrm>
        <a:graphic>
          <a:graphicData uri="http://schemas.openxmlformats.org/drawingml/2006/table">
            <a:tbl>
              <a:tblPr firstRow="1" bandRow="1">
                <a:tableStyleId>{B301B821-A1FF-4177-AEE7-76D212191A09}</a:tableStyleId>
              </a:tblPr>
              <a:tblGrid>
                <a:gridCol w="4381500"/>
                <a:gridCol w="4381500"/>
              </a:tblGrid>
              <a:tr h="1529080">
                <a:tc>
                  <a:txBody>
                    <a:bodyPr/>
                    <a:lstStyle/>
                    <a:p>
                      <a:r>
                        <a:rPr lang="en-US" sz="1600" b="1" kern="1200" baseline="0" dirty="0" smtClean="0">
                          <a:solidFill>
                            <a:schemeClr val="lt1"/>
                          </a:solidFill>
                          <a:latin typeface="+mn-lt"/>
                          <a:ea typeface="+mn-ea"/>
                          <a:cs typeface="+mn-cs"/>
                        </a:rPr>
                        <a:t>CSU/DSU</a:t>
                      </a:r>
                      <a:endParaRPr lang="en-US" sz="1600" dirty="0"/>
                    </a:p>
                  </a:txBody>
                  <a:tcPr/>
                </a:tc>
                <a:tc>
                  <a:txBody>
                    <a:bodyPr/>
                    <a:lstStyle/>
                    <a:p>
                      <a:r>
                        <a:rPr lang="en-US" sz="1600" kern="1200" baseline="0" dirty="0" smtClean="0"/>
                        <a:t>Translates digital signals used on CSU/DSU functionality is sometimes incorporated</a:t>
                      </a:r>
                    </a:p>
                    <a:p>
                      <a:r>
                        <a:rPr lang="en-US" sz="1600" kern="1200" baseline="0" dirty="0" smtClean="0"/>
                        <a:t>a LAN to those used on a WAN. into other devices, such as a router with a WAN</a:t>
                      </a:r>
                    </a:p>
                    <a:p>
                      <a:r>
                        <a:rPr lang="en-US" sz="1600" kern="1200" baseline="0" dirty="0" smtClean="0"/>
                        <a:t>connection.</a:t>
                      </a:r>
                      <a:endParaRPr lang="en-US" sz="1600" dirty="0"/>
                    </a:p>
                  </a:txBody>
                  <a:tcPr/>
                </a:tc>
              </a:tr>
              <a:tr h="1244600">
                <a:tc>
                  <a:txBody>
                    <a:bodyPr/>
                    <a:lstStyle/>
                    <a:p>
                      <a:r>
                        <a:rPr lang="en-US" sz="1600" kern="1200" baseline="0" dirty="0" smtClean="0">
                          <a:solidFill>
                            <a:schemeClr val="dk1"/>
                          </a:solidFill>
                          <a:latin typeface="+mn-lt"/>
                          <a:ea typeface="+mn-ea"/>
                          <a:cs typeface="+mn-cs"/>
                        </a:rPr>
                        <a:t>Network card</a:t>
                      </a:r>
                      <a:endParaRPr lang="en-US" sz="1600" dirty="0"/>
                    </a:p>
                  </a:txBody>
                  <a:tcPr/>
                </a:tc>
                <a:tc>
                  <a:txBody>
                    <a:bodyPr/>
                    <a:lstStyle/>
                    <a:p>
                      <a:r>
                        <a:rPr lang="en-US" sz="1600" kern="1200" baseline="0" dirty="0" smtClean="0">
                          <a:solidFill>
                            <a:schemeClr val="dk1"/>
                          </a:solidFill>
                          <a:latin typeface="+mn-lt"/>
                          <a:ea typeface="+mn-ea"/>
                          <a:cs typeface="+mn-cs"/>
                        </a:rPr>
                        <a:t>Enables systems to connect to Network interfaces can be add-in expansion cards,</a:t>
                      </a:r>
                    </a:p>
                    <a:p>
                      <a:r>
                        <a:rPr lang="en-US" sz="1600" kern="1200" baseline="0" dirty="0" smtClean="0">
                          <a:solidFill>
                            <a:schemeClr val="dk1"/>
                          </a:solidFill>
                          <a:latin typeface="+mn-lt"/>
                          <a:ea typeface="+mn-ea"/>
                          <a:cs typeface="+mn-cs"/>
                        </a:rPr>
                        <a:t>the network. PCMCIA cards, or built-in interfaces.</a:t>
                      </a:r>
                      <a:endParaRPr lang="en-US" sz="1600" dirty="0"/>
                    </a:p>
                  </a:txBody>
                  <a:tcPr/>
                </a:tc>
              </a:tr>
              <a:tr h="2098040">
                <a:tc>
                  <a:txBody>
                    <a:bodyPr/>
                    <a:lstStyle/>
                    <a:p>
                      <a:r>
                        <a:rPr lang="en-US" sz="1600" kern="1200" baseline="0" dirty="0" smtClean="0">
                          <a:solidFill>
                            <a:schemeClr val="dk1"/>
                          </a:solidFill>
                          <a:latin typeface="+mn-lt"/>
                          <a:ea typeface="+mn-ea"/>
                          <a:cs typeface="+mn-cs"/>
                        </a:rPr>
                        <a:t>ISDN terminal adapters</a:t>
                      </a:r>
                      <a:endParaRPr lang="en-US" sz="1600" dirty="0"/>
                    </a:p>
                  </a:txBody>
                  <a:tcPr/>
                </a:tc>
                <a:tc>
                  <a:txBody>
                    <a:bodyPr/>
                    <a:lstStyle/>
                    <a:p>
                      <a:pPr algn="just"/>
                      <a:r>
                        <a:rPr lang="en-US" sz="1600" kern="1200" baseline="0" dirty="0" smtClean="0">
                          <a:solidFill>
                            <a:schemeClr val="dk1"/>
                          </a:solidFill>
                          <a:latin typeface="+mn-lt"/>
                          <a:ea typeface="+mn-ea"/>
                          <a:cs typeface="+mn-cs"/>
                        </a:rPr>
                        <a:t>Connects devices to ISDN lines. ISDN is a digital WAN technology often used in</a:t>
                      </a:r>
                    </a:p>
                    <a:p>
                      <a:pPr algn="just"/>
                      <a:r>
                        <a:rPr lang="en-US" sz="1600" kern="1200" baseline="0" dirty="0" smtClean="0">
                          <a:solidFill>
                            <a:schemeClr val="dk1"/>
                          </a:solidFill>
                          <a:latin typeface="+mn-lt"/>
                          <a:ea typeface="+mn-ea"/>
                          <a:cs typeface="+mn-cs"/>
                        </a:rPr>
                        <a:t>adapter place of slower modem links. ISDN terminal</a:t>
                      </a:r>
                    </a:p>
                    <a:p>
                      <a:pPr algn="just"/>
                      <a:r>
                        <a:rPr lang="en-US" sz="1600" kern="1200" baseline="0" dirty="0" smtClean="0">
                          <a:solidFill>
                            <a:schemeClr val="dk1"/>
                          </a:solidFill>
                          <a:latin typeface="+mn-lt"/>
                          <a:ea typeface="+mn-ea"/>
                          <a:cs typeface="+mn-cs"/>
                        </a:rPr>
                        <a:t>adapters are required to reformat the data format</a:t>
                      </a:r>
                    </a:p>
                    <a:p>
                      <a:pPr algn="just"/>
                      <a:r>
                        <a:rPr lang="en-US" sz="1600" kern="1200" baseline="0" dirty="0" smtClean="0">
                          <a:solidFill>
                            <a:schemeClr val="dk1"/>
                          </a:solidFill>
                          <a:latin typeface="+mn-lt"/>
                          <a:ea typeface="+mn-ea"/>
                          <a:cs typeface="+mn-cs"/>
                        </a:rPr>
                        <a:t>for transmission on ISDN links.</a:t>
                      </a:r>
                      <a:endParaRPr lang="en-US" sz="1600" dirty="0"/>
                    </a:p>
                  </a:txBody>
                  <a:tcPr/>
                </a:tc>
              </a:tr>
              <a:tr h="1529080">
                <a:tc>
                  <a:txBody>
                    <a:bodyPr/>
                    <a:lstStyle/>
                    <a:p>
                      <a:r>
                        <a:rPr lang="en-US" sz="1600" kern="1200" baseline="0" dirty="0" smtClean="0">
                          <a:solidFill>
                            <a:schemeClr val="dk1"/>
                          </a:solidFill>
                          <a:latin typeface="+mn-lt"/>
                          <a:ea typeface="+mn-ea"/>
                          <a:cs typeface="+mn-cs"/>
                        </a:rPr>
                        <a:t>WAP</a:t>
                      </a:r>
                      <a:endParaRPr lang="en-US" sz="1600" dirty="0"/>
                    </a:p>
                  </a:txBody>
                  <a:tcPr/>
                </a:tc>
                <a:tc>
                  <a:txBody>
                    <a:bodyPr/>
                    <a:lstStyle/>
                    <a:p>
                      <a:r>
                        <a:rPr lang="en-US" sz="1600" kern="1200" baseline="0" dirty="0" smtClean="0">
                          <a:solidFill>
                            <a:schemeClr val="dk1"/>
                          </a:solidFill>
                          <a:latin typeface="+mn-lt"/>
                          <a:ea typeface="+mn-ea"/>
                          <a:cs typeface="+mn-cs"/>
                        </a:rPr>
                        <a:t>Provides network capabilities to A WAP is often used to connect to a wired network,</a:t>
                      </a:r>
                    </a:p>
                    <a:p>
                      <a:r>
                        <a:rPr lang="en-US" sz="1600" kern="1200" baseline="0" dirty="0" smtClean="0">
                          <a:solidFill>
                            <a:schemeClr val="dk1"/>
                          </a:solidFill>
                          <a:latin typeface="+mn-lt"/>
                          <a:ea typeface="+mn-ea"/>
                          <a:cs typeface="+mn-cs"/>
                        </a:rPr>
                        <a:t>wireless network devices. thereby acting as a link between wired and wireless</a:t>
                      </a:r>
                    </a:p>
                    <a:p>
                      <a:r>
                        <a:rPr lang="en-US" sz="1600" kern="1200" baseline="0" dirty="0" smtClean="0">
                          <a:solidFill>
                            <a:schemeClr val="dk1"/>
                          </a:solidFill>
                          <a:latin typeface="+mn-lt"/>
                          <a:ea typeface="+mn-ea"/>
                          <a:cs typeface="+mn-cs"/>
                        </a:rPr>
                        <a:t>portions of the network.</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8610600" cy="6400800"/>
        </p:xfrm>
        <a:graphic>
          <a:graphicData uri="http://schemas.openxmlformats.org/drawingml/2006/table">
            <a:tbl>
              <a:tblPr firstRow="1" bandRow="1">
                <a:tableStyleId>{5C22544A-7EE6-4342-B048-85BDC9FD1C3A}</a:tableStyleId>
              </a:tblPr>
              <a:tblGrid>
                <a:gridCol w="4305300"/>
                <a:gridCol w="4305300"/>
              </a:tblGrid>
              <a:tr h="2533650">
                <a:tc>
                  <a:txBody>
                    <a:bodyPr/>
                    <a:lstStyle/>
                    <a:p>
                      <a:r>
                        <a:rPr lang="en-US" sz="1800" b="1" kern="1200" baseline="0" dirty="0" smtClean="0">
                          <a:solidFill>
                            <a:schemeClr val="lt1"/>
                          </a:solidFill>
                          <a:latin typeface="+mn-lt"/>
                          <a:ea typeface="+mn-ea"/>
                          <a:cs typeface="+mn-cs"/>
                        </a:rPr>
                        <a:t>Modem</a:t>
                      </a:r>
                      <a:endParaRPr lang="en-US" dirty="0"/>
                    </a:p>
                  </a:txBody>
                  <a:tcPr/>
                </a:tc>
                <a:tc>
                  <a:txBody>
                    <a:bodyPr/>
                    <a:lstStyle/>
                    <a:p>
                      <a:r>
                        <a:rPr lang="en-US" sz="1800" b="1" kern="1200" baseline="0" dirty="0" smtClean="0">
                          <a:solidFill>
                            <a:schemeClr val="lt1"/>
                          </a:solidFill>
                          <a:latin typeface="+mn-lt"/>
                          <a:ea typeface="+mn-ea"/>
                          <a:cs typeface="+mn-cs"/>
                        </a:rPr>
                        <a:t>Provides serial communication Modems modulate the digital signal into analog at</a:t>
                      </a:r>
                    </a:p>
                    <a:p>
                      <a:r>
                        <a:rPr lang="en-US" sz="1800" b="1" kern="1200" baseline="0" dirty="0" smtClean="0">
                          <a:solidFill>
                            <a:schemeClr val="lt1"/>
                          </a:solidFill>
                          <a:latin typeface="+mn-lt"/>
                          <a:ea typeface="+mn-ea"/>
                          <a:cs typeface="+mn-cs"/>
                        </a:rPr>
                        <a:t>capabilities across phone lines. the sending end and perform the reverse function at</a:t>
                      </a:r>
                    </a:p>
                    <a:p>
                      <a:r>
                        <a:rPr lang="en-US" sz="1800" b="1" kern="1200" baseline="0" dirty="0" smtClean="0">
                          <a:solidFill>
                            <a:schemeClr val="lt1"/>
                          </a:solidFill>
                          <a:latin typeface="+mn-lt"/>
                          <a:ea typeface="+mn-ea"/>
                          <a:cs typeface="+mn-cs"/>
                        </a:rPr>
                        <a:t>the receiving end.</a:t>
                      </a:r>
                      <a:endParaRPr lang="en-US" dirty="0"/>
                    </a:p>
                  </a:txBody>
                  <a:tcPr/>
                </a:tc>
              </a:tr>
              <a:tr h="2133600">
                <a:tc>
                  <a:txBody>
                    <a:bodyPr/>
                    <a:lstStyle/>
                    <a:p>
                      <a:r>
                        <a:rPr lang="en-US" sz="1800" kern="1200" baseline="0" dirty="0" smtClean="0">
                          <a:solidFill>
                            <a:schemeClr val="dk1"/>
                          </a:solidFill>
                          <a:latin typeface="+mn-lt"/>
                          <a:ea typeface="+mn-ea"/>
                          <a:cs typeface="+mn-cs"/>
                        </a:rPr>
                        <a:t>Transceiver</a:t>
                      </a:r>
                      <a:endParaRPr lang="en-US" dirty="0"/>
                    </a:p>
                  </a:txBody>
                  <a:tcPr/>
                </a:tc>
                <a:tc>
                  <a:txBody>
                    <a:bodyPr/>
                    <a:lstStyle/>
                    <a:p>
                      <a:r>
                        <a:rPr lang="en-US" sz="1800" kern="1200" baseline="0" dirty="0" smtClean="0">
                          <a:solidFill>
                            <a:schemeClr val="dk1"/>
                          </a:solidFill>
                          <a:latin typeface="+mn-lt"/>
                          <a:ea typeface="+mn-ea"/>
                          <a:cs typeface="+mn-cs"/>
                        </a:rPr>
                        <a:t>A device that can be both a </a:t>
                      </a:r>
                      <a:r>
                        <a:rPr lang="en-US" sz="1800" kern="1200" baseline="0" dirty="0" err="1"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 transceiver is a device that functions as a</a:t>
                      </a:r>
                    </a:p>
                    <a:p>
                      <a:r>
                        <a:rPr lang="en-US" sz="1800" kern="1200" baseline="0" dirty="0" smtClean="0">
                          <a:solidFill>
                            <a:schemeClr val="dk1"/>
                          </a:solidFill>
                          <a:latin typeface="+mn-lt"/>
                          <a:ea typeface="+mn-ea"/>
                          <a:cs typeface="+mn-cs"/>
                        </a:rPr>
                        <a:t>transmitter and a receiver of transmitter and a receiver of signals such as</a:t>
                      </a:r>
                    </a:p>
                    <a:p>
                      <a:r>
                        <a:rPr lang="en-US" sz="1800" kern="1200" baseline="0" dirty="0" smtClean="0">
                          <a:solidFill>
                            <a:schemeClr val="dk1"/>
                          </a:solidFill>
                          <a:latin typeface="+mn-lt"/>
                          <a:ea typeface="+mn-ea"/>
                          <a:cs typeface="+mn-cs"/>
                        </a:rPr>
                        <a:t>signals. analog or digital.</a:t>
                      </a:r>
                      <a:endParaRPr lang="en-US" dirty="0"/>
                    </a:p>
                  </a:txBody>
                  <a:tcPr/>
                </a:tc>
              </a:tr>
              <a:tr h="1733550">
                <a:tc>
                  <a:txBody>
                    <a:bodyPr/>
                    <a:lstStyle/>
                    <a:p>
                      <a:r>
                        <a:rPr lang="en-US" sz="1800" kern="1200" baseline="0" dirty="0" smtClean="0">
                          <a:solidFill>
                            <a:schemeClr val="dk1"/>
                          </a:solidFill>
                          <a:latin typeface="+mn-lt"/>
                          <a:ea typeface="+mn-ea"/>
                          <a:cs typeface="+mn-cs"/>
                        </a:rPr>
                        <a:t>Firewall</a:t>
                      </a:r>
                      <a:endParaRPr lang="en-US" dirty="0"/>
                    </a:p>
                  </a:txBody>
                  <a:tcPr/>
                </a:tc>
                <a:tc>
                  <a:txBody>
                    <a:bodyPr/>
                    <a:lstStyle/>
                    <a:p>
                      <a:r>
                        <a:rPr lang="en-US" sz="1800" kern="1200" baseline="0" dirty="0" smtClean="0">
                          <a:solidFill>
                            <a:schemeClr val="dk1"/>
                          </a:solidFill>
                          <a:latin typeface="+mn-lt"/>
                          <a:ea typeface="+mn-ea"/>
                          <a:cs typeface="+mn-cs"/>
                        </a:rPr>
                        <a:t>Provides controlled data access Firewalls can be hardware or software based and</a:t>
                      </a:r>
                    </a:p>
                    <a:p>
                      <a:r>
                        <a:rPr lang="en-US" sz="1800" kern="1200" baseline="0" dirty="0" smtClean="0">
                          <a:solidFill>
                            <a:schemeClr val="dk1"/>
                          </a:solidFill>
                          <a:latin typeface="+mn-lt"/>
                          <a:ea typeface="+mn-ea"/>
                          <a:cs typeface="+mn-cs"/>
                        </a:rPr>
                        <a:t>between networks. are an essential part of a network’s security strategy.</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Wiring Closet</a:t>
            </a: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838200"/>
            <a:ext cx="3657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990600"/>
            <a:ext cx="44958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2296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a:bodyPr>
          <a:lstStyle/>
          <a:p>
            <a:pPr algn="just"/>
            <a:r>
              <a:rPr lang="en-US" b="1" dirty="0" smtClean="0"/>
              <a:t>Wiring Closet: </a:t>
            </a:r>
            <a:r>
              <a:rPr lang="en-US" dirty="0" smtClean="0"/>
              <a:t>a small room in which patch panels are installed. Drop cables radiate out from the wiring closet to the components on the network.</a:t>
            </a:r>
          </a:p>
          <a:p>
            <a:pPr marL="0" indent="0" algn="just">
              <a:buNone/>
            </a:pPr>
            <a:endParaRPr lang="en-US" b="1" dirty="0" smtClean="0"/>
          </a:p>
          <a:p>
            <a:pPr algn="just"/>
            <a:r>
              <a:rPr lang="en-US" b="1" dirty="0" smtClean="0"/>
              <a:t>Drop Cable: </a:t>
            </a:r>
            <a:r>
              <a:rPr lang="en-US" dirty="0" smtClean="0"/>
              <a:t>The wire that runs to a PC, printer or other device connected to the network.</a:t>
            </a:r>
          </a:p>
          <a:p>
            <a:pPr marL="0" indent="0" algn="just">
              <a:buNone/>
            </a:pPr>
            <a:endParaRPr lang="en-US" dirty="0" smtClean="0"/>
          </a:p>
          <a:p>
            <a:pPr algn="just"/>
            <a:r>
              <a:rPr lang="en-US" b="1" dirty="0" smtClean="0">
                <a:latin typeface="Times New Roman" pitchFamily="18" charset="0"/>
                <a:cs typeface="Times New Roman" pitchFamily="18" charset="0"/>
              </a:rPr>
              <a:t>Premise Wiring: </a:t>
            </a:r>
            <a:r>
              <a:rPr lang="en-US" dirty="0" smtClean="0">
                <a:latin typeface="Times New Roman" pitchFamily="18" charset="0"/>
                <a:cs typeface="Times New Roman" pitchFamily="18" charset="0"/>
              </a:rPr>
              <a:t>are the cables, connectors and connection points that make a network functional.</a:t>
            </a:r>
          </a:p>
          <a:p>
            <a:pPr algn="just"/>
            <a:endParaRPr lang="en-US" dirty="0" smtClean="0"/>
          </a:p>
        </p:txBody>
      </p:sp>
    </p:spTree>
    <p:extLst>
      <p:ext uri="{BB962C8B-B14F-4D97-AF65-F5344CB8AC3E}">
        <p14:creationId xmlns:p14="http://schemas.microsoft.com/office/powerpoint/2010/main" xmlns="" val="2857457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639762"/>
          </a:xfrm>
        </p:spPr>
        <p:txBody>
          <a:bodyPr>
            <a:normAutofit fontScale="90000"/>
          </a:bodyPr>
          <a:lstStyle/>
          <a:p>
            <a:r>
              <a:rPr lang="en-US" b="1" dirty="0" smtClean="0">
                <a:latin typeface="Times New Roman" pitchFamily="18" charset="0"/>
                <a:cs typeface="Times New Roman" pitchFamily="18" charset="0"/>
              </a:rPr>
              <a:t>Premise Wiring</a:t>
            </a:r>
            <a:endParaRPr lang="en-US"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990600"/>
            <a:ext cx="72390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8824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248400"/>
          </a:xfrm>
        </p:spPr>
        <p:txBody>
          <a:bodyPr>
            <a:normAutofit/>
          </a:bodyPr>
          <a:lstStyle/>
          <a:p>
            <a:pPr algn="just"/>
            <a:r>
              <a:rPr lang="en-US" b="1" dirty="0" smtClean="0"/>
              <a:t>Patch Panel: </a:t>
            </a:r>
            <a:r>
              <a:rPr lang="en-US" dirty="0" smtClean="0"/>
              <a:t>a connection point for drop and patch cables. Typically a patch panel has one or more rows of RJ-45 or other connectors. Drop cables are connected to the connectors.</a:t>
            </a:r>
          </a:p>
          <a:p>
            <a:pPr marL="0" indent="0" algn="just">
              <a:buNone/>
            </a:pPr>
            <a:endParaRPr lang="en-US" dirty="0" smtClean="0"/>
          </a:p>
          <a:p>
            <a:pPr algn="just"/>
            <a:r>
              <a:rPr lang="en-US" b="1" dirty="0" smtClean="0"/>
              <a:t>Patch Cable: </a:t>
            </a:r>
            <a:r>
              <a:rPr lang="en-US" dirty="0" smtClean="0"/>
              <a:t>a cable that is plugged into the patch panel to connect two drops. It might or might not be a crossover cable, one in which the transmit conductors at one end is connected to the receive conductor at the other.</a:t>
            </a:r>
          </a:p>
          <a:p>
            <a:pPr marL="0" indent="0" algn="just">
              <a:buNone/>
            </a:pPr>
            <a:endParaRPr lang="en-US" dirty="0" smtClean="0"/>
          </a:p>
          <a:p>
            <a:endParaRPr lang="en-US" dirty="0"/>
          </a:p>
        </p:txBody>
      </p:sp>
    </p:spTree>
    <p:extLst>
      <p:ext uri="{BB962C8B-B14F-4D97-AF65-F5344CB8AC3E}">
        <p14:creationId xmlns:p14="http://schemas.microsoft.com/office/powerpoint/2010/main" xmlns="" val="120297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400800"/>
          </a:xfrm>
        </p:spPr>
        <p:txBody>
          <a:bodyPr>
            <a:normAutofit/>
          </a:bodyPr>
          <a:lstStyle/>
          <a:p>
            <a:pPr algn="just"/>
            <a:r>
              <a:rPr lang="en-US" dirty="0" smtClean="0"/>
              <a:t>The advantages of bridges are simple and significant. </a:t>
            </a:r>
          </a:p>
          <a:p>
            <a:pPr algn="just">
              <a:buNone/>
            </a:pPr>
            <a:endParaRPr lang="en-US" dirty="0" smtClean="0"/>
          </a:p>
          <a:p>
            <a:pPr algn="just"/>
            <a:r>
              <a:rPr lang="en-US" dirty="0" smtClean="0"/>
              <a:t>By preventing unnecessary traffic from crossing onto other network segments, a bridge can dramatically reduce the amount of network traffic on a segment. </a:t>
            </a:r>
          </a:p>
          <a:p>
            <a:pPr algn="just">
              <a:buNone/>
            </a:pPr>
            <a:endParaRPr lang="en-US" dirty="0" smtClean="0"/>
          </a:p>
          <a:p>
            <a:pPr algn="just"/>
            <a:r>
              <a:rPr lang="en-US" dirty="0" smtClean="0"/>
              <a:t>Bridges also make it possible to isolate a busy network from a not-so-busy one, thereby preventing pollution from busy nodes.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63562"/>
          </a:xfrm>
        </p:spPr>
        <p:txBody>
          <a:bodyPr>
            <a:normAutofit fontScale="90000"/>
          </a:bodyPr>
          <a:lstStyle/>
          <a:p>
            <a:r>
              <a:rPr lang="en-US" b="1" dirty="0" smtClean="0">
                <a:latin typeface="Times New Roman" pitchFamily="18" charset="0"/>
                <a:cs typeface="Times New Roman" pitchFamily="18" charset="0"/>
              </a:rPr>
              <a:t>Patch Panel with Patch Cables</a:t>
            </a:r>
            <a:endParaRPr lang="en-US" b="1" dirty="0">
              <a:latin typeface="Times New Roman" pitchFamily="18" charset="0"/>
              <a:cs typeface="Times New Roman" pitchFamily="18" charset="0"/>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990600"/>
            <a:ext cx="64770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564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6106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304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Types of Bridges</a:t>
            </a:r>
            <a:endParaRPr lang="en-US" b="1" dirty="0"/>
          </a:p>
        </p:txBody>
      </p:sp>
      <p:sp>
        <p:nvSpPr>
          <p:cNvPr id="3" name="Content Placeholder 2"/>
          <p:cNvSpPr>
            <a:spLocks noGrp="1"/>
          </p:cNvSpPr>
          <p:nvPr>
            <p:ph idx="1"/>
          </p:nvPr>
        </p:nvSpPr>
        <p:spPr>
          <a:xfrm>
            <a:off x="152400" y="914400"/>
            <a:ext cx="8763000" cy="5715000"/>
          </a:xfrm>
        </p:spPr>
        <p:txBody>
          <a:bodyPr>
            <a:normAutofit fontScale="70000" lnSpcReduction="20000"/>
          </a:bodyPr>
          <a:lstStyle/>
          <a:p>
            <a:pPr algn="just"/>
            <a:r>
              <a:rPr lang="en-US" dirty="0" smtClean="0"/>
              <a:t>Three types of bridges are used in networks:</a:t>
            </a:r>
          </a:p>
          <a:p>
            <a:pPr algn="just"/>
            <a:r>
              <a:rPr lang="en-US" b="1" i="1" dirty="0" smtClean="0"/>
              <a:t>Transparent bridge: </a:t>
            </a:r>
            <a:r>
              <a:rPr lang="en-US" dirty="0" smtClean="0"/>
              <a:t>a transparent bridge is invisible to the other devices on the network. It performs the function of blocking or forwarding data on the MAC address; the devices on the network are oblivious to these bridges’ existence. Transparent bridges are by far the most popular types of bridges.</a:t>
            </a:r>
          </a:p>
          <a:p>
            <a:pPr algn="just">
              <a:buNone/>
            </a:pPr>
            <a:endParaRPr lang="en-US" dirty="0" smtClean="0"/>
          </a:p>
          <a:p>
            <a:pPr algn="just"/>
            <a:r>
              <a:rPr lang="en-US" b="1" i="1" dirty="0" smtClean="0"/>
              <a:t>Translational bridge: </a:t>
            </a:r>
            <a:r>
              <a:rPr lang="en-US" dirty="0" smtClean="0"/>
              <a:t>a translational bridge can convert from one networking system to another. It translates the data it receives. They are useful for connecting two different networks, such as Ethernet and Token Ring networks. Depending on the direction of travel, a translational bridge can add or remove information and fields from the frame as needed.</a:t>
            </a:r>
          </a:p>
          <a:p>
            <a:pPr algn="just">
              <a:buNone/>
            </a:pPr>
            <a:endParaRPr lang="en-US" dirty="0" smtClean="0"/>
          </a:p>
          <a:p>
            <a:pPr algn="just"/>
            <a:r>
              <a:rPr lang="en-US" b="1" i="1" dirty="0" smtClean="0"/>
              <a:t>Source-Route bridge: </a:t>
            </a:r>
            <a:r>
              <a:rPr lang="en-US" dirty="0" smtClean="0"/>
              <a:t>they were designed by IBM for use on Token Ring networks.  It derives its name from the fact that the entire route of the frame is embedded within the frame. This allows the bridge to make specific decision about how the frame should be forwarded through the network.</a:t>
            </a: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09600"/>
          </a:xfrm>
        </p:spPr>
        <p:txBody>
          <a:bodyPr>
            <a:normAutofit fontScale="90000"/>
          </a:bodyPr>
          <a:lstStyle/>
          <a:p>
            <a:r>
              <a:rPr lang="en-US" b="1" dirty="0" smtClean="0">
                <a:latin typeface="Times New Roman" pitchFamily="18" charset="0"/>
                <a:cs typeface="Times New Roman" pitchFamily="18" charset="0"/>
              </a:rPr>
              <a:t>TRANSCEIVERS</a:t>
            </a:r>
            <a:endParaRPr lang="en-US" dirty="0"/>
          </a:p>
        </p:txBody>
      </p:sp>
      <p:sp>
        <p:nvSpPr>
          <p:cNvPr id="3" name="Content Placeholder 2"/>
          <p:cNvSpPr>
            <a:spLocks noGrp="1"/>
          </p:cNvSpPr>
          <p:nvPr>
            <p:ph idx="1"/>
          </p:nvPr>
        </p:nvSpPr>
        <p:spPr>
          <a:xfrm>
            <a:off x="228600" y="914400"/>
            <a:ext cx="8686800" cy="5715000"/>
          </a:xfrm>
        </p:spPr>
        <p:txBody>
          <a:bodyPr>
            <a:normAutofit fontScale="92500" lnSpcReduction="20000"/>
          </a:bodyPr>
          <a:lstStyle/>
          <a:p>
            <a:pPr algn="just"/>
            <a:r>
              <a:rPr lang="en-US" dirty="0" smtClean="0"/>
              <a:t>The term transceiver does not necessarily describe a separate network device but rather an integrated technology embedded in devices such as network cards. </a:t>
            </a:r>
          </a:p>
          <a:p>
            <a:pPr algn="just">
              <a:buNone/>
            </a:pPr>
            <a:endParaRPr lang="en-US" dirty="0" smtClean="0"/>
          </a:p>
          <a:p>
            <a:pPr algn="just"/>
            <a:r>
              <a:rPr lang="en-US" dirty="0" smtClean="0"/>
              <a:t>In a network environment, a transceiver gets its name from being both transmitter and a receiver of signals, such as analog or digital. </a:t>
            </a:r>
          </a:p>
          <a:p>
            <a:pPr algn="just">
              <a:buNone/>
            </a:pPr>
            <a:endParaRPr lang="en-US" dirty="0" smtClean="0"/>
          </a:p>
          <a:p>
            <a:pPr algn="just"/>
            <a:r>
              <a:rPr lang="en-US" dirty="0" smtClean="0"/>
              <a:t>On a LAN the transceiver is responsible to place signals onto the network media and also detecting incoming signals traveling through the same cable. Its technology is found with network cards.</a:t>
            </a:r>
          </a:p>
          <a:p>
            <a:pPr algn="just">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b="1" dirty="0" smtClean="0">
                <a:latin typeface="Times New Roman" pitchFamily="18" charset="0"/>
                <a:cs typeface="Times New Roman" pitchFamily="18" charset="0"/>
              </a:rPr>
              <a:t>TRANSCEIVERS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791200"/>
          </a:xfrm>
        </p:spPr>
        <p:txBody>
          <a:bodyPr>
            <a:normAutofit/>
          </a:bodyPr>
          <a:lstStyle/>
          <a:p>
            <a:pPr algn="just"/>
            <a:r>
              <a:rPr lang="en-US" dirty="0" smtClean="0"/>
              <a:t>A device that both sends and receives data. </a:t>
            </a:r>
          </a:p>
          <a:p>
            <a:pPr algn="just"/>
            <a:endParaRPr lang="en-US" dirty="0"/>
          </a:p>
          <a:p>
            <a:pPr algn="just"/>
            <a:r>
              <a:rPr lang="en-US" dirty="0" smtClean="0"/>
              <a:t>In networking, transceivers are used to connect a computer’s NIC to the network media. </a:t>
            </a:r>
          </a:p>
          <a:p>
            <a:pPr algn="just"/>
            <a:r>
              <a:rPr lang="en-US" dirty="0" smtClean="0"/>
              <a:t>Most modern transceivers are built into the network card. </a:t>
            </a:r>
          </a:p>
          <a:p>
            <a:pPr algn="just"/>
            <a:r>
              <a:rPr lang="en-US" dirty="0" smtClean="0"/>
              <a:t>Older transceivers were external boxes, some of which had to climb on and pierce the jacket of the media to make contact with its conductors.</a:t>
            </a:r>
            <a:endParaRPr lang="en-US" dirty="0"/>
          </a:p>
        </p:txBody>
      </p:sp>
    </p:spTree>
    <p:extLst>
      <p:ext uri="{BB962C8B-B14F-4D97-AF65-F5344CB8AC3E}">
        <p14:creationId xmlns:p14="http://schemas.microsoft.com/office/powerpoint/2010/main" xmlns="" val="381352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lnSpcReduction="10000"/>
          </a:bodyPr>
          <a:lstStyle/>
          <a:p>
            <a:pPr algn="just"/>
            <a:r>
              <a:rPr lang="en-US" dirty="0" smtClean="0"/>
              <a:t>Although transceivers are found in network cards, they can also be external devices as well.  </a:t>
            </a:r>
          </a:p>
          <a:p>
            <a:pPr algn="just"/>
            <a:r>
              <a:rPr lang="en-US" dirty="0" smtClean="0"/>
              <a:t>In networking, transceiver can ship as a module or chip type. </a:t>
            </a:r>
          </a:p>
          <a:p>
            <a:pPr algn="just">
              <a:buNone/>
            </a:pPr>
            <a:endParaRPr lang="en-US" dirty="0" smtClean="0"/>
          </a:p>
          <a:p>
            <a:pPr algn="just"/>
            <a:r>
              <a:rPr lang="en-US" dirty="0" smtClean="0"/>
              <a:t>Chip transceivers are small and are inserted into the system board or wired directly on a circuit board. </a:t>
            </a:r>
          </a:p>
          <a:p>
            <a:pPr algn="just"/>
            <a:endParaRPr lang="en-US" dirty="0" smtClean="0"/>
          </a:p>
          <a:p>
            <a:pPr algn="just"/>
            <a:r>
              <a:rPr lang="en-US" dirty="0" smtClean="0"/>
              <a:t>Module transceivers are external to the network and are installed and function similarly to other computer peripherals, or they may function as standalone devices.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2454</Words>
  <Application>Microsoft Office PowerPoint</Application>
  <PresentationFormat>On-screen Show (4:3)</PresentationFormat>
  <Paragraphs>193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NETWORK CONNECTIVITY DEVICES</vt:lpstr>
      <vt:lpstr>BRIDGES</vt:lpstr>
      <vt:lpstr>Slide 3</vt:lpstr>
      <vt:lpstr>Slide 4</vt:lpstr>
      <vt:lpstr>Slide 5</vt:lpstr>
      <vt:lpstr>Types of Bridges</vt:lpstr>
      <vt:lpstr>TRANSCEIVERS</vt:lpstr>
      <vt:lpstr>TRANSCEIVERS</vt:lpstr>
      <vt:lpstr>Slide 9</vt:lpstr>
      <vt:lpstr>Slide 10</vt:lpstr>
      <vt:lpstr>TRANSCEIVERS</vt:lpstr>
      <vt:lpstr>REPEATERS</vt:lpstr>
      <vt:lpstr>Slide 13</vt:lpstr>
      <vt:lpstr>Slide 14</vt:lpstr>
      <vt:lpstr>Slide 15</vt:lpstr>
      <vt:lpstr>WIRELESS ACCESS POINTS</vt:lpstr>
      <vt:lpstr>WIRELESS ACCESS POINTS</vt:lpstr>
      <vt:lpstr>Slide 18</vt:lpstr>
      <vt:lpstr>Slide 19</vt:lpstr>
      <vt:lpstr>Slide 20</vt:lpstr>
      <vt:lpstr>WIRELESS ACCESS POINTS</vt:lpstr>
      <vt:lpstr>Slide 22</vt:lpstr>
      <vt:lpstr>GATEWAYS</vt:lpstr>
      <vt:lpstr>Slide 24</vt:lpstr>
      <vt:lpstr>Slide 25</vt:lpstr>
      <vt:lpstr>Slide 26</vt:lpstr>
      <vt:lpstr>FIREWALLS</vt:lpstr>
      <vt:lpstr>FIREWALLS</vt:lpstr>
      <vt:lpstr>Slide 29</vt:lpstr>
      <vt:lpstr>Slide 30</vt:lpstr>
      <vt:lpstr>How a CSUs/DSUs is used in a network   </vt:lpstr>
      <vt:lpstr>Slide 32</vt:lpstr>
      <vt:lpstr>Network Devices Summary</vt:lpstr>
      <vt:lpstr>Slide 34</vt:lpstr>
      <vt:lpstr>Slide 35</vt:lpstr>
      <vt:lpstr>Wiring Closet</vt:lpstr>
      <vt:lpstr>Slide 37</vt:lpstr>
      <vt:lpstr>Premise Wiring</vt:lpstr>
      <vt:lpstr>Slide 39</vt:lpstr>
      <vt:lpstr>Patch Panel with Patch Cables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ABIOLA</cp:lastModifiedBy>
  <cp:revision>148</cp:revision>
  <dcterms:created xsi:type="dcterms:W3CDTF">2019-02-12T10:16:42Z</dcterms:created>
  <dcterms:modified xsi:type="dcterms:W3CDTF">2020-04-12T15:25:55Z</dcterms:modified>
</cp:coreProperties>
</file>