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2" r:id="rId3"/>
    <p:sldId id="264" r:id="rId4"/>
    <p:sldId id="257" r:id="rId5"/>
    <p:sldId id="285" r:id="rId6"/>
    <p:sldId id="269" r:id="rId7"/>
    <p:sldId id="258" r:id="rId8"/>
    <p:sldId id="265" r:id="rId9"/>
    <p:sldId id="268" r:id="rId10"/>
    <p:sldId id="266" r:id="rId11"/>
    <p:sldId id="267" r:id="rId12"/>
    <p:sldId id="270" r:id="rId13"/>
    <p:sldId id="271" r:id="rId14"/>
    <p:sldId id="272" r:id="rId15"/>
    <p:sldId id="273" r:id="rId16"/>
    <p:sldId id="274" r:id="rId17"/>
    <p:sldId id="275" r:id="rId18"/>
    <p:sldId id="276" r:id="rId19"/>
    <p:sldId id="277" r:id="rId20"/>
    <p:sldId id="318"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7225C-423D-453E-87B6-AB015343BEAB}"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8E35C-ED7F-4B70-B2EA-EE002A7305DB}" type="slidenum">
              <a:rPr lang="en-US" smtClean="0"/>
              <a:t>‹#›</a:t>
            </a:fld>
            <a:endParaRPr lang="en-US"/>
          </a:p>
        </p:txBody>
      </p:sp>
    </p:spTree>
    <p:extLst>
      <p:ext uri="{BB962C8B-B14F-4D97-AF65-F5344CB8AC3E}">
        <p14:creationId xmlns:p14="http://schemas.microsoft.com/office/powerpoint/2010/main" val="72514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927774DD-C839-4487-BAB4-C5ED698B52DC}"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98782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36953D1F-C89B-482F-BAA6-8F6F28F47C27}" type="slidenum">
              <a:rPr lang="en-GB" altLang="en-US">
                <a:latin typeface="Times New Roman" panose="02020603050405020304" pitchFamily="18" charset="0"/>
              </a:rPr>
              <a:pPr algn="r"/>
              <a:t>11</a:t>
            </a:fld>
            <a:endParaRPr lang="en-GB"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GB" altLang="en-US" smtClean="0"/>
          </a:p>
        </p:txBody>
      </p:sp>
    </p:spTree>
    <p:extLst>
      <p:ext uri="{BB962C8B-B14F-4D97-AF65-F5344CB8AC3E}">
        <p14:creationId xmlns:p14="http://schemas.microsoft.com/office/powerpoint/2010/main" val="220295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6441C-4A2B-4949-A798-8B8B3D43BE4E}" type="slidenum">
              <a:rPr lang="en-GB" altLang="en-US"/>
              <a:pPr/>
              <a:t>12</a:t>
            </a:fld>
            <a:endParaRPr lang="en-GB"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NZ" altLang="en-US"/>
              <a:t>Middle photo:  mudstone sandstone, East Coast, Whangaparoa</a:t>
            </a:r>
          </a:p>
          <a:p>
            <a:endParaRPr lang="en-GB" altLang="en-US"/>
          </a:p>
        </p:txBody>
      </p:sp>
    </p:spTree>
    <p:extLst>
      <p:ext uri="{BB962C8B-B14F-4D97-AF65-F5344CB8AC3E}">
        <p14:creationId xmlns:p14="http://schemas.microsoft.com/office/powerpoint/2010/main" val="80038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4B4C2-DC91-4523-B143-84CF6E8F377C}" type="slidenum">
              <a:rPr lang="en-GB" altLang="en-US"/>
              <a:pPr/>
              <a:t>15</a:t>
            </a:fld>
            <a:endParaRPr lang="en-GB"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NZ" altLang="en-US"/>
              <a:t>Photo bottom:  fossiliferous sandstone</a:t>
            </a:r>
            <a:endParaRPr lang="en-GB" altLang="en-US"/>
          </a:p>
        </p:txBody>
      </p:sp>
    </p:spTree>
    <p:extLst>
      <p:ext uri="{BB962C8B-B14F-4D97-AF65-F5344CB8AC3E}">
        <p14:creationId xmlns:p14="http://schemas.microsoft.com/office/powerpoint/2010/main" val="31168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9440E-5608-4D05-9C13-F290BA07976A}" type="slidenum">
              <a:rPr lang="en-GB" altLang="en-US"/>
              <a:pPr/>
              <a:t>17</a:t>
            </a:fld>
            <a:endParaRPr lang="en-GB"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NZ" altLang="en-US"/>
              <a:t>Photo: conglomerate rock showing rounded pebble (clast) cemented together with others</a:t>
            </a:r>
            <a:endParaRPr lang="en-GB" altLang="en-US"/>
          </a:p>
        </p:txBody>
      </p:sp>
    </p:spTree>
    <p:extLst>
      <p:ext uri="{BB962C8B-B14F-4D97-AF65-F5344CB8AC3E}">
        <p14:creationId xmlns:p14="http://schemas.microsoft.com/office/powerpoint/2010/main" val="161052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A853C-D9B7-47F5-9521-EEE1B57CF639}" type="slidenum">
              <a:rPr lang="en-GB" altLang="en-US"/>
              <a:pPr/>
              <a:t>19</a:t>
            </a:fld>
            <a:endParaRPr lang="en-GB"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NZ" altLang="en-US"/>
              <a:t>Photo:  Coalfield, Buller, West Coast NZ</a:t>
            </a:r>
            <a:endParaRPr lang="en-GB" altLang="en-US"/>
          </a:p>
        </p:txBody>
      </p:sp>
    </p:spTree>
    <p:extLst>
      <p:ext uri="{BB962C8B-B14F-4D97-AF65-F5344CB8AC3E}">
        <p14:creationId xmlns:p14="http://schemas.microsoft.com/office/powerpoint/2010/main" val="11582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55C27-4E39-406F-B892-579654E3AF32}" type="slidenum">
              <a:rPr lang="en-GB" altLang="en-US"/>
              <a:pPr/>
              <a:t>21</a:t>
            </a:fld>
            <a:endParaRPr lang="en-GB"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NZ" altLang="en-US"/>
              <a:t>Photo left:  bituminous coal</a:t>
            </a:r>
          </a:p>
          <a:p>
            <a:r>
              <a:rPr lang="en-NZ" altLang="en-US"/>
              <a:t>Photo right:  peat</a:t>
            </a:r>
            <a:endParaRPr lang="en-GB" altLang="en-US"/>
          </a:p>
        </p:txBody>
      </p:sp>
    </p:spTree>
    <p:extLst>
      <p:ext uri="{BB962C8B-B14F-4D97-AF65-F5344CB8AC3E}">
        <p14:creationId xmlns:p14="http://schemas.microsoft.com/office/powerpoint/2010/main" val="215083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smres.jmu.edu/geollab/Fichter/SedRx/sedclass.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543" y="1184856"/>
            <a:ext cx="8915399" cy="1738647"/>
          </a:xfrm>
        </p:spPr>
        <p:txBody>
          <a:bodyPr>
            <a:normAutofit/>
          </a:bodyPr>
          <a:lstStyle/>
          <a:p>
            <a:pPr algn="ctr"/>
            <a:r>
              <a:rPr lang="en-US" sz="6000" b="1" dirty="0" smtClean="0">
                <a:solidFill>
                  <a:srgbClr val="FF0000"/>
                </a:solidFill>
              </a:rPr>
              <a:t>GEY 314</a:t>
            </a:r>
            <a:endParaRPr lang="en-US" sz="6000" b="1" dirty="0">
              <a:solidFill>
                <a:srgbClr val="FF0000"/>
              </a:solidFill>
            </a:endParaRPr>
          </a:p>
        </p:txBody>
      </p:sp>
      <p:sp>
        <p:nvSpPr>
          <p:cNvPr id="3" name="Subtitle 2"/>
          <p:cNvSpPr>
            <a:spLocks noGrp="1"/>
          </p:cNvSpPr>
          <p:nvPr>
            <p:ph type="subTitle" idx="1"/>
          </p:nvPr>
        </p:nvSpPr>
        <p:spPr>
          <a:xfrm>
            <a:off x="2447545" y="3142445"/>
            <a:ext cx="8915399" cy="2343955"/>
          </a:xfrm>
        </p:spPr>
        <p:txBody>
          <a:bodyPr>
            <a:normAutofit fontScale="32500" lnSpcReduction="20000"/>
          </a:bodyPr>
          <a:lstStyle/>
          <a:p>
            <a:pPr algn="ctr"/>
            <a:r>
              <a:rPr lang="en-US" sz="24000" b="1" dirty="0" smtClean="0">
                <a:solidFill>
                  <a:srgbClr val="00B050"/>
                </a:solidFill>
              </a:rPr>
              <a:t>SEDIMENTOLOGY</a:t>
            </a:r>
          </a:p>
          <a:p>
            <a:pPr algn="ctr"/>
            <a:endParaRPr lang="en-US" sz="6000" b="1" dirty="0">
              <a:solidFill>
                <a:srgbClr val="00B050"/>
              </a:solidFill>
            </a:endParaRPr>
          </a:p>
          <a:p>
            <a:pPr algn="ctr"/>
            <a:r>
              <a:rPr lang="en-US" sz="13500" b="1" dirty="0" smtClean="0">
                <a:solidFill>
                  <a:srgbClr val="00B050"/>
                </a:solidFill>
              </a:rPr>
              <a:t>Tuesday 7 – 9 pm</a:t>
            </a:r>
            <a:endParaRPr lang="en-US" sz="13500" b="1" dirty="0">
              <a:solidFill>
                <a:srgbClr val="00B050"/>
              </a:solidFill>
            </a:endParaRPr>
          </a:p>
        </p:txBody>
      </p:sp>
    </p:spTree>
    <p:extLst>
      <p:ext uri="{BB962C8B-B14F-4D97-AF65-F5344CB8AC3E}">
        <p14:creationId xmlns:p14="http://schemas.microsoft.com/office/powerpoint/2010/main" val="15288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646" y="4211392"/>
            <a:ext cx="3209922" cy="2047741"/>
          </a:xfrm>
        </p:spPr>
        <p:txBody>
          <a:bodyPr>
            <a:normAutofit/>
          </a:bodyPr>
          <a:lstStyle/>
          <a:p>
            <a:r>
              <a:rPr lang="en-US" dirty="0" smtClean="0"/>
              <a:t>Evolution of Sedimentary Rocks</a:t>
            </a:r>
            <a:endParaRPr lang="en-US" dirty="0"/>
          </a:p>
        </p:txBody>
      </p:sp>
      <p:pic>
        <p:nvPicPr>
          <p:cNvPr id="4" name="Content Placeholder 3"/>
          <p:cNvPicPr>
            <a:picLocks noGrp="1" noChangeAspect="1"/>
          </p:cNvPicPr>
          <p:nvPr>
            <p:ph idx="1"/>
          </p:nvPr>
        </p:nvPicPr>
        <p:blipFill>
          <a:blip r:embed="rId2"/>
          <a:stretch>
            <a:fillRect/>
          </a:stretch>
        </p:blipFill>
        <p:spPr>
          <a:xfrm>
            <a:off x="4768266" y="90152"/>
            <a:ext cx="5521954" cy="6539247"/>
          </a:xfrm>
          <a:prstGeom prst="rect">
            <a:avLst/>
          </a:prstGeom>
        </p:spPr>
      </p:pic>
      <p:grpSp>
        <p:nvGrpSpPr>
          <p:cNvPr id="5" name="Group 4"/>
          <p:cNvGrpSpPr/>
          <p:nvPr/>
        </p:nvGrpSpPr>
        <p:grpSpPr>
          <a:xfrm>
            <a:off x="1828800" y="304800"/>
            <a:ext cx="10264462" cy="6325984"/>
            <a:chOff x="304800" y="304800"/>
            <a:chExt cx="8763000" cy="6325984"/>
          </a:xfrm>
        </p:grpSpPr>
        <p:pic>
          <p:nvPicPr>
            <p:cNvPr id="6" name="Object 2"/>
            <p:cNvPicPr/>
            <p:nvPr/>
          </p:nvPicPr>
          <p:blipFill>
            <a:blip r:embed="rId3"/>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3"/>
              <a:srcRect/>
              <a:stretch>
                <a:fillRect/>
              </a:stretch>
            </p:blipFill>
            <p:spPr bwMode="auto">
              <a:xfrm>
                <a:off x="8368665" y="5943600"/>
                <a:ext cx="636270" cy="575945"/>
              </a:xfrm>
              <a:prstGeom prst="rect">
                <a:avLst/>
              </a:prstGeom>
              <a:noFill/>
            </p:spPr>
          </p:pic>
          <p:pic>
            <p:nvPicPr>
              <p:cNvPr id="11"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556686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subTitle" idx="1"/>
          </p:nvPr>
        </p:nvSpPr>
        <p:spPr bwMode="auto">
          <a:xfrm>
            <a:off x="2743200" y="228600"/>
            <a:ext cx="4419600" cy="838200"/>
          </a:xfrm>
        </p:spPr>
        <p:txBody>
          <a:bodyPr wrap="square" numCol="1" anchor="t" anchorCtr="0" compatLnSpc="1">
            <a:prstTxWarp prst="textNoShape">
              <a:avLst/>
            </a:prstTxWarp>
          </a:bodyPr>
          <a:lstStyle/>
          <a:p>
            <a:r>
              <a:rPr lang="en-GB" altLang="en-US" sz="3200" b="1">
                <a:latin typeface="Arial" panose="020B0604020202020204" pitchFamily="34" charset="0"/>
              </a:rPr>
              <a:t>THE ROCK CYCLE</a:t>
            </a:r>
          </a:p>
        </p:txBody>
      </p:sp>
      <p:pic>
        <p:nvPicPr>
          <p:cNvPr id="76803" name="Picture 1027" descr="rock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799"/>
            <a:ext cx="7186411" cy="541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Oval 1028"/>
          <p:cNvSpPr>
            <a:spLocks noChangeArrowheads="1"/>
          </p:cNvSpPr>
          <p:nvPr/>
        </p:nvSpPr>
        <p:spPr bwMode="auto">
          <a:xfrm>
            <a:off x="4800600" y="5029200"/>
            <a:ext cx="1905000" cy="18288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6805" name="Oval 1029"/>
          <p:cNvSpPr>
            <a:spLocks noChangeArrowheads="1"/>
          </p:cNvSpPr>
          <p:nvPr/>
        </p:nvSpPr>
        <p:spPr bwMode="auto">
          <a:xfrm>
            <a:off x="3048000" y="2971800"/>
            <a:ext cx="2057400" cy="19050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6806" name="Oval 1030"/>
          <p:cNvSpPr>
            <a:spLocks noChangeArrowheads="1"/>
          </p:cNvSpPr>
          <p:nvPr/>
        </p:nvSpPr>
        <p:spPr bwMode="auto">
          <a:xfrm>
            <a:off x="4572000" y="762000"/>
            <a:ext cx="3124200" cy="182880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6807" name="Oval 1031"/>
          <p:cNvSpPr>
            <a:spLocks noChangeArrowheads="1"/>
          </p:cNvSpPr>
          <p:nvPr/>
        </p:nvSpPr>
        <p:spPr bwMode="auto">
          <a:xfrm>
            <a:off x="6477000" y="1828800"/>
            <a:ext cx="3657600" cy="25908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6808" name="Oval 1032"/>
          <p:cNvSpPr>
            <a:spLocks noChangeArrowheads="1"/>
          </p:cNvSpPr>
          <p:nvPr/>
        </p:nvSpPr>
        <p:spPr bwMode="auto">
          <a:xfrm>
            <a:off x="6705600" y="4267200"/>
            <a:ext cx="2743200" cy="2057400"/>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9" name="Group 8"/>
          <p:cNvGrpSpPr/>
          <p:nvPr/>
        </p:nvGrpSpPr>
        <p:grpSpPr>
          <a:xfrm>
            <a:off x="1828800" y="304800"/>
            <a:ext cx="10264462" cy="6325984"/>
            <a:chOff x="304800" y="304800"/>
            <a:chExt cx="8763000" cy="6325984"/>
          </a:xfrm>
        </p:grpSpPr>
        <p:pic>
          <p:nvPicPr>
            <p:cNvPr id="10" name="Object 2"/>
            <p:cNvPicPr/>
            <p:nvPr/>
          </p:nvPicPr>
          <p:blipFill>
            <a:blip r:embed="rId4"/>
            <a:srcRect/>
            <a:stretch>
              <a:fillRect/>
            </a:stretch>
          </p:blipFill>
          <p:spPr bwMode="auto">
            <a:xfrm>
              <a:off x="304800" y="6053454"/>
              <a:ext cx="636270" cy="575945"/>
            </a:xfrm>
            <a:prstGeom prst="rect">
              <a:avLst/>
            </a:prstGeom>
            <a:noFill/>
          </p:spPr>
        </p:pic>
        <p:cxnSp>
          <p:nvCxnSpPr>
            <p:cNvPr id="11" name="Straight Connector 10"/>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2" name="Group 11"/>
            <p:cNvGrpSpPr/>
            <p:nvPr/>
          </p:nvGrpSpPr>
          <p:grpSpPr>
            <a:xfrm>
              <a:off x="8431530" y="304800"/>
              <a:ext cx="636270" cy="6325984"/>
              <a:chOff x="8368665" y="193561"/>
              <a:chExt cx="636270" cy="6325984"/>
            </a:xfrm>
          </p:grpSpPr>
          <p:cxnSp>
            <p:nvCxnSpPr>
              <p:cNvPr id="13" name="Straight Connector 12"/>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4" name="Object 2"/>
              <p:cNvPicPr/>
              <p:nvPr/>
            </p:nvPicPr>
            <p:blipFill>
              <a:blip r:embed="rId4"/>
              <a:srcRect/>
              <a:stretch>
                <a:fillRect/>
              </a:stretch>
            </p:blipFill>
            <p:spPr bwMode="auto">
              <a:xfrm>
                <a:off x="8368665" y="5943600"/>
                <a:ext cx="636270" cy="575945"/>
              </a:xfrm>
              <a:prstGeom prst="rect">
                <a:avLst/>
              </a:prstGeom>
              <a:noFill/>
            </p:spPr>
          </p:pic>
          <p:pic>
            <p:nvPicPr>
              <p:cNvPr id="15"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26813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P spid="76804" grpId="0" animBg="1"/>
      <p:bldP spid="76805" grpId="0" animBg="1"/>
      <p:bldP spid="76806" grpId="0" animBg="1"/>
      <p:bldP spid="76807" grpId="0" animBg="1"/>
      <p:bldP spid="768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111628" y="4112296"/>
            <a:ext cx="10453600" cy="1925653"/>
          </a:xfrm>
        </p:spPr>
        <p:txBody>
          <a:bodyPr>
            <a:normAutofit/>
          </a:bodyPr>
          <a:lstStyle/>
          <a:p>
            <a:pPr lvl="1">
              <a:buClr>
                <a:schemeClr val="hlink"/>
              </a:buClr>
              <a:buSzPct val="80000"/>
              <a:buFont typeface="Wingdings" panose="05000000000000000000" pitchFamily="2" charset="2"/>
              <a:buChar char="n"/>
            </a:pPr>
            <a:r>
              <a:rPr lang="en-GB" altLang="en-US" sz="1800" dirty="0"/>
              <a:t>A sedimentary rock is a layered rock that is formed from the </a:t>
            </a:r>
            <a:r>
              <a:rPr lang="en-GB" altLang="en-US" sz="1800" b="1" dirty="0">
                <a:solidFill>
                  <a:schemeClr val="hlink"/>
                </a:solidFill>
              </a:rPr>
              <a:t>COMPACTION</a:t>
            </a:r>
            <a:r>
              <a:rPr lang="en-GB" altLang="en-US" sz="1800" dirty="0"/>
              <a:t>, </a:t>
            </a:r>
            <a:r>
              <a:rPr lang="en-GB" altLang="en-US" sz="1800" b="1" dirty="0" smtClean="0">
                <a:solidFill>
                  <a:schemeClr val="hlink"/>
                </a:solidFill>
              </a:rPr>
              <a:t>CEMENTATION</a:t>
            </a:r>
            <a:r>
              <a:rPr lang="en-GB" altLang="en-US" sz="1800" dirty="0" smtClean="0"/>
              <a:t>, </a:t>
            </a:r>
            <a:r>
              <a:rPr lang="en-GB" altLang="en-US" sz="1800" dirty="0"/>
              <a:t>and the </a:t>
            </a:r>
            <a:r>
              <a:rPr lang="en-GB" altLang="en-US" sz="1800" b="1" dirty="0">
                <a:solidFill>
                  <a:schemeClr val="hlink"/>
                </a:solidFill>
              </a:rPr>
              <a:t>RE-CRYSTALLISATION</a:t>
            </a:r>
            <a:r>
              <a:rPr lang="en-GB" altLang="en-US" sz="1800" dirty="0"/>
              <a:t> of sediments. </a:t>
            </a:r>
          </a:p>
          <a:p>
            <a:pPr lvl="1">
              <a:buClr>
                <a:schemeClr val="hlink"/>
              </a:buClr>
              <a:buSzPct val="80000"/>
              <a:buFont typeface="Wingdings" panose="05000000000000000000" pitchFamily="2" charset="2"/>
              <a:buChar char="n"/>
            </a:pPr>
            <a:r>
              <a:rPr lang="en-GB" altLang="en-US" sz="1800" dirty="0"/>
              <a:t>The photos above show layers of sedimentary rocks that were deposited in flat horizontal layers. These layers were then uplifted and bent by mountain building. </a:t>
            </a:r>
          </a:p>
        </p:txBody>
      </p:sp>
      <p:pic>
        <p:nvPicPr>
          <p:cNvPr id="66565" name="Picture 5"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682580"/>
            <a:ext cx="2580512" cy="3153243"/>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descr="sediment_rock_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5947" y="682581"/>
            <a:ext cx="2334430" cy="3137738"/>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mudstone sandstone East Coast Whangapara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5105" y="682580"/>
            <a:ext cx="3594100" cy="315324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6"/>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6"/>
              <a:srcRect/>
              <a:stretch>
                <a:fillRect/>
              </a:stretch>
            </p:blipFill>
            <p:spPr bwMode="auto">
              <a:xfrm>
                <a:off x="8368665" y="5943600"/>
                <a:ext cx="636270" cy="575945"/>
              </a:xfrm>
              <a:prstGeom prst="rect">
                <a:avLst/>
              </a:prstGeom>
              <a:noFill/>
            </p:spPr>
          </p:pic>
          <p:pic>
            <p:nvPicPr>
              <p:cNvPr id="12" name="Object 2"/>
              <p:cNvPicPr/>
              <p:nvPr/>
            </p:nvPicPr>
            <p:blipFill>
              <a:blip r:embed="rId6"/>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938940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828801" y="476251"/>
            <a:ext cx="9519172" cy="5770003"/>
          </a:xfrm>
        </p:spPr>
        <p:txBody>
          <a:bodyPr>
            <a:normAutofit/>
          </a:bodyPr>
          <a:lstStyle/>
          <a:p>
            <a:pPr>
              <a:lnSpc>
                <a:spcPct val="80000"/>
              </a:lnSpc>
              <a:spcAft>
                <a:spcPct val="30000"/>
              </a:spcAft>
            </a:pPr>
            <a:r>
              <a:rPr lang="en-GB" altLang="en-US" sz="2000" b="1" i="1" dirty="0">
                <a:solidFill>
                  <a:schemeClr val="hlink"/>
                </a:solidFill>
              </a:rPr>
              <a:t>COMPACTION </a:t>
            </a:r>
            <a:r>
              <a:rPr lang="en-GB" altLang="en-US" sz="2000" b="1" i="1" dirty="0">
                <a:solidFill>
                  <a:schemeClr val="accent1"/>
                </a:solidFill>
              </a:rPr>
              <a:t>is the squeezing together of layers of sediment due to the great weight of overlying layers of rock.</a:t>
            </a:r>
            <a:r>
              <a:rPr lang="en-GB" altLang="en-US" sz="2000" b="1" dirty="0">
                <a:solidFill>
                  <a:schemeClr val="accent1"/>
                </a:solidFill>
              </a:rPr>
              <a:t> </a:t>
            </a:r>
          </a:p>
          <a:p>
            <a:pPr>
              <a:lnSpc>
                <a:spcPct val="80000"/>
              </a:lnSpc>
              <a:spcAft>
                <a:spcPct val="30000"/>
              </a:spcAft>
              <a:buFont typeface="Wingdings" panose="05000000000000000000" pitchFamily="2" charset="2"/>
              <a:buNone/>
            </a:pPr>
            <a:r>
              <a:rPr lang="en-GB" altLang="en-US" sz="2000" b="1" dirty="0"/>
              <a:t>	This squeezing of the layer results in </a:t>
            </a:r>
            <a:r>
              <a:rPr lang="en-GB" altLang="en-US" sz="2000" b="1" dirty="0" smtClean="0"/>
              <a:t>reduction in </a:t>
            </a:r>
            <a:r>
              <a:rPr lang="en-GB" altLang="en-US" sz="2000" b="1" dirty="0"/>
              <a:t>thickness of the original layer. When the layers are reduced in </a:t>
            </a:r>
            <a:r>
              <a:rPr lang="en-GB" altLang="en-US" sz="2000" b="1" dirty="0" smtClean="0"/>
              <a:t>thickness, </a:t>
            </a:r>
            <a:r>
              <a:rPr lang="en-GB" altLang="en-US" sz="2000" b="1" dirty="0"/>
              <a:t>the pore spaces around the sediments are also reduced, which leads to a tighter packing of the layers</a:t>
            </a:r>
            <a:r>
              <a:rPr lang="en-GB" altLang="en-US" sz="2000" b="1" dirty="0" smtClean="0"/>
              <a:t>.</a:t>
            </a:r>
            <a:endParaRPr lang="en-GB" altLang="en-US" sz="2000" dirty="0"/>
          </a:p>
          <a:p>
            <a:pPr>
              <a:lnSpc>
                <a:spcPct val="80000"/>
              </a:lnSpc>
              <a:spcAft>
                <a:spcPct val="30000"/>
              </a:spcAft>
            </a:pPr>
            <a:r>
              <a:rPr lang="en-GB" altLang="en-US" sz="2000" b="1" i="1" dirty="0">
                <a:solidFill>
                  <a:schemeClr val="hlink"/>
                </a:solidFill>
              </a:rPr>
              <a:t>CEMENTATION </a:t>
            </a:r>
            <a:r>
              <a:rPr lang="en-GB" altLang="en-US" sz="2000" b="1" i="1" dirty="0">
                <a:solidFill>
                  <a:schemeClr val="accent1"/>
                </a:solidFill>
              </a:rPr>
              <a:t>is the changing of sediment into rock by filling spaces around the sediments with chemical precipitates of minerals. </a:t>
            </a:r>
            <a:r>
              <a:rPr lang="en-GB" altLang="en-US" sz="2000" b="1" i="1" dirty="0" smtClean="0">
                <a:solidFill>
                  <a:schemeClr val="accent1"/>
                </a:solidFill>
              </a:rPr>
              <a:t>Binding </a:t>
            </a:r>
            <a:r>
              <a:rPr lang="en-GB" altLang="en-US" sz="2000" b="1" i="1" dirty="0">
                <a:solidFill>
                  <a:schemeClr val="accent1"/>
                </a:solidFill>
              </a:rPr>
              <a:t>the sediments, and forming solid rock.</a:t>
            </a:r>
            <a:r>
              <a:rPr lang="en-GB" altLang="en-US" sz="2000" b="1" dirty="0">
                <a:solidFill>
                  <a:schemeClr val="hlink"/>
                </a:solidFill>
              </a:rPr>
              <a:t> </a:t>
            </a:r>
          </a:p>
          <a:p>
            <a:pPr>
              <a:lnSpc>
                <a:spcPct val="80000"/>
              </a:lnSpc>
              <a:spcAft>
                <a:spcPct val="30000"/>
              </a:spcAft>
              <a:buFont typeface="Wingdings" panose="05000000000000000000" pitchFamily="2" charset="2"/>
              <a:buNone/>
            </a:pPr>
            <a:r>
              <a:rPr lang="en-GB" altLang="en-US" sz="2000" b="1" dirty="0"/>
              <a:t>	Calcite and silica are common minerals that cement the sediments together. </a:t>
            </a:r>
            <a:endParaRPr lang="en-GB" altLang="en-US" sz="2000" dirty="0"/>
          </a:p>
          <a:p>
            <a:pPr>
              <a:lnSpc>
                <a:spcPct val="80000"/>
              </a:lnSpc>
              <a:spcAft>
                <a:spcPct val="30000"/>
              </a:spcAft>
            </a:pPr>
            <a:r>
              <a:rPr lang="en-GB" altLang="en-US" sz="2000" b="1" i="1" dirty="0">
                <a:solidFill>
                  <a:schemeClr val="hlink"/>
                </a:solidFill>
              </a:rPr>
              <a:t>RE-CRYSTALLISATION </a:t>
            </a:r>
            <a:r>
              <a:rPr lang="en-GB" altLang="en-US" sz="2000" b="1" i="1" dirty="0">
                <a:solidFill>
                  <a:schemeClr val="accent1"/>
                </a:solidFill>
              </a:rPr>
              <a:t>is the formation of new mineral grains that are larger than the original grains.</a:t>
            </a:r>
            <a:r>
              <a:rPr lang="en-GB" altLang="en-US" sz="2000" b="1" dirty="0"/>
              <a:t> </a:t>
            </a:r>
          </a:p>
          <a:p>
            <a:pPr>
              <a:lnSpc>
                <a:spcPct val="80000"/>
              </a:lnSpc>
              <a:spcAft>
                <a:spcPct val="30000"/>
              </a:spcAft>
              <a:buFont typeface="Wingdings" panose="05000000000000000000" pitchFamily="2" charset="2"/>
              <a:buNone/>
            </a:pPr>
            <a:r>
              <a:rPr lang="en-GB" altLang="en-US" sz="2000" b="1" dirty="0"/>
              <a:t>	As the sediments re-crystallise they arrange themselves in a series of interlocking crystals that connect the other grains together into a solid rock.</a:t>
            </a:r>
            <a:r>
              <a:rPr lang="en-GB" altLang="en-US" sz="2000" dirty="0"/>
              <a:t> </a:t>
            </a:r>
          </a:p>
        </p:txBody>
      </p:sp>
      <p:grpSp>
        <p:nvGrpSpPr>
          <p:cNvPr id="3" name="Group 2"/>
          <p:cNvGrpSpPr/>
          <p:nvPr/>
        </p:nvGrpSpPr>
        <p:grpSpPr>
          <a:xfrm>
            <a:off x="1828800" y="304800"/>
            <a:ext cx="10264462" cy="6325984"/>
            <a:chOff x="304800" y="304800"/>
            <a:chExt cx="8763000" cy="6325984"/>
          </a:xfrm>
        </p:grpSpPr>
        <p:pic>
          <p:nvPicPr>
            <p:cNvPr id="4" name="Object 2"/>
            <p:cNvPicPr/>
            <p:nvPr/>
          </p:nvPicPr>
          <p:blipFill>
            <a:blip r:embed="rId2"/>
            <a:srcRect/>
            <a:stretch>
              <a:fillRect/>
            </a:stretch>
          </p:blipFill>
          <p:spPr bwMode="auto">
            <a:xfrm>
              <a:off x="304800" y="6053454"/>
              <a:ext cx="636270" cy="575945"/>
            </a:xfrm>
            <a:prstGeom prst="rect">
              <a:avLst/>
            </a:prstGeom>
            <a:noFill/>
          </p:spPr>
        </p:pic>
        <p:cxnSp>
          <p:nvCxnSpPr>
            <p:cNvPr id="5" name="Straight Connector 4"/>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6" name="Group 5"/>
            <p:cNvGrpSpPr/>
            <p:nvPr/>
          </p:nvGrpSpPr>
          <p:grpSpPr>
            <a:xfrm>
              <a:off x="8431530" y="304800"/>
              <a:ext cx="636270" cy="6325984"/>
              <a:chOff x="8368665" y="193561"/>
              <a:chExt cx="636270" cy="6325984"/>
            </a:xfrm>
          </p:grpSpPr>
          <p:cxnSp>
            <p:nvCxnSpPr>
              <p:cNvPr id="7" name="Straight Connector 6"/>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8" name="Object 2"/>
              <p:cNvPicPr/>
              <p:nvPr/>
            </p:nvPicPr>
            <p:blipFill>
              <a:blip r:embed="rId2"/>
              <a:srcRect/>
              <a:stretch>
                <a:fillRect/>
              </a:stretch>
            </p:blipFill>
            <p:spPr bwMode="auto">
              <a:xfrm>
                <a:off x="8368665" y="5943600"/>
                <a:ext cx="636270" cy="575945"/>
              </a:xfrm>
              <a:prstGeom prst="rect">
                <a:avLst/>
              </a:prstGeom>
              <a:noFill/>
            </p:spPr>
          </p:pic>
          <p:pic>
            <p:nvPicPr>
              <p:cNvPr id="9"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72584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584101" y="2691130"/>
            <a:ext cx="9994006" cy="3270884"/>
          </a:xfrm>
        </p:spPr>
        <p:txBody>
          <a:bodyPr>
            <a:normAutofit fontScale="70000" lnSpcReduction="20000"/>
          </a:bodyPr>
          <a:lstStyle/>
          <a:p>
            <a:pPr>
              <a:spcAft>
                <a:spcPct val="25000"/>
              </a:spcAft>
            </a:pPr>
            <a:r>
              <a:rPr lang="en-GB" altLang="en-US" sz="2400" dirty="0"/>
              <a:t>Sedimentary rocks form a thin layer of rock over 75 per cent of the Earth's surface. </a:t>
            </a:r>
            <a:endParaRPr lang="en-GB" altLang="en-US" sz="2400" dirty="0" smtClean="0"/>
          </a:p>
          <a:p>
            <a:pPr>
              <a:spcAft>
                <a:spcPct val="25000"/>
              </a:spcAft>
            </a:pPr>
            <a:r>
              <a:rPr lang="en-GB" altLang="en-US" sz="2400" dirty="0" smtClean="0"/>
              <a:t>They </a:t>
            </a:r>
            <a:r>
              <a:rPr lang="en-GB" altLang="en-US" sz="2400" dirty="0"/>
              <a:t>are the site of very important resources such as ground water, coal, oil, and soil. </a:t>
            </a:r>
            <a:endParaRPr lang="en-GB" altLang="en-US" sz="2400" dirty="0" smtClean="0"/>
          </a:p>
          <a:p>
            <a:pPr>
              <a:spcAft>
                <a:spcPct val="25000"/>
              </a:spcAft>
            </a:pPr>
            <a:r>
              <a:rPr lang="en-GB" altLang="en-US" sz="2400" dirty="0" smtClean="0"/>
              <a:t>Shale</a:t>
            </a:r>
            <a:r>
              <a:rPr lang="en-GB" altLang="en-US" sz="2400" dirty="0"/>
              <a:t>, sandstone, and limestone are the most common types of sedimentary rocks. </a:t>
            </a:r>
            <a:endParaRPr lang="en-GB" altLang="en-US" sz="2400" dirty="0" smtClean="0"/>
          </a:p>
          <a:p>
            <a:pPr>
              <a:spcAft>
                <a:spcPct val="25000"/>
              </a:spcAft>
            </a:pPr>
            <a:r>
              <a:rPr lang="en-GB" altLang="en-US" sz="2400" dirty="0" smtClean="0"/>
              <a:t>They </a:t>
            </a:r>
            <a:r>
              <a:rPr lang="en-GB" altLang="en-US" sz="2400" dirty="0"/>
              <a:t>are formed by the most common mineral that is found on or near the surface of the Earth. </a:t>
            </a:r>
            <a:endParaRPr lang="en-GB" altLang="en-US" sz="2400" dirty="0" smtClean="0"/>
          </a:p>
          <a:p>
            <a:pPr>
              <a:spcAft>
                <a:spcPct val="25000"/>
              </a:spcAft>
            </a:pPr>
            <a:r>
              <a:rPr lang="en-GB" altLang="en-US" sz="2400" dirty="0" smtClean="0"/>
              <a:t>The </a:t>
            </a:r>
            <a:r>
              <a:rPr lang="en-GB" altLang="en-US" sz="2400" dirty="0"/>
              <a:t>mineral that forms these sedimentary rocks is feldspar. </a:t>
            </a:r>
          </a:p>
          <a:p>
            <a:r>
              <a:rPr lang="en-GB" altLang="en-US" sz="2400" dirty="0"/>
              <a:t>Running water, such as the mountain stream above, sorts and transports more sediment than any other agent of deposition. </a:t>
            </a:r>
          </a:p>
        </p:txBody>
      </p:sp>
      <p:pic>
        <p:nvPicPr>
          <p:cNvPr id="68613" name="Picture 5"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60350"/>
            <a:ext cx="4857750" cy="22479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33165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1" y="274638"/>
            <a:ext cx="5554663" cy="1143000"/>
          </a:xfrm>
        </p:spPr>
        <p:txBody>
          <a:bodyPr/>
          <a:lstStyle/>
          <a:p>
            <a:r>
              <a:rPr lang="en-NZ" altLang="en-US"/>
              <a:t>STRATA &amp; FOSSILS</a:t>
            </a:r>
            <a:endParaRPr lang="en-GB" altLang="en-US"/>
          </a:p>
        </p:txBody>
      </p:sp>
      <p:sp>
        <p:nvSpPr>
          <p:cNvPr id="82947" name="Rectangle 3"/>
          <p:cNvSpPr>
            <a:spLocks noGrp="1" noChangeArrowheads="1"/>
          </p:cNvSpPr>
          <p:nvPr>
            <p:ph type="body" idx="1"/>
          </p:nvPr>
        </p:nvSpPr>
        <p:spPr>
          <a:xfrm>
            <a:off x="1703388" y="1025640"/>
            <a:ext cx="7028488" cy="4846320"/>
          </a:xfrm>
        </p:spPr>
        <p:txBody>
          <a:bodyPr/>
          <a:lstStyle/>
          <a:p>
            <a:pPr>
              <a:lnSpc>
                <a:spcPct val="80000"/>
              </a:lnSpc>
            </a:pPr>
            <a:r>
              <a:rPr lang="en-NZ" altLang="en-US" sz="2800" dirty="0"/>
              <a:t>The rock layers are called STRATA or BEDS and can be seen on eroded cliff faces, river valleys, and canyons, where earthquakes have uplifted the land.</a:t>
            </a:r>
          </a:p>
          <a:p>
            <a:pPr>
              <a:lnSpc>
                <a:spcPct val="80000"/>
              </a:lnSpc>
            </a:pPr>
            <a:r>
              <a:rPr lang="en-NZ" altLang="en-US" sz="2800" dirty="0"/>
              <a:t>These strata often contain FOSSILS formed from the hard skeletons or shells of creatures that lived during that time.</a:t>
            </a:r>
          </a:p>
          <a:p>
            <a:pPr>
              <a:lnSpc>
                <a:spcPct val="80000"/>
              </a:lnSpc>
            </a:pPr>
            <a:r>
              <a:rPr lang="en-NZ" altLang="en-US" sz="2800" dirty="0"/>
              <a:t>If the sediments are mainly plant material, the result is PEAT or COAL.</a:t>
            </a:r>
            <a:endParaRPr lang="en-GB" altLang="en-US" sz="2800" dirty="0"/>
          </a:p>
        </p:txBody>
      </p:sp>
      <p:pic>
        <p:nvPicPr>
          <p:cNvPr id="82948" name="Picture 4" descr="fossiliferous sandstone_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7661" y="3416026"/>
            <a:ext cx="2176463" cy="2716213"/>
          </a:xfrm>
          <a:prstGeom prst="rect">
            <a:avLst/>
          </a:prstGeom>
          <a:noFill/>
          <a:extLst>
            <a:ext uri="{909E8E84-426E-40DD-AFC4-6F175D3DCCD1}">
              <a14:hiddenFill xmlns:a14="http://schemas.microsoft.com/office/drawing/2010/main">
                <a:solidFill>
                  <a:srgbClr val="FFFFFF"/>
                </a:solidFill>
              </a14:hiddenFill>
            </a:ext>
          </a:extLst>
        </p:spPr>
      </p:pic>
      <p:pic>
        <p:nvPicPr>
          <p:cNvPr id="82949" name="Picture 5" descr="sedimentary r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0" y="274638"/>
            <a:ext cx="2176463" cy="29322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5"/>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5"/>
              <a:srcRect/>
              <a:stretch>
                <a:fillRect/>
              </a:stretch>
            </p:blipFill>
            <p:spPr bwMode="auto">
              <a:xfrm>
                <a:off x="8368665" y="5943600"/>
                <a:ext cx="636270" cy="575945"/>
              </a:xfrm>
              <a:prstGeom prst="rect">
                <a:avLst/>
              </a:prstGeom>
              <a:noFill/>
            </p:spPr>
          </p:pic>
          <p:pic>
            <p:nvPicPr>
              <p:cNvPr id="12" name="Object 2"/>
              <p:cNvPicPr/>
              <p:nvPr/>
            </p:nvPicPr>
            <p:blipFill>
              <a:blip r:embed="rId5"/>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73633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019837" y="240300"/>
            <a:ext cx="8911687" cy="640445"/>
          </a:xfrm>
        </p:spPr>
        <p:txBody>
          <a:bodyPr/>
          <a:lstStyle/>
          <a:p>
            <a:r>
              <a:rPr lang="en-NZ" altLang="en-US" b="1" dirty="0"/>
              <a:t>SEDIMENTARY ROCKS</a:t>
            </a:r>
            <a:endParaRPr lang="en-GB" altLang="en-US" b="1" dirty="0"/>
          </a:p>
        </p:txBody>
      </p:sp>
      <p:sp>
        <p:nvSpPr>
          <p:cNvPr id="70659" name="Rectangle 3"/>
          <p:cNvSpPr>
            <a:spLocks noGrp="1" noChangeArrowheads="1"/>
          </p:cNvSpPr>
          <p:nvPr>
            <p:ph type="body" idx="1"/>
          </p:nvPr>
        </p:nvSpPr>
        <p:spPr>
          <a:xfrm>
            <a:off x="2019837" y="1219199"/>
            <a:ext cx="9171904" cy="4495800"/>
          </a:xfrm>
        </p:spPr>
        <p:txBody>
          <a:bodyPr>
            <a:normAutofit/>
          </a:bodyPr>
          <a:lstStyle/>
          <a:p>
            <a:pPr>
              <a:buFont typeface="Wingdings" panose="05000000000000000000" pitchFamily="2" charset="2"/>
              <a:buNone/>
            </a:pPr>
            <a:r>
              <a:rPr lang="en-GB" altLang="en-US" sz="2800" dirty="0"/>
              <a:t>	There are two major groupings of sedimentary rocks:</a:t>
            </a:r>
            <a:endParaRPr lang="en-GB" altLang="en-US" sz="2800" b="1" dirty="0"/>
          </a:p>
          <a:p>
            <a:r>
              <a:rPr lang="en-GB" altLang="en-US" sz="2800" b="1" dirty="0"/>
              <a:t>Clastic </a:t>
            </a:r>
            <a:r>
              <a:rPr lang="en-GB" altLang="en-US" sz="2800" dirty="0">
                <a:effectLst/>
              </a:rPr>
              <a:t>sedimentary rocks</a:t>
            </a:r>
          </a:p>
          <a:p>
            <a:pPr>
              <a:buFont typeface="Wingdings" panose="05000000000000000000" pitchFamily="2" charset="2"/>
              <a:buNone/>
            </a:pPr>
            <a:r>
              <a:rPr lang="en-NZ" altLang="en-US" sz="2800" dirty="0">
                <a:effectLst/>
              </a:rPr>
              <a:t>		e.g. conglomerate, shale, sandstone, </a:t>
            </a:r>
            <a:r>
              <a:rPr lang="en-NZ" altLang="en-US" sz="2800" dirty="0" smtClean="0">
                <a:effectLst/>
              </a:rPr>
              <a:t>siltstone</a:t>
            </a:r>
            <a:r>
              <a:rPr lang="en-NZ" altLang="en-US" sz="2800" dirty="0">
                <a:effectLst/>
              </a:rPr>
              <a:t>, mudstone, </a:t>
            </a:r>
            <a:r>
              <a:rPr lang="en-GB" altLang="en-US" sz="2800" dirty="0"/>
              <a:t>and 	</a:t>
            </a:r>
            <a:r>
              <a:rPr lang="en-GB" altLang="en-US" sz="2800" dirty="0" smtClean="0"/>
              <a:t>greywacke.</a:t>
            </a:r>
            <a:endParaRPr lang="en-NZ" altLang="en-US" sz="2800" dirty="0">
              <a:effectLst/>
            </a:endParaRPr>
          </a:p>
          <a:p>
            <a:endParaRPr lang="en-NZ" altLang="en-US" sz="2800" b="1" dirty="0" smtClean="0">
              <a:effectLst/>
            </a:endParaRPr>
          </a:p>
          <a:p>
            <a:r>
              <a:rPr lang="en-NZ" altLang="en-US" sz="2800" b="1" dirty="0" smtClean="0">
                <a:effectLst/>
              </a:rPr>
              <a:t>Non-clastic</a:t>
            </a:r>
            <a:r>
              <a:rPr lang="en-NZ" altLang="en-US" sz="2800" dirty="0" smtClean="0"/>
              <a:t> </a:t>
            </a:r>
            <a:r>
              <a:rPr lang="en-NZ" altLang="en-US" sz="2800" dirty="0"/>
              <a:t>sedimentary </a:t>
            </a:r>
            <a:r>
              <a:rPr lang="en-NZ" altLang="en-US" sz="2800" dirty="0" smtClean="0"/>
              <a:t>rocks e.g</a:t>
            </a:r>
            <a:r>
              <a:rPr lang="en-NZ" altLang="en-US" sz="2800" dirty="0"/>
              <a:t>. limestone, </a:t>
            </a:r>
            <a:r>
              <a:rPr lang="en-NZ" altLang="en-US" sz="2800" dirty="0" err="1"/>
              <a:t>chert</a:t>
            </a:r>
            <a:r>
              <a:rPr lang="en-NZ" altLang="en-US" sz="2800" dirty="0"/>
              <a:t>, </a:t>
            </a:r>
            <a:r>
              <a:rPr lang="en-NZ" altLang="en-US" sz="2800" dirty="0" smtClean="0"/>
              <a:t>shale.</a:t>
            </a:r>
            <a:endParaRPr lang="en-GB" altLang="en-US" sz="2800" dirty="0"/>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14083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173084" y="159403"/>
            <a:ext cx="8911687" cy="721342"/>
          </a:xfrm>
        </p:spPr>
        <p:txBody>
          <a:bodyPr/>
          <a:lstStyle/>
          <a:p>
            <a:r>
              <a:rPr lang="en-NZ" altLang="en-US"/>
              <a:t>CLASTIC SEDIMENTARY ROCK</a:t>
            </a:r>
            <a:endParaRPr lang="en-GB" altLang="en-US"/>
          </a:p>
        </p:txBody>
      </p:sp>
      <p:sp>
        <p:nvSpPr>
          <p:cNvPr id="71683" name="Rectangle 3"/>
          <p:cNvSpPr>
            <a:spLocks noGrp="1" noChangeArrowheads="1"/>
          </p:cNvSpPr>
          <p:nvPr>
            <p:ph type="body" idx="1"/>
          </p:nvPr>
        </p:nvSpPr>
        <p:spPr>
          <a:xfrm>
            <a:off x="2011362" y="899003"/>
            <a:ext cx="8781133" cy="1871663"/>
          </a:xfrm>
        </p:spPr>
        <p:txBody>
          <a:bodyPr>
            <a:normAutofit/>
          </a:bodyPr>
          <a:lstStyle/>
          <a:p>
            <a:pPr>
              <a:lnSpc>
                <a:spcPct val="80000"/>
              </a:lnSpc>
            </a:pPr>
            <a:r>
              <a:rPr lang="en-GB" altLang="en-US" sz="2600" dirty="0"/>
              <a:t>The fragments of pre-existing rocks or minerals that make up a sedimentary rock are called CLASTS. </a:t>
            </a:r>
          </a:p>
          <a:p>
            <a:pPr>
              <a:lnSpc>
                <a:spcPct val="80000"/>
              </a:lnSpc>
            </a:pPr>
            <a:r>
              <a:rPr lang="en-GB" altLang="en-US" sz="2600" dirty="0"/>
              <a:t>Sedimentary rocks made up of clasts are called CLASTIC (clastic indicates that particles have been broken and transported). </a:t>
            </a:r>
          </a:p>
        </p:txBody>
      </p:sp>
      <p:sp>
        <p:nvSpPr>
          <p:cNvPr id="71684" name="Text Box 4"/>
          <p:cNvSpPr txBox="1">
            <a:spLocks noChangeArrowheads="1"/>
          </p:cNvSpPr>
          <p:nvPr/>
        </p:nvSpPr>
        <p:spPr bwMode="auto">
          <a:xfrm>
            <a:off x="1827213" y="40925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71686" name="Rectangle 6"/>
          <p:cNvSpPr>
            <a:spLocks noChangeArrowheads="1"/>
          </p:cNvSpPr>
          <p:nvPr/>
        </p:nvSpPr>
        <p:spPr bwMode="auto">
          <a:xfrm>
            <a:off x="1965326" y="2788924"/>
            <a:ext cx="5839271"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pPr>
            <a:r>
              <a:rPr lang="en-GB" altLang="en-US" sz="2600" dirty="0">
                <a:latin typeface="Century Gothic (Body)"/>
              </a:rPr>
              <a:t>These particles and </a:t>
            </a:r>
            <a:r>
              <a:rPr lang="en-GB" altLang="en-US" sz="2600" dirty="0" smtClean="0">
                <a:latin typeface="Century Gothic (Body)"/>
              </a:rPr>
              <a:t>grains </a:t>
            </a:r>
            <a:r>
              <a:rPr lang="en-GB" altLang="en-US" sz="2600" dirty="0">
                <a:latin typeface="Century Gothic (Body)"/>
              </a:rPr>
              <a:t>become solid rock by the processes of compaction or cementation of sediments.</a:t>
            </a:r>
          </a:p>
          <a:p>
            <a:pPr>
              <a:lnSpc>
                <a:spcPct val="90000"/>
              </a:lnSpc>
            </a:pPr>
            <a:r>
              <a:rPr lang="en-GB" altLang="en-US" sz="2600" dirty="0">
                <a:latin typeface="Century Gothic (Body)"/>
              </a:rPr>
              <a:t>Clastic sedimentary rocks are primarily classified on the </a:t>
            </a:r>
            <a:r>
              <a:rPr lang="en-GB" altLang="en-US" sz="2600" dirty="0" smtClean="0">
                <a:latin typeface="Century Gothic (Body)"/>
              </a:rPr>
              <a:t>basis of sizes </a:t>
            </a:r>
            <a:r>
              <a:rPr lang="en-GB" altLang="en-US" sz="2600" dirty="0">
                <a:latin typeface="Century Gothic (Body)"/>
              </a:rPr>
              <a:t>of their clasts.</a:t>
            </a:r>
          </a:p>
        </p:txBody>
      </p:sp>
      <p:pic>
        <p:nvPicPr>
          <p:cNvPr id="71687" name="Picture 7" descr="conglomerate2_c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550" y="2973265"/>
            <a:ext cx="3632200" cy="25923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828800" y="304800"/>
            <a:ext cx="10264462" cy="6325984"/>
            <a:chOff x="304800" y="304800"/>
            <a:chExt cx="8763000" cy="6325984"/>
          </a:xfrm>
        </p:grpSpPr>
        <p:pic>
          <p:nvPicPr>
            <p:cNvPr id="8" name="Object 2"/>
            <p:cNvPicPr/>
            <p:nvPr/>
          </p:nvPicPr>
          <p:blipFill>
            <a:blip r:embed="rId4"/>
            <a:srcRect/>
            <a:stretch>
              <a:fillRect/>
            </a:stretch>
          </p:blipFill>
          <p:spPr bwMode="auto">
            <a:xfrm>
              <a:off x="304800" y="6053454"/>
              <a:ext cx="636270" cy="575945"/>
            </a:xfrm>
            <a:prstGeom prst="rect">
              <a:avLst/>
            </a:prstGeom>
            <a:noFill/>
          </p:spPr>
        </p:pic>
        <p:cxnSp>
          <p:nvCxnSpPr>
            <p:cNvPr id="9" name="Straight Connector 8"/>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8431530" y="304800"/>
              <a:ext cx="636270" cy="6325984"/>
              <a:chOff x="8368665" y="193561"/>
              <a:chExt cx="636270" cy="6325984"/>
            </a:xfrm>
          </p:grpSpPr>
          <p:cxnSp>
            <p:nvCxnSpPr>
              <p:cNvPr id="11" name="Straight Connector 10"/>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2" name="Object 2"/>
              <p:cNvPicPr/>
              <p:nvPr/>
            </p:nvPicPr>
            <p:blipFill>
              <a:blip r:embed="rId4"/>
              <a:srcRect/>
              <a:stretch>
                <a:fillRect/>
              </a:stretch>
            </p:blipFill>
            <p:spPr bwMode="auto">
              <a:xfrm>
                <a:off x="8368665" y="5943600"/>
                <a:ext cx="636270" cy="575945"/>
              </a:xfrm>
              <a:prstGeom prst="rect">
                <a:avLst/>
              </a:prstGeom>
              <a:noFill/>
            </p:spPr>
          </p:pic>
          <p:pic>
            <p:nvPicPr>
              <p:cNvPr id="13"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07710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03389" y="274638"/>
            <a:ext cx="8785225" cy="1143000"/>
          </a:xfrm>
        </p:spPr>
        <p:txBody>
          <a:bodyPr/>
          <a:lstStyle/>
          <a:p>
            <a:r>
              <a:rPr lang="en-NZ" altLang="en-US" sz="4000"/>
              <a:t>NON-CLASTIC SEDIMENTARY ROCK</a:t>
            </a:r>
            <a:endParaRPr lang="en-GB" altLang="en-US" sz="4000"/>
          </a:p>
        </p:txBody>
      </p:sp>
      <p:sp>
        <p:nvSpPr>
          <p:cNvPr id="69635" name="Rectangle 3"/>
          <p:cNvSpPr>
            <a:spLocks noGrp="1" noChangeArrowheads="1"/>
          </p:cNvSpPr>
          <p:nvPr>
            <p:ph type="body" idx="1"/>
          </p:nvPr>
        </p:nvSpPr>
        <p:spPr>
          <a:xfrm>
            <a:off x="1584101" y="1063626"/>
            <a:ext cx="9903853" cy="4989828"/>
          </a:xfrm>
        </p:spPr>
        <p:txBody>
          <a:bodyPr>
            <a:normAutofit/>
          </a:bodyPr>
          <a:lstStyle/>
          <a:p>
            <a:r>
              <a:rPr lang="en-GB" altLang="en-US" sz="2400" dirty="0"/>
              <a:t>NON-CLASTIC sedimentary rocks form from the precipitation of minerals from ocean water or from the breakdown of the shells and bones of sea creatures. </a:t>
            </a:r>
          </a:p>
          <a:p>
            <a:r>
              <a:rPr lang="en-GB" altLang="en-US" sz="2400" b="1" i="1" dirty="0">
                <a:solidFill>
                  <a:schemeClr val="hlink"/>
                </a:solidFill>
              </a:rPr>
              <a:t>Precipitation is the </a:t>
            </a:r>
            <a:r>
              <a:rPr lang="en-GB" altLang="en-US" sz="2400" b="1" i="1" dirty="0" smtClean="0">
                <a:solidFill>
                  <a:schemeClr val="hlink"/>
                </a:solidFill>
              </a:rPr>
              <a:t>separation </a:t>
            </a:r>
            <a:r>
              <a:rPr lang="en-GB" altLang="en-US" sz="2400" b="1" i="1" dirty="0">
                <a:solidFill>
                  <a:schemeClr val="hlink"/>
                </a:solidFill>
              </a:rPr>
              <a:t>of a solid from a solution.</a:t>
            </a:r>
            <a:r>
              <a:rPr lang="en-GB" altLang="en-US" sz="2400" dirty="0">
                <a:solidFill>
                  <a:schemeClr val="hlink"/>
                </a:solidFill>
              </a:rPr>
              <a:t> </a:t>
            </a:r>
          </a:p>
          <a:p>
            <a:r>
              <a:rPr lang="en-GB" altLang="en-US" sz="2400" dirty="0"/>
              <a:t>Sea animals such as coral produce calcium carbonate solutions that harden to form rock. </a:t>
            </a:r>
            <a:endParaRPr lang="en-GB" altLang="en-US" sz="2400" dirty="0" smtClean="0"/>
          </a:p>
          <a:p>
            <a:r>
              <a:rPr lang="en-GB" altLang="en-US" sz="2400" dirty="0" smtClean="0"/>
              <a:t>As </a:t>
            </a:r>
            <a:r>
              <a:rPr lang="en-GB" altLang="en-US" sz="2400" dirty="0"/>
              <a:t>the chemicals, that comes from the mineral or biological precipitation, mix with sediments on the floor of the ocean or lake they crystallize and grow in the spaces around the sediment. </a:t>
            </a:r>
            <a:endParaRPr lang="en-GB" altLang="en-US" sz="2400" dirty="0" smtClean="0"/>
          </a:p>
          <a:p>
            <a:r>
              <a:rPr lang="en-GB" altLang="en-US" sz="2400" dirty="0" smtClean="0"/>
              <a:t>When </a:t>
            </a:r>
            <a:r>
              <a:rPr lang="en-GB" altLang="en-US" sz="2400" dirty="0"/>
              <a:t>these crystals grow large enough to fill the spaces they harden and form a solid rock. </a:t>
            </a:r>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17646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74739" y="240300"/>
            <a:ext cx="8911687" cy="785339"/>
          </a:xfrm>
        </p:spPr>
        <p:txBody>
          <a:bodyPr/>
          <a:lstStyle/>
          <a:p>
            <a:r>
              <a:rPr lang="en-NZ" altLang="en-US" dirty="0"/>
              <a:t>ORGANIC SEDIMENTARY ROCK</a:t>
            </a:r>
            <a:endParaRPr lang="en-GB" altLang="en-US" dirty="0"/>
          </a:p>
        </p:txBody>
      </p:sp>
      <p:sp>
        <p:nvSpPr>
          <p:cNvPr id="72707" name="Rectangle 3"/>
          <p:cNvSpPr>
            <a:spLocks noGrp="1" noChangeArrowheads="1"/>
          </p:cNvSpPr>
          <p:nvPr>
            <p:ph type="body" idx="1"/>
          </p:nvPr>
        </p:nvSpPr>
        <p:spPr>
          <a:xfrm>
            <a:off x="1828801" y="1025639"/>
            <a:ext cx="8715264" cy="5192337"/>
          </a:xfrm>
        </p:spPr>
        <p:txBody>
          <a:bodyPr>
            <a:normAutofit fontScale="92500" lnSpcReduction="10000"/>
          </a:bodyPr>
          <a:lstStyle/>
          <a:p>
            <a:pPr>
              <a:lnSpc>
                <a:spcPct val="80000"/>
              </a:lnSpc>
            </a:pPr>
            <a:r>
              <a:rPr lang="en-GB" altLang="en-US" sz="2400" dirty="0"/>
              <a:t>Organic sedimentary rocks form from the build up and decay of plant and animal material. </a:t>
            </a:r>
            <a:endParaRPr lang="en-GB" altLang="en-US" sz="2400" dirty="0" smtClean="0"/>
          </a:p>
          <a:p>
            <a:pPr>
              <a:lnSpc>
                <a:spcPct val="80000"/>
              </a:lnSpc>
            </a:pPr>
            <a:r>
              <a:rPr lang="en-GB" altLang="en-US" sz="2400" dirty="0" smtClean="0"/>
              <a:t>This </a:t>
            </a:r>
            <a:r>
              <a:rPr lang="en-GB" altLang="en-US" sz="2400" dirty="0"/>
              <a:t>usually forms in swamp regions in which there is an abundant supply of growing vegetation and low amounts of oxygen. </a:t>
            </a:r>
          </a:p>
          <a:p>
            <a:pPr>
              <a:lnSpc>
                <a:spcPct val="80000"/>
              </a:lnSpc>
            </a:pPr>
            <a:r>
              <a:rPr lang="en-GB" altLang="en-US" sz="2400" dirty="0"/>
              <a:t>The vegetation builds so quickly that new layers of vegetation bury the dead and decaying material very quickly. </a:t>
            </a:r>
          </a:p>
          <a:p>
            <a:pPr>
              <a:lnSpc>
                <a:spcPct val="80000"/>
              </a:lnSpc>
            </a:pPr>
            <a:r>
              <a:rPr lang="en-GB" altLang="en-US" sz="2400" dirty="0"/>
              <a:t>The bacteria that decay the vegetation need oxygen to survive. Because these decaying layers are buried so fast the bacteria use up </a:t>
            </a:r>
            <a:r>
              <a:rPr lang="en-GB" altLang="en-US" sz="2400" dirty="0" smtClean="0"/>
              <a:t>the </a:t>
            </a:r>
            <a:r>
              <a:rPr lang="en-GB" altLang="en-US" sz="2400" dirty="0"/>
              <a:t>oxygen </a:t>
            </a:r>
            <a:r>
              <a:rPr lang="en-GB" altLang="en-US" sz="2400" dirty="0" smtClean="0"/>
              <a:t>that  </a:t>
            </a:r>
            <a:endParaRPr lang="en-GB" altLang="en-US" sz="2400" dirty="0"/>
          </a:p>
          <a:p>
            <a:pPr>
              <a:lnSpc>
                <a:spcPct val="80000"/>
              </a:lnSpc>
              <a:buFont typeface="Wingdings" panose="05000000000000000000" pitchFamily="2" charset="2"/>
              <a:buNone/>
            </a:pPr>
            <a:r>
              <a:rPr lang="en-GB" altLang="en-US" sz="2400" dirty="0"/>
              <a:t>	is available and can not finish the </a:t>
            </a:r>
          </a:p>
          <a:p>
            <a:pPr>
              <a:lnSpc>
                <a:spcPct val="80000"/>
              </a:lnSpc>
              <a:buFont typeface="Wingdings" panose="05000000000000000000" pitchFamily="2" charset="2"/>
              <a:buNone/>
            </a:pPr>
            <a:r>
              <a:rPr lang="en-GB" altLang="en-US" sz="2400" dirty="0"/>
              <a:t>	decomposition of the vegetation. </a:t>
            </a:r>
          </a:p>
          <a:p>
            <a:pPr>
              <a:lnSpc>
                <a:spcPct val="80000"/>
              </a:lnSpc>
            </a:pPr>
            <a:r>
              <a:rPr lang="en-GB" altLang="en-US" sz="2400" dirty="0"/>
              <a:t>The </a:t>
            </a:r>
            <a:r>
              <a:rPr lang="en-GB" altLang="en-US" sz="2400" dirty="0" smtClean="0"/>
              <a:t>overlying </a:t>
            </a:r>
            <a:r>
              <a:rPr lang="en-GB" altLang="en-US" sz="2400" dirty="0"/>
              <a:t>layers become so heavy </a:t>
            </a:r>
          </a:p>
          <a:p>
            <a:pPr>
              <a:lnSpc>
                <a:spcPct val="80000"/>
              </a:lnSpc>
              <a:buFont typeface="Wingdings" panose="05000000000000000000" pitchFamily="2" charset="2"/>
              <a:buNone/>
            </a:pPr>
            <a:r>
              <a:rPr lang="en-GB" altLang="en-US" sz="2400" dirty="0"/>
              <a:t>	that they squeeze out the water and </a:t>
            </a:r>
          </a:p>
          <a:p>
            <a:pPr>
              <a:lnSpc>
                <a:spcPct val="80000"/>
              </a:lnSpc>
              <a:buFont typeface="Wingdings" panose="05000000000000000000" pitchFamily="2" charset="2"/>
              <a:buNone/>
            </a:pPr>
            <a:r>
              <a:rPr lang="en-GB" altLang="en-US" sz="2400" dirty="0"/>
              <a:t>	other compounds that aid in decay. </a:t>
            </a:r>
          </a:p>
        </p:txBody>
      </p:sp>
      <p:pic>
        <p:nvPicPr>
          <p:cNvPr id="72708" name="Picture 4" descr="coal_Buller coalfield_Westco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235" y="4029391"/>
            <a:ext cx="2554287" cy="202406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828800" y="304800"/>
            <a:ext cx="10264462" cy="6325984"/>
            <a:chOff x="304800" y="304800"/>
            <a:chExt cx="8763000" cy="6325984"/>
          </a:xfrm>
        </p:grpSpPr>
        <p:pic>
          <p:nvPicPr>
            <p:cNvPr id="6" name="Object 2"/>
            <p:cNvPicPr/>
            <p:nvPr/>
          </p:nvPicPr>
          <p:blipFill>
            <a:blip r:embed="rId4"/>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4"/>
              <a:srcRect/>
              <a:stretch>
                <a:fillRect/>
              </a:stretch>
            </p:blipFill>
            <p:spPr bwMode="auto">
              <a:xfrm>
                <a:off x="8368665" y="5943600"/>
                <a:ext cx="636270" cy="575945"/>
              </a:xfrm>
              <a:prstGeom prst="rect">
                <a:avLst/>
              </a:prstGeom>
              <a:noFill/>
            </p:spPr>
          </p:pic>
          <p:pic>
            <p:nvPicPr>
              <p:cNvPr id="11"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16555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894" y="147592"/>
            <a:ext cx="8911687" cy="560746"/>
          </a:xfrm>
        </p:spPr>
        <p:txBody>
          <a:bodyPr>
            <a:normAutofit fontScale="90000"/>
          </a:bodyPr>
          <a:lstStyle/>
          <a:p>
            <a:r>
              <a:rPr lang="en-US" b="1" dirty="0" smtClean="0"/>
              <a:t>COURSE OUTLINE:</a:t>
            </a:r>
            <a:endParaRPr lang="en-US" b="1" dirty="0"/>
          </a:p>
        </p:txBody>
      </p:sp>
      <p:sp>
        <p:nvSpPr>
          <p:cNvPr id="3" name="Content Placeholder 2"/>
          <p:cNvSpPr>
            <a:spLocks noGrp="1"/>
          </p:cNvSpPr>
          <p:nvPr>
            <p:ph idx="1"/>
          </p:nvPr>
        </p:nvSpPr>
        <p:spPr>
          <a:xfrm>
            <a:off x="2589212" y="798489"/>
            <a:ext cx="8460861" cy="5821251"/>
          </a:xfrm>
        </p:spPr>
        <p:txBody>
          <a:bodyPr>
            <a:noAutofit/>
          </a:bodyPr>
          <a:lstStyle/>
          <a:p>
            <a:r>
              <a:rPr lang="en-US" sz="2400" dirty="0" smtClean="0"/>
              <a:t>Origin of Sediments</a:t>
            </a:r>
          </a:p>
          <a:p>
            <a:r>
              <a:rPr lang="en-US" sz="2400" dirty="0" smtClean="0"/>
              <a:t>Sedimentary Rocks</a:t>
            </a:r>
          </a:p>
          <a:p>
            <a:pPr lvl="1"/>
            <a:r>
              <a:rPr lang="en-US" sz="2400" dirty="0"/>
              <a:t>Sedimentary </a:t>
            </a:r>
            <a:r>
              <a:rPr lang="en-US" sz="2400" dirty="0" smtClean="0"/>
              <a:t>Processes:</a:t>
            </a:r>
            <a:endParaRPr lang="en-US" sz="2400" dirty="0"/>
          </a:p>
          <a:p>
            <a:pPr lvl="2"/>
            <a:r>
              <a:rPr lang="en-US" sz="2400" dirty="0"/>
              <a:t>Physical</a:t>
            </a:r>
          </a:p>
          <a:p>
            <a:pPr lvl="2"/>
            <a:r>
              <a:rPr lang="en-US" sz="2400" dirty="0"/>
              <a:t>Chemical</a:t>
            </a:r>
          </a:p>
          <a:p>
            <a:pPr lvl="2"/>
            <a:r>
              <a:rPr lang="en-US" sz="2400" dirty="0" smtClean="0"/>
              <a:t>Biological</a:t>
            </a:r>
          </a:p>
          <a:p>
            <a:r>
              <a:rPr lang="en-US" sz="2400" dirty="0" smtClean="0"/>
              <a:t>Depositional Environments</a:t>
            </a:r>
            <a:endParaRPr lang="en-US" sz="2400" dirty="0"/>
          </a:p>
          <a:p>
            <a:r>
              <a:rPr lang="en-US" sz="2400" dirty="0" smtClean="0"/>
              <a:t>Statistical study of Texture</a:t>
            </a:r>
          </a:p>
          <a:p>
            <a:r>
              <a:rPr lang="en-US" sz="2400" dirty="0" smtClean="0"/>
              <a:t>Structure and Composition of Sedimentary rocks</a:t>
            </a:r>
          </a:p>
          <a:p>
            <a:r>
              <a:rPr lang="en-US" sz="2400" dirty="0" smtClean="0"/>
              <a:t>Description of Sedimentary rocks</a:t>
            </a:r>
          </a:p>
          <a:p>
            <a:r>
              <a:rPr lang="en-US" sz="2400" dirty="0" smtClean="0"/>
              <a:t>Sedimentary Structures</a:t>
            </a:r>
          </a:p>
          <a:p>
            <a:r>
              <a:rPr lang="en-US" sz="2400" dirty="0" smtClean="0"/>
              <a:t>Analysis of Paleo-current data. </a:t>
            </a:r>
          </a:p>
        </p:txBody>
      </p:sp>
    </p:spTree>
    <p:extLst>
      <p:ext uri="{BB962C8B-B14F-4D97-AF65-F5344CB8AC3E}">
        <p14:creationId xmlns:p14="http://schemas.microsoft.com/office/powerpoint/2010/main" val="395701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167" y="624110"/>
            <a:ext cx="9289446" cy="882718"/>
          </a:xfrm>
        </p:spPr>
        <p:txBody>
          <a:bodyPr>
            <a:normAutofit fontScale="90000"/>
          </a:bodyPr>
          <a:lstStyle/>
          <a:p>
            <a:r>
              <a:rPr lang="en-US" b="1" dirty="0" smtClean="0"/>
              <a:t>COMMON EXAMPLES OF SEDIMENTARY ROCKS</a:t>
            </a:r>
            <a:endParaRPr lang="en-US" b="1" dirty="0"/>
          </a:p>
        </p:txBody>
      </p:sp>
      <p:sp>
        <p:nvSpPr>
          <p:cNvPr id="3" name="Content Placeholder 2"/>
          <p:cNvSpPr>
            <a:spLocks noGrp="1"/>
          </p:cNvSpPr>
          <p:nvPr>
            <p:ph idx="1"/>
          </p:nvPr>
        </p:nvSpPr>
        <p:spPr>
          <a:xfrm>
            <a:off x="2589212" y="1378039"/>
            <a:ext cx="8915400" cy="4533183"/>
          </a:xfrm>
        </p:spPr>
        <p:txBody>
          <a:bodyPr>
            <a:normAutofit/>
          </a:bodyPr>
          <a:lstStyle/>
          <a:p>
            <a:r>
              <a:rPr lang="en-US" sz="2400" dirty="0" smtClean="0"/>
              <a:t>Common examples of sedimentary rocks include:</a:t>
            </a:r>
          </a:p>
          <a:p>
            <a:pPr lvl="1"/>
            <a:r>
              <a:rPr lang="en-US" sz="2400" dirty="0" smtClean="0"/>
              <a:t>Coal</a:t>
            </a:r>
          </a:p>
          <a:p>
            <a:pPr lvl="1"/>
            <a:r>
              <a:rPr lang="en-US" sz="2400" dirty="0" smtClean="0"/>
              <a:t>Shale</a:t>
            </a:r>
          </a:p>
          <a:p>
            <a:pPr lvl="1"/>
            <a:r>
              <a:rPr lang="en-US" sz="2400" dirty="0" smtClean="0"/>
              <a:t>Sandstone</a:t>
            </a:r>
          </a:p>
          <a:p>
            <a:pPr lvl="1"/>
            <a:r>
              <a:rPr lang="en-US" sz="2400" dirty="0" smtClean="0"/>
              <a:t>Mudstone</a:t>
            </a:r>
          </a:p>
          <a:p>
            <a:pPr lvl="1"/>
            <a:r>
              <a:rPr lang="en-US" sz="2400" dirty="0" smtClean="0"/>
              <a:t>Limestone</a:t>
            </a:r>
          </a:p>
          <a:p>
            <a:pPr lvl="1"/>
            <a:r>
              <a:rPr lang="en-US" sz="2400" dirty="0" smtClean="0"/>
              <a:t>Conglomerate</a:t>
            </a:r>
          </a:p>
          <a:p>
            <a:pPr lvl="1"/>
            <a:r>
              <a:rPr lang="en-US" sz="2400" dirty="0" smtClean="0"/>
              <a:t>Etc.</a:t>
            </a:r>
            <a:endParaRPr lang="en-US" sz="2400" dirty="0"/>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40196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016500" y="333376"/>
            <a:ext cx="2108200" cy="692264"/>
          </a:xfrm>
        </p:spPr>
        <p:txBody>
          <a:bodyPr/>
          <a:lstStyle/>
          <a:p>
            <a:r>
              <a:rPr lang="en-NZ" altLang="en-US" b="1" dirty="0"/>
              <a:t>COAL</a:t>
            </a:r>
            <a:endParaRPr lang="en-GB" altLang="en-US" b="1" dirty="0"/>
          </a:p>
        </p:txBody>
      </p:sp>
      <p:sp>
        <p:nvSpPr>
          <p:cNvPr id="73731" name="Rectangle 3"/>
          <p:cNvSpPr>
            <a:spLocks noGrp="1" noChangeArrowheads="1"/>
          </p:cNvSpPr>
          <p:nvPr>
            <p:ph type="body" idx="1"/>
          </p:nvPr>
        </p:nvSpPr>
        <p:spPr>
          <a:xfrm>
            <a:off x="1919288" y="2060575"/>
            <a:ext cx="9684578" cy="4043680"/>
          </a:xfrm>
        </p:spPr>
        <p:txBody>
          <a:bodyPr>
            <a:normAutofit fontScale="92500" lnSpcReduction="10000"/>
          </a:bodyPr>
          <a:lstStyle/>
          <a:p>
            <a:pPr>
              <a:lnSpc>
                <a:spcPct val="80000"/>
              </a:lnSpc>
            </a:pPr>
            <a:r>
              <a:rPr lang="en-GB" altLang="en-US" sz="2800" dirty="0" smtClean="0"/>
              <a:t>Compressed </a:t>
            </a:r>
            <a:r>
              <a:rPr lang="en-GB" altLang="en-US" sz="2800" dirty="0"/>
              <a:t>vegetation forms COAL. </a:t>
            </a:r>
          </a:p>
          <a:p>
            <a:pPr>
              <a:lnSpc>
                <a:spcPct val="80000"/>
              </a:lnSpc>
            </a:pPr>
            <a:r>
              <a:rPr lang="en-GB" altLang="en-US" sz="2800" dirty="0"/>
              <a:t>The longer and deeper that coal is buried makes it of higher quality. </a:t>
            </a:r>
          </a:p>
          <a:p>
            <a:pPr>
              <a:lnSpc>
                <a:spcPct val="80000"/>
              </a:lnSpc>
            </a:pPr>
            <a:r>
              <a:rPr lang="en-GB" altLang="en-US" sz="2800" b="1" i="1" dirty="0"/>
              <a:t>Peat</a:t>
            </a:r>
            <a:r>
              <a:rPr lang="en-GB" altLang="en-US" sz="2800" dirty="0"/>
              <a:t> is the first stage of coal formation. </a:t>
            </a:r>
          </a:p>
          <a:p>
            <a:pPr>
              <a:lnSpc>
                <a:spcPct val="80000"/>
              </a:lnSpc>
            </a:pPr>
            <a:r>
              <a:rPr lang="en-GB" altLang="en-US" sz="2800" b="1" i="1" dirty="0"/>
              <a:t>Lignite</a:t>
            </a:r>
            <a:r>
              <a:rPr lang="en-GB" altLang="en-US" sz="2800" dirty="0"/>
              <a:t> is the next grade of coal followed by </a:t>
            </a:r>
            <a:r>
              <a:rPr lang="en-GB" altLang="en-US" sz="2800" b="1" i="1" dirty="0"/>
              <a:t>bituminous</a:t>
            </a:r>
            <a:r>
              <a:rPr lang="en-GB" altLang="en-US" sz="2800" dirty="0"/>
              <a:t> and the highest grade, </a:t>
            </a:r>
            <a:r>
              <a:rPr lang="en-GB" altLang="en-US" sz="2800" b="1" i="1" dirty="0"/>
              <a:t>anthracite</a:t>
            </a:r>
            <a:r>
              <a:rPr lang="en-GB" altLang="en-US" sz="2800" dirty="0"/>
              <a:t>. </a:t>
            </a:r>
          </a:p>
          <a:p>
            <a:pPr>
              <a:lnSpc>
                <a:spcPct val="80000"/>
              </a:lnSpc>
            </a:pPr>
            <a:r>
              <a:rPr lang="en-GB" altLang="en-US" sz="2800" dirty="0"/>
              <a:t>Anthracite is actually a metamorphic rock. It forms during mountain building when compaction and friction are extremely high. </a:t>
            </a:r>
            <a:endParaRPr lang="en-GB" altLang="en-US" sz="2800" dirty="0" smtClean="0"/>
          </a:p>
          <a:p>
            <a:pPr>
              <a:lnSpc>
                <a:spcPct val="80000"/>
              </a:lnSpc>
            </a:pPr>
            <a:r>
              <a:rPr lang="en-GB" altLang="en-US" sz="2800" dirty="0" smtClean="0"/>
              <a:t>This </a:t>
            </a:r>
            <a:r>
              <a:rPr lang="en-GB" altLang="en-US" sz="2800" dirty="0"/>
              <a:t>form of coal burns very hot and almost smokeless. It is used in the production of high grade steel. </a:t>
            </a:r>
          </a:p>
        </p:txBody>
      </p:sp>
      <p:pic>
        <p:nvPicPr>
          <p:cNvPr id="73733" name="Picture 5" descr="bituminous coal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088" y="260350"/>
            <a:ext cx="2443162" cy="1747838"/>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peat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864" y="333376"/>
            <a:ext cx="2740025" cy="172561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5"/>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5"/>
              <a:srcRect/>
              <a:stretch>
                <a:fillRect/>
              </a:stretch>
            </p:blipFill>
            <p:spPr bwMode="auto">
              <a:xfrm>
                <a:off x="8368665" y="5943600"/>
                <a:ext cx="636270" cy="575945"/>
              </a:xfrm>
              <a:prstGeom prst="rect">
                <a:avLst/>
              </a:prstGeom>
              <a:noFill/>
            </p:spPr>
          </p:pic>
          <p:pic>
            <p:nvPicPr>
              <p:cNvPr id="12" name="Object 2"/>
              <p:cNvPicPr/>
              <p:nvPr/>
            </p:nvPicPr>
            <p:blipFill>
              <a:blip r:embed="rId5"/>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09010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82736" y="47223"/>
            <a:ext cx="1655763" cy="620395"/>
          </a:xfrm>
        </p:spPr>
        <p:txBody>
          <a:bodyPr>
            <a:normAutofit fontScale="90000"/>
          </a:bodyPr>
          <a:lstStyle/>
          <a:p>
            <a:r>
              <a:rPr lang="en-NZ" altLang="en-US" sz="4000" b="1" dirty="0"/>
              <a:t>SHALE</a:t>
            </a:r>
            <a:endParaRPr lang="en-GB" altLang="en-US" sz="4000" b="1" dirty="0"/>
          </a:p>
        </p:txBody>
      </p:sp>
      <p:sp>
        <p:nvSpPr>
          <p:cNvPr id="76803" name="Rectangle 3"/>
          <p:cNvSpPr>
            <a:spLocks noGrp="1" noChangeArrowheads="1"/>
          </p:cNvSpPr>
          <p:nvPr>
            <p:ph type="body" idx="1"/>
          </p:nvPr>
        </p:nvSpPr>
        <p:spPr>
          <a:xfrm>
            <a:off x="1687132" y="810276"/>
            <a:ext cx="7287181" cy="5243178"/>
          </a:xfrm>
        </p:spPr>
        <p:txBody>
          <a:bodyPr>
            <a:normAutofit lnSpcReduction="10000"/>
          </a:bodyPr>
          <a:lstStyle/>
          <a:p>
            <a:pPr>
              <a:lnSpc>
                <a:spcPct val="90000"/>
              </a:lnSpc>
            </a:pPr>
            <a:r>
              <a:rPr lang="en-GB" altLang="en-US" sz="2800" dirty="0"/>
              <a:t>Shale is one of the most common      sedimentary rocks. </a:t>
            </a:r>
          </a:p>
          <a:p>
            <a:pPr>
              <a:lnSpc>
                <a:spcPct val="90000"/>
              </a:lnSpc>
            </a:pPr>
            <a:r>
              <a:rPr lang="en-GB" altLang="en-US" sz="2800" dirty="0"/>
              <a:t>It is composed of silt or clay that has been compacted or squeezed together to form a solid rock. </a:t>
            </a:r>
          </a:p>
          <a:p>
            <a:pPr>
              <a:lnSpc>
                <a:spcPct val="90000"/>
              </a:lnSpc>
            </a:pPr>
            <a:r>
              <a:rPr lang="en-GB" altLang="en-US" sz="2800" dirty="0"/>
              <a:t>Shale is usually found in thin layers. </a:t>
            </a:r>
          </a:p>
          <a:p>
            <a:pPr>
              <a:lnSpc>
                <a:spcPct val="90000"/>
              </a:lnSpc>
            </a:pPr>
            <a:r>
              <a:rPr lang="en-GB" altLang="en-US" sz="2800" dirty="0"/>
              <a:t>The silt or clay that </a:t>
            </a:r>
            <a:r>
              <a:rPr lang="en-GB" altLang="en-US" sz="2800" dirty="0" smtClean="0"/>
              <a:t>form </a:t>
            </a:r>
            <a:r>
              <a:rPr lang="en-GB" altLang="en-US" sz="2800" dirty="0"/>
              <a:t>shale is made of very small pieces of weathered rock. The pieces are 1/16 to 1/256 of a millimetre in diameter. </a:t>
            </a:r>
          </a:p>
          <a:p>
            <a:pPr>
              <a:lnSpc>
                <a:spcPct val="90000"/>
              </a:lnSpc>
            </a:pPr>
            <a:r>
              <a:rPr lang="en-GB" altLang="en-US" sz="2800" dirty="0"/>
              <a:t>The colour of a sample of shale is that of the clay or silt that it was formed from. </a:t>
            </a:r>
          </a:p>
        </p:txBody>
      </p:sp>
      <p:pic>
        <p:nvPicPr>
          <p:cNvPr id="76804" name="Picture 4" descr="shale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5130" y="3201481"/>
            <a:ext cx="2232025" cy="1717675"/>
          </a:xfrm>
          <a:prstGeom prst="rect">
            <a:avLst/>
          </a:prstGeom>
          <a:noFill/>
          <a:extLst>
            <a:ext uri="{909E8E84-426E-40DD-AFC4-6F175D3DCCD1}">
              <a14:hiddenFill xmlns:a14="http://schemas.microsoft.com/office/drawing/2010/main">
                <a:solidFill>
                  <a:srgbClr val="FFFFFF"/>
                </a:solidFill>
              </a14:hiddenFill>
            </a:ext>
          </a:extLst>
        </p:spPr>
      </p:pic>
      <p:pic>
        <p:nvPicPr>
          <p:cNvPr id="76805" name="Picture 5" descr="sedimentary sh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366" y="193184"/>
            <a:ext cx="2047875" cy="27368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4"/>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4"/>
              <a:srcRect/>
              <a:stretch>
                <a:fillRect/>
              </a:stretch>
            </p:blipFill>
            <p:spPr bwMode="auto">
              <a:xfrm>
                <a:off x="8368665" y="5943600"/>
                <a:ext cx="636270" cy="575945"/>
              </a:xfrm>
              <a:prstGeom prst="rect">
                <a:avLst/>
              </a:prstGeom>
              <a:noFill/>
            </p:spPr>
          </p:pic>
          <p:pic>
            <p:nvPicPr>
              <p:cNvPr id="12"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11926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260350"/>
            <a:ext cx="8820150" cy="1143000"/>
          </a:xfrm>
        </p:spPr>
        <p:txBody>
          <a:bodyPr/>
          <a:lstStyle/>
          <a:p>
            <a:r>
              <a:rPr lang="en-NZ" altLang="en-US" sz="4000"/>
              <a:t>SANDSTONE &amp; MUDSTONE</a:t>
            </a:r>
            <a:endParaRPr lang="en-GB" altLang="en-US" sz="4000"/>
          </a:p>
        </p:txBody>
      </p:sp>
      <p:sp>
        <p:nvSpPr>
          <p:cNvPr id="77827" name="Rectangle 3"/>
          <p:cNvSpPr>
            <a:spLocks noGrp="1" noChangeArrowheads="1"/>
          </p:cNvSpPr>
          <p:nvPr>
            <p:ph type="body" idx="1"/>
          </p:nvPr>
        </p:nvSpPr>
        <p:spPr>
          <a:xfrm>
            <a:off x="1635617" y="1047750"/>
            <a:ext cx="6095612" cy="4824209"/>
          </a:xfrm>
        </p:spPr>
        <p:txBody>
          <a:bodyPr>
            <a:normAutofit lnSpcReduction="10000"/>
          </a:bodyPr>
          <a:lstStyle/>
          <a:p>
            <a:pPr>
              <a:lnSpc>
                <a:spcPct val="90000"/>
              </a:lnSpc>
            </a:pPr>
            <a:r>
              <a:rPr lang="en-GB" altLang="en-US" sz="2400" dirty="0"/>
              <a:t>Sandstone &amp; mudstone are clastic sedimentary rocks that form from the cementing together of sand sized grains &amp; silt sized grains respectively forming a solid rock.</a:t>
            </a:r>
          </a:p>
          <a:p>
            <a:pPr>
              <a:lnSpc>
                <a:spcPct val="90000"/>
              </a:lnSpc>
            </a:pPr>
            <a:r>
              <a:rPr lang="en-GB" altLang="en-US" sz="2400" dirty="0"/>
              <a:t>Quartz is the most abundant mineral that forms sandstone. Calcium carbonate, silica, or iron has been added to the water that is in contact with the sand grains. </a:t>
            </a:r>
          </a:p>
          <a:p>
            <a:pPr>
              <a:lnSpc>
                <a:spcPct val="90000"/>
              </a:lnSpc>
            </a:pPr>
            <a:r>
              <a:rPr lang="en-GB" altLang="en-US" sz="2400" dirty="0"/>
              <a:t>These minerals grow crystals in the spaces around the sand grains. As the crystals fill the gaps the individual sand grains are now transformed into a solid rock. </a:t>
            </a:r>
          </a:p>
        </p:txBody>
      </p:sp>
      <p:pic>
        <p:nvPicPr>
          <p:cNvPr id="77828" name="Picture 4" descr="sandstone mudstone Wairarapa coas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439" y="1200732"/>
            <a:ext cx="3009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a:off x="8057014" y="5230609"/>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Sandstone-mudstone on the </a:t>
            </a:r>
            <a:r>
              <a:rPr lang="en-NZ" altLang="en-US" dirty="0" err="1"/>
              <a:t>Wairarapa</a:t>
            </a:r>
            <a:r>
              <a:rPr lang="en-NZ" altLang="en-US" dirty="0"/>
              <a:t> coastline</a:t>
            </a:r>
            <a:endParaRPr lang="en-GB" altLang="en-US" dirty="0"/>
          </a:p>
        </p:txBody>
      </p:sp>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3"/>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3"/>
              <a:srcRect/>
              <a:stretch>
                <a:fillRect/>
              </a:stretch>
            </p:blipFill>
            <p:spPr bwMode="auto">
              <a:xfrm>
                <a:off x="8368665" y="5943600"/>
                <a:ext cx="636270" cy="575945"/>
              </a:xfrm>
              <a:prstGeom prst="rect">
                <a:avLst/>
              </a:prstGeom>
              <a:noFill/>
            </p:spPr>
          </p:pic>
          <p:pic>
            <p:nvPicPr>
              <p:cNvPr id="12"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795796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92314" y="188913"/>
            <a:ext cx="3106737" cy="691832"/>
          </a:xfrm>
        </p:spPr>
        <p:txBody>
          <a:bodyPr>
            <a:normAutofit fontScale="90000"/>
          </a:bodyPr>
          <a:lstStyle/>
          <a:p>
            <a:r>
              <a:rPr lang="en-NZ" altLang="en-US" sz="4000" b="1" dirty="0"/>
              <a:t>LIMESTONE</a:t>
            </a:r>
            <a:endParaRPr lang="en-GB" altLang="en-US" sz="4000" b="1" dirty="0"/>
          </a:p>
        </p:txBody>
      </p:sp>
      <p:sp>
        <p:nvSpPr>
          <p:cNvPr id="79875" name="Rectangle 3"/>
          <p:cNvSpPr>
            <a:spLocks noGrp="1" noChangeArrowheads="1"/>
          </p:cNvSpPr>
          <p:nvPr>
            <p:ph type="body" idx="1"/>
          </p:nvPr>
        </p:nvSpPr>
        <p:spPr>
          <a:xfrm>
            <a:off x="1774826" y="880746"/>
            <a:ext cx="5797951" cy="5275356"/>
          </a:xfrm>
        </p:spPr>
        <p:txBody>
          <a:bodyPr>
            <a:normAutofit/>
          </a:bodyPr>
          <a:lstStyle/>
          <a:p>
            <a:pPr>
              <a:lnSpc>
                <a:spcPct val="80000"/>
              </a:lnSpc>
            </a:pPr>
            <a:r>
              <a:rPr lang="en-GB" altLang="en-US" sz="2400" dirty="0"/>
              <a:t>Limestone is the most abundant of the non-clastic sedimentary rocks. </a:t>
            </a:r>
          </a:p>
          <a:p>
            <a:pPr>
              <a:lnSpc>
                <a:spcPct val="80000"/>
              </a:lnSpc>
            </a:pPr>
            <a:r>
              <a:rPr lang="en-GB" altLang="en-US" sz="2400" dirty="0"/>
              <a:t>Limestone is produced from the mineral calcite (calcium carbonate) and sediment. The main source of limestone is the limy ooze formed in the ocean. </a:t>
            </a:r>
          </a:p>
          <a:p>
            <a:pPr>
              <a:lnSpc>
                <a:spcPct val="80000"/>
              </a:lnSpc>
            </a:pPr>
            <a:r>
              <a:rPr lang="en-GB" altLang="en-US" sz="2400" dirty="0"/>
              <a:t>The calcium carbonate can be precipitated from ocean water or it can be formed from sea creatures that secrete lime such as algae and coral. </a:t>
            </a:r>
          </a:p>
          <a:p>
            <a:pPr>
              <a:lnSpc>
                <a:spcPct val="80000"/>
              </a:lnSpc>
            </a:pPr>
            <a:r>
              <a:rPr lang="en-GB" altLang="en-US" sz="2400" dirty="0"/>
              <a:t>Chalk is another type of limestone that is made up of very small single-celled organisms. Chalk is usually white or grey in colour. </a:t>
            </a:r>
            <a:endParaRPr lang="en-GB" altLang="en-US" sz="2800" dirty="0"/>
          </a:p>
        </p:txBody>
      </p:sp>
      <p:pic>
        <p:nvPicPr>
          <p:cNvPr id="79876" name="Picture 4" descr="Limestone TeKauKau Point Wairar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5113" y="296863"/>
            <a:ext cx="3267075" cy="3600450"/>
          </a:xfrm>
          <a:prstGeom prst="rect">
            <a:avLst/>
          </a:prstGeom>
          <a:noFill/>
          <a:extLst>
            <a:ext uri="{909E8E84-426E-40DD-AFC4-6F175D3DCCD1}">
              <a14:hiddenFill xmlns:a14="http://schemas.microsoft.com/office/drawing/2010/main">
                <a:solidFill>
                  <a:srgbClr val="FFFFFF"/>
                </a:solidFill>
              </a14:hiddenFill>
            </a:ext>
          </a:extLst>
        </p:spPr>
      </p:pic>
      <p:sp>
        <p:nvSpPr>
          <p:cNvPr id="79877" name="Text Box 5"/>
          <p:cNvSpPr txBox="1">
            <a:spLocks noChangeArrowheads="1"/>
          </p:cNvSpPr>
          <p:nvPr/>
        </p:nvSpPr>
        <p:spPr bwMode="auto">
          <a:xfrm>
            <a:off x="8684148" y="4080193"/>
            <a:ext cx="26638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dirty="0"/>
              <a:t>Limestone at </a:t>
            </a:r>
            <a:r>
              <a:rPr lang="en-NZ" altLang="en-US" dirty="0" err="1"/>
              <a:t>Te</a:t>
            </a:r>
            <a:r>
              <a:rPr lang="en-NZ" altLang="en-US" dirty="0"/>
              <a:t> </a:t>
            </a:r>
            <a:r>
              <a:rPr lang="en-NZ" altLang="en-US" dirty="0" err="1"/>
              <a:t>KauKau</a:t>
            </a:r>
            <a:r>
              <a:rPr lang="en-NZ" altLang="en-US" dirty="0"/>
              <a:t> Point, </a:t>
            </a:r>
            <a:r>
              <a:rPr lang="en-NZ" altLang="en-US" dirty="0" err="1"/>
              <a:t>Wairarapa</a:t>
            </a:r>
            <a:endParaRPr lang="en-GB" altLang="en-US" dirty="0"/>
          </a:p>
        </p:txBody>
      </p:sp>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3"/>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3"/>
              <a:srcRect/>
              <a:stretch>
                <a:fillRect/>
              </a:stretch>
            </p:blipFill>
            <p:spPr bwMode="auto">
              <a:xfrm>
                <a:off x="8368665" y="5943600"/>
                <a:ext cx="636270" cy="575945"/>
              </a:xfrm>
              <a:prstGeom prst="rect">
                <a:avLst/>
              </a:prstGeom>
              <a:noFill/>
            </p:spPr>
          </p:pic>
          <p:pic>
            <p:nvPicPr>
              <p:cNvPr id="12"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7293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410671" y="188913"/>
            <a:ext cx="4978400" cy="691832"/>
          </a:xfrm>
        </p:spPr>
        <p:txBody>
          <a:bodyPr/>
          <a:lstStyle/>
          <a:p>
            <a:r>
              <a:rPr lang="en-NZ" altLang="en-US" dirty="0"/>
              <a:t>LIMESTONE CAVES</a:t>
            </a:r>
            <a:endParaRPr lang="en-GB" altLang="en-US" dirty="0"/>
          </a:p>
        </p:txBody>
      </p:sp>
      <p:sp>
        <p:nvSpPr>
          <p:cNvPr id="81923" name="Rectangle 3"/>
          <p:cNvSpPr>
            <a:spLocks noGrp="1" noChangeArrowheads="1"/>
          </p:cNvSpPr>
          <p:nvPr>
            <p:ph type="body" idx="1"/>
          </p:nvPr>
        </p:nvSpPr>
        <p:spPr>
          <a:xfrm>
            <a:off x="1919287" y="2362200"/>
            <a:ext cx="9542909" cy="3819659"/>
          </a:xfrm>
        </p:spPr>
        <p:txBody>
          <a:bodyPr>
            <a:normAutofit lnSpcReduction="10000"/>
          </a:bodyPr>
          <a:lstStyle/>
          <a:p>
            <a:pPr>
              <a:lnSpc>
                <a:spcPct val="80000"/>
              </a:lnSpc>
            </a:pPr>
            <a:r>
              <a:rPr lang="en-GB" altLang="en-US" sz="2400" dirty="0"/>
              <a:t>Limestone caves are an interesting geological feature. They form because the limestone deposits located under the ground are chemically dissolved by moving ground water. </a:t>
            </a:r>
          </a:p>
          <a:p>
            <a:pPr>
              <a:lnSpc>
                <a:spcPct val="80000"/>
              </a:lnSpc>
            </a:pPr>
            <a:r>
              <a:rPr lang="en-GB" altLang="en-US" sz="2400" dirty="0"/>
              <a:t>The ground water contains minerals that make the water slightly acidic. When an acid comes into contact with a rock that is composed of calcium carbonate a chemical reaction takes place. The acid dissolves the limestone.</a:t>
            </a:r>
          </a:p>
          <a:p>
            <a:pPr>
              <a:lnSpc>
                <a:spcPct val="80000"/>
              </a:lnSpc>
            </a:pPr>
            <a:r>
              <a:rPr lang="en-GB" altLang="en-US" sz="2400" dirty="0"/>
              <a:t>The calcium carbonate then goes into the ground water which moves down farther into the cave. The water will find its way into small crack and crevasses. </a:t>
            </a:r>
          </a:p>
          <a:p>
            <a:pPr>
              <a:lnSpc>
                <a:spcPct val="80000"/>
              </a:lnSpc>
            </a:pPr>
            <a:r>
              <a:rPr lang="en-GB" altLang="en-US" sz="2400" dirty="0"/>
              <a:t>The dripping water will create formations called stalactites and stalagmites. The photo shows these in Waitomo Caves.</a:t>
            </a:r>
          </a:p>
        </p:txBody>
      </p:sp>
      <p:pic>
        <p:nvPicPr>
          <p:cNvPr id="81925" name="Picture 5" descr="  St Benedict's Caverns, Waitomo Caves Adventures, Tours / Activities, Waikato, Waitomo C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188913"/>
            <a:ext cx="3121025" cy="20812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828800" y="304800"/>
            <a:ext cx="10264462" cy="6325984"/>
            <a:chOff x="304800" y="304800"/>
            <a:chExt cx="8763000" cy="6325984"/>
          </a:xfrm>
        </p:grpSpPr>
        <p:pic>
          <p:nvPicPr>
            <p:cNvPr id="6" name="Object 2"/>
            <p:cNvPicPr/>
            <p:nvPr/>
          </p:nvPicPr>
          <p:blipFill>
            <a:blip r:embed="rId3"/>
            <a:srcRect/>
            <a:stretch>
              <a:fillRect/>
            </a:stretch>
          </p:blipFill>
          <p:spPr bwMode="auto">
            <a:xfrm>
              <a:off x="304800" y="6053454"/>
              <a:ext cx="636270" cy="575945"/>
            </a:xfrm>
            <a:prstGeom prst="rect">
              <a:avLst/>
            </a:prstGeom>
            <a:noFill/>
          </p:spPr>
        </p:pic>
        <p:cxnSp>
          <p:nvCxnSpPr>
            <p:cNvPr id="7" name="Straight Connector 6"/>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8" name="Group 7"/>
            <p:cNvGrpSpPr/>
            <p:nvPr/>
          </p:nvGrpSpPr>
          <p:grpSpPr>
            <a:xfrm>
              <a:off x="8431530" y="304800"/>
              <a:ext cx="636270" cy="6325984"/>
              <a:chOff x="8368665" y="193561"/>
              <a:chExt cx="636270" cy="6325984"/>
            </a:xfrm>
          </p:grpSpPr>
          <p:cxnSp>
            <p:nvCxnSpPr>
              <p:cNvPr id="9" name="Straight Connector 8"/>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0" name="Object 2"/>
              <p:cNvPicPr/>
              <p:nvPr/>
            </p:nvPicPr>
            <p:blipFill>
              <a:blip r:embed="rId3"/>
              <a:srcRect/>
              <a:stretch>
                <a:fillRect/>
              </a:stretch>
            </p:blipFill>
            <p:spPr bwMode="auto">
              <a:xfrm>
                <a:off x="8368665" y="5943600"/>
                <a:ext cx="636270" cy="575945"/>
              </a:xfrm>
              <a:prstGeom prst="rect">
                <a:avLst/>
              </a:prstGeom>
              <a:noFill/>
            </p:spPr>
          </p:pic>
          <p:pic>
            <p:nvPicPr>
              <p:cNvPr id="11"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58031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657140" y="160147"/>
            <a:ext cx="4259263" cy="653945"/>
          </a:xfrm>
        </p:spPr>
        <p:txBody>
          <a:bodyPr>
            <a:normAutofit fontScale="90000"/>
          </a:bodyPr>
          <a:lstStyle/>
          <a:p>
            <a:r>
              <a:rPr lang="en-NZ" altLang="en-US" sz="4000" b="1" dirty="0"/>
              <a:t>CONGLOMERATE</a:t>
            </a:r>
            <a:endParaRPr lang="en-GB" altLang="en-US" sz="4000" b="1" dirty="0"/>
          </a:p>
        </p:txBody>
      </p:sp>
      <p:sp>
        <p:nvSpPr>
          <p:cNvPr id="80899" name="Rectangle 3"/>
          <p:cNvSpPr>
            <a:spLocks noGrp="1" noChangeArrowheads="1"/>
          </p:cNvSpPr>
          <p:nvPr>
            <p:ph type="body" idx="1"/>
          </p:nvPr>
        </p:nvSpPr>
        <p:spPr>
          <a:xfrm>
            <a:off x="2217888" y="868828"/>
            <a:ext cx="5540129" cy="5143500"/>
          </a:xfrm>
        </p:spPr>
        <p:txBody>
          <a:bodyPr>
            <a:normAutofit/>
          </a:bodyPr>
          <a:lstStyle/>
          <a:p>
            <a:pPr lvl="1">
              <a:buClr>
                <a:schemeClr val="hlink"/>
              </a:buClr>
              <a:buSzPct val="80000"/>
              <a:buFont typeface="Wingdings" panose="05000000000000000000" pitchFamily="2" charset="2"/>
              <a:buChar char="n"/>
            </a:pPr>
            <a:r>
              <a:rPr lang="en-GB" altLang="en-US" sz="2400" dirty="0"/>
              <a:t>Conglomerate is a clastic sedimentary rock that forms from the cementing of rounded cobble and pebble sized rock fragments. </a:t>
            </a:r>
          </a:p>
          <a:p>
            <a:pPr lvl="1">
              <a:buClr>
                <a:schemeClr val="hlink"/>
              </a:buClr>
              <a:buSzPct val="80000"/>
              <a:buFont typeface="Wingdings" panose="05000000000000000000" pitchFamily="2" charset="2"/>
              <a:buChar char="n"/>
            </a:pPr>
            <a:r>
              <a:rPr lang="en-GB" altLang="en-US" sz="2400" dirty="0"/>
              <a:t>Conglomerate is formed by river movement or ocean wave action which rounds the rock edges. </a:t>
            </a:r>
          </a:p>
          <a:p>
            <a:pPr lvl="1">
              <a:buClr>
                <a:schemeClr val="hlink"/>
              </a:buClr>
              <a:buSzPct val="80000"/>
              <a:buFont typeface="Wingdings" panose="05000000000000000000" pitchFamily="2" charset="2"/>
              <a:buChar char="n"/>
            </a:pPr>
            <a:r>
              <a:rPr lang="en-GB" altLang="en-US" sz="2400" dirty="0"/>
              <a:t>The cementing agents that fill the spaces to form the solid rock conglomerate are silica, calcite, or iron oxides. </a:t>
            </a:r>
          </a:p>
        </p:txBody>
      </p:sp>
      <p:pic>
        <p:nvPicPr>
          <p:cNvPr id="80901" name="Picture 5" descr="conglomerate southern wairar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960" y="2420938"/>
            <a:ext cx="3124200" cy="3274159"/>
          </a:xfrm>
          <a:prstGeom prst="rect">
            <a:avLst/>
          </a:prstGeom>
          <a:noFill/>
          <a:extLst>
            <a:ext uri="{909E8E84-426E-40DD-AFC4-6F175D3DCCD1}">
              <a14:hiddenFill xmlns:a14="http://schemas.microsoft.com/office/drawing/2010/main">
                <a:solidFill>
                  <a:srgbClr val="FFFFFF"/>
                </a:solidFill>
              </a14:hiddenFill>
            </a:ext>
          </a:extLst>
        </p:spPr>
      </p:pic>
      <p:sp>
        <p:nvSpPr>
          <p:cNvPr id="80902" name="Text Box 6"/>
          <p:cNvSpPr txBox="1">
            <a:spLocks noChangeArrowheads="1"/>
          </p:cNvSpPr>
          <p:nvPr/>
        </p:nvSpPr>
        <p:spPr bwMode="auto">
          <a:xfrm>
            <a:off x="7278987" y="5697732"/>
            <a:ext cx="39904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altLang="en-US" dirty="0"/>
              <a:t>Conglomerate, South </a:t>
            </a:r>
            <a:r>
              <a:rPr lang="en-NZ" altLang="en-US" dirty="0" err="1"/>
              <a:t>Wairarapa</a:t>
            </a:r>
            <a:endParaRPr lang="en-GB" altLang="en-US" dirty="0"/>
          </a:p>
        </p:txBody>
      </p:sp>
      <p:pic>
        <p:nvPicPr>
          <p:cNvPr id="80903" name="Picture 7" descr="conglomerate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591" y="200731"/>
            <a:ext cx="2581275" cy="199548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828800" y="304800"/>
            <a:ext cx="10264462" cy="6325984"/>
            <a:chOff x="304800" y="304800"/>
            <a:chExt cx="8763000" cy="6325984"/>
          </a:xfrm>
        </p:grpSpPr>
        <p:pic>
          <p:nvPicPr>
            <p:cNvPr id="8" name="Object 2"/>
            <p:cNvPicPr/>
            <p:nvPr/>
          </p:nvPicPr>
          <p:blipFill>
            <a:blip r:embed="rId4"/>
            <a:srcRect/>
            <a:stretch>
              <a:fillRect/>
            </a:stretch>
          </p:blipFill>
          <p:spPr bwMode="auto">
            <a:xfrm>
              <a:off x="304800" y="6053454"/>
              <a:ext cx="636270" cy="575945"/>
            </a:xfrm>
            <a:prstGeom prst="rect">
              <a:avLst/>
            </a:prstGeom>
            <a:noFill/>
          </p:spPr>
        </p:pic>
        <p:cxnSp>
          <p:nvCxnSpPr>
            <p:cNvPr id="9" name="Straight Connector 8"/>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0" name="Group 9"/>
            <p:cNvGrpSpPr/>
            <p:nvPr/>
          </p:nvGrpSpPr>
          <p:grpSpPr>
            <a:xfrm>
              <a:off x="8431530" y="304800"/>
              <a:ext cx="636270" cy="6325984"/>
              <a:chOff x="8368665" y="193561"/>
              <a:chExt cx="636270" cy="6325984"/>
            </a:xfrm>
          </p:grpSpPr>
          <p:cxnSp>
            <p:nvCxnSpPr>
              <p:cNvPr id="11" name="Straight Connector 10"/>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2" name="Object 2"/>
              <p:cNvPicPr/>
              <p:nvPr/>
            </p:nvPicPr>
            <p:blipFill>
              <a:blip r:embed="rId4"/>
              <a:srcRect/>
              <a:stretch>
                <a:fillRect/>
              </a:stretch>
            </p:blipFill>
            <p:spPr bwMode="auto">
              <a:xfrm>
                <a:off x="8368665" y="5943600"/>
                <a:ext cx="636270" cy="575945"/>
              </a:xfrm>
              <a:prstGeom prst="rect">
                <a:avLst/>
              </a:prstGeom>
              <a:noFill/>
            </p:spPr>
          </p:pic>
          <p:pic>
            <p:nvPicPr>
              <p:cNvPr id="13" name="Object 2"/>
              <p:cNvPicPr/>
              <p:nvPr/>
            </p:nvPicPr>
            <p:blipFill>
              <a:blip r:embed="rId4"/>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60709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684732" y="203211"/>
            <a:ext cx="8911687" cy="590331"/>
          </a:xfrm>
        </p:spPr>
        <p:txBody>
          <a:bodyPr>
            <a:normAutofit fontScale="90000"/>
          </a:bodyPr>
          <a:lstStyle/>
          <a:p>
            <a:r>
              <a:rPr lang="en-NZ" altLang="en-US" dirty="0"/>
              <a:t>OTHER SEDIMENTARY ROCKS</a:t>
            </a:r>
            <a:endParaRPr lang="en-GB" altLang="en-US" dirty="0"/>
          </a:p>
        </p:txBody>
      </p:sp>
      <p:pic>
        <p:nvPicPr>
          <p:cNvPr id="89092" name="Picture 4" descr="rock sal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2" y="1025639"/>
            <a:ext cx="3362325" cy="2085975"/>
          </a:xfrm>
          <a:prstGeom prst="rect">
            <a:avLst/>
          </a:prstGeom>
          <a:noFill/>
          <a:extLst>
            <a:ext uri="{909E8E84-426E-40DD-AFC4-6F175D3DCCD1}">
              <a14:hiddenFill xmlns:a14="http://schemas.microsoft.com/office/drawing/2010/main">
                <a:solidFill>
                  <a:srgbClr val="FFFFFF"/>
                </a:solidFill>
              </a14:hiddenFill>
            </a:ext>
          </a:extLst>
        </p:spPr>
      </p:pic>
      <p:sp>
        <p:nvSpPr>
          <p:cNvPr id="89093" name="Text Box 5"/>
          <p:cNvSpPr txBox="1">
            <a:spLocks noChangeArrowheads="1"/>
          </p:cNvSpPr>
          <p:nvPr/>
        </p:nvSpPr>
        <p:spPr bwMode="auto">
          <a:xfrm>
            <a:off x="2359766" y="1156442"/>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b="1" dirty="0">
                <a:solidFill>
                  <a:srgbClr val="FF0000"/>
                </a:solidFill>
              </a:rPr>
              <a:t>Halite – rock salt</a:t>
            </a:r>
            <a:endParaRPr lang="en-GB" altLang="en-US" b="1" dirty="0">
              <a:solidFill>
                <a:srgbClr val="FF0000"/>
              </a:solidFill>
            </a:endParaRPr>
          </a:p>
        </p:txBody>
      </p:sp>
      <p:pic>
        <p:nvPicPr>
          <p:cNvPr id="89094" name="Picture 6" descr="chert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2" y="1025639"/>
            <a:ext cx="3449638" cy="2103437"/>
          </a:xfrm>
          <a:prstGeom prst="rect">
            <a:avLst/>
          </a:prstGeom>
          <a:noFill/>
          <a:extLst>
            <a:ext uri="{909E8E84-426E-40DD-AFC4-6F175D3DCCD1}">
              <a14:hiddenFill xmlns:a14="http://schemas.microsoft.com/office/drawing/2010/main">
                <a:solidFill>
                  <a:srgbClr val="FFFFFF"/>
                </a:solidFill>
              </a14:hiddenFill>
            </a:ext>
          </a:extLst>
        </p:spPr>
      </p:pic>
      <p:sp>
        <p:nvSpPr>
          <p:cNvPr id="89095" name="Text Box 7"/>
          <p:cNvSpPr txBox="1">
            <a:spLocks noChangeArrowheads="1"/>
          </p:cNvSpPr>
          <p:nvPr/>
        </p:nvSpPr>
        <p:spPr bwMode="auto">
          <a:xfrm>
            <a:off x="6672262" y="1156442"/>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b="1" dirty="0" err="1">
                <a:solidFill>
                  <a:srgbClr val="FF0000"/>
                </a:solidFill>
              </a:rPr>
              <a:t>Chert</a:t>
            </a:r>
            <a:endParaRPr lang="en-GB" altLang="en-US" b="1" dirty="0">
              <a:solidFill>
                <a:srgbClr val="FF0000"/>
              </a:solidFill>
            </a:endParaRPr>
          </a:p>
        </p:txBody>
      </p:sp>
      <p:pic>
        <p:nvPicPr>
          <p:cNvPr id="89096" name="Picture 8" descr="greywac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3423919"/>
            <a:ext cx="3384550" cy="2557463"/>
          </a:xfrm>
          <a:prstGeom prst="rect">
            <a:avLst/>
          </a:prstGeom>
          <a:noFill/>
          <a:extLst>
            <a:ext uri="{909E8E84-426E-40DD-AFC4-6F175D3DCCD1}">
              <a14:hiddenFill xmlns:a14="http://schemas.microsoft.com/office/drawing/2010/main">
                <a:solidFill>
                  <a:srgbClr val="FFFFFF"/>
                </a:solidFill>
              </a14:hiddenFill>
            </a:ext>
          </a:extLst>
        </p:spPr>
      </p:pic>
      <p:sp>
        <p:nvSpPr>
          <p:cNvPr id="89097" name="Text Box 9"/>
          <p:cNvSpPr txBox="1">
            <a:spLocks noChangeArrowheads="1"/>
          </p:cNvSpPr>
          <p:nvPr/>
        </p:nvSpPr>
        <p:spPr bwMode="auto">
          <a:xfrm>
            <a:off x="2359766" y="3448799"/>
            <a:ext cx="1871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b="1" dirty="0">
                <a:solidFill>
                  <a:srgbClr val="FF0000"/>
                </a:solidFill>
              </a:rPr>
              <a:t>Greywacke</a:t>
            </a:r>
            <a:endParaRPr lang="en-GB" altLang="en-US" b="1" dirty="0">
              <a:solidFill>
                <a:srgbClr val="FF0000"/>
              </a:solidFill>
            </a:endParaRPr>
          </a:p>
        </p:txBody>
      </p:sp>
      <p:pic>
        <p:nvPicPr>
          <p:cNvPr id="89098" name="Picture 10" descr="breccia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962" y="3459155"/>
            <a:ext cx="3479800" cy="2552700"/>
          </a:xfrm>
          <a:prstGeom prst="rect">
            <a:avLst/>
          </a:prstGeom>
          <a:noFill/>
          <a:extLst>
            <a:ext uri="{909E8E84-426E-40DD-AFC4-6F175D3DCCD1}">
              <a14:hiddenFill xmlns:a14="http://schemas.microsoft.com/office/drawing/2010/main">
                <a:solidFill>
                  <a:srgbClr val="FFFFFF"/>
                </a:solidFill>
              </a14:hiddenFill>
            </a:ext>
          </a:extLst>
        </p:spPr>
      </p:pic>
      <p:sp>
        <p:nvSpPr>
          <p:cNvPr id="89099" name="Text Box 11"/>
          <p:cNvSpPr txBox="1">
            <a:spLocks noChangeArrowheads="1"/>
          </p:cNvSpPr>
          <p:nvPr/>
        </p:nvSpPr>
        <p:spPr bwMode="auto">
          <a:xfrm>
            <a:off x="8807092" y="3565577"/>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NZ" altLang="en-US" b="1" dirty="0">
                <a:solidFill>
                  <a:srgbClr val="FF0000"/>
                </a:solidFill>
              </a:rPr>
              <a:t>Breccia</a:t>
            </a:r>
            <a:endParaRPr lang="en-GB" altLang="en-US" b="1" dirty="0">
              <a:solidFill>
                <a:srgbClr val="FF0000"/>
              </a:solidFill>
            </a:endParaRPr>
          </a:p>
        </p:txBody>
      </p:sp>
      <p:grpSp>
        <p:nvGrpSpPr>
          <p:cNvPr id="11" name="Group 10"/>
          <p:cNvGrpSpPr/>
          <p:nvPr/>
        </p:nvGrpSpPr>
        <p:grpSpPr>
          <a:xfrm>
            <a:off x="1828800" y="304800"/>
            <a:ext cx="10264462" cy="6325984"/>
            <a:chOff x="304800" y="304800"/>
            <a:chExt cx="8763000" cy="6325984"/>
          </a:xfrm>
        </p:grpSpPr>
        <p:pic>
          <p:nvPicPr>
            <p:cNvPr id="12" name="Object 2"/>
            <p:cNvPicPr/>
            <p:nvPr/>
          </p:nvPicPr>
          <p:blipFill>
            <a:blip r:embed="rId6"/>
            <a:srcRect/>
            <a:stretch>
              <a:fillRect/>
            </a:stretch>
          </p:blipFill>
          <p:spPr bwMode="auto">
            <a:xfrm>
              <a:off x="304800" y="6053454"/>
              <a:ext cx="636270" cy="575945"/>
            </a:xfrm>
            <a:prstGeom prst="rect">
              <a:avLst/>
            </a:prstGeom>
            <a:noFill/>
          </p:spPr>
        </p:pic>
        <p:cxnSp>
          <p:nvCxnSpPr>
            <p:cNvPr id="13" name="Straight Connector 12"/>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14" name="Group 13"/>
            <p:cNvGrpSpPr/>
            <p:nvPr/>
          </p:nvGrpSpPr>
          <p:grpSpPr>
            <a:xfrm>
              <a:off x="8431530" y="304800"/>
              <a:ext cx="636270" cy="6325984"/>
              <a:chOff x="8368665" y="193561"/>
              <a:chExt cx="636270" cy="6325984"/>
            </a:xfrm>
          </p:grpSpPr>
          <p:cxnSp>
            <p:nvCxnSpPr>
              <p:cNvPr id="15" name="Straight Connector 14"/>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6" name="Object 2"/>
              <p:cNvPicPr/>
              <p:nvPr/>
            </p:nvPicPr>
            <p:blipFill>
              <a:blip r:embed="rId6"/>
              <a:srcRect/>
              <a:stretch>
                <a:fillRect/>
              </a:stretch>
            </p:blipFill>
            <p:spPr bwMode="auto">
              <a:xfrm>
                <a:off x="8368665" y="5943600"/>
                <a:ext cx="636270" cy="575945"/>
              </a:xfrm>
              <a:prstGeom prst="rect">
                <a:avLst/>
              </a:prstGeom>
              <a:noFill/>
            </p:spPr>
          </p:pic>
          <p:pic>
            <p:nvPicPr>
              <p:cNvPr id="17" name="Object 2"/>
              <p:cNvPicPr/>
              <p:nvPr/>
            </p:nvPicPr>
            <p:blipFill>
              <a:blip r:embed="rId6"/>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60720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680"/>
          </a:xfrm>
        </p:spPr>
        <p:txBody>
          <a:bodyPr>
            <a:normAutofit/>
          </a:bodyPr>
          <a:lstStyle/>
          <a:p>
            <a:pPr algn="l"/>
            <a:r>
              <a:rPr lang="en-US" b="1" dirty="0" smtClean="0"/>
              <a:t>SEDIMENTOLOGY</a:t>
            </a:r>
            <a:endParaRPr lang="en-US" dirty="0"/>
          </a:p>
        </p:txBody>
      </p:sp>
      <p:sp>
        <p:nvSpPr>
          <p:cNvPr id="3" name="Content Placeholder 2"/>
          <p:cNvSpPr>
            <a:spLocks noGrp="1"/>
          </p:cNvSpPr>
          <p:nvPr>
            <p:ph idx="1"/>
          </p:nvPr>
        </p:nvSpPr>
        <p:spPr>
          <a:xfrm>
            <a:off x="1803776" y="880745"/>
            <a:ext cx="9761452" cy="5584449"/>
          </a:xfrm>
        </p:spPr>
        <p:txBody>
          <a:bodyPr>
            <a:normAutofit fontScale="55000" lnSpcReduction="20000"/>
          </a:bodyPr>
          <a:lstStyle/>
          <a:p>
            <a:pPr algn="just"/>
            <a:r>
              <a:rPr lang="en-US" sz="3800" b="1" dirty="0"/>
              <a:t>Sedimentology</a:t>
            </a:r>
            <a:r>
              <a:rPr lang="en-US" sz="3800" dirty="0"/>
              <a:t> encompasses the study of modern sediments such as sand,</a:t>
            </a:r>
            <a:r>
              <a:rPr lang="en-US" sz="3800" baseline="30000" dirty="0"/>
              <a:t> </a:t>
            </a:r>
            <a:r>
              <a:rPr lang="en-US" sz="3800" dirty="0"/>
              <a:t>mud (silt),</a:t>
            </a:r>
            <a:r>
              <a:rPr lang="en-US" sz="3800" baseline="30000" dirty="0"/>
              <a:t> </a:t>
            </a:r>
            <a:r>
              <a:rPr lang="en-US" sz="3800" dirty="0"/>
              <a:t> and clay,</a:t>
            </a:r>
            <a:r>
              <a:rPr lang="en-US" sz="3800" baseline="30000" dirty="0"/>
              <a:t> </a:t>
            </a:r>
            <a:r>
              <a:rPr lang="en-US" sz="3800" dirty="0"/>
              <a:t> and the processes that result in their deposition.</a:t>
            </a:r>
            <a:r>
              <a:rPr lang="en-US" sz="3800" baseline="30000" dirty="0"/>
              <a:t> </a:t>
            </a:r>
          </a:p>
          <a:p>
            <a:pPr algn="just"/>
            <a:r>
              <a:rPr lang="en-US" sz="3800" dirty="0" err="1"/>
              <a:t>Sedimentologists</a:t>
            </a:r>
            <a:r>
              <a:rPr lang="en-US" sz="3800" dirty="0"/>
              <a:t> apply </a:t>
            </a:r>
            <a:r>
              <a:rPr lang="en-US" sz="3800" dirty="0" smtClean="0"/>
              <a:t>the </a:t>
            </a:r>
            <a:r>
              <a:rPr lang="en-US" sz="3800" dirty="0"/>
              <a:t>understanding of modern processes to interpret geologic history through observations of sedimentary rocks and  sedimentary structures.</a:t>
            </a:r>
          </a:p>
          <a:p>
            <a:pPr algn="just"/>
            <a:r>
              <a:rPr lang="en-US" sz="3800" dirty="0"/>
              <a:t>Sedimentary rocks cover most of the Earth’s surface, </a:t>
            </a:r>
            <a:r>
              <a:rPr lang="en-US" sz="3800" dirty="0" smtClean="0"/>
              <a:t>keep record of </a:t>
            </a:r>
            <a:r>
              <a:rPr lang="en-US" sz="3800" dirty="0"/>
              <a:t>the Earth's history, and </a:t>
            </a:r>
            <a:r>
              <a:rPr lang="en-US" sz="3800" dirty="0" err="1" smtClean="0"/>
              <a:t>harbour</a:t>
            </a:r>
            <a:r>
              <a:rPr lang="en-US" sz="3800" dirty="0"/>
              <a:t> fossil record. </a:t>
            </a:r>
            <a:endParaRPr lang="en-US" sz="3800" dirty="0" smtClean="0"/>
          </a:p>
          <a:p>
            <a:pPr algn="just"/>
            <a:r>
              <a:rPr lang="en-US" sz="3800" dirty="0" smtClean="0"/>
              <a:t>Sedimentology </a:t>
            </a:r>
            <a:r>
              <a:rPr lang="en-US" sz="3800" dirty="0"/>
              <a:t>is closely linked to stratigraphy, the study of the physical and temporal relationships between rock layers or strata.</a:t>
            </a:r>
          </a:p>
          <a:p>
            <a:pPr algn="just"/>
            <a:r>
              <a:rPr lang="en-US" sz="3800" dirty="0"/>
              <a:t>The premise that the processes affecting the earth today are the same as in the past is the basis for determining how sedimentary features in the rock record were formed. </a:t>
            </a:r>
            <a:endParaRPr lang="en-US" sz="3800" dirty="0" smtClean="0"/>
          </a:p>
          <a:p>
            <a:pPr algn="just"/>
            <a:r>
              <a:rPr lang="en-US" sz="3800" dirty="0" smtClean="0"/>
              <a:t>By </a:t>
            </a:r>
            <a:r>
              <a:rPr lang="en-US" sz="3800" dirty="0"/>
              <a:t>comparing similar features today to features in the rock record—for example, by comparing modern sand dunes to dunes preserved in ancient </a:t>
            </a:r>
            <a:r>
              <a:rPr lang="en-US" sz="3800" dirty="0" err="1"/>
              <a:t>aeolian</a:t>
            </a:r>
            <a:r>
              <a:rPr lang="en-US" sz="3800" dirty="0"/>
              <a:t> sandstones—geologists reconstruct past environments.</a:t>
            </a:r>
          </a:p>
          <a:p>
            <a:pPr algn="just"/>
            <a:endParaRPr lang="en-US" dirty="0"/>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64618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075" y="167201"/>
            <a:ext cx="8911687" cy="689535"/>
          </a:xfrm>
        </p:spPr>
        <p:txBody>
          <a:bodyPr/>
          <a:lstStyle/>
          <a:p>
            <a:r>
              <a:rPr lang="en-US" b="1" dirty="0" smtClean="0"/>
              <a:t>What is Sediment?</a:t>
            </a:r>
            <a:endParaRPr lang="en-US" b="1" dirty="0"/>
          </a:p>
        </p:txBody>
      </p:sp>
      <p:sp>
        <p:nvSpPr>
          <p:cNvPr id="3" name="Content Placeholder 2"/>
          <p:cNvSpPr>
            <a:spLocks noGrp="1"/>
          </p:cNvSpPr>
          <p:nvPr>
            <p:ph idx="1"/>
          </p:nvPr>
        </p:nvSpPr>
        <p:spPr>
          <a:xfrm>
            <a:off x="1648496" y="953347"/>
            <a:ext cx="9699477" cy="5194857"/>
          </a:xfrm>
        </p:spPr>
        <p:txBody>
          <a:bodyPr>
            <a:normAutofit/>
          </a:bodyPr>
          <a:lstStyle/>
          <a:p>
            <a:pPr algn="just"/>
            <a:r>
              <a:rPr lang="en-US" dirty="0"/>
              <a:t>Sediment is </a:t>
            </a:r>
            <a:r>
              <a:rPr lang="en-US" dirty="0" smtClean="0"/>
              <a:t>a solid </a:t>
            </a:r>
            <a:r>
              <a:rPr lang="en-US" dirty="0"/>
              <a:t>material that is moved and deposited in a new location. Sediment can consist of rocks and minerals, as well as the remains of plants and animals. </a:t>
            </a:r>
            <a:endParaRPr lang="en-US" dirty="0" smtClean="0"/>
          </a:p>
          <a:p>
            <a:pPr algn="just"/>
            <a:r>
              <a:rPr lang="en-US" dirty="0" smtClean="0"/>
              <a:t>It </a:t>
            </a:r>
            <a:r>
              <a:rPr lang="en-US" dirty="0"/>
              <a:t>can be as small as a grain of sand or as large as a </a:t>
            </a:r>
            <a:r>
              <a:rPr lang="en-US" b="1" dirty="0"/>
              <a:t>boulder</a:t>
            </a:r>
            <a:r>
              <a:rPr lang="en-US" dirty="0"/>
              <a:t>. Sediment moves from one place to another through the process of erosion</a:t>
            </a:r>
            <a:r>
              <a:rPr lang="en-US" dirty="0" smtClean="0"/>
              <a:t>.</a:t>
            </a:r>
          </a:p>
          <a:p>
            <a:pPr algn="just"/>
            <a:r>
              <a:rPr lang="en-US" dirty="0"/>
              <a:t>Erosion is the removal and transportation of rock or soil. Erosion can move sediment through water, ice, or </a:t>
            </a:r>
            <a:r>
              <a:rPr lang="en-US" dirty="0" smtClean="0"/>
              <a:t>wind.</a:t>
            </a:r>
          </a:p>
          <a:p>
            <a:pPr algn="just"/>
            <a:r>
              <a:rPr lang="en-US" dirty="0" smtClean="0"/>
              <a:t>Water </a:t>
            </a:r>
            <a:r>
              <a:rPr lang="en-US" dirty="0"/>
              <a:t>can wash sediment, such as gravel or pebbles, down from a creek, into a river, and eventually to that river's delta. </a:t>
            </a:r>
            <a:endParaRPr lang="en-US" dirty="0" smtClean="0"/>
          </a:p>
          <a:p>
            <a:pPr algn="just"/>
            <a:r>
              <a:rPr lang="en-US" dirty="0" smtClean="0"/>
              <a:t>Deltas</a:t>
            </a:r>
            <a:r>
              <a:rPr lang="en-US" dirty="0"/>
              <a:t>, river banks, and the bottom of waterfalls are common areas where sediment </a:t>
            </a:r>
            <a:r>
              <a:rPr lang="en-US" dirty="0" smtClean="0"/>
              <a:t>accumulates.</a:t>
            </a:r>
          </a:p>
          <a:p>
            <a:pPr algn="just"/>
            <a:r>
              <a:rPr lang="en-US" dirty="0" smtClean="0"/>
              <a:t>Ice </a:t>
            </a:r>
            <a:r>
              <a:rPr lang="en-US" dirty="0"/>
              <a:t>can freeze sediment and then deposit it elsewhere as the ice carves its way through the landscape or melts. Sediment created and deposited by glaciers is called moraine. </a:t>
            </a:r>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801312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580" y="381166"/>
            <a:ext cx="8911687" cy="715293"/>
          </a:xfrm>
        </p:spPr>
        <p:txBody>
          <a:bodyPr/>
          <a:lstStyle/>
          <a:p>
            <a:r>
              <a:rPr lang="en-US" b="1" dirty="0"/>
              <a:t>What is Sediment</a:t>
            </a:r>
            <a:r>
              <a:rPr lang="en-US" b="1" dirty="0" smtClean="0"/>
              <a:t>? (</a:t>
            </a:r>
            <a:r>
              <a:rPr lang="en-US" b="1" dirty="0" err="1" smtClean="0"/>
              <a:t>Cont</a:t>
            </a:r>
            <a:r>
              <a:rPr lang="en-US" b="1" dirty="0" smtClean="0"/>
              <a:t>’)</a:t>
            </a:r>
            <a:endParaRPr lang="en-US" dirty="0"/>
          </a:p>
        </p:txBody>
      </p:sp>
      <p:sp>
        <p:nvSpPr>
          <p:cNvPr id="3" name="Content Placeholder 2"/>
          <p:cNvSpPr>
            <a:spLocks noGrp="1"/>
          </p:cNvSpPr>
          <p:nvPr>
            <p:ph idx="1"/>
          </p:nvPr>
        </p:nvSpPr>
        <p:spPr>
          <a:xfrm>
            <a:off x="1828800" y="1365161"/>
            <a:ext cx="9519173" cy="3992270"/>
          </a:xfrm>
        </p:spPr>
        <p:txBody>
          <a:bodyPr/>
          <a:lstStyle/>
          <a:p>
            <a:pPr algn="just"/>
            <a:r>
              <a:rPr lang="en-US" dirty="0"/>
              <a:t>Wind can move dirt across a plain in dust storms or sandstorms. Sand dunes are made of rocky sediment worn down by wind and collision with other sand particles. </a:t>
            </a:r>
          </a:p>
          <a:p>
            <a:pPr algn="just"/>
            <a:r>
              <a:rPr lang="en-US" dirty="0" smtClean="0"/>
              <a:t>Sediment </a:t>
            </a:r>
            <a:r>
              <a:rPr lang="en-US" dirty="0"/>
              <a:t>is important because it often enriches the soil with nutrients. Areas rich in sediments are often also rich in biodiversity. </a:t>
            </a:r>
          </a:p>
          <a:p>
            <a:pPr algn="just"/>
            <a:r>
              <a:rPr lang="en-US" dirty="0"/>
              <a:t>Sedimentary soil is usually better for farming. Deltas and river banks, where much sediment is deposited, are often the most fertile agricultural areas in a region. </a:t>
            </a:r>
          </a:p>
          <a:p>
            <a:pPr algn="just"/>
            <a:r>
              <a:rPr lang="en-US" dirty="0"/>
              <a:t>For thousands of years, the Nile River flooded yearly and brought with it 4 million metric tons (4.4 million short tons) of nutrient-rich sediment. The banks of the Nile are still Egypt's richest agricultural land.</a:t>
            </a:r>
          </a:p>
          <a:p>
            <a:pPr marL="0" indent="0">
              <a:buNone/>
            </a:pPr>
            <a:endParaRPr lang="en-US" dirty="0"/>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518955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1981200" y="4572000"/>
            <a:ext cx="8229600" cy="1524000"/>
          </a:xfrm>
        </p:spPr>
        <p:txBody>
          <a:bodyPr/>
          <a:lstStyle/>
          <a:p>
            <a:pPr>
              <a:lnSpc>
                <a:spcPct val="90000"/>
              </a:lnSpc>
            </a:pPr>
            <a:r>
              <a:rPr lang="en-GB" altLang="en-US" dirty="0"/>
              <a:t>S</a:t>
            </a:r>
            <a:r>
              <a:rPr lang="en-GB" altLang="en-US" dirty="0" smtClean="0"/>
              <a:t>ediment </a:t>
            </a:r>
            <a:r>
              <a:rPr lang="en-GB" altLang="en-US" dirty="0"/>
              <a:t>is defined by the size of the particles that make up the sediment. </a:t>
            </a:r>
          </a:p>
          <a:p>
            <a:pPr>
              <a:lnSpc>
                <a:spcPct val="90000"/>
              </a:lnSpc>
            </a:pPr>
            <a:r>
              <a:rPr lang="en-GB" altLang="en-US" dirty="0"/>
              <a:t>Sedimentary rocks are formed in three ways from these different sized sediments. </a:t>
            </a:r>
          </a:p>
        </p:txBody>
      </p:sp>
      <p:pic>
        <p:nvPicPr>
          <p:cNvPr id="65541" name="Picture 5" descr="Pict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333376"/>
            <a:ext cx="8424862" cy="40325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3"/>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3"/>
              <a:srcRect/>
              <a:stretch>
                <a:fillRect/>
              </a:stretch>
            </p:blipFill>
            <p:spPr bwMode="auto">
              <a:xfrm>
                <a:off x="8368665" y="5943600"/>
                <a:ext cx="636270" cy="575945"/>
              </a:xfrm>
              <a:prstGeom prst="rect">
                <a:avLst/>
              </a:prstGeom>
              <a:noFill/>
            </p:spPr>
          </p:pic>
          <p:pic>
            <p:nvPicPr>
              <p:cNvPr id="10" name="Object 2"/>
              <p:cNvPicPr/>
              <p:nvPr/>
            </p:nvPicPr>
            <p:blipFill>
              <a:blip r:embed="rId3"/>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1626726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740" y="139695"/>
            <a:ext cx="8911687" cy="741050"/>
          </a:xfrm>
        </p:spPr>
        <p:txBody>
          <a:bodyPr>
            <a:normAutofit/>
          </a:bodyPr>
          <a:lstStyle/>
          <a:p>
            <a:r>
              <a:rPr lang="en-US" b="1" dirty="0"/>
              <a:t>Sedimentary rocks</a:t>
            </a:r>
            <a:endParaRPr lang="en-US" dirty="0"/>
          </a:p>
        </p:txBody>
      </p:sp>
      <p:sp>
        <p:nvSpPr>
          <p:cNvPr id="3" name="Content Placeholder 2"/>
          <p:cNvSpPr>
            <a:spLocks noGrp="1"/>
          </p:cNvSpPr>
          <p:nvPr>
            <p:ph idx="1"/>
          </p:nvPr>
        </p:nvSpPr>
        <p:spPr>
          <a:xfrm>
            <a:off x="2047740" y="914399"/>
            <a:ext cx="9581883" cy="5447763"/>
          </a:xfrm>
        </p:spPr>
        <p:txBody>
          <a:bodyPr>
            <a:normAutofit lnSpcReduction="10000"/>
          </a:bodyPr>
          <a:lstStyle/>
          <a:p>
            <a:r>
              <a:rPr lang="en-US" b="1" dirty="0"/>
              <a:t>Sedimentary rocks</a:t>
            </a:r>
            <a:r>
              <a:rPr lang="en-US" dirty="0"/>
              <a:t> are types of rock that are formed by the accumulation or deposition of small particles and subsequent </a:t>
            </a:r>
            <a:r>
              <a:rPr lang="en-US" dirty="0" smtClean="0"/>
              <a:t>cementation of</a:t>
            </a:r>
            <a:r>
              <a:rPr lang="en-US" dirty="0"/>
              <a:t> mineral or organic particles on the floor of oceans or other bodies of water at the Earth's surface. </a:t>
            </a:r>
            <a:endParaRPr lang="en-US" dirty="0" smtClean="0"/>
          </a:p>
          <a:p>
            <a:r>
              <a:rPr lang="en-US" dirty="0" smtClean="0"/>
              <a:t>Sedimentation</a:t>
            </a:r>
            <a:r>
              <a:rPr lang="en-US" dirty="0"/>
              <a:t> is the collective name for processes that cause these particles to settle in place. </a:t>
            </a:r>
            <a:endParaRPr lang="en-US" dirty="0" smtClean="0"/>
          </a:p>
          <a:p>
            <a:r>
              <a:rPr lang="en-US" dirty="0" smtClean="0"/>
              <a:t>Before </a:t>
            </a:r>
            <a:r>
              <a:rPr lang="en-US" dirty="0"/>
              <a:t>being deposited, the geological detritus was formed by weathering and erosion from the source area, and then transported to the place of deposition by water, wind, ice, </a:t>
            </a:r>
            <a:r>
              <a:rPr lang="en-US" dirty="0" smtClean="0"/>
              <a:t>mass </a:t>
            </a:r>
            <a:r>
              <a:rPr lang="en-US" dirty="0"/>
              <a:t>movement or glaciers, which are called agents of denudation. </a:t>
            </a:r>
            <a:endParaRPr lang="en-US" dirty="0" smtClean="0"/>
          </a:p>
          <a:p>
            <a:r>
              <a:rPr lang="en-US" dirty="0" smtClean="0"/>
              <a:t>Biological </a:t>
            </a:r>
            <a:r>
              <a:rPr lang="en-US" dirty="0"/>
              <a:t>detritus was formed by bodies and parts (mainly shells) of dead aquatic organisms, as well as their fecal mass, suspended in water and slowly piling up on the floor of water bodies (marine snow). </a:t>
            </a:r>
            <a:endParaRPr lang="en-US" dirty="0" smtClean="0"/>
          </a:p>
          <a:p>
            <a:r>
              <a:rPr lang="en-US" dirty="0" smtClean="0"/>
              <a:t>Sedimentation </a:t>
            </a:r>
            <a:r>
              <a:rPr lang="en-US" dirty="0"/>
              <a:t>may also occur as dissolved minerals precipitate from water solution.</a:t>
            </a:r>
          </a:p>
          <a:p>
            <a:r>
              <a:rPr lang="en-US" dirty="0"/>
              <a:t>The sedimentary rock cover of the continents of the Earth's crust is extensive (73% of the Earth's current land </a:t>
            </a:r>
            <a:r>
              <a:rPr lang="en-US" dirty="0" smtClean="0"/>
              <a:t>surface), </a:t>
            </a:r>
            <a:r>
              <a:rPr lang="en-US" dirty="0"/>
              <a:t>but the total contribution of sedimentary rocks is estimated to be only 8% of the total volume of the crust</a:t>
            </a:r>
            <a:r>
              <a:rPr lang="en-US" dirty="0" smtClean="0"/>
              <a:t>.</a:t>
            </a:r>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27147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70" y="250623"/>
            <a:ext cx="8911687" cy="638020"/>
          </a:xfrm>
        </p:spPr>
        <p:txBody>
          <a:bodyPr>
            <a:normAutofit fontScale="90000"/>
          </a:bodyPr>
          <a:lstStyle/>
          <a:p>
            <a:r>
              <a:rPr lang="en-US" b="1" dirty="0"/>
              <a:t>Sedimentary </a:t>
            </a:r>
            <a:r>
              <a:rPr lang="en-US" b="1" dirty="0" smtClean="0"/>
              <a:t>rocks (</a:t>
            </a:r>
            <a:r>
              <a:rPr lang="en-US" b="1" dirty="0" err="1" smtClean="0"/>
              <a:t>Cont</a:t>
            </a:r>
            <a:r>
              <a:rPr lang="en-US" b="1" dirty="0" smtClean="0"/>
              <a:t>’)</a:t>
            </a:r>
            <a:endParaRPr lang="en-US" dirty="0"/>
          </a:p>
        </p:txBody>
      </p:sp>
      <p:sp>
        <p:nvSpPr>
          <p:cNvPr id="3" name="Content Placeholder 2"/>
          <p:cNvSpPr>
            <a:spLocks noGrp="1"/>
          </p:cNvSpPr>
          <p:nvPr>
            <p:ph idx="1"/>
          </p:nvPr>
        </p:nvSpPr>
        <p:spPr>
          <a:xfrm>
            <a:off x="2446986" y="888643"/>
            <a:ext cx="9144000" cy="5550794"/>
          </a:xfrm>
        </p:spPr>
        <p:txBody>
          <a:bodyPr>
            <a:normAutofit fontScale="92500" lnSpcReduction="10000"/>
          </a:bodyPr>
          <a:lstStyle/>
          <a:p>
            <a:pPr algn="just"/>
            <a:r>
              <a:rPr lang="en-US" dirty="0"/>
              <a:t>Sedimentary rocks are only a thin veneer over a crust consisting mainly of igneous and metamorphic rocks. </a:t>
            </a:r>
            <a:endParaRPr lang="en-US" dirty="0" smtClean="0"/>
          </a:p>
          <a:p>
            <a:pPr algn="just"/>
            <a:r>
              <a:rPr lang="en-US" dirty="0" smtClean="0"/>
              <a:t>Sedimentary </a:t>
            </a:r>
            <a:r>
              <a:rPr lang="en-US" dirty="0"/>
              <a:t>rocks are deposited in layers as strata, forming a structure called bedding. </a:t>
            </a:r>
            <a:endParaRPr lang="en-US" dirty="0" smtClean="0"/>
          </a:p>
          <a:p>
            <a:pPr algn="just"/>
            <a:r>
              <a:rPr lang="en-US" dirty="0" smtClean="0"/>
              <a:t>The </a:t>
            </a:r>
            <a:r>
              <a:rPr lang="en-US" dirty="0"/>
              <a:t>study of sedimentary rocks and rock strata provides information about the subsurface that is useful for civil engineering, for example in the construction of roads, houses, tunnels, canals or other structures. </a:t>
            </a:r>
            <a:endParaRPr lang="en-US" dirty="0" smtClean="0"/>
          </a:p>
          <a:p>
            <a:pPr algn="just"/>
            <a:r>
              <a:rPr lang="en-US" dirty="0" smtClean="0"/>
              <a:t>Sedimentary </a:t>
            </a:r>
            <a:r>
              <a:rPr lang="en-US" dirty="0"/>
              <a:t>rocks are also important sources of natural resources like coal, fossil fuels, drinking water or ores.</a:t>
            </a:r>
          </a:p>
          <a:p>
            <a:pPr algn="just"/>
            <a:r>
              <a:rPr lang="en-US" dirty="0"/>
              <a:t>The study of the sequence of sedimentary rock strata is the main source for an understanding of the Earth's </a:t>
            </a:r>
            <a:r>
              <a:rPr lang="en-US" dirty="0" smtClean="0"/>
              <a:t>history, including,</a:t>
            </a:r>
            <a:r>
              <a:rPr lang="en-US" dirty="0"/>
              <a:t>  </a:t>
            </a:r>
            <a:r>
              <a:rPr lang="en-US" dirty="0" err="1" smtClean="0"/>
              <a:t>palaeogeography</a:t>
            </a:r>
            <a:r>
              <a:rPr lang="en-US" dirty="0" smtClean="0"/>
              <a:t>, paleoclimatology </a:t>
            </a:r>
            <a:r>
              <a:rPr lang="en-US" dirty="0"/>
              <a:t> and the history of life. </a:t>
            </a:r>
            <a:endParaRPr lang="en-US" dirty="0" smtClean="0"/>
          </a:p>
          <a:p>
            <a:pPr algn="just"/>
            <a:r>
              <a:rPr lang="en-US" dirty="0" smtClean="0"/>
              <a:t>The</a:t>
            </a:r>
            <a:r>
              <a:rPr lang="en-US" dirty="0"/>
              <a:t> scientific discipline that studies the properties and origin of sedimentary rocks is called sedimentology. </a:t>
            </a:r>
            <a:endParaRPr lang="en-US" dirty="0" smtClean="0"/>
          </a:p>
          <a:p>
            <a:pPr algn="just"/>
            <a:r>
              <a:rPr lang="en-US" dirty="0" smtClean="0"/>
              <a:t>Sedimentology </a:t>
            </a:r>
            <a:r>
              <a:rPr lang="en-US" dirty="0"/>
              <a:t>is part of both geology and physical geography and overlaps partly with other disciplines in the Earth sciences, such as </a:t>
            </a:r>
            <a:r>
              <a:rPr lang="en-US" dirty="0" err="1" smtClean="0"/>
              <a:t>pedology</a:t>
            </a:r>
            <a:r>
              <a:rPr lang="en-US" dirty="0" smtClean="0"/>
              <a:t> (soil science),</a:t>
            </a:r>
            <a:r>
              <a:rPr lang="en-US" dirty="0"/>
              <a:t> geomorphology, geochemistry and structural geology. </a:t>
            </a:r>
            <a:endParaRPr lang="en-US" dirty="0" smtClean="0"/>
          </a:p>
          <a:p>
            <a:pPr algn="just"/>
            <a:r>
              <a:rPr lang="en-US" dirty="0" smtClean="0"/>
              <a:t>Sedimentary </a:t>
            </a:r>
            <a:r>
              <a:rPr lang="en-US" dirty="0"/>
              <a:t>rocks have also been found on Mars</a:t>
            </a:r>
            <a:r>
              <a:rPr lang="en-US" dirty="0" smtClean="0"/>
              <a:t>.</a:t>
            </a:r>
            <a:endParaRPr lang="en-US" dirty="0"/>
          </a:p>
        </p:txBody>
      </p:sp>
      <p:grpSp>
        <p:nvGrpSpPr>
          <p:cNvPr id="4" name="Group 3"/>
          <p:cNvGrpSpPr/>
          <p:nvPr/>
        </p:nvGrpSpPr>
        <p:grpSpPr>
          <a:xfrm>
            <a:off x="1828800" y="304800"/>
            <a:ext cx="10264462" cy="6325984"/>
            <a:chOff x="304800" y="304800"/>
            <a:chExt cx="8763000" cy="6325984"/>
          </a:xfrm>
        </p:grpSpPr>
        <p:pic>
          <p:nvPicPr>
            <p:cNvPr id="5" name="Object 2"/>
            <p:cNvPicPr/>
            <p:nvPr/>
          </p:nvPicPr>
          <p:blipFill>
            <a:blip r:embed="rId2"/>
            <a:srcRect/>
            <a:stretch>
              <a:fillRect/>
            </a:stretch>
          </p:blipFill>
          <p:spPr bwMode="auto">
            <a:xfrm>
              <a:off x="304800" y="6053454"/>
              <a:ext cx="636270" cy="575945"/>
            </a:xfrm>
            <a:prstGeom prst="rect">
              <a:avLst/>
            </a:prstGeom>
            <a:noFill/>
          </p:spPr>
        </p:pic>
        <p:cxnSp>
          <p:nvCxnSpPr>
            <p:cNvPr id="6" name="Straight Connector 5"/>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7" name="Group 6"/>
            <p:cNvGrpSpPr/>
            <p:nvPr/>
          </p:nvGrpSpPr>
          <p:grpSpPr>
            <a:xfrm>
              <a:off x="8431530" y="304800"/>
              <a:ext cx="636270" cy="6325984"/>
              <a:chOff x="8368665" y="193561"/>
              <a:chExt cx="636270" cy="6325984"/>
            </a:xfrm>
          </p:grpSpPr>
          <p:cxnSp>
            <p:nvCxnSpPr>
              <p:cNvPr id="8" name="Straight Connector 7"/>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9" name="Object 2"/>
              <p:cNvPicPr/>
              <p:nvPr/>
            </p:nvPicPr>
            <p:blipFill>
              <a:blip r:embed="rId2"/>
              <a:srcRect/>
              <a:stretch>
                <a:fillRect/>
              </a:stretch>
            </p:blipFill>
            <p:spPr bwMode="auto">
              <a:xfrm>
                <a:off x="8368665" y="5943600"/>
                <a:ext cx="636270" cy="575945"/>
              </a:xfrm>
              <a:prstGeom prst="rect">
                <a:avLst/>
              </a:prstGeom>
              <a:noFill/>
            </p:spPr>
          </p:pic>
          <p:pic>
            <p:nvPicPr>
              <p:cNvPr id="10" name="Object 2"/>
              <p:cNvPicPr/>
              <p:nvPr/>
            </p:nvPicPr>
            <p:blipFill>
              <a:blip r:embed="rId2"/>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2084164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898024" y="148019"/>
            <a:ext cx="8229600" cy="639763"/>
          </a:xfrm>
        </p:spPr>
        <p:txBody>
          <a:bodyPr>
            <a:normAutofit fontScale="90000"/>
          </a:bodyPr>
          <a:lstStyle/>
          <a:p>
            <a:pPr>
              <a:defRPr/>
            </a:pPr>
            <a:r>
              <a:rPr lang="en-US" b="1" dirty="0" smtClean="0">
                <a:latin typeface="Cambria" pitchFamily="18" charset="0"/>
              </a:rPr>
              <a:t>Sedimentary Rocks</a:t>
            </a:r>
          </a:p>
        </p:txBody>
      </p:sp>
      <p:sp>
        <p:nvSpPr>
          <p:cNvPr id="6147" name="Rectangle 3"/>
          <p:cNvSpPr>
            <a:spLocks noGrp="1" noChangeArrowheads="1"/>
          </p:cNvSpPr>
          <p:nvPr>
            <p:ph sz="half" idx="1"/>
          </p:nvPr>
        </p:nvSpPr>
        <p:spPr>
          <a:xfrm>
            <a:off x="1715035" y="805089"/>
            <a:ext cx="9850193" cy="2023056"/>
          </a:xfrm>
        </p:spPr>
        <p:txBody>
          <a:bodyPr>
            <a:normAutofit fontScale="92500" lnSpcReduction="20000"/>
          </a:bodyPr>
          <a:lstStyle/>
          <a:p>
            <a:r>
              <a:rPr lang="en-US" altLang="en-US" sz="2400" dirty="0">
                <a:latin typeface="Cambria" panose="02040503050406030204" pitchFamily="18" charset="0"/>
              </a:rPr>
              <a:t>Sedimentary rocks are those rocks which form at or near the earth's surface primarily through:</a:t>
            </a:r>
          </a:p>
          <a:p>
            <a:pPr lvl="1">
              <a:buFont typeface="Arial" panose="020B0604020202020204" pitchFamily="34" charset="0"/>
              <a:buChar char="•"/>
            </a:pPr>
            <a:r>
              <a:rPr lang="en-US" altLang="en-US" sz="2000" dirty="0">
                <a:latin typeface="Cambria" panose="02040503050406030204" pitchFamily="18" charset="0"/>
              </a:rPr>
              <a:t>Deposition of weathered silicate material by water, wind, or ice (detrital, clastic, </a:t>
            </a:r>
            <a:r>
              <a:rPr lang="en-US" altLang="en-US" sz="2000" dirty="0" err="1">
                <a:latin typeface="Cambria" panose="02040503050406030204" pitchFamily="18" charset="0"/>
              </a:rPr>
              <a:t>terrigenous</a:t>
            </a:r>
            <a:r>
              <a:rPr lang="en-US" altLang="en-US" sz="2000" dirty="0">
                <a:latin typeface="Cambria" panose="02040503050406030204" pitchFamily="18" charset="0"/>
              </a:rPr>
              <a:t>)</a:t>
            </a:r>
          </a:p>
          <a:p>
            <a:pPr lvl="1">
              <a:buFont typeface="Arial" panose="020B0604020202020204" pitchFamily="34" charset="0"/>
              <a:buChar char="•"/>
            </a:pPr>
            <a:r>
              <a:rPr lang="en-US" altLang="en-US" sz="2000" dirty="0">
                <a:latin typeface="Cambria" panose="02040503050406030204" pitchFamily="18" charset="0"/>
              </a:rPr>
              <a:t>Direct inorganic chemical precipitation from water </a:t>
            </a:r>
          </a:p>
          <a:p>
            <a:pPr lvl="1">
              <a:buFont typeface="Arial" panose="020B0604020202020204" pitchFamily="34" charset="0"/>
              <a:buChar char="•"/>
            </a:pPr>
            <a:r>
              <a:rPr lang="en-US" altLang="en-US" sz="2000" dirty="0">
                <a:latin typeface="Cambria" panose="02040503050406030204" pitchFamily="18" charset="0"/>
              </a:rPr>
              <a:t>Precipitation by organic processes</a:t>
            </a:r>
          </a:p>
        </p:txBody>
      </p:sp>
      <p:sp>
        <p:nvSpPr>
          <p:cNvPr id="614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fld id="{16088545-4A23-415C-AAF2-B94C627CA19A}" type="slidenum">
              <a:rPr lang="en-US" altLang="en-US">
                <a:solidFill>
                  <a:srgbClr val="FFFFFF"/>
                </a:solidFill>
              </a:rPr>
              <a:pPr/>
              <a:t>9</a:t>
            </a:fld>
            <a:endParaRPr lang="en-US" altLang="en-US">
              <a:solidFill>
                <a:srgbClr val="FFFFFF"/>
              </a:solidFill>
            </a:endParaRPr>
          </a:p>
        </p:txBody>
      </p:sp>
      <p:pic>
        <p:nvPicPr>
          <p:cNvPr id="6149" name="Picture 4" descr="clasbas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799" y="2845453"/>
            <a:ext cx="6082049" cy="349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828800" y="304800"/>
            <a:ext cx="10264462" cy="6325984"/>
            <a:chOff x="304800" y="304800"/>
            <a:chExt cx="8763000" cy="6325984"/>
          </a:xfrm>
        </p:grpSpPr>
        <p:pic>
          <p:nvPicPr>
            <p:cNvPr id="7" name="Object 2"/>
            <p:cNvPicPr/>
            <p:nvPr/>
          </p:nvPicPr>
          <p:blipFill>
            <a:blip r:embed="rId5"/>
            <a:srcRect/>
            <a:stretch>
              <a:fillRect/>
            </a:stretch>
          </p:blipFill>
          <p:spPr bwMode="auto">
            <a:xfrm>
              <a:off x="304800" y="6053454"/>
              <a:ext cx="636270" cy="575945"/>
            </a:xfrm>
            <a:prstGeom prst="rect">
              <a:avLst/>
            </a:prstGeom>
            <a:noFill/>
          </p:spPr>
        </p:pic>
        <p:cxnSp>
          <p:nvCxnSpPr>
            <p:cNvPr id="8" name="Straight Connector 7"/>
            <p:cNvCxnSpPr/>
            <p:nvPr/>
          </p:nvCxnSpPr>
          <p:spPr>
            <a:xfrm>
              <a:off x="1143000" y="6341426"/>
              <a:ext cx="7010400" cy="2"/>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8431530" y="304800"/>
              <a:ext cx="636270" cy="6325984"/>
              <a:chOff x="8368665" y="193561"/>
              <a:chExt cx="636270" cy="6325984"/>
            </a:xfrm>
          </p:grpSpPr>
          <p:cxnSp>
            <p:nvCxnSpPr>
              <p:cNvPr id="10" name="Straight Connector 9"/>
              <p:cNvCxnSpPr/>
              <p:nvPr/>
            </p:nvCxnSpPr>
            <p:spPr>
              <a:xfrm>
                <a:off x="8686800" y="914400"/>
                <a:ext cx="0" cy="4846320"/>
              </a:xfrm>
              <a:prstGeom prst="line">
                <a:avLst/>
              </a:prstGeom>
              <a:ln w="34925">
                <a:solidFill>
                  <a:srgbClr val="FF0000"/>
                </a:solidFill>
              </a:ln>
              <a:effectLst>
                <a:innerShdw blurRad="63500" dist="50800" dir="18900000">
                  <a:prstClr val="black">
                    <a:alpha val="50000"/>
                  </a:prstClr>
                </a:innerShdw>
              </a:effectLst>
            </p:spPr>
            <p:style>
              <a:lnRef idx="1">
                <a:schemeClr val="accent2"/>
              </a:lnRef>
              <a:fillRef idx="0">
                <a:schemeClr val="accent2"/>
              </a:fillRef>
              <a:effectRef idx="0">
                <a:schemeClr val="accent2"/>
              </a:effectRef>
              <a:fontRef idx="minor">
                <a:schemeClr val="tx1"/>
              </a:fontRef>
            </p:style>
          </p:cxnSp>
          <p:pic>
            <p:nvPicPr>
              <p:cNvPr id="11" name="Object 2"/>
              <p:cNvPicPr/>
              <p:nvPr/>
            </p:nvPicPr>
            <p:blipFill>
              <a:blip r:embed="rId5"/>
              <a:srcRect/>
              <a:stretch>
                <a:fillRect/>
              </a:stretch>
            </p:blipFill>
            <p:spPr bwMode="auto">
              <a:xfrm>
                <a:off x="8368665" y="5943600"/>
                <a:ext cx="636270" cy="575945"/>
              </a:xfrm>
              <a:prstGeom prst="rect">
                <a:avLst/>
              </a:prstGeom>
              <a:noFill/>
            </p:spPr>
          </p:pic>
          <p:pic>
            <p:nvPicPr>
              <p:cNvPr id="12" name="Object 2"/>
              <p:cNvPicPr/>
              <p:nvPr/>
            </p:nvPicPr>
            <p:blipFill>
              <a:blip r:embed="rId5"/>
              <a:srcRect/>
              <a:stretch>
                <a:fillRect/>
              </a:stretch>
            </p:blipFill>
            <p:spPr bwMode="auto">
              <a:xfrm>
                <a:off x="8368665" y="193561"/>
                <a:ext cx="636270" cy="575945"/>
              </a:xfrm>
              <a:prstGeom prst="rect">
                <a:avLst/>
              </a:prstGeom>
              <a:noFill/>
            </p:spPr>
          </p:pic>
        </p:grpSp>
      </p:grpSp>
    </p:spTree>
    <p:extLst>
      <p:ext uri="{BB962C8B-B14F-4D97-AF65-F5344CB8AC3E}">
        <p14:creationId xmlns:p14="http://schemas.microsoft.com/office/powerpoint/2010/main" val="377540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3885</TotalTime>
  <Words>1353</Words>
  <Application>Microsoft Office PowerPoint</Application>
  <PresentationFormat>Widescreen</PresentationFormat>
  <Paragraphs>168</Paragraphs>
  <Slides>27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Cambria</vt:lpstr>
      <vt:lpstr>Century Gothic</vt:lpstr>
      <vt:lpstr>Century Gothic (Body)</vt:lpstr>
      <vt:lpstr>Georgia</vt:lpstr>
      <vt:lpstr>Times New Roman</vt:lpstr>
      <vt:lpstr>Wingdings</vt:lpstr>
      <vt:lpstr>Wingdings 3</vt:lpstr>
      <vt:lpstr>Wisp</vt:lpstr>
      <vt:lpstr>GEY 314</vt:lpstr>
      <vt:lpstr>COURSE OUTLINE:</vt:lpstr>
      <vt:lpstr>SEDIMENTOLOGY</vt:lpstr>
      <vt:lpstr>What is Sediment?</vt:lpstr>
      <vt:lpstr>What is Sediment? (Cont’)</vt:lpstr>
      <vt:lpstr>PowerPoint Presentation</vt:lpstr>
      <vt:lpstr>Sedimentary rocks</vt:lpstr>
      <vt:lpstr>Sedimentary rocks (Cont’)</vt:lpstr>
      <vt:lpstr>Sedimentary Rocks</vt:lpstr>
      <vt:lpstr>Evolution of Sedimentary Rocks</vt:lpstr>
      <vt:lpstr>PowerPoint Presentation</vt:lpstr>
      <vt:lpstr>PowerPoint Presentation</vt:lpstr>
      <vt:lpstr>PowerPoint Presentation</vt:lpstr>
      <vt:lpstr>PowerPoint Presentation</vt:lpstr>
      <vt:lpstr>STRATA &amp; FOSSILS</vt:lpstr>
      <vt:lpstr>SEDIMENTARY ROCKS</vt:lpstr>
      <vt:lpstr>CLASTIC SEDIMENTARY ROCK</vt:lpstr>
      <vt:lpstr>NON-CLASTIC SEDIMENTARY ROCK</vt:lpstr>
      <vt:lpstr>ORGANIC SEDIMENTARY ROCK</vt:lpstr>
      <vt:lpstr>COMMON EXAMPLES OF SEDIMENTARY ROCKS</vt:lpstr>
      <vt:lpstr>COAL</vt:lpstr>
      <vt:lpstr>SHALE</vt:lpstr>
      <vt:lpstr>SANDSTONE &amp; MUDSTONE</vt:lpstr>
      <vt:lpstr>LIMESTONE</vt:lpstr>
      <vt:lpstr>LIMESTONE CAVES</vt:lpstr>
      <vt:lpstr>CONGLOMERATE</vt:lpstr>
      <vt:lpstr>OTHER SEDIMENTARY ROCKS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GEY 314</dc:title>
  <dc:creator>Ogungbemi</dc:creator>
  <cp:lastModifiedBy>Ogungbemi</cp:lastModifiedBy>
  <cp:revision>59</cp:revision>
  <dcterms:created xsi:type="dcterms:W3CDTF">2020-01-15T09:53:58Z</dcterms:created>
  <dcterms:modified xsi:type="dcterms:W3CDTF">2020-04-16T05:54:36Z</dcterms:modified>
</cp:coreProperties>
</file>