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5" r:id="rId2"/>
    <p:sldId id="256" r:id="rId3"/>
    <p:sldId id="259" r:id="rId4"/>
    <p:sldId id="257" r:id="rId5"/>
    <p:sldId id="258" r:id="rId6"/>
    <p:sldId id="260" r:id="rId7"/>
    <p:sldId id="261" r:id="rId8"/>
    <p:sldId id="296" r:id="rId9"/>
    <p:sldId id="262" r:id="rId10"/>
    <p:sldId id="297" r:id="rId11"/>
    <p:sldId id="263" r:id="rId12"/>
    <p:sldId id="264" r:id="rId13"/>
    <p:sldId id="298" r:id="rId14"/>
    <p:sldId id="265" r:id="rId15"/>
    <p:sldId id="299" r:id="rId16"/>
    <p:sldId id="266" r:id="rId17"/>
    <p:sldId id="267" r:id="rId18"/>
    <p:sldId id="300" r:id="rId19"/>
    <p:sldId id="269" r:id="rId20"/>
    <p:sldId id="270" r:id="rId21"/>
    <p:sldId id="271" r:id="rId22"/>
    <p:sldId id="301" r:id="rId23"/>
    <p:sldId id="272" r:id="rId24"/>
    <p:sldId id="302" r:id="rId25"/>
    <p:sldId id="273" r:id="rId26"/>
    <p:sldId id="303" r:id="rId27"/>
    <p:sldId id="274" r:id="rId28"/>
    <p:sldId id="275" r:id="rId29"/>
    <p:sldId id="276" r:id="rId30"/>
    <p:sldId id="294" r:id="rId31"/>
    <p:sldId id="293"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16D9E-ADE6-4ED6-A187-6FB9CB3693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FF94ABF-2607-4802-9BF9-961B491E39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43666C-42D5-491C-A2D2-ADCFAE64C0F0}"/>
              </a:ext>
            </a:extLst>
          </p:cNvPr>
          <p:cNvSpPr>
            <a:spLocks noGrp="1"/>
          </p:cNvSpPr>
          <p:nvPr>
            <p:ph type="dt" sz="half" idx="10"/>
          </p:nvPr>
        </p:nvSpPr>
        <p:spPr/>
        <p:txBody>
          <a:bodyPr/>
          <a:lstStyle/>
          <a:p>
            <a:fld id="{AB45304A-A8A6-4C84-B175-8CB0BD0BEDBF}" type="datetimeFigureOut">
              <a:rPr lang="en-US" smtClean="0"/>
              <a:t>4/8/2020</a:t>
            </a:fld>
            <a:endParaRPr lang="en-US"/>
          </a:p>
        </p:txBody>
      </p:sp>
      <p:sp>
        <p:nvSpPr>
          <p:cNvPr id="5" name="Footer Placeholder 4">
            <a:extLst>
              <a:ext uri="{FF2B5EF4-FFF2-40B4-BE49-F238E27FC236}">
                <a16:creationId xmlns:a16="http://schemas.microsoft.com/office/drawing/2014/main" id="{1100039B-2087-4024-A64A-778C25D59A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622D6-6A32-46B9-A0FB-22C577ED7257}"/>
              </a:ext>
            </a:extLst>
          </p:cNvPr>
          <p:cNvSpPr>
            <a:spLocks noGrp="1"/>
          </p:cNvSpPr>
          <p:nvPr>
            <p:ph type="sldNum" sz="quarter" idx="12"/>
          </p:nvPr>
        </p:nvSpPr>
        <p:spPr/>
        <p:txBody>
          <a:bodyPr/>
          <a:lstStyle/>
          <a:p>
            <a:fld id="{860A6D2B-6E9C-49EF-9569-495ACBDE4B3E}" type="slidenum">
              <a:rPr lang="en-US" smtClean="0"/>
              <a:t>‹#›</a:t>
            </a:fld>
            <a:endParaRPr lang="en-US"/>
          </a:p>
        </p:txBody>
      </p:sp>
    </p:spTree>
    <p:extLst>
      <p:ext uri="{BB962C8B-B14F-4D97-AF65-F5344CB8AC3E}">
        <p14:creationId xmlns:p14="http://schemas.microsoft.com/office/powerpoint/2010/main" val="3838493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7E712-352B-44AF-9377-F6380C31D8D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08BA32-ECF7-48DC-870F-BD556ED8F6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3EE4AF-DB44-4462-8DBC-47924E9EAFED}"/>
              </a:ext>
            </a:extLst>
          </p:cNvPr>
          <p:cNvSpPr>
            <a:spLocks noGrp="1"/>
          </p:cNvSpPr>
          <p:nvPr>
            <p:ph type="dt" sz="half" idx="10"/>
          </p:nvPr>
        </p:nvSpPr>
        <p:spPr/>
        <p:txBody>
          <a:bodyPr/>
          <a:lstStyle/>
          <a:p>
            <a:fld id="{AB45304A-A8A6-4C84-B175-8CB0BD0BEDBF}" type="datetimeFigureOut">
              <a:rPr lang="en-US" smtClean="0"/>
              <a:t>4/8/2020</a:t>
            </a:fld>
            <a:endParaRPr lang="en-US"/>
          </a:p>
        </p:txBody>
      </p:sp>
      <p:sp>
        <p:nvSpPr>
          <p:cNvPr id="5" name="Footer Placeholder 4">
            <a:extLst>
              <a:ext uri="{FF2B5EF4-FFF2-40B4-BE49-F238E27FC236}">
                <a16:creationId xmlns:a16="http://schemas.microsoft.com/office/drawing/2014/main" id="{53633E63-34C5-4CA8-991D-B44F50DCA0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7894B0-40CB-4599-8A3B-0DE6917408BA}"/>
              </a:ext>
            </a:extLst>
          </p:cNvPr>
          <p:cNvSpPr>
            <a:spLocks noGrp="1"/>
          </p:cNvSpPr>
          <p:nvPr>
            <p:ph type="sldNum" sz="quarter" idx="12"/>
          </p:nvPr>
        </p:nvSpPr>
        <p:spPr/>
        <p:txBody>
          <a:bodyPr/>
          <a:lstStyle/>
          <a:p>
            <a:fld id="{860A6D2B-6E9C-49EF-9569-495ACBDE4B3E}" type="slidenum">
              <a:rPr lang="en-US" smtClean="0"/>
              <a:t>‹#›</a:t>
            </a:fld>
            <a:endParaRPr lang="en-US"/>
          </a:p>
        </p:txBody>
      </p:sp>
    </p:spTree>
    <p:extLst>
      <p:ext uri="{BB962C8B-B14F-4D97-AF65-F5344CB8AC3E}">
        <p14:creationId xmlns:p14="http://schemas.microsoft.com/office/powerpoint/2010/main" val="2171657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4DD47D-86F4-4C7E-864C-76B76B0D1C9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D585C8-D210-427B-8D89-5E8D966700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598BEF-9084-4172-B5CC-9478B24A8773}"/>
              </a:ext>
            </a:extLst>
          </p:cNvPr>
          <p:cNvSpPr>
            <a:spLocks noGrp="1"/>
          </p:cNvSpPr>
          <p:nvPr>
            <p:ph type="dt" sz="half" idx="10"/>
          </p:nvPr>
        </p:nvSpPr>
        <p:spPr/>
        <p:txBody>
          <a:bodyPr/>
          <a:lstStyle/>
          <a:p>
            <a:fld id="{AB45304A-A8A6-4C84-B175-8CB0BD0BEDBF}" type="datetimeFigureOut">
              <a:rPr lang="en-US" smtClean="0"/>
              <a:t>4/8/2020</a:t>
            </a:fld>
            <a:endParaRPr lang="en-US"/>
          </a:p>
        </p:txBody>
      </p:sp>
      <p:sp>
        <p:nvSpPr>
          <p:cNvPr id="5" name="Footer Placeholder 4">
            <a:extLst>
              <a:ext uri="{FF2B5EF4-FFF2-40B4-BE49-F238E27FC236}">
                <a16:creationId xmlns:a16="http://schemas.microsoft.com/office/drawing/2014/main" id="{35D49500-D36F-4705-97D0-F6F8708387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B087A4-3333-4E5D-A062-06A1BAA5A0FA}"/>
              </a:ext>
            </a:extLst>
          </p:cNvPr>
          <p:cNvSpPr>
            <a:spLocks noGrp="1"/>
          </p:cNvSpPr>
          <p:nvPr>
            <p:ph type="sldNum" sz="quarter" idx="12"/>
          </p:nvPr>
        </p:nvSpPr>
        <p:spPr/>
        <p:txBody>
          <a:bodyPr/>
          <a:lstStyle/>
          <a:p>
            <a:fld id="{860A6D2B-6E9C-49EF-9569-495ACBDE4B3E}" type="slidenum">
              <a:rPr lang="en-US" smtClean="0"/>
              <a:t>‹#›</a:t>
            </a:fld>
            <a:endParaRPr lang="en-US"/>
          </a:p>
        </p:txBody>
      </p:sp>
    </p:spTree>
    <p:extLst>
      <p:ext uri="{BB962C8B-B14F-4D97-AF65-F5344CB8AC3E}">
        <p14:creationId xmlns:p14="http://schemas.microsoft.com/office/powerpoint/2010/main" val="2557126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C3E94-854B-4DF3-BAA8-A50ED52AF9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11EFC1-B5DE-4484-AC3D-73B43CDBC3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09B830-332F-47C6-B725-3D40860654A8}"/>
              </a:ext>
            </a:extLst>
          </p:cNvPr>
          <p:cNvSpPr>
            <a:spLocks noGrp="1"/>
          </p:cNvSpPr>
          <p:nvPr>
            <p:ph type="dt" sz="half" idx="10"/>
          </p:nvPr>
        </p:nvSpPr>
        <p:spPr/>
        <p:txBody>
          <a:bodyPr/>
          <a:lstStyle/>
          <a:p>
            <a:fld id="{AB45304A-A8A6-4C84-B175-8CB0BD0BEDBF}" type="datetimeFigureOut">
              <a:rPr lang="en-US" smtClean="0"/>
              <a:t>4/8/2020</a:t>
            </a:fld>
            <a:endParaRPr lang="en-US"/>
          </a:p>
        </p:txBody>
      </p:sp>
      <p:sp>
        <p:nvSpPr>
          <p:cNvPr id="5" name="Footer Placeholder 4">
            <a:extLst>
              <a:ext uri="{FF2B5EF4-FFF2-40B4-BE49-F238E27FC236}">
                <a16:creationId xmlns:a16="http://schemas.microsoft.com/office/drawing/2014/main" id="{EE954F3C-4907-436B-B12A-72889E2F6D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BB3E9C-A6EB-4F3A-9BF6-9BAD8E26CC56}"/>
              </a:ext>
            </a:extLst>
          </p:cNvPr>
          <p:cNvSpPr>
            <a:spLocks noGrp="1"/>
          </p:cNvSpPr>
          <p:nvPr>
            <p:ph type="sldNum" sz="quarter" idx="12"/>
          </p:nvPr>
        </p:nvSpPr>
        <p:spPr/>
        <p:txBody>
          <a:bodyPr/>
          <a:lstStyle/>
          <a:p>
            <a:fld id="{860A6D2B-6E9C-49EF-9569-495ACBDE4B3E}" type="slidenum">
              <a:rPr lang="en-US" smtClean="0"/>
              <a:t>‹#›</a:t>
            </a:fld>
            <a:endParaRPr lang="en-US"/>
          </a:p>
        </p:txBody>
      </p:sp>
    </p:spTree>
    <p:extLst>
      <p:ext uri="{BB962C8B-B14F-4D97-AF65-F5344CB8AC3E}">
        <p14:creationId xmlns:p14="http://schemas.microsoft.com/office/powerpoint/2010/main" val="1266820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818CF-4EA1-475D-B2F3-23E6B7E8E2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1D768D-486D-4D45-92F6-B415D175EE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280D2CB-59F1-476C-B74C-92BE6B6736EA}"/>
              </a:ext>
            </a:extLst>
          </p:cNvPr>
          <p:cNvSpPr>
            <a:spLocks noGrp="1"/>
          </p:cNvSpPr>
          <p:nvPr>
            <p:ph type="dt" sz="half" idx="10"/>
          </p:nvPr>
        </p:nvSpPr>
        <p:spPr/>
        <p:txBody>
          <a:bodyPr/>
          <a:lstStyle/>
          <a:p>
            <a:fld id="{AB45304A-A8A6-4C84-B175-8CB0BD0BEDBF}" type="datetimeFigureOut">
              <a:rPr lang="en-US" smtClean="0"/>
              <a:t>4/8/2020</a:t>
            </a:fld>
            <a:endParaRPr lang="en-US"/>
          </a:p>
        </p:txBody>
      </p:sp>
      <p:sp>
        <p:nvSpPr>
          <p:cNvPr id="5" name="Footer Placeholder 4">
            <a:extLst>
              <a:ext uri="{FF2B5EF4-FFF2-40B4-BE49-F238E27FC236}">
                <a16:creationId xmlns:a16="http://schemas.microsoft.com/office/drawing/2014/main" id="{E82DB795-2BCD-4239-BF75-D8ADFBF30C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5F7F80-690C-4FFA-AE4A-5AD4CD0E0CFD}"/>
              </a:ext>
            </a:extLst>
          </p:cNvPr>
          <p:cNvSpPr>
            <a:spLocks noGrp="1"/>
          </p:cNvSpPr>
          <p:nvPr>
            <p:ph type="sldNum" sz="quarter" idx="12"/>
          </p:nvPr>
        </p:nvSpPr>
        <p:spPr/>
        <p:txBody>
          <a:bodyPr/>
          <a:lstStyle/>
          <a:p>
            <a:fld id="{860A6D2B-6E9C-49EF-9569-495ACBDE4B3E}" type="slidenum">
              <a:rPr lang="en-US" smtClean="0"/>
              <a:t>‹#›</a:t>
            </a:fld>
            <a:endParaRPr lang="en-US"/>
          </a:p>
        </p:txBody>
      </p:sp>
    </p:spTree>
    <p:extLst>
      <p:ext uri="{BB962C8B-B14F-4D97-AF65-F5344CB8AC3E}">
        <p14:creationId xmlns:p14="http://schemas.microsoft.com/office/powerpoint/2010/main" val="1902217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B8084-5315-4DA3-9CD9-3781BE96ED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E2C7E0-0CB8-4C8A-8B46-9F9BFCE655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3EE4CCD-2981-4B12-B9F5-EF3EC39BE39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E303B2-CDC1-4BC5-9228-9B80458BFFFD}"/>
              </a:ext>
            </a:extLst>
          </p:cNvPr>
          <p:cNvSpPr>
            <a:spLocks noGrp="1"/>
          </p:cNvSpPr>
          <p:nvPr>
            <p:ph type="dt" sz="half" idx="10"/>
          </p:nvPr>
        </p:nvSpPr>
        <p:spPr/>
        <p:txBody>
          <a:bodyPr/>
          <a:lstStyle/>
          <a:p>
            <a:fld id="{AB45304A-A8A6-4C84-B175-8CB0BD0BEDBF}" type="datetimeFigureOut">
              <a:rPr lang="en-US" smtClean="0"/>
              <a:t>4/8/2020</a:t>
            </a:fld>
            <a:endParaRPr lang="en-US"/>
          </a:p>
        </p:txBody>
      </p:sp>
      <p:sp>
        <p:nvSpPr>
          <p:cNvPr id="6" name="Footer Placeholder 5">
            <a:extLst>
              <a:ext uri="{FF2B5EF4-FFF2-40B4-BE49-F238E27FC236}">
                <a16:creationId xmlns:a16="http://schemas.microsoft.com/office/drawing/2014/main" id="{1DC082F6-D677-4AB0-962D-631FF558C2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5AFF39-60DF-4472-8639-EEF74FE74B98}"/>
              </a:ext>
            </a:extLst>
          </p:cNvPr>
          <p:cNvSpPr>
            <a:spLocks noGrp="1"/>
          </p:cNvSpPr>
          <p:nvPr>
            <p:ph type="sldNum" sz="quarter" idx="12"/>
          </p:nvPr>
        </p:nvSpPr>
        <p:spPr/>
        <p:txBody>
          <a:bodyPr/>
          <a:lstStyle/>
          <a:p>
            <a:fld id="{860A6D2B-6E9C-49EF-9569-495ACBDE4B3E}" type="slidenum">
              <a:rPr lang="en-US" smtClean="0"/>
              <a:t>‹#›</a:t>
            </a:fld>
            <a:endParaRPr lang="en-US"/>
          </a:p>
        </p:txBody>
      </p:sp>
    </p:spTree>
    <p:extLst>
      <p:ext uri="{BB962C8B-B14F-4D97-AF65-F5344CB8AC3E}">
        <p14:creationId xmlns:p14="http://schemas.microsoft.com/office/powerpoint/2010/main" val="4153438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EB85C-F747-48C7-8EE2-C9EA9AFE195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9148B14-3F51-43CB-AF35-DD7D970BDA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936087-31A5-4093-8A2C-93B2DEA1A39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80FB3E-701A-4135-8ED6-3F88B2696D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2053EE-7DF8-43B7-9FF1-1B6D8316DA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770BF8-3097-425E-89EB-53362A43B413}"/>
              </a:ext>
            </a:extLst>
          </p:cNvPr>
          <p:cNvSpPr>
            <a:spLocks noGrp="1"/>
          </p:cNvSpPr>
          <p:nvPr>
            <p:ph type="dt" sz="half" idx="10"/>
          </p:nvPr>
        </p:nvSpPr>
        <p:spPr/>
        <p:txBody>
          <a:bodyPr/>
          <a:lstStyle/>
          <a:p>
            <a:fld id="{AB45304A-A8A6-4C84-B175-8CB0BD0BEDBF}" type="datetimeFigureOut">
              <a:rPr lang="en-US" smtClean="0"/>
              <a:t>4/8/2020</a:t>
            </a:fld>
            <a:endParaRPr lang="en-US"/>
          </a:p>
        </p:txBody>
      </p:sp>
      <p:sp>
        <p:nvSpPr>
          <p:cNvPr id="8" name="Footer Placeholder 7">
            <a:extLst>
              <a:ext uri="{FF2B5EF4-FFF2-40B4-BE49-F238E27FC236}">
                <a16:creationId xmlns:a16="http://schemas.microsoft.com/office/drawing/2014/main" id="{7A8DA6DA-1C8A-4138-98AC-2428FC1629B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D46A559-C38E-4F7C-9508-1D518DD6F025}"/>
              </a:ext>
            </a:extLst>
          </p:cNvPr>
          <p:cNvSpPr>
            <a:spLocks noGrp="1"/>
          </p:cNvSpPr>
          <p:nvPr>
            <p:ph type="sldNum" sz="quarter" idx="12"/>
          </p:nvPr>
        </p:nvSpPr>
        <p:spPr/>
        <p:txBody>
          <a:bodyPr/>
          <a:lstStyle/>
          <a:p>
            <a:fld id="{860A6D2B-6E9C-49EF-9569-495ACBDE4B3E}" type="slidenum">
              <a:rPr lang="en-US" smtClean="0"/>
              <a:t>‹#›</a:t>
            </a:fld>
            <a:endParaRPr lang="en-US"/>
          </a:p>
        </p:txBody>
      </p:sp>
    </p:spTree>
    <p:extLst>
      <p:ext uri="{BB962C8B-B14F-4D97-AF65-F5344CB8AC3E}">
        <p14:creationId xmlns:p14="http://schemas.microsoft.com/office/powerpoint/2010/main" val="2588565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40A7F-7640-4825-90C0-B2885097FAD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32B7E22-002D-4AFC-9814-F982FE11959E}"/>
              </a:ext>
            </a:extLst>
          </p:cNvPr>
          <p:cNvSpPr>
            <a:spLocks noGrp="1"/>
          </p:cNvSpPr>
          <p:nvPr>
            <p:ph type="dt" sz="half" idx="10"/>
          </p:nvPr>
        </p:nvSpPr>
        <p:spPr/>
        <p:txBody>
          <a:bodyPr/>
          <a:lstStyle/>
          <a:p>
            <a:fld id="{AB45304A-A8A6-4C84-B175-8CB0BD0BEDBF}" type="datetimeFigureOut">
              <a:rPr lang="en-US" smtClean="0"/>
              <a:t>4/8/2020</a:t>
            </a:fld>
            <a:endParaRPr lang="en-US"/>
          </a:p>
        </p:txBody>
      </p:sp>
      <p:sp>
        <p:nvSpPr>
          <p:cNvPr id="4" name="Footer Placeholder 3">
            <a:extLst>
              <a:ext uri="{FF2B5EF4-FFF2-40B4-BE49-F238E27FC236}">
                <a16:creationId xmlns:a16="http://schemas.microsoft.com/office/drawing/2014/main" id="{E8EE9888-C9C2-4C30-A570-AFAA14CA159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40C718A-AD26-41A2-AAC4-420E4CB8FB2E}"/>
              </a:ext>
            </a:extLst>
          </p:cNvPr>
          <p:cNvSpPr>
            <a:spLocks noGrp="1"/>
          </p:cNvSpPr>
          <p:nvPr>
            <p:ph type="sldNum" sz="quarter" idx="12"/>
          </p:nvPr>
        </p:nvSpPr>
        <p:spPr/>
        <p:txBody>
          <a:bodyPr/>
          <a:lstStyle/>
          <a:p>
            <a:fld id="{860A6D2B-6E9C-49EF-9569-495ACBDE4B3E}" type="slidenum">
              <a:rPr lang="en-US" smtClean="0"/>
              <a:t>‹#›</a:t>
            </a:fld>
            <a:endParaRPr lang="en-US"/>
          </a:p>
        </p:txBody>
      </p:sp>
    </p:spTree>
    <p:extLst>
      <p:ext uri="{BB962C8B-B14F-4D97-AF65-F5344CB8AC3E}">
        <p14:creationId xmlns:p14="http://schemas.microsoft.com/office/powerpoint/2010/main" val="3598237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58A24A-7A11-4B78-890F-AD8D4CF6AF57}"/>
              </a:ext>
            </a:extLst>
          </p:cNvPr>
          <p:cNvSpPr>
            <a:spLocks noGrp="1"/>
          </p:cNvSpPr>
          <p:nvPr>
            <p:ph type="dt" sz="half" idx="10"/>
          </p:nvPr>
        </p:nvSpPr>
        <p:spPr/>
        <p:txBody>
          <a:bodyPr/>
          <a:lstStyle/>
          <a:p>
            <a:fld id="{AB45304A-A8A6-4C84-B175-8CB0BD0BEDBF}" type="datetimeFigureOut">
              <a:rPr lang="en-US" smtClean="0"/>
              <a:t>4/8/2020</a:t>
            </a:fld>
            <a:endParaRPr lang="en-US"/>
          </a:p>
        </p:txBody>
      </p:sp>
      <p:sp>
        <p:nvSpPr>
          <p:cNvPr id="3" name="Footer Placeholder 2">
            <a:extLst>
              <a:ext uri="{FF2B5EF4-FFF2-40B4-BE49-F238E27FC236}">
                <a16:creationId xmlns:a16="http://schemas.microsoft.com/office/drawing/2014/main" id="{7CF20002-81B1-4406-9332-092259439A0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E186A4-C4EA-4C24-9452-40AE9CA047E6}"/>
              </a:ext>
            </a:extLst>
          </p:cNvPr>
          <p:cNvSpPr>
            <a:spLocks noGrp="1"/>
          </p:cNvSpPr>
          <p:nvPr>
            <p:ph type="sldNum" sz="quarter" idx="12"/>
          </p:nvPr>
        </p:nvSpPr>
        <p:spPr/>
        <p:txBody>
          <a:bodyPr/>
          <a:lstStyle/>
          <a:p>
            <a:fld id="{860A6D2B-6E9C-49EF-9569-495ACBDE4B3E}" type="slidenum">
              <a:rPr lang="en-US" smtClean="0"/>
              <a:t>‹#›</a:t>
            </a:fld>
            <a:endParaRPr lang="en-US"/>
          </a:p>
        </p:txBody>
      </p:sp>
    </p:spTree>
    <p:extLst>
      <p:ext uri="{BB962C8B-B14F-4D97-AF65-F5344CB8AC3E}">
        <p14:creationId xmlns:p14="http://schemas.microsoft.com/office/powerpoint/2010/main" val="1645429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A9AEC-FE6C-4393-B290-30804A766B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E29DF01-1CB1-42DF-94F8-69546B06A4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D82805-1EA8-4F7A-A90F-B43AD82CB6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875700-65E6-4AFC-AB8B-24AE201D6ED1}"/>
              </a:ext>
            </a:extLst>
          </p:cNvPr>
          <p:cNvSpPr>
            <a:spLocks noGrp="1"/>
          </p:cNvSpPr>
          <p:nvPr>
            <p:ph type="dt" sz="half" idx="10"/>
          </p:nvPr>
        </p:nvSpPr>
        <p:spPr/>
        <p:txBody>
          <a:bodyPr/>
          <a:lstStyle/>
          <a:p>
            <a:fld id="{AB45304A-A8A6-4C84-B175-8CB0BD0BEDBF}" type="datetimeFigureOut">
              <a:rPr lang="en-US" smtClean="0"/>
              <a:t>4/8/2020</a:t>
            </a:fld>
            <a:endParaRPr lang="en-US"/>
          </a:p>
        </p:txBody>
      </p:sp>
      <p:sp>
        <p:nvSpPr>
          <p:cNvPr id="6" name="Footer Placeholder 5">
            <a:extLst>
              <a:ext uri="{FF2B5EF4-FFF2-40B4-BE49-F238E27FC236}">
                <a16:creationId xmlns:a16="http://schemas.microsoft.com/office/drawing/2014/main" id="{5C5416C8-4B67-4601-AEE7-AA9BABF146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5FE1AB-70A8-4BF8-9B77-01CF45A2D6FE}"/>
              </a:ext>
            </a:extLst>
          </p:cNvPr>
          <p:cNvSpPr>
            <a:spLocks noGrp="1"/>
          </p:cNvSpPr>
          <p:nvPr>
            <p:ph type="sldNum" sz="quarter" idx="12"/>
          </p:nvPr>
        </p:nvSpPr>
        <p:spPr/>
        <p:txBody>
          <a:bodyPr/>
          <a:lstStyle/>
          <a:p>
            <a:fld id="{860A6D2B-6E9C-49EF-9569-495ACBDE4B3E}" type="slidenum">
              <a:rPr lang="en-US" smtClean="0"/>
              <a:t>‹#›</a:t>
            </a:fld>
            <a:endParaRPr lang="en-US"/>
          </a:p>
        </p:txBody>
      </p:sp>
    </p:spTree>
    <p:extLst>
      <p:ext uri="{BB962C8B-B14F-4D97-AF65-F5344CB8AC3E}">
        <p14:creationId xmlns:p14="http://schemas.microsoft.com/office/powerpoint/2010/main" val="2375095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AF950-BC03-4232-88DD-F54562B0F3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6570F1-93B3-4FE6-9FCA-BA5F2922B1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4EDFF7-AA88-44C6-97DA-A4AA476D1E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89030D-67EF-4AED-BEC9-E38C6ECC720C}"/>
              </a:ext>
            </a:extLst>
          </p:cNvPr>
          <p:cNvSpPr>
            <a:spLocks noGrp="1"/>
          </p:cNvSpPr>
          <p:nvPr>
            <p:ph type="dt" sz="half" idx="10"/>
          </p:nvPr>
        </p:nvSpPr>
        <p:spPr/>
        <p:txBody>
          <a:bodyPr/>
          <a:lstStyle/>
          <a:p>
            <a:fld id="{AB45304A-A8A6-4C84-B175-8CB0BD0BEDBF}" type="datetimeFigureOut">
              <a:rPr lang="en-US" smtClean="0"/>
              <a:t>4/8/2020</a:t>
            </a:fld>
            <a:endParaRPr lang="en-US"/>
          </a:p>
        </p:txBody>
      </p:sp>
      <p:sp>
        <p:nvSpPr>
          <p:cNvPr id="6" name="Footer Placeholder 5">
            <a:extLst>
              <a:ext uri="{FF2B5EF4-FFF2-40B4-BE49-F238E27FC236}">
                <a16:creationId xmlns:a16="http://schemas.microsoft.com/office/drawing/2014/main" id="{FE72A405-F411-44E6-9203-20C2CDE72F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DF2972-C3A7-47A5-8260-E1BE9BE60D4D}"/>
              </a:ext>
            </a:extLst>
          </p:cNvPr>
          <p:cNvSpPr>
            <a:spLocks noGrp="1"/>
          </p:cNvSpPr>
          <p:nvPr>
            <p:ph type="sldNum" sz="quarter" idx="12"/>
          </p:nvPr>
        </p:nvSpPr>
        <p:spPr/>
        <p:txBody>
          <a:bodyPr/>
          <a:lstStyle/>
          <a:p>
            <a:fld id="{860A6D2B-6E9C-49EF-9569-495ACBDE4B3E}" type="slidenum">
              <a:rPr lang="en-US" smtClean="0"/>
              <a:t>‹#›</a:t>
            </a:fld>
            <a:endParaRPr lang="en-US"/>
          </a:p>
        </p:txBody>
      </p:sp>
    </p:spTree>
    <p:extLst>
      <p:ext uri="{BB962C8B-B14F-4D97-AF65-F5344CB8AC3E}">
        <p14:creationId xmlns:p14="http://schemas.microsoft.com/office/powerpoint/2010/main" val="2679123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E7725D-DC68-44F7-820C-63A3D583FF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DB8C05-B7C6-4CAD-8ACF-F7BD8402E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0795E9-0A2F-413D-B145-A5FEC5FEFE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45304A-A8A6-4C84-B175-8CB0BD0BEDBF}" type="datetimeFigureOut">
              <a:rPr lang="en-US" smtClean="0"/>
              <a:t>4/8/2020</a:t>
            </a:fld>
            <a:endParaRPr lang="en-US"/>
          </a:p>
        </p:txBody>
      </p:sp>
      <p:sp>
        <p:nvSpPr>
          <p:cNvPr id="5" name="Footer Placeholder 4">
            <a:extLst>
              <a:ext uri="{FF2B5EF4-FFF2-40B4-BE49-F238E27FC236}">
                <a16:creationId xmlns:a16="http://schemas.microsoft.com/office/drawing/2014/main" id="{E5D98F1B-471F-4B2F-82FE-A5317050E7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D42C4E-BFCC-4DD1-BFA9-D5DB9D2947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0A6D2B-6E9C-49EF-9569-495ACBDE4B3E}" type="slidenum">
              <a:rPr lang="en-US" smtClean="0"/>
              <a:t>‹#›</a:t>
            </a:fld>
            <a:endParaRPr lang="en-US"/>
          </a:p>
        </p:txBody>
      </p:sp>
    </p:spTree>
    <p:extLst>
      <p:ext uri="{BB962C8B-B14F-4D97-AF65-F5344CB8AC3E}">
        <p14:creationId xmlns:p14="http://schemas.microsoft.com/office/powerpoint/2010/main" val="2467100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Food preservation 1</a:t>
            </a:r>
          </a:p>
        </p:txBody>
      </p:sp>
      <p:sp>
        <p:nvSpPr>
          <p:cNvPr id="3" name="Subtitle 2"/>
          <p:cNvSpPr>
            <a:spLocks noGrp="1"/>
          </p:cNvSpPr>
          <p:nvPr>
            <p:ph type="subTitle" idx="1"/>
          </p:nvPr>
        </p:nvSpPr>
        <p:spPr/>
        <p:txBody>
          <a:bodyPr>
            <a:normAutofit lnSpcReduction="10000"/>
          </a:bodyPr>
          <a:lstStyle/>
          <a:p>
            <a:r>
              <a:rPr lang="en-US" dirty="0"/>
              <a:t>Low and high temperature preservation</a:t>
            </a:r>
          </a:p>
          <a:p>
            <a:r>
              <a:rPr lang="en-US" dirty="0"/>
              <a:t>Drying</a:t>
            </a:r>
          </a:p>
          <a:p>
            <a:r>
              <a:rPr lang="en-US" dirty="0"/>
              <a:t>Irradiation</a:t>
            </a:r>
          </a:p>
          <a:p>
            <a:r>
              <a:rPr lang="en-US" dirty="0"/>
              <a:t>Chemical preservation</a:t>
            </a:r>
          </a:p>
        </p:txBody>
      </p:sp>
    </p:spTree>
    <p:extLst>
      <p:ext uri="{BB962C8B-B14F-4D97-AF65-F5344CB8AC3E}">
        <p14:creationId xmlns:p14="http://schemas.microsoft.com/office/powerpoint/2010/main" val="1578932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2" name="Picture 4" descr="Immersion Freezer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60244" y="2404496"/>
            <a:ext cx="4009481" cy="2898282"/>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ndirect contact freezing system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7744" y="2233749"/>
            <a:ext cx="4846056" cy="262563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5068389" y="5956663"/>
            <a:ext cx="3801291" cy="369332"/>
          </a:xfrm>
          <a:prstGeom prst="rect">
            <a:avLst/>
          </a:prstGeom>
          <a:noFill/>
        </p:spPr>
        <p:txBody>
          <a:bodyPr wrap="square" rtlCol="0">
            <a:spAutoFit/>
          </a:bodyPr>
          <a:lstStyle/>
          <a:p>
            <a:r>
              <a:rPr lang="en-US" dirty="0"/>
              <a:t>Immersion freezing</a:t>
            </a:r>
          </a:p>
        </p:txBody>
      </p:sp>
    </p:spTree>
    <p:extLst>
      <p:ext uri="{BB962C8B-B14F-4D97-AF65-F5344CB8AC3E}">
        <p14:creationId xmlns:p14="http://schemas.microsoft.com/office/powerpoint/2010/main" val="1789256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5752B-5C89-4047-AB5E-814BE9B35C43}"/>
              </a:ext>
            </a:extLst>
          </p:cNvPr>
          <p:cNvSpPr>
            <a:spLocks noGrp="1"/>
          </p:cNvSpPr>
          <p:nvPr>
            <p:ph type="title"/>
          </p:nvPr>
        </p:nvSpPr>
        <p:spPr>
          <a:xfrm>
            <a:off x="838200" y="365125"/>
            <a:ext cx="10515600" cy="53602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44B2EA9-2B57-4C50-839E-B5B2E3A5BA7B}"/>
              </a:ext>
            </a:extLst>
          </p:cNvPr>
          <p:cNvSpPr>
            <a:spLocks noGrp="1"/>
          </p:cNvSpPr>
          <p:nvPr>
            <p:ph idx="1"/>
          </p:nvPr>
        </p:nvSpPr>
        <p:spPr>
          <a:xfrm>
            <a:off x="838200" y="901148"/>
            <a:ext cx="10515600" cy="5275815"/>
          </a:xfrm>
        </p:spPr>
        <p:txBody>
          <a:bodyPr>
            <a:normAutofit lnSpcReduction="10000"/>
          </a:bodyPr>
          <a:lstStyle/>
          <a:p>
            <a:pPr marL="0" indent="0">
              <a:buNone/>
            </a:pPr>
            <a:r>
              <a:rPr lang="en-US" b="1" dirty="0"/>
              <a:t>3. Freezing by Contact with a Cooled Gas</a:t>
            </a:r>
          </a:p>
          <a:p>
            <a:r>
              <a:rPr lang="en-US" b="1" dirty="0"/>
              <a:t>A. Cabinet Freezing</a:t>
            </a:r>
          </a:p>
          <a:p>
            <a:r>
              <a:rPr lang="en-US" dirty="0"/>
              <a:t>In this method, cold air is circulated in a cabinet where product is placed in a tray. </a:t>
            </a:r>
          </a:p>
          <a:p>
            <a:r>
              <a:rPr lang="en-US" dirty="0"/>
              <a:t>The moisture pick-up from the product surface may deposit on the cooling coils as frost, which acts as an insulation. </a:t>
            </a:r>
          </a:p>
          <a:p>
            <a:r>
              <a:rPr lang="en-US" b="1" dirty="0"/>
              <a:t>B. Air-Blast Freezing</a:t>
            </a:r>
          </a:p>
          <a:p>
            <a:r>
              <a:rPr lang="en-US" dirty="0"/>
              <a:t>In this method, the temperature of food is reduced with cold air flowing at a relatively high speed</a:t>
            </a:r>
          </a:p>
          <a:p>
            <a:r>
              <a:rPr lang="en-US" dirty="0"/>
              <a:t>This method can be further divided into tunnel freezing, belt freezing, and fluidized bed freezing, depending on how air interacts with the product.</a:t>
            </a:r>
          </a:p>
        </p:txBody>
      </p:sp>
    </p:spTree>
    <p:extLst>
      <p:ext uri="{BB962C8B-B14F-4D97-AF65-F5344CB8AC3E}">
        <p14:creationId xmlns:p14="http://schemas.microsoft.com/office/powerpoint/2010/main" val="3578439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C6D66-8BBC-4548-8E39-CDAD32C57255}"/>
              </a:ext>
            </a:extLst>
          </p:cNvPr>
          <p:cNvSpPr>
            <a:spLocks noGrp="1"/>
          </p:cNvSpPr>
          <p:nvPr>
            <p:ph type="title"/>
          </p:nvPr>
        </p:nvSpPr>
        <p:spPr>
          <a:xfrm>
            <a:off x="838200" y="365126"/>
            <a:ext cx="10515600" cy="642040"/>
          </a:xfrm>
        </p:spPr>
        <p:txBody>
          <a:bodyPr>
            <a:normAutofit fontScale="90000"/>
          </a:bodyPr>
          <a:lstStyle/>
          <a:p>
            <a:r>
              <a:rPr lang="en-US" dirty="0"/>
              <a:t>Types of Air-blast freezing</a:t>
            </a:r>
          </a:p>
        </p:txBody>
      </p:sp>
      <p:sp>
        <p:nvSpPr>
          <p:cNvPr id="3" name="Content Placeholder 2">
            <a:extLst>
              <a:ext uri="{FF2B5EF4-FFF2-40B4-BE49-F238E27FC236}">
                <a16:creationId xmlns:a16="http://schemas.microsoft.com/office/drawing/2014/main" id="{A0EDA84A-396B-4545-9D2E-9B4E54966DA9}"/>
              </a:ext>
            </a:extLst>
          </p:cNvPr>
          <p:cNvSpPr>
            <a:spLocks noGrp="1"/>
          </p:cNvSpPr>
          <p:nvPr>
            <p:ph idx="1"/>
          </p:nvPr>
        </p:nvSpPr>
        <p:spPr>
          <a:xfrm>
            <a:off x="838200" y="1007166"/>
            <a:ext cx="10515600" cy="5169797"/>
          </a:xfrm>
        </p:spPr>
        <p:txBody>
          <a:bodyPr/>
          <a:lstStyle/>
          <a:p>
            <a:pPr marL="0" indent="0">
              <a:buNone/>
            </a:pPr>
            <a:r>
              <a:rPr lang="en-US" i="1" dirty="0"/>
              <a:t>1. Fluidized Bed Freezing</a:t>
            </a:r>
          </a:p>
          <a:p>
            <a:r>
              <a:rPr lang="en-US" dirty="0"/>
              <a:t>A fluidized bed freezer consists of a bed with perforated bottom through which refrigerated air is blown vertically upward. </a:t>
            </a:r>
          </a:p>
          <a:p>
            <a:r>
              <a:rPr lang="en-US" dirty="0"/>
              <a:t>The air velocity must be greater than the fluidization velocity. </a:t>
            </a:r>
          </a:p>
          <a:p>
            <a:r>
              <a:rPr lang="en-US" dirty="0"/>
              <a:t>This freezing method is suitable for small particulate food bodies of fairly uniform size, e.g., peas, diced carrots and potatoes, corns, and berry fruits. </a:t>
            </a:r>
          </a:p>
          <a:p>
            <a:r>
              <a:rPr lang="en-US" dirty="0"/>
              <a:t>The high degree of fluidization improves the heat-transfer rate and results in good use of floor space.</a:t>
            </a:r>
          </a:p>
        </p:txBody>
      </p:sp>
    </p:spTree>
    <p:extLst>
      <p:ext uri="{BB962C8B-B14F-4D97-AF65-F5344CB8AC3E}">
        <p14:creationId xmlns:p14="http://schemas.microsoft.com/office/powerpoint/2010/main" val="1141830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Fluidization Quick IQF Freeze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20239" y="2272937"/>
            <a:ext cx="6910251" cy="36314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1624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BAFF3-8E94-40AA-B186-8BA71FB4F393}"/>
              </a:ext>
            </a:extLst>
          </p:cNvPr>
          <p:cNvSpPr>
            <a:spLocks noGrp="1"/>
          </p:cNvSpPr>
          <p:nvPr>
            <p:ph type="title"/>
          </p:nvPr>
        </p:nvSpPr>
        <p:spPr>
          <a:xfrm>
            <a:off x="838200" y="365126"/>
            <a:ext cx="10515600" cy="31591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641A615-E901-4DA5-A1E9-3AD05F3361AE}"/>
              </a:ext>
            </a:extLst>
          </p:cNvPr>
          <p:cNvSpPr>
            <a:spLocks noGrp="1"/>
          </p:cNvSpPr>
          <p:nvPr>
            <p:ph idx="1"/>
          </p:nvPr>
        </p:nvSpPr>
        <p:spPr>
          <a:xfrm>
            <a:off x="838200" y="681038"/>
            <a:ext cx="10515600" cy="5495925"/>
          </a:xfrm>
        </p:spPr>
        <p:txBody>
          <a:bodyPr/>
          <a:lstStyle/>
          <a:p>
            <a:pPr marL="0" indent="0">
              <a:buNone/>
            </a:pPr>
            <a:r>
              <a:rPr lang="en-US" i="1" dirty="0"/>
              <a:t>2.Belt Freezing</a:t>
            </a:r>
          </a:p>
          <a:p>
            <a:r>
              <a:rPr lang="en-US" dirty="0"/>
              <a:t>The first mechanized air-blast freezers consisted of a wire mesh belt conveyor in a blast room for continuous product flow. </a:t>
            </a:r>
          </a:p>
          <a:p>
            <a:r>
              <a:rPr lang="en-US" dirty="0"/>
              <a:t>Uniform product distribution over the entire belt is required to achieve uniform product contact and effective freezing. </a:t>
            </a:r>
          </a:p>
          <a:p>
            <a:r>
              <a:rPr lang="en-US" dirty="0"/>
              <a:t>Controlled vertical airflow forces cold air up through the product layer, thereby creating good contact with the product particles and increasing the efficiency. </a:t>
            </a:r>
          </a:p>
          <a:p>
            <a:r>
              <a:rPr lang="en-US" dirty="0"/>
              <a:t>The principal current design is the two-stage belt freezer.</a:t>
            </a:r>
          </a:p>
          <a:p>
            <a:r>
              <a:rPr lang="en-US" dirty="0"/>
              <a:t> Temperatures used usually are 10°C to 4°C in the precool section and 32°C to 40°C in the freezing section.</a:t>
            </a:r>
          </a:p>
        </p:txBody>
      </p:sp>
    </p:spTree>
    <p:extLst>
      <p:ext uri="{BB962C8B-B14F-4D97-AF65-F5344CB8AC3E}">
        <p14:creationId xmlns:p14="http://schemas.microsoft.com/office/powerpoint/2010/main" val="3982208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descr="Freezing and refrigerated storage in fisheries - 4. Freezer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42754" y="2076994"/>
            <a:ext cx="6217920" cy="338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8074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A7D9E-EF39-49DE-9F8A-A5790E773F9F}"/>
              </a:ext>
            </a:extLst>
          </p:cNvPr>
          <p:cNvSpPr>
            <a:spLocks noGrp="1"/>
          </p:cNvSpPr>
          <p:nvPr>
            <p:ph type="title"/>
          </p:nvPr>
        </p:nvSpPr>
        <p:spPr>
          <a:xfrm>
            <a:off x="838200" y="365126"/>
            <a:ext cx="10515600" cy="615536"/>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7513615-5221-4F2D-8180-EEF67A3F03C6}"/>
              </a:ext>
            </a:extLst>
          </p:cNvPr>
          <p:cNvSpPr>
            <a:spLocks noGrp="1"/>
          </p:cNvSpPr>
          <p:nvPr>
            <p:ph idx="1"/>
          </p:nvPr>
        </p:nvSpPr>
        <p:spPr>
          <a:xfrm>
            <a:off x="838200" y="980662"/>
            <a:ext cx="10515600" cy="5196301"/>
          </a:xfrm>
        </p:spPr>
        <p:txBody>
          <a:bodyPr>
            <a:normAutofit/>
          </a:bodyPr>
          <a:lstStyle/>
          <a:p>
            <a:pPr marL="0" indent="0">
              <a:buNone/>
            </a:pPr>
            <a:r>
              <a:rPr lang="en-US" i="1" dirty="0"/>
              <a:t>3. Spiral Freezing</a:t>
            </a:r>
          </a:p>
          <a:p>
            <a:r>
              <a:rPr lang="en-US" dirty="0"/>
              <a:t>A spiral belt freezer consists of a long belt wrapped cylindrically in two tiers, thus requiring a minimal floor space. </a:t>
            </a:r>
          </a:p>
          <a:p>
            <a:r>
              <a:rPr lang="en-US" dirty="0"/>
              <a:t>The spiral freezer uses a conveyor belt that can be bent laterally. </a:t>
            </a:r>
          </a:p>
          <a:p>
            <a:r>
              <a:rPr lang="en-US" dirty="0"/>
              <a:t>It is suitable for products with a long freezing time (generally 10 min to 3 h), and for products that require gentle handling during freezing.</a:t>
            </a:r>
          </a:p>
          <a:p>
            <a:r>
              <a:rPr lang="en-US" dirty="0"/>
              <a:t> It also requires a spatial air-distribution system.</a:t>
            </a:r>
          </a:p>
          <a:p>
            <a:pPr marL="0" indent="0">
              <a:buNone/>
            </a:pPr>
            <a:r>
              <a:rPr lang="en-US" i="1" dirty="0"/>
              <a:t>4. Tunnel Freezing</a:t>
            </a:r>
          </a:p>
          <a:p>
            <a:r>
              <a:rPr lang="en-US" dirty="0"/>
              <a:t>In this process, products are placed in trays or racks in a long tunnel and cool air is circulated over the product.</a:t>
            </a:r>
          </a:p>
        </p:txBody>
      </p:sp>
    </p:spTree>
    <p:extLst>
      <p:ext uri="{BB962C8B-B14F-4D97-AF65-F5344CB8AC3E}">
        <p14:creationId xmlns:p14="http://schemas.microsoft.com/office/powerpoint/2010/main" val="147891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2544D-A5C7-4E61-AFBE-DCFEBE71BB95}"/>
              </a:ext>
            </a:extLst>
          </p:cNvPr>
          <p:cNvSpPr>
            <a:spLocks noGrp="1"/>
          </p:cNvSpPr>
          <p:nvPr>
            <p:ph type="title"/>
          </p:nvPr>
        </p:nvSpPr>
        <p:spPr>
          <a:xfrm>
            <a:off x="838200" y="365126"/>
            <a:ext cx="10515600" cy="315912"/>
          </a:xfrm>
        </p:spPr>
        <p:txBody>
          <a:bodyPr>
            <a:normAutofit fontScale="90000"/>
          </a:bodyPr>
          <a:lstStyle/>
          <a:p>
            <a:r>
              <a:rPr lang="en-US" dirty="0"/>
              <a:t>4. Cryogenic freezing</a:t>
            </a:r>
          </a:p>
        </p:txBody>
      </p:sp>
      <p:sp>
        <p:nvSpPr>
          <p:cNvPr id="3" name="Content Placeholder 2">
            <a:extLst>
              <a:ext uri="{FF2B5EF4-FFF2-40B4-BE49-F238E27FC236}">
                <a16:creationId xmlns:a16="http://schemas.microsoft.com/office/drawing/2014/main" id="{4797ACF2-BED7-4979-8ACF-0DB822DEC7E3}"/>
              </a:ext>
            </a:extLst>
          </p:cNvPr>
          <p:cNvSpPr>
            <a:spLocks noGrp="1"/>
          </p:cNvSpPr>
          <p:nvPr>
            <p:ph idx="1"/>
          </p:nvPr>
        </p:nvSpPr>
        <p:spPr>
          <a:xfrm>
            <a:off x="838200" y="681038"/>
            <a:ext cx="10515600" cy="5495925"/>
          </a:xfrm>
        </p:spPr>
        <p:txBody>
          <a:bodyPr>
            <a:normAutofit fontScale="92500" lnSpcReduction="10000"/>
          </a:bodyPr>
          <a:lstStyle/>
          <a:p>
            <a:r>
              <a:rPr lang="en-US" dirty="0"/>
              <a:t>In cryogenic freezing, liquefied gases are placed in direct contact with the foods. </a:t>
            </a:r>
          </a:p>
          <a:p>
            <a:r>
              <a:rPr lang="en-US" dirty="0"/>
              <a:t>Food is exposed to an atmosphere below 60°C through direct contact with liquid nitrogen or liquid carbon dioxide or their vapor . </a:t>
            </a:r>
          </a:p>
          <a:p>
            <a:r>
              <a:rPr lang="en-US" dirty="0"/>
              <a:t>This is a very fast method of freezing; thus, adequate control is necessary for achieving quality products. </a:t>
            </a:r>
          </a:p>
          <a:p>
            <a:r>
              <a:rPr lang="en-US" dirty="0"/>
              <a:t>It also provides flexibility by being compatible with various types of food products and having low capital cost. </a:t>
            </a:r>
          </a:p>
          <a:p>
            <a:r>
              <a:rPr lang="en-US" dirty="0"/>
              <a:t>The rapid formation of small ice crystals greatly reduces the damage caused by cell rupture, preserving color, texture, flavor, and nutritional value. </a:t>
            </a:r>
          </a:p>
          <a:p>
            <a:r>
              <a:rPr lang="en-US" dirty="0"/>
              <a:t>The rapid freezing also reduces the evaporative weight loss from the products, provides high product throughput, and has low floor space requirements</a:t>
            </a:r>
          </a:p>
        </p:txBody>
      </p:sp>
    </p:spTree>
    <p:extLst>
      <p:ext uri="{BB962C8B-B14F-4D97-AF65-F5344CB8AC3E}">
        <p14:creationId xmlns:p14="http://schemas.microsoft.com/office/powerpoint/2010/main" val="24750402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 name="Content Placeholder 6"/>
          <p:cNvPicPr>
            <a:picLocks noGrp="1" noChangeAspect="1"/>
          </p:cNvPicPr>
          <p:nvPr>
            <p:ph idx="1"/>
          </p:nvPr>
        </p:nvPicPr>
        <p:blipFill>
          <a:blip r:embed="rId2"/>
          <a:stretch>
            <a:fillRect/>
          </a:stretch>
        </p:blipFill>
        <p:spPr>
          <a:xfrm>
            <a:off x="2312126" y="2220686"/>
            <a:ext cx="6400799" cy="3213463"/>
          </a:xfrm>
          <a:prstGeom prst="rect">
            <a:avLst/>
          </a:prstGeom>
        </p:spPr>
      </p:pic>
      <p:sp>
        <p:nvSpPr>
          <p:cNvPr id="8" name="TextBox 7"/>
          <p:cNvSpPr txBox="1"/>
          <p:nvPr/>
        </p:nvSpPr>
        <p:spPr>
          <a:xfrm>
            <a:off x="4219303" y="6048103"/>
            <a:ext cx="3461657" cy="369332"/>
          </a:xfrm>
          <a:prstGeom prst="rect">
            <a:avLst/>
          </a:prstGeom>
          <a:noFill/>
        </p:spPr>
        <p:txBody>
          <a:bodyPr wrap="square" rtlCol="0">
            <a:spAutoFit/>
          </a:bodyPr>
          <a:lstStyle/>
          <a:p>
            <a:r>
              <a:rPr lang="en-US" dirty="0"/>
              <a:t>Cryogenic freezing</a:t>
            </a:r>
          </a:p>
        </p:txBody>
      </p:sp>
    </p:spTree>
    <p:extLst>
      <p:ext uri="{BB962C8B-B14F-4D97-AF65-F5344CB8AC3E}">
        <p14:creationId xmlns:p14="http://schemas.microsoft.com/office/powerpoint/2010/main" val="2797125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A3369-2540-4049-83A1-3C09BD46C21F}"/>
              </a:ext>
            </a:extLst>
          </p:cNvPr>
          <p:cNvSpPr>
            <a:spLocks noGrp="1"/>
          </p:cNvSpPr>
          <p:nvPr>
            <p:ph type="title"/>
          </p:nvPr>
        </p:nvSpPr>
        <p:spPr>
          <a:xfrm>
            <a:off x="838200" y="365126"/>
            <a:ext cx="10515600" cy="16496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125A149-C7C8-498B-8C5C-9C0290FD7D21}"/>
              </a:ext>
            </a:extLst>
          </p:cNvPr>
          <p:cNvSpPr>
            <a:spLocks noGrp="1"/>
          </p:cNvSpPr>
          <p:nvPr>
            <p:ph idx="1"/>
          </p:nvPr>
        </p:nvSpPr>
        <p:spPr>
          <a:xfrm>
            <a:off x="838200" y="530088"/>
            <a:ext cx="10515600" cy="5646875"/>
          </a:xfrm>
        </p:spPr>
        <p:txBody>
          <a:bodyPr>
            <a:normAutofit fontScale="92500" lnSpcReduction="10000"/>
          </a:bodyPr>
          <a:lstStyle/>
          <a:p>
            <a:pPr marL="0" indent="0">
              <a:buNone/>
            </a:pPr>
            <a:r>
              <a:rPr lang="en-US" b="1" dirty="0"/>
              <a:t>Drying</a:t>
            </a:r>
          </a:p>
          <a:p>
            <a:r>
              <a:rPr lang="en-US" dirty="0"/>
              <a:t>The main reason for drying a food is to extend its shelf life beyond that of the fresh material, without the need for refrigerated transport and storage. </a:t>
            </a:r>
          </a:p>
          <a:p>
            <a:r>
              <a:rPr lang="en-US" dirty="0"/>
              <a:t>This goal is achieved by reducing the available moisture, or water activity to a level which inhibits the growth and development of spoilage and pathogenic microorganisms, reducing the activity of enzymes and the rate at which undesirable chemical changes occur. </a:t>
            </a:r>
          </a:p>
          <a:p>
            <a:r>
              <a:rPr lang="en-US" dirty="0"/>
              <a:t>Drying also reduces the weight of the food product. Shrinkage, which occurs often during drying, reduces the volume of the product. </a:t>
            </a:r>
          </a:p>
          <a:p>
            <a:r>
              <a:rPr lang="en-US" dirty="0"/>
              <a:t>These changes in weight and volume can lead to substantial savings in transport and storage costs and, in some cases, the costs of packaging.</a:t>
            </a:r>
          </a:p>
          <a:p>
            <a:pPr marL="0" indent="0">
              <a:buNone/>
            </a:pPr>
            <a:r>
              <a:rPr lang="en-US" b="1" dirty="0"/>
              <a:t>Disadvantages of drying of foods</a:t>
            </a:r>
            <a:r>
              <a:rPr lang="en-US" dirty="0"/>
              <a:t>: </a:t>
            </a:r>
          </a:p>
          <a:p>
            <a:r>
              <a:rPr lang="en-US" dirty="0"/>
              <a:t>However, dehydration is an energy intensive process and the cost of supplying this energy can be relatively high, compared to other methods of preservation.</a:t>
            </a:r>
          </a:p>
        </p:txBody>
      </p:sp>
    </p:spTree>
    <p:extLst>
      <p:ext uri="{BB962C8B-B14F-4D97-AF65-F5344CB8AC3E}">
        <p14:creationId xmlns:p14="http://schemas.microsoft.com/office/powerpoint/2010/main" val="3517862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976C1B5-EF8E-4CE9-8EFD-21F0866AB216}"/>
              </a:ext>
            </a:extLst>
          </p:cNvPr>
          <p:cNvSpPr>
            <a:spLocks noGrp="1"/>
          </p:cNvSpPr>
          <p:nvPr>
            <p:ph type="title"/>
          </p:nvPr>
        </p:nvSpPr>
        <p:spPr>
          <a:xfrm>
            <a:off x="838200" y="365125"/>
            <a:ext cx="10515600" cy="867327"/>
          </a:xfrm>
        </p:spPr>
        <p:txBody>
          <a:bodyPr/>
          <a:lstStyle/>
          <a:p>
            <a:r>
              <a:rPr lang="en-US" dirty="0"/>
              <a:t>Food Preservation</a:t>
            </a:r>
          </a:p>
        </p:txBody>
      </p:sp>
      <p:sp>
        <p:nvSpPr>
          <p:cNvPr id="5" name="Content Placeholder 4">
            <a:extLst>
              <a:ext uri="{FF2B5EF4-FFF2-40B4-BE49-F238E27FC236}">
                <a16:creationId xmlns:a16="http://schemas.microsoft.com/office/drawing/2014/main" id="{A3655196-A10F-4ADA-B07F-F0D4836B9173}"/>
              </a:ext>
            </a:extLst>
          </p:cNvPr>
          <p:cNvSpPr>
            <a:spLocks noGrp="1"/>
          </p:cNvSpPr>
          <p:nvPr>
            <p:ph idx="1"/>
          </p:nvPr>
        </p:nvSpPr>
        <p:spPr>
          <a:xfrm>
            <a:off x="838200" y="1232452"/>
            <a:ext cx="10515600" cy="4944511"/>
          </a:xfrm>
        </p:spPr>
        <p:txBody>
          <a:bodyPr/>
          <a:lstStyle/>
          <a:p>
            <a:r>
              <a:rPr lang="en-US" dirty="0"/>
              <a:t>Food preservation involves the action taken to maintain foods with the desired properties or nature for as long as possible.</a:t>
            </a:r>
          </a:p>
          <a:p>
            <a:r>
              <a:rPr lang="en-US" dirty="0"/>
              <a:t>The main reasons for food preservation are to overcome inappropriate planning in agriculture, produce value-added products, and provide variation in diet.</a:t>
            </a:r>
          </a:p>
          <a:p>
            <a:r>
              <a:rPr lang="en-US" dirty="0"/>
              <a:t>In food preservation, the important points that need to be considered are </a:t>
            </a:r>
          </a:p>
          <a:p>
            <a:r>
              <a:rPr lang="en-US" dirty="0"/>
              <a:t> The desired level of quality</a:t>
            </a:r>
          </a:p>
          <a:p>
            <a:r>
              <a:rPr lang="en-US" dirty="0"/>
              <a:t>The preservation length</a:t>
            </a:r>
          </a:p>
          <a:p>
            <a:r>
              <a:rPr lang="en-US" dirty="0"/>
              <a:t>The group for whom the products are preserved</a:t>
            </a:r>
          </a:p>
        </p:txBody>
      </p:sp>
    </p:spTree>
    <p:extLst>
      <p:ext uri="{BB962C8B-B14F-4D97-AF65-F5344CB8AC3E}">
        <p14:creationId xmlns:p14="http://schemas.microsoft.com/office/powerpoint/2010/main" val="1093331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05A45-4A76-471B-8121-1FC24C386B85}"/>
              </a:ext>
            </a:extLst>
          </p:cNvPr>
          <p:cNvSpPr>
            <a:spLocks noGrp="1"/>
          </p:cNvSpPr>
          <p:nvPr>
            <p:ph type="title"/>
          </p:nvPr>
        </p:nvSpPr>
        <p:spPr>
          <a:xfrm>
            <a:off x="838200" y="365125"/>
            <a:ext cx="10515600" cy="315912"/>
          </a:xfrm>
        </p:spPr>
        <p:txBody>
          <a:bodyPr>
            <a:normAutofit fontScale="90000"/>
          </a:bodyPr>
          <a:lstStyle/>
          <a:p>
            <a:r>
              <a:rPr lang="en-US" dirty="0"/>
              <a:t>Drying (Disadvantages)</a:t>
            </a:r>
          </a:p>
        </p:txBody>
      </p:sp>
      <p:sp>
        <p:nvSpPr>
          <p:cNvPr id="3" name="Content Placeholder 2">
            <a:extLst>
              <a:ext uri="{FF2B5EF4-FFF2-40B4-BE49-F238E27FC236}">
                <a16:creationId xmlns:a16="http://schemas.microsoft.com/office/drawing/2014/main" id="{E0030FEA-CBF4-4AC2-9A40-B7174DE41081}"/>
              </a:ext>
            </a:extLst>
          </p:cNvPr>
          <p:cNvSpPr>
            <a:spLocks noGrp="1"/>
          </p:cNvSpPr>
          <p:nvPr>
            <p:ph idx="1"/>
          </p:nvPr>
        </p:nvSpPr>
        <p:spPr>
          <a:xfrm>
            <a:off x="838200" y="681037"/>
            <a:ext cx="10515600" cy="5495926"/>
          </a:xfrm>
        </p:spPr>
        <p:txBody>
          <a:bodyPr>
            <a:normAutofit/>
          </a:bodyPr>
          <a:lstStyle/>
          <a:p>
            <a:r>
              <a:rPr lang="en-US" dirty="0"/>
              <a:t>In the case of solid food pieces, shrinkage can alter the size and shape of the pieces. </a:t>
            </a:r>
          </a:p>
          <a:p>
            <a:r>
              <a:rPr lang="en-US" dirty="0"/>
              <a:t>Changes in </a:t>
            </a:r>
            <a:r>
              <a:rPr lang="en-US" dirty="0" err="1"/>
              <a:t>colour</a:t>
            </a:r>
            <a:r>
              <a:rPr lang="en-US" dirty="0"/>
              <a:t> may also occur. When the food pieces are rehydrated, their </a:t>
            </a:r>
            <a:r>
              <a:rPr lang="en-US" dirty="0" err="1"/>
              <a:t>colour</a:t>
            </a:r>
            <a:r>
              <a:rPr lang="en-US" dirty="0"/>
              <a:t> and texture may be significantly inferior to those of the fresh material.</a:t>
            </a:r>
          </a:p>
          <a:p>
            <a:r>
              <a:rPr lang="en-US" dirty="0"/>
              <a:t>Dry powders may be slow to rehydrate.</a:t>
            </a:r>
          </a:p>
          <a:p>
            <a:r>
              <a:rPr lang="en-US" dirty="0"/>
              <a:t> Changes in </a:t>
            </a:r>
            <a:r>
              <a:rPr lang="en-US" dirty="0" err="1"/>
              <a:t>flavour</a:t>
            </a:r>
            <a:r>
              <a:rPr lang="en-US" dirty="0"/>
              <a:t> may occur during drying solid or liquid foods, as a result of losing volatile </a:t>
            </a:r>
            <a:r>
              <a:rPr lang="en-US" dirty="0" err="1"/>
              <a:t>flavour</a:t>
            </a:r>
            <a:r>
              <a:rPr lang="en-US" dirty="0"/>
              <a:t> compounds and/or the development of cooked </a:t>
            </a:r>
            <a:r>
              <a:rPr lang="en-US" dirty="0" err="1"/>
              <a:t>flavours</a:t>
            </a:r>
            <a:r>
              <a:rPr lang="en-US" dirty="0"/>
              <a:t>. </a:t>
            </a:r>
          </a:p>
          <a:p>
            <a:r>
              <a:rPr lang="en-US" dirty="0"/>
              <a:t>A reduction in the nutritional value of foods can result from dehydration. In particular, loss of vitamins C and A may be greater during drying than in canning or freezing.</a:t>
            </a:r>
          </a:p>
        </p:txBody>
      </p:sp>
    </p:spTree>
    <p:extLst>
      <p:ext uri="{BB962C8B-B14F-4D97-AF65-F5344CB8AC3E}">
        <p14:creationId xmlns:p14="http://schemas.microsoft.com/office/powerpoint/2010/main" val="39596991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9B162-7D77-4231-B751-A9EE1FC57073}"/>
              </a:ext>
            </a:extLst>
          </p:cNvPr>
          <p:cNvSpPr>
            <a:spLocks noGrp="1"/>
          </p:cNvSpPr>
          <p:nvPr>
            <p:ph type="title"/>
          </p:nvPr>
        </p:nvSpPr>
        <p:spPr>
          <a:xfrm>
            <a:off x="838200" y="365126"/>
            <a:ext cx="10515600" cy="549274"/>
          </a:xfrm>
        </p:spPr>
        <p:txBody>
          <a:bodyPr>
            <a:normAutofit fontScale="90000"/>
          </a:bodyPr>
          <a:lstStyle/>
          <a:p>
            <a:br>
              <a:rPr lang="en-US" sz="4000" b="1" dirty="0"/>
            </a:br>
            <a:r>
              <a:rPr lang="en-US" sz="4000" b="1" dirty="0"/>
              <a:t>Equipment Used in Hot Air Drying of Solid Food Pieces</a:t>
            </a:r>
            <a:br>
              <a:rPr lang="en-US" b="1" dirty="0"/>
            </a:br>
            <a:endParaRPr lang="en-US" dirty="0"/>
          </a:p>
        </p:txBody>
      </p:sp>
      <p:sp>
        <p:nvSpPr>
          <p:cNvPr id="3" name="Content Placeholder 2">
            <a:extLst>
              <a:ext uri="{FF2B5EF4-FFF2-40B4-BE49-F238E27FC236}">
                <a16:creationId xmlns:a16="http://schemas.microsoft.com/office/drawing/2014/main" id="{524A2325-7BE0-46A7-BE73-B524C7A7607C}"/>
              </a:ext>
            </a:extLst>
          </p:cNvPr>
          <p:cNvSpPr>
            <a:spLocks noGrp="1"/>
          </p:cNvSpPr>
          <p:nvPr>
            <p:ph idx="1"/>
          </p:nvPr>
        </p:nvSpPr>
        <p:spPr>
          <a:xfrm>
            <a:off x="838200" y="914400"/>
            <a:ext cx="10515600" cy="5262563"/>
          </a:xfrm>
        </p:spPr>
        <p:txBody>
          <a:bodyPr>
            <a:normAutofit fontScale="92500"/>
          </a:bodyPr>
          <a:lstStyle/>
          <a:p>
            <a:pPr marL="0" indent="0">
              <a:buNone/>
            </a:pPr>
            <a:r>
              <a:rPr lang="en-US" dirty="0"/>
              <a:t> </a:t>
            </a:r>
            <a:r>
              <a:rPr lang="en-US" b="1" dirty="0"/>
              <a:t>Cabinet (Tray) Drier</a:t>
            </a:r>
          </a:p>
          <a:p>
            <a:r>
              <a:rPr lang="en-US" dirty="0"/>
              <a:t>This is a multipurpose, batch-operated hot air drier.</a:t>
            </a:r>
          </a:p>
          <a:p>
            <a:r>
              <a:rPr lang="en-US" dirty="0"/>
              <a:t> It consists of an insulated cabinet, equipped with a fan, an air heater and a space occupied by trays of food. </a:t>
            </a:r>
          </a:p>
          <a:p>
            <a:r>
              <a:rPr lang="en-US" dirty="0"/>
              <a:t>It can vary in size from a bench-scale unit holding one or two small trays of food to a large unit taking stacks of large trays. </a:t>
            </a:r>
          </a:p>
          <a:p>
            <a:r>
              <a:rPr lang="en-US" dirty="0"/>
              <a:t>The air may be directed by baffles to flow across surface of the trays of food or through perforated trays and the layers of food, or both ways. </a:t>
            </a:r>
          </a:p>
          <a:p>
            <a:r>
              <a:rPr lang="en-US" dirty="0"/>
              <a:t>The moist air is partly exhausted from the cabinet and partly recycled by means of dampers. </a:t>
            </a:r>
          </a:p>
          <a:p>
            <a:r>
              <a:rPr lang="en-US" dirty="0"/>
              <a:t>Small cabinet driers are used in laboratories, while larger units are used as industrial driers, mainly for drying sliced or diced fruits and vegetables.</a:t>
            </a:r>
          </a:p>
        </p:txBody>
      </p:sp>
    </p:spTree>
    <p:extLst>
      <p:ext uri="{BB962C8B-B14F-4D97-AF65-F5344CB8AC3E}">
        <p14:creationId xmlns:p14="http://schemas.microsoft.com/office/powerpoint/2010/main" val="22348111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31709"/>
          </a:xfrm>
        </p:spPr>
        <p:txBody>
          <a:bodyPr>
            <a:normAutofit fontScale="90000"/>
          </a:bodyPr>
          <a:lstStyle/>
          <a:p>
            <a:endParaRPr lang="en-US" dirty="0"/>
          </a:p>
        </p:txBody>
      </p:sp>
      <p:sp>
        <p:nvSpPr>
          <p:cNvPr id="4" name="Content Placeholder 3"/>
          <p:cNvSpPr>
            <a:spLocks noGrp="1"/>
          </p:cNvSpPr>
          <p:nvPr>
            <p:ph idx="1"/>
          </p:nvPr>
        </p:nvSpPr>
        <p:spPr>
          <a:xfrm>
            <a:off x="838200" y="1084217"/>
            <a:ext cx="10515600" cy="5092746"/>
          </a:xfrm>
        </p:spPr>
        <p:txBody>
          <a:bodyPr/>
          <a:lstStyle/>
          <a:p>
            <a:endParaRPr lang="en-US" dirty="0"/>
          </a:p>
        </p:txBody>
      </p:sp>
      <p:pic>
        <p:nvPicPr>
          <p:cNvPr id="6148" name="Picture 4" descr="Alpfrigo d.o.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1653" y="1084217"/>
            <a:ext cx="4925877" cy="455691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206240" y="5839097"/>
            <a:ext cx="2573383" cy="369332"/>
          </a:xfrm>
          <a:prstGeom prst="rect">
            <a:avLst/>
          </a:prstGeom>
          <a:noFill/>
        </p:spPr>
        <p:txBody>
          <a:bodyPr wrap="square" rtlCol="0">
            <a:spAutoFit/>
          </a:bodyPr>
          <a:lstStyle/>
          <a:p>
            <a:r>
              <a:rPr lang="en-US" dirty="0"/>
              <a:t>Cabinet drier</a:t>
            </a:r>
          </a:p>
        </p:txBody>
      </p:sp>
    </p:spTree>
    <p:extLst>
      <p:ext uri="{BB962C8B-B14F-4D97-AF65-F5344CB8AC3E}">
        <p14:creationId xmlns:p14="http://schemas.microsoft.com/office/powerpoint/2010/main" val="1181666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AD8DF-BFC8-4BDF-B608-79A145D554B8}"/>
              </a:ext>
            </a:extLst>
          </p:cNvPr>
          <p:cNvSpPr>
            <a:spLocks noGrp="1"/>
          </p:cNvSpPr>
          <p:nvPr>
            <p:ph type="title"/>
          </p:nvPr>
        </p:nvSpPr>
        <p:spPr>
          <a:xfrm>
            <a:off x="838200" y="365126"/>
            <a:ext cx="10515600" cy="16496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88D1CAA-BE43-4E91-A1C2-07FDE4493DD1}"/>
              </a:ext>
            </a:extLst>
          </p:cNvPr>
          <p:cNvSpPr>
            <a:spLocks noGrp="1"/>
          </p:cNvSpPr>
          <p:nvPr>
            <p:ph idx="1"/>
          </p:nvPr>
        </p:nvSpPr>
        <p:spPr>
          <a:xfrm>
            <a:off x="838200" y="530088"/>
            <a:ext cx="10515600" cy="5646875"/>
          </a:xfrm>
        </p:spPr>
        <p:txBody>
          <a:bodyPr>
            <a:normAutofit lnSpcReduction="10000"/>
          </a:bodyPr>
          <a:lstStyle/>
          <a:p>
            <a:pPr marL="0" indent="0">
              <a:buNone/>
            </a:pPr>
            <a:r>
              <a:rPr lang="en-US" b="1" dirty="0"/>
              <a:t>Tunnel Drier</a:t>
            </a:r>
          </a:p>
          <a:p>
            <a:r>
              <a:rPr lang="en-US" dirty="0"/>
              <a:t>This type of drier consists of a long insulated tunnel. </a:t>
            </a:r>
          </a:p>
          <a:p>
            <a:r>
              <a:rPr lang="en-US" dirty="0"/>
              <a:t>Tray loads of the wet material are assembled on trolleys which enter the tunnel at one end. </a:t>
            </a:r>
          </a:p>
          <a:p>
            <a:r>
              <a:rPr lang="en-US" dirty="0"/>
              <a:t>The trolleys travel the length of the tunnel and exit at the other end. </a:t>
            </a:r>
          </a:p>
          <a:p>
            <a:r>
              <a:rPr lang="en-US" dirty="0"/>
              <a:t>Heated air also flows through the tunnel, passing between the trays of food and/or through perforated trays and the layers of food. </a:t>
            </a:r>
          </a:p>
          <a:p>
            <a:r>
              <a:rPr lang="en-US" dirty="0"/>
              <a:t>The air may flow parallel to and in the same direction as the trolleys. This is known as a concurrent tunnel. </a:t>
            </a:r>
          </a:p>
          <a:p>
            <a:r>
              <a:rPr lang="en-US" dirty="0"/>
              <a:t>Other designs featuring countercurrent, concurrent-countercurrent and crossflow of air are available. </a:t>
            </a:r>
          </a:p>
          <a:p>
            <a:r>
              <a:rPr lang="en-US" dirty="0"/>
              <a:t>Tunnel driers are mainly used for drying sliced or diced fruits and vegetables</a:t>
            </a:r>
          </a:p>
        </p:txBody>
      </p:sp>
    </p:spTree>
    <p:extLst>
      <p:ext uri="{BB962C8B-B14F-4D97-AF65-F5344CB8AC3E}">
        <p14:creationId xmlns:p14="http://schemas.microsoft.com/office/powerpoint/2010/main" val="5874095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stretch>
            <a:fillRect/>
          </a:stretch>
        </p:blipFill>
        <p:spPr>
          <a:xfrm>
            <a:off x="2808514" y="1825625"/>
            <a:ext cx="6185349" cy="4351338"/>
          </a:xfrm>
          <a:prstGeom prst="rect">
            <a:avLst/>
          </a:prstGeom>
        </p:spPr>
      </p:pic>
    </p:spTree>
    <p:extLst>
      <p:ext uri="{BB962C8B-B14F-4D97-AF65-F5344CB8AC3E}">
        <p14:creationId xmlns:p14="http://schemas.microsoft.com/office/powerpoint/2010/main" val="34000372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6C137-8884-4C4B-AE66-0EBF6BA942D5}"/>
              </a:ext>
            </a:extLst>
          </p:cNvPr>
          <p:cNvSpPr>
            <a:spLocks noGrp="1"/>
          </p:cNvSpPr>
          <p:nvPr>
            <p:ph type="title"/>
          </p:nvPr>
        </p:nvSpPr>
        <p:spPr>
          <a:xfrm>
            <a:off x="838200" y="365126"/>
            <a:ext cx="10515600" cy="31591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A4F593D-5AEE-48F5-9134-503D83AAB35D}"/>
              </a:ext>
            </a:extLst>
          </p:cNvPr>
          <p:cNvSpPr>
            <a:spLocks noGrp="1"/>
          </p:cNvSpPr>
          <p:nvPr>
            <p:ph idx="1"/>
          </p:nvPr>
        </p:nvSpPr>
        <p:spPr>
          <a:xfrm>
            <a:off x="838200" y="681038"/>
            <a:ext cx="10515600" cy="5495925"/>
          </a:xfrm>
        </p:spPr>
        <p:txBody>
          <a:bodyPr>
            <a:normAutofit/>
          </a:bodyPr>
          <a:lstStyle/>
          <a:p>
            <a:pPr marL="0" indent="0">
              <a:buNone/>
            </a:pPr>
            <a:r>
              <a:rPr lang="en-US" b="1" dirty="0"/>
              <a:t>Bin Drier</a:t>
            </a:r>
          </a:p>
          <a:p>
            <a:r>
              <a:rPr lang="en-US" dirty="0"/>
              <a:t>This is a throughflow drier, mainly used to complete the drying of particulate material partly dried in a tunnel or conveyor drier. </a:t>
            </a:r>
          </a:p>
          <a:p>
            <a:r>
              <a:rPr lang="en-US" dirty="0"/>
              <a:t>It takes the form of a vessel fitted with a perforated base. </a:t>
            </a:r>
          </a:p>
          <a:p>
            <a:r>
              <a:rPr lang="en-US" dirty="0"/>
              <a:t>The partly dried product is loaded into the vessel to up to 2 m deep.</a:t>
            </a:r>
          </a:p>
          <a:p>
            <a:r>
              <a:rPr lang="en-US" dirty="0"/>
              <a:t> Dry, but relatively cool air, percolates up through the bed slowly, completing the drying of the product over an extended period, up to 36 h. </a:t>
            </a:r>
          </a:p>
          <a:p>
            <a:r>
              <a:rPr lang="en-US" dirty="0"/>
              <a:t>Some migration of moisture between the particles occurs in the bin.</a:t>
            </a:r>
          </a:p>
          <a:p>
            <a:r>
              <a:rPr lang="en-US" dirty="0"/>
              <a:t> This improves the uniformity of moisture content in the product.</a:t>
            </a:r>
          </a:p>
        </p:txBody>
      </p:sp>
    </p:spTree>
    <p:extLst>
      <p:ext uri="{BB962C8B-B14F-4D97-AF65-F5344CB8AC3E}">
        <p14:creationId xmlns:p14="http://schemas.microsoft.com/office/powerpoint/2010/main" val="38323331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53332"/>
          </a:xfrm>
        </p:spPr>
        <p:txBody>
          <a:bodyPr>
            <a:normAutofit fontScale="90000"/>
          </a:bodyPr>
          <a:lstStyle/>
          <a:p>
            <a:endParaRPr lang="en-US" dirty="0"/>
          </a:p>
        </p:txBody>
      </p:sp>
      <p:pic>
        <p:nvPicPr>
          <p:cNvPr id="5" name="Content Placeholder 4"/>
          <p:cNvPicPr>
            <a:picLocks noGrp="1" noChangeAspect="1"/>
          </p:cNvPicPr>
          <p:nvPr>
            <p:ph idx="1"/>
          </p:nvPr>
        </p:nvPicPr>
        <p:blipFill>
          <a:blip r:embed="rId2"/>
          <a:stretch>
            <a:fillRect/>
          </a:stretch>
        </p:blipFill>
        <p:spPr>
          <a:xfrm>
            <a:off x="2481943" y="1435531"/>
            <a:ext cx="5900057" cy="4011680"/>
          </a:xfrm>
          <a:prstGeom prst="rect">
            <a:avLst/>
          </a:prstGeom>
        </p:spPr>
      </p:pic>
      <p:sp>
        <p:nvSpPr>
          <p:cNvPr id="7" name="TextBox 6"/>
          <p:cNvSpPr txBox="1"/>
          <p:nvPr/>
        </p:nvSpPr>
        <p:spPr>
          <a:xfrm>
            <a:off x="4663440" y="5630091"/>
            <a:ext cx="3370217" cy="646331"/>
          </a:xfrm>
          <a:prstGeom prst="rect">
            <a:avLst/>
          </a:prstGeom>
          <a:noFill/>
        </p:spPr>
        <p:txBody>
          <a:bodyPr wrap="square" rtlCol="0">
            <a:spAutoFit/>
          </a:bodyPr>
          <a:lstStyle/>
          <a:p>
            <a:r>
              <a:rPr lang="en-US" dirty="0"/>
              <a:t>Bin Drying</a:t>
            </a:r>
          </a:p>
          <a:p>
            <a:endParaRPr lang="en-US" dirty="0"/>
          </a:p>
        </p:txBody>
      </p:sp>
    </p:spTree>
    <p:extLst>
      <p:ext uri="{BB962C8B-B14F-4D97-AF65-F5344CB8AC3E}">
        <p14:creationId xmlns:p14="http://schemas.microsoft.com/office/powerpoint/2010/main" val="25047403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1D118-E699-4050-AE87-E35F50B6B9F4}"/>
              </a:ext>
            </a:extLst>
          </p:cNvPr>
          <p:cNvSpPr>
            <a:spLocks noGrp="1"/>
          </p:cNvSpPr>
          <p:nvPr>
            <p:ph type="title"/>
          </p:nvPr>
        </p:nvSpPr>
        <p:spPr>
          <a:xfrm>
            <a:off x="838200" y="365126"/>
            <a:ext cx="10515600" cy="31591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76A0FE8-7C37-4143-A57A-3009120E6E03}"/>
              </a:ext>
            </a:extLst>
          </p:cNvPr>
          <p:cNvSpPr>
            <a:spLocks noGrp="1"/>
          </p:cNvSpPr>
          <p:nvPr>
            <p:ph idx="1"/>
          </p:nvPr>
        </p:nvSpPr>
        <p:spPr>
          <a:xfrm>
            <a:off x="838200" y="681038"/>
            <a:ext cx="10515600" cy="5495925"/>
          </a:xfrm>
        </p:spPr>
        <p:txBody>
          <a:bodyPr>
            <a:normAutofit lnSpcReduction="10000"/>
          </a:bodyPr>
          <a:lstStyle/>
          <a:p>
            <a:r>
              <a:rPr lang="en-US" b="1" dirty="0"/>
              <a:t>Rotary Drier</a:t>
            </a:r>
          </a:p>
          <a:p>
            <a:r>
              <a:rPr lang="en-US" dirty="0"/>
              <a:t>The most common design of rotary drier used for food application is known as the direct rotary drier. </a:t>
            </a:r>
          </a:p>
          <a:p>
            <a:r>
              <a:rPr lang="en-US" dirty="0"/>
              <a:t>This consists of a cylindrical shell, set at an angle to the horizontal. </a:t>
            </a:r>
          </a:p>
          <a:p>
            <a:r>
              <a:rPr lang="en-US" dirty="0"/>
              <a:t>The shell rotates at 4–5 rpm. </a:t>
            </a:r>
          </a:p>
          <a:p>
            <a:r>
              <a:rPr lang="en-US" dirty="0"/>
              <a:t>Wet material is fed continuously into the shell at its raised end and dry product exits over a weir at the lower end.</a:t>
            </a:r>
          </a:p>
          <a:p>
            <a:r>
              <a:rPr lang="en-US" dirty="0"/>
              <a:t>Baffles or flights are fitted to the inner surface of the shell. These lift the material up as the shell rotates and allow it to fall down through a stream of heated air, that may flow concurrent or countercurrent to the direction of movement of the material. </a:t>
            </a:r>
          </a:p>
          <a:p>
            <a:r>
              <a:rPr lang="en-US" dirty="0"/>
              <a:t>The feed material must consist of relatively small particles, which are free-flowing and reasonably resistant to mechanical damage.</a:t>
            </a:r>
          </a:p>
        </p:txBody>
      </p:sp>
    </p:spTree>
    <p:extLst>
      <p:ext uri="{BB962C8B-B14F-4D97-AF65-F5344CB8AC3E}">
        <p14:creationId xmlns:p14="http://schemas.microsoft.com/office/powerpoint/2010/main" val="29749745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23BF6-C77D-4E8F-8428-95CE6F618F79}"/>
              </a:ext>
            </a:extLst>
          </p:cNvPr>
          <p:cNvSpPr>
            <a:spLocks noGrp="1"/>
          </p:cNvSpPr>
          <p:nvPr>
            <p:ph type="title"/>
          </p:nvPr>
        </p:nvSpPr>
        <p:spPr>
          <a:xfrm>
            <a:off x="838200" y="365125"/>
            <a:ext cx="10515600" cy="217971"/>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EC58993-4863-4D2C-8D65-CDE4027EC18E}"/>
              </a:ext>
            </a:extLst>
          </p:cNvPr>
          <p:cNvSpPr>
            <a:spLocks noGrp="1"/>
          </p:cNvSpPr>
          <p:nvPr>
            <p:ph idx="1"/>
          </p:nvPr>
        </p:nvSpPr>
        <p:spPr>
          <a:xfrm>
            <a:off x="838200" y="583096"/>
            <a:ext cx="10515600" cy="5593867"/>
          </a:xfrm>
        </p:spPr>
        <p:txBody>
          <a:bodyPr>
            <a:normAutofit fontScale="85000" lnSpcReduction="20000"/>
          </a:bodyPr>
          <a:lstStyle/>
          <a:p>
            <a:r>
              <a:rPr lang="en-US" b="1" dirty="0"/>
              <a:t>Sun and Solar Drying</a:t>
            </a:r>
          </a:p>
          <a:p>
            <a:r>
              <a:rPr lang="en-US" dirty="0"/>
              <a:t> ‘Sun drying’ is used to describe the process whereby some or all of the energy for drying of foods is supplied by direct radiation from the sun.</a:t>
            </a:r>
          </a:p>
          <a:p>
            <a:r>
              <a:rPr lang="en-US" dirty="0"/>
              <a:t>The term ‘solar drying’ is used to describe the process whereby solar collectors are used to heat air, which then supplies heat to the food by convection.</a:t>
            </a:r>
          </a:p>
          <a:p>
            <a:r>
              <a:rPr lang="en-US" dirty="0"/>
              <a:t>For centuries, fruit, vegetables, meat and fish have been dried by direct exposure to the sun. </a:t>
            </a:r>
          </a:p>
          <a:p>
            <a:r>
              <a:rPr lang="en-US" dirty="0"/>
              <a:t>The fruit or vegetable pieces were spread on the ground on leaves or mats while strips of meat and fish were hung on racks. </a:t>
            </a:r>
          </a:p>
          <a:p>
            <a:r>
              <a:rPr lang="en-US" dirty="0"/>
              <a:t>While drying in this way, the foods were exposed to the challenges of the weather and to contamination by insects, birds and animals. </a:t>
            </a:r>
          </a:p>
          <a:p>
            <a:r>
              <a:rPr lang="en-US" dirty="0"/>
              <a:t>Drying times were long and spoilage of the food could occur before a stable moisture content was attained. </a:t>
            </a:r>
          </a:p>
          <a:p>
            <a:r>
              <a:rPr lang="en-US" dirty="0"/>
              <a:t>Pilfering was a major disadvantage</a:t>
            </a:r>
          </a:p>
          <a:p>
            <a:r>
              <a:rPr lang="en-US" dirty="0"/>
              <a:t>Covering the food with glass or a transparent plastic material can reduce these problems.</a:t>
            </a:r>
          </a:p>
        </p:txBody>
      </p:sp>
    </p:spTree>
    <p:extLst>
      <p:ext uri="{BB962C8B-B14F-4D97-AF65-F5344CB8AC3E}">
        <p14:creationId xmlns:p14="http://schemas.microsoft.com/office/powerpoint/2010/main" val="33850021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0266C-C32F-4CBB-A729-E3EF520A97B9}"/>
              </a:ext>
            </a:extLst>
          </p:cNvPr>
          <p:cNvSpPr>
            <a:spLocks noGrp="1"/>
          </p:cNvSpPr>
          <p:nvPr>
            <p:ph type="title"/>
          </p:nvPr>
        </p:nvSpPr>
        <p:spPr>
          <a:xfrm>
            <a:off x="838200" y="365126"/>
            <a:ext cx="10515600" cy="31591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EE7EC78-0B9D-4168-96A2-6EDCA6C0CEBC}"/>
              </a:ext>
            </a:extLst>
          </p:cNvPr>
          <p:cNvSpPr>
            <a:spLocks noGrp="1"/>
          </p:cNvSpPr>
          <p:nvPr>
            <p:ph idx="1"/>
          </p:nvPr>
        </p:nvSpPr>
        <p:spPr>
          <a:xfrm>
            <a:off x="838200" y="681038"/>
            <a:ext cx="10515600" cy="5495925"/>
          </a:xfrm>
        </p:spPr>
        <p:txBody>
          <a:bodyPr>
            <a:normAutofit fontScale="77500" lnSpcReduction="20000"/>
          </a:bodyPr>
          <a:lstStyle/>
          <a:p>
            <a:pPr marL="0" indent="0">
              <a:buNone/>
            </a:pPr>
            <a:r>
              <a:rPr lang="en-US" b="1" dirty="0"/>
              <a:t>Spray Drying</a:t>
            </a:r>
          </a:p>
          <a:p>
            <a:r>
              <a:rPr lang="en-US" dirty="0"/>
              <a:t>This is the method most commonly used to dry liquid foods and slurries.</a:t>
            </a:r>
          </a:p>
          <a:p>
            <a:r>
              <a:rPr lang="en-US" dirty="0"/>
              <a:t> The feed is converted into a fine mist or spray. This is known as </a:t>
            </a:r>
            <a:r>
              <a:rPr lang="en-US" dirty="0" err="1"/>
              <a:t>atomisation</a:t>
            </a:r>
            <a:r>
              <a:rPr lang="en-US" dirty="0"/>
              <a:t> and the spray forming device as an </a:t>
            </a:r>
            <a:r>
              <a:rPr lang="en-US" dirty="0" err="1"/>
              <a:t>atomiser</a:t>
            </a:r>
            <a:r>
              <a:rPr lang="en-US" dirty="0"/>
              <a:t>. </a:t>
            </a:r>
          </a:p>
          <a:p>
            <a:r>
              <a:rPr lang="en-US" dirty="0"/>
              <a:t>The droplet size is usually in the range 10–200 m, although for some applications larger droplets are produced. </a:t>
            </a:r>
          </a:p>
          <a:p>
            <a:r>
              <a:rPr lang="en-US" dirty="0"/>
              <a:t>The spray is brought into contact with heated air in a large drying chamber. </a:t>
            </a:r>
          </a:p>
          <a:p>
            <a:r>
              <a:rPr lang="en-US" dirty="0"/>
              <a:t>Because of the relatively small size of the droplets, a very large surface area is available for evaporation of the moisture.</a:t>
            </a:r>
          </a:p>
          <a:p>
            <a:r>
              <a:rPr lang="en-US" dirty="0"/>
              <a:t> Also, the distance that moisture has to migrate to the drying surface is relatively short. Hence, the drying time is relatively short, usually in the range 1–20 s. </a:t>
            </a:r>
          </a:p>
          <a:p>
            <a:r>
              <a:rPr lang="en-US" dirty="0"/>
              <a:t>Evaporative cooling at the drying surface maintains the temperature of the droplets close to the wet bulb temperature of the drying air, i.e. most of the drying takes place under constant rate conditions. </a:t>
            </a:r>
          </a:p>
          <a:p>
            <a:r>
              <a:rPr lang="en-US" dirty="0"/>
              <a:t>If the particles are removed quickly from the drying chamber once they are dried, heat damage is limited. </a:t>
            </a:r>
          </a:p>
          <a:p>
            <a:r>
              <a:rPr lang="en-US" dirty="0"/>
              <a:t>Hence, spray drying can be used to dry relatively heat sensitive materials.</a:t>
            </a:r>
          </a:p>
        </p:txBody>
      </p:sp>
    </p:spTree>
    <p:extLst>
      <p:ext uri="{BB962C8B-B14F-4D97-AF65-F5344CB8AC3E}">
        <p14:creationId xmlns:p14="http://schemas.microsoft.com/office/powerpoint/2010/main" val="838004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69F8A-74C2-4573-8676-D741E68CF006}"/>
              </a:ext>
            </a:extLst>
          </p:cNvPr>
          <p:cNvSpPr>
            <a:spLocks noGrp="1"/>
          </p:cNvSpPr>
          <p:nvPr>
            <p:ph type="title"/>
          </p:nvPr>
        </p:nvSpPr>
        <p:spPr>
          <a:xfrm>
            <a:off x="838200" y="365125"/>
            <a:ext cx="10515600" cy="57577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8BCAE80-1220-4E38-AF5D-2CB38EFB3C54}"/>
              </a:ext>
            </a:extLst>
          </p:cNvPr>
          <p:cNvSpPr>
            <a:spLocks noGrp="1"/>
          </p:cNvSpPr>
          <p:nvPr>
            <p:ph idx="1"/>
          </p:nvPr>
        </p:nvSpPr>
        <p:spPr>
          <a:xfrm>
            <a:off x="838200" y="1086678"/>
            <a:ext cx="10515600" cy="5090285"/>
          </a:xfrm>
        </p:spPr>
        <p:txBody>
          <a:bodyPr>
            <a:normAutofit fontScale="92500" lnSpcReduction="20000"/>
          </a:bodyPr>
          <a:lstStyle/>
          <a:p>
            <a:r>
              <a:rPr lang="en-US" dirty="0"/>
              <a:t>Based on the mode of action, the major food preservation techniques can be categorized as </a:t>
            </a:r>
          </a:p>
          <a:p>
            <a:r>
              <a:rPr lang="en-US" dirty="0"/>
              <a:t>(1) </a:t>
            </a:r>
            <a:r>
              <a:rPr lang="en-US" b="1" dirty="0"/>
              <a:t>slowing down or inhibiting chemical deterioration and microbial growth </a:t>
            </a:r>
            <a:r>
              <a:rPr lang="en-US" dirty="0" err="1"/>
              <a:t>e.g</a:t>
            </a:r>
            <a:r>
              <a:rPr lang="en-US" dirty="0"/>
              <a:t> Low-temperature storage, Reduction of water activity, Decrease of oxygen, Increase of carbon dioxide, Acidification, Fermentation, Adding preservatives, Adding antioxidants, Control of pH, Freezing, Drying, Concentration, Surface coating, Structural modifications, Chemical modifications, Gas removal, Changes in phase transition, Hurdle technology, </a:t>
            </a:r>
          </a:p>
          <a:p>
            <a:r>
              <a:rPr lang="en-US" dirty="0"/>
              <a:t>(2) </a:t>
            </a:r>
            <a:r>
              <a:rPr lang="en-US" b="1" dirty="0"/>
              <a:t>directly inactivating bacteria, yeasts, molds, or enzymes </a:t>
            </a:r>
            <a:r>
              <a:rPr lang="en-US" dirty="0" err="1"/>
              <a:t>e.g</a:t>
            </a:r>
            <a:r>
              <a:rPr lang="en-US" dirty="0"/>
              <a:t> Sterilization, Pasteurization, Irradiation, Electrifying, Pressure treatment, Blanching, Cooking, Frying, Extrusion, Light Sound, Magnetic field</a:t>
            </a:r>
          </a:p>
          <a:p>
            <a:r>
              <a:rPr lang="en-US" dirty="0"/>
              <a:t>(3) </a:t>
            </a:r>
            <a:r>
              <a:rPr lang="en-US" b="1" dirty="0"/>
              <a:t>avoiding recontamination before and after processing</a:t>
            </a:r>
            <a:r>
              <a:rPr lang="en-US" dirty="0"/>
              <a:t> </a:t>
            </a:r>
            <a:r>
              <a:rPr lang="en-US" dirty="0" err="1"/>
              <a:t>e.g</a:t>
            </a:r>
            <a:r>
              <a:rPr lang="en-US" dirty="0"/>
              <a:t> Packaging, Hygienic processing, Hygienic storage, Aseptic processing, HACCP, GMP, ISO 9000, TQM, Risk analysis and management</a:t>
            </a:r>
          </a:p>
          <a:p>
            <a:endParaRPr lang="en-US" dirty="0"/>
          </a:p>
        </p:txBody>
      </p:sp>
    </p:spTree>
    <p:extLst>
      <p:ext uri="{BB962C8B-B14F-4D97-AF65-F5344CB8AC3E}">
        <p14:creationId xmlns:p14="http://schemas.microsoft.com/office/powerpoint/2010/main" val="8787995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18AED-41F0-487B-9379-685A50C18C36}"/>
              </a:ext>
            </a:extLst>
          </p:cNvPr>
          <p:cNvSpPr>
            <a:spLocks noGrp="1"/>
          </p:cNvSpPr>
          <p:nvPr>
            <p:ph type="title"/>
          </p:nvPr>
        </p:nvSpPr>
        <p:spPr>
          <a:xfrm>
            <a:off x="838200" y="365125"/>
            <a:ext cx="10515600" cy="36639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73903EC-7439-4F46-97AD-392AAEB58C97}"/>
              </a:ext>
            </a:extLst>
          </p:cNvPr>
          <p:cNvSpPr>
            <a:spLocks noGrp="1"/>
          </p:cNvSpPr>
          <p:nvPr>
            <p:ph idx="1"/>
          </p:nvPr>
        </p:nvSpPr>
        <p:spPr>
          <a:xfrm>
            <a:off x="838200" y="731520"/>
            <a:ext cx="10515600" cy="5445443"/>
          </a:xfrm>
        </p:spPr>
        <p:txBody>
          <a:bodyPr/>
          <a:lstStyle/>
          <a:p>
            <a:pPr marL="0" indent="0">
              <a:buNone/>
            </a:pPr>
            <a:endParaRPr lang="en-US" dirty="0"/>
          </a:p>
        </p:txBody>
      </p:sp>
      <p:pic>
        <p:nvPicPr>
          <p:cNvPr id="9218" name="Picture 2" descr="Spray Drying: An Overview | IntechOp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4639" y="1097915"/>
            <a:ext cx="6457950" cy="416242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4532811" y="5486400"/>
            <a:ext cx="4062549" cy="369332"/>
          </a:xfrm>
          <a:prstGeom prst="rect">
            <a:avLst/>
          </a:prstGeom>
          <a:noFill/>
        </p:spPr>
        <p:txBody>
          <a:bodyPr wrap="square" rtlCol="0">
            <a:spAutoFit/>
          </a:bodyPr>
          <a:lstStyle/>
          <a:p>
            <a:r>
              <a:rPr lang="en-US" dirty="0"/>
              <a:t>Schematic diagram of a spray drier</a:t>
            </a:r>
          </a:p>
        </p:txBody>
      </p:sp>
    </p:spTree>
    <p:extLst>
      <p:ext uri="{BB962C8B-B14F-4D97-AF65-F5344CB8AC3E}">
        <p14:creationId xmlns:p14="http://schemas.microsoft.com/office/powerpoint/2010/main" val="27195632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ABAB3-F70D-43B0-A129-9F17F8055570}"/>
              </a:ext>
            </a:extLst>
          </p:cNvPr>
          <p:cNvSpPr>
            <a:spLocks noGrp="1"/>
          </p:cNvSpPr>
          <p:nvPr>
            <p:ph type="title"/>
          </p:nvPr>
        </p:nvSpPr>
        <p:spPr>
          <a:xfrm>
            <a:off x="838200" y="365126"/>
            <a:ext cx="10515600" cy="315912"/>
          </a:xfrm>
        </p:spPr>
        <p:txBody>
          <a:bodyPr>
            <a:normAutofit fontScale="90000"/>
          </a:bodyPr>
          <a:lstStyle/>
          <a:p>
            <a:r>
              <a:rPr lang="en-US" dirty="0"/>
              <a:t>Spray drying</a:t>
            </a:r>
          </a:p>
        </p:txBody>
      </p:sp>
      <p:sp>
        <p:nvSpPr>
          <p:cNvPr id="3" name="Content Placeholder 2">
            <a:extLst>
              <a:ext uri="{FF2B5EF4-FFF2-40B4-BE49-F238E27FC236}">
                <a16:creationId xmlns:a16="http://schemas.microsoft.com/office/drawing/2014/main" id="{C99346BE-476F-4F17-97D7-E106DAC05CB4}"/>
              </a:ext>
            </a:extLst>
          </p:cNvPr>
          <p:cNvSpPr>
            <a:spLocks noGrp="1"/>
          </p:cNvSpPr>
          <p:nvPr>
            <p:ph idx="1"/>
          </p:nvPr>
        </p:nvSpPr>
        <p:spPr>
          <a:xfrm>
            <a:off x="838200" y="681038"/>
            <a:ext cx="10515600" cy="5495925"/>
          </a:xfrm>
        </p:spPr>
        <p:txBody>
          <a:bodyPr>
            <a:normAutofit/>
          </a:bodyPr>
          <a:lstStyle/>
          <a:p>
            <a:pPr marL="0" indent="0">
              <a:buNone/>
            </a:pPr>
            <a:r>
              <a:rPr lang="en-US" dirty="0"/>
              <a:t>Inlet fan draws air in through filter and then through heater into drying chamber. Pump delivers the feed from tank  to the </a:t>
            </a:r>
            <a:r>
              <a:rPr lang="en-US" dirty="0" err="1"/>
              <a:t>atomiser</a:t>
            </a:r>
            <a:r>
              <a:rPr lang="en-US" dirty="0"/>
              <a:t> . This converts the feed into a spray which then contacts the heated air in drying chamber, where drying takes place. Most of the dry powder is removed from the chamber and pneumatically conveyed to a storage bin. The air leaves the chamber  and passes through one or more air/powder separators  to recover the fine powder carried in the air. This powder may be added to the main product stream.</a:t>
            </a:r>
          </a:p>
        </p:txBody>
      </p:sp>
    </p:spTree>
    <p:extLst>
      <p:ext uri="{BB962C8B-B14F-4D97-AF65-F5344CB8AC3E}">
        <p14:creationId xmlns:p14="http://schemas.microsoft.com/office/powerpoint/2010/main" val="829532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9F63B-9E08-4BFE-9FB7-E08E60EECEE5}"/>
              </a:ext>
            </a:extLst>
          </p:cNvPr>
          <p:cNvSpPr>
            <a:spLocks noGrp="1"/>
          </p:cNvSpPr>
          <p:nvPr>
            <p:ph type="title"/>
          </p:nvPr>
        </p:nvSpPr>
        <p:spPr>
          <a:xfrm>
            <a:off x="838200" y="365126"/>
            <a:ext cx="10515600" cy="315912"/>
          </a:xfrm>
        </p:spPr>
        <p:txBody>
          <a:bodyPr>
            <a:normAutofit fontScale="90000"/>
          </a:bodyPr>
          <a:lstStyle/>
          <a:p>
            <a:r>
              <a:rPr lang="en-US" dirty="0"/>
              <a:t>Fermentation</a:t>
            </a:r>
          </a:p>
        </p:txBody>
      </p:sp>
      <p:sp>
        <p:nvSpPr>
          <p:cNvPr id="3" name="Content Placeholder 2">
            <a:extLst>
              <a:ext uri="{FF2B5EF4-FFF2-40B4-BE49-F238E27FC236}">
                <a16:creationId xmlns:a16="http://schemas.microsoft.com/office/drawing/2014/main" id="{21469FC7-E9B7-4DA8-914E-148944F59283}"/>
              </a:ext>
            </a:extLst>
          </p:cNvPr>
          <p:cNvSpPr>
            <a:spLocks noGrp="1"/>
          </p:cNvSpPr>
          <p:nvPr>
            <p:ph idx="1"/>
          </p:nvPr>
        </p:nvSpPr>
        <p:spPr>
          <a:xfrm>
            <a:off x="838200" y="681038"/>
            <a:ext cx="10515600" cy="5495925"/>
          </a:xfrm>
        </p:spPr>
        <p:txBody>
          <a:bodyPr>
            <a:normAutofit fontScale="55000" lnSpcReduction="20000"/>
          </a:bodyPr>
          <a:lstStyle/>
          <a:p>
            <a:r>
              <a:rPr lang="en-US" dirty="0"/>
              <a:t>Fermentation could be described as a process in which microorganisms change the sensory (flavor, odor, texture, etc.) and functional properties of a food to produce an end product that is desirable to the consumer. </a:t>
            </a:r>
          </a:p>
          <a:p>
            <a:r>
              <a:rPr lang="en-US" dirty="0"/>
              <a:t>Fermented foods were developed simultaneously by many cultures for two main reasons: (</a:t>
            </a:r>
            <a:r>
              <a:rPr lang="en-US" dirty="0" err="1"/>
              <a:t>i</a:t>
            </a:r>
            <a:r>
              <a:rPr lang="en-US" dirty="0"/>
              <a:t>) to preserve harvested or slaughtered products, which were abundant at certain times and scarce at others and (ii) to improve the sensory properties of an abundant or unappealing produce. Examples of fermented foods, substrate and organism involved are:</a:t>
            </a:r>
          </a:p>
          <a:p>
            <a:pPr marL="0" indent="0">
              <a:buNone/>
            </a:pPr>
            <a:r>
              <a:rPr lang="en-US" dirty="0"/>
              <a:t>   </a:t>
            </a:r>
            <a:r>
              <a:rPr lang="en-US" b="1" u="sng" dirty="0"/>
              <a:t>Food		Substrate		Organism(s) involved</a:t>
            </a:r>
          </a:p>
          <a:p>
            <a:r>
              <a:rPr lang="en-US" dirty="0"/>
              <a:t>Wine		 Grapes 		Yeasts</a:t>
            </a:r>
          </a:p>
          <a:p>
            <a:r>
              <a:rPr lang="en-US" dirty="0"/>
              <a:t>Beer 		Barley 		Yeasts</a:t>
            </a:r>
          </a:p>
          <a:p>
            <a:r>
              <a:rPr lang="en-US" dirty="0"/>
              <a:t>Cider 		Apples 		Yeasts</a:t>
            </a:r>
          </a:p>
          <a:p>
            <a:r>
              <a:rPr lang="en-US" dirty="0"/>
              <a:t>Bread 		Wheat 		Yeasts</a:t>
            </a:r>
          </a:p>
          <a:p>
            <a:r>
              <a:rPr lang="en-US" dirty="0"/>
              <a:t>Yogurt 		Milk		 LAB</a:t>
            </a:r>
          </a:p>
          <a:p>
            <a:r>
              <a:rPr lang="en-US" dirty="0"/>
              <a:t>Cheese		Milk		 LAB</a:t>
            </a:r>
          </a:p>
          <a:p>
            <a:r>
              <a:rPr lang="en-US" dirty="0"/>
              <a:t>Buttermilk	 Milk		 LAB</a:t>
            </a:r>
          </a:p>
          <a:p>
            <a:r>
              <a:rPr lang="en-US" dirty="0"/>
              <a:t>Kefir 		Milk 		LAB+  yeasts</a:t>
            </a:r>
          </a:p>
          <a:p>
            <a:r>
              <a:rPr lang="en-US" dirty="0"/>
              <a:t>Vinegar 		Grapes 		Yeasts followed by </a:t>
            </a:r>
            <a:r>
              <a:rPr lang="en-US" i="1" dirty="0"/>
              <a:t>Acetobacter </a:t>
            </a:r>
            <a:r>
              <a:rPr lang="en-US" dirty="0"/>
              <a:t>or </a:t>
            </a:r>
            <a:r>
              <a:rPr lang="en-US" i="1" dirty="0" err="1"/>
              <a:t>Gluconobacter</a:t>
            </a:r>
            <a:endParaRPr lang="en-US" i="1" dirty="0"/>
          </a:p>
          <a:p>
            <a:r>
              <a:rPr lang="en-US" dirty="0"/>
              <a:t>Tempeh		Soybeans 		Molds</a:t>
            </a:r>
          </a:p>
          <a:p>
            <a:r>
              <a:rPr lang="es-ES" dirty="0"/>
              <a:t>Soy sauce 	</a:t>
            </a:r>
            <a:r>
              <a:rPr lang="es-ES" dirty="0" err="1"/>
              <a:t>Soybeans</a:t>
            </a:r>
            <a:r>
              <a:rPr lang="es-ES" dirty="0"/>
              <a:t> 		</a:t>
            </a:r>
            <a:r>
              <a:rPr lang="es-ES" dirty="0" err="1"/>
              <a:t>Molds</a:t>
            </a:r>
            <a:r>
              <a:rPr lang="es-ES" dirty="0"/>
              <a:t> + LAB +</a:t>
            </a:r>
            <a:r>
              <a:rPr lang="en-US" dirty="0"/>
              <a:t> yeasts</a:t>
            </a:r>
          </a:p>
          <a:p>
            <a:r>
              <a:rPr lang="en-US" dirty="0"/>
              <a:t>Sauerkraut 	Cabbage 		LAB</a:t>
            </a:r>
          </a:p>
          <a:p>
            <a:r>
              <a:rPr lang="en-US" dirty="0"/>
              <a:t>Fermented sausages Meat	 	LAB+  molds</a:t>
            </a:r>
          </a:p>
        </p:txBody>
      </p:sp>
    </p:spTree>
    <p:extLst>
      <p:ext uri="{BB962C8B-B14F-4D97-AF65-F5344CB8AC3E}">
        <p14:creationId xmlns:p14="http://schemas.microsoft.com/office/powerpoint/2010/main" val="1201134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BC2A1-4767-4A79-BA32-8826878D4D9A}"/>
              </a:ext>
            </a:extLst>
          </p:cNvPr>
          <p:cNvSpPr>
            <a:spLocks noGrp="1"/>
          </p:cNvSpPr>
          <p:nvPr>
            <p:ph type="title"/>
          </p:nvPr>
        </p:nvSpPr>
        <p:spPr>
          <a:xfrm>
            <a:off x="838200" y="365125"/>
            <a:ext cx="10515600" cy="11317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DC31E3B-7069-47E2-926A-A8E81885C7AD}"/>
              </a:ext>
            </a:extLst>
          </p:cNvPr>
          <p:cNvSpPr>
            <a:spLocks noGrp="1"/>
          </p:cNvSpPr>
          <p:nvPr>
            <p:ph idx="1"/>
          </p:nvPr>
        </p:nvSpPr>
        <p:spPr>
          <a:xfrm>
            <a:off x="838200" y="478302"/>
            <a:ext cx="10515600" cy="5698661"/>
          </a:xfrm>
        </p:spPr>
        <p:txBody>
          <a:bodyPr>
            <a:normAutofit fontScale="62500" lnSpcReduction="20000"/>
          </a:bodyPr>
          <a:lstStyle/>
          <a:p>
            <a:r>
              <a:rPr lang="en-US" sz="3800" b="1" u="sng" dirty="0"/>
              <a:t>Fermentation as a Preservation Method-Benefits</a:t>
            </a:r>
          </a:p>
          <a:p>
            <a:r>
              <a:rPr lang="en-US" dirty="0"/>
              <a:t>Fermentation is effective at extending the shelf life of foods </a:t>
            </a:r>
          </a:p>
          <a:p>
            <a:r>
              <a:rPr lang="en-US" dirty="0"/>
              <a:t>It  can often be carried out with relatively inexpensive, basic equipment. Therefore, it remains a very appropriate method for use in developing countries and rural communities with limited facilities.</a:t>
            </a:r>
          </a:p>
          <a:p>
            <a:r>
              <a:rPr lang="en-US" dirty="0"/>
              <a:t>It reduces antinutrients of foods, thereby increasing their safety for consumption  </a:t>
            </a:r>
          </a:p>
          <a:p>
            <a:r>
              <a:rPr lang="en-US" dirty="0"/>
              <a:t>It reduces cooking time</a:t>
            </a:r>
          </a:p>
          <a:p>
            <a:r>
              <a:rPr lang="en-US" dirty="0"/>
              <a:t>It leads to a release of minerals such as iron, calcium, phosphorus in foods and thereby improves the nutritional value of the food.</a:t>
            </a:r>
          </a:p>
          <a:p>
            <a:r>
              <a:rPr lang="en-US" dirty="0"/>
              <a:t>It aids digestibility </a:t>
            </a:r>
          </a:p>
          <a:p>
            <a:r>
              <a:rPr lang="en-US" dirty="0"/>
              <a:t>It improves the sensory properties of foods and makes them more suitable for subsequent processing</a:t>
            </a:r>
          </a:p>
          <a:p>
            <a:r>
              <a:rPr lang="en-US" dirty="0"/>
              <a:t>Ease of storage and transportation</a:t>
            </a:r>
          </a:p>
          <a:p>
            <a:r>
              <a:rPr lang="en-US" dirty="0"/>
              <a:t>It does not depend on the use of chemical additives but beneficial microorganisms.</a:t>
            </a:r>
          </a:p>
          <a:p>
            <a:r>
              <a:rPr lang="en-US" sz="3800" u="sng" dirty="0"/>
              <a:t>Fermentation employs the following principles:</a:t>
            </a:r>
          </a:p>
          <a:p>
            <a:r>
              <a:rPr lang="en-US" dirty="0"/>
              <a:t>Minimize the level of microbial contamination onto the food, particularly from “high-risk” sources (asepsis)</a:t>
            </a:r>
          </a:p>
          <a:p>
            <a:r>
              <a:rPr lang="en-US" dirty="0"/>
              <a:t> Inhibit the growth of the contaminating microflora</a:t>
            </a:r>
          </a:p>
          <a:p>
            <a:r>
              <a:rPr lang="en-US" dirty="0"/>
              <a:t> Kill the contaminating microorganisms</a:t>
            </a:r>
          </a:p>
        </p:txBody>
      </p:sp>
    </p:spTree>
    <p:extLst>
      <p:ext uri="{BB962C8B-B14F-4D97-AF65-F5344CB8AC3E}">
        <p14:creationId xmlns:p14="http://schemas.microsoft.com/office/powerpoint/2010/main" val="2737476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07CA9-F671-494B-98EA-C63EA011C653}"/>
              </a:ext>
            </a:extLst>
          </p:cNvPr>
          <p:cNvSpPr>
            <a:spLocks noGrp="1"/>
          </p:cNvSpPr>
          <p:nvPr>
            <p:ph type="title"/>
          </p:nvPr>
        </p:nvSpPr>
        <p:spPr>
          <a:xfrm>
            <a:off x="838200" y="365126"/>
            <a:ext cx="10515600" cy="483014"/>
          </a:xfrm>
        </p:spPr>
        <p:txBody>
          <a:bodyPr>
            <a:normAutofit fontScale="90000"/>
          </a:bodyPr>
          <a:lstStyle/>
          <a:p>
            <a:r>
              <a:rPr lang="en-US" b="1" dirty="0"/>
              <a:t>Freezing</a:t>
            </a:r>
          </a:p>
        </p:txBody>
      </p:sp>
      <p:sp>
        <p:nvSpPr>
          <p:cNvPr id="3" name="Content Placeholder 2">
            <a:extLst>
              <a:ext uri="{FF2B5EF4-FFF2-40B4-BE49-F238E27FC236}">
                <a16:creationId xmlns:a16="http://schemas.microsoft.com/office/drawing/2014/main" id="{DB4A5376-F100-4D4D-BE33-60EC68BAE10B}"/>
              </a:ext>
            </a:extLst>
          </p:cNvPr>
          <p:cNvSpPr>
            <a:spLocks noGrp="1"/>
          </p:cNvSpPr>
          <p:nvPr>
            <p:ph idx="1"/>
          </p:nvPr>
        </p:nvSpPr>
        <p:spPr>
          <a:xfrm>
            <a:off x="838200" y="861392"/>
            <a:ext cx="10515600" cy="5328823"/>
          </a:xfrm>
        </p:spPr>
        <p:txBody>
          <a:bodyPr>
            <a:normAutofit fontScale="92500" lnSpcReduction="10000"/>
          </a:bodyPr>
          <a:lstStyle/>
          <a:p>
            <a:r>
              <a:rPr lang="en-US" dirty="0"/>
              <a:t>Freezing provides a significant extended shelf life and has been successfully employed for long-term preservation of many foods. </a:t>
            </a:r>
          </a:p>
          <a:p>
            <a:r>
              <a:rPr lang="en-US" dirty="0"/>
              <a:t>Freezing changes the physical state of a substance by changing water into ice when energy is removed in the form of cooling below freezing temperature. </a:t>
            </a:r>
          </a:p>
          <a:p>
            <a:r>
              <a:rPr lang="en-US" dirty="0"/>
              <a:t>The freezing of foods slows down, but does not stop, the physicochemical and biochemical reactions that govern the deterioration of foods. </a:t>
            </a:r>
          </a:p>
          <a:p>
            <a:r>
              <a:rPr lang="en-US" dirty="0"/>
              <a:t>During storage, there is a slow progressive change in organoleptic quality, which does not become objectionable for some time .</a:t>
            </a:r>
          </a:p>
          <a:p>
            <a:r>
              <a:rPr lang="en-US" dirty="0"/>
              <a:t>The loss of quality of frozen foods depends primarily on storage temperature, length of storage time, and thawing procedure. </a:t>
            </a:r>
          </a:p>
          <a:p>
            <a:r>
              <a:rPr lang="en-US" dirty="0"/>
              <a:t>Microbial growth is completely stopped below –18°C, and both enzymatic and non-enzymatic changes continue at much slower rates during frozen storage</a:t>
            </a:r>
          </a:p>
        </p:txBody>
      </p:sp>
    </p:spTree>
    <p:extLst>
      <p:ext uri="{BB962C8B-B14F-4D97-AF65-F5344CB8AC3E}">
        <p14:creationId xmlns:p14="http://schemas.microsoft.com/office/powerpoint/2010/main" val="2754416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3A80F-02EA-4E3B-8799-D499AFF95003}"/>
              </a:ext>
            </a:extLst>
          </p:cNvPr>
          <p:cNvSpPr>
            <a:spLocks noGrp="1"/>
          </p:cNvSpPr>
          <p:nvPr>
            <p:ph type="title"/>
          </p:nvPr>
        </p:nvSpPr>
        <p:spPr>
          <a:xfrm>
            <a:off x="838200" y="365126"/>
            <a:ext cx="10515600" cy="748058"/>
          </a:xfrm>
        </p:spPr>
        <p:txBody>
          <a:bodyPr/>
          <a:lstStyle/>
          <a:p>
            <a:r>
              <a:rPr lang="en-US" dirty="0"/>
              <a:t>Types of freezing</a:t>
            </a:r>
          </a:p>
        </p:txBody>
      </p:sp>
      <p:sp>
        <p:nvSpPr>
          <p:cNvPr id="3" name="Content Placeholder 2">
            <a:extLst>
              <a:ext uri="{FF2B5EF4-FFF2-40B4-BE49-F238E27FC236}">
                <a16:creationId xmlns:a16="http://schemas.microsoft.com/office/drawing/2014/main" id="{41AB917F-C553-4A8D-A777-14F734AE4CDF}"/>
              </a:ext>
            </a:extLst>
          </p:cNvPr>
          <p:cNvSpPr>
            <a:spLocks noGrp="1"/>
          </p:cNvSpPr>
          <p:nvPr>
            <p:ph idx="1"/>
          </p:nvPr>
        </p:nvSpPr>
        <p:spPr>
          <a:xfrm>
            <a:off x="838200" y="1113184"/>
            <a:ext cx="10515600" cy="5063779"/>
          </a:xfrm>
        </p:spPr>
        <p:txBody>
          <a:bodyPr/>
          <a:lstStyle/>
          <a:p>
            <a:pPr marL="0" indent="0">
              <a:buNone/>
            </a:pPr>
            <a:r>
              <a:rPr lang="en-US" b="1" dirty="0"/>
              <a:t>1.Freezing by Contact with a Cooled Solid: Plate Freezing</a:t>
            </a:r>
          </a:p>
          <a:p>
            <a:r>
              <a:rPr lang="en-US" dirty="0"/>
              <a:t>In this method, the product is sandwiched between metal plates and pressure is usually applied for good contact. </a:t>
            </a:r>
          </a:p>
          <a:p>
            <a:r>
              <a:rPr lang="en-US" dirty="0"/>
              <a:t>Plate freezers are only suitable for regular shaped materials or blocks.</a:t>
            </a:r>
          </a:p>
          <a:p>
            <a:r>
              <a:rPr lang="en-US" dirty="0"/>
              <a:t> When the product has been frozen, hot liquid is circulated to break ice seal and defrost. </a:t>
            </a:r>
          </a:p>
          <a:p>
            <a:r>
              <a:rPr lang="en-US" dirty="0"/>
              <a:t>Spacers should be used between the plates during freezing to prevent crushing or bulging of the package.</a:t>
            </a:r>
          </a:p>
        </p:txBody>
      </p:sp>
    </p:spTree>
    <p:extLst>
      <p:ext uri="{BB962C8B-B14F-4D97-AF65-F5344CB8AC3E}">
        <p14:creationId xmlns:p14="http://schemas.microsoft.com/office/powerpoint/2010/main" val="1788630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hina Industrial Contact Plate Freezer for Fish or Shrimp ..."/>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68434" y="1831498"/>
            <a:ext cx="6438628" cy="445173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585063" y="6492240"/>
            <a:ext cx="2677886" cy="369332"/>
          </a:xfrm>
          <a:prstGeom prst="rect">
            <a:avLst/>
          </a:prstGeom>
          <a:noFill/>
        </p:spPr>
        <p:txBody>
          <a:bodyPr wrap="square" rtlCol="0">
            <a:spAutoFit/>
          </a:bodyPr>
          <a:lstStyle/>
          <a:p>
            <a:r>
              <a:rPr lang="en-US" dirty="0"/>
              <a:t>Plate freezer</a:t>
            </a:r>
          </a:p>
        </p:txBody>
      </p:sp>
    </p:spTree>
    <p:extLst>
      <p:ext uri="{BB962C8B-B14F-4D97-AF65-F5344CB8AC3E}">
        <p14:creationId xmlns:p14="http://schemas.microsoft.com/office/powerpoint/2010/main" val="3137492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67CE2-0ED3-4224-95F2-67AA1E4A9809}"/>
              </a:ext>
            </a:extLst>
          </p:cNvPr>
          <p:cNvSpPr>
            <a:spLocks noGrp="1"/>
          </p:cNvSpPr>
          <p:nvPr>
            <p:ph type="title"/>
          </p:nvPr>
        </p:nvSpPr>
        <p:spPr>
          <a:xfrm>
            <a:off x="838200" y="365126"/>
            <a:ext cx="10515600" cy="748058"/>
          </a:xfrm>
        </p:spPr>
        <p:txBody>
          <a:bodyPr/>
          <a:lstStyle/>
          <a:p>
            <a:endParaRPr lang="en-US" dirty="0"/>
          </a:p>
        </p:txBody>
      </p:sp>
      <p:sp>
        <p:nvSpPr>
          <p:cNvPr id="3" name="Content Placeholder 2">
            <a:extLst>
              <a:ext uri="{FF2B5EF4-FFF2-40B4-BE49-F238E27FC236}">
                <a16:creationId xmlns:a16="http://schemas.microsoft.com/office/drawing/2014/main" id="{D939EC32-4518-4200-9B08-DB56D60B4B20}"/>
              </a:ext>
            </a:extLst>
          </p:cNvPr>
          <p:cNvSpPr>
            <a:spLocks noGrp="1"/>
          </p:cNvSpPr>
          <p:nvPr>
            <p:ph idx="1"/>
          </p:nvPr>
        </p:nvSpPr>
        <p:spPr>
          <a:xfrm>
            <a:off x="838200" y="940904"/>
            <a:ext cx="10515600" cy="5236059"/>
          </a:xfrm>
        </p:spPr>
        <p:txBody>
          <a:bodyPr/>
          <a:lstStyle/>
          <a:p>
            <a:pPr marL="0" indent="0">
              <a:buNone/>
            </a:pPr>
            <a:r>
              <a:rPr lang="en-US" b="1" dirty="0"/>
              <a:t>2.Freezing by Contact with a Cooled Liquid: Immersion Freezing</a:t>
            </a:r>
          </a:p>
          <a:p>
            <a:r>
              <a:rPr lang="en-US" dirty="0"/>
              <a:t>In this method, food is immersed in a low-temperature brine to achieve fast temperature reduction through direct heat exchange.</a:t>
            </a:r>
          </a:p>
          <a:p>
            <a:r>
              <a:rPr lang="en-US" dirty="0"/>
              <a:t> The fluids usually used are salt solutions (sodium chloride), sugar solutions, glycol and glycerol solutions, and alcohol solutions. </a:t>
            </a:r>
          </a:p>
          <a:p>
            <a:r>
              <a:rPr lang="en-US" dirty="0"/>
              <a:t>The solutes used must be safe to the product in terms of health, taste, color, and flavor, and the product must be denser than fluids.</a:t>
            </a:r>
          </a:p>
        </p:txBody>
      </p:sp>
    </p:spTree>
    <p:extLst>
      <p:ext uri="{BB962C8B-B14F-4D97-AF65-F5344CB8AC3E}">
        <p14:creationId xmlns:p14="http://schemas.microsoft.com/office/powerpoint/2010/main" val="17660131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1827</TotalTime>
  <Words>2790</Words>
  <Application>Microsoft Office PowerPoint</Application>
  <PresentationFormat>Widescreen</PresentationFormat>
  <Paragraphs>167</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Calibri Light</vt:lpstr>
      <vt:lpstr>Office Theme</vt:lpstr>
      <vt:lpstr>Food preservation 1</vt:lpstr>
      <vt:lpstr>Food Preservation</vt:lpstr>
      <vt:lpstr>PowerPoint Presentation</vt:lpstr>
      <vt:lpstr>Fermentation</vt:lpstr>
      <vt:lpstr>PowerPoint Presentation</vt:lpstr>
      <vt:lpstr>Freezing</vt:lpstr>
      <vt:lpstr>Types of freezing</vt:lpstr>
      <vt:lpstr>PowerPoint Presentation</vt:lpstr>
      <vt:lpstr>PowerPoint Presentation</vt:lpstr>
      <vt:lpstr>PowerPoint Presentation</vt:lpstr>
      <vt:lpstr>PowerPoint Presentation</vt:lpstr>
      <vt:lpstr>Types of Air-blast freezing</vt:lpstr>
      <vt:lpstr>PowerPoint Presentation</vt:lpstr>
      <vt:lpstr>PowerPoint Presentation</vt:lpstr>
      <vt:lpstr>PowerPoint Presentation</vt:lpstr>
      <vt:lpstr>PowerPoint Presentation</vt:lpstr>
      <vt:lpstr>4. Cryogenic freezing</vt:lpstr>
      <vt:lpstr>PowerPoint Presentation</vt:lpstr>
      <vt:lpstr>PowerPoint Presentation</vt:lpstr>
      <vt:lpstr>Drying (Disadvantages)</vt:lpstr>
      <vt:lpstr> Equipment Used in Hot Air Drying of Solid Food Pieces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Spray drying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Preservation</dc:title>
  <dc:creator>Tola</dc:creator>
  <cp:lastModifiedBy>OMOTOLA</cp:lastModifiedBy>
  <cp:revision>72</cp:revision>
  <dcterms:created xsi:type="dcterms:W3CDTF">2019-03-31T15:17:49Z</dcterms:created>
  <dcterms:modified xsi:type="dcterms:W3CDTF">2020-04-08T13:47:54Z</dcterms:modified>
</cp:coreProperties>
</file>