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5409141-B43F-418E-86AF-E2C9D7681372}"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35D740-6684-4721-A2E4-C2B7779656B4}" type="slidenum">
              <a:rPr lang="en-GB" smtClean="0"/>
              <a:t>‹#›</a:t>
            </a:fld>
            <a:endParaRPr lang="en-GB"/>
          </a:p>
        </p:txBody>
      </p:sp>
    </p:spTree>
    <p:extLst>
      <p:ext uri="{BB962C8B-B14F-4D97-AF65-F5344CB8AC3E}">
        <p14:creationId xmlns:p14="http://schemas.microsoft.com/office/powerpoint/2010/main" val="334291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409141-B43F-418E-86AF-E2C9D7681372}"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35D740-6684-4721-A2E4-C2B7779656B4}" type="slidenum">
              <a:rPr lang="en-GB" smtClean="0"/>
              <a:t>‹#›</a:t>
            </a:fld>
            <a:endParaRPr lang="en-GB"/>
          </a:p>
        </p:txBody>
      </p:sp>
    </p:spTree>
    <p:extLst>
      <p:ext uri="{BB962C8B-B14F-4D97-AF65-F5344CB8AC3E}">
        <p14:creationId xmlns:p14="http://schemas.microsoft.com/office/powerpoint/2010/main" val="1380283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409141-B43F-418E-86AF-E2C9D7681372}"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35D740-6684-4721-A2E4-C2B7779656B4}" type="slidenum">
              <a:rPr lang="en-GB" smtClean="0"/>
              <a:t>‹#›</a:t>
            </a:fld>
            <a:endParaRPr lang="en-GB"/>
          </a:p>
        </p:txBody>
      </p:sp>
    </p:spTree>
    <p:extLst>
      <p:ext uri="{BB962C8B-B14F-4D97-AF65-F5344CB8AC3E}">
        <p14:creationId xmlns:p14="http://schemas.microsoft.com/office/powerpoint/2010/main" val="120421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409141-B43F-418E-86AF-E2C9D7681372}"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35D740-6684-4721-A2E4-C2B7779656B4}" type="slidenum">
              <a:rPr lang="en-GB" smtClean="0"/>
              <a:t>‹#›</a:t>
            </a:fld>
            <a:endParaRPr lang="en-GB"/>
          </a:p>
        </p:txBody>
      </p:sp>
    </p:spTree>
    <p:extLst>
      <p:ext uri="{BB962C8B-B14F-4D97-AF65-F5344CB8AC3E}">
        <p14:creationId xmlns:p14="http://schemas.microsoft.com/office/powerpoint/2010/main" val="63685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409141-B43F-418E-86AF-E2C9D7681372}"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35D740-6684-4721-A2E4-C2B7779656B4}" type="slidenum">
              <a:rPr lang="en-GB" smtClean="0"/>
              <a:t>‹#›</a:t>
            </a:fld>
            <a:endParaRPr lang="en-GB"/>
          </a:p>
        </p:txBody>
      </p:sp>
    </p:spTree>
    <p:extLst>
      <p:ext uri="{BB962C8B-B14F-4D97-AF65-F5344CB8AC3E}">
        <p14:creationId xmlns:p14="http://schemas.microsoft.com/office/powerpoint/2010/main" val="74271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409141-B43F-418E-86AF-E2C9D7681372}"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35D740-6684-4721-A2E4-C2B7779656B4}" type="slidenum">
              <a:rPr lang="en-GB" smtClean="0"/>
              <a:t>‹#›</a:t>
            </a:fld>
            <a:endParaRPr lang="en-GB"/>
          </a:p>
        </p:txBody>
      </p:sp>
    </p:spTree>
    <p:extLst>
      <p:ext uri="{BB962C8B-B14F-4D97-AF65-F5344CB8AC3E}">
        <p14:creationId xmlns:p14="http://schemas.microsoft.com/office/powerpoint/2010/main" val="3965429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409141-B43F-418E-86AF-E2C9D7681372}" type="datetimeFigureOut">
              <a:rPr lang="en-GB" smtClean="0"/>
              <a:t>16/04/2020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35D740-6684-4721-A2E4-C2B7779656B4}" type="slidenum">
              <a:rPr lang="en-GB" smtClean="0"/>
              <a:t>‹#›</a:t>
            </a:fld>
            <a:endParaRPr lang="en-GB"/>
          </a:p>
        </p:txBody>
      </p:sp>
    </p:spTree>
    <p:extLst>
      <p:ext uri="{BB962C8B-B14F-4D97-AF65-F5344CB8AC3E}">
        <p14:creationId xmlns:p14="http://schemas.microsoft.com/office/powerpoint/2010/main" val="91913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409141-B43F-418E-86AF-E2C9D7681372}" type="datetimeFigureOut">
              <a:rPr lang="en-GB" smtClean="0"/>
              <a:t>16/04/2020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35D740-6684-4721-A2E4-C2B7779656B4}" type="slidenum">
              <a:rPr lang="en-GB" smtClean="0"/>
              <a:t>‹#›</a:t>
            </a:fld>
            <a:endParaRPr lang="en-GB"/>
          </a:p>
        </p:txBody>
      </p:sp>
    </p:spTree>
    <p:extLst>
      <p:ext uri="{BB962C8B-B14F-4D97-AF65-F5344CB8AC3E}">
        <p14:creationId xmlns:p14="http://schemas.microsoft.com/office/powerpoint/2010/main" val="244230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09141-B43F-418E-86AF-E2C9D7681372}" type="datetimeFigureOut">
              <a:rPr lang="en-GB" smtClean="0"/>
              <a:t>16/04/2020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35D740-6684-4721-A2E4-C2B7779656B4}" type="slidenum">
              <a:rPr lang="en-GB" smtClean="0"/>
              <a:t>‹#›</a:t>
            </a:fld>
            <a:endParaRPr lang="en-GB"/>
          </a:p>
        </p:txBody>
      </p:sp>
    </p:spTree>
    <p:extLst>
      <p:ext uri="{BB962C8B-B14F-4D97-AF65-F5344CB8AC3E}">
        <p14:creationId xmlns:p14="http://schemas.microsoft.com/office/powerpoint/2010/main" val="2696145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409141-B43F-418E-86AF-E2C9D7681372}"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35D740-6684-4721-A2E4-C2B7779656B4}" type="slidenum">
              <a:rPr lang="en-GB" smtClean="0"/>
              <a:t>‹#›</a:t>
            </a:fld>
            <a:endParaRPr lang="en-GB"/>
          </a:p>
        </p:txBody>
      </p:sp>
    </p:spTree>
    <p:extLst>
      <p:ext uri="{BB962C8B-B14F-4D97-AF65-F5344CB8AC3E}">
        <p14:creationId xmlns:p14="http://schemas.microsoft.com/office/powerpoint/2010/main" val="3401232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409141-B43F-418E-86AF-E2C9D7681372}"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35D740-6684-4721-A2E4-C2B7779656B4}" type="slidenum">
              <a:rPr lang="en-GB" smtClean="0"/>
              <a:t>‹#›</a:t>
            </a:fld>
            <a:endParaRPr lang="en-GB"/>
          </a:p>
        </p:txBody>
      </p:sp>
    </p:spTree>
    <p:extLst>
      <p:ext uri="{BB962C8B-B14F-4D97-AF65-F5344CB8AC3E}">
        <p14:creationId xmlns:p14="http://schemas.microsoft.com/office/powerpoint/2010/main" val="1941760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09141-B43F-418E-86AF-E2C9D7681372}" type="datetimeFigureOut">
              <a:rPr lang="en-GB" smtClean="0"/>
              <a:t>16/04/2020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5D740-6684-4721-A2E4-C2B7779656B4}" type="slidenum">
              <a:rPr lang="en-GB" smtClean="0"/>
              <a:t>‹#›</a:t>
            </a:fld>
            <a:endParaRPr lang="en-GB"/>
          </a:p>
        </p:txBody>
      </p:sp>
    </p:spTree>
    <p:extLst>
      <p:ext uri="{BB962C8B-B14F-4D97-AF65-F5344CB8AC3E}">
        <p14:creationId xmlns:p14="http://schemas.microsoft.com/office/powerpoint/2010/main" val="1869690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Atomic Absorption Spectrophotometer</a:t>
            </a:r>
            <a:endParaRPr lang="en-GB" dirty="0"/>
          </a:p>
        </p:txBody>
      </p:sp>
      <p:sp>
        <p:nvSpPr>
          <p:cNvPr id="3" name="Subtitle 2"/>
          <p:cNvSpPr>
            <a:spLocks noGrp="1"/>
          </p:cNvSpPr>
          <p:nvPr>
            <p:ph type="subTitle" idx="1"/>
          </p:nvPr>
        </p:nvSpPr>
        <p:spPr/>
        <p:txBody>
          <a:bodyPr/>
          <a:lstStyle/>
          <a:p>
            <a:r>
              <a:rPr lang="en-GB" dirty="0" smtClean="0"/>
              <a:t>By </a:t>
            </a:r>
            <a:r>
              <a:rPr lang="en-GB" dirty="0" err="1" smtClean="0"/>
              <a:t>Obagaye</a:t>
            </a:r>
            <a:r>
              <a:rPr lang="en-GB" dirty="0" smtClean="0"/>
              <a:t> O. V.</a:t>
            </a:r>
            <a:endParaRPr lang="en-GB" dirty="0"/>
          </a:p>
        </p:txBody>
      </p:sp>
    </p:spTree>
    <p:extLst>
      <p:ext uri="{BB962C8B-B14F-4D97-AF65-F5344CB8AC3E}">
        <p14:creationId xmlns:p14="http://schemas.microsoft.com/office/powerpoint/2010/main" val="3036741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b="1" dirty="0"/>
              <a:t>Atomic absorption spectroscopy (AAS</a:t>
            </a:r>
            <a:r>
              <a:rPr lang="en-GB" b="1" dirty="0" smtClean="0"/>
              <a:t>)</a:t>
            </a:r>
            <a:r>
              <a:rPr lang="en-GB" dirty="0" smtClean="0"/>
              <a:t> </a:t>
            </a:r>
            <a:r>
              <a:rPr lang="en-GB" dirty="0"/>
              <a:t>is a </a:t>
            </a:r>
            <a:r>
              <a:rPr lang="en-GB" dirty="0" err="1" smtClean="0"/>
              <a:t>spectro</a:t>
            </a:r>
            <a:r>
              <a:rPr lang="en-GB" dirty="0" smtClean="0"/>
              <a:t>-analytical </a:t>
            </a:r>
            <a:r>
              <a:rPr lang="en-GB" dirty="0"/>
              <a:t>procedure for the quantitative determination of chemical elements using the absorption of optical radiation (light) by free atoms in the gaseous state. Atomic absorption spectroscopy is based on absorption of light by free metallic ions.</a:t>
            </a:r>
          </a:p>
        </p:txBody>
      </p:sp>
    </p:spTree>
    <p:extLst>
      <p:ext uri="{BB962C8B-B14F-4D97-AF65-F5344CB8AC3E}">
        <p14:creationId xmlns:p14="http://schemas.microsoft.com/office/powerpoint/2010/main" val="319383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In analytical chemistry the technique is used for determining the concentration of a particular element (the </a:t>
            </a:r>
            <a:r>
              <a:rPr lang="en-GB" dirty="0" err="1"/>
              <a:t>analyte</a:t>
            </a:r>
            <a:r>
              <a:rPr lang="en-GB" dirty="0"/>
              <a:t>) in a sample to be </a:t>
            </a:r>
            <a:r>
              <a:rPr lang="en-GB" dirty="0" err="1"/>
              <a:t>analyzed</a:t>
            </a:r>
            <a:r>
              <a:rPr lang="en-GB" dirty="0"/>
              <a:t>. AAS can be used to determine over 70 different elements in solution, or directly in solid samples via </a:t>
            </a:r>
            <a:r>
              <a:rPr lang="en-GB" dirty="0" err="1"/>
              <a:t>electrothermal</a:t>
            </a:r>
            <a:r>
              <a:rPr lang="en-GB" dirty="0"/>
              <a:t> </a:t>
            </a:r>
            <a:r>
              <a:rPr lang="en-GB" dirty="0" smtClean="0"/>
              <a:t>vaporization.</a:t>
            </a:r>
          </a:p>
          <a:p>
            <a:r>
              <a:rPr lang="en-GB" dirty="0" smtClean="0"/>
              <a:t>It is commonly used in biophysics, toxicology, pharmacology and archaeology research.</a:t>
            </a:r>
          </a:p>
          <a:p>
            <a:endParaRPr lang="en-GB" dirty="0"/>
          </a:p>
          <a:p>
            <a:pPr marL="0" indent="0">
              <a:buNone/>
            </a:pPr>
            <a:endParaRPr lang="en-GB" dirty="0"/>
          </a:p>
        </p:txBody>
      </p:sp>
    </p:spTree>
    <p:extLst>
      <p:ext uri="{BB962C8B-B14F-4D97-AF65-F5344CB8AC3E}">
        <p14:creationId xmlns:p14="http://schemas.microsoft.com/office/powerpoint/2010/main" val="752589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Atomic absorption spectrometry has many uses in different areas of chemistry such as clinical analysis of metals in biological fluids and tissues such as whole blood, plasma, urine, saliva, brain tissue, liver, hair, muscle </a:t>
            </a:r>
            <a:r>
              <a:rPr lang="en-GB" dirty="0" smtClean="0"/>
              <a:t>tissue </a:t>
            </a:r>
            <a:r>
              <a:rPr lang="en-GB" dirty="0" err="1" smtClean="0"/>
              <a:t>e.t.c</a:t>
            </a:r>
            <a:r>
              <a:rPr lang="en-GB" dirty="0" smtClean="0"/>
              <a:t>.</a:t>
            </a:r>
            <a:endParaRPr lang="en-GB" dirty="0"/>
          </a:p>
        </p:txBody>
      </p:sp>
    </p:spTree>
    <p:extLst>
      <p:ext uri="{BB962C8B-B14F-4D97-AF65-F5344CB8AC3E}">
        <p14:creationId xmlns:p14="http://schemas.microsoft.com/office/powerpoint/2010/main" val="140365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018" y="2019300"/>
            <a:ext cx="10515600" cy="4351338"/>
          </a:xfrm>
        </p:spPr>
        <p:txBody>
          <a:bodyPr>
            <a:normAutofit fontScale="92500" lnSpcReduction="20000"/>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r>
              <a:rPr lang="en-GB" dirty="0" smtClean="0"/>
              <a:t>Flame atomic absorption spectrophotometer.</a:t>
            </a:r>
            <a:endParaRPr lang="en-GB" dirty="0"/>
          </a:p>
        </p:txBody>
      </p:sp>
      <p:pic>
        <p:nvPicPr>
          <p:cNvPr id="1028" name="Picture 4" descr="https://upload.wikimedia.org/wikipedia/commons/thumb/5/51/FlammenAAS.jpg/300px-FlammenA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9745" y="887092"/>
            <a:ext cx="7093528" cy="4648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416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 of operation</a:t>
            </a:r>
            <a:endParaRPr lang="en-GB" dirty="0"/>
          </a:p>
        </p:txBody>
      </p:sp>
      <p:sp>
        <p:nvSpPr>
          <p:cNvPr id="3" name="Content Placeholder 2"/>
          <p:cNvSpPr>
            <a:spLocks noGrp="1"/>
          </p:cNvSpPr>
          <p:nvPr>
            <p:ph idx="1"/>
          </p:nvPr>
        </p:nvSpPr>
        <p:spPr/>
        <p:txBody>
          <a:bodyPr/>
          <a:lstStyle/>
          <a:p>
            <a:r>
              <a:rPr lang="en-GB" dirty="0"/>
              <a:t>The technique makes use of the atomic absorption spectrum of a sample in order to assess the concentration of specific </a:t>
            </a:r>
            <a:r>
              <a:rPr lang="en-GB" dirty="0" err="1"/>
              <a:t>analytes</a:t>
            </a:r>
            <a:r>
              <a:rPr lang="en-GB" dirty="0"/>
              <a:t> within it. It requires standards with known </a:t>
            </a:r>
            <a:r>
              <a:rPr lang="en-GB" dirty="0" err="1"/>
              <a:t>analyte</a:t>
            </a:r>
            <a:r>
              <a:rPr lang="en-GB" dirty="0"/>
              <a:t> content to establish the relation between the measured absorbance and the </a:t>
            </a:r>
            <a:r>
              <a:rPr lang="en-GB" dirty="0" err="1"/>
              <a:t>analyte</a:t>
            </a:r>
            <a:r>
              <a:rPr lang="en-GB" dirty="0"/>
              <a:t> concentration and relies therefore on the </a:t>
            </a:r>
            <a:r>
              <a:rPr lang="en-GB" b="1" u="sng" dirty="0"/>
              <a:t>Beer-Lambert Law</a:t>
            </a:r>
            <a:r>
              <a:rPr lang="en-GB" dirty="0"/>
              <a:t>.</a:t>
            </a:r>
          </a:p>
        </p:txBody>
      </p:sp>
    </p:spTree>
    <p:extLst>
      <p:ext uri="{BB962C8B-B14F-4D97-AF65-F5344CB8AC3E}">
        <p14:creationId xmlns:p14="http://schemas.microsoft.com/office/powerpoint/2010/main" val="3388666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In order to </a:t>
            </a:r>
            <a:r>
              <a:rPr lang="en-GB" dirty="0" smtClean="0"/>
              <a:t>analyse </a:t>
            </a:r>
            <a:r>
              <a:rPr lang="en-GB" dirty="0"/>
              <a:t>a sample for its atomic constituents, it has to be atomized. The atomizers most commonly used nowadays are flames and </a:t>
            </a:r>
            <a:r>
              <a:rPr lang="en-GB" dirty="0" err="1"/>
              <a:t>electrothermal</a:t>
            </a:r>
            <a:r>
              <a:rPr lang="en-GB" dirty="0"/>
              <a:t> (graphite tube) atomizers. The atoms should then be irradiated by optical radiation, and the radiation source could be an element-specific line radiation source or a continuum radiation source. The radiation then passes through a </a:t>
            </a:r>
            <a:r>
              <a:rPr lang="en-GB" dirty="0" err="1"/>
              <a:t>monochromator</a:t>
            </a:r>
            <a:r>
              <a:rPr lang="en-GB" dirty="0"/>
              <a:t> in order to separate the element-specific radiation from any other radiation emitted by the radiation source, which is finally measured by a detector.</a:t>
            </a:r>
          </a:p>
        </p:txBody>
      </p:sp>
    </p:spTree>
    <p:extLst>
      <p:ext uri="{BB962C8B-B14F-4D97-AF65-F5344CB8AC3E}">
        <p14:creationId xmlns:p14="http://schemas.microsoft.com/office/powerpoint/2010/main" val="2822784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Beer-Lambert Law</a:t>
            </a:r>
            <a:endParaRPr lang="en-GB" dirty="0"/>
          </a:p>
        </p:txBody>
      </p:sp>
      <p:sp>
        <p:nvSpPr>
          <p:cNvPr id="3" name="Content Placeholder 2"/>
          <p:cNvSpPr>
            <a:spLocks noGrp="1"/>
          </p:cNvSpPr>
          <p:nvPr>
            <p:ph idx="1"/>
          </p:nvPr>
        </p:nvSpPr>
        <p:spPr/>
        <p:txBody>
          <a:bodyPr/>
          <a:lstStyle/>
          <a:p>
            <a:r>
              <a:rPr lang="en-GB" dirty="0"/>
              <a:t>The Beer–Lambert law,  relates the </a:t>
            </a:r>
            <a:r>
              <a:rPr lang="en-GB" dirty="0" smtClean="0"/>
              <a:t>absorption</a:t>
            </a:r>
            <a:r>
              <a:rPr lang="en-GB" dirty="0"/>
              <a:t> of </a:t>
            </a:r>
            <a:r>
              <a:rPr lang="en-GB" dirty="0" smtClean="0"/>
              <a:t>light</a:t>
            </a:r>
            <a:r>
              <a:rPr lang="en-GB" dirty="0"/>
              <a:t> to the properties of the material through which the light is travelling</a:t>
            </a:r>
            <a:r>
              <a:rPr lang="en-GB" dirty="0" smtClean="0"/>
              <a:t>.</a:t>
            </a:r>
          </a:p>
          <a:p>
            <a:r>
              <a:rPr lang="en-GB" dirty="0"/>
              <a:t>A common and practical expression of the </a:t>
            </a:r>
            <a:r>
              <a:rPr lang="en-GB" b="1" dirty="0"/>
              <a:t>Beer-Lambert</a:t>
            </a:r>
            <a:r>
              <a:rPr lang="en-GB" dirty="0"/>
              <a:t> law relates the optical </a:t>
            </a:r>
            <a:r>
              <a:rPr lang="en-GB" dirty="0" smtClean="0"/>
              <a:t>absorption </a:t>
            </a:r>
            <a:r>
              <a:rPr lang="en-GB" dirty="0"/>
              <a:t>of a physical material containing a single attenuating species of uniform concentration to the optical path length through the sample and absorptivity of the species. This expression is</a:t>
            </a:r>
            <a:r>
              <a:rPr lang="en-GB" dirty="0" smtClean="0"/>
              <a:t>:</a:t>
            </a:r>
          </a:p>
          <a:p>
            <a:pPr marL="0" indent="0">
              <a:buNone/>
            </a:pPr>
            <a:r>
              <a:rPr lang="en-GB" dirty="0" smtClean="0"/>
              <a:t>       A = </a:t>
            </a:r>
            <a:r>
              <a:rPr lang="el-GR" dirty="0" smtClean="0"/>
              <a:t>ε</a:t>
            </a:r>
            <a:r>
              <a:rPr lang="en-GB" dirty="0" err="1" smtClean="0"/>
              <a:t>ɭ</a:t>
            </a:r>
            <a:r>
              <a:rPr lang="en-GB" i="1" dirty="0" err="1" smtClean="0"/>
              <a:t>c</a:t>
            </a:r>
            <a:endParaRPr lang="en-GB" i="1" dirty="0"/>
          </a:p>
        </p:txBody>
      </p:sp>
      <p:sp>
        <p:nvSpPr>
          <p:cNvPr id="14" name="AutoShape 13" descr="{\displaystyle A=\varepsilon \ell 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9721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ltLang="en-US" dirty="0" smtClean="0">
                <a:solidFill>
                  <a:srgbClr val="222222"/>
                </a:solidFill>
                <a:latin typeface="Arial" panose="020B0604020202020204" pitchFamily="34" charset="0"/>
                <a:cs typeface="Arial" panose="020B0604020202020204" pitchFamily="34" charset="0"/>
              </a:rPr>
              <a:t>Where;</a:t>
            </a:r>
          </a:p>
          <a:p>
            <a:pPr marL="0" lvl="0" indent="0">
              <a:buNone/>
            </a:pPr>
            <a:r>
              <a:rPr lang="en-US" altLang="en-US" sz="3600" dirty="0" smtClean="0">
                <a:solidFill>
                  <a:srgbClr val="222222"/>
                </a:solidFill>
                <a:latin typeface="Arial" panose="020B0604020202020204" pitchFamily="34" charset="0"/>
                <a:cs typeface="Arial" panose="020B0604020202020204" pitchFamily="34" charset="0"/>
              </a:rPr>
              <a:t>ε</a:t>
            </a:r>
            <a:r>
              <a:rPr lang="en-GB" altLang="en-US" sz="3600" dirty="0">
                <a:solidFill>
                  <a:srgbClr val="222222"/>
                </a:solidFill>
                <a:latin typeface="Arial" panose="020B0604020202020204" pitchFamily="34" charset="0"/>
                <a:cs typeface="Arial" panose="020B0604020202020204" pitchFamily="34" charset="0"/>
              </a:rPr>
              <a:t> </a:t>
            </a:r>
            <a:r>
              <a:rPr lang="en-GB" dirty="0" smtClean="0"/>
              <a:t>is </a:t>
            </a:r>
            <a:r>
              <a:rPr lang="en-GB" dirty="0"/>
              <a:t>the molar attenuation coefficient or absorptivity of the attenuating </a:t>
            </a:r>
            <a:r>
              <a:rPr lang="en-GB" dirty="0" smtClean="0"/>
              <a:t>species.</a:t>
            </a:r>
          </a:p>
          <a:p>
            <a:pPr marL="0" lvl="0" indent="0">
              <a:buNone/>
            </a:pPr>
            <a:r>
              <a:rPr kumimoji="0" lang="en-GB" altLang="en-US" sz="3600" b="0" i="0" u="none" strike="noStrike" cap="none" normalizeH="0" baseline="0" dirty="0" smtClean="0">
                <a:ln>
                  <a:noFill/>
                </a:ln>
                <a:solidFill>
                  <a:schemeClr val="tx1"/>
                </a:solidFill>
                <a:effectLst/>
              </a:rPr>
              <a:t>ɭ </a:t>
            </a:r>
            <a:r>
              <a:rPr lang="en-GB" dirty="0"/>
              <a:t>is the optical path </a:t>
            </a:r>
            <a:r>
              <a:rPr lang="en-GB" dirty="0" smtClean="0"/>
              <a:t>length.</a:t>
            </a:r>
          </a:p>
          <a:p>
            <a:pPr marL="0" lvl="0" indent="0">
              <a:buNone/>
            </a:pPr>
            <a:r>
              <a:rPr lang="en-US" altLang="en-US" sz="3600" i="1" dirty="0" smtClean="0"/>
              <a:t>c</a:t>
            </a:r>
            <a:r>
              <a:rPr lang="en-US" altLang="en-US" sz="3600" dirty="0" smtClean="0"/>
              <a:t> </a:t>
            </a:r>
            <a:r>
              <a:rPr lang="en-GB" dirty="0"/>
              <a:t>is the concentration of the attenuating </a:t>
            </a:r>
            <a:r>
              <a:rPr lang="en-GB" dirty="0" smtClean="0"/>
              <a:t>species.</a:t>
            </a:r>
            <a:endParaRPr kumimoji="0" lang="en-US" altLang="en-US" sz="3600" b="0" i="0" u="none" strike="noStrike" cap="none" normalizeH="0" baseline="0" dirty="0" smtClean="0">
              <a:ln>
                <a:noFill/>
              </a:ln>
              <a:solidFill>
                <a:schemeClr val="tx1"/>
              </a:solidFill>
              <a:effectLst/>
            </a:endParaRPr>
          </a:p>
          <a:p>
            <a:endParaRPr lang="en-GB" dirty="0"/>
          </a:p>
        </p:txBody>
      </p:sp>
      <p:sp>
        <p:nvSpPr>
          <p:cNvPr id="5" name="AutoShape 3" descr="\varepsilon "/>
          <p:cNvSpPr>
            <a:spLocks noChangeAspect="1" noChangeArrowheads="1"/>
          </p:cNvSpPr>
          <p:nvPr/>
        </p:nvSpPr>
        <p:spPr bwMode="auto">
          <a:xfrm>
            <a:off x="79375" y="-4333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ell "/>
          <p:cNvSpPr>
            <a:spLocks noChangeAspect="1" noChangeArrowheads="1"/>
          </p:cNvSpPr>
          <p:nvPr/>
        </p:nvSpPr>
        <p:spPr bwMode="auto">
          <a:xfrm>
            <a:off x="793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5" descr="c"/>
          <p:cNvSpPr>
            <a:spLocks noChangeAspect="1" noChangeArrowheads="1"/>
          </p:cNvSpPr>
          <p:nvPr/>
        </p:nvSpPr>
        <p:spPr bwMode="auto">
          <a:xfrm>
            <a:off x="79375" y="1444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92784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256</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Atomic Absorption Spectrophotometer</vt:lpstr>
      <vt:lpstr>PowerPoint Presentation</vt:lpstr>
      <vt:lpstr>PowerPoint Presentation</vt:lpstr>
      <vt:lpstr>PowerPoint Presentation</vt:lpstr>
      <vt:lpstr>PowerPoint Presentation</vt:lpstr>
      <vt:lpstr>Principle of operation</vt:lpstr>
      <vt:lpstr>PowerPoint Presentation</vt:lpstr>
      <vt:lpstr>Beer-Lambert Law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Absorption Spectrophotometer</dc:title>
  <dc:creator>bunmiobagaye@gmail.com</dc:creator>
  <cp:lastModifiedBy>bunmiobagaye@gmail.com</cp:lastModifiedBy>
  <cp:revision>9</cp:revision>
  <dcterms:created xsi:type="dcterms:W3CDTF">2020-04-16T18:31:34Z</dcterms:created>
  <dcterms:modified xsi:type="dcterms:W3CDTF">2020-04-16T19:46:11Z</dcterms:modified>
</cp:coreProperties>
</file>