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2"/>
  </p:notesMasterIdLst>
  <p:handoutMasterIdLst>
    <p:handoutMasterId r:id="rId63"/>
  </p:handoutMasterIdLst>
  <p:sldIdLst>
    <p:sldId id="280" r:id="rId2"/>
    <p:sldId id="30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99" r:id="rId21"/>
    <p:sldId id="273" r:id="rId22"/>
    <p:sldId id="305" r:id="rId23"/>
    <p:sldId id="306" r:id="rId24"/>
    <p:sldId id="307" r:id="rId25"/>
    <p:sldId id="308" r:id="rId26"/>
    <p:sldId id="324" r:id="rId27"/>
    <p:sldId id="323" r:id="rId28"/>
    <p:sldId id="310" r:id="rId29"/>
    <p:sldId id="311" r:id="rId30"/>
    <p:sldId id="312" r:id="rId31"/>
    <p:sldId id="313" r:id="rId32"/>
    <p:sldId id="314" r:id="rId33"/>
    <p:sldId id="315" r:id="rId34"/>
    <p:sldId id="316" r:id="rId35"/>
    <p:sldId id="318" r:id="rId36"/>
    <p:sldId id="327" r:id="rId37"/>
    <p:sldId id="328" r:id="rId38"/>
    <p:sldId id="303" r:id="rId39"/>
    <p:sldId id="279" r:id="rId40"/>
    <p:sldId id="281" r:id="rId41"/>
    <p:sldId id="282" r:id="rId42"/>
    <p:sldId id="283" r:id="rId43"/>
    <p:sldId id="284" r:id="rId44"/>
    <p:sldId id="285" r:id="rId45"/>
    <p:sldId id="286" r:id="rId46"/>
    <p:sldId id="321" r:id="rId47"/>
    <p:sldId id="287" r:id="rId48"/>
    <p:sldId id="288" r:id="rId49"/>
    <p:sldId id="289" r:id="rId50"/>
    <p:sldId id="290" r:id="rId51"/>
    <p:sldId id="291" r:id="rId52"/>
    <p:sldId id="293" r:id="rId53"/>
    <p:sldId id="294" r:id="rId54"/>
    <p:sldId id="300" r:id="rId55"/>
    <p:sldId id="292" r:id="rId56"/>
    <p:sldId id="295" r:id="rId57"/>
    <p:sldId id="319" r:id="rId58"/>
    <p:sldId id="297" r:id="rId59"/>
    <p:sldId id="298" r:id="rId60"/>
    <p:sldId id="296" r:id="rId61"/>
  </p:sldIdLst>
  <p:sldSz cx="9144000" cy="6858000" type="screen4x3"/>
  <p:notesSz cx="6881813" cy="100028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24" autoAdjust="0"/>
  </p:normalViewPr>
  <p:slideViewPr>
    <p:cSldViewPr>
      <p:cViewPr varScale="1">
        <p:scale>
          <a:sx n="45" d="100"/>
          <a:sy n="45" d="100"/>
        </p:scale>
        <p:origin x="1254" y="48"/>
      </p:cViewPr>
      <p:guideLst>
        <p:guide orient="horz" pos="2160"/>
        <p:guide pos="2880"/>
      </p:guideLst>
    </p:cSldViewPr>
  </p:slideViewPr>
  <p:outlineViewPr>
    <p:cViewPr>
      <p:scale>
        <a:sx n="33" d="100"/>
        <a:sy n="33" d="100"/>
      </p:scale>
      <p:origin x="240" y="441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972F67-0BF2-4D22-A597-85F00E7D3174}"/>
              </a:ext>
            </a:extLst>
          </p:cNvPr>
          <p:cNvSpPr>
            <a:spLocks noGrp="1"/>
          </p:cNvSpPr>
          <p:nvPr>
            <p:ph type="hdr" sz="quarter"/>
          </p:nvPr>
        </p:nvSpPr>
        <p:spPr>
          <a:xfrm>
            <a:off x="0" y="0"/>
            <a:ext cx="2982913" cy="500063"/>
          </a:xfrm>
          <a:prstGeom prst="rect">
            <a:avLst/>
          </a:prstGeom>
        </p:spPr>
        <p:txBody>
          <a:bodyPr vert="horz" lIns="96478" tIns="48239" rIns="96478" bIns="48239"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51646A1-D099-4A08-BF79-B70238EC782D}"/>
              </a:ext>
            </a:extLst>
          </p:cNvPr>
          <p:cNvSpPr>
            <a:spLocks noGrp="1"/>
          </p:cNvSpPr>
          <p:nvPr>
            <p:ph type="dt" sz="quarter" idx="1"/>
          </p:nvPr>
        </p:nvSpPr>
        <p:spPr>
          <a:xfrm>
            <a:off x="3897313" y="0"/>
            <a:ext cx="2982912" cy="500063"/>
          </a:xfrm>
          <a:prstGeom prst="rect">
            <a:avLst/>
          </a:prstGeom>
        </p:spPr>
        <p:txBody>
          <a:bodyPr vert="horz" lIns="96478" tIns="48239" rIns="96478" bIns="48239" rtlCol="0"/>
          <a:lstStyle>
            <a:lvl1pPr algn="r" eaLnBrk="1" fontAlgn="auto" hangingPunct="1">
              <a:spcBef>
                <a:spcPts val="0"/>
              </a:spcBef>
              <a:spcAft>
                <a:spcPts val="0"/>
              </a:spcAft>
              <a:defRPr sz="1300">
                <a:latin typeface="+mn-lt"/>
                <a:cs typeface="+mn-cs"/>
              </a:defRPr>
            </a:lvl1pPr>
          </a:lstStyle>
          <a:p>
            <a:pPr>
              <a:defRPr/>
            </a:pPr>
            <a:fld id="{7A825E54-61E2-4A72-B289-87AA8DE40117}" type="datetimeFigureOut">
              <a:rPr lang="en-US"/>
              <a:pPr>
                <a:defRPr/>
              </a:pPr>
              <a:t>4/16/2020</a:t>
            </a:fld>
            <a:endParaRPr lang="en-US"/>
          </a:p>
        </p:txBody>
      </p:sp>
      <p:sp>
        <p:nvSpPr>
          <p:cNvPr id="4" name="Footer Placeholder 3">
            <a:extLst>
              <a:ext uri="{FF2B5EF4-FFF2-40B4-BE49-F238E27FC236}">
                <a16:creationId xmlns:a16="http://schemas.microsoft.com/office/drawing/2014/main" id="{F65D3326-E2AB-46C4-8850-E612D92B14AA}"/>
              </a:ext>
            </a:extLst>
          </p:cNvPr>
          <p:cNvSpPr>
            <a:spLocks noGrp="1"/>
          </p:cNvSpPr>
          <p:nvPr>
            <p:ph type="ftr" sz="quarter" idx="2"/>
          </p:nvPr>
        </p:nvSpPr>
        <p:spPr>
          <a:xfrm>
            <a:off x="0" y="9501188"/>
            <a:ext cx="2982913" cy="500062"/>
          </a:xfrm>
          <a:prstGeom prst="rect">
            <a:avLst/>
          </a:prstGeom>
        </p:spPr>
        <p:txBody>
          <a:bodyPr vert="horz" lIns="96478" tIns="48239" rIns="96478" bIns="48239"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E6915874-8877-4B1F-9A94-692549156BE5}"/>
              </a:ext>
            </a:extLst>
          </p:cNvPr>
          <p:cNvSpPr>
            <a:spLocks noGrp="1"/>
          </p:cNvSpPr>
          <p:nvPr>
            <p:ph type="sldNum" sz="quarter" idx="3"/>
          </p:nvPr>
        </p:nvSpPr>
        <p:spPr>
          <a:xfrm>
            <a:off x="3897313" y="9501188"/>
            <a:ext cx="2982912" cy="500062"/>
          </a:xfrm>
          <a:prstGeom prst="rect">
            <a:avLst/>
          </a:prstGeom>
        </p:spPr>
        <p:txBody>
          <a:bodyPr vert="horz" wrap="square" lIns="96478" tIns="48239" rIns="96478" bIns="48239"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AA6765B8-E2A6-4573-BACB-4E2AB6C095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712A9B-D475-485A-A55F-931025F5FF80}"/>
              </a:ext>
            </a:extLst>
          </p:cNvPr>
          <p:cNvSpPr>
            <a:spLocks noGrp="1"/>
          </p:cNvSpPr>
          <p:nvPr>
            <p:ph type="hdr" sz="quarter"/>
          </p:nvPr>
        </p:nvSpPr>
        <p:spPr>
          <a:xfrm>
            <a:off x="0" y="0"/>
            <a:ext cx="2982913" cy="500063"/>
          </a:xfrm>
          <a:prstGeom prst="rect">
            <a:avLst/>
          </a:prstGeom>
        </p:spPr>
        <p:txBody>
          <a:bodyPr vert="horz" lIns="96478" tIns="48239" rIns="96478" bIns="48239"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00764C2-7A13-4983-8470-DA564528E3CF}"/>
              </a:ext>
            </a:extLst>
          </p:cNvPr>
          <p:cNvSpPr>
            <a:spLocks noGrp="1"/>
          </p:cNvSpPr>
          <p:nvPr>
            <p:ph type="dt" idx="1"/>
          </p:nvPr>
        </p:nvSpPr>
        <p:spPr>
          <a:xfrm>
            <a:off x="3897313" y="0"/>
            <a:ext cx="2982912" cy="500063"/>
          </a:xfrm>
          <a:prstGeom prst="rect">
            <a:avLst/>
          </a:prstGeom>
        </p:spPr>
        <p:txBody>
          <a:bodyPr vert="horz" lIns="96478" tIns="48239" rIns="96478" bIns="48239" rtlCol="0"/>
          <a:lstStyle>
            <a:lvl1pPr algn="r" eaLnBrk="1" fontAlgn="auto" hangingPunct="1">
              <a:spcBef>
                <a:spcPts val="0"/>
              </a:spcBef>
              <a:spcAft>
                <a:spcPts val="0"/>
              </a:spcAft>
              <a:defRPr sz="1300">
                <a:latin typeface="+mn-lt"/>
                <a:cs typeface="+mn-cs"/>
              </a:defRPr>
            </a:lvl1pPr>
          </a:lstStyle>
          <a:p>
            <a:pPr>
              <a:defRPr/>
            </a:pPr>
            <a:fld id="{1ED8B1FD-9CC2-4F5B-98B7-3ACD75071256}" type="datetimeFigureOut">
              <a:rPr lang="en-US"/>
              <a:pPr>
                <a:defRPr/>
              </a:pPr>
              <a:t>4/16/2020</a:t>
            </a:fld>
            <a:endParaRPr lang="en-US"/>
          </a:p>
        </p:txBody>
      </p:sp>
      <p:sp>
        <p:nvSpPr>
          <p:cNvPr id="4" name="Slide Image Placeholder 3">
            <a:extLst>
              <a:ext uri="{FF2B5EF4-FFF2-40B4-BE49-F238E27FC236}">
                <a16:creationId xmlns:a16="http://schemas.microsoft.com/office/drawing/2014/main" id="{24B9044A-27EF-4CC1-AE9A-23524D82108C}"/>
              </a:ext>
            </a:extLst>
          </p:cNvPr>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pPr lvl="0"/>
            <a:endParaRPr lang="en-US" noProof="0"/>
          </a:p>
        </p:txBody>
      </p:sp>
      <p:sp>
        <p:nvSpPr>
          <p:cNvPr id="5" name="Notes Placeholder 4">
            <a:extLst>
              <a:ext uri="{FF2B5EF4-FFF2-40B4-BE49-F238E27FC236}">
                <a16:creationId xmlns:a16="http://schemas.microsoft.com/office/drawing/2014/main" id="{8C72C0C4-0479-4DD9-9673-16BE560012F1}"/>
              </a:ext>
            </a:extLst>
          </p:cNvPr>
          <p:cNvSpPr>
            <a:spLocks noGrp="1"/>
          </p:cNvSpPr>
          <p:nvPr>
            <p:ph type="body" sz="quarter" idx="3"/>
          </p:nvPr>
        </p:nvSpPr>
        <p:spPr>
          <a:xfrm>
            <a:off x="688975" y="4751388"/>
            <a:ext cx="5505450" cy="4500562"/>
          </a:xfrm>
          <a:prstGeom prst="rect">
            <a:avLst/>
          </a:prstGeom>
        </p:spPr>
        <p:txBody>
          <a:bodyPr vert="horz" lIns="96478" tIns="48239" rIns="96478" bIns="4823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FF4FA94-F063-4B18-B468-A3519123FC0F}"/>
              </a:ext>
            </a:extLst>
          </p:cNvPr>
          <p:cNvSpPr>
            <a:spLocks noGrp="1"/>
          </p:cNvSpPr>
          <p:nvPr>
            <p:ph type="ftr" sz="quarter" idx="4"/>
          </p:nvPr>
        </p:nvSpPr>
        <p:spPr>
          <a:xfrm>
            <a:off x="0" y="9501188"/>
            <a:ext cx="2982913" cy="500062"/>
          </a:xfrm>
          <a:prstGeom prst="rect">
            <a:avLst/>
          </a:prstGeom>
        </p:spPr>
        <p:txBody>
          <a:bodyPr vert="horz" lIns="96478" tIns="48239" rIns="96478" bIns="48239"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83344E34-4BCA-42AA-83B7-DE022994D715}"/>
              </a:ext>
            </a:extLst>
          </p:cNvPr>
          <p:cNvSpPr>
            <a:spLocks noGrp="1"/>
          </p:cNvSpPr>
          <p:nvPr>
            <p:ph type="sldNum" sz="quarter" idx="5"/>
          </p:nvPr>
        </p:nvSpPr>
        <p:spPr>
          <a:xfrm>
            <a:off x="3897313" y="9501188"/>
            <a:ext cx="2982912" cy="500062"/>
          </a:xfrm>
          <a:prstGeom prst="rect">
            <a:avLst/>
          </a:prstGeom>
        </p:spPr>
        <p:txBody>
          <a:bodyPr vert="horz" wrap="square" lIns="96478" tIns="48239" rIns="96478" bIns="48239"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B2E2D04F-D601-4C06-8B8B-CF3C89FE77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3DD9C6C-DA5F-41BF-B6AD-9484A20FF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6AAB9713-C8DA-45F7-8C8C-3CE4B0FECE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AA4D1114-01CF-4E37-8908-F842389A65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D1270B-9604-4217-9981-D1B8344DBD99}" type="slidenum">
              <a:rPr lang="en-US" altLang="en-US">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C08AC69B-C687-45E3-BEF0-F96018760C0C}"/>
              </a:ext>
            </a:extLst>
          </p:cNvPr>
          <p:cNvSpPr>
            <a:spLocks noGrp="1"/>
          </p:cNvSpPr>
          <p:nvPr>
            <p:ph type="dt" sz="half" idx="10"/>
          </p:nvPr>
        </p:nvSpPr>
        <p:spPr/>
        <p:txBody>
          <a:bodyPr/>
          <a:lstStyle>
            <a:lvl1pPr>
              <a:defRPr/>
            </a:lvl1pPr>
          </a:lstStyle>
          <a:p>
            <a:pPr>
              <a:defRPr/>
            </a:pPr>
            <a:fld id="{81C6B96F-84D7-4AAB-BE84-78AD4F11F103}" type="datetimeFigureOut">
              <a:rPr lang="en-US"/>
              <a:pPr>
                <a:defRPr/>
              </a:pPr>
              <a:t>4/16/2020</a:t>
            </a:fld>
            <a:endParaRPr lang="en-US"/>
          </a:p>
        </p:txBody>
      </p:sp>
      <p:sp>
        <p:nvSpPr>
          <p:cNvPr id="5" name="Footer Placeholder 18">
            <a:extLst>
              <a:ext uri="{FF2B5EF4-FFF2-40B4-BE49-F238E27FC236}">
                <a16:creationId xmlns:a16="http://schemas.microsoft.com/office/drawing/2014/main" id="{9675C81C-A39C-4E28-8141-E9248D5FEF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6306A59E-2E52-4B1D-8DA1-90A85FA9C887}"/>
              </a:ext>
            </a:extLst>
          </p:cNvPr>
          <p:cNvSpPr>
            <a:spLocks noGrp="1"/>
          </p:cNvSpPr>
          <p:nvPr>
            <p:ph type="sldNum" sz="quarter" idx="12"/>
          </p:nvPr>
        </p:nvSpPr>
        <p:spPr/>
        <p:txBody>
          <a:bodyPr/>
          <a:lstStyle>
            <a:lvl1pPr>
              <a:defRPr smtClean="0">
                <a:solidFill>
                  <a:srgbClr val="D1EAEE"/>
                </a:solidFill>
              </a:defRPr>
            </a:lvl1pPr>
          </a:lstStyle>
          <a:p>
            <a:pPr>
              <a:defRPr/>
            </a:pPr>
            <a:fld id="{E9B1D826-F656-4E89-9AF7-D532C23D1A45}" type="slidenum">
              <a:rPr lang="en-US" altLang="en-US"/>
              <a:pPr>
                <a:defRPr/>
              </a:pPr>
              <a:t>‹#›</a:t>
            </a:fld>
            <a:endParaRPr lang="en-US" altLang="en-US"/>
          </a:p>
        </p:txBody>
      </p:sp>
    </p:spTree>
    <p:extLst>
      <p:ext uri="{BB962C8B-B14F-4D97-AF65-F5344CB8AC3E}">
        <p14:creationId xmlns:p14="http://schemas.microsoft.com/office/powerpoint/2010/main" val="2817312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56CA98CC-C4D5-400C-8230-4AFFAB1FAAA3}"/>
              </a:ext>
            </a:extLst>
          </p:cNvPr>
          <p:cNvSpPr>
            <a:spLocks noGrp="1"/>
          </p:cNvSpPr>
          <p:nvPr>
            <p:ph type="dt" sz="half" idx="10"/>
          </p:nvPr>
        </p:nvSpPr>
        <p:spPr/>
        <p:txBody>
          <a:bodyPr/>
          <a:lstStyle>
            <a:lvl1pPr>
              <a:defRPr/>
            </a:lvl1pPr>
          </a:lstStyle>
          <a:p>
            <a:pPr>
              <a:defRPr/>
            </a:pPr>
            <a:fld id="{3F561129-120C-4827-97F2-1B2E0D08DB4D}" type="datetimeFigureOut">
              <a:rPr lang="en-US"/>
              <a:pPr>
                <a:defRPr/>
              </a:pPr>
              <a:t>4/16/2020</a:t>
            </a:fld>
            <a:endParaRPr lang="en-US"/>
          </a:p>
        </p:txBody>
      </p:sp>
      <p:sp>
        <p:nvSpPr>
          <p:cNvPr id="5" name="Footer Placeholder 21">
            <a:extLst>
              <a:ext uri="{FF2B5EF4-FFF2-40B4-BE49-F238E27FC236}">
                <a16:creationId xmlns:a16="http://schemas.microsoft.com/office/drawing/2014/main" id="{80EC677D-9346-4260-83EA-5BC3405697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C590D2B-6E29-4379-96BF-6F6D2BEC9A72}"/>
              </a:ext>
            </a:extLst>
          </p:cNvPr>
          <p:cNvSpPr>
            <a:spLocks noGrp="1"/>
          </p:cNvSpPr>
          <p:nvPr>
            <p:ph type="sldNum" sz="quarter" idx="12"/>
          </p:nvPr>
        </p:nvSpPr>
        <p:spPr/>
        <p:txBody>
          <a:bodyPr/>
          <a:lstStyle>
            <a:lvl1pPr>
              <a:defRPr/>
            </a:lvl1pPr>
          </a:lstStyle>
          <a:p>
            <a:pPr>
              <a:defRPr/>
            </a:pPr>
            <a:fld id="{849AC1AB-FA5F-4800-A7DD-1FE1D946E5C3}" type="slidenum">
              <a:rPr lang="en-US" altLang="en-US"/>
              <a:pPr>
                <a:defRPr/>
              </a:pPr>
              <a:t>‹#›</a:t>
            </a:fld>
            <a:endParaRPr lang="en-US" altLang="en-US"/>
          </a:p>
        </p:txBody>
      </p:sp>
    </p:spTree>
    <p:extLst>
      <p:ext uri="{BB962C8B-B14F-4D97-AF65-F5344CB8AC3E}">
        <p14:creationId xmlns:p14="http://schemas.microsoft.com/office/powerpoint/2010/main" val="257188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291E186-390A-4627-B61A-39B447701532}"/>
              </a:ext>
            </a:extLst>
          </p:cNvPr>
          <p:cNvSpPr>
            <a:spLocks noGrp="1"/>
          </p:cNvSpPr>
          <p:nvPr>
            <p:ph type="dt" sz="half" idx="10"/>
          </p:nvPr>
        </p:nvSpPr>
        <p:spPr/>
        <p:txBody>
          <a:bodyPr/>
          <a:lstStyle>
            <a:lvl1pPr>
              <a:defRPr/>
            </a:lvl1pPr>
          </a:lstStyle>
          <a:p>
            <a:pPr>
              <a:defRPr/>
            </a:pPr>
            <a:fld id="{0AAB64A1-9A37-4734-A2F3-A60BE7CCBB07}" type="datetimeFigureOut">
              <a:rPr lang="en-US"/>
              <a:pPr>
                <a:defRPr/>
              </a:pPr>
              <a:t>4/16/2020</a:t>
            </a:fld>
            <a:endParaRPr lang="en-US"/>
          </a:p>
        </p:txBody>
      </p:sp>
      <p:sp>
        <p:nvSpPr>
          <p:cNvPr id="5" name="Footer Placeholder 21">
            <a:extLst>
              <a:ext uri="{FF2B5EF4-FFF2-40B4-BE49-F238E27FC236}">
                <a16:creationId xmlns:a16="http://schemas.microsoft.com/office/drawing/2014/main" id="{E9B53B7E-6A03-48BA-97C2-C517FE4E96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F5DAFB7-2DA2-4FA0-BC1A-9B42BD9A351C}"/>
              </a:ext>
            </a:extLst>
          </p:cNvPr>
          <p:cNvSpPr>
            <a:spLocks noGrp="1"/>
          </p:cNvSpPr>
          <p:nvPr>
            <p:ph type="sldNum" sz="quarter" idx="12"/>
          </p:nvPr>
        </p:nvSpPr>
        <p:spPr/>
        <p:txBody>
          <a:bodyPr/>
          <a:lstStyle>
            <a:lvl1pPr>
              <a:defRPr/>
            </a:lvl1pPr>
          </a:lstStyle>
          <a:p>
            <a:pPr>
              <a:defRPr/>
            </a:pPr>
            <a:fld id="{B77091EB-0349-4E0B-85C5-45F12938E02E}" type="slidenum">
              <a:rPr lang="en-US" altLang="en-US"/>
              <a:pPr>
                <a:defRPr/>
              </a:pPr>
              <a:t>‹#›</a:t>
            </a:fld>
            <a:endParaRPr lang="en-US" altLang="en-US"/>
          </a:p>
        </p:txBody>
      </p:sp>
    </p:spTree>
    <p:extLst>
      <p:ext uri="{BB962C8B-B14F-4D97-AF65-F5344CB8AC3E}">
        <p14:creationId xmlns:p14="http://schemas.microsoft.com/office/powerpoint/2010/main" val="139503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4F2BAA05-9283-4660-823E-E45620CCD325}"/>
              </a:ext>
            </a:extLst>
          </p:cNvPr>
          <p:cNvSpPr>
            <a:spLocks noGrp="1"/>
          </p:cNvSpPr>
          <p:nvPr>
            <p:ph type="dt" sz="half" idx="10"/>
          </p:nvPr>
        </p:nvSpPr>
        <p:spPr/>
        <p:txBody>
          <a:bodyPr/>
          <a:lstStyle>
            <a:lvl1pPr>
              <a:defRPr/>
            </a:lvl1pPr>
          </a:lstStyle>
          <a:p>
            <a:pPr>
              <a:defRPr/>
            </a:pPr>
            <a:fld id="{6C5EA0DB-AE0A-459A-BE3D-2851766DD42E}" type="datetimeFigureOut">
              <a:rPr lang="en-US"/>
              <a:pPr>
                <a:defRPr/>
              </a:pPr>
              <a:t>4/16/2020</a:t>
            </a:fld>
            <a:endParaRPr lang="en-US"/>
          </a:p>
        </p:txBody>
      </p:sp>
      <p:sp>
        <p:nvSpPr>
          <p:cNvPr id="5" name="Footer Placeholder 21">
            <a:extLst>
              <a:ext uri="{FF2B5EF4-FFF2-40B4-BE49-F238E27FC236}">
                <a16:creationId xmlns:a16="http://schemas.microsoft.com/office/drawing/2014/main" id="{641609FE-2635-4F8A-BC4A-5548939D49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F41C112-84EE-4AE6-94E4-4C4EB4039E49}"/>
              </a:ext>
            </a:extLst>
          </p:cNvPr>
          <p:cNvSpPr>
            <a:spLocks noGrp="1"/>
          </p:cNvSpPr>
          <p:nvPr>
            <p:ph type="sldNum" sz="quarter" idx="12"/>
          </p:nvPr>
        </p:nvSpPr>
        <p:spPr/>
        <p:txBody>
          <a:bodyPr/>
          <a:lstStyle>
            <a:lvl1pPr>
              <a:defRPr/>
            </a:lvl1pPr>
          </a:lstStyle>
          <a:p>
            <a:pPr>
              <a:defRPr/>
            </a:pPr>
            <a:fld id="{1A9D945B-E768-4EEF-9AC0-83151F5DFAD1}" type="slidenum">
              <a:rPr lang="en-US" altLang="en-US"/>
              <a:pPr>
                <a:defRPr/>
              </a:pPr>
              <a:t>‹#›</a:t>
            </a:fld>
            <a:endParaRPr lang="en-US" altLang="en-US"/>
          </a:p>
        </p:txBody>
      </p:sp>
    </p:spTree>
    <p:extLst>
      <p:ext uri="{BB962C8B-B14F-4D97-AF65-F5344CB8AC3E}">
        <p14:creationId xmlns:p14="http://schemas.microsoft.com/office/powerpoint/2010/main" val="427097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257DDB08-22DF-4CA7-8825-2FD6ACB0F173}"/>
              </a:ext>
            </a:extLst>
          </p:cNvPr>
          <p:cNvSpPr>
            <a:spLocks noGrp="1"/>
          </p:cNvSpPr>
          <p:nvPr>
            <p:ph type="dt" sz="half" idx="10"/>
          </p:nvPr>
        </p:nvSpPr>
        <p:spPr/>
        <p:txBody>
          <a:bodyPr/>
          <a:lstStyle>
            <a:lvl1pPr>
              <a:defRPr/>
            </a:lvl1pPr>
          </a:lstStyle>
          <a:p>
            <a:pPr>
              <a:defRPr/>
            </a:pPr>
            <a:fld id="{D414FE52-D822-4241-B7C5-3DE4DB53F612}" type="datetimeFigureOut">
              <a:rPr lang="en-US"/>
              <a:pPr>
                <a:defRPr/>
              </a:pPr>
              <a:t>4/16/2020</a:t>
            </a:fld>
            <a:endParaRPr lang="en-US"/>
          </a:p>
        </p:txBody>
      </p:sp>
      <p:sp>
        <p:nvSpPr>
          <p:cNvPr id="5" name="Footer Placeholder 4">
            <a:extLst>
              <a:ext uri="{FF2B5EF4-FFF2-40B4-BE49-F238E27FC236}">
                <a16:creationId xmlns:a16="http://schemas.microsoft.com/office/drawing/2014/main" id="{6C724F65-A66C-43F0-98A2-C7E5392367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94EE33-02B5-4D12-91DD-FDC2888BB972}"/>
              </a:ext>
            </a:extLst>
          </p:cNvPr>
          <p:cNvSpPr>
            <a:spLocks noGrp="1"/>
          </p:cNvSpPr>
          <p:nvPr>
            <p:ph type="sldNum" sz="quarter" idx="12"/>
          </p:nvPr>
        </p:nvSpPr>
        <p:spPr/>
        <p:txBody>
          <a:bodyPr/>
          <a:lstStyle>
            <a:lvl1pPr>
              <a:defRPr smtClean="0">
                <a:solidFill>
                  <a:srgbClr val="D1EAEE"/>
                </a:solidFill>
              </a:defRPr>
            </a:lvl1pPr>
          </a:lstStyle>
          <a:p>
            <a:pPr>
              <a:defRPr/>
            </a:pPr>
            <a:fld id="{5DD955D1-B4B4-4E17-833E-98E8A7C81C17}" type="slidenum">
              <a:rPr lang="en-US" altLang="en-US"/>
              <a:pPr>
                <a:defRPr/>
              </a:pPr>
              <a:t>‹#›</a:t>
            </a:fld>
            <a:endParaRPr lang="en-US" altLang="en-US"/>
          </a:p>
        </p:txBody>
      </p:sp>
    </p:spTree>
    <p:extLst>
      <p:ext uri="{BB962C8B-B14F-4D97-AF65-F5344CB8AC3E}">
        <p14:creationId xmlns:p14="http://schemas.microsoft.com/office/powerpoint/2010/main" val="15269421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272EBA84-F3D4-4C91-B7F5-C54E34975CE1}"/>
              </a:ext>
            </a:extLst>
          </p:cNvPr>
          <p:cNvSpPr>
            <a:spLocks noGrp="1"/>
          </p:cNvSpPr>
          <p:nvPr>
            <p:ph type="dt" sz="half" idx="10"/>
          </p:nvPr>
        </p:nvSpPr>
        <p:spPr/>
        <p:txBody>
          <a:bodyPr/>
          <a:lstStyle>
            <a:lvl1pPr>
              <a:defRPr/>
            </a:lvl1pPr>
          </a:lstStyle>
          <a:p>
            <a:pPr>
              <a:defRPr/>
            </a:pPr>
            <a:fld id="{C06D3C09-29A4-4978-A214-38C229F9BECD}" type="datetimeFigureOut">
              <a:rPr lang="en-US"/>
              <a:pPr>
                <a:defRPr/>
              </a:pPr>
              <a:t>4/16/2020</a:t>
            </a:fld>
            <a:endParaRPr lang="en-US"/>
          </a:p>
        </p:txBody>
      </p:sp>
      <p:sp>
        <p:nvSpPr>
          <p:cNvPr id="6" name="Footer Placeholder 21">
            <a:extLst>
              <a:ext uri="{FF2B5EF4-FFF2-40B4-BE49-F238E27FC236}">
                <a16:creationId xmlns:a16="http://schemas.microsoft.com/office/drawing/2014/main" id="{9A2E8656-C74C-4306-A49A-834F15BE39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6D19F3A4-6482-4118-B6BC-C7F92B1F8012}"/>
              </a:ext>
            </a:extLst>
          </p:cNvPr>
          <p:cNvSpPr>
            <a:spLocks noGrp="1"/>
          </p:cNvSpPr>
          <p:nvPr>
            <p:ph type="sldNum" sz="quarter" idx="12"/>
          </p:nvPr>
        </p:nvSpPr>
        <p:spPr/>
        <p:txBody>
          <a:bodyPr/>
          <a:lstStyle>
            <a:lvl1pPr>
              <a:defRPr/>
            </a:lvl1pPr>
          </a:lstStyle>
          <a:p>
            <a:pPr>
              <a:defRPr/>
            </a:pPr>
            <a:fld id="{3E9B9E5B-473C-4FA1-B87B-2C11209823EB}" type="slidenum">
              <a:rPr lang="en-US" altLang="en-US"/>
              <a:pPr>
                <a:defRPr/>
              </a:pPr>
              <a:t>‹#›</a:t>
            </a:fld>
            <a:endParaRPr lang="en-US" altLang="en-US"/>
          </a:p>
        </p:txBody>
      </p:sp>
    </p:spTree>
    <p:extLst>
      <p:ext uri="{BB962C8B-B14F-4D97-AF65-F5344CB8AC3E}">
        <p14:creationId xmlns:p14="http://schemas.microsoft.com/office/powerpoint/2010/main" val="63516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78EF2B24-265C-4C24-B0EC-6DF61C82B3D9}"/>
              </a:ext>
            </a:extLst>
          </p:cNvPr>
          <p:cNvSpPr>
            <a:spLocks noGrp="1"/>
          </p:cNvSpPr>
          <p:nvPr>
            <p:ph type="dt" sz="half" idx="10"/>
          </p:nvPr>
        </p:nvSpPr>
        <p:spPr/>
        <p:txBody>
          <a:bodyPr/>
          <a:lstStyle>
            <a:lvl1pPr>
              <a:defRPr/>
            </a:lvl1pPr>
          </a:lstStyle>
          <a:p>
            <a:pPr>
              <a:defRPr/>
            </a:pPr>
            <a:fld id="{D58B6956-8B6F-43DD-9C55-E7CAFA9200A5}" type="datetimeFigureOut">
              <a:rPr lang="en-US"/>
              <a:pPr>
                <a:defRPr/>
              </a:pPr>
              <a:t>4/16/2020</a:t>
            </a:fld>
            <a:endParaRPr lang="en-US"/>
          </a:p>
        </p:txBody>
      </p:sp>
      <p:sp>
        <p:nvSpPr>
          <p:cNvPr id="8" name="Footer Placeholder 21">
            <a:extLst>
              <a:ext uri="{FF2B5EF4-FFF2-40B4-BE49-F238E27FC236}">
                <a16:creationId xmlns:a16="http://schemas.microsoft.com/office/drawing/2014/main" id="{D60A8090-0052-40AC-8487-1724C8205AC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3580BA62-5AB3-4597-AA04-CD0E3BFFAC05}"/>
              </a:ext>
            </a:extLst>
          </p:cNvPr>
          <p:cNvSpPr>
            <a:spLocks noGrp="1"/>
          </p:cNvSpPr>
          <p:nvPr>
            <p:ph type="sldNum" sz="quarter" idx="12"/>
          </p:nvPr>
        </p:nvSpPr>
        <p:spPr/>
        <p:txBody>
          <a:bodyPr/>
          <a:lstStyle>
            <a:lvl1pPr>
              <a:defRPr/>
            </a:lvl1pPr>
          </a:lstStyle>
          <a:p>
            <a:pPr>
              <a:defRPr/>
            </a:pPr>
            <a:fld id="{4D9DAD8F-EBC3-4F57-B7C9-BC7EB320182D}" type="slidenum">
              <a:rPr lang="en-US" altLang="en-US"/>
              <a:pPr>
                <a:defRPr/>
              </a:pPr>
              <a:t>‹#›</a:t>
            </a:fld>
            <a:endParaRPr lang="en-US" altLang="en-US"/>
          </a:p>
        </p:txBody>
      </p:sp>
    </p:spTree>
    <p:extLst>
      <p:ext uri="{BB962C8B-B14F-4D97-AF65-F5344CB8AC3E}">
        <p14:creationId xmlns:p14="http://schemas.microsoft.com/office/powerpoint/2010/main" val="146082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1C55A26E-CF36-4FB1-9AF0-3E8256157654}"/>
              </a:ext>
            </a:extLst>
          </p:cNvPr>
          <p:cNvSpPr>
            <a:spLocks noGrp="1"/>
          </p:cNvSpPr>
          <p:nvPr>
            <p:ph type="dt" sz="half" idx="10"/>
          </p:nvPr>
        </p:nvSpPr>
        <p:spPr/>
        <p:txBody>
          <a:bodyPr/>
          <a:lstStyle>
            <a:lvl1pPr>
              <a:defRPr/>
            </a:lvl1pPr>
          </a:lstStyle>
          <a:p>
            <a:pPr>
              <a:defRPr/>
            </a:pPr>
            <a:fld id="{0203A757-A677-4464-9F8A-3D65885B9DB9}" type="datetimeFigureOut">
              <a:rPr lang="en-US"/>
              <a:pPr>
                <a:defRPr/>
              </a:pPr>
              <a:t>4/16/2020</a:t>
            </a:fld>
            <a:endParaRPr lang="en-US"/>
          </a:p>
        </p:txBody>
      </p:sp>
      <p:sp>
        <p:nvSpPr>
          <p:cNvPr id="4" name="Footer Placeholder 21">
            <a:extLst>
              <a:ext uri="{FF2B5EF4-FFF2-40B4-BE49-F238E27FC236}">
                <a16:creationId xmlns:a16="http://schemas.microsoft.com/office/drawing/2014/main" id="{1564A774-66B3-4628-A3A3-ED51798687D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5C3BDB7D-09C1-43C8-918C-98A3A0079366}"/>
              </a:ext>
            </a:extLst>
          </p:cNvPr>
          <p:cNvSpPr>
            <a:spLocks noGrp="1"/>
          </p:cNvSpPr>
          <p:nvPr>
            <p:ph type="sldNum" sz="quarter" idx="12"/>
          </p:nvPr>
        </p:nvSpPr>
        <p:spPr/>
        <p:txBody>
          <a:bodyPr/>
          <a:lstStyle>
            <a:lvl1pPr>
              <a:defRPr/>
            </a:lvl1pPr>
          </a:lstStyle>
          <a:p>
            <a:pPr>
              <a:defRPr/>
            </a:pPr>
            <a:fld id="{C71B44DA-921C-41A8-A2AB-435DD1C5D9F1}" type="slidenum">
              <a:rPr lang="en-US" altLang="en-US"/>
              <a:pPr>
                <a:defRPr/>
              </a:pPr>
              <a:t>‹#›</a:t>
            </a:fld>
            <a:endParaRPr lang="en-US" altLang="en-US"/>
          </a:p>
        </p:txBody>
      </p:sp>
    </p:spTree>
    <p:extLst>
      <p:ext uri="{BB962C8B-B14F-4D97-AF65-F5344CB8AC3E}">
        <p14:creationId xmlns:p14="http://schemas.microsoft.com/office/powerpoint/2010/main" val="355654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BC4B50D3-44CA-4B00-A71E-037089FAB541}"/>
              </a:ext>
            </a:extLst>
          </p:cNvPr>
          <p:cNvSpPr>
            <a:spLocks noGrp="1"/>
          </p:cNvSpPr>
          <p:nvPr>
            <p:ph type="dt" sz="half" idx="10"/>
          </p:nvPr>
        </p:nvSpPr>
        <p:spPr/>
        <p:txBody>
          <a:bodyPr/>
          <a:lstStyle>
            <a:lvl1pPr>
              <a:defRPr/>
            </a:lvl1pPr>
          </a:lstStyle>
          <a:p>
            <a:pPr>
              <a:defRPr/>
            </a:pPr>
            <a:fld id="{BD79BE7A-7519-413A-8C4B-4E47F4B9AB50}" type="datetimeFigureOut">
              <a:rPr lang="en-US"/>
              <a:pPr>
                <a:defRPr/>
              </a:pPr>
              <a:t>4/16/2020</a:t>
            </a:fld>
            <a:endParaRPr lang="en-US"/>
          </a:p>
        </p:txBody>
      </p:sp>
      <p:sp>
        <p:nvSpPr>
          <p:cNvPr id="3" name="Footer Placeholder 21">
            <a:extLst>
              <a:ext uri="{FF2B5EF4-FFF2-40B4-BE49-F238E27FC236}">
                <a16:creationId xmlns:a16="http://schemas.microsoft.com/office/drawing/2014/main" id="{A2EE47C4-2ED0-4EBA-9A0D-FB6C4A076A4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5BA5D598-A22F-4CBC-89C6-40EAD3359080}"/>
              </a:ext>
            </a:extLst>
          </p:cNvPr>
          <p:cNvSpPr>
            <a:spLocks noGrp="1"/>
          </p:cNvSpPr>
          <p:nvPr>
            <p:ph type="sldNum" sz="quarter" idx="12"/>
          </p:nvPr>
        </p:nvSpPr>
        <p:spPr/>
        <p:txBody>
          <a:bodyPr/>
          <a:lstStyle>
            <a:lvl1pPr>
              <a:defRPr/>
            </a:lvl1pPr>
          </a:lstStyle>
          <a:p>
            <a:pPr>
              <a:defRPr/>
            </a:pPr>
            <a:fld id="{EDEF68A8-19B4-4187-9C30-4A6787049F20}" type="slidenum">
              <a:rPr lang="en-US" altLang="en-US"/>
              <a:pPr>
                <a:defRPr/>
              </a:pPr>
              <a:t>‹#›</a:t>
            </a:fld>
            <a:endParaRPr lang="en-US" altLang="en-US"/>
          </a:p>
        </p:txBody>
      </p:sp>
    </p:spTree>
    <p:extLst>
      <p:ext uri="{BB962C8B-B14F-4D97-AF65-F5344CB8AC3E}">
        <p14:creationId xmlns:p14="http://schemas.microsoft.com/office/powerpoint/2010/main" val="142875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18DDC3A-61E0-4DC2-85A1-679F03D66F27}"/>
              </a:ext>
            </a:extLst>
          </p:cNvPr>
          <p:cNvSpPr>
            <a:spLocks noGrp="1"/>
          </p:cNvSpPr>
          <p:nvPr>
            <p:ph type="dt" sz="half" idx="10"/>
          </p:nvPr>
        </p:nvSpPr>
        <p:spPr/>
        <p:txBody>
          <a:bodyPr/>
          <a:lstStyle>
            <a:lvl1pPr>
              <a:defRPr/>
            </a:lvl1pPr>
          </a:lstStyle>
          <a:p>
            <a:pPr>
              <a:defRPr/>
            </a:pPr>
            <a:fld id="{58249F7B-7B70-4AD4-9DFF-4D333BDCCC2A}" type="datetimeFigureOut">
              <a:rPr lang="en-US"/>
              <a:pPr>
                <a:defRPr/>
              </a:pPr>
              <a:t>4/16/2020</a:t>
            </a:fld>
            <a:endParaRPr lang="en-US"/>
          </a:p>
        </p:txBody>
      </p:sp>
      <p:sp>
        <p:nvSpPr>
          <p:cNvPr id="6" name="Footer Placeholder 21">
            <a:extLst>
              <a:ext uri="{FF2B5EF4-FFF2-40B4-BE49-F238E27FC236}">
                <a16:creationId xmlns:a16="http://schemas.microsoft.com/office/drawing/2014/main" id="{D6036F61-FCE8-4D17-91ED-4BEAAFEFC4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5EA6930F-9438-4C94-B6DD-DE2B2AD61740}"/>
              </a:ext>
            </a:extLst>
          </p:cNvPr>
          <p:cNvSpPr>
            <a:spLocks noGrp="1"/>
          </p:cNvSpPr>
          <p:nvPr>
            <p:ph type="sldNum" sz="quarter" idx="12"/>
          </p:nvPr>
        </p:nvSpPr>
        <p:spPr/>
        <p:txBody>
          <a:bodyPr/>
          <a:lstStyle>
            <a:lvl1pPr>
              <a:defRPr/>
            </a:lvl1pPr>
          </a:lstStyle>
          <a:p>
            <a:pPr>
              <a:defRPr/>
            </a:pPr>
            <a:fld id="{20DB506F-DA12-49DD-A7EA-CC28B767582F}" type="slidenum">
              <a:rPr lang="en-US" altLang="en-US"/>
              <a:pPr>
                <a:defRPr/>
              </a:pPr>
              <a:t>‹#›</a:t>
            </a:fld>
            <a:endParaRPr lang="en-US" altLang="en-US"/>
          </a:p>
        </p:txBody>
      </p:sp>
    </p:spTree>
    <p:extLst>
      <p:ext uri="{BB962C8B-B14F-4D97-AF65-F5344CB8AC3E}">
        <p14:creationId xmlns:p14="http://schemas.microsoft.com/office/powerpoint/2010/main" val="299447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1AEAC836-49BE-43DB-B2C5-6A27BABDF27B}"/>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a:extLst>
              <a:ext uri="{FF2B5EF4-FFF2-40B4-BE49-F238E27FC236}">
                <a16:creationId xmlns:a16="http://schemas.microsoft.com/office/drawing/2014/main" id="{8B5B5C93-EEB0-4686-8DBD-26A5B75BA6C2}"/>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15">
            <a:extLst>
              <a:ext uri="{FF2B5EF4-FFF2-40B4-BE49-F238E27FC236}">
                <a16:creationId xmlns:a16="http://schemas.microsoft.com/office/drawing/2014/main" id="{0C888BDD-FA6B-43AE-87E4-DFAEA2F53C49}"/>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16">
            <a:extLst>
              <a:ext uri="{FF2B5EF4-FFF2-40B4-BE49-F238E27FC236}">
                <a16:creationId xmlns:a16="http://schemas.microsoft.com/office/drawing/2014/main" id="{C4069995-E1DC-4027-8722-D3C8E44FAD65}"/>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46269FCF-D63D-405A-BE7D-48CC2710EB65}"/>
              </a:ext>
            </a:extLst>
          </p:cNvPr>
          <p:cNvSpPr>
            <a:spLocks noGrp="1"/>
          </p:cNvSpPr>
          <p:nvPr>
            <p:ph type="dt" sz="half" idx="10"/>
          </p:nvPr>
        </p:nvSpPr>
        <p:spPr/>
        <p:txBody>
          <a:bodyPr/>
          <a:lstStyle>
            <a:lvl1pPr>
              <a:defRPr/>
            </a:lvl1pPr>
          </a:lstStyle>
          <a:p>
            <a:pPr>
              <a:defRPr/>
            </a:pPr>
            <a:fld id="{3306CA4D-30A8-4FEF-BC45-C8270D76F883}" type="datetimeFigureOut">
              <a:rPr lang="en-US"/>
              <a:pPr>
                <a:defRPr/>
              </a:pPr>
              <a:t>4/16/2020</a:t>
            </a:fld>
            <a:endParaRPr lang="en-US"/>
          </a:p>
        </p:txBody>
      </p:sp>
      <p:sp>
        <p:nvSpPr>
          <p:cNvPr id="10" name="Footer Placeholder 5">
            <a:extLst>
              <a:ext uri="{FF2B5EF4-FFF2-40B4-BE49-F238E27FC236}">
                <a16:creationId xmlns:a16="http://schemas.microsoft.com/office/drawing/2014/main" id="{3E4BC824-2D6C-4B21-B2D9-6058BA29B753}"/>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1A8BDEFF-7091-433B-939C-2A4D5822B702}"/>
              </a:ext>
            </a:extLst>
          </p:cNvPr>
          <p:cNvSpPr>
            <a:spLocks noGrp="1"/>
          </p:cNvSpPr>
          <p:nvPr>
            <p:ph type="sldNum" sz="quarter" idx="12"/>
          </p:nvPr>
        </p:nvSpPr>
        <p:spPr>
          <a:xfrm>
            <a:off x="8077200" y="6356350"/>
            <a:ext cx="609600" cy="365125"/>
          </a:xfrm>
        </p:spPr>
        <p:txBody>
          <a:bodyPr/>
          <a:lstStyle>
            <a:lvl1pPr>
              <a:defRPr smtClean="0"/>
            </a:lvl1pPr>
          </a:lstStyle>
          <a:p>
            <a:pPr>
              <a:defRPr/>
            </a:pPr>
            <a:fld id="{284EA4A7-89DA-42BB-BCED-D62CC65DB096}" type="slidenum">
              <a:rPr lang="en-US" altLang="en-US"/>
              <a:pPr>
                <a:defRPr/>
              </a:pPr>
              <a:t>‹#›</a:t>
            </a:fld>
            <a:endParaRPr lang="en-US" altLang="en-US"/>
          </a:p>
        </p:txBody>
      </p:sp>
    </p:spTree>
    <p:extLst>
      <p:ext uri="{BB962C8B-B14F-4D97-AF65-F5344CB8AC3E}">
        <p14:creationId xmlns:p14="http://schemas.microsoft.com/office/powerpoint/2010/main" val="212741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995AC6-B388-433C-BD84-00FB893ED115}"/>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a:extLst>
              <a:ext uri="{FF2B5EF4-FFF2-40B4-BE49-F238E27FC236}">
                <a16:creationId xmlns:a16="http://schemas.microsoft.com/office/drawing/2014/main" id="{8DA0BC88-69F7-462D-8DD2-D35B7D886F50}"/>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a:extLst>
              <a:ext uri="{FF2B5EF4-FFF2-40B4-BE49-F238E27FC236}">
                <a16:creationId xmlns:a16="http://schemas.microsoft.com/office/drawing/2014/main" id="{CA95118C-4CB4-4A1C-A4AB-DF5C42B05122}"/>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A1A154B7-F041-4E7F-ACA7-9BF523803B26}"/>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905802B9-32C7-4515-BE93-2F328A2F485D}"/>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47D49DD-440B-46F2-B079-8C6D9A8C92AB}" type="datetimeFigureOut">
              <a:rPr lang="en-US"/>
              <a:pPr>
                <a:defRPr/>
              </a:pPr>
              <a:t>4/16/2020</a:t>
            </a:fld>
            <a:endParaRPr lang="en-US"/>
          </a:p>
        </p:txBody>
      </p:sp>
      <p:sp>
        <p:nvSpPr>
          <p:cNvPr id="22" name="Footer Placeholder 21">
            <a:extLst>
              <a:ext uri="{FF2B5EF4-FFF2-40B4-BE49-F238E27FC236}">
                <a16:creationId xmlns:a16="http://schemas.microsoft.com/office/drawing/2014/main" id="{48E57C6E-9D55-43FE-9379-A0CFAB795144}"/>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a:extLst>
              <a:ext uri="{FF2B5EF4-FFF2-40B4-BE49-F238E27FC236}">
                <a16:creationId xmlns:a16="http://schemas.microsoft.com/office/drawing/2014/main" id="{12F5EC7F-068C-4C77-9E2E-902394A6FAA7}"/>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latin typeface="Constantia" panose="02030602050306030303" pitchFamily="18" charset="0"/>
              </a:defRPr>
            </a:lvl1pPr>
          </a:lstStyle>
          <a:p>
            <a:pPr>
              <a:defRPr/>
            </a:pPr>
            <a:fld id="{3363A01B-D56F-44E1-8A06-1BDF10FDD914}" type="slidenum">
              <a:rPr lang="en-US" altLang="en-US"/>
              <a:pPr>
                <a:defRPr/>
              </a:pPr>
              <a:t>‹#›</a:t>
            </a:fld>
            <a:endParaRPr lang="en-US" altLang="en-US"/>
          </a:p>
        </p:txBody>
      </p:sp>
      <p:grpSp>
        <p:nvGrpSpPr>
          <p:cNvPr id="1033" name="Group 1">
            <a:extLst>
              <a:ext uri="{FF2B5EF4-FFF2-40B4-BE49-F238E27FC236}">
                <a16:creationId xmlns:a16="http://schemas.microsoft.com/office/drawing/2014/main" id="{DEE7C4EF-6FDA-46ED-BE36-8A879D8FFFA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01339DB6-1D2A-4F4B-B3B8-F1B710ACE5D1}"/>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Freeform 12">
              <a:extLst>
                <a:ext uri="{FF2B5EF4-FFF2-40B4-BE49-F238E27FC236}">
                  <a16:creationId xmlns:a16="http://schemas.microsoft.com/office/drawing/2014/main" id="{0CC0A45D-B906-4CE3-99D6-511F2E300498}"/>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27" r:id="rId1"/>
    <p:sldLayoutId id="2147483919" r:id="rId2"/>
    <p:sldLayoutId id="2147483928" r:id="rId3"/>
    <p:sldLayoutId id="2147483920" r:id="rId4"/>
    <p:sldLayoutId id="2147483921" r:id="rId5"/>
    <p:sldLayoutId id="2147483922" r:id="rId6"/>
    <p:sldLayoutId id="2147483923" r:id="rId7"/>
    <p:sldLayoutId id="2147483924" r:id="rId8"/>
    <p:sldLayoutId id="2147483929" r:id="rId9"/>
    <p:sldLayoutId id="2147483925" r:id="rId10"/>
    <p:sldLayoutId id="2147483926" r:id="rId1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anose="020F0502020204030204" pitchFamily="34" charset="0"/>
        </a:defRPr>
      </a:lvl2pPr>
      <a:lvl3pPr algn="l" rtl="0" eaLnBrk="1" fontAlgn="base" hangingPunct="1">
        <a:spcBef>
          <a:spcPct val="0"/>
        </a:spcBef>
        <a:spcAft>
          <a:spcPct val="0"/>
        </a:spcAft>
        <a:defRPr sz="5000">
          <a:solidFill>
            <a:schemeClr val="tx2"/>
          </a:solidFill>
          <a:latin typeface="Calibri" panose="020F0502020204030204" pitchFamily="34" charset="0"/>
        </a:defRPr>
      </a:lvl3pPr>
      <a:lvl4pPr algn="l" rtl="0" eaLnBrk="1" fontAlgn="base" hangingPunct="1">
        <a:spcBef>
          <a:spcPct val="0"/>
        </a:spcBef>
        <a:spcAft>
          <a:spcPct val="0"/>
        </a:spcAft>
        <a:defRPr sz="5000">
          <a:solidFill>
            <a:schemeClr val="tx2"/>
          </a:solidFill>
          <a:latin typeface="Calibri" panose="020F0502020204030204" pitchFamily="34" charset="0"/>
        </a:defRPr>
      </a:lvl4pPr>
      <a:lvl5pPr algn="l" rtl="0" eaLnBrk="1" fontAlgn="base" hangingPunct="1">
        <a:spcBef>
          <a:spcPct val="0"/>
        </a:spcBef>
        <a:spcAft>
          <a:spcPct val="0"/>
        </a:spcAft>
        <a:defRPr sz="5000">
          <a:solidFill>
            <a:schemeClr val="tx2"/>
          </a:solidFill>
          <a:latin typeface="Calibri" panose="020F0502020204030204" pitchFamily="34" charset="0"/>
        </a:defRPr>
      </a:lvl5pPr>
      <a:lvl6pPr marL="457200" algn="l" rtl="0" eaLnBrk="1" fontAlgn="base" hangingPunct="1">
        <a:spcBef>
          <a:spcPct val="0"/>
        </a:spcBef>
        <a:spcAft>
          <a:spcPct val="0"/>
        </a:spcAft>
        <a:defRPr sz="5000">
          <a:solidFill>
            <a:schemeClr val="tx2"/>
          </a:solidFill>
          <a:latin typeface="Calibri" panose="020F0502020204030204" pitchFamily="34" charset="0"/>
        </a:defRPr>
      </a:lvl6pPr>
      <a:lvl7pPr marL="914400" algn="l" rtl="0" eaLnBrk="1" fontAlgn="base" hangingPunct="1">
        <a:spcBef>
          <a:spcPct val="0"/>
        </a:spcBef>
        <a:spcAft>
          <a:spcPct val="0"/>
        </a:spcAft>
        <a:defRPr sz="5000">
          <a:solidFill>
            <a:schemeClr val="tx2"/>
          </a:solidFill>
          <a:latin typeface="Calibri" panose="020F0502020204030204" pitchFamily="34" charset="0"/>
        </a:defRPr>
      </a:lvl7pPr>
      <a:lvl8pPr marL="1371600" algn="l" rtl="0" eaLnBrk="1" fontAlgn="base" hangingPunct="1">
        <a:spcBef>
          <a:spcPct val="0"/>
        </a:spcBef>
        <a:spcAft>
          <a:spcPct val="0"/>
        </a:spcAft>
        <a:defRPr sz="5000">
          <a:solidFill>
            <a:schemeClr val="tx2"/>
          </a:solidFill>
          <a:latin typeface="Calibri" panose="020F0502020204030204" pitchFamily="34" charset="0"/>
        </a:defRPr>
      </a:lvl8pPr>
      <a:lvl9pPr marL="1828800" algn="l" rtl="0" eaLnBrk="1" fontAlgn="base" hangingPunct="1">
        <a:spcBef>
          <a:spcPct val="0"/>
        </a:spcBef>
        <a:spcAft>
          <a:spcPct val="0"/>
        </a:spcAft>
        <a:defRPr sz="5000">
          <a:solidFill>
            <a:schemeClr val="tx2"/>
          </a:solidFill>
          <a:latin typeface="Calibri" panose="020F0502020204030204"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2D53698-8723-43E6-AFB4-2C79A8E031E1}"/>
              </a:ext>
            </a:extLst>
          </p:cNvPr>
          <p:cNvSpPr>
            <a:spLocks noGrp="1"/>
          </p:cNvSpPr>
          <p:nvPr>
            <p:ph type="title"/>
          </p:nvPr>
        </p:nvSpPr>
        <p:spPr/>
        <p:txBody>
          <a:bodyPr/>
          <a:lstStyle/>
          <a:p>
            <a:pPr algn="ctr" eaLnBrk="1" hangingPunct="1"/>
            <a:r>
              <a:rPr lang="en-US" altLang="en-US"/>
              <a:t> CAESAREAN SECTION</a:t>
            </a:r>
          </a:p>
        </p:txBody>
      </p:sp>
      <p:sp>
        <p:nvSpPr>
          <p:cNvPr id="3" name="Content Placeholder 2">
            <a:extLst>
              <a:ext uri="{FF2B5EF4-FFF2-40B4-BE49-F238E27FC236}">
                <a16:creationId xmlns:a16="http://schemas.microsoft.com/office/drawing/2014/main" id="{2038D009-8F08-4699-81B5-9B0EC32B35A8}"/>
              </a:ext>
            </a:extLst>
          </p:cNvPr>
          <p:cNvSpPr>
            <a:spLocks noGrp="1"/>
          </p:cNvSpPr>
          <p:nvPr>
            <p:ph idx="1"/>
          </p:nvPr>
        </p:nvSpPr>
        <p:spPr>
          <a:xfrm>
            <a:off x="533400" y="1676400"/>
            <a:ext cx="8229600" cy="4525963"/>
          </a:xfrm>
        </p:spPr>
        <p:txBody>
          <a:bodyPr>
            <a:normAutofit/>
          </a:bodyPr>
          <a:lstStyle/>
          <a:p>
            <a:pPr marL="2166938" lvl="8" indent="-1941513" algn="ctr">
              <a:buFontTx/>
              <a:buNone/>
              <a:defRPr/>
            </a:pPr>
            <a:r>
              <a:rPr lang="en-US" sz="4000" dirty="0"/>
              <a:t>               </a:t>
            </a:r>
            <a:endParaRPr lang="en-US" sz="2600" dirty="0">
              <a:latin typeface="Arial" pitchFamily="34" charset="0"/>
              <a:cs typeface="Arial" pitchFamily="34" charset="0"/>
            </a:endParaRPr>
          </a:p>
          <a:p>
            <a:pPr marL="2166938" lvl="8" indent="-1941513">
              <a:buFontTx/>
              <a:buNone/>
              <a:defRPr/>
            </a:pPr>
            <a:r>
              <a:rPr lang="en-US" sz="4000" dirty="0"/>
              <a:t>               ADVANCED </a:t>
            </a:r>
          </a:p>
          <a:p>
            <a:pPr marL="2166938" lvl="8" indent="-1941513">
              <a:buFontTx/>
              <a:buNone/>
              <a:defRPr/>
            </a:pPr>
            <a:r>
              <a:rPr lang="en-US" sz="4000" dirty="0"/>
              <a:t>MATERNAL AND CHILD HEALTH        NURSING</a:t>
            </a:r>
          </a:p>
          <a:p>
            <a:pPr marL="2166938" lvl="8" indent="-1941513">
              <a:buFontTx/>
              <a:buNone/>
              <a:defRPr/>
            </a:pPr>
            <a:r>
              <a:rPr lang="en-US" sz="4000" dirty="0"/>
              <a:t>                NSC504</a:t>
            </a:r>
          </a:p>
          <a:p>
            <a:pPr marL="2166938" lvl="8" indent="-1941513">
              <a:buFontTx/>
              <a:buNone/>
              <a:defRPr/>
            </a:pPr>
            <a:endParaRPr lang="en-US" sz="4000" dirty="0"/>
          </a:p>
          <a:p>
            <a:pPr marL="2166938" lvl="8" indent="-1941513">
              <a:buFontTx/>
              <a:buNone/>
              <a:defRPr/>
            </a:pPr>
            <a:endParaRPr lang="en-US" sz="2800"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82E5-A43A-4F96-8BEB-45FD36C9FBC5}"/>
              </a:ext>
            </a:extLst>
          </p:cNvPr>
          <p:cNvSpPr>
            <a:spLocks noGrp="1"/>
          </p:cNvSpPr>
          <p:nvPr>
            <p:ph type="title"/>
          </p:nvPr>
        </p:nvSpPr>
        <p:spPr/>
        <p:txBody>
          <a:bodyPr>
            <a:normAutofit fontScale="90000"/>
          </a:bodyPr>
          <a:lstStyle/>
          <a:p>
            <a:pPr eaLnBrk="1" fontAlgn="auto" hangingPunct="1">
              <a:spcAft>
                <a:spcPts val="0"/>
              </a:spcAft>
              <a:defRPr/>
            </a:pPr>
            <a:r>
              <a:rPr lang="en-US" dirty="0"/>
              <a:t>ANATOMY AND PHYSIOLOGY CONTINUED</a:t>
            </a:r>
          </a:p>
        </p:txBody>
      </p:sp>
      <p:sp>
        <p:nvSpPr>
          <p:cNvPr id="3" name="Content Placeholder 2">
            <a:extLst>
              <a:ext uri="{FF2B5EF4-FFF2-40B4-BE49-F238E27FC236}">
                <a16:creationId xmlns:a16="http://schemas.microsoft.com/office/drawing/2014/main" id="{D0ABE46E-3D13-43AA-BDCD-E5D045537378}"/>
              </a:ext>
            </a:extLst>
          </p:cNvPr>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None/>
              <a:defRPr/>
            </a:pPr>
            <a:r>
              <a:rPr lang="en-US" b="1" dirty="0"/>
              <a:t>Layers or covering of the uterus</a:t>
            </a:r>
          </a:p>
          <a:p>
            <a:pPr marL="274320" indent="-274320" algn="just" eaLnBrk="1" fontAlgn="auto" hangingPunct="1">
              <a:spcAft>
                <a:spcPts val="0"/>
              </a:spcAft>
              <a:buClr>
                <a:schemeClr val="accent3"/>
              </a:buClr>
              <a:buFont typeface="Wingdings 2"/>
              <a:buNone/>
              <a:defRPr/>
            </a:pPr>
            <a:r>
              <a:rPr lang="en-US" dirty="0"/>
              <a:t>	The uterus consists of three layers namely; the </a:t>
            </a:r>
            <a:r>
              <a:rPr lang="en-US" dirty="0" err="1"/>
              <a:t>perimetrium</a:t>
            </a:r>
            <a:r>
              <a:rPr lang="en-US" dirty="0"/>
              <a:t>, </a:t>
            </a:r>
            <a:r>
              <a:rPr lang="en-US" dirty="0" err="1"/>
              <a:t>myometrium</a:t>
            </a:r>
            <a:r>
              <a:rPr lang="en-US" dirty="0"/>
              <a:t> and </a:t>
            </a:r>
            <a:r>
              <a:rPr lang="en-US" dirty="0" err="1"/>
              <a:t>endometrium</a:t>
            </a:r>
            <a:r>
              <a:rPr lang="en-US" dirty="0"/>
              <a:t>.</a:t>
            </a:r>
          </a:p>
          <a:p>
            <a:pPr marL="571500" indent="-571500" algn="just" eaLnBrk="1" fontAlgn="auto" hangingPunct="1">
              <a:spcAft>
                <a:spcPts val="0"/>
              </a:spcAft>
              <a:buClr>
                <a:schemeClr val="accent3"/>
              </a:buClr>
              <a:buFont typeface="Wingdings 2"/>
              <a:buAutoNum type="romanLcParenR"/>
              <a:defRPr/>
            </a:pPr>
            <a:r>
              <a:rPr lang="en-US" b="1" dirty="0" err="1"/>
              <a:t>Perimetrium</a:t>
            </a:r>
            <a:r>
              <a:rPr lang="en-US" b="1" dirty="0"/>
              <a:t>:</a:t>
            </a:r>
            <a:r>
              <a:rPr lang="en-US" dirty="0"/>
              <a:t> is the outermost covering of the uterus. It consist of peritoneum which drapes over the uterus, covering all except narrow strip on both side and the anterior wall of the upper part of the cervix. It covers the bladder at the bladder to form the uteri-</a:t>
            </a:r>
            <a:r>
              <a:rPr lang="en-US" dirty="0" err="1"/>
              <a:t>vessical</a:t>
            </a:r>
            <a:r>
              <a:rPr lang="en-US" dirty="0"/>
              <a:t> pouch in front and the recto-</a:t>
            </a:r>
            <a:r>
              <a:rPr lang="en-US" dirty="0" err="1"/>
              <a:t>vessical</a:t>
            </a:r>
            <a:r>
              <a:rPr lang="en-US" dirty="0"/>
              <a:t> pouch (pouch of </a:t>
            </a:r>
            <a:r>
              <a:rPr lang="en-US" dirty="0" err="1"/>
              <a:t>douglas</a:t>
            </a:r>
            <a:r>
              <a:rPr lang="en-US" dirty="0"/>
              <a:t>) behind. The peritoneum extends beyond to form the broad ligament</a:t>
            </a:r>
          </a:p>
          <a:p>
            <a:pPr marL="571500" indent="-571500" algn="just" eaLnBrk="1" fontAlgn="auto" hangingPunct="1">
              <a:spcAft>
                <a:spcPts val="0"/>
              </a:spcAft>
              <a:buClr>
                <a:schemeClr val="accent3"/>
              </a:buClr>
              <a:buFont typeface="Wingdings 2"/>
              <a:buAutoNum type="romanLcParenR"/>
              <a:defRPr/>
            </a:pPr>
            <a:r>
              <a:rPr lang="en-US" b="1" dirty="0" err="1"/>
              <a:t>Myometrium</a:t>
            </a:r>
            <a:r>
              <a:rPr lang="en-US" b="1" dirty="0"/>
              <a:t>:</a:t>
            </a:r>
            <a:r>
              <a:rPr lang="en-US" dirty="0"/>
              <a:t> is the middle layer coat and it’s about 1.5cm thick. It consists of interlacing bundles of smooth muscles running in a </a:t>
            </a:r>
            <a:r>
              <a:rPr lang="en-US" dirty="0" err="1"/>
              <a:t>criss</a:t>
            </a:r>
            <a:r>
              <a:rPr lang="en-US" dirty="0"/>
              <a:t>-cross fashion which facilitates the arrest of bleeding after delivery of a baby</a:t>
            </a:r>
          </a:p>
          <a:p>
            <a:pPr marL="571500" indent="-571500" algn="just" eaLnBrk="1" fontAlgn="auto" hangingPunct="1">
              <a:spcAft>
                <a:spcPts val="0"/>
              </a:spcAft>
              <a:buClr>
                <a:schemeClr val="accent3"/>
              </a:buClr>
              <a:buFont typeface="Wingdings 2"/>
              <a:buAutoNum type="romanLcParenR"/>
              <a:defRPr/>
            </a:pPr>
            <a:r>
              <a:rPr lang="en-US" b="1" dirty="0" err="1"/>
              <a:t>Endometrium</a:t>
            </a:r>
            <a:r>
              <a:rPr lang="en-US" b="1" dirty="0"/>
              <a:t>:</a:t>
            </a:r>
            <a:r>
              <a:rPr lang="en-US" dirty="0"/>
              <a:t> is the innermost lining of the uterus. It is thick and consist of mucous membrane. It is lined with columnar epithelial cells, many of which are ciliated.  It also contains numerous glands which nourishes the fertilized ovum at conception</a:t>
            </a: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2B08-CE8E-4F40-A1FC-25B5E08A867E}"/>
              </a:ext>
            </a:extLst>
          </p:cNvPr>
          <p:cNvSpPr>
            <a:spLocks noGrp="1"/>
          </p:cNvSpPr>
          <p:nvPr>
            <p:ph type="title"/>
          </p:nvPr>
        </p:nvSpPr>
        <p:spPr/>
        <p:txBody>
          <a:bodyPr>
            <a:normAutofit fontScale="90000"/>
          </a:bodyPr>
          <a:lstStyle/>
          <a:p>
            <a:pPr eaLnBrk="1" fontAlgn="auto" hangingPunct="1">
              <a:spcAft>
                <a:spcPts val="0"/>
              </a:spcAft>
              <a:defRPr/>
            </a:pPr>
            <a:r>
              <a:rPr lang="en-US" dirty="0"/>
              <a:t>ANATOMY AND PHYSIOLOGY CONTINUED</a:t>
            </a:r>
          </a:p>
        </p:txBody>
      </p:sp>
      <p:sp>
        <p:nvSpPr>
          <p:cNvPr id="17411" name="Content Placeholder 2">
            <a:extLst>
              <a:ext uri="{FF2B5EF4-FFF2-40B4-BE49-F238E27FC236}">
                <a16:creationId xmlns:a16="http://schemas.microsoft.com/office/drawing/2014/main" id="{B72DCDBE-8675-4A74-8A8A-16ED20F415C4}"/>
              </a:ext>
            </a:extLst>
          </p:cNvPr>
          <p:cNvSpPr>
            <a:spLocks noGrp="1"/>
          </p:cNvSpPr>
          <p:nvPr>
            <p:ph idx="1"/>
          </p:nvPr>
        </p:nvSpPr>
        <p:spPr/>
        <p:txBody>
          <a:bodyPr/>
          <a:lstStyle/>
          <a:p>
            <a:pPr eaLnBrk="1" hangingPunct="1">
              <a:buFont typeface="Wingdings 2" panose="05020102010507070707" pitchFamily="18" charset="2"/>
              <a:buNone/>
            </a:pPr>
            <a:r>
              <a:rPr lang="en-US" altLang="en-US" b="1"/>
              <a:t>Organs in relation </a:t>
            </a:r>
          </a:p>
          <a:p>
            <a:pPr eaLnBrk="1" hangingPunct="1"/>
            <a:r>
              <a:rPr lang="en-US" altLang="en-US"/>
              <a:t>Anteriorly: the utero-vessical pouch and bladder</a:t>
            </a:r>
          </a:p>
          <a:p>
            <a:pPr eaLnBrk="1" hangingPunct="1"/>
            <a:r>
              <a:rPr lang="en-US" altLang="en-US"/>
              <a:t>Posteriorly: pouch of Douglas and rectum</a:t>
            </a:r>
          </a:p>
          <a:p>
            <a:pPr eaLnBrk="1" hangingPunct="1"/>
            <a:r>
              <a:rPr lang="en-US" altLang="en-US"/>
              <a:t>Laterally: broad ligaments, uterine tubes and the ovaries</a:t>
            </a:r>
          </a:p>
          <a:p>
            <a:pPr eaLnBrk="1" hangingPunct="1"/>
            <a:r>
              <a:rPr lang="en-US" altLang="en-US"/>
              <a:t>Superiorly: intestines</a:t>
            </a:r>
          </a:p>
          <a:p>
            <a:pPr eaLnBrk="1" hangingPunct="1"/>
            <a:r>
              <a:rPr lang="en-US" altLang="en-US"/>
              <a:t>Inferiorly: vagina</a:t>
            </a:r>
          </a:p>
          <a:p>
            <a:pPr eaLnBrk="1" hangingPunct="1">
              <a:buFont typeface="Wingdings 2" panose="05020102010507070707" pitchFamily="18" charset="2"/>
              <a:buNone/>
            </a:pPr>
            <a:endParaRPr lang="en-US" altLang="en-US" b="1"/>
          </a:p>
          <a:p>
            <a:pPr eaLnBrk="1" hangingPunct="1">
              <a:buFont typeface="Wingdings 2" panose="05020102010507070707" pitchFamily="18" charset="2"/>
              <a:buNone/>
            </a:pPr>
            <a:endParaRPr lang="en-US" altLang="en-US"/>
          </a:p>
        </p:txBody>
      </p:sp>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0783-C1BF-4C3B-B969-60338A620B31}"/>
              </a:ext>
            </a:extLst>
          </p:cNvPr>
          <p:cNvSpPr>
            <a:spLocks noGrp="1"/>
          </p:cNvSpPr>
          <p:nvPr>
            <p:ph type="title"/>
          </p:nvPr>
        </p:nvSpPr>
        <p:spPr/>
        <p:txBody>
          <a:bodyPr>
            <a:normAutofit fontScale="90000"/>
          </a:bodyPr>
          <a:lstStyle/>
          <a:p>
            <a:pPr eaLnBrk="1" fontAlgn="auto" hangingPunct="1">
              <a:spcAft>
                <a:spcPts val="0"/>
              </a:spcAft>
              <a:defRPr/>
            </a:pPr>
            <a:r>
              <a:rPr lang="en-US" dirty="0"/>
              <a:t>ANATOMY AND PHYSIOLOGY CONTINUED</a:t>
            </a:r>
          </a:p>
        </p:txBody>
      </p:sp>
      <p:sp>
        <p:nvSpPr>
          <p:cNvPr id="3" name="Content Placeholder 2">
            <a:extLst>
              <a:ext uri="{FF2B5EF4-FFF2-40B4-BE49-F238E27FC236}">
                <a16:creationId xmlns:a16="http://schemas.microsoft.com/office/drawing/2014/main" id="{641D743E-9D86-4616-ABBB-A80C1A41B001}"/>
              </a:ext>
            </a:extLst>
          </p:cNvPr>
          <p:cNvSpPr>
            <a:spLocks noGrp="1"/>
          </p:cNvSpPr>
          <p:nvPr>
            <p:ph idx="1"/>
          </p:nvPr>
        </p:nvSpPr>
        <p:spPr>
          <a:xfrm>
            <a:off x="457200" y="1600200"/>
            <a:ext cx="8229600" cy="4876800"/>
          </a:xfrm>
        </p:spPr>
        <p:txBody>
          <a:bodyPr>
            <a:normAutofit fontScale="70000" lnSpcReduction="20000"/>
          </a:bodyPr>
          <a:lstStyle/>
          <a:p>
            <a:pPr marL="274320" indent="-274320" eaLnBrk="1" fontAlgn="auto" hangingPunct="1">
              <a:spcAft>
                <a:spcPts val="0"/>
              </a:spcAft>
              <a:buClr>
                <a:schemeClr val="accent3"/>
              </a:buClr>
              <a:buFont typeface="Wingdings 2"/>
              <a:buNone/>
              <a:defRPr/>
            </a:pPr>
            <a:r>
              <a:rPr lang="en-US" b="1" dirty="0"/>
              <a:t>Supports of the uterus</a:t>
            </a:r>
          </a:p>
          <a:p>
            <a:pPr marL="274320" indent="-274320" algn="just" eaLnBrk="1" fontAlgn="auto" hangingPunct="1">
              <a:spcAft>
                <a:spcPts val="0"/>
              </a:spcAft>
              <a:buClr>
                <a:schemeClr val="accent3"/>
              </a:buClr>
              <a:buFont typeface="Wingdings 2"/>
              <a:buChar char=""/>
              <a:defRPr/>
            </a:pPr>
            <a:r>
              <a:rPr lang="en-US" dirty="0"/>
              <a:t>The Transverse cervical ligaments fan out from the sides of the cervix to the side walls of the pelvis. They are sometimes known as the cardinal ligaments or </a:t>
            </a:r>
            <a:r>
              <a:rPr lang="en-US" dirty="0" err="1"/>
              <a:t>Mackenroid’s</a:t>
            </a:r>
            <a:r>
              <a:rPr lang="en-US" dirty="0"/>
              <a:t> ligaments</a:t>
            </a:r>
          </a:p>
          <a:p>
            <a:pPr marL="274320" indent="-274320" algn="just" eaLnBrk="1" fontAlgn="auto" hangingPunct="1">
              <a:spcAft>
                <a:spcPts val="0"/>
              </a:spcAft>
              <a:buClr>
                <a:schemeClr val="accent3"/>
              </a:buClr>
              <a:buFont typeface="Wingdings 2"/>
              <a:buChar char=""/>
              <a:defRPr/>
            </a:pPr>
            <a:r>
              <a:rPr lang="en-US" dirty="0"/>
              <a:t>The </a:t>
            </a:r>
            <a:r>
              <a:rPr lang="en-US" dirty="0" err="1"/>
              <a:t>Utero</a:t>
            </a:r>
            <a:r>
              <a:rPr lang="en-US" dirty="0"/>
              <a:t>-sacral ligaments pass backwards from the cervix to the sacrum</a:t>
            </a:r>
          </a:p>
          <a:p>
            <a:pPr marL="274320" indent="-274320" algn="just" eaLnBrk="1" fontAlgn="auto" hangingPunct="1">
              <a:spcAft>
                <a:spcPts val="0"/>
              </a:spcAft>
              <a:buClr>
                <a:schemeClr val="accent3"/>
              </a:buClr>
              <a:buFont typeface="Wingdings 2"/>
              <a:buChar char=""/>
              <a:defRPr/>
            </a:pPr>
            <a:r>
              <a:rPr lang="en-US" dirty="0"/>
              <a:t>The </a:t>
            </a:r>
            <a:r>
              <a:rPr lang="en-US" dirty="0" err="1"/>
              <a:t>pubo</a:t>
            </a:r>
            <a:r>
              <a:rPr lang="en-US" dirty="0"/>
              <a:t>-cervical ligaments pass forwards from the cervix, under the bladder, to the pubic bones</a:t>
            </a:r>
          </a:p>
          <a:p>
            <a:pPr marL="274320" indent="-274320" algn="just" eaLnBrk="1" fontAlgn="auto" hangingPunct="1">
              <a:spcAft>
                <a:spcPts val="0"/>
              </a:spcAft>
              <a:buClr>
                <a:schemeClr val="accent3"/>
              </a:buClr>
              <a:buFont typeface="Wingdings 2"/>
              <a:buChar char=""/>
              <a:defRPr/>
            </a:pPr>
            <a:r>
              <a:rPr lang="en-US" dirty="0"/>
              <a:t>The broad ligaments are formed from the folds of peritoneum which are draped over the uterine tubes. They hang down like a curtain and spread from sides of the uterus to the side walls of the pelvis</a:t>
            </a:r>
          </a:p>
          <a:p>
            <a:pPr marL="274320" indent="-274320" algn="just" eaLnBrk="1" fontAlgn="auto" hangingPunct="1">
              <a:spcAft>
                <a:spcPts val="0"/>
              </a:spcAft>
              <a:buClr>
                <a:schemeClr val="accent3"/>
              </a:buClr>
              <a:buFont typeface="Wingdings 2"/>
              <a:buChar char=""/>
              <a:defRPr/>
            </a:pPr>
            <a:r>
              <a:rPr lang="en-US" dirty="0"/>
              <a:t>The round ligaments have little value as a support but tend to maintain the </a:t>
            </a:r>
            <a:r>
              <a:rPr lang="en-US" dirty="0" err="1"/>
              <a:t>anteverted</a:t>
            </a:r>
            <a:r>
              <a:rPr lang="en-US" dirty="0"/>
              <a:t> position of the uterus. They arise from the </a:t>
            </a:r>
            <a:r>
              <a:rPr lang="en-US" dirty="0" err="1"/>
              <a:t>cornua</a:t>
            </a:r>
            <a:r>
              <a:rPr lang="en-US" dirty="0"/>
              <a:t> of the uterus and below the insertion of each uterine tube and pass between the folds of the broad ligament, through the inguinal canal, to be inserted into each labium </a:t>
            </a:r>
            <a:r>
              <a:rPr lang="en-US" dirty="0" err="1"/>
              <a:t>majus</a:t>
            </a:r>
            <a:endParaRPr lang="en-US" dirty="0"/>
          </a:p>
          <a:p>
            <a:pPr marL="274320" indent="-274320" algn="just" eaLnBrk="1" fontAlgn="auto" hangingPunct="1">
              <a:spcAft>
                <a:spcPts val="0"/>
              </a:spcAft>
              <a:buClr>
                <a:schemeClr val="accent3"/>
              </a:buClr>
              <a:buFont typeface="Wingdings 2"/>
              <a:buChar char=""/>
              <a:defRPr/>
            </a:pPr>
            <a:r>
              <a:rPr lang="en-US" dirty="0"/>
              <a:t>The Ovarian ligaments also begin at the </a:t>
            </a:r>
            <a:r>
              <a:rPr lang="en-US" dirty="0" err="1"/>
              <a:t>cornua</a:t>
            </a:r>
            <a:r>
              <a:rPr lang="en-US" dirty="0"/>
              <a:t> of the uterus but behind the uterine tubes and pass down between the folds of the broad ligament to the ovaries</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0758-A1EC-42DC-A5EE-1A1057B8D5A3}"/>
              </a:ext>
            </a:extLst>
          </p:cNvPr>
          <p:cNvSpPr>
            <a:spLocks noGrp="1"/>
          </p:cNvSpPr>
          <p:nvPr>
            <p:ph type="title"/>
          </p:nvPr>
        </p:nvSpPr>
        <p:spPr/>
        <p:txBody>
          <a:bodyPr>
            <a:normAutofit fontScale="90000"/>
          </a:bodyPr>
          <a:lstStyle/>
          <a:p>
            <a:pPr eaLnBrk="1" fontAlgn="auto" hangingPunct="1">
              <a:spcAft>
                <a:spcPts val="0"/>
              </a:spcAft>
              <a:defRPr/>
            </a:pPr>
            <a:r>
              <a:rPr lang="en-US" dirty="0"/>
              <a:t>ANATOMY AND PHYSIOLOGY CONTINUED</a:t>
            </a:r>
          </a:p>
        </p:txBody>
      </p:sp>
      <p:sp>
        <p:nvSpPr>
          <p:cNvPr id="3" name="Content Placeholder 2">
            <a:extLst>
              <a:ext uri="{FF2B5EF4-FFF2-40B4-BE49-F238E27FC236}">
                <a16:creationId xmlns:a16="http://schemas.microsoft.com/office/drawing/2014/main" id="{10A4BCFA-CF9A-4368-ABDB-1F5F74BB170F}"/>
              </a:ext>
            </a:extLst>
          </p:cNvPr>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None/>
              <a:defRPr/>
            </a:pPr>
            <a:r>
              <a:rPr lang="en-US" dirty="0"/>
              <a:t>	</a:t>
            </a:r>
            <a:r>
              <a:rPr lang="en-US" b="1" dirty="0"/>
              <a:t>Blood supply: </a:t>
            </a:r>
            <a:r>
              <a:rPr lang="en-US" dirty="0"/>
              <a:t>the uterine artery emerges at the level of the  cervix and is a branch of the internal iliac arteries. It sends a small branch to the upper vagina, and then runs upwards in a twisted fashion to meet the ovarian artery and also from an </a:t>
            </a:r>
            <a:r>
              <a:rPr lang="en-US" dirty="0" err="1"/>
              <a:t>anastomosis</a:t>
            </a:r>
            <a:r>
              <a:rPr lang="en-US" dirty="0"/>
              <a:t> with it near the </a:t>
            </a:r>
            <a:r>
              <a:rPr lang="en-US" dirty="0" err="1"/>
              <a:t>cornua</a:t>
            </a:r>
            <a:r>
              <a:rPr lang="en-US" dirty="0"/>
              <a:t>. The ovarian artery is a branch of the abdominal aorta, leaving near the renal artery. It supplies the ovary and uterine tube before joining the uterine artery. Blood drains through the corresponding veins</a:t>
            </a:r>
          </a:p>
          <a:p>
            <a:pPr marL="274320" indent="-274320" eaLnBrk="1" fontAlgn="auto" hangingPunct="1">
              <a:spcAft>
                <a:spcPts val="0"/>
              </a:spcAft>
              <a:buClr>
                <a:schemeClr val="accent3"/>
              </a:buClr>
              <a:buFont typeface="Wingdings 2"/>
              <a:buNone/>
              <a:defRPr/>
            </a:pPr>
            <a:r>
              <a:rPr lang="en-US" dirty="0"/>
              <a:t>	</a:t>
            </a:r>
            <a:r>
              <a:rPr lang="en-US" b="1" dirty="0"/>
              <a:t>Lymphatic drainage: </a:t>
            </a:r>
            <a:r>
              <a:rPr lang="en-US" dirty="0"/>
              <a:t>lymph is  drained from the uterine body to the internal iliac glands and also  from the cervical area to many other pelvic lymph glands. This provides an effective defense against uterine infections</a:t>
            </a:r>
          </a:p>
          <a:p>
            <a:pPr marL="274320" indent="-274320" eaLnBrk="1" fontAlgn="auto" hangingPunct="1">
              <a:spcAft>
                <a:spcPts val="0"/>
              </a:spcAft>
              <a:buClr>
                <a:schemeClr val="accent3"/>
              </a:buClr>
              <a:buFont typeface="Wingdings 2"/>
              <a:buNone/>
              <a:defRPr/>
            </a:pPr>
            <a:r>
              <a:rPr lang="en-US" dirty="0"/>
              <a:t>	</a:t>
            </a:r>
            <a:r>
              <a:rPr lang="en-US" b="1" dirty="0"/>
              <a:t>Nerve supply: </a:t>
            </a:r>
            <a:r>
              <a:rPr lang="en-US" dirty="0"/>
              <a:t>this is mainly from the autonomic (sympathetic and parasympathetic) nervous system, via Lee </a:t>
            </a:r>
            <a:r>
              <a:rPr lang="en-US" dirty="0" err="1"/>
              <a:t>Frankenhauser’s</a:t>
            </a:r>
            <a:r>
              <a:rPr lang="en-US" dirty="0"/>
              <a:t> plexus or pelvic plexus</a:t>
            </a: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BA7E-70C2-4B3C-ADFB-300320CEB5A7}"/>
              </a:ext>
            </a:extLst>
          </p:cNvPr>
          <p:cNvSpPr>
            <a:spLocks noGrp="1"/>
          </p:cNvSpPr>
          <p:nvPr>
            <p:ph type="title"/>
          </p:nvPr>
        </p:nvSpPr>
        <p:spPr/>
        <p:txBody>
          <a:bodyPr>
            <a:normAutofit fontScale="90000"/>
          </a:bodyPr>
          <a:lstStyle/>
          <a:p>
            <a:pPr eaLnBrk="1" fontAlgn="auto" hangingPunct="1">
              <a:spcAft>
                <a:spcPts val="0"/>
              </a:spcAft>
              <a:defRPr/>
            </a:pPr>
            <a:r>
              <a:rPr lang="en-US" dirty="0"/>
              <a:t>ANATOMY AND PHYSIOLOGY CONTINUED</a:t>
            </a:r>
          </a:p>
        </p:txBody>
      </p:sp>
      <p:sp>
        <p:nvSpPr>
          <p:cNvPr id="3" name="Content Placeholder 2">
            <a:extLst>
              <a:ext uri="{FF2B5EF4-FFF2-40B4-BE49-F238E27FC236}">
                <a16:creationId xmlns:a16="http://schemas.microsoft.com/office/drawing/2014/main" id="{63766CD7-88C4-441E-881D-D14B800E2AFE}"/>
              </a:ext>
            </a:extLst>
          </p:cNvPr>
          <p:cNvSpPr>
            <a:spLocks noGrp="1"/>
          </p:cNvSpPr>
          <p:nvPr>
            <p:ph idx="1"/>
          </p:nvPr>
        </p:nvSpPr>
        <p:spPr/>
        <p:txBody>
          <a:bodyPr>
            <a:normAutofit fontScale="92500" lnSpcReduction="10000"/>
          </a:bodyPr>
          <a:lstStyle/>
          <a:p>
            <a:pPr marL="274320" indent="-274320" algn="just" eaLnBrk="1" fontAlgn="auto" hangingPunct="1">
              <a:spcAft>
                <a:spcPts val="0"/>
              </a:spcAft>
              <a:buClr>
                <a:schemeClr val="accent3"/>
              </a:buClr>
              <a:buFont typeface="Wingdings 2"/>
              <a:buNone/>
              <a:defRPr/>
            </a:pPr>
            <a:r>
              <a:rPr lang="en-US" dirty="0"/>
              <a:t>Functions of the Uterus</a:t>
            </a:r>
          </a:p>
          <a:p>
            <a:pPr marL="274320" indent="-274320" algn="just" eaLnBrk="1" fontAlgn="auto" hangingPunct="1">
              <a:spcAft>
                <a:spcPts val="0"/>
              </a:spcAft>
              <a:buClr>
                <a:schemeClr val="accent3"/>
              </a:buClr>
              <a:buFont typeface="Wingdings 2"/>
              <a:buNone/>
              <a:defRPr/>
            </a:pPr>
            <a:r>
              <a:rPr lang="en-US" dirty="0" err="1"/>
              <a:t>i</a:t>
            </a:r>
            <a:r>
              <a:rPr lang="en-US" dirty="0"/>
              <a:t>)  It houses the fertilized ovum, the embryo and the fetus during pregnancy</a:t>
            </a:r>
          </a:p>
          <a:p>
            <a:pPr marL="274320" indent="-274320" algn="just" eaLnBrk="1" fontAlgn="auto" hangingPunct="1">
              <a:spcAft>
                <a:spcPts val="0"/>
              </a:spcAft>
              <a:buClr>
                <a:schemeClr val="accent3"/>
              </a:buClr>
              <a:buFont typeface="Wingdings 2"/>
              <a:buNone/>
              <a:defRPr/>
            </a:pPr>
            <a:r>
              <a:rPr lang="en-US" dirty="0"/>
              <a:t>ii) It contracts to expel the baby during </a:t>
            </a:r>
            <a:r>
              <a:rPr lang="en-US" dirty="0" err="1"/>
              <a:t>labour</a:t>
            </a:r>
            <a:r>
              <a:rPr lang="en-US" dirty="0"/>
              <a:t> and control bleeding in third stage of </a:t>
            </a:r>
            <a:r>
              <a:rPr lang="en-US" dirty="0" err="1"/>
              <a:t>labour</a:t>
            </a:r>
            <a:r>
              <a:rPr lang="en-US" dirty="0"/>
              <a:t>.</a:t>
            </a:r>
          </a:p>
          <a:p>
            <a:pPr marL="274320" indent="-274320" algn="just" eaLnBrk="1" fontAlgn="auto" hangingPunct="1">
              <a:spcAft>
                <a:spcPts val="0"/>
              </a:spcAft>
              <a:buClr>
                <a:schemeClr val="accent3"/>
              </a:buClr>
              <a:buFont typeface="Wingdings 2"/>
              <a:buNone/>
              <a:defRPr/>
            </a:pPr>
            <a:r>
              <a:rPr lang="en-US" dirty="0"/>
              <a:t>iii) It shreds off its </a:t>
            </a:r>
            <a:r>
              <a:rPr lang="en-US" dirty="0" err="1"/>
              <a:t>endometrium</a:t>
            </a:r>
            <a:r>
              <a:rPr lang="en-US" dirty="0"/>
              <a:t> every month  in the menstrual cycle</a:t>
            </a:r>
          </a:p>
          <a:p>
            <a:pPr marL="274320" indent="-274320" algn="just" eaLnBrk="1" fontAlgn="auto" hangingPunct="1">
              <a:spcAft>
                <a:spcPts val="0"/>
              </a:spcAft>
              <a:buClr>
                <a:schemeClr val="accent3"/>
              </a:buClr>
              <a:buFont typeface="Wingdings 2"/>
              <a:buNone/>
              <a:defRPr/>
            </a:pPr>
            <a:r>
              <a:rPr lang="en-US" dirty="0"/>
              <a:t>iv) It serves as a medium for the passage of sperm cells to  the oviduct</a:t>
            </a:r>
          </a:p>
          <a:p>
            <a:pPr marL="274320" indent="-274320" algn="just" eaLnBrk="1" fontAlgn="auto" hangingPunct="1">
              <a:spcAft>
                <a:spcPts val="0"/>
              </a:spcAft>
              <a:buClr>
                <a:schemeClr val="accent3"/>
              </a:buClr>
              <a:buFont typeface="Wingdings 2"/>
              <a:buNone/>
              <a:defRPr/>
            </a:pPr>
            <a:r>
              <a:rPr lang="en-US" dirty="0"/>
              <a:t>v)	It serves as a medium for the insertion of intrauterine contraceptive device (IUCD)</a:t>
            </a:r>
          </a:p>
          <a:p>
            <a:pPr marL="274320" indent="-274320" algn="just" eaLnBrk="1" fontAlgn="auto" hangingPunct="1">
              <a:spcAft>
                <a:spcPts val="0"/>
              </a:spcAft>
              <a:buClr>
                <a:schemeClr val="accent3"/>
              </a:buClr>
              <a:buFont typeface="Wingdings 2"/>
              <a:buNone/>
              <a:defRPr/>
            </a:pPr>
            <a:endParaRPr lang="en-US" dirty="0"/>
          </a:p>
          <a:p>
            <a:pPr marL="274320" indent="-274320" algn="just" eaLnBrk="1" fontAlgn="auto" hangingPunct="1">
              <a:spcAft>
                <a:spcPts val="0"/>
              </a:spcAft>
              <a:buClr>
                <a:schemeClr val="accent3"/>
              </a:buClr>
              <a:buFont typeface="Wingdings 2"/>
              <a:buNone/>
              <a:defRPr/>
            </a:pPr>
            <a:endParaRPr lang="en-US" dirty="0"/>
          </a:p>
        </p:txBody>
      </p:sp>
    </p:spTree>
  </p:cSld>
  <p:clrMapOvr>
    <a:masterClrMapping/>
  </p:clrMapOvr>
  <p:transition>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E912-7B81-41C6-8325-C70033B86E0A}"/>
              </a:ext>
            </a:extLst>
          </p:cNvPr>
          <p:cNvSpPr>
            <a:spLocks noGrp="1"/>
          </p:cNvSpPr>
          <p:nvPr>
            <p:ph type="title"/>
          </p:nvPr>
        </p:nvSpPr>
        <p:spPr/>
        <p:txBody>
          <a:bodyPr>
            <a:normAutofit fontScale="90000"/>
          </a:bodyPr>
          <a:lstStyle/>
          <a:p>
            <a:pPr eaLnBrk="1" fontAlgn="auto" hangingPunct="1">
              <a:spcAft>
                <a:spcPts val="0"/>
              </a:spcAft>
              <a:defRPr/>
            </a:pPr>
            <a:r>
              <a:rPr lang="en-US" dirty="0"/>
              <a:t>	CLINICAL INDICATION FOR CAESAREAN SECTION</a:t>
            </a:r>
          </a:p>
        </p:txBody>
      </p:sp>
      <p:sp>
        <p:nvSpPr>
          <p:cNvPr id="3" name="Content Placeholder 2">
            <a:extLst>
              <a:ext uri="{FF2B5EF4-FFF2-40B4-BE49-F238E27FC236}">
                <a16:creationId xmlns:a16="http://schemas.microsoft.com/office/drawing/2014/main" id="{6044A772-0A42-4134-BFCE-A4782CB6F997}"/>
              </a:ext>
            </a:extLst>
          </p:cNvPr>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dirty="0"/>
              <a:t>This can be discussed under maternal and fetal conditions</a:t>
            </a:r>
          </a:p>
          <a:p>
            <a:pPr marL="274320" indent="-274320" eaLnBrk="1" fontAlgn="auto" hangingPunct="1">
              <a:spcAft>
                <a:spcPts val="0"/>
              </a:spcAft>
              <a:buClr>
                <a:schemeClr val="accent3"/>
              </a:buClr>
              <a:buFont typeface="Wingdings 2"/>
              <a:buNone/>
              <a:defRPr/>
            </a:pPr>
            <a:r>
              <a:rPr lang="en-US" b="1" dirty="0"/>
              <a:t>Maternal Indications</a:t>
            </a:r>
          </a:p>
          <a:p>
            <a:pPr marL="274320" indent="-274320" eaLnBrk="1" fontAlgn="auto" hangingPunct="1">
              <a:spcAft>
                <a:spcPts val="0"/>
              </a:spcAft>
              <a:buClr>
                <a:schemeClr val="accent3"/>
              </a:buClr>
              <a:buFont typeface="Wingdings 2"/>
              <a:buChar char=""/>
              <a:defRPr/>
            </a:pPr>
            <a:r>
              <a:rPr lang="en-US" dirty="0"/>
              <a:t>Previous classical caesarean section</a:t>
            </a:r>
          </a:p>
          <a:p>
            <a:pPr marL="274320" indent="-274320" eaLnBrk="1" fontAlgn="auto" hangingPunct="1">
              <a:spcAft>
                <a:spcPts val="0"/>
              </a:spcAft>
              <a:buClr>
                <a:schemeClr val="accent3"/>
              </a:buClr>
              <a:buFont typeface="Wingdings 2"/>
              <a:buChar char=""/>
              <a:defRPr/>
            </a:pPr>
            <a:r>
              <a:rPr lang="en-US" dirty="0" err="1"/>
              <a:t>Feto</a:t>
            </a:r>
            <a:r>
              <a:rPr lang="en-US" dirty="0"/>
              <a:t>-pelvic disproportion</a:t>
            </a:r>
          </a:p>
          <a:p>
            <a:pPr marL="274320" indent="-274320" eaLnBrk="1" fontAlgn="auto" hangingPunct="1">
              <a:spcAft>
                <a:spcPts val="0"/>
              </a:spcAft>
              <a:buClr>
                <a:schemeClr val="accent3"/>
              </a:buClr>
              <a:buFont typeface="Wingdings 2"/>
              <a:buChar char=""/>
              <a:defRPr/>
            </a:pPr>
            <a:r>
              <a:rPr lang="en-US" dirty="0"/>
              <a:t>Pregnancy-induced hypertension (pre-</a:t>
            </a:r>
            <a:r>
              <a:rPr lang="en-US" dirty="0" err="1"/>
              <a:t>eclampsia</a:t>
            </a:r>
            <a:r>
              <a:rPr lang="en-US" dirty="0"/>
              <a:t>, </a:t>
            </a:r>
            <a:r>
              <a:rPr lang="en-US" dirty="0" err="1"/>
              <a:t>eclampsia</a:t>
            </a:r>
            <a:r>
              <a:rPr lang="en-US" dirty="0"/>
              <a:t>, chronic nephritis)</a:t>
            </a:r>
          </a:p>
          <a:p>
            <a:pPr marL="274320" indent="-274320" eaLnBrk="1" fontAlgn="auto" hangingPunct="1">
              <a:spcAft>
                <a:spcPts val="0"/>
              </a:spcAft>
              <a:buClr>
                <a:schemeClr val="accent3"/>
              </a:buClr>
              <a:buFont typeface="Wingdings 2"/>
              <a:buChar char=""/>
              <a:defRPr/>
            </a:pPr>
            <a:r>
              <a:rPr lang="en-US" dirty="0" err="1"/>
              <a:t>Antepartum</a:t>
            </a:r>
            <a:r>
              <a:rPr lang="en-US" dirty="0"/>
              <a:t> </a:t>
            </a:r>
            <a:r>
              <a:rPr lang="en-US" dirty="0" err="1"/>
              <a:t>haemorrhage</a:t>
            </a:r>
            <a:r>
              <a:rPr lang="en-US" dirty="0"/>
              <a:t> (placenta </a:t>
            </a:r>
            <a:r>
              <a:rPr lang="en-US" dirty="0" err="1"/>
              <a:t>praevia</a:t>
            </a:r>
            <a:r>
              <a:rPr lang="en-US" dirty="0"/>
              <a:t> or placenta abruption)</a:t>
            </a:r>
          </a:p>
          <a:p>
            <a:pPr marL="274320" indent="-274320" eaLnBrk="1" fontAlgn="auto" hangingPunct="1">
              <a:spcAft>
                <a:spcPts val="0"/>
              </a:spcAft>
              <a:buClr>
                <a:schemeClr val="accent3"/>
              </a:buClr>
              <a:buFont typeface="Wingdings 2"/>
              <a:buChar char=""/>
              <a:defRPr/>
            </a:pPr>
            <a:r>
              <a:rPr lang="en-US" dirty="0"/>
              <a:t>Fracture of the pelvis</a:t>
            </a:r>
          </a:p>
          <a:p>
            <a:pPr marL="274320" indent="-274320" eaLnBrk="1" fontAlgn="auto" hangingPunct="1">
              <a:spcAft>
                <a:spcPts val="0"/>
              </a:spcAft>
              <a:buClr>
                <a:schemeClr val="accent3"/>
              </a:buClr>
              <a:buFont typeface="Wingdings 2"/>
              <a:buChar char=""/>
              <a:defRPr/>
            </a:pPr>
            <a:r>
              <a:rPr lang="en-US" dirty="0"/>
              <a:t>Maternal death</a:t>
            </a:r>
          </a:p>
          <a:p>
            <a:pPr marL="274320" indent="-274320" eaLnBrk="1" fontAlgn="auto" hangingPunct="1">
              <a:spcAft>
                <a:spcPts val="0"/>
              </a:spcAft>
              <a:buClr>
                <a:schemeClr val="accent3"/>
              </a:buClr>
              <a:buFont typeface="Wingdings 2"/>
              <a:buChar char=""/>
              <a:defRPr/>
            </a:pPr>
            <a:r>
              <a:rPr lang="en-US" dirty="0"/>
              <a:t>Obstructing pelvic mass</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A714-8686-49B3-B9CE-BD7D052D1D3E}"/>
              </a:ext>
            </a:extLst>
          </p:cNvPr>
          <p:cNvSpPr>
            <a:spLocks noGrp="1"/>
          </p:cNvSpPr>
          <p:nvPr>
            <p:ph type="title"/>
          </p:nvPr>
        </p:nvSpPr>
        <p:spPr/>
        <p:txBody>
          <a:bodyPr>
            <a:normAutofit fontScale="90000"/>
          </a:bodyPr>
          <a:lstStyle/>
          <a:p>
            <a:pPr eaLnBrk="1" fontAlgn="auto" hangingPunct="1">
              <a:spcAft>
                <a:spcPts val="0"/>
              </a:spcAft>
              <a:defRPr/>
            </a:pPr>
            <a:r>
              <a:rPr lang="en-US" dirty="0"/>
              <a:t>CLINICAL INDICATION CONTINUED</a:t>
            </a:r>
          </a:p>
        </p:txBody>
      </p:sp>
      <p:sp>
        <p:nvSpPr>
          <p:cNvPr id="22531" name="Content Placeholder 2">
            <a:extLst>
              <a:ext uri="{FF2B5EF4-FFF2-40B4-BE49-F238E27FC236}">
                <a16:creationId xmlns:a16="http://schemas.microsoft.com/office/drawing/2014/main" id="{520178C7-D676-48F2-9ECB-5AB109DEBAED}"/>
              </a:ext>
            </a:extLst>
          </p:cNvPr>
          <p:cNvSpPr>
            <a:spLocks noGrp="1"/>
          </p:cNvSpPr>
          <p:nvPr>
            <p:ph idx="1"/>
          </p:nvPr>
        </p:nvSpPr>
        <p:spPr/>
        <p:txBody>
          <a:bodyPr/>
          <a:lstStyle/>
          <a:p>
            <a:pPr eaLnBrk="1" hangingPunct="1">
              <a:buFont typeface="Wingdings 2" panose="05020102010507070707" pitchFamily="18" charset="2"/>
              <a:buNone/>
            </a:pPr>
            <a:r>
              <a:rPr lang="en-US" altLang="en-US" b="1"/>
              <a:t>Fetal Indications</a:t>
            </a:r>
          </a:p>
          <a:p>
            <a:pPr eaLnBrk="1" hangingPunct="1"/>
            <a:r>
              <a:rPr lang="en-US" altLang="en-US"/>
              <a:t>Fetal distress</a:t>
            </a:r>
          </a:p>
          <a:p>
            <a:pPr eaLnBrk="1" hangingPunct="1"/>
            <a:r>
              <a:rPr lang="en-US" altLang="en-US"/>
              <a:t>Diabetes mellitus</a:t>
            </a:r>
          </a:p>
          <a:p>
            <a:pPr eaLnBrk="1" hangingPunct="1"/>
            <a:r>
              <a:rPr lang="en-US" altLang="en-US"/>
              <a:t>Prolapse of the cord in labour</a:t>
            </a:r>
          </a:p>
          <a:p>
            <a:pPr eaLnBrk="1" hangingPunct="1"/>
            <a:r>
              <a:rPr lang="en-US" altLang="en-US"/>
              <a:t>Hydrocephalus</a:t>
            </a:r>
          </a:p>
          <a:p>
            <a:pPr eaLnBrk="1" hangingPunct="1"/>
            <a:r>
              <a:rPr lang="en-US" altLang="en-US"/>
              <a:t>Compound presentation</a:t>
            </a:r>
          </a:p>
          <a:p>
            <a:pPr eaLnBrk="1" hangingPunct="1"/>
            <a:r>
              <a:rPr lang="en-US" altLang="en-US"/>
              <a:t>Malpresentations and malpositions</a:t>
            </a:r>
          </a:p>
          <a:p>
            <a:pPr eaLnBrk="1" hangingPunct="1"/>
            <a:r>
              <a:rPr lang="en-US" altLang="en-US"/>
              <a:t>Monoamniotic twins or higher-order multiple pregnancy</a:t>
            </a: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BC0F4F9-DCDD-4613-91D9-024A0F9B6187}"/>
              </a:ext>
            </a:extLst>
          </p:cNvPr>
          <p:cNvSpPr>
            <a:spLocks noGrp="1"/>
          </p:cNvSpPr>
          <p:nvPr>
            <p:ph type="title"/>
          </p:nvPr>
        </p:nvSpPr>
        <p:spPr/>
        <p:txBody>
          <a:bodyPr/>
          <a:lstStyle/>
          <a:p>
            <a:pPr eaLnBrk="1" hangingPunct="1"/>
            <a:r>
              <a:rPr lang="en-US" altLang="en-US"/>
              <a:t>TYPES OF CAESAREAN SECTION</a:t>
            </a:r>
          </a:p>
        </p:txBody>
      </p:sp>
      <p:sp>
        <p:nvSpPr>
          <p:cNvPr id="3" name="Content Placeholder 2">
            <a:extLst>
              <a:ext uri="{FF2B5EF4-FFF2-40B4-BE49-F238E27FC236}">
                <a16:creationId xmlns:a16="http://schemas.microsoft.com/office/drawing/2014/main" id="{2C7DE300-8D0E-4E78-AA24-6E24B6E95C11}"/>
              </a:ext>
            </a:extLst>
          </p:cNvPr>
          <p:cNvSpPr>
            <a:spLocks noGrp="1"/>
          </p:cNvSpPr>
          <p:nvPr>
            <p:ph idx="1"/>
          </p:nvPr>
        </p:nvSpPr>
        <p:spPr>
          <a:xfrm>
            <a:off x="533400" y="1676400"/>
            <a:ext cx="8229600" cy="4525963"/>
          </a:xfrm>
        </p:spPr>
        <p:txBody>
          <a:bodyPr>
            <a:normAutofit fontScale="92500" lnSpcReduction="10000"/>
          </a:bodyPr>
          <a:lstStyle/>
          <a:p>
            <a:pPr marL="274320" indent="-274320" algn="just" eaLnBrk="1" fontAlgn="auto" hangingPunct="1">
              <a:spcAft>
                <a:spcPts val="0"/>
              </a:spcAft>
              <a:buClr>
                <a:schemeClr val="accent3"/>
              </a:buClr>
              <a:buFont typeface="Wingdings 2"/>
              <a:buNone/>
              <a:defRPr/>
            </a:pPr>
            <a:r>
              <a:rPr lang="en-US" dirty="0"/>
              <a:t>There are two types of caesarean section;</a:t>
            </a:r>
          </a:p>
          <a:p>
            <a:pPr marL="514350" indent="-514350" algn="just" eaLnBrk="1" fontAlgn="auto" hangingPunct="1">
              <a:spcAft>
                <a:spcPts val="0"/>
              </a:spcAft>
              <a:buClr>
                <a:schemeClr val="accent3"/>
              </a:buClr>
              <a:buFont typeface="Wingdings 2"/>
              <a:buAutoNum type="arabicParenR"/>
              <a:defRPr/>
            </a:pPr>
            <a:r>
              <a:rPr lang="en-US" b="1" dirty="0"/>
              <a:t>Classical caesarean section</a:t>
            </a:r>
          </a:p>
          <a:p>
            <a:pPr marL="514350" indent="-514350" algn="just" eaLnBrk="1" fontAlgn="auto" hangingPunct="1">
              <a:spcAft>
                <a:spcPts val="0"/>
              </a:spcAft>
              <a:buClr>
                <a:schemeClr val="accent3"/>
              </a:buClr>
              <a:buFont typeface="Wingdings 2"/>
              <a:buNone/>
              <a:defRPr/>
            </a:pPr>
            <a:r>
              <a:rPr lang="en-US" b="1" dirty="0"/>
              <a:t>    </a:t>
            </a:r>
            <a:r>
              <a:rPr lang="en-US" dirty="0"/>
              <a:t> 	This is rarely performed. It involves a vertical incision made through the visceral peritoneum and the       contractile part of the uterus above the bladder</a:t>
            </a:r>
          </a:p>
          <a:p>
            <a:pPr marL="274320" indent="-274320" algn="just" eaLnBrk="1" fontAlgn="auto" hangingPunct="1">
              <a:spcAft>
                <a:spcPts val="0"/>
              </a:spcAft>
              <a:buClr>
                <a:schemeClr val="accent3"/>
              </a:buClr>
              <a:buFont typeface="Wingdings 2"/>
              <a:buNone/>
              <a:defRPr/>
            </a:pPr>
            <a:r>
              <a:rPr lang="en-US" b="1" dirty="0"/>
              <a:t>Indications </a:t>
            </a:r>
          </a:p>
          <a:p>
            <a:pPr marL="274320" indent="-274320" algn="just" eaLnBrk="1" fontAlgn="auto" hangingPunct="1">
              <a:spcAft>
                <a:spcPts val="0"/>
              </a:spcAft>
              <a:buClr>
                <a:schemeClr val="accent3"/>
              </a:buClr>
              <a:buFont typeface="Wingdings 2"/>
              <a:buChar char=""/>
              <a:defRPr/>
            </a:pPr>
            <a:r>
              <a:rPr lang="en-US" dirty="0"/>
              <a:t>Gestational age less than 32 weeks before the lower </a:t>
            </a:r>
            <a:r>
              <a:rPr lang="en-US" dirty="0" err="1"/>
              <a:t>segement</a:t>
            </a:r>
            <a:r>
              <a:rPr lang="en-US" dirty="0"/>
              <a:t> are formed</a:t>
            </a:r>
          </a:p>
          <a:p>
            <a:pPr marL="274320" indent="-274320" algn="just" eaLnBrk="1" fontAlgn="auto" hangingPunct="1">
              <a:spcAft>
                <a:spcPts val="0"/>
              </a:spcAft>
              <a:buClr>
                <a:schemeClr val="accent3"/>
              </a:buClr>
              <a:buFont typeface="Wingdings 2"/>
              <a:buChar char=""/>
              <a:defRPr/>
            </a:pPr>
            <a:r>
              <a:rPr lang="en-US" dirty="0"/>
              <a:t>Placental </a:t>
            </a:r>
            <a:r>
              <a:rPr lang="en-US" dirty="0" err="1"/>
              <a:t>praevia</a:t>
            </a:r>
            <a:endParaRPr lang="en-US" dirty="0"/>
          </a:p>
          <a:p>
            <a:pPr marL="274320" indent="-274320" algn="just" eaLnBrk="1" fontAlgn="auto" hangingPunct="1">
              <a:spcAft>
                <a:spcPts val="0"/>
              </a:spcAft>
              <a:buClr>
                <a:schemeClr val="accent3"/>
              </a:buClr>
              <a:buFont typeface="Wingdings 2"/>
              <a:buChar char=""/>
              <a:defRPr/>
            </a:pPr>
            <a:r>
              <a:rPr lang="en-US" dirty="0"/>
              <a:t>Fetus in a transverse lie</a:t>
            </a:r>
          </a:p>
          <a:p>
            <a:pPr marL="274320" indent="-274320" algn="just" eaLnBrk="1" fontAlgn="auto" hangingPunct="1">
              <a:spcAft>
                <a:spcPts val="0"/>
              </a:spcAft>
              <a:buClr>
                <a:schemeClr val="accent3"/>
              </a:buClr>
              <a:buFont typeface="Wingdings 2"/>
              <a:buChar char=""/>
              <a:defRPr/>
            </a:pPr>
            <a:r>
              <a:rPr lang="en-US" dirty="0"/>
              <a:t>Shoulder presentation</a:t>
            </a:r>
          </a:p>
          <a:p>
            <a:pPr marL="274320" indent="-274320" eaLnBrk="1" fontAlgn="auto" hangingPunct="1">
              <a:spcAft>
                <a:spcPts val="0"/>
              </a:spcAft>
              <a:buClr>
                <a:schemeClr val="accent3"/>
              </a:buClr>
              <a:buFont typeface="Wingdings 2"/>
              <a:buNone/>
              <a:defRPr/>
            </a:pPr>
            <a:endParaRPr lang="en-US" b="1" dirty="0"/>
          </a:p>
          <a:p>
            <a:pPr marL="274320" indent="-274320" eaLnBrk="1" fontAlgn="auto" hangingPunct="1">
              <a:spcAft>
                <a:spcPts val="0"/>
              </a:spcAft>
              <a:buClr>
                <a:schemeClr val="accent3"/>
              </a:buClr>
              <a:buFont typeface="Wingdings 2"/>
              <a:buNone/>
              <a:defRPr/>
            </a:pPr>
            <a:endParaRPr lang="en-US" dirty="0"/>
          </a:p>
        </p:txBody>
      </p:sp>
    </p:spTree>
  </p:cSld>
  <p:clrMapOvr>
    <a:masterClrMapping/>
  </p:clrMapOvr>
  <p:transition>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EAF5-E884-498D-B01A-443F67FDF4B2}"/>
              </a:ext>
            </a:extLst>
          </p:cNvPr>
          <p:cNvSpPr>
            <a:spLocks noGrp="1"/>
          </p:cNvSpPr>
          <p:nvPr>
            <p:ph type="title"/>
          </p:nvPr>
        </p:nvSpPr>
        <p:spPr/>
        <p:txBody>
          <a:bodyPr>
            <a:normAutofit fontScale="90000"/>
          </a:bodyPr>
          <a:lstStyle/>
          <a:p>
            <a:pPr eaLnBrk="1" fontAlgn="auto" hangingPunct="1">
              <a:spcAft>
                <a:spcPts val="0"/>
              </a:spcAft>
              <a:defRPr/>
            </a:pPr>
            <a:r>
              <a:rPr lang="en-US" dirty="0"/>
              <a:t>TYPES OF CAESAREAN SECTION CONTINUED</a:t>
            </a:r>
          </a:p>
        </p:txBody>
      </p:sp>
      <p:sp>
        <p:nvSpPr>
          <p:cNvPr id="24579" name="Content Placeholder 2">
            <a:extLst>
              <a:ext uri="{FF2B5EF4-FFF2-40B4-BE49-F238E27FC236}">
                <a16:creationId xmlns:a16="http://schemas.microsoft.com/office/drawing/2014/main" id="{E70F23B7-3C3B-464A-BF4E-A0F7EF3CA9EA}"/>
              </a:ext>
            </a:extLst>
          </p:cNvPr>
          <p:cNvSpPr>
            <a:spLocks noGrp="1"/>
          </p:cNvSpPr>
          <p:nvPr>
            <p:ph idx="1"/>
          </p:nvPr>
        </p:nvSpPr>
        <p:spPr/>
        <p:txBody>
          <a:bodyPr/>
          <a:lstStyle/>
          <a:p>
            <a:pPr algn="just" eaLnBrk="1" hangingPunct="1">
              <a:buFont typeface="Wingdings 2" panose="05020102010507070707" pitchFamily="18" charset="2"/>
              <a:buNone/>
            </a:pPr>
            <a:r>
              <a:rPr lang="en-US" altLang="en-US" b="1"/>
              <a:t>Advantages of Classical caesarean section</a:t>
            </a:r>
          </a:p>
          <a:p>
            <a:pPr algn="just" eaLnBrk="1" hangingPunct="1"/>
            <a:r>
              <a:rPr lang="en-US" altLang="en-US"/>
              <a:t>It doesn’t take much time to perform</a:t>
            </a:r>
          </a:p>
          <a:p>
            <a:pPr algn="just" eaLnBrk="1" hangingPunct="1"/>
            <a:r>
              <a:rPr lang="en-US" altLang="en-US"/>
              <a:t>It can be employed when general anaesthesia is not available</a:t>
            </a:r>
          </a:p>
          <a:p>
            <a:pPr algn="just" eaLnBrk="1" hangingPunct="1">
              <a:buFont typeface="Wingdings 2" panose="05020102010507070707" pitchFamily="18" charset="2"/>
              <a:buNone/>
            </a:pPr>
            <a:r>
              <a:rPr lang="en-US" altLang="en-US" b="1"/>
              <a:t>Disadvantages of Classical caesarean section</a:t>
            </a:r>
          </a:p>
          <a:p>
            <a:pPr algn="just" eaLnBrk="1" hangingPunct="1"/>
            <a:r>
              <a:rPr lang="en-US" altLang="en-US"/>
              <a:t>Rupture of a uterine scar in subsequent pregnancies</a:t>
            </a:r>
          </a:p>
          <a:p>
            <a:pPr algn="just" eaLnBrk="1" hangingPunct="1"/>
            <a:r>
              <a:rPr lang="en-US" altLang="en-US"/>
              <a:t>Haemorrhage is greater</a:t>
            </a:r>
          </a:p>
          <a:p>
            <a:pPr algn="just" eaLnBrk="1" hangingPunct="1"/>
            <a:r>
              <a:rPr lang="en-US" altLang="en-US"/>
              <a:t>Small bowel adhesion to the anterior suture line</a:t>
            </a:r>
          </a:p>
          <a:p>
            <a:pPr algn="just" eaLnBrk="1" hangingPunct="1"/>
            <a:r>
              <a:rPr lang="en-US" altLang="en-US"/>
              <a:t>Delayed wound healing</a:t>
            </a:r>
          </a:p>
          <a:p>
            <a:pPr eaLnBrk="1" hangingPunct="1"/>
            <a:endParaRPr lang="en-US" altLang="en-US"/>
          </a:p>
        </p:txBody>
      </p:sp>
    </p:spTree>
  </p:cSld>
  <p:clrMapOvr>
    <a:masterClrMapping/>
  </p:clrMapOvr>
  <p:transition>
    <p:cover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062E-7CD1-45AD-8617-008A0A014359}"/>
              </a:ext>
            </a:extLst>
          </p:cNvPr>
          <p:cNvSpPr>
            <a:spLocks noGrp="1"/>
          </p:cNvSpPr>
          <p:nvPr>
            <p:ph type="title"/>
          </p:nvPr>
        </p:nvSpPr>
        <p:spPr/>
        <p:txBody>
          <a:bodyPr>
            <a:normAutofit fontScale="90000"/>
          </a:bodyPr>
          <a:lstStyle/>
          <a:p>
            <a:pPr eaLnBrk="1" fontAlgn="auto" hangingPunct="1">
              <a:spcAft>
                <a:spcPts val="0"/>
              </a:spcAft>
              <a:defRPr/>
            </a:pPr>
            <a:r>
              <a:rPr lang="en-US" dirty="0"/>
              <a:t>TYPES OF CAESAREAN SECTION CONTINUED</a:t>
            </a:r>
          </a:p>
        </p:txBody>
      </p:sp>
      <p:sp>
        <p:nvSpPr>
          <p:cNvPr id="25603" name="Content Placeholder 2">
            <a:extLst>
              <a:ext uri="{FF2B5EF4-FFF2-40B4-BE49-F238E27FC236}">
                <a16:creationId xmlns:a16="http://schemas.microsoft.com/office/drawing/2014/main" id="{619E4929-6214-44E0-943B-D219470A18BF}"/>
              </a:ext>
            </a:extLst>
          </p:cNvPr>
          <p:cNvSpPr>
            <a:spLocks noGrp="1"/>
          </p:cNvSpPr>
          <p:nvPr>
            <p:ph idx="1"/>
          </p:nvPr>
        </p:nvSpPr>
        <p:spPr/>
        <p:txBody>
          <a:bodyPr/>
          <a:lstStyle/>
          <a:p>
            <a:pPr eaLnBrk="1" hangingPunct="1">
              <a:buFont typeface="Wingdings 2" panose="05020102010507070707" pitchFamily="18" charset="2"/>
              <a:buNone/>
            </a:pPr>
            <a:r>
              <a:rPr lang="en-US" altLang="en-US" b="1"/>
              <a:t>2) Lower segment caesarean section </a:t>
            </a:r>
          </a:p>
          <a:p>
            <a:pPr eaLnBrk="1" hangingPunct="1">
              <a:buFont typeface="Wingdings 2" panose="05020102010507070707" pitchFamily="18" charset="2"/>
              <a:buNone/>
            </a:pPr>
            <a:r>
              <a:rPr lang="en-US" altLang="en-US"/>
              <a:t>This is possible by means of transverse incision through the lower uterine segment.</a:t>
            </a:r>
          </a:p>
          <a:p>
            <a:pPr eaLnBrk="1" hangingPunct="1">
              <a:buFont typeface="Wingdings 2" panose="05020102010507070707" pitchFamily="18" charset="2"/>
              <a:buNone/>
            </a:pPr>
            <a:r>
              <a:rPr lang="en-US" altLang="en-US" b="1"/>
              <a:t>Advantages</a:t>
            </a:r>
          </a:p>
          <a:p>
            <a:pPr eaLnBrk="1" hangingPunct="1"/>
            <a:r>
              <a:rPr lang="en-US" altLang="en-US"/>
              <a:t>Less danger of infection or haemorrhage</a:t>
            </a:r>
          </a:p>
          <a:p>
            <a:pPr eaLnBrk="1" hangingPunct="1"/>
            <a:r>
              <a:rPr lang="en-US" altLang="en-US"/>
              <a:t>Less incidence of uterine rupture in subsequent pregnancies</a:t>
            </a:r>
          </a:p>
          <a:p>
            <a:pPr eaLnBrk="1" hangingPunct="1"/>
            <a:r>
              <a:rPr lang="en-US" altLang="en-US"/>
              <a:t>It is the caesarean section mostly employed by obstetricians </a:t>
            </a:r>
          </a:p>
        </p:txBody>
      </p:sp>
    </p:spTree>
  </p:cSld>
  <p:clrMapOvr>
    <a:masterClrMapping/>
  </p:clrMapOvr>
  <p:transition>
    <p:cover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AD26F29-BFEF-4F53-A071-64BD4778596D}"/>
              </a:ext>
            </a:extLst>
          </p:cNvPr>
          <p:cNvSpPr>
            <a:spLocks noGrp="1"/>
          </p:cNvSpPr>
          <p:nvPr>
            <p:ph type="title"/>
          </p:nvPr>
        </p:nvSpPr>
        <p:spPr/>
        <p:txBody>
          <a:bodyPr/>
          <a:lstStyle/>
          <a:p>
            <a:pPr eaLnBrk="1" hangingPunct="1"/>
            <a:endParaRPr lang="en-US" altLang="en-US"/>
          </a:p>
        </p:txBody>
      </p:sp>
      <p:pic>
        <p:nvPicPr>
          <p:cNvPr id="8195" name="Content Placeholder 3" descr="caesarean-section-1-638.jpg">
            <a:extLst>
              <a:ext uri="{FF2B5EF4-FFF2-40B4-BE49-F238E27FC236}">
                <a16:creationId xmlns:a16="http://schemas.microsoft.com/office/drawing/2014/main" id="{CA5E6016-3A53-4F4C-AA6A-BC23FE025A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086600"/>
          </a:xfrm>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DFDADEF-9811-4029-A6AC-1B0C55050823}"/>
              </a:ext>
            </a:extLst>
          </p:cNvPr>
          <p:cNvSpPr>
            <a:spLocks noGrp="1"/>
          </p:cNvSpPr>
          <p:nvPr>
            <p:ph type="title"/>
          </p:nvPr>
        </p:nvSpPr>
        <p:spPr/>
        <p:txBody>
          <a:bodyPr/>
          <a:lstStyle/>
          <a:p>
            <a:pPr eaLnBrk="1" hangingPunct="1"/>
            <a:endParaRPr lang="en-US" altLang="en-US"/>
          </a:p>
        </p:txBody>
      </p:sp>
      <p:pic>
        <p:nvPicPr>
          <p:cNvPr id="26627" name="Content Placeholder 3" descr="types-of-cesarean-section.jpg">
            <a:extLst>
              <a:ext uri="{FF2B5EF4-FFF2-40B4-BE49-F238E27FC236}">
                <a16:creationId xmlns:a16="http://schemas.microsoft.com/office/drawing/2014/main" id="{D590CD55-28ED-4361-8AA1-A002CC9BA9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04800"/>
            <a:ext cx="8229600" cy="6019800"/>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EC9A-9ACA-4281-A63F-AE5CDBCDA301}"/>
              </a:ext>
            </a:extLst>
          </p:cNvPr>
          <p:cNvSpPr>
            <a:spLocks noGrp="1"/>
          </p:cNvSpPr>
          <p:nvPr>
            <p:ph type="title"/>
          </p:nvPr>
        </p:nvSpPr>
        <p:spPr/>
        <p:txBody>
          <a:bodyPr>
            <a:normAutofit fontScale="90000"/>
          </a:bodyPr>
          <a:lstStyle/>
          <a:p>
            <a:pPr eaLnBrk="1" fontAlgn="auto" hangingPunct="1">
              <a:spcAft>
                <a:spcPts val="0"/>
              </a:spcAft>
              <a:defRPr/>
            </a:pPr>
            <a:r>
              <a:rPr lang="en-US" dirty="0"/>
              <a:t>METHODS OF CAESAREAN SECTION</a:t>
            </a:r>
          </a:p>
        </p:txBody>
      </p:sp>
      <p:sp>
        <p:nvSpPr>
          <p:cNvPr id="3" name="Content Placeholder 2">
            <a:extLst>
              <a:ext uri="{FF2B5EF4-FFF2-40B4-BE49-F238E27FC236}">
                <a16:creationId xmlns:a16="http://schemas.microsoft.com/office/drawing/2014/main" id="{1F299CD8-4384-417A-B722-FA2CEAC48A5A}"/>
              </a:ext>
            </a:extLst>
          </p:cNvPr>
          <p:cNvSpPr>
            <a:spLocks noGrp="1"/>
          </p:cNvSpPr>
          <p:nvPr>
            <p:ph idx="1"/>
          </p:nvPr>
        </p:nvSpPr>
        <p:spPr/>
        <p:txBody>
          <a:bodyPr>
            <a:normAutofit fontScale="92500" lnSpcReduction="10000"/>
          </a:bodyPr>
          <a:lstStyle/>
          <a:p>
            <a:pPr marL="274320" indent="-274320" algn="just" eaLnBrk="1" fontAlgn="auto" hangingPunct="1">
              <a:spcAft>
                <a:spcPts val="0"/>
              </a:spcAft>
              <a:buClr>
                <a:schemeClr val="accent3"/>
              </a:buClr>
              <a:buFont typeface="Wingdings 2"/>
              <a:buNone/>
              <a:defRPr/>
            </a:pPr>
            <a:r>
              <a:rPr lang="en-US" b="1" dirty="0"/>
              <a:t>Elective caesarean section</a:t>
            </a:r>
          </a:p>
          <a:p>
            <a:pPr marL="274320" indent="-274320" algn="just" eaLnBrk="1" fontAlgn="auto" hangingPunct="1">
              <a:spcAft>
                <a:spcPts val="0"/>
              </a:spcAft>
              <a:buClr>
                <a:schemeClr val="accent3"/>
              </a:buClr>
              <a:buFont typeface="Wingdings 2"/>
              <a:buNone/>
              <a:defRPr/>
            </a:pPr>
            <a:r>
              <a:rPr lang="en-US" dirty="0"/>
              <a:t>	This type is used when the caesarean section is performed at a scheduled time, such with a known fetus pelvic disproportion. The patient is usually admitted to the hospital the day prior to surgery. This allows for laboratory investigations and provides an opportunity  to rule out presence of infection</a:t>
            </a:r>
          </a:p>
          <a:p>
            <a:pPr marL="274320" indent="-274320" algn="just" eaLnBrk="1" fontAlgn="auto" hangingPunct="1">
              <a:spcAft>
                <a:spcPts val="0"/>
              </a:spcAft>
              <a:buClr>
                <a:schemeClr val="accent3"/>
              </a:buClr>
              <a:buFont typeface="Wingdings 2"/>
              <a:buNone/>
              <a:defRPr/>
            </a:pPr>
            <a:r>
              <a:rPr lang="en-US" b="1" dirty="0"/>
              <a:t>Emergency caesarean section</a:t>
            </a:r>
          </a:p>
          <a:p>
            <a:pPr marL="274320" indent="-274320" algn="just" eaLnBrk="1" fontAlgn="auto" hangingPunct="1">
              <a:spcAft>
                <a:spcPts val="0"/>
              </a:spcAft>
              <a:buClr>
                <a:schemeClr val="accent3"/>
              </a:buClr>
              <a:buFont typeface="Wingdings 2"/>
              <a:buNone/>
              <a:defRPr/>
            </a:pPr>
            <a:r>
              <a:rPr lang="en-US" dirty="0"/>
              <a:t>	Here, there is no indication of caesarean section prior to the surgery. It is usually done when a woman must have </a:t>
            </a:r>
            <a:r>
              <a:rPr lang="en-US" dirty="0" err="1"/>
              <a:t>laboured</a:t>
            </a:r>
            <a:r>
              <a:rPr lang="en-US" dirty="0"/>
              <a:t> with failure and there is an urgent need to save the life of both the mother  and the child or either</a:t>
            </a:r>
          </a:p>
        </p:txBody>
      </p:sp>
    </p:spTree>
  </p:cSld>
  <p:clrMapOvr>
    <a:masterClrMapping/>
  </p:clrMapOvr>
  <p:transition>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4B1514A-4F24-4A60-8608-78CDD1EFEB39}"/>
              </a:ext>
            </a:extLst>
          </p:cNvPr>
          <p:cNvSpPr>
            <a:spLocks noGrp="1"/>
          </p:cNvSpPr>
          <p:nvPr>
            <p:ph type="title"/>
          </p:nvPr>
        </p:nvSpPr>
        <p:spPr>
          <a:xfrm>
            <a:off x="457200" y="0"/>
            <a:ext cx="8229600" cy="2133600"/>
          </a:xfrm>
        </p:spPr>
        <p:txBody>
          <a:bodyPr/>
          <a:lstStyle/>
          <a:p>
            <a:pPr algn="ctr" eaLnBrk="1" hangingPunct="1"/>
            <a:r>
              <a:rPr lang="en-US" altLang="en-US" sz="2800">
                <a:latin typeface="Arial" panose="020B0604020202020204" pitchFamily="34" charset="0"/>
                <a:cs typeface="Arial" panose="020B0604020202020204" pitchFamily="34" charset="0"/>
              </a:rPr>
              <a:t>TREATMENT OF PATIENT FOR CAESAREAN SECTION </a:t>
            </a:r>
            <a:br>
              <a:rPr lang="en-US" altLang="en-US" sz="28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PRE OPERATIVE NURSING CARE.</a:t>
            </a:r>
            <a:br>
              <a:rPr lang="en-US" altLang="en-US" sz="28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Admission</a:t>
            </a:r>
            <a:br>
              <a:rPr lang="en-US" altLang="en-US" sz="2800"/>
            </a:br>
            <a:endParaRPr lang="en-US" altLang="en-US" sz="2800">
              <a:latin typeface="Arial" panose="020B0604020202020204" pitchFamily="34" charset="0"/>
              <a:cs typeface="Arial" panose="020B0604020202020204" pitchFamily="34" charset="0"/>
            </a:endParaRPr>
          </a:p>
        </p:txBody>
      </p:sp>
      <p:sp>
        <p:nvSpPr>
          <p:cNvPr id="28675" name="Content Placeholder 2">
            <a:extLst>
              <a:ext uri="{FF2B5EF4-FFF2-40B4-BE49-F238E27FC236}">
                <a16:creationId xmlns:a16="http://schemas.microsoft.com/office/drawing/2014/main" id="{046193A3-1190-4854-85C9-CBC6F57586CA}"/>
              </a:ext>
            </a:extLst>
          </p:cNvPr>
          <p:cNvSpPr>
            <a:spLocks noGrp="1"/>
          </p:cNvSpPr>
          <p:nvPr>
            <p:ph idx="1"/>
          </p:nvPr>
        </p:nvSpPr>
        <p:spPr/>
        <p:txBody>
          <a:bodyPr/>
          <a:lstStyle/>
          <a:p>
            <a:pPr eaLnBrk="1" hangingPunct="1"/>
            <a:r>
              <a:rPr lang="en-US" altLang="en-US" sz="3200">
                <a:latin typeface="Arial" panose="020B0604020202020204" pitchFamily="34" charset="0"/>
                <a:cs typeface="Arial" panose="020B0604020202020204" pitchFamily="34" charset="0"/>
              </a:rPr>
              <a:t>In case of elective caesarean section, parent will be admitted into the ward at least a day prior to the scheduled surgery depending on the policy of the hospital. In case of emergency, she is taken to the labour ward.</a:t>
            </a:r>
          </a:p>
          <a:p>
            <a:pPr eaLnBrk="1" hangingPunct="1"/>
            <a:endParaRPr lang="en-US" altLang="en-US" sz="320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CE96F-35D2-4B00-8520-A5A22C6482D3}"/>
              </a:ext>
            </a:extLst>
          </p:cNvPr>
          <p:cNvSpPr>
            <a:spLocks noGrp="1"/>
          </p:cNvSpPr>
          <p:nvPr>
            <p:ph idx="1"/>
          </p:nvPr>
        </p:nvSpPr>
        <p:spPr>
          <a:xfrm>
            <a:off x="457200" y="533400"/>
            <a:ext cx="8229600" cy="5791200"/>
          </a:xfrm>
        </p:spPr>
        <p:txBody>
          <a:bodyPr>
            <a:normAutofit fontScale="92500" lnSpcReduction="10000"/>
          </a:bodyPr>
          <a:lstStyle/>
          <a:p>
            <a:pPr marL="274320" indent="-274320" algn="ctr" eaLnBrk="1" fontAlgn="auto" hangingPunct="1">
              <a:spcAft>
                <a:spcPts val="0"/>
              </a:spcAft>
              <a:buClr>
                <a:schemeClr val="accent3"/>
              </a:buClr>
              <a:buFont typeface="Wingdings 2"/>
              <a:buNone/>
              <a:defRPr/>
            </a:pPr>
            <a:r>
              <a:rPr lang="en-US" dirty="0">
                <a:latin typeface="Arial" pitchFamily="34" charset="0"/>
                <a:cs typeface="Arial" pitchFamily="34" charset="0"/>
              </a:rPr>
              <a:t>INVESTIGATION </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The following laboratory investigations are carried out to ensure patient’s health state is stable and suitable for the surgery. </a:t>
            </a:r>
            <a:r>
              <a:rPr lang="en-US" dirty="0" err="1">
                <a:latin typeface="Arial" pitchFamily="34" charset="0"/>
                <a:cs typeface="Arial" pitchFamily="34" charset="0"/>
              </a:rPr>
              <a:t>Haemoglobin</a:t>
            </a:r>
            <a:r>
              <a:rPr lang="en-US" dirty="0">
                <a:latin typeface="Arial" pitchFamily="34" charset="0"/>
                <a:cs typeface="Arial" pitchFamily="34" charset="0"/>
              </a:rPr>
              <a:t>, full blood count, blood grouping and cross matching is done to prepare suitable blood for the surgery, blood clotting time, ultrasound is done to note fatal well-being. In case of pre- </a:t>
            </a:r>
            <a:r>
              <a:rPr lang="en-US" dirty="0" err="1">
                <a:latin typeface="Arial" pitchFamily="34" charset="0"/>
                <a:cs typeface="Arial" pitchFamily="34" charset="0"/>
              </a:rPr>
              <a:t>eclampsia</a:t>
            </a:r>
            <a:r>
              <a:rPr lang="en-US" dirty="0">
                <a:latin typeface="Arial" pitchFamily="34" charset="0"/>
                <a:cs typeface="Arial" pitchFamily="34" charset="0"/>
              </a:rPr>
              <a:t>, urea and electrolyte levels will be examined and clotting factors acquired.</a:t>
            </a:r>
          </a:p>
          <a:p>
            <a:pPr marL="274320" indent="-274320" algn="ctr" eaLnBrk="1" fontAlgn="auto" hangingPunct="1">
              <a:spcAft>
                <a:spcPts val="0"/>
              </a:spcAft>
              <a:buClr>
                <a:schemeClr val="accent3"/>
              </a:buClr>
              <a:buFont typeface="Wingdings 2"/>
              <a:buNone/>
              <a:defRPr/>
            </a:pPr>
            <a:r>
              <a:rPr lang="en-US" dirty="0">
                <a:latin typeface="Arial" pitchFamily="34" charset="0"/>
                <a:cs typeface="Arial" pitchFamily="34" charset="0"/>
              </a:rPr>
              <a:t>OBSERVATION AND MONITORING	</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A pre-operative observation chart is opened. The weight is checked and observed of blood pressure, pulse, respiration and temperature which serve as a baseline data is taken and charted. Results of investigation requested are obtained and ready for review for approval.</a:t>
            </a:r>
          </a:p>
          <a:p>
            <a:pPr marL="274320" indent="-274320" eaLnBrk="1" fontAlgn="auto" hangingPunct="1">
              <a:spcAft>
                <a:spcPts val="0"/>
              </a:spcAft>
              <a:buClr>
                <a:schemeClr val="accent3"/>
              </a:buClr>
              <a:buFont typeface="Wingdings 2"/>
              <a:buChar char=""/>
              <a:defRPr/>
            </a:pPr>
            <a:endParaRPr lang="en-US"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2A415-1044-407E-BDA6-C747D19D3BFF}"/>
              </a:ext>
            </a:extLst>
          </p:cNvPr>
          <p:cNvSpPr>
            <a:spLocks noGrp="1"/>
          </p:cNvSpPr>
          <p:nvPr>
            <p:ph idx="1"/>
          </p:nvPr>
        </p:nvSpPr>
        <p:spPr>
          <a:xfrm>
            <a:off x="457200" y="457200"/>
            <a:ext cx="8229600" cy="5867400"/>
          </a:xfrm>
        </p:spPr>
        <p:txBody>
          <a:bodyPr>
            <a:normAutofit fontScale="85000" lnSpcReduction="10000"/>
          </a:bodyPr>
          <a:lstStyle/>
          <a:p>
            <a:pPr marL="274320" indent="-274320" algn="ctr" eaLnBrk="1" fontAlgn="auto" hangingPunct="1">
              <a:spcAft>
                <a:spcPts val="0"/>
              </a:spcAft>
              <a:buClr>
                <a:schemeClr val="accent3"/>
              </a:buClr>
              <a:buFont typeface="Wingdings 2"/>
              <a:buNone/>
              <a:defRPr/>
            </a:pPr>
            <a:r>
              <a:rPr lang="en-US" dirty="0"/>
              <a:t>PHYSICAL CARE</a:t>
            </a:r>
          </a:p>
          <a:p>
            <a:pPr marL="274320" indent="-274320" eaLnBrk="1" fontAlgn="auto" hangingPunct="1">
              <a:spcAft>
                <a:spcPts val="0"/>
              </a:spcAft>
              <a:buClr>
                <a:schemeClr val="accent3"/>
              </a:buClr>
              <a:buFont typeface="Wingdings 2"/>
              <a:buChar char=""/>
              <a:defRPr/>
            </a:pPr>
            <a:r>
              <a:rPr lang="en-US" dirty="0"/>
              <a:t>An assisted bathroom bath, oral toileting may be done depending on client’s condition. Jewelries, dentures, make ups should be removed and a hospital or theatre gown is given. Shaving should be done and an indwelling catheter is passed to monitor urinary outputs during and after surgery.</a:t>
            </a:r>
          </a:p>
          <a:p>
            <a:pPr marL="274320" indent="-274320" algn="ctr" eaLnBrk="1" fontAlgn="auto" hangingPunct="1">
              <a:spcAft>
                <a:spcPts val="0"/>
              </a:spcAft>
              <a:buClr>
                <a:schemeClr val="accent3"/>
              </a:buClr>
              <a:buFont typeface="Wingdings 2"/>
              <a:buNone/>
              <a:defRPr/>
            </a:pPr>
            <a:r>
              <a:rPr lang="en-US" dirty="0"/>
              <a:t>PSYCHOLOGICAL CARE </a:t>
            </a:r>
          </a:p>
          <a:p>
            <a:pPr marL="274320" indent="-274320" eaLnBrk="1" fontAlgn="auto" hangingPunct="1">
              <a:spcAft>
                <a:spcPts val="0"/>
              </a:spcAft>
              <a:buClr>
                <a:schemeClr val="accent3"/>
              </a:buClr>
              <a:buFont typeface="Wingdings 2"/>
              <a:buChar char=""/>
              <a:defRPr/>
            </a:pPr>
            <a:r>
              <a:rPr lang="en-US" dirty="0"/>
              <a:t>Reassure patient and her relative to relieve any form of anxiety and uncertainty. Explain the procedure and what she should expect in the theatre, show her others that have had caesarean section and are now recuperating. Answer all her questions in a respective manner. Provide privacy and a calm atmosphere.</a:t>
            </a:r>
          </a:p>
          <a:p>
            <a:pPr marL="274320" indent="-274320" algn="ctr" eaLnBrk="1" fontAlgn="auto" hangingPunct="1">
              <a:spcAft>
                <a:spcPts val="0"/>
              </a:spcAft>
              <a:buClr>
                <a:schemeClr val="accent3"/>
              </a:buClr>
              <a:buFont typeface="Wingdings 2"/>
              <a:buNone/>
              <a:defRPr/>
            </a:pPr>
            <a:r>
              <a:rPr lang="en-US" dirty="0"/>
              <a:t>ANESTHETIST VISIT</a:t>
            </a:r>
          </a:p>
          <a:p>
            <a:pPr marL="274320" indent="-274320" eaLnBrk="1" fontAlgn="auto" hangingPunct="1">
              <a:spcAft>
                <a:spcPts val="0"/>
              </a:spcAft>
              <a:buClr>
                <a:schemeClr val="accent3"/>
              </a:buClr>
              <a:buFont typeface="Wingdings 2"/>
              <a:buChar char=""/>
              <a:defRPr/>
            </a:pPr>
            <a:r>
              <a:rPr lang="en-US" dirty="0"/>
              <a:t>This is carried out in the night or morning prior to surgery to determine the woman’s suitability to the surgery, her present health status and he determine the type of anesthesia that will be used for her.</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34A54-7D23-4527-9295-FB7DFE395501}"/>
              </a:ext>
            </a:extLst>
          </p:cNvPr>
          <p:cNvSpPr>
            <a:spLocks noGrp="1"/>
          </p:cNvSpPr>
          <p:nvPr>
            <p:ph idx="1"/>
          </p:nvPr>
        </p:nvSpPr>
        <p:spPr>
          <a:xfrm>
            <a:off x="457200" y="685800"/>
            <a:ext cx="8229600" cy="5638800"/>
          </a:xfrm>
        </p:spPr>
        <p:txBody>
          <a:bodyPr>
            <a:normAutofit fontScale="92500" lnSpcReduction="20000"/>
          </a:bodyPr>
          <a:lstStyle/>
          <a:p>
            <a:pPr marL="274320" indent="-274320" algn="ctr" eaLnBrk="1" fontAlgn="auto" hangingPunct="1">
              <a:spcAft>
                <a:spcPts val="0"/>
              </a:spcAft>
              <a:buClr>
                <a:schemeClr val="accent3"/>
              </a:buClr>
              <a:buFont typeface="Wingdings 2"/>
              <a:buNone/>
              <a:defRPr/>
            </a:pPr>
            <a:r>
              <a:rPr lang="en-US" dirty="0">
                <a:latin typeface="Arial" pitchFamily="34" charset="0"/>
                <a:cs typeface="Arial" pitchFamily="34" charset="0"/>
              </a:rPr>
              <a:t>DIET</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Light and easily digestible diet is given the night prior to surgery but nothing is taken on the morning of the surgery day to prevent aspiration or in </a:t>
            </a:r>
            <a:r>
              <a:rPr lang="en-US" dirty="0" err="1">
                <a:latin typeface="Arial" pitchFamily="34" charset="0"/>
                <a:cs typeface="Arial" pitchFamily="34" charset="0"/>
              </a:rPr>
              <a:t>eadelson’s</a:t>
            </a:r>
            <a:r>
              <a:rPr lang="en-US" dirty="0">
                <a:latin typeface="Arial" pitchFamily="34" charset="0"/>
                <a:cs typeface="Arial" pitchFamily="34" charset="0"/>
              </a:rPr>
              <a:t> syndrome.</a:t>
            </a:r>
          </a:p>
          <a:p>
            <a:pPr marL="274320" indent="-274320" algn="ctr" eaLnBrk="1" fontAlgn="auto" hangingPunct="1">
              <a:spcAft>
                <a:spcPts val="0"/>
              </a:spcAft>
              <a:buClr>
                <a:schemeClr val="accent3"/>
              </a:buClr>
              <a:buFont typeface="Wingdings 2"/>
              <a:buNone/>
              <a:defRPr/>
            </a:pPr>
            <a:r>
              <a:rPr lang="en-US" dirty="0">
                <a:latin typeface="Arial" pitchFamily="34" charset="0"/>
                <a:cs typeface="Arial" pitchFamily="34" charset="0"/>
              </a:rPr>
              <a:t>DRUG</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Prescribe pre-operation drug are served such as antacids because of the fasting atropine is given to reduce gastro intestinal motility and mucus secretions. </a:t>
            </a:r>
          </a:p>
          <a:p>
            <a:pPr marL="274320" indent="-274320" algn="ctr" eaLnBrk="1" fontAlgn="auto" hangingPunct="1">
              <a:spcAft>
                <a:spcPts val="0"/>
              </a:spcAft>
              <a:buClr>
                <a:schemeClr val="accent3"/>
              </a:buClr>
              <a:buFont typeface="Wingdings 2"/>
              <a:buNone/>
              <a:defRPr/>
            </a:pPr>
            <a:r>
              <a:rPr lang="en-US" dirty="0">
                <a:latin typeface="Arial" pitchFamily="34" charset="0"/>
                <a:cs typeface="Arial" pitchFamily="34" charset="0"/>
              </a:rPr>
              <a:t>PROCEDURE</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The abdomen is opened and the loose fold of the peritoneum over the anterior aspect of the lower &amp; uterine segment and above the bladder is incised. The operator continues to incise this further to visualize the </a:t>
            </a:r>
            <a:r>
              <a:rPr lang="en-US" dirty="0" err="1">
                <a:latin typeface="Arial" pitchFamily="34" charset="0"/>
                <a:cs typeface="Arial" pitchFamily="34" charset="0"/>
              </a:rPr>
              <a:t>fundus</a:t>
            </a:r>
            <a:r>
              <a:rPr lang="en-US" dirty="0">
                <a:latin typeface="Arial" pitchFamily="34" charset="0"/>
                <a:cs typeface="Arial" pitchFamily="34" charset="0"/>
              </a:rPr>
              <a:t> of the bladder which is then pushed down and away from the surgeon.</a:t>
            </a:r>
          </a:p>
          <a:p>
            <a:pPr marL="274320" indent="-274320" eaLnBrk="1" fontAlgn="auto" hangingPunct="1">
              <a:spcAft>
                <a:spcPts val="0"/>
              </a:spcAft>
              <a:buClr>
                <a:schemeClr val="accent3"/>
              </a:buClr>
              <a:buFont typeface="Wingdings 2"/>
              <a:buChar char=""/>
              <a:defRPr/>
            </a:pPr>
            <a:endParaRPr lang="en-US"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DA52CB-9EAB-4CC2-8592-EF7F0EC4BAD9}"/>
              </a:ext>
            </a:extLst>
          </p:cNvPr>
          <p:cNvSpPr>
            <a:spLocks noGrp="1"/>
          </p:cNvSpPr>
          <p:nvPr>
            <p:ph idx="1"/>
          </p:nvPr>
        </p:nvSpPr>
        <p:spPr>
          <a:xfrm>
            <a:off x="457200" y="304800"/>
            <a:ext cx="8229600" cy="6019800"/>
          </a:xfrm>
        </p:spPr>
        <p:txBody>
          <a:bodyPr>
            <a:normAutofit lnSpcReduction="10000"/>
          </a:bodyPr>
          <a:lstStyle/>
          <a:p>
            <a:pPr marL="274320" indent="-274320" algn="ctr" eaLnBrk="1" fontAlgn="auto" hangingPunct="1">
              <a:spcAft>
                <a:spcPts val="0"/>
              </a:spcAft>
              <a:buClr>
                <a:schemeClr val="accent3"/>
              </a:buClr>
              <a:buFont typeface="Wingdings 2"/>
              <a:buNone/>
              <a:defRPr/>
            </a:pPr>
            <a:r>
              <a:rPr lang="en-US" sz="2800" dirty="0">
                <a:latin typeface="Arial" pitchFamily="34" charset="0"/>
                <a:cs typeface="Arial" pitchFamily="34" charset="0"/>
              </a:rPr>
              <a:t>Procedure Continue	</a:t>
            </a:r>
          </a:p>
          <a:p>
            <a:pPr marL="274320" indent="-274320" eaLnBrk="1" fontAlgn="auto" hangingPunct="1">
              <a:spcAft>
                <a:spcPts val="0"/>
              </a:spcAft>
              <a:buClr>
                <a:schemeClr val="accent3"/>
              </a:buClr>
              <a:buFont typeface="Wingdings 2"/>
              <a:buChar char=""/>
              <a:defRPr/>
            </a:pPr>
            <a:r>
              <a:rPr lang="en-US" sz="2800" dirty="0">
                <a:latin typeface="Arial" pitchFamily="34" charset="0"/>
                <a:cs typeface="Arial" pitchFamily="34" charset="0"/>
              </a:rPr>
              <a:t>The uterus is incised transversely. The surgeon directs the fetal head out while the assistant applies </a:t>
            </a:r>
            <a:r>
              <a:rPr lang="en-US" sz="2800" dirty="0" err="1">
                <a:latin typeface="Arial" pitchFamily="34" charset="0"/>
                <a:cs typeface="Arial" pitchFamily="34" charset="0"/>
              </a:rPr>
              <a:t>fundal</a:t>
            </a:r>
            <a:r>
              <a:rPr lang="en-US" sz="2800" dirty="0">
                <a:latin typeface="Arial" pitchFamily="34" charset="0"/>
                <a:cs typeface="Arial" pitchFamily="34" charset="0"/>
              </a:rPr>
              <a:t> pressure to help the delivery of the baby. </a:t>
            </a:r>
            <a:r>
              <a:rPr lang="en-US" sz="2800" dirty="0" err="1">
                <a:latin typeface="Arial" pitchFamily="34" charset="0"/>
                <a:cs typeface="Arial" pitchFamily="34" charset="0"/>
              </a:rPr>
              <a:t>Oxytocics</a:t>
            </a:r>
            <a:r>
              <a:rPr lang="en-US" sz="2800" dirty="0">
                <a:latin typeface="Arial" pitchFamily="34" charset="0"/>
                <a:cs typeface="Arial" pitchFamily="34" charset="0"/>
              </a:rPr>
              <a:t> may be given by the anesthetist after the delivery of the baby and clamping of the cord. When the baby and placenta are delivered, the uterus is sutured. This is usually done in 2 layers. The peritoneum may then be closed over the uterine wound to exclude hit from the peritoneal cavity. The rectus sheath is closed, then the layer of fat and finally the skin is sutured with the surgeon’s choice of materials; commonly chromic catgut is used.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8431DA-5477-45D4-A894-3715FDB637F0}"/>
              </a:ext>
            </a:extLst>
          </p:cNvPr>
          <p:cNvSpPr>
            <a:spLocks noGrp="1"/>
          </p:cNvSpPr>
          <p:nvPr>
            <p:ph idx="1"/>
          </p:nvPr>
        </p:nvSpPr>
        <p:spPr>
          <a:xfrm>
            <a:off x="457200" y="457200"/>
            <a:ext cx="8229600" cy="5867400"/>
          </a:xfrm>
        </p:spPr>
        <p:txBody>
          <a:bodyPr>
            <a:normAutofit fontScale="92500" lnSpcReduction="20000"/>
          </a:bodyPr>
          <a:lstStyle/>
          <a:p>
            <a:pPr marL="274320" indent="-274320" algn="ctr" eaLnBrk="1" fontAlgn="auto" hangingPunct="1">
              <a:spcAft>
                <a:spcPts val="0"/>
              </a:spcAft>
              <a:buClr>
                <a:schemeClr val="accent3"/>
              </a:buClr>
              <a:buFont typeface="Wingdings 2"/>
              <a:buNone/>
              <a:defRPr/>
            </a:pPr>
            <a:r>
              <a:rPr lang="en-US" sz="2800" b="1" dirty="0">
                <a:latin typeface="Arial" pitchFamily="34" charset="0"/>
                <a:cs typeface="Arial" pitchFamily="34" charset="0"/>
              </a:rPr>
              <a:t>POST OPERATION NURSING CARE</a:t>
            </a:r>
          </a:p>
          <a:p>
            <a:pPr marL="274320" indent="-274320" eaLnBrk="1" fontAlgn="auto" hangingPunct="1">
              <a:spcAft>
                <a:spcPts val="0"/>
              </a:spcAft>
              <a:buClr>
                <a:schemeClr val="accent3"/>
              </a:buClr>
              <a:buFont typeface="Wingdings 2"/>
              <a:buChar char=""/>
              <a:defRPr/>
            </a:pPr>
            <a:r>
              <a:rPr lang="en-US" sz="2800" b="1" dirty="0">
                <a:latin typeface="Arial" pitchFamily="34" charset="0"/>
                <a:cs typeface="Arial" pitchFamily="34" charset="0"/>
              </a:rPr>
              <a:t>Immediate Care</a:t>
            </a:r>
          </a:p>
          <a:p>
            <a:pPr marL="274320" indent="-274320" eaLnBrk="1" fontAlgn="auto" hangingPunct="1">
              <a:spcAft>
                <a:spcPts val="0"/>
              </a:spcAft>
              <a:buClr>
                <a:schemeClr val="accent3"/>
              </a:buClr>
              <a:buFont typeface="Wingdings 2"/>
              <a:buNone/>
              <a:defRPr/>
            </a:pPr>
            <a:r>
              <a:rPr lang="en-US" sz="2800" dirty="0">
                <a:latin typeface="Arial" pitchFamily="34" charset="0"/>
                <a:cs typeface="Arial" pitchFamily="34" charset="0"/>
              </a:rPr>
              <a:t>	(1) </a:t>
            </a:r>
            <a:r>
              <a:rPr lang="en-US" sz="2800" b="1" dirty="0">
                <a:latin typeface="Arial" pitchFamily="34" charset="0"/>
                <a:cs typeface="Arial" pitchFamily="34" charset="0"/>
              </a:rPr>
              <a:t>Observation</a:t>
            </a:r>
            <a:endParaRPr lang="en-US" sz="2800"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sz="2800" dirty="0">
                <a:latin typeface="Arial" pitchFamily="34" charset="0"/>
                <a:cs typeface="Arial" pitchFamily="34" charset="0"/>
              </a:rPr>
              <a:t>	The vital signs (temperature, pulse, respiration and blood pressure) should be observed 1/4 hourly for the 1</a:t>
            </a:r>
            <a:r>
              <a:rPr lang="en-US" sz="2800" baseline="30000" dirty="0">
                <a:latin typeface="Arial" pitchFamily="34" charset="0"/>
                <a:cs typeface="Arial" pitchFamily="34" charset="0"/>
              </a:rPr>
              <a:t>st</a:t>
            </a:r>
            <a:r>
              <a:rPr lang="en-US" sz="2800" dirty="0">
                <a:latin typeface="Arial" pitchFamily="34" charset="0"/>
                <a:cs typeface="Arial" pitchFamily="34" charset="0"/>
              </a:rPr>
              <a:t> One hour and 30 minutes in the 2</a:t>
            </a:r>
            <a:r>
              <a:rPr lang="en-US" sz="2800" baseline="30000" dirty="0">
                <a:latin typeface="Arial" pitchFamily="34" charset="0"/>
                <a:cs typeface="Arial" pitchFamily="34" charset="0"/>
              </a:rPr>
              <a:t>nd</a:t>
            </a:r>
            <a:r>
              <a:rPr lang="en-US" sz="2800" dirty="0">
                <a:latin typeface="Arial" pitchFamily="34" charset="0"/>
                <a:cs typeface="Arial" pitchFamily="34" charset="0"/>
              </a:rPr>
              <a:t> hour, hourly until she is transferred to the post partum unit.</a:t>
            </a:r>
          </a:p>
          <a:p>
            <a:pPr marL="274320" indent="-274320" eaLnBrk="1" fontAlgn="auto" hangingPunct="1">
              <a:spcAft>
                <a:spcPts val="0"/>
              </a:spcAft>
              <a:buClr>
                <a:schemeClr val="accent3"/>
              </a:buClr>
              <a:buFont typeface="Wingdings 2"/>
              <a:buChar char=""/>
              <a:defRPr/>
            </a:pPr>
            <a:r>
              <a:rPr lang="en-US" sz="2800" dirty="0">
                <a:latin typeface="Arial" pitchFamily="34" charset="0"/>
                <a:cs typeface="Arial" pitchFamily="34" charset="0"/>
              </a:rPr>
              <a:t>Assess the abdominal dressing (wound) to note any blood loss.</a:t>
            </a:r>
          </a:p>
          <a:p>
            <a:pPr marL="274320" indent="-274320" eaLnBrk="1" fontAlgn="auto" hangingPunct="1">
              <a:spcAft>
                <a:spcPts val="0"/>
              </a:spcAft>
              <a:buClr>
                <a:schemeClr val="accent3"/>
              </a:buClr>
              <a:buFont typeface="Wingdings 2"/>
              <a:buChar char=""/>
              <a:defRPr/>
            </a:pPr>
            <a:r>
              <a:rPr lang="en-US" sz="2800" dirty="0">
                <a:latin typeface="Arial" pitchFamily="34" charset="0"/>
                <a:cs typeface="Arial" pitchFamily="34" charset="0"/>
              </a:rPr>
              <a:t>Assess the </a:t>
            </a:r>
            <a:r>
              <a:rPr lang="en-US" sz="2800" dirty="0" err="1">
                <a:latin typeface="Arial" pitchFamily="34" charset="0"/>
                <a:cs typeface="Arial" pitchFamily="34" charset="0"/>
              </a:rPr>
              <a:t>fundus</a:t>
            </a:r>
            <a:r>
              <a:rPr lang="en-US" sz="2800" dirty="0">
                <a:latin typeface="Arial" pitchFamily="34" charset="0"/>
                <a:cs typeface="Arial" pitchFamily="34" charset="0"/>
              </a:rPr>
              <a:t> for firmness, height and location.</a:t>
            </a:r>
          </a:p>
          <a:p>
            <a:pPr marL="274320" indent="-274320" eaLnBrk="1" fontAlgn="auto" hangingPunct="1">
              <a:spcAft>
                <a:spcPts val="0"/>
              </a:spcAft>
              <a:buClr>
                <a:schemeClr val="accent3"/>
              </a:buClr>
              <a:buFont typeface="Wingdings 2"/>
              <a:buChar char=""/>
              <a:defRPr/>
            </a:pPr>
            <a:r>
              <a:rPr lang="en-US" sz="2800" dirty="0">
                <a:latin typeface="Arial" pitchFamily="34" charset="0"/>
                <a:cs typeface="Arial" pitchFamily="34" charset="0"/>
              </a:rPr>
              <a:t>Also if poorly contracted, inform the physician.</a:t>
            </a:r>
          </a:p>
          <a:p>
            <a:pPr marL="274320" indent="-274320" eaLnBrk="1" fontAlgn="auto" hangingPunct="1">
              <a:spcAft>
                <a:spcPts val="0"/>
              </a:spcAft>
              <a:buClr>
                <a:schemeClr val="accent3"/>
              </a:buClr>
              <a:buFont typeface="Wingdings 2"/>
              <a:buChar char=""/>
              <a:defRPr/>
            </a:pPr>
            <a:r>
              <a:rPr lang="en-US" sz="2800" dirty="0">
                <a:latin typeface="Arial" pitchFamily="34" charset="0"/>
                <a:cs typeface="Arial" pitchFamily="34" charset="0"/>
              </a:rPr>
              <a:t>Assess urinary catheter for patency.</a:t>
            </a:r>
          </a:p>
          <a:p>
            <a:pPr marL="274320" indent="-274320" eaLnBrk="1" fontAlgn="auto" hangingPunct="1">
              <a:spcAft>
                <a:spcPts val="0"/>
              </a:spcAft>
              <a:buClr>
                <a:schemeClr val="accent3"/>
              </a:buClr>
              <a:buFont typeface="Wingdings 2"/>
              <a:buChar char=""/>
              <a:defRPr/>
            </a:pPr>
            <a:r>
              <a:rPr lang="en-US" sz="2800" dirty="0" err="1">
                <a:latin typeface="Arial" pitchFamily="34" charset="0"/>
                <a:cs typeface="Arial" pitchFamily="34" charset="0"/>
              </a:rPr>
              <a:t>Lochia</a:t>
            </a:r>
            <a:r>
              <a:rPr lang="en-US" sz="2800" dirty="0">
                <a:latin typeface="Arial" pitchFamily="34" charset="0"/>
                <a:cs typeface="Arial" pitchFamily="34" charset="0"/>
              </a:rPr>
              <a:t> should also be inspected and drainage should be small</a:t>
            </a:r>
          </a:p>
          <a:p>
            <a:pPr marL="274320" indent="-274320" eaLnBrk="1" fontAlgn="auto" hangingPunct="1">
              <a:spcAft>
                <a:spcPts val="0"/>
              </a:spcAft>
              <a:buClr>
                <a:schemeClr val="accent3"/>
              </a:buClr>
              <a:buFont typeface="Wingdings 2"/>
              <a:buChar char=""/>
              <a:defRPr/>
            </a:pPr>
            <a:r>
              <a:rPr lang="en-US" sz="2800" dirty="0">
                <a:latin typeface="Arial" pitchFamily="34" charset="0"/>
                <a:cs typeface="Arial" pitchFamily="34" charset="0"/>
              </a:rPr>
              <a:t>Document and report any abnormality to the Doctor.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FD4D4CAD-C2C0-43C3-8F77-8B78C7371EBE}"/>
              </a:ext>
            </a:extLst>
          </p:cNvPr>
          <p:cNvSpPr>
            <a:spLocks noGrp="1"/>
          </p:cNvSpPr>
          <p:nvPr>
            <p:ph idx="1"/>
          </p:nvPr>
        </p:nvSpPr>
        <p:spPr>
          <a:xfrm>
            <a:off x="457200" y="381000"/>
            <a:ext cx="8229600" cy="5943600"/>
          </a:xfrm>
        </p:spPr>
        <p:txBody>
          <a:bodyPr/>
          <a:lstStyle/>
          <a:p>
            <a:pPr algn="ctr" eaLnBrk="1" hangingPunct="1">
              <a:buFont typeface="Wingdings 2" panose="05020102010507070707" pitchFamily="18" charset="2"/>
              <a:buNone/>
            </a:pPr>
            <a:r>
              <a:rPr lang="en-US" altLang="en-US">
                <a:latin typeface="Arial" panose="020B0604020202020204" pitchFamily="34" charset="0"/>
                <a:cs typeface="Arial" panose="020B0604020202020204" pitchFamily="34" charset="0"/>
              </a:rPr>
              <a:t>DRUGS</a:t>
            </a:r>
          </a:p>
          <a:p>
            <a:pPr eaLnBrk="1" hangingPunct="1"/>
            <a:r>
              <a:rPr lang="en-US" altLang="en-US">
                <a:latin typeface="Arial" panose="020B0604020202020204" pitchFamily="34" charset="0"/>
                <a:cs typeface="Arial" panose="020B0604020202020204" pitchFamily="34" charset="0"/>
              </a:rPr>
              <a:t>Analgesia:- This is prescribed and given as required e.g. fortwin zongs for 2 days</a:t>
            </a:r>
          </a:p>
          <a:p>
            <a:pPr eaLnBrk="1" hangingPunct="1"/>
            <a:r>
              <a:rPr lang="en-US" altLang="en-US">
                <a:latin typeface="Arial" panose="020B0604020202020204" pitchFamily="34" charset="0"/>
                <a:cs typeface="Arial" panose="020B0604020202020204" pitchFamily="34" charset="0"/>
              </a:rPr>
              <a:t>Anti emetics e.g. cyclizine, prochlorperazine are usually prescribed by the anesthetist following general anesthesia.</a:t>
            </a:r>
          </a:p>
          <a:p>
            <a:pPr eaLnBrk="1" hangingPunct="1"/>
            <a:r>
              <a:rPr lang="en-US" altLang="en-US">
                <a:latin typeface="Arial" panose="020B0604020202020204" pitchFamily="34" charset="0"/>
                <a:cs typeface="Arial" panose="020B0604020202020204" pitchFamily="34" charset="0"/>
              </a:rPr>
              <a:t>Nurse the patient in left lateral or recovery position until she is fully conscious. Since the risk of airway obstruction or regurgitation and silent aspiration of the stomach content are still present.</a:t>
            </a:r>
          </a:p>
          <a:p>
            <a:pPr eaLnBrk="1" hangingPunct="1"/>
            <a:r>
              <a:rPr lang="en-US" altLang="en-US">
                <a:latin typeface="Arial" panose="020B0604020202020204" pitchFamily="34" charset="0"/>
                <a:cs typeface="Arial" panose="020B0604020202020204" pitchFamily="34" charset="0"/>
              </a:rPr>
              <a:t>Position should be changed 4 hourly to prevent bed sore development.  </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01EA9167-094A-48EC-B3A0-D5BD133138D4}"/>
              </a:ext>
            </a:extLst>
          </p:cNvPr>
          <p:cNvSpPr>
            <a:spLocks noGrp="1"/>
          </p:cNvSpPr>
          <p:nvPr>
            <p:ph idx="1"/>
          </p:nvPr>
        </p:nvSpPr>
        <p:spPr>
          <a:xfrm>
            <a:off x="457200" y="381000"/>
            <a:ext cx="8229600" cy="5943600"/>
          </a:xfrm>
        </p:spPr>
        <p:txBody>
          <a:bodyPr/>
          <a:lstStyle/>
          <a:p>
            <a:pPr algn="ctr" eaLnBrk="1" hangingPunct="1">
              <a:buFont typeface="Wingdings 2" panose="05020102010507070707" pitchFamily="18" charset="2"/>
              <a:buNone/>
            </a:pPr>
            <a:r>
              <a:rPr lang="en-US" altLang="en-US" sz="2400">
                <a:latin typeface="Arial" panose="020B0604020202020204" pitchFamily="34" charset="0"/>
                <a:cs typeface="Arial" panose="020B0604020202020204" pitchFamily="34" charset="0"/>
              </a:rPr>
              <a:t>POST OPERATIVE CARE CONTINUED.</a:t>
            </a:r>
          </a:p>
          <a:p>
            <a:pPr eaLnBrk="1" hangingPunct="1"/>
            <a:r>
              <a:rPr lang="en-US" altLang="en-US" sz="2400">
                <a:latin typeface="Arial" panose="020B0604020202020204" pitchFamily="34" charset="0"/>
                <a:cs typeface="Arial" panose="020B0604020202020204" pitchFamily="34" charset="0"/>
              </a:rPr>
              <a:t>Following regional block, damage to the legs should be avoided when patient is still unconscious which will gradually regain sensation and movement:</a:t>
            </a:r>
          </a:p>
          <a:p>
            <a:pPr eaLnBrk="1" hangingPunct="1"/>
            <a:r>
              <a:rPr lang="en-US" altLang="en-US" sz="2400">
                <a:latin typeface="Arial" panose="020B0604020202020204" pitchFamily="34" charset="0"/>
                <a:cs typeface="Arial" panose="020B0604020202020204" pitchFamily="34" charset="0"/>
              </a:rPr>
              <a:t>Respiration should be monitored and recorded.</a:t>
            </a:r>
          </a:p>
          <a:p>
            <a:pPr eaLnBrk="1" hangingPunct="1"/>
            <a:r>
              <a:rPr lang="en-US" altLang="en-US" sz="2400">
                <a:latin typeface="Arial" panose="020B0604020202020204" pitchFamily="34" charset="0"/>
                <a:cs typeface="Arial" panose="020B0604020202020204" pitchFamily="34" charset="0"/>
              </a:rPr>
              <a:t>Patient may sit up as soon as she wishes provided her blood pressure is not low.</a:t>
            </a:r>
          </a:p>
          <a:p>
            <a:pPr eaLnBrk="1" hangingPunct="1"/>
            <a:r>
              <a:rPr lang="en-US" altLang="en-US" sz="2400">
                <a:latin typeface="Arial" panose="020B0604020202020204" pitchFamily="34" charset="0"/>
                <a:cs typeface="Arial" panose="020B0604020202020204" pitchFamily="34" charset="0"/>
              </a:rPr>
              <a:t>Monitor intravenous fluid and replaced when necessary to ensure patency of intravenous life </a:t>
            </a:r>
          </a:p>
          <a:p>
            <a:pPr eaLnBrk="1" hangingPunct="1"/>
            <a:r>
              <a:rPr lang="en-US" altLang="en-US" sz="2400">
                <a:latin typeface="Arial" panose="020B0604020202020204" pitchFamily="34" charset="0"/>
                <a:cs typeface="Arial" panose="020B0604020202020204" pitchFamily="34" charset="0"/>
              </a:rPr>
              <a:t>Breastfeeding can be initiated.</a:t>
            </a:r>
          </a:p>
          <a:p>
            <a:pPr eaLnBrk="1" hangingPunct="1"/>
            <a:r>
              <a:rPr lang="en-US" altLang="en-US" sz="2400">
                <a:latin typeface="Arial" panose="020B0604020202020204" pitchFamily="34" charset="0"/>
                <a:cs typeface="Arial" panose="020B0604020202020204" pitchFamily="34" charset="0"/>
              </a:rPr>
              <a:t>Mother is transferred to the post-natal ward 1-2 hours when condition is stable.</a:t>
            </a:r>
          </a:p>
          <a:p>
            <a:pPr eaLnBrk="1" hangingPunct="1"/>
            <a:r>
              <a:rPr lang="en-US" altLang="en-US" sz="2400">
                <a:latin typeface="Arial" panose="020B0604020202020204" pitchFamily="34" charset="0"/>
                <a:cs typeface="Arial" panose="020B0604020202020204" pitchFamily="34" charset="0"/>
              </a:rPr>
              <a:t>Care in the Post-natal ward:</a:t>
            </a:r>
          </a:p>
          <a:p>
            <a:pPr eaLnBrk="1" hangingPunct="1"/>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241D41A-64A2-4540-962C-619C25DA1624}"/>
              </a:ext>
            </a:extLst>
          </p:cNvPr>
          <p:cNvSpPr>
            <a:spLocks noGrp="1"/>
          </p:cNvSpPr>
          <p:nvPr>
            <p:ph type="title"/>
          </p:nvPr>
        </p:nvSpPr>
        <p:spPr/>
        <p:txBody>
          <a:bodyPr/>
          <a:lstStyle/>
          <a:p>
            <a:pPr algn="ctr" eaLnBrk="1" hangingPunct="1"/>
            <a:r>
              <a:rPr lang="en-US" altLang="en-US" sz="3600">
                <a:latin typeface="Arial" panose="020B0604020202020204" pitchFamily="34" charset="0"/>
                <a:cs typeface="Arial" panose="020B0604020202020204" pitchFamily="34" charset="0"/>
              </a:rPr>
              <a:t>DEFINITION OF CAESARIAN SECTION</a:t>
            </a:r>
          </a:p>
        </p:txBody>
      </p:sp>
      <p:sp>
        <p:nvSpPr>
          <p:cNvPr id="3" name="Subtitle 2">
            <a:extLst>
              <a:ext uri="{FF2B5EF4-FFF2-40B4-BE49-F238E27FC236}">
                <a16:creationId xmlns:a16="http://schemas.microsoft.com/office/drawing/2014/main" id="{60F79E75-28F1-4FAE-9F82-618903243C57}"/>
              </a:ext>
            </a:extLst>
          </p:cNvPr>
          <p:cNvSpPr>
            <a:spLocks noGrp="1"/>
          </p:cNvSpPr>
          <p:nvPr>
            <p:ph idx="1"/>
          </p:nvPr>
        </p:nvSpPr>
        <p:spPr/>
        <p:txBody>
          <a:bodyPr>
            <a:normAutofit lnSpcReduction="10000"/>
          </a:bodyPr>
          <a:lstStyle/>
          <a:p>
            <a:pPr marL="274320" indent="-274320" algn="just" eaLnBrk="1" fontAlgn="auto" hangingPunct="1">
              <a:spcAft>
                <a:spcPts val="0"/>
              </a:spcAft>
              <a:buClr>
                <a:schemeClr val="accent3"/>
              </a:buClr>
              <a:buFont typeface="Wingdings 2"/>
              <a:buNone/>
              <a:defRPr/>
            </a:pPr>
            <a:r>
              <a:rPr lang="en-US" dirty="0"/>
              <a:t>	Caesarian section (C/S) is an operative procedure which is carried out under anesthesia (regional or general) whereby the fetus, placenta and membranes are delivered through an incision made in the abdominal wall and uterus.</a:t>
            </a:r>
          </a:p>
          <a:p>
            <a:pPr marL="274320" indent="-274320" algn="just" eaLnBrk="1" fontAlgn="auto" hangingPunct="1">
              <a:spcAft>
                <a:spcPts val="0"/>
              </a:spcAft>
              <a:buClr>
                <a:schemeClr val="accent3"/>
              </a:buClr>
              <a:buFont typeface="Wingdings 2"/>
              <a:buNone/>
              <a:defRPr/>
            </a:pPr>
            <a:r>
              <a:rPr lang="en-US" dirty="0"/>
              <a:t>	Caesar is derived from the </a:t>
            </a:r>
            <a:r>
              <a:rPr lang="en-US" dirty="0" err="1"/>
              <a:t>latin</a:t>
            </a:r>
            <a:r>
              <a:rPr lang="en-US" dirty="0"/>
              <a:t> word meaning to cut. It was suggested that Julius </a:t>
            </a:r>
            <a:r>
              <a:rPr lang="en-US" dirty="0" err="1"/>
              <a:t>caesar</a:t>
            </a:r>
            <a:r>
              <a:rPr lang="en-US" dirty="0"/>
              <a:t> was named after an ancestor who was born by C/S. The operation was always fatal in those days, and more over as the uterine wall was not sutured after the baby was extracted; a woman was not likely to have other children afterward.  </a:t>
            </a:r>
          </a:p>
        </p:txBody>
      </p:sp>
    </p:spTree>
  </p:cSld>
  <p:clrMapOvr>
    <a:masterClrMapping/>
  </p:clrMapOvr>
  <p:transition>
    <p:cover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E72C42-E343-42CC-AA83-3F6EE95274FC}"/>
              </a:ext>
            </a:extLst>
          </p:cNvPr>
          <p:cNvSpPr>
            <a:spLocks noGrp="1"/>
          </p:cNvSpPr>
          <p:nvPr>
            <p:ph idx="1"/>
          </p:nvPr>
        </p:nvSpPr>
        <p:spPr>
          <a:xfrm>
            <a:off x="457200" y="304800"/>
            <a:ext cx="8229600" cy="6019800"/>
          </a:xfrm>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dirty="0">
                <a:latin typeface="Arial" pitchFamily="34" charset="0"/>
                <a:cs typeface="Arial" pitchFamily="34" charset="0"/>
              </a:rPr>
              <a:t>  1.	</a:t>
            </a:r>
            <a:r>
              <a:rPr lang="en-US" b="1" dirty="0">
                <a:latin typeface="Arial" pitchFamily="34" charset="0"/>
                <a:cs typeface="Arial" pitchFamily="34" charset="0"/>
              </a:rPr>
              <a:t>Reception	</a:t>
            </a: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b="1" dirty="0">
                <a:latin typeface="Arial" pitchFamily="34" charset="0"/>
                <a:cs typeface="Arial" pitchFamily="34" charset="0"/>
              </a:rPr>
              <a:t>	</a:t>
            </a:r>
            <a:r>
              <a:rPr lang="en-US" dirty="0">
                <a:latin typeface="Arial" pitchFamily="34" charset="0"/>
                <a:cs typeface="Arial" pitchFamily="34" charset="0"/>
              </a:rPr>
              <a:t>Receive a line patient and promote comfort by placing her in lateral position or supine due to the site of the incision.</a:t>
            </a:r>
          </a:p>
          <a:p>
            <a:pPr marL="274320" indent="-274320" eaLnBrk="1" fontAlgn="auto" hangingPunct="1">
              <a:spcAft>
                <a:spcPts val="0"/>
              </a:spcAft>
              <a:buClr>
                <a:schemeClr val="accent3"/>
              </a:buClr>
              <a:buFont typeface="Wingdings 2"/>
              <a:buNone/>
              <a:defRPr/>
            </a:pPr>
            <a:r>
              <a:rPr lang="en-US" dirty="0">
                <a:latin typeface="Arial" pitchFamily="34" charset="0"/>
                <a:cs typeface="Arial" pitchFamily="34" charset="0"/>
              </a:rPr>
              <a:t> 2.	</a:t>
            </a:r>
            <a:r>
              <a:rPr lang="en-US" b="1" dirty="0">
                <a:latin typeface="Arial" pitchFamily="34" charset="0"/>
                <a:cs typeface="Arial" pitchFamily="34" charset="0"/>
              </a:rPr>
              <a:t>Observation</a:t>
            </a: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	Observe and record the vital signs 4 hourly</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Monitor and replace intravenous fluid promptly, monitor its paternity as use, it may still continue until bowel sounds resumes and patient  can tolerate sips of water.</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Monitor and maintain indwelling catheter urinary output and fluid intake even after catheter removal, report any form of </a:t>
            </a:r>
            <a:r>
              <a:rPr lang="en-US" dirty="0" err="1">
                <a:latin typeface="Arial" pitchFamily="34" charset="0"/>
                <a:cs typeface="Arial" pitchFamily="34" charset="0"/>
              </a:rPr>
              <a:t>haematuria</a:t>
            </a:r>
            <a:r>
              <a:rPr lang="en-US" dirty="0">
                <a:latin typeface="Arial" pitchFamily="34" charset="0"/>
                <a:cs typeface="Arial" pitchFamily="34" charset="0"/>
              </a:rPr>
              <a:t>, </a:t>
            </a:r>
            <a:r>
              <a:rPr lang="en-US" dirty="0" err="1">
                <a:latin typeface="Arial" pitchFamily="34" charset="0"/>
                <a:cs typeface="Arial" pitchFamily="34" charset="0"/>
              </a:rPr>
              <a:t>polyuria</a:t>
            </a:r>
            <a:r>
              <a:rPr lang="en-US" dirty="0">
                <a:latin typeface="Arial" pitchFamily="34" charset="0"/>
                <a:cs typeface="Arial" pitchFamily="34" charset="0"/>
              </a:rPr>
              <a:t>, or </a:t>
            </a:r>
            <a:r>
              <a:rPr lang="en-US" dirty="0" err="1">
                <a:latin typeface="Arial" pitchFamily="34" charset="0"/>
                <a:cs typeface="Arial" pitchFamily="34" charset="0"/>
              </a:rPr>
              <a:t>oliguria</a:t>
            </a:r>
            <a:r>
              <a:rPr lang="en-US" dirty="0">
                <a:latin typeface="Arial" pitchFamily="34" charset="0"/>
                <a:cs typeface="Arial" pitchFamily="34" charset="0"/>
              </a:rPr>
              <a:t> to the Doctor.</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Assess involution and observe abdominal dressing and </a:t>
            </a:r>
            <a:r>
              <a:rPr lang="en-US" dirty="0" err="1">
                <a:latin typeface="Arial" pitchFamily="34" charset="0"/>
                <a:cs typeface="Arial" pitchFamily="34" charset="0"/>
              </a:rPr>
              <a:t>lochia</a:t>
            </a:r>
            <a:r>
              <a:rPr lang="en-US" dirty="0">
                <a:latin typeface="Arial" pitchFamily="34" charset="0"/>
                <a:cs typeface="Arial" pitchFamily="34" charset="0"/>
              </a:rPr>
              <a:t> flow. The </a:t>
            </a:r>
            <a:r>
              <a:rPr lang="en-US" dirty="0" err="1">
                <a:latin typeface="Arial" pitchFamily="34" charset="0"/>
                <a:cs typeface="Arial" pitchFamily="34" charset="0"/>
              </a:rPr>
              <a:t>lochia</a:t>
            </a:r>
            <a:r>
              <a:rPr lang="en-US" dirty="0">
                <a:latin typeface="Arial" pitchFamily="34" charset="0"/>
                <a:cs typeface="Arial" pitchFamily="34" charset="0"/>
              </a:rPr>
              <a:t> flow may be reduced due to removal of some of the uterine </a:t>
            </a:r>
            <a:r>
              <a:rPr lang="en-US" dirty="0" err="1">
                <a:latin typeface="Arial" pitchFamily="34" charset="0"/>
                <a:cs typeface="Arial" pitchFamily="34" charset="0"/>
              </a:rPr>
              <a:t>decidua</a:t>
            </a:r>
            <a:r>
              <a:rPr lang="en-US" dirty="0">
                <a:latin typeface="Arial" pitchFamily="34" charset="0"/>
                <a:cs typeface="Arial" pitchFamily="34" charset="0"/>
              </a:rPr>
              <a:t> during the procedure.</a:t>
            </a:r>
          </a:p>
          <a:p>
            <a:pPr marL="274320" indent="-274320" eaLnBrk="1" fontAlgn="auto" hangingPunct="1">
              <a:spcAft>
                <a:spcPts val="0"/>
              </a:spcAft>
              <a:buClr>
                <a:schemeClr val="accent3"/>
              </a:buClr>
              <a:buFont typeface="Wingdings 2"/>
              <a:buChar char=""/>
              <a:defRPr/>
            </a:pPr>
            <a:endParaRPr lang="en-US"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D763B2A5-F431-472F-8A48-73588D391581}"/>
              </a:ext>
            </a:extLst>
          </p:cNvPr>
          <p:cNvSpPr>
            <a:spLocks noGrp="1"/>
          </p:cNvSpPr>
          <p:nvPr>
            <p:ph idx="1"/>
          </p:nvPr>
        </p:nvSpPr>
        <p:spPr>
          <a:xfrm>
            <a:off x="457200" y="609600"/>
            <a:ext cx="8229600" cy="5715000"/>
          </a:xfrm>
        </p:spPr>
        <p:txBody>
          <a:bodyPr/>
          <a:lstStyle/>
          <a:p>
            <a:pPr algn="ctr" eaLnBrk="1" hangingPunct="1">
              <a:buFont typeface="Wingdings 2" panose="05020102010507070707" pitchFamily="18" charset="2"/>
              <a:buNone/>
            </a:pPr>
            <a:r>
              <a:rPr lang="en-US" altLang="en-US" b="1" u="sng">
                <a:latin typeface="Arial" panose="020B0604020202020204" pitchFamily="34" charset="0"/>
                <a:cs typeface="Arial" panose="020B0604020202020204" pitchFamily="34" charset="0"/>
              </a:rPr>
              <a:t>Psycholothraphy</a:t>
            </a:r>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Provide emotional support as some women may have a lingering feelings of failure or disappointment at having had a caesarean section and may value the opportunity to talk this over with the midwife. Reassure her and allay her anxiety.</a:t>
            </a:r>
          </a:p>
          <a:p>
            <a:pPr algn="ctr" eaLnBrk="1" hangingPunct="1">
              <a:buFont typeface="Wingdings 2" panose="05020102010507070707" pitchFamily="18" charset="2"/>
              <a:buNone/>
            </a:pPr>
            <a:r>
              <a:rPr lang="en-US" altLang="en-US" u="sng">
                <a:latin typeface="Arial" panose="020B0604020202020204" pitchFamily="34" charset="0"/>
                <a:cs typeface="Arial" panose="020B0604020202020204" pitchFamily="34" charset="0"/>
              </a:rPr>
              <a:t>Comfort measures</a:t>
            </a:r>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Provide comfort measures by positioning her changing her position 4hourly to prevent bed sores, administration of prescribed appropriate analgesia to relief pain: pentazocine 30-60mg 4-6 hourly for the 1</a:t>
            </a:r>
            <a:r>
              <a:rPr lang="en-US" altLang="en-US" baseline="30000">
                <a:latin typeface="Arial" panose="020B0604020202020204" pitchFamily="34" charset="0"/>
                <a:cs typeface="Arial" panose="020B0604020202020204" pitchFamily="34" charset="0"/>
              </a:rPr>
              <a:t>st</a:t>
            </a:r>
            <a:r>
              <a:rPr lang="en-US" altLang="en-US">
                <a:latin typeface="Arial" panose="020B0604020202020204" pitchFamily="34" charset="0"/>
                <a:cs typeface="Arial" panose="020B0604020202020204" pitchFamily="34" charset="0"/>
              </a:rPr>
              <a:t> 24-48 hours post operatively then PRN. Help maintain her personal hygiene to boost her morale.</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05288DF4-143C-40AD-9CD6-BB5689CE9404}"/>
              </a:ext>
            </a:extLst>
          </p:cNvPr>
          <p:cNvSpPr>
            <a:spLocks noGrp="1"/>
          </p:cNvSpPr>
          <p:nvPr>
            <p:ph idx="1"/>
          </p:nvPr>
        </p:nvSpPr>
        <p:spPr>
          <a:xfrm>
            <a:off x="457200" y="457200"/>
            <a:ext cx="8229600" cy="5867400"/>
          </a:xfrm>
        </p:spPr>
        <p:txBody>
          <a:bodyPr/>
          <a:lstStyle/>
          <a:p>
            <a:pPr algn="ctr" eaLnBrk="1" hangingPunct="1">
              <a:buFont typeface="Wingdings 2" panose="05020102010507070707" pitchFamily="18" charset="2"/>
              <a:buNone/>
            </a:pPr>
            <a:r>
              <a:rPr lang="en-US" altLang="en-US" sz="2400">
                <a:latin typeface="Arial" panose="020B0604020202020204" pitchFamily="34" charset="0"/>
                <a:cs typeface="Arial" panose="020B0604020202020204" pitchFamily="34" charset="0"/>
              </a:rPr>
              <a:t>Diet</a:t>
            </a:r>
          </a:p>
          <a:p>
            <a:pPr eaLnBrk="1" hangingPunct="1"/>
            <a:r>
              <a:rPr lang="en-US" altLang="en-US" sz="2400">
                <a:latin typeface="Arial" panose="020B0604020202020204" pitchFamily="34" charset="0"/>
                <a:cs typeface="Arial" panose="020B0604020202020204" pitchFamily="34" charset="0"/>
              </a:rPr>
              <a:t>Once bowel sound is re-established, sips of warm plain water are first introduced then graded oral diet (pap) until well tolerated then patient can eat adequate diet, high protein diet is advocated. High fluid intake should be stressed to avoid constipation.</a:t>
            </a:r>
          </a:p>
          <a:p>
            <a:pPr algn="ctr" eaLnBrk="1" hangingPunct="1">
              <a:buFont typeface="Wingdings 2" panose="05020102010507070707" pitchFamily="18" charset="2"/>
              <a:buNone/>
            </a:pPr>
            <a:endParaRPr lang="en-US" altLang="en-US" sz="2400">
              <a:latin typeface="Arial" panose="020B0604020202020204" pitchFamily="34" charset="0"/>
              <a:cs typeface="Arial" panose="020B0604020202020204" pitchFamily="34" charset="0"/>
            </a:endParaRPr>
          </a:p>
          <a:p>
            <a:pPr algn="ctr" eaLnBrk="1" hangingPunct="1">
              <a:buFont typeface="Wingdings 2" panose="05020102010507070707" pitchFamily="18" charset="2"/>
              <a:buNone/>
            </a:pPr>
            <a:r>
              <a:rPr lang="en-US" altLang="en-US" sz="2400">
                <a:latin typeface="Arial" panose="020B0604020202020204" pitchFamily="34" charset="0"/>
                <a:cs typeface="Arial" panose="020B0604020202020204" pitchFamily="34" charset="0"/>
              </a:rPr>
              <a:t>Dressing</a:t>
            </a:r>
          </a:p>
          <a:p>
            <a:pPr eaLnBrk="1" hangingPunct="1"/>
            <a:r>
              <a:rPr lang="en-US" altLang="en-US" sz="2400">
                <a:latin typeface="Arial" panose="020B0604020202020204" pitchFamily="34" charset="0"/>
                <a:cs typeface="Arial" panose="020B0604020202020204" pitchFamily="34" charset="0"/>
              </a:rPr>
              <a:t>Wound dressing is done under aseptic techniques with spirit until stitches are removed 7-8 days post- operation. However this is done after the wound has been inspected by the surgeon 12-24 hours following surgery.</a:t>
            </a:r>
          </a:p>
          <a:p>
            <a:pPr eaLnBrk="1" hangingPunct="1"/>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43772D4F-5DCA-4A2B-8BB6-29C92789740E}"/>
              </a:ext>
            </a:extLst>
          </p:cNvPr>
          <p:cNvSpPr>
            <a:spLocks noGrp="1"/>
          </p:cNvSpPr>
          <p:nvPr>
            <p:ph idx="1"/>
          </p:nvPr>
        </p:nvSpPr>
        <p:spPr>
          <a:xfrm>
            <a:off x="457200" y="381000"/>
            <a:ext cx="8229600" cy="5943600"/>
          </a:xfrm>
        </p:spPr>
        <p:txBody>
          <a:bodyPr/>
          <a:lstStyle/>
          <a:p>
            <a:pPr algn="ctr" eaLnBrk="1" hangingPunct="1">
              <a:buFont typeface="Wingdings 2" panose="05020102010507070707" pitchFamily="18" charset="2"/>
              <a:buNone/>
            </a:pPr>
            <a:r>
              <a:rPr lang="en-US" altLang="en-US">
                <a:latin typeface="Arial" panose="020B0604020202020204" pitchFamily="34" charset="0"/>
                <a:cs typeface="Arial" panose="020B0604020202020204" pitchFamily="34" charset="0"/>
              </a:rPr>
              <a:t>DRUGS</a:t>
            </a:r>
          </a:p>
          <a:p>
            <a:pPr eaLnBrk="1" hangingPunct="1"/>
            <a:r>
              <a:rPr lang="en-US" altLang="en-US">
                <a:latin typeface="Arial" panose="020B0604020202020204" pitchFamily="34" charset="0"/>
                <a:cs typeface="Arial" panose="020B0604020202020204" pitchFamily="34" charset="0"/>
              </a:rPr>
              <a:t> Prescribed post-operative antibiotics such as Augumentin are given to prevent onset of infection and promote wound healing.</a:t>
            </a:r>
          </a:p>
          <a:p>
            <a:pPr algn="ctr" eaLnBrk="1" hangingPunct="1">
              <a:buFont typeface="Wingdings 2" panose="05020102010507070707" pitchFamily="18" charset="2"/>
              <a:buNone/>
            </a:pPr>
            <a:r>
              <a:rPr lang="en-US" altLang="en-US">
                <a:latin typeface="Arial" panose="020B0604020202020204" pitchFamily="34" charset="0"/>
                <a:cs typeface="Arial" panose="020B0604020202020204" pitchFamily="34" charset="0"/>
              </a:rPr>
              <a:t>EXERCISED AND REST</a:t>
            </a:r>
          </a:p>
          <a:p>
            <a:pPr eaLnBrk="1" hangingPunct="1"/>
            <a:r>
              <a:rPr lang="en-US" altLang="en-US">
                <a:latin typeface="Arial" panose="020B0604020202020204" pitchFamily="34" charset="0"/>
                <a:cs typeface="Arial" panose="020B0604020202020204" pitchFamily="34" charset="0"/>
              </a:rPr>
              <a:t>Encourage mother to move her legs and perform breathing exercise . Early ambulation decreases respiratory and circulatory complications, so the woman should be assisted out of bed as much as possible. The mother should be encouraged to as much as possible and tactful advice may be given to her concerning her visitors. Visitors are restricted to minimal to promote her resting.</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9DAFDF-3CA3-45CC-86D8-658A958F4578}"/>
              </a:ext>
            </a:extLst>
          </p:cNvPr>
          <p:cNvSpPr>
            <a:spLocks noGrp="1"/>
          </p:cNvSpPr>
          <p:nvPr>
            <p:ph idx="1"/>
          </p:nvPr>
        </p:nvSpPr>
        <p:spPr>
          <a:xfrm>
            <a:off x="457200" y="533400"/>
            <a:ext cx="8229600" cy="5867400"/>
          </a:xfrm>
        </p:spPr>
        <p:txBody>
          <a:bodyPr>
            <a:normAutofit lnSpcReduction="10000"/>
          </a:bodyPr>
          <a:lstStyle/>
          <a:p>
            <a:pPr marL="274320" indent="-274320" algn="ctr" eaLnBrk="1" fontAlgn="auto" hangingPunct="1">
              <a:spcAft>
                <a:spcPts val="0"/>
              </a:spcAft>
              <a:buClr>
                <a:schemeClr val="accent3"/>
              </a:buClr>
              <a:buFont typeface="Wingdings 2"/>
              <a:buNone/>
              <a:defRPr/>
            </a:pPr>
            <a:r>
              <a:rPr lang="en-US" dirty="0">
                <a:latin typeface="Arial" pitchFamily="34" charset="0"/>
                <a:cs typeface="Arial" pitchFamily="34" charset="0"/>
              </a:rPr>
              <a:t>DISCHARGE</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On  discharge, the following are stressed:</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__  Breast care feeding</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__ Infant care ( exclusive breast, immunization and cord care etc.)</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__ Personal hygiene as well as perinea hygiene</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__ Nutrition</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__ Sexual activity and contraception</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__ Compliance with prescribed take-home medications</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__ Follow up at the post-natal clinic at 6 weeks post</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__ Delivery or she may report to the clinic anytime she notices any sign or symptoms of complications.</a:t>
            </a:r>
          </a:p>
          <a:p>
            <a:pPr marL="274320" indent="-274320" eaLnBrk="1" fontAlgn="auto" hangingPunct="1">
              <a:spcAft>
                <a:spcPts val="0"/>
              </a:spcAft>
              <a:buClr>
                <a:schemeClr val="accent3"/>
              </a:buClr>
              <a:buFont typeface="Wingdings 2"/>
              <a:buChar char=""/>
              <a:defRPr/>
            </a:pPr>
            <a:endParaRPr lang="en-US"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CC6631BC-A250-4BA1-8551-A4BC5A028BA9}"/>
              </a:ext>
            </a:extLst>
          </p:cNvPr>
          <p:cNvSpPr>
            <a:spLocks noGrp="1"/>
          </p:cNvSpPr>
          <p:nvPr>
            <p:ph idx="1"/>
          </p:nvPr>
        </p:nvSpPr>
        <p:spPr>
          <a:xfrm>
            <a:off x="457200" y="457200"/>
            <a:ext cx="8229600" cy="5867400"/>
          </a:xfrm>
        </p:spPr>
        <p:txBody>
          <a:bodyPr/>
          <a:lstStyle/>
          <a:p>
            <a:pPr algn="ctr" eaLnBrk="1" hangingPunct="1">
              <a:buFont typeface="Wingdings 2" panose="05020102010507070707" pitchFamily="18" charset="2"/>
              <a:buNone/>
            </a:pPr>
            <a:r>
              <a:rPr lang="en-US" altLang="en-US" sz="2400" u="sng">
                <a:latin typeface="Arial" panose="020B0604020202020204" pitchFamily="34" charset="0"/>
                <a:cs typeface="Arial" panose="020B0604020202020204" pitchFamily="34" charset="0"/>
              </a:rPr>
              <a:t>Roles of midwives in Caesarean section</a:t>
            </a:r>
            <a:endParaRPr lang="en-US" altLang="en-US" sz="2400">
              <a:latin typeface="Arial" panose="020B0604020202020204" pitchFamily="34" charset="0"/>
              <a:cs typeface="Arial" panose="020B0604020202020204" pitchFamily="34" charset="0"/>
            </a:endParaRPr>
          </a:p>
          <a:p>
            <a:pPr eaLnBrk="1" hangingPunct="1"/>
            <a:r>
              <a:rPr lang="en-US" altLang="en-US" sz="2400">
                <a:latin typeface="Arial" panose="020B0604020202020204" pitchFamily="34" charset="0"/>
                <a:cs typeface="Arial" panose="020B0604020202020204" pitchFamily="34" charset="0"/>
              </a:rPr>
              <a:t>__  Midwives gives relevant information in a comprehensive manner to women going for caesarean section, this will help the women to decide what is best for them, in relation to their own specific circumstances.</a:t>
            </a:r>
          </a:p>
          <a:p>
            <a:pPr eaLnBrk="1" hangingPunct="1"/>
            <a:r>
              <a:rPr lang="en-US" altLang="en-US" sz="2400">
                <a:latin typeface="Arial" panose="020B0604020202020204" pitchFamily="34" charset="0"/>
                <a:cs typeface="Arial" panose="020B0604020202020204" pitchFamily="34" charset="0"/>
              </a:rPr>
              <a:t>__  One _ to _ one  care from a midwife during labour can influence the rate by birth by caesarean section.</a:t>
            </a:r>
          </a:p>
          <a:p>
            <a:pPr eaLnBrk="1" hangingPunct="1"/>
            <a:r>
              <a:rPr lang="en-US" altLang="en-US" sz="2400">
                <a:latin typeface="Arial" panose="020B0604020202020204" pitchFamily="34" charset="0"/>
                <a:cs typeface="Arial" panose="020B0604020202020204" pitchFamily="34" charset="0"/>
              </a:rPr>
              <a:t>__  Supportive presence given by midwife in labour is undoubtedly of considerable benefit, both to the woman and to her family.</a:t>
            </a:r>
          </a:p>
          <a:p>
            <a:pPr eaLnBrk="1" hangingPunct="1"/>
            <a:r>
              <a:rPr lang="en-US" altLang="en-US" sz="2400">
                <a:latin typeface="Arial" panose="020B0604020202020204" pitchFamily="34" charset="0"/>
                <a:cs typeface="Arial" panose="020B0604020202020204" pitchFamily="34" charset="0"/>
              </a:rPr>
              <a:t>__  Prepare patient for operation i.e. pre, intra and post operatively</a:t>
            </a:r>
          </a:p>
          <a:p>
            <a:pPr eaLnBrk="1" hangingPunct="1"/>
            <a:r>
              <a:rPr lang="en-US" altLang="en-US" sz="2400">
                <a:latin typeface="Arial" panose="020B0604020202020204" pitchFamily="34" charset="0"/>
                <a:cs typeface="Arial" panose="020B0604020202020204" pitchFamily="34" charset="0"/>
              </a:rPr>
              <a:t>To give health education to the woman concerning her care and that of her baby e.g. Immunization and family advice.</a:t>
            </a:r>
          </a:p>
          <a:p>
            <a:pPr eaLnBrk="1" hangingPunct="1"/>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9215FD-5128-4D8E-B5A6-955907F64FB1}"/>
              </a:ext>
            </a:extLst>
          </p:cNvPr>
          <p:cNvGraphicFramePr>
            <a:graphicFrameLocks noGrp="1"/>
          </p:cNvGraphicFramePr>
          <p:nvPr/>
        </p:nvGraphicFramePr>
        <p:xfrm>
          <a:off x="304800" y="381000"/>
          <a:ext cx="8458200" cy="6172200"/>
        </p:xfrm>
        <a:graphic>
          <a:graphicData uri="http://schemas.openxmlformats.org/drawingml/2006/table">
            <a:tbl>
              <a:tblPr firstRow="1" bandRow="1">
                <a:tableStyleId>{5C22544A-7EE6-4342-B048-85BDC9FD1C3A}</a:tableStyleId>
              </a:tblPr>
              <a:tblGrid>
                <a:gridCol w="1208314">
                  <a:extLst>
                    <a:ext uri="{9D8B030D-6E8A-4147-A177-3AD203B41FA5}">
                      <a16:colId xmlns:a16="http://schemas.microsoft.com/office/drawing/2014/main" val="20000"/>
                    </a:ext>
                  </a:extLst>
                </a:gridCol>
                <a:gridCol w="1208314">
                  <a:extLst>
                    <a:ext uri="{9D8B030D-6E8A-4147-A177-3AD203B41FA5}">
                      <a16:colId xmlns:a16="http://schemas.microsoft.com/office/drawing/2014/main" val="20001"/>
                    </a:ext>
                  </a:extLst>
                </a:gridCol>
                <a:gridCol w="1208314">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208314">
                  <a:extLst>
                    <a:ext uri="{9D8B030D-6E8A-4147-A177-3AD203B41FA5}">
                      <a16:colId xmlns:a16="http://schemas.microsoft.com/office/drawing/2014/main" val="20004"/>
                    </a:ext>
                  </a:extLst>
                </a:gridCol>
                <a:gridCol w="1208314">
                  <a:extLst>
                    <a:ext uri="{9D8B030D-6E8A-4147-A177-3AD203B41FA5}">
                      <a16:colId xmlns:a16="http://schemas.microsoft.com/office/drawing/2014/main" val="20005"/>
                    </a:ext>
                  </a:extLst>
                </a:gridCol>
                <a:gridCol w="1208314">
                  <a:extLst>
                    <a:ext uri="{9D8B030D-6E8A-4147-A177-3AD203B41FA5}">
                      <a16:colId xmlns:a16="http://schemas.microsoft.com/office/drawing/2014/main" val="20006"/>
                    </a:ext>
                  </a:extLst>
                </a:gridCol>
              </a:tblGrid>
              <a:tr h="1234440">
                <a:tc>
                  <a:txBody>
                    <a:bodyPr/>
                    <a:lstStyle/>
                    <a:p>
                      <a:pPr marL="0" marR="0" algn="l">
                        <a:lnSpc>
                          <a:spcPct val="115000"/>
                        </a:lnSpc>
                        <a:spcBef>
                          <a:spcPts val="0"/>
                        </a:spcBef>
                        <a:spcAft>
                          <a:spcPts val="0"/>
                        </a:spcAft>
                      </a:pPr>
                      <a:r>
                        <a:rPr lang="en-GB" sz="1200" b="1">
                          <a:latin typeface="Arial"/>
                          <a:ea typeface="Calibri"/>
                          <a:cs typeface="Times New Roman"/>
                        </a:rPr>
                        <a:t>S/N</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b="1">
                          <a:latin typeface="Arial"/>
                          <a:ea typeface="Calibri"/>
                          <a:cs typeface="Times New Roman"/>
                        </a:rPr>
                        <a:t>NURSING</a:t>
                      </a:r>
                      <a:endParaRPr lang="en-US" sz="1200">
                        <a:latin typeface="Arial"/>
                        <a:ea typeface="Calibri"/>
                        <a:cs typeface="Times New Roman"/>
                      </a:endParaRPr>
                    </a:p>
                    <a:p>
                      <a:pPr marL="0" marR="0" algn="l">
                        <a:lnSpc>
                          <a:spcPct val="115000"/>
                        </a:lnSpc>
                        <a:spcBef>
                          <a:spcPts val="0"/>
                        </a:spcBef>
                        <a:spcAft>
                          <a:spcPts val="0"/>
                        </a:spcAft>
                      </a:pPr>
                      <a:r>
                        <a:rPr lang="en-GB" sz="1200" b="1">
                          <a:latin typeface="Arial"/>
                          <a:ea typeface="Calibri"/>
                          <a:cs typeface="Times New Roman"/>
                        </a:rPr>
                        <a:t>DIAGNOSIS</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b="1">
                          <a:latin typeface="Arial"/>
                          <a:ea typeface="Calibri"/>
                          <a:cs typeface="Times New Roman"/>
                        </a:rPr>
                        <a:t>NURSING OBJECTIVE </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b="1">
                          <a:latin typeface="Arial"/>
                          <a:ea typeface="Calibri"/>
                          <a:cs typeface="Times New Roman"/>
                        </a:rPr>
                        <a:t>NURSING INTERVENTION</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b="1">
                          <a:latin typeface="Arial"/>
                          <a:ea typeface="Calibri"/>
                          <a:cs typeface="Times New Roman"/>
                        </a:rPr>
                        <a:t>SCIENTIFIC</a:t>
                      </a:r>
                      <a:endParaRPr lang="en-US" sz="1200">
                        <a:latin typeface="Arial"/>
                        <a:ea typeface="Calibri"/>
                        <a:cs typeface="Times New Roman"/>
                      </a:endParaRPr>
                    </a:p>
                    <a:p>
                      <a:pPr marL="0" marR="0" algn="l">
                        <a:lnSpc>
                          <a:spcPct val="115000"/>
                        </a:lnSpc>
                        <a:spcBef>
                          <a:spcPts val="0"/>
                        </a:spcBef>
                        <a:spcAft>
                          <a:spcPts val="0"/>
                        </a:spcAft>
                      </a:pPr>
                      <a:r>
                        <a:rPr lang="en-GB" sz="1200" b="1">
                          <a:latin typeface="Arial"/>
                          <a:ea typeface="Calibri"/>
                          <a:cs typeface="Times New Roman"/>
                        </a:rPr>
                        <a:t>RATIONALE/ PRINCPLE</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b="1">
                          <a:latin typeface="Arial"/>
                          <a:ea typeface="Calibri"/>
                          <a:cs typeface="Times New Roman"/>
                        </a:rPr>
                        <a:t>EVALUATION</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b="1">
                          <a:latin typeface="Arial"/>
                          <a:ea typeface="Calibri"/>
                          <a:cs typeface="Times New Roman"/>
                        </a:rPr>
                        <a:t>SIGNATURE</a:t>
                      </a:r>
                      <a:endParaRPr lang="en-US" sz="1200">
                        <a:latin typeface="Arial"/>
                        <a:ea typeface="Calibri"/>
                        <a:cs typeface="Times New Roman"/>
                      </a:endParaRPr>
                    </a:p>
                  </a:txBody>
                  <a:tcPr marL="68580" marR="68580" marT="0" marB="0"/>
                </a:tc>
                <a:extLst>
                  <a:ext uri="{0D108BD9-81ED-4DB2-BD59-A6C34878D82A}">
                    <a16:rowId xmlns:a16="http://schemas.microsoft.com/office/drawing/2014/main" val="10000"/>
                  </a:ext>
                </a:extLst>
              </a:tr>
              <a:tr h="4937760">
                <a:tc>
                  <a:txBody>
                    <a:bodyPr/>
                    <a:lstStyle/>
                    <a:p>
                      <a:pPr marL="0" marR="0" algn="l">
                        <a:lnSpc>
                          <a:spcPct val="115000"/>
                        </a:lnSpc>
                        <a:spcBef>
                          <a:spcPts val="0"/>
                        </a:spcBef>
                        <a:spcAft>
                          <a:spcPts val="0"/>
                        </a:spcAft>
                      </a:pPr>
                      <a:r>
                        <a:rPr lang="en-GB" sz="1200">
                          <a:latin typeface="Arial"/>
                          <a:ea typeface="Calibri"/>
                          <a:cs typeface="Times New Roman"/>
                        </a:rPr>
                        <a:t>1</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Deficient </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Knowledge</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Related as surgical procedure</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As evidence</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by asking </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Questions.</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Patient will</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Demonstrate</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Improved</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Knowledge of surgical procedure within 3hours of nursing actions.</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 1. Encourage to verbalize known information</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2. Explain surgical procedure building on patients information</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3. Show her the instruments and environment where the procedure will be done.</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1. Assess chants level of information</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2. Provide adequate information and correct misconceptions</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3. Improves knowledge of surgery procedure and expectations .</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Patient demonstrated improved knowledge of surgical procedure within 3hours of Nursing action</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dirty="0">
                          <a:latin typeface="Arial"/>
                          <a:ea typeface="Calibri"/>
                          <a:cs typeface="Times New Roman"/>
                        </a:rPr>
                        <a:t>BCA</a:t>
                      </a:r>
                      <a:endParaRPr lang="en-US" sz="1200" dirty="0">
                        <a:latin typeface="Arial"/>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B4ED197-011E-4E44-92B0-87286205E7DC}"/>
              </a:ext>
            </a:extLst>
          </p:cNvPr>
          <p:cNvGraphicFramePr>
            <a:graphicFrameLocks noGrp="1"/>
          </p:cNvGraphicFramePr>
          <p:nvPr/>
        </p:nvGraphicFramePr>
        <p:xfrm>
          <a:off x="457200" y="304800"/>
          <a:ext cx="8382000" cy="6145213"/>
        </p:xfrm>
        <a:graphic>
          <a:graphicData uri="http://schemas.openxmlformats.org/drawingml/2006/table">
            <a:tbl>
              <a:tblPr firstRow="1" bandRow="1">
                <a:tableStyleId>{5C22544A-7EE6-4342-B048-85BDC9FD1C3A}</a:tableStyleId>
              </a:tblPr>
              <a:tblGrid>
                <a:gridCol w="1197429">
                  <a:extLst>
                    <a:ext uri="{9D8B030D-6E8A-4147-A177-3AD203B41FA5}">
                      <a16:colId xmlns:a16="http://schemas.microsoft.com/office/drawing/2014/main" val="20000"/>
                    </a:ext>
                  </a:extLst>
                </a:gridCol>
                <a:gridCol w="1197429">
                  <a:extLst>
                    <a:ext uri="{9D8B030D-6E8A-4147-A177-3AD203B41FA5}">
                      <a16:colId xmlns:a16="http://schemas.microsoft.com/office/drawing/2014/main" val="20001"/>
                    </a:ext>
                  </a:extLst>
                </a:gridCol>
                <a:gridCol w="1197429">
                  <a:extLst>
                    <a:ext uri="{9D8B030D-6E8A-4147-A177-3AD203B41FA5}">
                      <a16:colId xmlns:a16="http://schemas.microsoft.com/office/drawing/2014/main" val="20002"/>
                    </a:ext>
                  </a:extLst>
                </a:gridCol>
                <a:gridCol w="1197429">
                  <a:extLst>
                    <a:ext uri="{9D8B030D-6E8A-4147-A177-3AD203B41FA5}">
                      <a16:colId xmlns:a16="http://schemas.microsoft.com/office/drawing/2014/main" val="20003"/>
                    </a:ext>
                  </a:extLst>
                </a:gridCol>
                <a:gridCol w="1197429">
                  <a:extLst>
                    <a:ext uri="{9D8B030D-6E8A-4147-A177-3AD203B41FA5}">
                      <a16:colId xmlns:a16="http://schemas.microsoft.com/office/drawing/2014/main" val="20004"/>
                    </a:ext>
                  </a:extLst>
                </a:gridCol>
                <a:gridCol w="1197429">
                  <a:extLst>
                    <a:ext uri="{9D8B030D-6E8A-4147-A177-3AD203B41FA5}">
                      <a16:colId xmlns:a16="http://schemas.microsoft.com/office/drawing/2014/main" val="20005"/>
                    </a:ext>
                  </a:extLst>
                </a:gridCol>
                <a:gridCol w="1197429">
                  <a:extLst>
                    <a:ext uri="{9D8B030D-6E8A-4147-A177-3AD203B41FA5}">
                      <a16:colId xmlns:a16="http://schemas.microsoft.com/office/drawing/2014/main" val="20006"/>
                    </a:ext>
                  </a:extLst>
                </a:gridCol>
              </a:tblGrid>
              <a:tr h="3200632">
                <a:tc>
                  <a:txBody>
                    <a:bodyPr/>
                    <a:lstStyle/>
                    <a:p>
                      <a:pPr marL="0" marR="0" algn="l">
                        <a:lnSpc>
                          <a:spcPct val="115000"/>
                        </a:lnSpc>
                        <a:spcBef>
                          <a:spcPts val="0"/>
                        </a:spcBef>
                        <a:spcAft>
                          <a:spcPts val="0"/>
                        </a:spcAft>
                      </a:pPr>
                      <a:r>
                        <a:rPr lang="en-GB" sz="1200">
                          <a:latin typeface="Arial"/>
                          <a:ea typeface="Calibri"/>
                          <a:cs typeface="Times New Roman"/>
                        </a:rPr>
                        <a:t>2</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Acute pain related to surgical incisions evidenced by restlessness and verbalization .</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Patient will verbalize reduced pain</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Within 1hours of nursing actions .</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1. Position patient on left lateral or supine </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2. Provide diversional therapy</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3. Reassure patient</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4. Administer prescribe analgesic (1.m pentazozine (30-60mg 6hourly).</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1. Relieves pain</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2. Distracts patients attentions from pain</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3. Promotes pain relief</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4. Blocks the pain pathway thereby relieves pain.</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 Patient verbalized reduced pain within 1hour of nursing action </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BCA</a:t>
                      </a:r>
                      <a:endParaRPr lang="en-US" sz="1200">
                        <a:latin typeface="Arial"/>
                        <a:ea typeface="Calibri"/>
                        <a:cs typeface="Times New Roman"/>
                      </a:endParaRPr>
                    </a:p>
                  </a:txBody>
                  <a:tcPr marL="68580" marR="68580" marT="0" marB="0"/>
                </a:tc>
                <a:extLst>
                  <a:ext uri="{0D108BD9-81ED-4DB2-BD59-A6C34878D82A}">
                    <a16:rowId xmlns:a16="http://schemas.microsoft.com/office/drawing/2014/main" val="10000"/>
                  </a:ext>
                </a:extLst>
              </a:tr>
              <a:tr h="2944581">
                <a:tc>
                  <a:txBody>
                    <a:bodyPr/>
                    <a:lstStyle/>
                    <a:p>
                      <a:pPr marL="0" marR="0" algn="l">
                        <a:lnSpc>
                          <a:spcPct val="115000"/>
                        </a:lnSpc>
                        <a:spcBef>
                          <a:spcPts val="0"/>
                        </a:spcBef>
                        <a:spcAft>
                          <a:spcPts val="0"/>
                        </a:spcAft>
                      </a:pPr>
                      <a:r>
                        <a:rPr lang="en-GB" sz="1200">
                          <a:latin typeface="Arial"/>
                          <a:ea typeface="Calibri"/>
                          <a:cs typeface="Times New Roman"/>
                        </a:rPr>
                        <a:t>3</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Impaired tissue integrity related to surgical procedure as evidenced by incision site </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Incision site will heal by first intension within 2 weeks of nursing management </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1. monitor incision site foe cleanliness </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2. Dress incision site with spirit as prescribed </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3. Ensure aseptic measures during dressing </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4. Administer prescribed haematics </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1. Assess would healing </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2. Promote healing and prevent infection </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3. Prevents Infection </a:t>
                      </a:r>
                      <a:endParaRPr lang="en-US" sz="1200">
                        <a:latin typeface="Arial"/>
                        <a:ea typeface="Calibri"/>
                        <a:cs typeface="Times New Roman"/>
                      </a:endParaRPr>
                    </a:p>
                    <a:p>
                      <a:pPr marL="0" marR="0" algn="l">
                        <a:lnSpc>
                          <a:spcPct val="115000"/>
                        </a:lnSpc>
                        <a:spcBef>
                          <a:spcPts val="0"/>
                        </a:spcBef>
                        <a:spcAft>
                          <a:spcPts val="0"/>
                        </a:spcAft>
                      </a:pPr>
                      <a:r>
                        <a:rPr lang="en-GB" sz="1200">
                          <a:latin typeface="Arial"/>
                          <a:ea typeface="Calibri"/>
                          <a:cs typeface="Times New Roman"/>
                        </a:rPr>
                        <a:t>4. Aids healing process </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a:latin typeface="Arial"/>
                          <a:ea typeface="Calibri"/>
                          <a:cs typeface="Times New Roman"/>
                        </a:rPr>
                        <a:t>Patients incision site healed with first intention within 2 weeks of nursing management   </a:t>
                      </a:r>
                      <a:endParaRPr lang="en-US" sz="1200">
                        <a:latin typeface="Arial"/>
                        <a:ea typeface="Calibri"/>
                        <a:cs typeface="Times New Roman"/>
                      </a:endParaRPr>
                    </a:p>
                  </a:txBody>
                  <a:tcPr marL="68580" marR="68580" marT="0" marB="0"/>
                </a:tc>
                <a:tc>
                  <a:txBody>
                    <a:bodyPr/>
                    <a:lstStyle/>
                    <a:p>
                      <a:pPr marL="0" marR="0" algn="l">
                        <a:lnSpc>
                          <a:spcPct val="115000"/>
                        </a:lnSpc>
                        <a:spcBef>
                          <a:spcPts val="0"/>
                        </a:spcBef>
                        <a:spcAft>
                          <a:spcPts val="0"/>
                        </a:spcAft>
                      </a:pPr>
                      <a:r>
                        <a:rPr lang="en-GB" sz="1200" dirty="0">
                          <a:latin typeface="Arial"/>
                          <a:ea typeface="Calibri"/>
                          <a:cs typeface="Times New Roman"/>
                        </a:rPr>
                        <a:t>BCA</a:t>
                      </a:r>
                      <a:endParaRPr lang="en-US" sz="1200" dirty="0">
                        <a:latin typeface="Arial"/>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DC4533-CD1D-4B0B-BBBF-9CFB715F44CF}"/>
              </a:ext>
            </a:extLst>
          </p:cNvPr>
          <p:cNvSpPr>
            <a:spLocks noGrp="1"/>
          </p:cNvSpPr>
          <p:nvPr>
            <p:ph type="title"/>
          </p:nvPr>
        </p:nvSpPr>
        <p:spPr/>
        <p:txBody>
          <a:bodyPr/>
          <a:lstStyle/>
          <a:p>
            <a:pPr eaLnBrk="1" hangingPunct="1"/>
            <a:endParaRPr lang="en-US" altLang="en-US"/>
          </a:p>
        </p:txBody>
      </p:sp>
      <p:pic>
        <p:nvPicPr>
          <p:cNvPr id="45059" name="Content Placeholder 3" descr="caesarean-section-5.jpg">
            <a:extLst>
              <a:ext uri="{FF2B5EF4-FFF2-40B4-BE49-F238E27FC236}">
                <a16:creationId xmlns:a16="http://schemas.microsoft.com/office/drawing/2014/main" id="{93E2328E-A9DC-4D7C-90CC-321AB6E518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3D31-209B-4800-A0C4-FF00909C5E61}"/>
              </a:ext>
            </a:extLst>
          </p:cNvPr>
          <p:cNvSpPr>
            <a:spLocks noGrp="1"/>
          </p:cNvSpPr>
          <p:nvPr>
            <p:ph type="title"/>
          </p:nvPr>
        </p:nvSpPr>
        <p:spPr/>
        <p:txBody>
          <a:bodyPr>
            <a:normAutofit fontScale="90000"/>
          </a:bodyPr>
          <a:lstStyle/>
          <a:p>
            <a:pPr eaLnBrk="1" fontAlgn="auto" hangingPunct="1">
              <a:spcAft>
                <a:spcPts val="0"/>
              </a:spcAft>
              <a:defRPr/>
            </a:pPr>
            <a:r>
              <a:rPr lang="en-US" dirty="0"/>
              <a:t>GEOGRAPHICAL DIFFERENCES IN PREVALENCE OF CAESAREAN SECTION</a:t>
            </a:r>
          </a:p>
        </p:txBody>
      </p:sp>
      <p:sp>
        <p:nvSpPr>
          <p:cNvPr id="46083" name="Content Placeholder 2">
            <a:extLst>
              <a:ext uri="{FF2B5EF4-FFF2-40B4-BE49-F238E27FC236}">
                <a16:creationId xmlns:a16="http://schemas.microsoft.com/office/drawing/2014/main" id="{0B12BBD5-F8DC-4279-9CE5-2AB69E48CD1C}"/>
              </a:ext>
            </a:extLst>
          </p:cNvPr>
          <p:cNvSpPr>
            <a:spLocks noGrp="1"/>
          </p:cNvSpPr>
          <p:nvPr>
            <p:ph idx="1"/>
          </p:nvPr>
        </p:nvSpPr>
        <p:spPr/>
        <p:txBody>
          <a:bodyPr/>
          <a:lstStyle/>
          <a:p>
            <a:pPr algn="just" eaLnBrk="1" hangingPunct="1">
              <a:buFont typeface="Wingdings 2" panose="05020102010507070707" pitchFamily="18" charset="2"/>
              <a:buNone/>
            </a:pPr>
            <a:r>
              <a:rPr lang="en-US" altLang="en-US"/>
              <a:t>	The geographical differences in prevalence of caesarean section rates observed may be explained by differences in the demographic and clinical characteristics of the population, such as age, ethnicity, previous caesarean section, breech presentation, prematurity and induction of labour</a:t>
            </a:r>
          </a:p>
        </p:txBody>
      </p:sp>
    </p:spTree>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C84E-CF5B-4250-8EA9-A0555A7F71F4}"/>
              </a:ext>
            </a:extLst>
          </p:cNvPr>
          <p:cNvSpPr>
            <a:spLocks noGrp="1"/>
          </p:cNvSpPr>
          <p:nvPr>
            <p:ph type="title"/>
          </p:nvPr>
        </p:nvSpPr>
        <p:spPr/>
        <p:txBody>
          <a:bodyPr>
            <a:normAutofit fontScale="90000"/>
          </a:bodyPr>
          <a:lstStyle/>
          <a:p>
            <a:pPr eaLnBrk="1" fontAlgn="auto" hangingPunct="1">
              <a:spcAft>
                <a:spcPts val="0"/>
              </a:spcAft>
              <a:defRPr/>
            </a:pPr>
            <a:r>
              <a:rPr lang="en-US" dirty="0"/>
              <a:t>HISTORY ABOUT CAESARIAN SECTION</a:t>
            </a:r>
          </a:p>
        </p:txBody>
      </p:sp>
      <p:sp>
        <p:nvSpPr>
          <p:cNvPr id="3" name="Content Placeholder 2">
            <a:extLst>
              <a:ext uri="{FF2B5EF4-FFF2-40B4-BE49-F238E27FC236}">
                <a16:creationId xmlns:a16="http://schemas.microsoft.com/office/drawing/2014/main" id="{48186BB1-C118-42B8-9457-710A463A7DA5}"/>
              </a:ext>
            </a:extLst>
          </p:cNvPr>
          <p:cNvSpPr>
            <a:spLocks noGrp="1"/>
          </p:cNvSpPr>
          <p:nvPr>
            <p:ph idx="1"/>
          </p:nvPr>
        </p:nvSpPr>
        <p:spPr/>
        <p:txBody>
          <a:bodyPr>
            <a:normAutofit fontScale="92500" lnSpcReduction="10000"/>
          </a:bodyPr>
          <a:lstStyle/>
          <a:p>
            <a:pPr marL="274320" indent="-274320" algn="just" eaLnBrk="1" fontAlgn="auto" hangingPunct="1">
              <a:spcAft>
                <a:spcPts val="0"/>
              </a:spcAft>
              <a:buClr>
                <a:schemeClr val="accent3"/>
              </a:buClr>
              <a:buFont typeface="Wingdings 2"/>
              <a:buNone/>
              <a:defRPr/>
            </a:pPr>
            <a:r>
              <a:rPr lang="en-US" dirty="0"/>
              <a:t>    Caesarian section cannot be talked of without mentioning people that started the practice. </a:t>
            </a:r>
            <a:r>
              <a:rPr lang="en-US" dirty="0" err="1"/>
              <a:t>Hendrick</a:t>
            </a:r>
            <a:r>
              <a:rPr lang="en-US" dirty="0"/>
              <a:t> Van </a:t>
            </a:r>
            <a:r>
              <a:rPr lang="en-US" dirty="0" err="1"/>
              <a:t>Roomhuyse</a:t>
            </a:r>
            <a:r>
              <a:rPr lang="en-US" dirty="0"/>
              <a:t> was credited with helping </a:t>
            </a:r>
            <a:r>
              <a:rPr lang="en-US" dirty="0" err="1"/>
              <a:t>peformed</a:t>
            </a:r>
            <a:r>
              <a:rPr lang="en-US" dirty="0"/>
              <a:t> </a:t>
            </a:r>
            <a:r>
              <a:rPr lang="en-US" dirty="0" err="1"/>
              <a:t>severraal</a:t>
            </a:r>
            <a:r>
              <a:rPr lang="en-US" dirty="0"/>
              <a:t> caesarian sections with success as early as 1663. the </a:t>
            </a:r>
            <a:r>
              <a:rPr lang="en-US" dirty="0" err="1"/>
              <a:t>mordern</a:t>
            </a:r>
            <a:r>
              <a:rPr lang="en-US" dirty="0"/>
              <a:t> era for performing caesarian section is said to have started about 1882,when Max </a:t>
            </a:r>
            <a:r>
              <a:rPr lang="en-US" dirty="0" err="1"/>
              <a:t>sanger</a:t>
            </a:r>
            <a:r>
              <a:rPr lang="en-US" dirty="0"/>
              <a:t> refined the method of suturing the uterine wall. In America, John </a:t>
            </a:r>
            <a:r>
              <a:rPr lang="en-US" dirty="0" err="1"/>
              <a:t>Lambet</a:t>
            </a:r>
            <a:r>
              <a:rPr lang="en-US" dirty="0"/>
              <a:t> </a:t>
            </a:r>
            <a:r>
              <a:rPr lang="en-US" dirty="0" err="1"/>
              <a:t>Rutmond</a:t>
            </a:r>
            <a:r>
              <a:rPr lang="en-US" dirty="0"/>
              <a:t> performed the first caesarian section at Newton, </a:t>
            </a:r>
            <a:r>
              <a:rPr lang="en-US" dirty="0" err="1"/>
              <a:t>ohion</a:t>
            </a:r>
            <a:r>
              <a:rPr lang="en-US" dirty="0"/>
              <a:t>, on April 22, 1827. </a:t>
            </a:r>
          </a:p>
          <a:p>
            <a:pPr marL="274320" indent="-274320" algn="just" eaLnBrk="1" fontAlgn="auto" hangingPunct="1">
              <a:spcAft>
                <a:spcPts val="0"/>
              </a:spcAft>
              <a:buClr>
                <a:schemeClr val="accent3"/>
              </a:buClr>
              <a:buFont typeface="Wingdings 2"/>
              <a:buNone/>
              <a:defRPr/>
            </a:pPr>
            <a:r>
              <a:rPr lang="en-US" dirty="0"/>
              <a:t>     The Low cervical caesarian section, originated by H. </a:t>
            </a:r>
            <a:r>
              <a:rPr lang="en-US" dirty="0" err="1"/>
              <a:t>Sekhein</a:t>
            </a:r>
            <a:r>
              <a:rPr lang="en-US" dirty="0"/>
              <a:t> in 1908, was perfected and  </a:t>
            </a:r>
            <a:r>
              <a:rPr lang="en-US" dirty="0" err="1"/>
              <a:t>popularised</a:t>
            </a:r>
            <a:r>
              <a:rPr lang="en-US" dirty="0"/>
              <a:t> by Joseph De Lee in 1916</a:t>
            </a:r>
          </a:p>
        </p:txBody>
      </p:sp>
    </p:spTree>
  </p:cSld>
  <p:clrMapOvr>
    <a:masterClrMapping/>
  </p:clrMapOvr>
  <p:transition>
    <p:wheel spokes="3"/>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3D45-AEDD-41A6-86E9-9E1AD2C11819}"/>
              </a:ext>
            </a:extLst>
          </p:cNvPr>
          <p:cNvSpPr>
            <a:spLocks noGrp="1"/>
          </p:cNvSpPr>
          <p:nvPr>
            <p:ph type="title"/>
          </p:nvPr>
        </p:nvSpPr>
        <p:spPr/>
        <p:txBody>
          <a:bodyPr>
            <a:normAutofit fontScale="90000"/>
          </a:bodyPr>
          <a:lstStyle/>
          <a:p>
            <a:pPr eaLnBrk="1" fontAlgn="auto" hangingPunct="1">
              <a:spcAft>
                <a:spcPts val="0"/>
              </a:spcAft>
              <a:defRPr/>
            </a:pPr>
            <a:r>
              <a:rPr lang="en-US" dirty="0"/>
              <a:t>CONTINUATION ON PREVALENCE</a:t>
            </a:r>
          </a:p>
        </p:txBody>
      </p:sp>
      <p:sp>
        <p:nvSpPr>
          <p:cNvPr id="47107" name="Content Placeholder 2">
            <a:extLst>
              <a:ext uri="{FF2B5EF4-FFF2-40B4-BE49-F238E27FC236}">
                <a16:creationId xmlns:a16="http://schemas.microsoft.com/office/drawing/2014/main" id="{FBD38F4D-696F-4862-AF85-400A17CB9D65}"/>
              </a:ext>
            </a:extLst>
          </p:cNvPr>
          <p:cNvSpPr>
            <a:spLocks noGrp="1"/>
          </p:cNvSpPr>
          <p:nvPr>
            <p:ph idx="1"/>
          </p:nvPr>
        </p:nvSpPr>
        <p:spPr/>
        <p:txBody>
          <a:bodyPr/>
          <a:lstStyle/>
          <a:p>
            <a:pPr algn="just" eaLnBrk="1" hangingPunct="1">
              <a:buFont typeface="Wingdings 2" panose="05020102010507070707" pitchFamily="18" charset="2"/>
              <a:buNone/>
            </a:pPr>
            <a:r>
              <a:rPr lang="en-US" altLang="en-US"/>
              <a:t>	Caesarean deliveries account for a large percentage of all births worldwide. For example, the USA caesarean delivery account for 30% of all birth and the operation represents the most common major surgical procedure for women. In Egypt, the caesarean delivery rate is 22% with higher rates seen in private hospitals.</a:t>
            </a:r>
          </a:p>
        </p:txBody>
      </p:sp>
    </p:spTree>
  </p:cSld>
  <p:clrMapOvr>
    <a:masterClrMapping/>
  </p:clrMapOvr>
  <p:transition>
    <p:comb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8FDD-705C-4D46-89D0-A98345997DF0}"/>
              </a:ext>
            </a:extLst>
          </p:cNvPr>
          <p:cNvSpPr>
            <a:spLocks noGrp="1"/>
          </p:cNvSpPr>
          <p:nvPr>
            <p:ph type="title"/>
          </p:nvPr>
        </p:nvSpPr>
        <p:spPr/>
        <p:txBody>
          <a:bodyPr>
            <a:normAutofit fontScale="90000"/>
          </a:bodyPr>
          <a:lstStyle/>
          <a:p>
            <a:pPr eaLnBrk="1" fontAlgn="auto" hangingPunct="1">
              <a:spcAft>
                <a:spcPts val="0"/>
              </a:spcAft>
              <a:defRPr/>
            </a:pPr>
            <a:r>
              <a:rPr lang="en-US" dirty="0"/>
              <a:t>CONTINUATION ON PREVALENCE</a:t>
            </a:r>
          </a:p>
        </p:txBody>
      </p:sp>
      <p:sp>
        <p:nvSpPr>
          <p:cNvPr id="48131" name="Content Placeholder 2">
            <a:extLst>
              <a:ext uri="{FF2B5EF4-FFF2-40B4-BE49-F238E27FC236}">
                <a16:creationId xmlns:a16="http://schemas.microsoft.com/office/drawing/2014/main" id="{9988F65E-9E6B-4792-9640-0B1E70101C20}"/>
              </a:ext>
            </a:extLst>
          </p:cNvPr>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en-US"/>
              <a:t>Women aged 35 to 49 year old were more likely  to have had caesarean section to those aged 15 to 24years old</a:t>
            </a:r>
          </a:p>
          <a:p>
            <a:pPr marL="514350" indent="-514350" eaLnBrk="1" hangingPunct="1">
              <a:buFont typeface="Calibri" panose="020F0502020204030204" pitchFamily="34" charset="0"/>
              <a:buAutoNum type="arabicPeriod"/>
            </a:pPr>
            <a:r>
              <a:rPr lang="en-US" altLang="en-US"/>
              <a:t>Women from the richest household were almost as twice as likely to have had caesarean section than there from poorest</a:t>
            </a:r>
          </a:p>
        </p:txBody>
      </p:sp>
    </p:spTree>
  </p:cSld>
  <p:clrMapOvr>
    <a:masterClrMapping/>
  </p:clrMapOvr>
  <p:transition>
    <p:cut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1BED6-72D5-4E33-B1BD-ED4423CD8815}"/>
              </a:ext>
            </a:extLst>
          </p:cNvPr>
          <p:cNvSpPr>
            <a:spLocks noGrp="1"/>
          </p:cNvSpPr>
          <p:nvPr>
            <p:ph type="title"/>
          </p:nvPr>
        </p:nvSpPr>
        <p:spPr/>
        <p:txBody>
          <a:bodyPr>
            <a:normAutofit fontScale="90000"/>
          </a:bodyPr>
          <a:lstStyle/>
          <a:p>
            <a:pPr eaLnBrk="1" fontAlgn="auto" hangingPunct="1">
              <a:spcAft>
                <a:spcPts val="0"/>
              </a:spcAft>
              <a:defRPr/>
            </a:pPr>
            <a:r>
              <a:rPr lang="en-US" dirty="0"/>
              <a:t>CONTINUATION ON PREVALENCE</a:t>
            </a:r>
          </a:p>
        </p:txBody>
      </p:sp>
      <p:sp>
        <p:nvSpPr>
          <p:cNvPr id="3" name="Content Placeholder 2">
            <a:extLst>
              <a:ext uri="{FF2B5EF4-FFF2-40B4-BE49-F238E27FC236}">
                <a16:creationId xmlns:a16="http://schemas.microsoft.com/office/drawing/2014/main" id="{23D6AB38-6648-410B-B37E-0141DA19054C}"/>
              </a:ext>
            </a:extLst>
          </p:cNvPr>
          <p:cNvSpPr>
            <a:spLocks noGrp="1"/>
          </p:cNvSpPr>
          <p:nvPr>
            <p:ph idx="1"/>
          </p:nvPr>
        </p:nvSpPr>
        <p:spPr/>
        <p:txBody>
          <a:bodyPr>
            <a:normAutofit fontScale="92500" lnSpcReduction="20000"/>
          </a:bodyPr>
          <a:lstStyle/>
          <a:p>
            <a:pPr marL="274320" indent="-274320" algn="just" eaLnBrk="1" fontAlgn="auto" hangingPunct="1">
              <a:spcAft>
                <a:spcPts val="0"/>
              </a:spcAft>
              <a:buClr>
                <a:schemeClr val="accent3"/>
              </a:buClr>
              <a:buFont typeface="Wingdings 2"/>
              <a:buNone/>
              <a:defRPr/>
            </a:pPr>
            <a:r>
              <a:rPr lang="en-US" dirty="0"/>
              <a:t>	Drawing on world health </a:t>
            </a:r>
            <a:r>
              <a:rPr lang="en-US" dirty="0" err="1"/>
              <a:t>organisation</a:t>
            </a:r>
            <a:r>
              <a:rPr lang="en-US" dirty="0"/>
              <a:t> and UNICEF data from 169 countries, the research uncovered large discrepancies between geographical region with 60% of countries over using caesarean section and 25%under using caesarean section</a:t>
            </a:r>
          </a:p>
          <a:p>
            <a:pPr marL="274320" indent="-274320" algn="just" eaLnBrk="1" fontAlgn="auto" hangingPunct="1">
              <a:spcAft>
                <a:spcPts val="0"/>
              </a:spcAft>
              <a:buClr>
                <a:schemeClr val="accent3"/>
              </a:buClr>
              <a:buFont typeface="Wingdings 2"/>
              <a:buNone/>
              <a:defRPr/>
            </a:pPr>
            <a:r>
              <a:rPr lang="en-US" dirty="0"/>
              <a:t>	In at least 15 countries, more than 40% of births were delivered using a caesarean section; with </a:t>
            </a:r>
            <a:r>
              <a:rPr lang="en-US" dirty="0" err="1"/>
              <a:t>Dommican</a:t>
            </a:r>
            <a:r>
              <a:rPr lang="en-US" dirty="0"/>
              <a:t> republic topping the list with 58.1% of all babies delivered using the caesarean section procedure more than half of all births are carried out with caesarean section in Brazil, Egypt and turkey while in parts of west and central Africa region, the caesarean procedure were used in only 4.1% of births. </a:t>
            </a:r>
          </a:p>
        </p:txBody>
      </p:sp>
    </p:spTree>
  </p:cSld>
  <p:clrMapOvr>
    <a:masterClrMapping/>
  </p:clrMapOvr>
  <p:transition>
    <p:wedg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3BCE-9925-4F00-895A-65EB0CF36B0D}"/>
              </a:ext>
            </a:extLst>
          </p:cNvPr>
          <p:cNvSpPr>
            <a:spLocks noGrp="1"/>
          </p:cNvSpPr>
          <p:nvPr>
            <p:ph type="title"/>
          </p:nvPr>
        </p:nvSpPr>
        <p:spPr/>
        <p:txBody>
          <a:bodyPr>
            <a:normAutofit fontScale="90000"/>
          </a:bodyPr>
          <a:lstStyle/>
          <a:p>
            <a:pPr eaLnBrk="1" fontAlgn="auto" hangingPunct="1">
              <a:spcAft>
                <a:spcPts val="0"/>
              </a:spcAft>
              <a:defRPr/>
            </a:pPr>
            <a:r>
              <a:rPr lang="en-US" dirty="0"/>
              <a:t>INTERVENTION TO REDUCE MATERNAL NATIONAL MORTALITY AND MORBIDITY</a:t>
            </a:r>
          </a:p>
        </p:txBody>
      </p:sp>
      <p:sp>
        <p:nvSpPr>
          <p:cNvPr id="3" name="Content Placeholder 2">
            <a:extLst>
              <a:ext uri="{FF2B5EF4-FFF2-40B4-BE49-F238E27FC236}">
                <a16:creationId xmlns:a16="http://schemas.microsoft.com/office/drawing/2014/main" id="{C4D518FA-5032-472C-9FB8-BDFF8D634214}"/>
              </a:ext>
            </a:extLst>
          </p:cNvPr>
          <p:cNvSpPr>
            <a:spLocks noGrp="1"/>
          </p:cNvSpPr>
          <p:nvPr>
            <p:ph idx="1"/>
          </p:nvPr>
        </p:nvSpPr>
        <p:spPr>
          <a:xfrm>
            <a:off x="457200" y="1752600"/>
            <a:ext cx="8229600" cy="4724400"/>
          </a:xfrm>
        </p:spPr>
        <p:txBody>
          <a:bodyPr>
            <a:normAutofit fontScale="85000" lnSpcReduction="20000"/>
          </a:bodyPr>
          <a:lstStyle/>
          <a:p>
            <a:pPr marL="274320" indent="-274320" eaLnBrk="1" fontAlgn="auto" hangingPunct="1">
              <a:spcAft>
                <a:spcPts val="0"/>
              </a:spcAft>
              <a:buClr>
                <a:schemeClr val="accent3"/>
              </a:buClr>
              <a:buFont typeface="Wingdings 2"/>
              <a:buNone/>
              <a:defRPr/>
            </a:pPr>
            <a:r>
              <a:rPr lang="en-US" dirty="0"/>
              <a:t>Interventions to reduce maternal neonatal mortality and morbidity during caesarean section;</a:t>
            </a:r>
          </a:p>
          <a:p>
            <a:pPr marL="514350" indent="-514350" eaLnBrk="1" fontAlgn="auto" hangingPunct="1">
              <a:spcAft>
                <a:spcPts val="0"/>
              </a:spcAft>
              <a:buClr>
                <a:schemeClr val="accent3"/>
              </a:buClr>
              <a:buFont typeface="+mj-lt"/>
              <a:buAutoNum type="arabicPeriod"/>
              <a:defRPr/>
            </a:pPr>
            <a:r>
              <a:rPr lang="en-US" b="1" dirty="0"/>
              <a:t>Preventing postpartum </a:t>
            </a:r>
            <a:r>
              <a:rPr lang="en-US" b="1" dirty="0" err="1"/>
              <a:t>haemorrhage</a:t>
            </a:r>
            <a:r>
              <a:rPr lang="en-US" b="1" dirty="0"/>
              <a:t>. </a:t>
            </a:r>
          </a:p>
          <a:p>
            <a:pPr marL="514350" indent="-514350" eaLnBrk="1" fontAlgn="auto" hangingPunct="1">
              <a:spcAft>
                <a:spcPts val="0"/>
              </a:spcAft>
              <a:buClr>
                <a:schemeClr val="accent3"/>
              </a:buClr>
              <a:buFont typeface="Wingdings 2"/>
              <a:buChar char=""/>
              <a:defRPr/>
            </a:pPr>
            <a:r>
              <a:rPr lang="en-US" dirty="0"/>
              <a:t>The most effective intervention for preventing PPH is the use of </a:t>
            </a:r>
            <a:r>
              <a:rPr lang="en-US" dirty="0" err="1"/>
              <a:t>uterotonics</a:t>
            </a:r>
            <a:r>
              <a:rPr lang="en-US" dirty="0"/>
              <a:t>- An </a:t>
            </a:r>
            <a:r>
              <a:rPr lang="en-US" dirty="0" err="1"/>
              <a:t>injectable</a:t>
            </a:r>
            <a:r>
              <a:rPr lang="en-US" dirty="0"/>
              <a:t> </a:t>
            </a:r>
            <a:r>
              <a:rPr lang="en-US" dirty="0" err="1"/>
              <a:t>uterotonic</a:t>
            </a:r>
            <a:r>
              <a:rPr lang="en-US" dirty="0"/>
              <a:t> is the drug of choice, oral or sublingual </a:t>
            </a:r>
            <a:r>
              <a:rPr lang="en-US" dirty="0" err="1"/>
              <a:t>misoprostol</a:t>
            </a:r>
            <a:r>
              <a:rPr lang="en-US" dirty="0"/>
              <a:t> may be used when </a:t>
            </a:r>
            <a:r>
              <a:rPr lang="en-US" dirty="0" err="1"/>
              <a:t>injectables</a:t>
            </a:r>
            <a:r>
              <a:rPr lang="en-US" dirty="0"/>
              <a:t> are not available.</a:t>
            </a:r>
          </a:p>
          <a:p>
            <a:pPr marL="514350" indent="-514350" eaLnBrk="1" fontAlgn="auto" hangingPunct="1">
              <a:spcAft>
                <a:spcPts val="0"/>
              </a:spcAft>
              <a:buClr>
                <a:schemeClr val="accent3"/>
              </a:buClr>
              <a:buFont typeface="Wingdings 2"/>
              <a:buChar char=""/>
              <a:defRPr/>
            </a:pPr>
            <a:r>
              <a:rPr lang="en-US" dirty="0"/>
              <a:t>Uterine massage</a:t>
            </a:r>
          </a:p>
          <a:p>
            <a:pPr marL="514350" indent="-514350" eaLnBrk="1" fontAlgn="auto" hangingPunct="1">
              <a:spcAft>
                <a:spcPts val="0"/>
              </a:spcAft>
              <a:buClr>
                <a:schemeClr val="accent3"/>
              </a:buClr>
              <a:buFont typeface="Wingdings 2"/>
              <a:buChar char=""/>
              <a:defRPr/>
            </a:pPr>
            <a:r>
              <a:rPr lang="en-US" dirty="0"/>
              <a:t>Uterine </a:t>
            </a:r>
            <a:r>
              <a:rPr lang="en-US" dirty="0" err="1"/>
              <a:t>tamponade</a:t>
            </a:r>
            <a:r>
              <a:rPr lang="en-US" dirty="0"/>
              <a:t>- involving mechanical device to exert pressure from within the uterus</a:t>
            </a:r>
          </a:p>
          <a:p>
            <a:pPr marL="514350" indent="-514350" eaLnBrk="1" fontAlgn="auto" hangingPunct="1">
              <a:spcAft>
                <a:spcPts val="0"/>
              </a:spcAft>
              <a:buClr>
                <a:schemeClr val="accent3"/>
              </a:buClr>
              <a:buFont typeface="Wingdings 2"/>
              <a:buChar char=""/>
              <a:defRPr/>
            </a:pPr>
            <a:r>
              <a:rPr lang="en-US" dirty="0"/>
              <a:t>Artery </a:t>
            </a:r>
            <a:r>
              <a:rPr lang="en-US" dirty="0" err="1"/>
              <a:t>embolization</a:t>
            </a:r>
            <a:r>
              <a:rPr lang="en-US" dirty="0"/>
              <a:t>: used to treat PPH with appropriate equipment and expertise</a:t>
            </a:r>
          </a:p>
          <a:p>
            <a:pPr marL="514350" indent="-514350" eaLnBrk="1" fontAlgn="auto" hangingPunct="1">
              <a:spcAft>
                <a:spcPts val="0"/>
              </a:spcAft>
              <a:buClr>
                <a:schemeClr val="accent3"/>
              </a:buClr>
              <a:buFont typeface="Wingdings 2"/>
              <a:buChar char=""/>
              <a:defRPr/>
            </a:pPr>
            <a:r>
              <a:rPr lang="en-US" dirty="0"/>
              <a:t>Surgical intervention </a:t>
            </a:r>
            <a:r>
              <a:rPr lang="en-US" dirty="0" err="1"/>
              <a:t>e.g</a:t>
            </a:r>
            <a:r>
              <a:rPr lang="en-US" dirty="0"/>
              <a:t> ligation of the total or subtotal hysterectomy</a:t>
            </a:r>
          </a:p>
          <a:p>
            <a:pPr marL="514350" indent="-514350" eaLnBrk="1" fontAlgn="auto" hangingPunct="1">
              <a:spcAft>
                <a:spcPts val="0"/>
              </a:spcAft>
              <a:buClr>
                <a:schemeClr val="accent3"/>
              </a:buClr>
              <a:buFont typeface="Wingdings 2"/>
              <a:buChar char=""/>
              <a:defRPr/>
            </a:pPr>
            <a:r>
              <a:rPr lang="en-US" dirty="0"/>
              <a:t>Non-pneumatic </a:t>
            </a:r>
            <a:r>
              <a:rPr lang="en-US" dirty="0" err="1"/>
              <a:t>antishock</a:t>
            </a:r>
            <a:r>
              <a:rPr lang="en-US" dirty="0"/>
              <a:t> garment</a:t>
            </a:r>
          </a:p>
          <a:p>
            <a:pPr marL="274320" indent="-274320" eaLnBrk="1" fontAlgn="auto" hangingPunct="1">
              <a:spcAft>
                <a:spcPts val="0"/>
              </a:spcAft>
              <a:buClr>
                <a:schemeClr val="accent3"/>
              </a:buClr>
              <a:buFont typeface="Wingdings 2"/>
              <a:buNone/>
              <a:defRPr/>
            </a:pPr>
            <a:endParaRPr lang="en-US" dirty="0"/>
          </a:p>
        </p:txBody>
      </p:sp>
    </p:spTree>
  </p:cSld>
  <p:clrMapOvr>
    <a:masterClrMapping/>
  </p:clrMapOvr>
  <p:transition>
    <p:pull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1378-35F1-4132-973E-C8FC0027C016}"/>
              </a:ext>
            </a:extLst>
          </p:cNvPr>
          <p:cNvSpPr>
            <a:spLocks noGrp="1"/>
          </p:cNvSpPr>
          <p:nvPr>
            <p:ph type="title"/>
          </p:nvPr>
        </p:nvSpPr>
        <p:spPr/>
        <p:txBody>
          <a:bodyPr>
            <a:normAutofit fontScale="90000"/>
          </a:bodyPr>
          <a:lstStyle/>
          <a:p>
            <a:pPr eaLnBrk="1" fontAlgn="auto" hangingPunct="1">
              <a:spcAft>
                <a:spcPts val="0"/>
              </a:spcAft>
              <a:defRPr/>
            </a:pPr>
            <a:r>
              <a:rPr lang="en-US" dirty="0"/>
              <a:t>CONTINUATION ON INTERVENTION TO REDUCE MATERNAL NATIONAL MORTALITY AND MORBIDITY </a:t>
            </a:r>
          </a:p>
        </p:txBody>
      </p:sp>
      <p:sp>
        <p:nvSpPr>
          <p:cNvPr id="3" name="Content Placeholder 2">
            <a:extLst>
              <a:ext uri="{FF2B5EF4-FFF2-40B4-BE49-F238E27FC236}">
                <a16:creationId xmlns:a16="http://schemas.microsoft.com/office/drawing/2014/main" id="{6C7488B3-62FA-4D7F-B326-7ECA6A43FFB6}"/>
              </a:ext>
            </a:extLst>
          </p:cNvPr>
          <p:cNvSpPr>
            <a:spLocks noGrp="1"/>
          </p:cNvSpPr>
          <p:nvPr>
            <p:ph idx="1"/>
          </p:nvPr>
        </p:nvSpPr>
        <p:spPr/>
        <p:txBody>
          <a:bodyPr>
            <a:normAutofit fontScale="85000" lnSpcReduction="20000"/>
          </a:bodyPr>
          <a:lstStyle/>
          <a:p>
            <a:pPr marL="514350" indent="-514350" eaLnBrk="1" fontAlgn="auto" hangingPunct="1">
              <a:spcAft>
                <a:spcPts val="0"/>
              </a:spcAft>
              <a:buClr>
                <a:schemeClr val="accent3"/>
              </a:buClr>
              <a:buFont typeface="Wingdings 2"/>
              <a:buNone/>
              <a:defRPr/>
            </a:pPr>
            <a:r>
              <a:rPr lang="en-US" b="1" dirty="0"/>
              <a:t>2. Preventing pre-</a:t>
            </a:r>
            <a:r>
              <a:rPr lang="en-US" b="1" dirty="0" err="1"/>
              <a:t>eclampsia</a:t>
            </a:r>
            <a:endParaRPr lang="en-US" b="1" dirty="0"/>
          </a:p>
          <a:p>
            <a:pPr marL="514350" indent="-514350" algn="just" eaLnBrk="1" fontAlgn="auto" hangingPunct="1">
              <a:spcAft>
                <a:spcPts val="0"/>
              </a:spcAft>
              <a:buClr>
                <a:schemeClr val="accent3"/>
              </a:buClr>
              <a:buFont typeface="Wingdings 2"/>
              <a:buNone/>
              <a:defRPr/>
            </a:pPr>
            <a:r>
              <a:rPr lang="en-US" dirty="0"/>
              <a:t>	This can be achieved with low dose aspirin and dietary supplementation with calcium supplementation. The WHO strongly recommend the use of calcium in areas with low dietary </a:t>
            </a:r>
            <a:r>
              <a:rPr lang="en-US" dirty="0" err="1"/>
              <a:t>ccalcium</a:t>
            </a:r>
            <a:r>
              <a:rPr lang="en-US" dirty="0"/>
              <a:t> intake. Calcium supplementation commence in early pregnancy, particularly for women at high risk of pre-</a:t>
            </a:r>
            <a:r>
              <a:rPr lang="en-US" dirty="0" err="1"/>
              <a:t>eclampsia</a:t>
            </a:r>
            <a:r>
              <a:rPr lang="en-US" dirty="0"/>
              <a:t>, </a:t>
            </a:r>
            <a:r>
              <a:rPr lang="en-US" dirty="0" err="1"/>
              <a:t>inncluding</a:t>
            </a:r>
            <a:r>
              <a:rPr lang="en-US" dirty="0"/>
              <a:t> those with multiple pregnancy, previous pre-</a:t>
            </a:r>
            <a:r>
              <a:rPr lang="en-US" dirty="0" err="1"/>
              <a:t>eclampsia</a:t>
            </a:r>
            <a:r>
              <a:rPr lang="en-US" dirty="0"/>
              <a:t>, preexisting existing hypertension, diabetes, renal or auto immune diseases or obesity </a:t>
            </a:r>
          </a:p>
          <a:p>
            <a:pPr marL="514350" indent="-514350" algn="just" eaLnBrk="1" fontAlgn="auto" hangingPunct="1">
              <a:spcAft>
                <a:spcPts val="0"/>
              </a:spcAft>
              <a:buClr>
                <a:schemeClr val="accent3"/>
              </a:buClr>
              <a:buFont typeface="Wingdings 2"/>
              <a:buNone/>
              <a:defRPr/>
            </a:pPr>
            <a:r>
              <a:rPr lang="en-US" dirty="0"/>
              <a:t>	</a:t>
            </a:r>
            <a:r>
              <a:rPr lang="en-US" u="sng" dirty="0"/>
              <a:t>Treating pre-</a:t>
            </a:r>
            <a:r>
              <a:rPr lang="en-US" u="sng" dirty="0" err="1"/>
              <a:t>eclampsia</a:t>
            </a:r>
            <a:r>
              <a:rPr lang="en-US" u="sng" dirty="0"/>
              <a:t> and </a:t>
            </a:r>
            <a:r>
              <a:rPr lang="en-US" u="sng" dirty="0" err="1"/>
              <a:t>Eclampsia</a:t>
            </a:r>
            <a:r>
              <a:rPr lang="en-US" u="sng" dirty="0"/>
              <a:t>:</a:t>
            </a:r>
            <a:r>
              <a:rPr lang="en-US" dirty="0"/>
              <a:t> the only definite cure for pre-</a:t>
            </a:r>
            <a:r>
              <a:rPr lang="en-US" dirty="0" err="1"/>
              <a:t>eclampsia</a:t>
            </a:r>
            <a:r>
              <a:rPr lang="en-US" dirty="0"/>
              <a:t> is timely delivery of the baby, by induction of </a:t>
            </a:r>
            <a:r>
              <a:rPr lang="en-US" dirty="0" err="1"/>
              <a:t>labour</a:t>
            </a:r>
            <a:r>
              <a:rPr lang="en-US" dirty="0"/>
              <a:t> or by pre-</a:t>
            </a:r>
            <a:r>
              <a:rPr lang="en-US" dirty="0" err="1"/>
              <a:t>labour</a:t>
            </a:r>
            <a:r>
              <a:rPr lang="en-US" dirty="0"/>
              <a:t> caesarean section to prevent progression of disease and related morbidity and mortality. The main stays of treatment are anti-</a:t>
            </a:r>
            <a:r>
              <a:rPr lang="en-US" dirty="0" err="1"/>
              <a:t>hypertenive</a:t>
            </a:r>
            <a:r>
              <a:rPr lang="en-US" dirty="0"/>
              <a:t> drugs for blood pressure control and magnesium </a:t>
            </a:r>
            <a:r>
              <a:rPr lang="en-US" dirty="0" err="1"/>
              <a:t>sulphate</a:t>
            </a:r>
            <a:r>
              <a:rPr lang="en-US" dirty="0"/>
              <a:t>  for </a:t>
            </a:r>
            <a:r>
              <a:rPr lang="en-US" dirty="0" err="1"/>
              <a:t>eclampsia</a:t>
            </a:r>
            <a:endParaRPr lang="en-US" dirty="0"/>
          </a:p>
        </p:txBody>
      </p:sp>
    </p:spTree>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BC0B060-CE3D-4757-899F-73D5C6C9C900}"/>
              </a:ext>
            </a:extLst>
          </p:cNvPr>
          <p:cNvSpPr>
            <a:spLocks noGrp="1"/>
          </p:cNvSpPr>
          <p:nvPr>
            <p:ph type="title"/>
          </p:nvPr>
        </p:nvSpPr>
        <p:spPr/>
        <p:txBody>
          <a:bodyPr/>
          <a:lstStyle/>
          <a:p>
            <a:pPr algn="ctr" eaLnBrk="1" hangingPunct="1"/>
            <a:r>
              <a:rPr lang="en-US" altLang="en-US" sz="3200" b="1"/>
              <a:t>CONTINUATION ON INTERVENTION TO </a:t>
            </a:r>
            <a:r>
              <a:rPr lang="en-US" altLang="en-US" sz="3200" b="1">
                <a:latin typeface="Arial" panose="020B0604020202020204" pitchFamily="34" charset="0"/>
                <a:cs typeface="Arial" panose="020B0604020202020204" pitchFamily="34" charset="0"/>
              </a:rPr>
              <a:t>REDUCE</a:t>
            </a:r>
            <a:r>
              <a:rPr lang="en-US" altLang="en-US" sz="3200" b="1"/>
              <a:t> MATERNAL NATIONAL MORTALITY AND MORBIDITY </a:t>
            </a:r>
          </a:p>
        </p:txBody>
      </p:sp>
      <p:sp>
        <p:nvSpPr>
          <p:cNvPr id="3" name="Content Placeholder 2">
            <a:extLst>
              <a:ext uri="{FF2B5EF4-FFF2-40B4-BE49-F238E27FC236}">
                <a16:creationId xmlns:a16="http://schemas.microsoft.com/office/drawing/2014/main" id="{D4970787-C472-40E7-A57E-50DA0BA44B98}"/>
              </a:ext>
            </a:extLst>
          </p:cNvPr>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r>
              <a:rPr lang="en-US" dirty="0"/>
              <a:t>3. </a:t>
            </a:r>
            <a:r>
              <a:rPr lang="en-US" b="1" dirty="0"/>
              <a:t>Preventing Obstructed </a:t>
            </a:r>
            <a:r>
              <a:rPr lang="en-US" b="1" dirty="0" err="1"/>
              <a:t>Labour</a:t>
            </a:r>
            <a:endParaRPr lang="en-US" b="1" dirty="0"/>
          </a:p>
          <a:p>
            <a:pPr marL="274320" indent="-274320" algn="just" eaLnBrk="1" fontAlgn="auto" hangingPunct="1">
              <a:spcAft>
                <a:spcPts val="0"/>
              </a:spcAft>
              <a:buClr>
                <a:schemeClr val="accent3"/>
              </a:buClr>
              <a:buFont typeface="Wingdings 2"/>
              <a:buNone/>
              <a:defRPr/>
            </a:pPr>
            <a:r>
              <a:rPr lang="en-US" dirty="0"/>
              <a:t>	The first priority for preventing poor outcomes related to obstructed </a:t>
            </a:r>
            <a:r>
              <a:rPr lang="en-US" dirty="0" err="1"/>
              <a:t>labour</a:t>
            </a:r>
            <a:r>
              <a:rPr lang="en-US" dirty="0"/>
              <a:t> is to create the demand for skilled birth assistance  and to ensure that this demand can be met,</a:t>
            </a:r>
          </a:p>
          <a:p>
            <a:pPr marL="274320" indent="-274320" algn="just" eaLnBrk="1" fontAlgn="auto" hangingPunct="1">
              <a:spcAft>
                <a:spcPts val="0"/>
              </a:spcAft>
              <a:buClr>
                <a:schemeClr val="accent3"/>
              </a:buClr>
              <a:buFont typeface="Wingdings 2"/>
              <a:buChar char=""/>
              <a:defRPr/>
            </a:pPr>
            <a:r>
              <a:rPr lang="en-US" dirty="0"/>
              <a:t>Provide maternity waiting Homes: a maternity waiting home is a facility that is within easy reach of a hospital or health center that provides antenatal care and emergency obstetric care. Women with high risk pregnancies or those who live remotely are encouraged to stay at these facilities, if they exist, towards the end of their pregnancies	</a:t>
            </a:r>
          </a:p>
          <a:p>
            <a:pPr marL="274320" indent="-274320" eaLnBrk="1" fontAlgn="auto" hangingPunct="1">
              <a:spcAft>
                <a:spcPts val="0"/>
              </a:spcAft>
              <a:buClr>
                <a:schemeClr val="accent3"/>
              </a:buClr>
              <a:buFont typeface="Wingdings 2"/>
              <a:buNone/>
              <a:defRPr/>
            </a:pPr>
            <a:endParaRPr lang="en-US" dirty="0"/>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ADAA81-AE33-44FF-AD1C-F840E60A7015}"/>
              </a:ext>
            </a:extLst>
          </p:cNvPr>
          <p:cNvSpPr>
            <a:spLocks noGrp="1"/>
          </p:cNvSpPr>
          <p:nvPr>
            <p:ph idx="1"/>
          </p:nvPr>
        </p:nvSpPr>
        <p:spPr>
          <a:xfrm>
            <a:off x="457200" y="381000"/>
            <a:ext cx="8229600" cy="5943600"/>
          </a:xfrm>
        </p:spPr>
        <p:txBody>
          <a:bodyPr>
            <a:normAutofit fontScale="92500" lnSpcReduction="20000"/>
          </a:bodyPr>
          <a:lstStyle/>
          <a:p>
            <a:pPr marL="274320" indent="-274320" algn="ctr" eaLnBrk="1" fontAlgn="auto" hangingPunct="1">
              <a:spcAft>
                <a:spcPts val="0"/>
              </a:spcAft>
              <a:buClr>
                <a:schemeClr val="accent3"/>
              </a:buClr>
              <a:buFont typeface="Wingdings 2"/>
              <a:buNone/>
              <a:defRPr/>
            </a:pPr>
            <a:r>
              <a:rPr lang="en-US" u="sng" dirty="0">
                <a:latin typeface="Arial" pitchFamily="34" charset="0"/>
                <a:cs typeface="Arial" pitchFamily="34" charset="0"/>
              </a:rPr>
              <a:t>TO PREVALENCE</a:t>
            </a: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In Nigeria, at the regions level, the south west had the highest prevalence  of 4.7%, 9.4% reported at </a:t>
            </a:r>
            <a:r>
              <a:rPr lang="en-US" dirty="0" err="1">
                <a:latin typeface="Arial" pitchFamily="34" charset="0"/>
                <a:cs typeface="Arial" pitchFamily="34" charset="0"/>
              </a:rPr>
              <a:t>Eboyin</a:t>
            </a:r>
            <a:r>
              <a:rPr lang="en-US" dirty="0">
                <a:latin typeface="Arial" pitchFamily="34" charset="0"/>
                <a:cs typeface="Arial" pitchFamily="34" charset="0"/>
              </a:rPr>
              <a:t>, State, 9.9% in </a:t>
            </a:r>
            <a:r>
              <a:rPr lang="en-US" dirty="0" err="1">
                <a:latin typeface="Arial" pitchFamily="34" charset="0"/>
                <a:cs typeface="Arial" pitchFamily="34" charset="0"/>
              </a:rPr>
              <a:t>sokoto</a:t>
            </a:r>
            <a:r>
              <a:rPr lang="en-US" dirty="0">
                <a:latin typeface="Arial" pitchFamily="34" charset="0"/>
                <a:cs typeface="Arial" pitchFamily="34" charset="0"/>
              </a:rPr>
              <a:t> and 10.3% at Enugu, 27.6% at </a:t>
            </a:r>
            <a:r>
              <a:rPr lang="en-US" dirty="0" err="1">
                <a:latin typeface="Arial" pitchFamily="34" charset="0"/>
                <a:cs typeface="Arial" pitchFamily="34" charset="0"/>
              </a:rPr>
              <a:t>Sagamu</a:t>
            </a:r>
            <a:r>
              <a:rPr lang="en-US" dirty="0">
                <a:latin typeface="Arial" pitchFamily="34" charset="0"/>
                <a:cs typeface="Arial" pitchFamily="34" charset="0"/>
              </a:rPr>
              <a:t>, Southern Nigeria.</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In </a:t>
            </a:r>
            <a:r>
              <a:rPr lang="en-US" dirty="0" err="1">
                <a:latin typeface="Arial" pitchFamily="34" charset="0"/>
                <a:cs typeface="Arial" pitchFamily="34" charset="0"/>
              </a:rPr>
              <a:t>Ekiti</a:t>
            </a:r>
            <a:r>
              <a:rPr lang="en-US" dirty="0">
                <a:latin typeface="Arial" pitchFamily="34" charset="0"/>
                <a:cs typeface="Arial" pitchFamily="34" charset="0"/>
              </a:rPr>
              <a:t> state the prevalence rate of caesarean section were performed because of severe preeclampsia 35 ( 83.3%) of women in </a:t>
            </a:r>
            <a:r>
              <a:rPr lang="en-US" dirty="0" err="1">
                <a:latin typeface="Arial" pitchFamily="34" charset="0"/>
                <a:cs typeface="Arial" pitchFamily="34" charset="0"/>
              </a:rPr>
              <a:t>Ekiti</a:t>
            </a:r>
            <a:r>
              <a:rPr lang="en-US" dirty="0">
                <a:latin typeface="Arial" pitchFamily="34" charset="0"/>
                <a:cs typeface="Arial" pitchFamily="34" charset="0"/>
              </a:rPr>
              <a:t> State University Teaching Hospital, Ado- </a:t>
            </a:r>
            <a:r>
              <a:rPr lang="en-US" dirty="0" err="1">
                <a:latin typeface="Arial" pitchFamily="34" charset="0"/>
                <a:cs typeface="Arial" pitchFamily="34" charset="0"/>
              </a:rPr>
              <a:t>Ekiti</a:t>
            </a:r>
            <a:r>
              <a:rPr lang="en-US" dirty="0">
                <a:latin typeface="Arial" pitchFamily="34" charset="0"/>
                <a:cs typeface="Arial" pitchFamily="34" charset="0"/>
              </a:rPr>
              <a:t>: Nigeria.</a:t>
            </a:r>
          </a:p>
          <a:p>
            <a:pPr marL="274320" indent="-274320" algn="ctr" eaLnBrk="1" fontAlgn="auto" hangingPunct="1">
              <a:spcAft>
                <a:spcPts val="0"/>
              </a:spcAft>
              <a:buClr>
                <a:schemeClr val="accent3"/>
              </a:buClr>
              <a:buFont typeface="Wingdings 2"/>
              <a:buNone/>
              <a:defRPr/>
            </a:pPr>
            <a:r>
              <a:rPr lang="en-US" u="sng" dirty="0">
                <a:latin typeface="Arial" pitchFamily="34" charset="0"/>
                <a:cs typeface="Arial" pitchFamily="34" charset="0"/>
              </a:rPr>
              <a:t>3 NURSING DIAGNOSIS FOR PATIENT THAT HAD CAESAREAN OPERATION</a:t>
            </a: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1.  Deficient knowledge related to surgical procedures as evidence by asking of questions.</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2.  Ante pain related to surgery as evidenced by restlessness</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3.  Impaired tissue integrity related to surgical procedure evidence by incision site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D88D-C4E5-4960-9B47-B472453A71A2}"/>
              </a:ext>
            </a:extLst>
          </p:cNvPr>
          <p:cNvSpPr>
            <a:spLocks noGrp="1"/>
          </p:cNvSpPr>
          <p:nvPr>
            <p:ph type="title"/>
          </p:nvPr>
        </p:nvSpPr>
        <p:spPr/>
        <p:txBody>
          <a:bodyPr>
            <a:normAutofit fontScale="90000"/>
          </a:bodyPr>
          <a:lstStyle/>
          <a:p>
            <a:pPr eaLnBrk="1" fontAlgn="auto" hangingPunct="1">
              <a:spcAft>
                <a:spcPts val="0"/>
              </a:spcAft>
              <a:defRPr/>
            </a:pPr>
            <a:r>
              <a:rPr lang="en-US" dirty="0"/>
              <a:t>Continuation on Obstructed </a:t>
            </a:r>
            <a:r>
              <a:rPr lang="en-US" dirty="0" err="1"/>
              <a:t>labour</a:t>
            </a:r>
            <a:endParaRPr lang="en-US" dirty="0"/>
          </a:p>
        </p:txBody>
      </p:sp>
      <p:sp>
        <p:nvSpPr>
          <p:cNvPr id="3" name="Content Placeholder 2">
            <a:extLst>
              <a:ext uri="{FF2B5EF4-FFF2-40B4-BE49-F238E27FC236}">
                <a16:creationId xmlns:a16="http://schemas.microsoft.com/office/drawing/2014/main" id="{502A4C9A-7C9F-495B-87F3-11849A8F13DC}"/>
              </a:ext>
            </a:extLst>
          </p:cNvPr>
          <p:cNvSpPr>
            <a:spLocks noGrp="1"/>
          </p:cNvSpPr>
          <p:nvPr>
            <p:ph idx="1"/>
          </p:nvPr>
        </p:nvSpPr>
        <p:spPr/>
        <p:txBody>
          <a:bodyPr>
            <a:normAutofit fontScale="85000" lnSpcReduction="20000"/>
          </a:bodyPr>
          <a:lstStyle/>
          <a:p>
            <a:pPr marL="274320" indent="-274320" algn="just" eaLnBrk="1" fontAlgn="auto" hangingPunct="1">
              <a:spcAft>
                <a:spcPts val="0"/>
              </a:spcAft>
              <a:buClr>
                <a:schemeClr val="accent3"/>
              </a:buClr>
              <a:buFont typeface="Wingdings 2"/>
              <a:buNone/>
              <a:defRPr/>
            </a:pPr>
            <a:r>
              <a:rPr lang="en-US" u="sng" dirty="0"/>
              <a:t>Treating obstructed </a:t>
            </a:r>
            <a:r>
              <a:rPr lang="en-US" u="sng" dirty="0" err="1"/>
              <a:t>labour</a:t>
            </a:r>
            <a:endParaRPr lang="en-US" u="sng" dirty="0"/>
          </a:p>
          <a:p>
            <a:pPr marL="274320" indent="-274320" algn="just" eaLnBrk="1" fontAlgn="auto" hangingPunct="1">
              <a:spcAft>
                <a:spcPts val="0"/>
              </a:spcAft>
              <a:buClr>
                <a:schemeClr val="accent3"/>
              </a:buClr>
              <a:buFont typeface="Wingdings 2"/>
              <a:buChar char=""/>
              <a:defRPr/>
            </a:pPr>
            <a:r>
              <a:rPr lang="en-US" dirty="0"/>
              <a:t>Caesarean section forms the backbone of the management of obstructed </a:t>
            </a:r>
            <a:r>
              <a:rPr lang="en-US" dirty="0" err="1"/>
              <a:t>labour</a:t>
            </a:r>
            <a:r>
              <a:rPr lang="en-US" dirty="0"/>
              <a:t> and saves many lives because of the availability of operative delivery. In high income countries, maternal deaths there due to obstructed </a:t>
            </a:r>
            <a:r>
              <a:rPr lang="en-US" dirty="0" err="1"/>
              <a:t>labour</a:t>
            </a:r>
            <a:r>
              <a:rPr lang="en-US" dirty="0"/>
              <a:t> are rare</a:t>
            </a:r>
          </a:p>
          <a:p>
            <a:pPr marL="274320" indent="-274320" algn="just" eaLnBrk="1" fontAlgn="auto" hangingPunct="1">
              <a:spcAft>
                <a:spcPts val="0"/>
              </a:spcAft>
              <a:buClr>
                <a:schemeClr val="accent3"/>
              </a:buClr>
              <a:buFont typeface="Wingdings 2"/>
              <a:buChar char=""/>
              <a:defRPr/>
            </a:pPr>
            <a:r>
              <a:rPr lang="en-US" dirty="0"/>
              <a:t>Vacuum and forceps delivery: this operative vaginal delivery may be used to assist women with obstructed </a:t>
            </a:r>
            <a:r>
              <a:rPr lang="en-US" dirty="0" err="1"/>
              <a:t>labour</a:t>
            </a:r>
            <a:r>
              <a:rPr lang="en-US" dirty="0"/>
              <a:t> at the pelvic outlet or low or mid-cavity. Operator training is vital in all facility setting to </a:t>
            </a:r>
            <a:r>
              <a:rPr lang="en-US" dirty="0" err="1"/>
              <a:t>maximise</a:t>
            </a:r>
            <a:r>
              <a:rPr lang="en-US" dirty="0"/>
              <a:t> benefits and reduce morbidity with vacuum and forceps deliveries</a:t>
            </a:r>
          </a:p>
          <a:p>
            <a:pPr marL="274320" indent="-274320" algn="just" eaLnBrk="1" fontAlgn="auto" hangingPunct="1">
              <a:spcAft>
                <a:spcPts val="0"/>
              </a:spcAft>
              <a:buClr>
                <a:schemeClr val="accent3"/>
              </a:buClr>
              <a:buFont typeface="Wingdings 2"/>
              <a:buChar char=""/>
              <a:defRPr/>
            </a:pPr>
            <a:r>
              <a:rPr lang="en-US" dirty="0" err="1"/>
              <a:t>Symphysiotomy</a:t>
            </a:r>
            <a:r>
              <a:rPr lang="en-US" dirty="0"/>
              <a:t>: is an operation in which the </a:t>
            </a:r>
            <a:r>
              <a:rPr lang="en-US" dirty="0" err="1"/>
              <a:t>firbes</a:t>
            </a:r>
            <a:r>
              <a:rPr lang="en-US" dirty="0"/>
              <a:t> of the pubic symphysis are partially divided to allow separation of the joint and thus enlargement of the pelvic dimensions during childbirth.</a:t>
            </a:r>
          </a:p>
        </p:txBody>
      </p:sp>
    </p:spTree>
  </p:cSld>
  <p:clrMapOvr>
    <a:masterClrMapping/>
  </p:clrMapOvr>
  <p:transition>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D639-54D2-4324-BA0C-C17AEA48205A}"/>
              </a:ext>
            </a:extLst>
          </p:cNvPr>
          <p:cNvSpPr>
            <a:spLocks noGrp="1"/>
          </p:cNvSpPr>
          <p:nvPr>
            <p:ph type="title"/>
          </p:nvPr>
        </p:nvSpPr>
        <p:spPr/>
        <p:txBody>
          <a:bodyPr>
            <a:normAutofit fontScale="90000"/>
          </a:bodyPr>
          <a:lstStyle/>
          <a:p>
            <a:pPr eaLnBrk="1" fontAlgn="auto" hangingPunct="1">
              <a:spcAft>
                <a:spcPts val="0"/>
              </a:spcAft>
              <a:defRPr/>
            </a:pPr>
            <a:r>
              <a:rPr lang="en-US" dirty="0"/>
              <a:t>CONTINUATION ON INTERVENTION </a:t>
            </a:r>
          </a:p>
        </p:txBody>
      </p:sp>
      <p:sp>
        <p:nvSpPr>
          <p:cNvPr id="56323" name="Content Placeholder 2">
            <a:extLst>
              <a:ext uri="{FF2B5EF4-FFF2-40B4-BE49-F238E27FC236}">
                <a16:creationId xmlns:a16="http://schemas.microsoft.com/office/drawing/2014/main" id="{F4BF4D81-9E6A-4003-AD97-6105FA9DF056}"/>
              </a:ext>
            </a:extLst>
          </p:cNvPr>
          <p:cNvSpPr>
            <a:spLocks noGrp="1"/>
          </p:cNvSpPr>
          <p:nvPr>
            <p:ph idx="1"/>
          </p:nvPr>
        </p:nvSpPr>
        <p:spPr/>
        <p:txBody>
          <a:bodyPr/>
          <a:lstStyle/>
          <a:p>
            <a:pPr eaLnBrk="1" hangingPunct="1">
              <a:buFont typeface="Wingdings 2" panose="05020102010507070707" pitchFamily="18" charset="2"/>
              <a:buNone/>
            </a:pPr>
            <a:r>
              <a:rPr lang="en-US" altLang="en-US" b="1"/>
              <a:t>4. Maternal sepsis </a:t>
            </a:r>
          </a:p>
          <a:p>
            <a:pPr algn="just" eaLnBrk="1" hangingPunct="1">
              <a:buFont typeface="Wingdings 2" panose="05020102010507070707" pitchFamily="18" charset="2"/>
              <a:buNone/>
            </a:pPr>
            <a:r>
              <a:rPr lang="en-US" altLang="en-US"/>
              <a:t>Sepsis associated with pregnancy and child birth is among the leading direct cause of maternal mortality worldwide, accounting for  approximately 10% of the global burden of maternal death. Maternal infections occurring before or during the birth of the baby have considerable impact on new born mortality and an estimated one million new born deaths associated with maternal infection are recorded each year </a:t>
            </a:r>
          </a:p>
          <a:p>
            <a:pPr algn="just" eaLnBrk="1" hangingPunct="1">
              <a:buFont typeface="Wingdings 2" panose="05020102010507070707" pitchFamily="18" charset="2"/>
              <a:buNone/>
            </a:pPr>
            <a:endParaRPr lang="en-US" altLang="en-US"/>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00A1-EBC3-435C-8449-8738F099A54E}"/>
              </a:ext>
            </a:extLst>
          </p:cNvPr>
          <p:cNvSpPr>
            <a:spLocks noGrp="1"/>
          </p:cNvSpPr>
          <p:nvPr>
            <p:ph type="title"/>
          </p:nvPr>
        </p:nvSpPr>
        <p:spPr/>
        <p:txBody>
          <a:bodyPr>
            <a:normAutofit fontScale="90000"/>
          </a:bodyPr>
          <a:lstStyle/>
          <a:p>
            <a:pPr eaLnBrk="1" fontAlgn="auto" hangingPunct="1">
              <a:spcAft>
                <a:spcPts val="0"/>
              </a:spcAft>
              <a:defRPr/>
            </a:pPr>
            <a:r>
              <a:rPr lang="en-US" dirty="0"/>
              <a:t>Continuation on maternal sepsis</a:t>
            </a:r>
          </a:p>
        </p:txBody>
      </p:sp>
      <p:sp>
        <p:nvSpPr>
          <p:cNvPr id="3" name="Content Placeholder 2">
            <a:extLst>
              <a:ext uri="{FF2B5EF4-FFF2-40B4-BE49-F238E27FC236}">
                <a16:creationId xmlns:a16="http://schemas.microsoft.com/office/drawing/2014/main" id="{F0BEF09D-DAC6-4C1D-ABA2-168F7861AB2D}"/>
              </a:ext>
            </a:extLst>
          </p:cNvPr>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None/>
              <a:defRPr/>
            </a:pPr>
            <a:r>
              <a:rPr lang="en-US" b="1" dirty="0"/>
              <a:t>Preventing maternal sepsis includes the following</a:t>
            </a:r>
            <a:r>
              <a:rPr lang="en-US" dirty="0"/>
              <a:t>;</a:t>
            </a:r>
          </a:p>
          <a:p>
            <a:pPr marL="274320" indent="-274320" eaLnBrk="1" fontAlgn="auto" hangingPunct="1">
              <a:spcAft>
                <a:spcPts val="0"/>
              </a:spcAft>
              <a:buClr>
                <a:schemeClr val="accent3"/>
              </a:buClr>
              <a:buFont typeface="Wingdings 2"/>
              <a:buChar char=""/>
              <a:defRPr/>
            </a:pPr>
            <a:r>
              <a:rPr lang="en-US" dirty="0"/>
              <a:t>The use of stringent infection control measure to limit the spread of microorganism</a:t>
            </a:r>
          </a:p>
          <a:p>
            <a:pPr marL="274320" indent="-274320" eaLnBrk="1" fontAlgn="auto" hangingPunct="1">
              <a:spcAft>
                <a:spcPts val="0"/>
              </a:spcAft>
              <a:buClr>
                <a:schemeClr val="accent3"/>
              </a:buClr>
              <a:buFont typeface="Wingdings 2"/>
              <a:buChar char=""/>
              <a:defRPr/>
            </a:pPr>
            <a:r>
              <a:rPr lang="en-US" dirty="0"/>
              <a:t>General measures, such as hand washing with soap or other cleansing agents</a:t>
            </a:r>
          </a:p>
          <a:p>
            <a:pPr marL="274320" indent="-274320" eaLnBrk="1" fontAlgn="auto" hangingPunct="1">
              <a:spcAft>
                <a:spcPts val="0"/>
              </a:spcAft>
              <a:buClr>
                <a:schemeClr val="accent3"/>
              </a:buClr>
              <a:buFont typeface="Wingdings 2"/>
              <a:buChar char=""/>
              <a:defRPr/>
            </a:pPr>
            <a:r>
              <a:rPr lang="en-US" dirty="0"/>
              <a:t>Antibiotics prophylaxis at caesarean sections</a:t>
            </a:r>
          </a:p>
          <a:p>
            <a:pPr marL="274320" indent="-274320" eaLnBrk="1" fontAlgn="auto" hangingPunct="1">
              <a:spcAft>
                <a:spcPts val="0"/>
              </a:spcAft>
              <a:buClr>
                <a:schemeClr val="accent3"/>
              </a:buClr>
              <a:buFont typeface="Wingdings 2"/>
              <a:buChar char=""/>
              <a:defRPr/>
            </a:pPr>
            <a:r>
              <a:rPr lang="en-US" dirty="0"/>
              <a:t>Vaginal application of </a:t>
            </a:r>
            <a:r>
              <a:rPr lang="en-US" dirty="0" err="1"/>
              <a:t>chlorohexidine</a:t>
            </a:r>
            <a:r>
              <a:rPr lang="en-US" dirty="0"/>
              <a:t>, an antiseptics for vaginal delivery and for caesarean section. Its beneficial effects might be greater for women with ruptured membranes</a:t>
            </a:r>
          </a:p>
          <a:p>
            <a:pPr marL="274320" indent="-274320" eaLnBrk="1" fontAlgn="auto" hangingPunct="1">
              <a:spcAft>
                <a:spcPts val="0"/>
              </a:spcAft>
              <a:buClr>
                <a:schemeClr val="accent3"/>
              </a:buClr>
              <a:buFont typeface="Wingdings 2"/>
              <a:buNone/>
              <a:defRPr/>
            </a:pPr>
            <a:r>
              <a:rPr lang="en-US" b="1" dirty="0"/>
              <a:t>Treating maternal Sepsis</a:t>
            </a:r>
          </a:p>
          <a:p>
            <a:pPr marL="274320" indent="-274320" eaLnBrk="1" fontAlgn="auto" hangingPunct="1">
              <a:spcAft>
                <a:spcPts val="0"/>
              </a:spcAft>
              <a:buClr>
                <a:schemeClr val="accent3"/>
              </a:buClr>
              <a:buFont typeface="Wingdings 2"/>
              <a:buNone/>
              <a:defRPr/>
            </a:pPr>
            <a:r>
              <a:rPr lang="en-US" dirty="0"/>
              <a:t>	The mainstay of treating maternal sepsis is antibiotics. Intra-partum treatment with potent antibiotics is clinically reasonable </a:t>
            </a:r>
          </a:p>
        </p:txBody>
      </p:sp>
    </p:spTree>
  </p:cSld>
  <p:clrMapOvr>
    <a:masterClrMapping/>
  </p:clrMapOvr>
  <p:transition>
    <p:checke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F75D-5A42-419F-958C-075B931C33E6}"/>
              </a:ext>
            </a:extLst>
          </p:cNvPr>
          <p:cNvSpPr>
            <a:spLocks noGrp="1"/>
          </p:cNvSpPr>
          <p:nvPr>
            <p:ph type="title"/>
          </p:nvPr>
        </p:nvSpPr>
        <p:spPr>
          <a:xfrm>
            <a:off x="457200" y="274638"/>
            <a:ext cx="8229600" cy="792162"/>
          </a:xfrm>
        </p:spPr>
        <p:txBody>
          <a:bodyPr>
            <a:normAutofit fontScale="90000"/>
          </a:bodyPr>
          <a:lstStyle/>
          <a:p>
            <a:pPr algn="ctr" eaLnBrk="1" fontAlgn="auto" hangingPunct="1">
              <a:spcAft>
                <a:spcPts val="0"/>
              </a:spcAft>
              <a:defRPr/>
            </a:pPr>
            <a:r>
              <a:rPr lang="en-US" sz="3200" dirty="0">
                <a:latin typeface="Arial" pitchFamily="34" charset="0"/>
                <a:cs typeface="Arial" pitchFamily="34" charset="0"/>
              </a:rPr>
              <a:t>ANATOMY AND PHYSIOLOGY OF THE UTERUS</a:t>
            </a:r>
          </a:p>
        </p:txBody>
      </p:sp>
      <p:pic>
        <p:nvPicPr>
          <p:cNvPr id="11267" name="Picture 2">
            <a:extLst>
              <a:ext uri="{FF2B5EF4-FFF2-40B4-BE49-F238E27FC236}">
                <a16:creationId xmlns:a16="http://schemas.microsoft.com/office/drawing/2014/main" id="{71FB9EEE-CDD2-4CD9-A20E-B2FD6E7C41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6813" y="2097088"/>
            <a:ext cx="6810375" cy="4067175"/>
          </a:xfrm>
        </p:spPr>
      </p:pic>
    </p:spTree>
  </p:cSld>
  <p:clrMapOvr>
    <a:masterClrMapping/>
  </p:clrMapOvr>
  <p:transition>
    <p:wedg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8A4213C-397C-4F55-898E-30569F9477EB}"/>
              </a:ext>
            </a:extLst>
          </p:cNvPr>
          <p:cNvSpPr>
            <a:spLocks noGrp="1"/>
          </p:cNvSpPr>
          <p:nvPr>
            <p:ph type="title"/>
          </p:nvPr>
        </p:nvSpPr>
        <p:spPr/>
        <p:txBody>
          <a:bodyPr/>
          <a:lstStyle/>
          <a:p>
            <a:pPr algn="ctr" eaLnBrk="1" hangingPunct="1"/>
            <a:r>
              <a:rPr lang="en-US" altLang="en-US" sz="2800">
                <a:latin typeface="Arial" panose="020B0604020202020204" pitchFamily="34" charset="0"/>
                <a:cs typeface="Arial" panose="020B0604020202020204" pitchFamily="34" charset="0"/>
              </a:rPr>
              <a:t>INTERVENTION TO REDUCE NEONATAL MORBIDITY AND MORTALITY</a:t>
            </a:r>
          </a:p>
        </p:txBody>
      </p:sp>
      <p:sp>
        <p:nvSpPr>
          <p:cNvPr id="58371" name="Content Placeholder 2">
            <a:extLst>
              <a:ext uri="{FF2B5EF4-FFF2-40B4-BE49-F238E27FC236}">
                <a16:creationId xmlns:a16="http://schemas.microsoft.com/office/drawing/2014/main" id="{860D7BD3-EEF0-48E5-B76E-93C60A2381DA}"/>
              </a:ext>
            </a:extLst>
          </p:cNvPr>
          <p:cNvSpPr>
            <a:spLocks noGrp="1"/>
          </p:cNvSpPr>
          <p:nvPr>
            <p:ph idx="1"/>
          </p:nvPr>
        </p:nvSpPr>
        <p:spPr/>
        <p:txBody>
          <a:bodyPr/>
          <a:lstStyle/>
          <a:p>
            <a:pPr algn="just" eaLnBrk="1" hangingPunct="1">
              <a:buFont typeface="Wingdings 2" panose="05020102010507070707" pitchFamily="18" charset="2"/>
              <a:buNone/>
            </a:pPr>
            <a:r>
              <a:rPr lang="en-US" altLang="en-US"/>
              <a:t>	Addressing neonatal mortality requires interventions across the continuum of care (preconception, antenatal, intrapartum, immediate postnatal period and after) and interventions across the health system (family and community level, outreach and clinical care or facility level)</a:t>
            </a:r>
          </a:p>
          <a:p>
            <a:pPr eaLnBrk="1" hangingPunct="1">
              <a:buFont typeface="Wingdings 2" panose="05020102010507070707" pitchFamily="18" charset="2"/>
              <a:buNone/>
            </a:pPr>
            <a:endParaRPr lang="en-US" altLang="en-US"/>
          </a:p>
        </p:txBody>
      </p:sp>
    </p:spTree>
  </p:cSld>
  <p:clrMapOvr>
    <a:masterClrMapping/>
  </p:clrMapOvr>
  <p:transition>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0B172AA-C138-4EF3-BA2C-F2953428C847}"/>
              </a:ext>
            </a:extLst>
          </p:cNvPr>
          <p:cNvSpPr>
            <a:spLocks noGrp="1"/>
          </p:cNvSpPr>
          <p:nvPr>
            <p:ph type="title"/>
          </p:nvPr>
        </p:nvSpPr>
        <p:spPr/>
        <p:txBody>
          <a:bodyPr/>
          <a:lstStyle/>
          <a:p>
            <a:pPr algn="ctr" eaLnBrk="1" hangingPunct="1"/>
            <a:r>
              <a:rPr lang="en-US" altLang="en-US" sz="3200">
                <a:latin typeface="Arial" panose="020B0604020202020204" pitchFamily="34" charset="0"/>
                <a:cs typeface="Arial" panose="020B0604020202020204" pitchFamily="34" charset="0"/>
              </a:rPr>
              <a:t>CONTINUATION ON INTERVENTION TO REDUCE NEONATAL MORBIDITY AND MORTALITY</a:t>
            </a:r>
          </a:p>
        </p:txBody>
      </p:sp>
      <p:sp>
        <p:nvSpPr>
          <p:cNvPr id="3" name="Content Placeholder 2">
            <a:extLst>
              <a:ext uri="{FF2B5EF4-FFF2-40B4-BE49-F238E27FC236}">
                <a16:creationId xmlns:a16="http://schemas.microsoft.com/office/drawing/2014/main" id="{BDAD3414-DECF-47EA-8DD0-131CD9F0C145}"/>
              </a:ext>
            </a:extLst>
          </p:cNvPr>
          <p:cNvSpPr>
            <a:spLocks noGrp="1"/>
          </p:cNvSpPr>
          <p:nvPr>
            <p:ph idx="1"/>
          </p:nvPr>
        </p:nvSpPr>
        <p:spPr/>
        <p:txBody>
          <a:bodyPr>
            <a:normAutofit fontScale="70000" lnSpcReduction="20000"/>
          </a:bodyPr>
          <a:lstStyle/>
          <a:p>
            <a:pPr marL="514350" indent="-514350" eaLnBrk="1" fontAlgn="auto" hangingPunct="1">
              <a:spcAft>
                <a:spcPts val="0"/>
              </a:spcAft>
              <a:buClr>
                <a:schemeClr val="accent3"/>
              </a:buClr>
              <a:buFont typeface="+mj-lt"/>
              <a:buAutoNum type="arabicPeriod"/>
              <a:defRPr/>
            </a:pPr>
            <a:r>
              <a:rPr lang="en-US" b="1" dirty="0"/>
              <a:t>Antenatal intervention</a:t>
            </a:r>
          </a:p>
          <a:p>
            <a:pPr marL="514350" indent="-514350" eaLnBrk="1" fontAlgn="auto" hangingPunct="1">
              <a:spcAft>
                <a:spcPts val="0"/>
              </a:spcAft>
              <a:buClr>
                <a:schemeClr val="accent3"/>
              </a:buClr>
              <a:buFont typeface="Wingdings 2"/>
              <a:buAutoNum type="alphaLcParenR"/>
              <a:defRPr/>
            </a:pPr>
            <a:r>
              <a:rPr lang="en-US" dirty="0"/>
              <a:t>Routine Antenatal care visit: this is important. As revealed by WHO, antenatal care trial, which showed that Neonatal morbidity and mortality was reduced in participants who received more frequent antenatal visits</a:t>
            </a:r>
          </a:p>
          <a:p>
            <a:pPr marL="514350" indent="-514350" eaLnBrk="1" fontAlgn="auto" hangingPunct="1">
              <a:spcAft>
                <a:spcPts val="0"/>
              </a:spcAft>
              <a:buClr>
                <a:schemeClr val="accent3"/>
              </a:buClr>
              <a:buFont typeface="Wingdings 2"/>
              <a:buAutoNum type="alphaLcParenR"/>
              <a:defRPr/>
            </a:pPr>
            <a:r>
              <a:rPr lang="en-US" dirty="0"/>
              <a:t>Nutritional Interventions: which are </a:t>
            </a:r>
          </a:p>
          <a:p>
            <a:pPr marL="571500" indent="-571500" eaLnBrk="1" fontAlgn="auto" hangingPunct="1">
              <a:spcAft>
                <a:spcPts val="0"/>
              </a:spcAft>
              <a:buClr>
                <a:schemeClr val="accent3"/>
              </a:buClr>
              <a:buFont typeface="Wingdings 2"/>
              <a:buAutoNum type="romanLcPeriod"/>
              <a:defRPr/>
            </a:pPr>
            <a:r>
              <a:rPr lang="en-US" dirty="0"/>
              <a:t>Folic acid: nutritional interventions may be implemented before and during pregnancy supplementation of diets with folic acid and fortification of staple commodities </a:t>
            </a:r>
            <a:r>
              <a:rPr lang="en-US" dirty="0" err="1"/>
              <a:t>peri</a:t>
            </a:r>
            <a:r>
              <a:rPr lang="en-US" dirty="0"/>
              <a:t>-conceptually reduces the risk of neural tube defects that accounts for a small proportion of neonatal deaths</a:t>
            </a:r>
          </a:p>
          <a:p>
            <a:pPr marL="571500" indent="-571500" eaLnBrk="1" fontAlgn="auto" hangingPunct="1">
              <a:spcAft>
                <a:spcPts val="0"/>
              </a:spcAft>
              <a:buClr>
                <a:schemeClr val="accent3"/>
              </a:buClr>
              <a:buFont typeface="Wingdings 2"/>
              <a:buAutoNum type="romanLcPeriod"/>
              <a:defRPr/>
            </a:pPr>
            <a:r>
              <a:rPr lang="en-US" dirty="0"/>
              <a:t>Dietary advice and balanced energy supplementation (BES) is an important intervention for the prevention of adverse </a:t>
            </a:r>
            <a:r>
              <a:rPr lang="en-US" dirty="0" err="1"/>
              <a:t>perinatal</a:t>
            </a:r>
            <a:r>
              <a:rPr lang="en-US" dirty="0"/>
              <a:t> outcomes in populations with high rates of food insecurity and maternal under nutrition</a:t>
            </a:r>
          </a:p>
          <a:p>
            <a:pPr marL="571500" indent="-571500" eaLnBrk="1" fontAlgn="auto" hangingPunct="1">
              <a:spcAft>
                <a:spcPts val="0"/>
              </a:spcAft>
              <a:buClr>
                <a:schemeClr val="accent3"/>
              </a:buClr>
              <a:buFont typeface="Wingdings 2"/>
              <a:buAutoNum type="romanLcPeriod"/>
              <a:defRPr/>
            </a:pPr>
            <a:r>
              <a:rPr lang="en-US" dirty="0"/>
              <a:t>Maternal calcium supplementation: the WHO recommends maternal calcium supplementation from 2 weeks gestation in population in which calcium intake is low to reduce the risk of hypertensive disorders in pregnancy</a:t>
            </a:r>
          </a:p>
        </p:txBody>
      </p:sp>
    </p:spTree>
  </p:cSld>
  <p:clrMapOvr>
    <a:masterClrMapping/>
  </p:clrMapOvr>
  <p:transition>
    <p:blinds/>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B52A-3044-4561-810D-6174996EEFD0}"/>
              </a:ext>
            </a:extLst>
          </p:cNvPr>
          <p:cNvSpPr>
            <a:spLocks noGrp="1"/>
          </p:cNvSpPr>
          <p:nvPr>
            <p:ph type="title"/>
          </p:nvPr>
        </p:nvSpPr>
        <p:spPr>
          <a:xfrm>
            <a:off x="457200" y="1219200"/>
            <a:ext cx="8229600" cy="838200"/>
          </a:xfrm>
        </p:spPr>
        <p:txBody>
          <a:bodyPr>
            <a:normAutofit fontScale="90000"/>
          </a:bodyPr>
          <a:lstStyle/>
          <a:p>
            <a:pPr eaLnBrk="1" fontAlgn="auto" hangingPunct="1">
              <a:spcAft>
                <a:spcPts val="0"/>
              </a:spcAft>
              <a:defRPr/>
            </a:pPr>
            <a:r>
              <a:rPr lang="en-US" dirty="0"/>
              <a:t>CONTINUATION ON INTERVENTION TO REDUCE NEONATAL MORBIDITY AND MORTALITY</a:t>
            </a:r>
          </a:p>
        </p:txBody>
      </p:sp>
      <p:sp>
        <p:nvSpPr>
          <p:cNvPr id="60419" name="Content Placeholder 2">
            <a:extLst>
              <a:ext uri="{FF2B5EF4-FFF2-40B4-BE49-F238E27FC236}">
                <a16:creationId xmlns:a16="http://schemas.microsoft.com/office/drawing/2014/main" id="{059856AD-AE27-4491-8CBE-62176D329E49}"/>
              </a:ext>
            </a:extLst>
          </p:cNvPr>
          <p:cNvSpPr>
            <a:spLocks noGrp="1"/>
          </p:cNvSpPr>
          <p:nvPr>
            <p:ph idx="1"/>
          </p:nvPr>
        </p:nvSpPr>
        <p:spPr>
          <a:xfrm>
            <a:off x="457200" y="2133600"/>
            <a:ext cx="8229600" cy="4191000"/>
          </a:xfrm>
        </p:spPr>
        <p:txBody>
          <a:bodyPr/>
          <a:lstStyle/>
          <a:p>
            <a:pPr eaLnBrk="1" hangingPunct="1">
              <a:buFont typeface="Wingdings 2" panose="05020102010507070707" pitchFamily="18" charset="2"/>
              <a:buNone/>
            </a:pPr>
            <a:r>
              <a:rPr lang="en-US" altLang="en-US" b="1"/>
              <a:t>Intrapartum Interventions</a:t>
            </a:r>
          </a:p>
          <a:p>
            <a:pPr algn="just" eaLnBrk="1" hangingPunct="1">
              <a:buFont typeface="Wingdings 2" panose="05020102010507070707" pitchFamily="18" charset="2"/>
              <a:buNone/>
            </a:pPr>
            <a:r>
              <a:rPr lang="en-US" altLang="en-US"/>
              <a:t>	Labour surveillance is needed for early detection, clinical management and referral of women for complications. Basic emergency obstetric care should be available at first  level facilities providing childbirth care</a:t>
            </a:r>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4E7F-0405-4C08-B71D-D89C463E70A4}"/>
              </a:ext>
            </a:extLst>
          </p:cNvPr>
          <p:cNvSpPr>
            <a:spLocks noGrp="1"/>
          </p:cNvSpPr>
          <p:nvPr>
            <p:ph type="title"/>
          </p:nvPr>
        </p:nvSpPr>
        <p:spPr/>
        <p:txBody>
          <a:bodyPr>
            <a:normAutofit fontScale="90000"/>
          </a:bodyPr>
          <a:lstStyle/>
          <a:p>
            <a:pPr eaLnBrk="1" fontAlgn="auto" hangingPunct="1">
              <a:spcAft>
                <a:spcPts val="0"/>
              </a:spcAft>
              <a:defRPr/>
            </a:pPr>
            <a:r>
              <a:rPr lang="en-US" dirty="0"/>
              <a:t>CONTINUATION ON INTERVENTION TO REDUCE NEONATAL MORBIDITY AND MORTALITY</a:t>
            </a:r>
          </a:p>
        </p:txBody>
      </p:sp>
      <p:sp>
        <p:nvSpPr>
          <p:cNvPr id="61443" name="Content Placeholder 2">
            <a:extLst>
              <a:ext uri="{FF2B5EF4-FFF2-40B4-BE49-F238E27FC236}">
                <a16:creationId xmlns:a16="http://schemas.microsoft.com/office/drawing/2014/main" id="{A0DCF486-E1A3-4CD4-AD30-72CB1D8094E4}"/>
              </a:ext>
            </a:extLst>
          </p:cNvPr>
          <p:cNvSpPr>
            <a:spLocks noGrp="1"/>
          </p:cNvSpPr>
          <p:nvPr>
            <p:ph idx="1"/>
          </p:nvPr>
        </p:nvSpPr>
        <p:spPr/>
        <p:txBody>
          <a:bodyPr/>
          <a:lstStyle/>
          <a:p>
            <a:pPr eaLnBrk="1" hangingPunct="1">
              <a:buFont typeface="Wingdings 2" panose="05020102010507070707" pitchFamily="18" charset="2"/>
              <a:buNone/>
            </a:pPr>
            <a:r>
              <a:rPr lang="en-US" altLang="en-US" b="1"/>
              <a:t>Postpartum Intervention</a:t>
            </a:r>
          </a:p>
          <a:p>
            <a:pPr eaLnBrk="1" hangingPunct="1"/>
            <a:r>
              <a:rPr lang="en-US" altLang="en-US"/>
              <a:t>Newborn resuscitation: training of birth attendants improves initial resuscitation practices and reduces inappropriate and harmful practices</a:t>
            </a:r>
          </a:p>
          <a:p>
            <a:pPr eaLnBrk="1" hangingPunct="1"/>
            <a:r>
              <a:rPr lang="en-US" altLang="en-US"/>
              <a:t>Essential newborn care includes; cleaning, drying and warming the infant, initiating exclusive breast feeding and cord care</a:t>
            </a:r>
          </a:p>
          <a:p>
            <a:pPr eaLnBrk="1" hangingPunct="1">
              <a:buFont typeface="Wingdings 2" panose="05020102010507070707" pitchFamily="18" charset="2"/>
              <a:buNone/>
            </a:pPr>
            <a:endParaRPr lang="en-US" altLang="en-US" b="1"/>
          </a:p>
        </p:txBody>
      </p:sp>
    </p:spTree>
  </p:cSld>
  <p:clrMapOvr>
    <a:masterClrMapping/>
  </p:clrMapOvr>
  <p:transition>
    <p:wedg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5" descr="Breastfeeding-may-be-free-but-its-still-a-luxury-1.jpg">
            <a:extLst>
              <a:ext uri="{FF2B5EF4-FFF2-40B4-BE49-F238E27FC236}">
                <a16:creationId xmlns:a16="http://schemas.microsoft.com/office/drawing/2014/main" id="{52CA0854-E5CC-495F-93CD-A7A7F2DA77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6238" y="838200"/>
            <a:ext cx="5851525" cy="5562600"/>
          </a:xfrm>
        </p:spPr>
      </p:pic>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2D21C3F-97F6-488A-B13F-BBDFB1120653}"/>
              </a:ext>
            </a:extLst>
          </p:cNvPr>
          <p:cNvSpPr>
            <a:spLocks noGrp="1"/>
          </p:cNvSpPr>
          <p:nvPr>
            <p:ph type="title"/>
          </p:nvPr>
        </p:nvSpPr>
        <p:spPr/>
        <p:txBody>
          <a:bodyPr/>
          <a:lstStyle/>
          <a:p>
            <a:pPr eaLnBrk="1" hangingPunct="1"/>
            <a:r>
              <a:rPr lang="en-US" altLang="en-US"/>
              <a:t>General intervention</a:t>
            </a:r>
          </a:p>
        </p:txBody>
      </p:sp>
      <p:sp>
        <p:nvSpPr>
          <p:cNvPr id="3" name="Content Placeholder 2">
            <a:extLst>
              <a:ext uri="{FF2B5EF4-FFF2-40B4-BE49-F238E27FC236}">
                <a16:creationId xmlns:a16="http://schemas.microsoft.com/office/drawing/2014/main" id="{271E3BEF-60B6-4D80-B142-6E91A5EB3827}"/>
              </a:ext>
            </a:extLst>
          </p:cNvPr>
          <p:cNvSpPr>
            <a:spLocks noGrp="1"/>
          </p:cNvSpPr>
          <p:nvPr>
            <p:ph idx="1"/>
          </p:nvPr>
        </p:nvSpPr>
        <p:spPr/>
        <p:txBody>
          <a:bodyPr>
            <a:normAutofit fontScale="92500" lnSpcReduction="20000"/>
          </a:bodyPr>
          <a:lstStyle/>
          <a:p>
            <a:pPr marL="514350" indent="-514350" algn="just" eaLnBrk="1" fontAlgn="auto" hangingPunct="1">
              <a:spcAft>
                <a:spcPts val="0"/>
              </a:spcAft>
              <a:buClr>
                <a:schemeClr val="accent3"/>
              </a:buClr>
              <a:buFont typeface="+mj-lt"/>
              <a:buAutoNum type="arabicPeriod"/>
              <a:defRPr/>
            </a:pPr>
            <a:r>
              <a:rPr lang="en-US" dirty="0"/>
              <a:t>Hygiene: poor hygienic condition and poor delivery practices contribute to the burden of neonatal morbidity, but the use of a plastic sheet during delivery, a boiled blade to cut the cord, a boiled thread to tie the cord and individual use of kit associates with reductions in mortality</a:t>
            </a:r>
          </a:p>
          <a:p>
            <a:pPr marL="514350" indent="-514350" algn="just" eaLnBrk="1" fontAlgn="auto" hangingPunct="1">
              <a:spcAft>
                <a:spcPts val="0"/>
              </a:spcAft>
              <a:buClr>
                <a:schemeClr val="accent3"/>
              </a:buClr>
              <a:buFont typeface="+mj-lt"/>
              <a:buAutoNum type="arabicPeriod"/>
              <a:defRPr/>
            </a:pPr>
            <a:r>
              <a:rPr lang="en-US" dirty="0"/>
              <a:t>Fetal monitoring in </a:t>
            </a:r>
            <a:r>
              <a:rPr lang="en-US" dirty="0" err="1"/>
              <a:t>labour</a:t>
            </a:r>
            <a:r>
              <a:rPr lang="en-US" dirty="0"/>
              <a:t> is important</a:t>
            </a:r>
          </a:p>
          <a:p>
            <a:pPr marL="514350" indent="-514350" algn="just" eaLnBrk="1" fontAlgn="auto" hangingPunct="1">
              <a:spcAft>
                <a:spcPts val="0"/>
              </a:spcAft>
              <a:buClr>
                <a:schemeClr val="accent3"/>
              </a:buClr>
              <a:buFont typeface="+mj-lt"/>
              <a:buAutoNum type="arabicPeriod"/>
              <a:defRPr/>
            </a:pPr>
            <a:r>
              <a:rPr lang="en-US" dirty="0"/>
              <a:t>Antenatal corticosteroids: the administration of antenatal corticosteroids to women in preterm </a:t>
            </a:r>
            <a:r>
              <a:rPr lang="en-US" dirty="0" err="1"/>
              <a:t>labour</a:t>
            </a:r>
            <a:r>
              <a:rPr lang="en-US" dirty="0"/>
              <a:t> or in whom preterm delivery is anticipated (for example, in severe preeclampsia) for the prevention of neonatal respiratory distress syndrome (RDS) has been  shown to be very effective in preventing poor neonatal outcomes in well resourced setting</a:t>
            </a:r>
          </a:p>
        </p:txBody>
      </p:sp>
    </p:spTree>
  </p:cSld>
  <p:clrMapOvr>
    <a:masterClrMapping/>
  </p:clrMapOvr>
  <p:transition>
    <p:randomBa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B705DF7-FF36-416A-AB48-9D3F1EDEF8E4}"/>
              </a:ext>
            </a:extLst>
          </p:cNvPr>
          <p:cNvSpPr>
            <a:spLocks noGrp="1"/>
          </p:cNvSpPr>
          <p:nvPr>
            <p:ph type="title"/>
          </p:nvPr>
        </p:nvSpPr>
        <p:spPr/>
        <p:txBody>
          <a:bodyPr/>
          <a:lstStyle/>
          <a:p>
            <a:pPr algn="ctr" eaLnBrk="1" hangingPunct="1"/>
            <a:r>
              <a:rPr lang="en-US" altLang="en-US" sz="3200">
                <a:latin typeface="Arial" panose="020B0604020202020204" pitchFamily="34" charset="0"/>
                <a:cs typeface="Arial" panose="020B0604020202020204" pitchFamily="34" charset="0"/>
              </a:rPr>
              <a:t>CONSEQUENCIES ASSOCIATED WITH OVERUSE OF CAESAREAN SECTIONS</a:t>
            </a:r>
          </a:p>
        </p:txBody>
      </p:sp>
      <p:sp>
        <p:nvSpPr>
          <p:cNvPr id="3" name="Content Placeholder 2">
            <a:extLst>
              <a:ext uri="{FF2B5EF4-FFF2-40B4-BE49-F238E27FC236}">
                <a16:creationId xmlns:a16="http://schemas.microsoft.com/office/drawing/2014/main" id="{497CD61C-DBA0-486B-A49B-DA0A9ECB9BCE}"/>
              </a:ext>
            </a:extLst>
          </p:cNvPr>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a:t>Women and children can be harmed or die from the procedure especially when there are not sufficient facilities, skills and health care available</a:t>
            </a:r>
          </a:p>
          <a:p>
            <a:pPr marL="274320" indent="-274320" eaLnBrk="1" fontAlgn="auto" hangingPunct="1">
              <a:spcAft>
                <a:spcPts val="0"/>
              </a:spcAft>
              <a:buClr>
                <a:schemeClr val="accent3"/>
              </a:buClr>
              <a:buFont typeface="Wingdings 2"/>
              <a:buChar char=""/>
              <a:defRPr/>
            </a:pPr>
            <a:r>
              <a:rPr lang="en-US" dirty="0"/>
              <a:t>Maternal death and disability is higher after caesarean section than vaginal birth</a:t>
            </a:r>
          </a:p>
          <a:p>
            <a:pPr marL="274320" indent="-274320" eaLnBrk="1" fontAlgn="auto" hangingPunct="1">
              <a:spcAft>
                <a:spcPts val="0"/>
              </a:spcAft>
              <a:buClr>
                <a:schemeClr val="accent3"/>
              </a:buClr>
              <a:buFont typeface="Wingdings 2"/>
              <a:buChar char=""/>
              <a:defRPr/>
            </a:pPr>
            <a:r>
              <a:rPr lang="en-US" dirty="0"/>
              <a:t>Babies born via caesarean section have different hormonal, physical, bacterial and physical exposures during birth which can subtly alter their health</a:t>
            </a:r>
          </a:p>
          <a:p>
            <a:pPr marL="274320" indent="-274320" eaLnBrk="1" fontAlgn="auto" hangingPunct="1">
              <a:spcAft>
                <a:spcPts val="0"/>
              </a:spcAft>
              <a:buClr>
                <a:schemeClr val="accent3"/>
              </a:buClr>
              <a:buFont typeface="Wingdings 2"/>
              <a:buChar char=""/>
              <a:defRPr/>
            </a:pPr>
            <a:r>
              <a:rPr lang="en-US" dirty="0"/>
              <a:t>Changes in baby immune development which can increase the risk of allergies and asthma and alter the bacteria in the gut.</a:t>
            </a:r>
          </a:p>
          <a:p>
            <a:pPr marL="274320" indent="-274320" eaLnBrk="1" fontAlgn="auto" hangingPunct="1">
              <a:spcAft>
                <a:spcPts val="0"/>
              </a:spcAft>
              <a:buClr>
                <a:schemeClr val="accent3"/>
              </a:buClr>
              <a:buFont typeface="Wingdings 2"/>
              <a:buChar char=""/>
              <a:defRPr/>
            </a:pPr>
            <a:r>
              <a:rPr lang="en-US" dirty="0"/>
              <a:t>Caesarean section is a type of major surgery which carries risk that require careful consideration</a:t>
            </a:r>
          </a:p>
          <a:p>
            <a:pPr marL="274320" indent="-274320" eaLnBrk="1" fontAlgn="auto" hangingPunct="1">
              <a:spcAft>
                <a:spcPts val="0"/>
              </a:spcAft>
              <a:buClr>
                <a:schemeClr val="accent3"/>
              </a:buClr>
              <a:buFont typeface="Wingdings 2"/>
              <a:buChar char=""/>
              <a:defRPr/>
            </a:pPr>
            <a:r>
              <a:rPr lang="en-US" dirty="0"/>
              <a:t>The growing use of caesarean section for non medicinal purpose could be introducing avoidable complications</a:t>
            </a:r>
          </a:p>
        </p:txBody>
      </p:sp>
    </p:spTree>
  </p:cSld>
  <p:clrMapOvr>
    <a:masterClrMapping/>
  </p:clrMapOvr>
  <p:transition>
    <p:cut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0B456-B2DE-471B-A87C-35D561EEFDC6}"/>
              </a:ext>
            </a:extLst>
          </p:cNvPr>
          <p:cNvSpPr>
            <a:spLocks noGrp="1"/>
          </p:cNvSpPr>
          <p:nvPr>
            <p:ph idx="1"/>
          </p:nvPr>
        </p:nvSpPr>
        <p:spPr>
          <a:xfrm>
            <a:off x="457200" y="457200"/>
            <a:ext cx="8229600" cy="5867400"/>
          </a:xfrm>
        </p:spPr>
        <p:txBody>
          <a:bodyPr>
            <a:normAutofit fontScale="92500"/>
          </a:bodyPr>
          <a:lstStyle/>
          <a:p>
            <a:pPr marL="274320" indent="-274320" algn="ctr" eaLnBrk="1" fontAlgn="auto" hangingPunct="1">
              <a:spcAft>
                <a:spcPts val="0"/>
              </a:spcAft>
              <a:buClr>
                <a:schemeClr val="accent3"/>
              </a:buClr>
              <a:buFont typeface="Wingdings 2"/>
              <a:buNone/>
              <a:defRPr/>
            </a:pPr>
            <a:r>
              <a:rPr lang="en-US" u="sng" dirty="0">
                <a:latin typeface="Arial" pitchFamily="34" charset="0"/>
                <a:cs typeface="Arial" pitchFamily="34" charset="0"/>
              </a:rPr>
              <a:t>Conclusion</a:t>
            </a: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Caesarean section _ is the surgical delivery of a baby or babies, some women welcome caesarean section as a means of escaping the </a:t>
            </a:r>
            <a:r>
              <a:rPr lang="en-US" dirty="0" err="1">
                <a:latin typeface="Arial" pitchFamily="34" charset="0"/>
                <a:cs typeface="Arial" pitchFamily="34" charset="0"/>
              </a:rPr>
              <a:t>rigours</a:t>
            </a:r>
            <a:r>
              <a:rPr lang="en-US" dirty="0">
                <a:latin typeface="Arial" pitchFamily="34" charset="0"/>
                <a:cs typeface="Arial" pitchFamily="34" charset="0"/>
              </a:rPr>
              <a:t> of </a:t>
            </a:r>
            <a:r>
              <a:rPr lang="en-US" dirty="0" err="1">
                <a:latin typeface="Arial" pitchFamily="34" charset="0"/>
                <a:cs typeface="Arial" pitchFamily="34" charset="0"/>
              </a:rPr>
              <a:t>labours</a:t>
            </a:r>
            <a:r>
              <a:rPr lang="en-US" dirty="0">
                <a:latin typeface="Arial" pitchFamily="34" charset="0"/>
                <a:cs typeface="Arial" pitchFamily="34" charset="0"/>
              </a:rPr>
              <a:t>, others feels disappointed that they have not had the experience of a normal delivery and have not enjoyed the accompanying sense of achievement.</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 If the possibility of caesarean sections arises during </a:t>
            </a:r>
            <a:r>
              <a:rPr lang="en-US" dirty="0" err="1">
                <a:latin typeface="Arial" pitchFamily="34" charset="0"/>
                <a:cs typeface="Arial" pitchFamily="34" charset="0"/>
              </a:rPr>
              <a:t>labour</a:t>
            </a:r>
            <a:r>
              <a:rPr lang="en-US" dirty="0">
                <a:latin typeface="Arial" pitchFamily="34" charset="0"/>
                <a:cs typeface="Arial" pitchFamily="34" charset="0"/>
              </a:rPr>
              <a:t>, the midwife should begin to prepare for the woman for this eventuality. The couple should be kept fully informed of events and progress during </a:t>
            </a:r>
            <a:r>
              <a:rPr lang="en-US" dirty="0" err="1">
                <a:latin typeface="Arial" pitchFamily="34" charset="0"/>
                <a:cs typeface="Arial" pitchFamily="34" charset="0"/>
              </a:rPr>
              <a:t>labour</a:t>
            </a:r>
            <a:r>
              <a:rPr lang="en-US" dirty="0">
                <a:latin typeface="Arial" pitchFamily="34" charset="0"/>
                <a:cs typeface="Arial" pitchFamily="34" charset="0"/>
              </a:rPr>
              <a:t> and should be given every opportunity to ask questions, but the important part of it is to have life mothers and babies.</a:t>
            </a:r>
          </a:p>
          <a:p>
            <a:pPr marL="274320" indent="-274320" eaLnBrk="1" fontAlgn="auto" hangingPunct="1">
              <a:spcAft>
                <a:spcPts val="0"/>
              </a:spcAft>
              <a:buClr>
                <a:schemeClr val="accent3"/>
              </a:buClr>
              <a:buFont typeface="Wingdings 2"/>
              <a:buChar char=""/>
              <a:defRPr/>
            </a:pPr>
            <a:r>
              <a:rPr lang="en-US" dirty="0">
                <a:latin typeface="Arial" pitchFamily="34" charset="0"/>
                <a:cs typeface="Arial" pitchFamily="34" charset="0"/>
              </a:rPr>
              <a:t> </a:t>
            </a:r>
          </a:p>
          <a:p>
            <a:pPr marL="274320" indent="-274320" eaLnBrk="1" fontAlgn="auto" hangingPunct="1">
              <a:spcAft>
                <a:spcPts val="0"/>
              </a:spcAft>
              <a:buClr>
                <a:schemeClr val="accent3"/>
              </a:buClr>
              <a:buFont typeface="Wingdings 2"/>
              <a:buChar char=""/>
              <a:defRPr/>
            </a:pPr>
            <a:endParaRPr lang="en-US" dirty="0">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135307A-6A4E-46AD-849F-BA241D93E66F}"/>
              </a:ext>
            </a:extLst>
          </p:cNvPr>
          <p:cNvSpPr>
            <a:spLocks noGrp="1"/>
          </p:cNvSpPr>
          <p:nvPr>
            <p:ph type="title"/>
          </p:nvPr>
        </p:nvSpPr>
        <p:spPr/>
        <p:txBody>
          <a:bodyPr/>
          <a:lstStyle/>
          <a:p>
            <a:pPr eaLnBrk="1" hangingPunct="1"/>
            <a:r>
              <a:rPr lang="en-US" altLang="en-US"/>
              <a:t>QUESTIONS</a:t>
            </a:r>
          </a:p>
        </p:txBody>
      </p:sp>
      <p:sp>
        <p:nvSpPr>
          <p:cNvPr id="66563" name="Content Placeholder 2">
            <a:extLst>
              <a:ext uri="{FF2B5EF4-FFF2-40B4-BE49-F238E27FC236}">
                <a16:creationId xmlns:a16="http://schemas.microsoft.com/office/drawing/2014/main" id="{A615DCB8-2D7D-4FA2-8539-95D463D58859}"/>
              </a:ext>
            </a:extLst>
          </p:cNvPr>
          <p:cNvSpPr>
            <a:spLocks noGrp="1"/>
          </p:cNvSpPr>
          <p:nvPr>
            <p:ph idx="1"/>
          </p:nvPr>
        </p:nvSpPr>
        <p:spPr/>
        <p:txBody>
          <a:bodyPr/>
          <a:lstStyle/>
          <a:p>
            <a:pPr eaLnBrk="1" hangingPunct="1"/>
            <a:r>
              <a:rPr lang="en-US" altLang="en-US"/>
              <a:t>Define caesarean section</a:t>
            </a:r>
          </a:p>
          <a:p>
            <a:pPr eaLnBrk="1" hangingPunct="1"/>
            <a:r>
              <a:rPr lang="en-US" altLang="en-US"/>
              <a:t>Mention five (5) indications for caesarean section</a:t>
            </a:r>
          </a:p>
          <a:p>
            <a:pPr eaLnBrk="1" hangingPunct="1"/>
            <a:r>
              <a:rPr lang="en-US" altLang="en-US"/>
              <a:t>Briefly describe anatomy and physiology of the uterus</a:t>
            </a:r>
          </a:p>
          <a:p>
            <a:pPr eaLnBrk="1" hangingPunct="1"/>
            <a:r>
              <a:rPr lang="en-US" altLang="en-US"/>
              <a:t>Write three (3) Nursing care plan for patient that had caesarean section</a:t>
            </a:r>
          </a:p>
        </p:txBody>
      </p:sp>
    </p:spTree>
  </p:cSld>
  <p:clrMapOvr>
    <a:masterClrMapping/>
  </p:clrMapOvr>
  <p:transition>
    <p:pull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0585F171-F4B5-4D4E-98A2-31E4F3723836}"/>
              </a:ext>
            </a:extLst>
          </p:cNvPr>
          <p:cNvSpPr>
            <a:spLocks noGrp="1"/>
          </p:cNvSpPr>
          <p:nvPr>
            <p:ph type="title"/>
          </p:nvPr>
        </p:nvSpPr>
        <p:spPr/>
        <p:txBody>
          <a:bodyPr/>
          <a:lstStyle/>
          <a:p>
            <a:pPr eaLnBrk="1" hangingPunct="1"/>
            <a:r>
              <a:rPr lang="en-US" altLang="en-US"/>
              <a:t>REFRENCES</a:t>
            </a:r>
          </a:p>
        </p:txBody>
      </p:sp>
      <p:sp>
        <p:nvSpPr>
          <p:cNvPr id="3" name="Content Placeholder 2">
            <a:extLst>
              <a:ext uri="{FF2B5EF4-FFF2-40B4-BE49-F238E27FC236}">
                <a16:creationId xmlns:a16="http://schemas.microsoft.com/office/drawing/2014/main" id="{1D1ADCF5-0DFF-475A-A836-284530678796}"/>
              </a:ext>
            </a:extLst>
          </p:cNvPr>
          <p:cNvSpPr>
            <a:spLocks noGrp="1"/>
          </p:cNvSpPr>
          <p:nvPr>
            <p:ph idx="1"/>
          </p:nvPr>
        </p:nvSpPr>
        <p:spPr/>
        <p:txBody>
          <a:bodyPr>
            <a:normAutofit fontScale="77500" lnSpcReduction="20000"/>
          </a:bodyPr>
          <a:lstStyle/>
          <a:p>
            <a:pPr marL="274320" indent="-274320" algn="just" eaLnBrk="1" fontAlgn="auto" hangingPunct="1">
              <a:spcAft>
                <a:spcPts val="0"/>
              </a:spcAft>
              <a:buClr>
                <a:schemeClr val="accent3"/>
              </a:buClr>
              <a:buFont typeface="Wingdings 2"/>
              <a:buNone/>
              <a:defRPr/>
            </a:pPr>
            <a:r>
              <a:rPr lang="en-US" dirty="0" err="1"/>
              <a:t>Annamma</a:t>
            </a:r>
            <a:r>
              <a:rPr lang="en-US" dirty="0"/>
              <a:t> Jacob (2012) A comprehensive textbook foe midwifery, 3</a:t>
            </a:r>
            <a:r>
              <a:rPr lang="en-US" baseline="30000" dirty="0"/>
              <a:t>rd</a:t>
            </a:r>
            <a:r>
              <a:rPr lang="en-US" dirty="0"/>
              <a:t> Edition. </a:t>
            </a:r>
            <a:r>
              <a:rPr lang="en-US" dirty="0" err="1"/>
              <a:t>Jaypee</a:t>
            </a:r>
            <a:r>
              <a:rPr lang="en-US" dirty="0"/>
              <a:t> Brothers Medical publisher (p) Ltd., India</a:t>
            </a:r>
          </a:p>
          <a:p>
            <a:pPr marL="274320" indent="-274320" algn="just" eaLnBrk="1" fontAlgn="auto" hangingPunct="1">
              <a:spcAft>
                <a:spcPts val="0"/>
              </a:spcAft>
              <a:buClr>
                <a:schemeClr val="accent3"/>
              </a:buClr>
              <a:buFont typeface="Wingdings 2"/>
              <a:buNone/>
              <a:defRPr/>
            </a:pPr>
            <a:r>
              <a:rPr lang="en-US" dirty="0"/>
              <a:t>Anne Waugh, Allison Grant, (2014). Ross  and Wilson, ANATOMY and PHYSIOLOGY in Health and illness, 12</a:t>
            </a:r>
            <a:r>
              <a:rPr lang="en-US" baseline="30000" dirty="0"/>
              <a:t>th</a:t>
            </a:r>
            <a:r>
              <a:rPr lang="en-US" dirty="0"/>
              <a:t> Edition. Churchill Livingstone, </a:t>
            </a:r>
            <a:r>
              <a:rPr lang="en-US" dirty="0" err="1"/>
              <a:t>Elseveir</a:t>
            </a:r>
            <a:r>
              <a:rPr lang="en-US" dirty="0"/>
              <a:t> Limited Edinburgh, UK</a:t>
            </a:r>
          </a:p>
          <a:p>
            <a:pPr marL="274320" indent="-274320" algn="just" eaLnBrk="1" fontAlgn="auto" hangingPunct="1">
              <a:spcAft>
                <a:spcPts val="0"/>
              </a:spcAft>
              <a:buClr>
                <a:schemeClr val="accent3"/>
              </a:buClr>
              <a:buFont typeface="Wingdings 2"/>
              <a:buNone/>
              <a:defRPr/>
            </a:pPr>
            <a:r>
              <a:rPr lang="en-US" dirty="0"/>
              <a:t>Diane M. Frasier, Margaret A. Cooper (2016). Myles Textbook for Midwives, 16</a:t>
            </a:r>
            <a:r>
              <a:rPr lang="en-US" baseline="30000" dirty="0"/>
              <a:t>th</a:t>
            </a:r>
            <a:r>
              <a:rPr lang="en-US" dirty="0"/>
              <a:t> Edition. Churchill </a:t>
            </a:r>
            <a:r>
              <a:rPr lang="en-US" dirty="0" err="1"/>
              <a:t>Livinstone</a:t>
            </a:r>
            <a:r>
              <a:rPr lang="en-US" dirty="0"/>
              <a:t>, </a:t>
            </a:r>
            <a:r>
              <a:rPr lang="en-US" dirty="0" err="1"/>
              <a:t>Elseveir</a:t>
            </a:r>
            <a:r>
              <a:rPr lang="en-US" dirty="0"/>
              <a:t> Limited Edinburgh, UK</a:t>
            </a:r>
          </a:p>
          <a:p>
            <a:pPr marL="274320" indent="-274320" algn="just" eaLnBrk="1" fontAlgn="auto" hangingPunct="1">
              <a:spcAft>
                <a:spcPts val="0"/>
              </a:spcAft>
              <a:buClr>
                <a:schemeClr val="accent3"/>
              </a:buClr>
              <a:buFont typeface="Wingdings 2"/>
              <a:buNone/>
              <a:defRPr/>
            </a:pPr>
            <a:r>
              <a:rPr lang="en-US" dirty="0" err="1"/>
              <a:t>Hamza</a:t>
            </a:r>
            <a:r>
              <a:rPr lang="en-US" dirty="0"/>
              <a:t> A, Herr D, </a:t>
            </a:r>
            <a:r>
              <a:rPr lang="en-US" dirty="0" err="1"/>
              <a:t>Solomayer</a:t>
            </a:r>
            <a:r>
              <a:rPr lang="en-US" dirty="0"/>
              <a:t> EF, et al; </a:t>
            </a:r>
            <a:r>
              <a:rPr lang="en-US" dirty="0" err="1"/>
              <a:t>Polyhydramnios</a:t>
            </a:r>
            <a:r>
              <a:rPr lang="en-US" dirty="0"/>
              <a:t>: Cause, diagnosis, and Therapy. </a:t>
            </a:r>
            <a:r>
              <a:rPr lang="en-US" dirty="0" err="1"/>
              <a:t>Gilbertshilfe</a:t>
            </a:r>
            <a:r>
              <a:rPr lang="en-US" dirty="0"/>
              <a:t> </a:t>
            </a:r>
            <a:r>
              <a:rPr lang="en-US" dirty="0" err="1"/>
              <a:t>Frauenhekd</a:t>
            </a:r>
            <a:r>
              <a:rPr lang="en-US" dirty="0"/>
              <a:t>. 2012 Dec 73 (12) 1241-1246</a:t>
            </a:r>
          </a:p>
          <a:p>
            <a:pPr marL="274320" indent="-274320" algn="just" eaLnBrk="1" fontAlgn="auto" hangingPunct="1">
              <a:spcAft>
                <a:spcPts val="0"/>
              </a:spcAft>
              <a:buClr>
                <a:schemeClr val="accent3"/>
              </a:buClr>
              <a:buFont typeface="Wingdings 2"/>
              <a:buNone/>
              <a:defRPr/>
            </a:pPr>
            <a:r>
              <a:rPr lang="en-US" dirty="0" err="1"/>
              <a:t>Mattew</a:t>
            </a:r>
            <a:r>
              <a:rPr lang="en-US" dirty="0"/>
              <a:t> M, </a:t>
            </a:r>
            <a:r>
              <a:rPr lang="en-US" dirty="0" err="1"/>
              <a:t>Saquib</a:t>
            </a:r>
            <a:r>
              <a:rPr lang="en-US" dirty="0"/>
              <a:t> S, </a:t>
            </a:r>
            <a:r>
              <a:rPr lang="en-US" dirty="0" err="1"/>
              <a:t>Ruzvi</a:t>
            </a:r>
            <a:r>
              <a:rPr lang="en-US" dirty="0"/>
              <a:t> SG: </a:t>
            </a:r>
            <a:r>
              <a:rPr lang="en-US" dirty="0" err="1"/>
              <a:t>polyhydraminos</a:t>
            </a:r>
            <a:r>
              <a:rPr lang="en-US" dirty="0"/>
              <a:t>. Risk factors and outcome. Saudi Med J 2008 Feb 29 (2): 256-260</a:t>
            </a:r>
          </a:p>
          <a:p>
            <a:pPr marL="274320" indent="-274320" algn="just" eaLnBrk="1" fontAlgn="auto" hangingPunct="1">
              <a:spcAft>
                <a:spcPts val="0"/>
              </a:spcAft>
              <a:buClr>
                <a:schemeClr val="accent3"/>
              </a:buClr>
              <a:buFont typeface="Wingdings 2"/>
              <a:buNone/>
              <a:defRPr/>
            </a:pPr>
            <a:r>
              <a:rPr lang="en-US" dirty="0" err="1"/>
              <a:t>Pri</a:t>
            </a:r>
            <a:r>
              <a:rPr lang="en-US" dirty="0"/>
              <a:t>-Paz S, </a:t>
            </a:r>
            <a:r>
              <a:rPr lang="en-US" dirty="0" err="1"/>
              <a:t>Khalek</a:t>
            </a:r>
            <a:r>
              <a:rPr lang="en-US" dirty="0"/>
              <a:t> N, </a:t>
            </a:r>
            <a:r>
              <a:rPr lang="en-US" dirty="0" err="1"/>
              <a:t>Fuchskm</a:t>
            </a:r>
            <a:r>
              <a:rPr lang="en-US" dirty="0"/>
              <a:t>, et al; Maximal Amniotic Fluid Index as a Prognostic factor in Pregnancies complicated by </a:t>
            </a:r>
            <a:r>
              <a:rPr lang="en-US" dirty="0" err="1"/>
              <a:t>polyhydramnios</a:t>
            </a:r>
            <a:r>
              <a:rPr lang="en-US" dirty="0"/>
              <a:t>. Ultrasound </a:t>
            </a:r>
            <a:r>
              <a:rPr lang="en-US" dirty="0" err="1"/>
              <a:t>Obstet</a:t>
            </a:r>
            <a:r>
              <a:rPr lang="en-US" dirty="0"/>
              <a:t> Gynecol. 2012 Jun39 (6);648-53. doi:10.1002/uog.10093.</a:t>
            </a:r>
          </a:p>
        </p:txBody>
      </p:sp>
    </p:spTree>
  </p:cSld>
  <p:clrMapOvr>
    <a:masterClrMapping/>
  </p:clrMapOvr>
  <p:transition>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986F-C701-44F0-8657-901977CDA5A8}"/>
              </a:ext>
            </a:extLst>
          </p:cNvPr>
          <p:cNvSpPr>
            <a:spLocks noGrp="1"/>
          </p:cNvSpPr>
          <p:nvPr>
            <p:ph type="title"/>
          </p:nvPr>
        </p:nvSpPr>
        <p:spPr/>
        <p:txBody>
          <a:bodyPr>
            <a:normAutofit fontScale="90000"/>
          </a:bodyPr>
          <a:lstStyle/>
          <a:p>
            <a:pPr eaLnBrk="1" fontAlgn="auto" hangingPunct="1">
              <a:spcAft>
                <a:spcPts val="0"/>
              </a:spcAft>
              <a:defRPr/>
            </a:pPr>
            <a:r>
              <a:rPr lang="en-US" dirty="0"/>
              <a:t>ANATOMY AND PHYSIOLOGY CONTINUED</a:t>
            </a:r>
          </a:p>
        </p:txBody>
      </p:sp>
      <p:sp>
        <p:nvSpPr>
          <p:cNvPr id="3" name="Content Placeholder 2">
            <a:extLst>
              <a:ext uri="{FF2B5EF4-FFF2-40B4-BE49-F238E27FC236}">
                <a16:creationId xmlns:a16="http://schemas.microsoft.com/office/drawing/2014/main" id="{54AAEC67-A14B-4993-BF83-45C57967D2AF}"/>
              </a:ext>
            </a:extLst>
          </p:cNvPr>
          <p:cNvSpPr>
            <a:spLocks noGrp="1"/>
          </p:cNvSpPr>
          <p:nvPr>
            <p:ph idx="1"/>
          </p:nvPr>
        </p:nvSpPr>
        <p:spPr/>
        <p:txBody>
          <a:bodyPr>
            <a:normAutofit fontScale="77500" lnSpcReduction="20000"/>
          </a:bodyPr>
          <a:lstStyle/>
          <a:p>
            <a:pPr marL="274320" indent="-274320" algn="just" eaLnBrk="1" fontAlgn="auto" hangingPunct="1">
              <a:spcAft>
                <a:spcPts val="0"/>
              </a:spcAft>
              <a:buClr>
                <a:schemeClr val="accent3"/>
              </a:buClr>
              <a:buFont typeface="Wingdings 2"/>
              <a:buChar char=""/>
              <a:defRPr/>
            </a:pPr>
            <a:r>
              <a:rPr lang="en-US" b="1" dirty="0"/>
              <a:t>Introduction:</a:t>
            </a:r>
          </a:p>
          <a:p>
            <a:pPr marL="274320" indent="-274320" algn="just" eaLnBrk="1" fontAlgn="auto" hangingPunct="1">
              <a:spcAft>
                <a:spcPts val="0"/>
              </a:spcAft>
              <a:buClr>
                <a:schemeClr val="accent3"/>
              </a:buClr>
              <a:buFont typeface="Wingdings 2"/>
              <a:buNone/>
              <a:defRPr/>
            </a:pPr>
            <a:r>
              <a:rPr lang="en-US" dirty="0"/>
              <a:t>     The uterus is one of the major organs of reproduction in females. It performs several  functions in the females. It is also referred to as the ‘womb’, in lay mans terms.</a:t>
            </a:r>
          </a:p>
          <a:p>
            <a:pPr marL="274320" indent="-274320" algn="just" eaLnBrk="1" fontAlgn="auto" hangingPunct="1">
              <a:spcAft>
                <a:spcPts val="0"/>
              </a:spcAft>
              <a:buClr>
                <a:schemeClr val="accent3"/>
              </a:buClr>
              <a:buFont typeface="Wingdings 2"/>
              <a:buChar char=""/>
              <a:defRPr/>
            </a:pPr>
            <a:r>
              <a:rPr lang="en-US" b="1" dirty="0"/>
              <a:t>Description:</a:t>
            </a:r>
          </a:p>
          <a:p>
            <a:pPr marL="274320" indent="-274320" algn="just" eaLnBrk="1" fontAlgn="auto" hangingPunct="1">
              <a:spcAft>
                <a:spcPts val="0"/>
              </a:spcAft>
              <a:buClr>
                <a:schemeClr val="accent3"/>
              </a:buClr>
              <a:buFont typeface="Wingdings 2"/>
              <a:buNone/>
              <a:defRPr/>
            </a:pPr>
            <a:r>
              <a:rPr lang="en-US" dirty="0"/>
              <a:t>     It is a thick walled, pear shaped organ located in the true pelvis of a female</a:t>
            </a:r>
          </a:p>
          <a:p>
            <a:pPr marL="274320" indent="-274320" algn="just" eaLnBrk="1" fontAlgn="auto" hangingPunct="1">
              <a:spcAft>
                <a:spcPts val="0"/>
              </a:spcAft>
              <a:buClr>
                <a:schemeClr val="accent3"/>
              </a:buClr>
              <a:buFont typeface="Wingdings 2"/>
              <a:buChar char=""/>
              <a:defRPr/>
            </a:pPr>
            <a:r>
              <a:rPr lang="en-US" b="1" dirty="0"/>
              <a:t>Position:</a:t>
            </a:r>
          </a:p>
          <a:p>
            <a:pPr marL="274320" indent="-274320" algn="just" eaLnBrk="1" fontAlgn="auto" hangingPunct="1">
              <a:spcAft>
                <a:spcPts val="0"/>
              </a:spcAft>
              <a:buClr>
                <a:schemeClr val="accent3"/>
              </a:buClr>
              <a:buFont typeface="Wingdings 2"/>
              <a:buNone/>
              <a:defRPr/>
            </a:pPr>
            <a:r>
              <a:rPr lang="en-US" dirty="0"/>
              <a:t>     The uterus is situated in the cavity of the pelvis, behind the bladder and in front of the rectum. It is in the anti-version and anti-flexed position. When the woman is standing,  it lies in the almost horizontal position with the </a:t>
            </a:r>
            <a:r>
              <a:rPr lang="en-US" dirty="0" err="1"/>
              <a:t>fundus</a:t>
            </a:r>
            <a:r>
              <a:rPr lang="en-US" dirty="0"/>
              <a:t> resting on the bladder.</a:t>
            </a:r>
          </a:p>
          <a:p>
            <a:pPr marL="274320" indent="-274320" algn="just" eaLnBrk="1" fontAlgn="auto" hangingPunct="1">
              <a:spcAft>
                <a:spcPts val="0"/>
              </a:spcAft>
              <a:buClr>
                <a:schemeClr val="accent3"/>
              </a:buClr>
              <a:buFont typeface="Wingdings 2"/>
              <a:buChar char=""/>
              <a:defRPr/>
            </a:pPr>
            <a:r>
              <a:rPr lang="en-US" b="1" dirty="0"/>
              <a:t>Size:</a:t>
            </a:r>
          </a:p>
          <a:p>
            <a:pPr marL="274320" indent="-274320" algn="just" eaLnBrk="1" fontAlgn="auto" hangingPunct="1">
              <a:spcAft>
                <a:spcPts val="0"/>
              </a:spcAft>
              <a:buClr>
                <a:schemeClr val="accent3"/>
              </a:buClr>
              <a:buFont typeface="Wingdings 2"/>
              <a:buNone/>
              <a:defRPr/>
            </a:pPr>
            <a:r>
              <a:rPr lang="en-US" dirty="0"/>
              <a:t>      It is 7.5cm long, 5cm wide and 2.5cm thick</a:t>
            </a:r>
          </a:p>
          <a:p>
            <a:pPr marL="274320" indent="-274320" algn="just" eaLnBrk="1" fontAlgn="auto" hangingPunct="1">
              <a:spcAft>
                <a:spcPts val="0"/>
              </a:spcAft>
              <a:buClr>
                <a:schemeClr val="accent3"/>
              </a:buClr>
              <a:buFont typeface="Wingdings 2"/>
              <a:buNone/>
              <a:defRPr/>
            </a:pPr>
            <a:endParaRPr lang="en-US" dirty="0"/>
          </a:p>
        </p:txBody>
      </p:sp>
    </p:spTree>
  </p:cSld>
  <p:clrMapOvr>
    <a:masterClrMapping/>
  </p:clrMapOvr>
  <p:transition>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E4CDC5D-FA5D-4B55-A474-37BFABD44F9E}"/>
              </a:ext>
            </a:extLst>
          </p:cNvPr>
          <p:cNvSpPr>
            <a:spLocks noGrp="1"/>
          </p:cNvSpPr>
          <p:nvPr>
            <p:ph type="title"/>
          </p:nvPr>
        </p:nvSpPr>
        <p:spPr/>
        <p:txBody>
          <a:bodyPr/>
          <a:lstStyle/>
          <a:p>
            <a:pPr eaLnBrk="1" hangingPunct="1"/>
            <a:r>
              <a:rPr lang="en-US" altLang="en-US"/>
              <a:t>		THANKS FOR LISTENING </a:t>
            </a:r>
          </a:p>
        </p:txBody>
      </p:sp>
      <p:pic>
        <p:nvPicPr>
          <p:cNvPr id="68611" name="Content Placeholder 3" descr="funny-little-baby-wearing-diaper-260nw-505573090.jpg">
            <a:extLst>
              <a:ext uri="{FF2B5EF4-FFF2-40B4-BE49-F238E27FC236}">
                <a16:creationId xmlns:a16="http://schemas.microsoft.com/office/drawing/2014/main" id="{E2B120C5-E66B-4629-AD33-32100B6CD6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76400"/>
            <a:ext cx="9144000" cy="5181600"/>
          </a:xfr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7AAD453-9F93-4F48-AEFD-3CF0E621BD60}"/>
              </a:ext>
            </a:extLst>
          </p:cNvPr>
          <p:cNvSpPr>
            <a:spLocks noGrp="1"/>
          </p:cNvSpPr>
          <p:nvPr>
            <p:ph type="title"/>
          </p:nvPr>
        </p:nvSpPr>
        <p:spPr/>
        <p:txBody>
          <a:bodyPr/>
          <a:lstStyle/>
          <a:p>
            <a:pPr eaLnBrk="1" hangingPunct="1"/>
            <a:r>
              <a:rPr lang="en-US" altLang="en-US"/>
              <a:t>CONTINUATION</a:t>
            </a:r>
          </a:p>
        </p:txBody>
      </p:sp>
      <p:sp>
        <p:nvSpPr>
          <p:cNvPr id="13315" name="Content Placeholder 2">
            <a:extLst>
              <a:ext uri="{FF2B5EF4-FFF2-40B4-BE49-F238E27FC236}">
                <a16:creationId xmlns:a16="http://schemas.microsoft.com/office/drawing/2014/main" id="{14FAAEEF-F599-4AA2-8E03-3C3B40E52F71}"/>
              </a:ext>
            </a:extLst>
          </p:cNvPr>
          <p:cNvSpPr>
            <a:spLocks noGrp="1"/>
          </p:cNvSpPr>
          <p:nvPr>
            <p:ph idx="1"/>
          </p:nvPr>
        </p:nvSpPr>
        <p:spPr/>
        <p:txBody>
          <a:bodyPr/>
          <a:lstStyle/>
          <a:p>
            <a:pPr algn="just" eaLnBrk="1" hangingPunct="1">
              <a:buFont typeface="Wingdings 2" panose="05020102010507070707" pitchFamily="18" charset="2"/>
              <a:buNone/>
            </a:pPr>
            <a:r>
              <a:rPr lang="en-US" altLang="en-US" b="1"/>
              <a:t>Embryological development of the uterus</a:t>
            </a:r>
          </a:p>
          <a:p>
            <a:pPr algn="just" eaLnBrk="1" hangingPunct="1">
              <a:buFont typeface="Wingdings 2" panose="05020102010507070707" pitchFamily="18" charset="2"/>
              <a:buNone/>
            </a:pPr>
            <a:r>
              <a:rPr lang="en-US" altLang="en-US"/>
              <a:t>    The female genital tract is formed in early embryonic life when pair of ducts develop. These Mullerian ducts come together in the midline and fuse into a Y-shaped canal. The open upper end of this structure opens into the peritoneal cavity and the unfused portion becomes the uterine tubes. The fused lower portion forms the utero-viginal area which further develops into the uterus and vagina</a:t>
            </a:r>
          </a:p>
          <a:p>
            <a:pPr algn="just" eaLnBrk="1" hangingPunct="1">
              <a:buFont typeface="Wingdings 2" panose="05020102010507070707" pitchFamily="18" charset="2"/>
              <a:buNone/>
            </a:pPr>
            <a:endParaRPr lang="en-US" altLang="en-US"/>
          </a:p>
        </p:txBody>
      </p:sp>
    </p:spTree>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74B4902-7A2B-40BD-B71D-1CC2451AE082}"/>
              </a:ext>
            </a:extLst>
          </p:cNvPr>
          <p:cNvSpPr>
            <a:spLocks noGrp="1"/>
          </p:cNvSpPr>
          <p:nvPr>
            <p:ph type="title"/>
          </p:nvPr>
        </p:nvSpPr>
        <p:spPr/>
        <p:txBody>
          <a:bodyPr/>
          <a:lstStyle/>
          <a:p>
            <a:pPr eaLnBrk="1" hangingPunct="1"/>
            <a:r>
              <a:rPr lang="en-US" altLang="en-US"/>
              <a:t>CONTINUATION</a:t>
            </a:r>
          </a:p>
        </p:txBody>
      </p:sp>
      <p:sp>
        <p:nvSpPr>
          <p:cNvPr id="3" name="Content Placeholder 2">
            <a:extLst>
              <a:ext uri="{FF2B5EF4-FFF2-40B4-BE49-F238E27FC236}">
                <a16:creationId xmlns:a16="http://schemas.microsoft.com/office/drawing/2014/main" id="{D486D218-2549-4EAD-9D6E-7744D8CD51EC}"/>
              </a:ext>
            </a:extLst>
          </p:cNvPr>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None/>
              <a:defRPr/>
            </a:pPr>
            <a:r>
              <a:rPr lang="en-US" b="1" dirty="0"/>
              <a:t>Parts of the Uterus</a:t>
            </a:r>
          </a:p>
          <a:p>
            <a:pPr marL="274320" indent="-274320" algn="just" eaLnBrk="1" fontAlgn="auto" hangingPunct="1">
              <a:spcAft>
                <a:spcPts val="0"/>
              </a:spcAft>
              <a:buClr>
                <a:schemeClr val="accent3"/>
              </a:buClr>
              <a:buFont typeface="Wingdings 2"/>
              <a:buChar char=""/>
              <a:defRPr/>
            </a:pPr>
            <a:r>
              <a:rPr lang="en-US" dirty="0" err="1"/>
              <a:t>Fundus</a:t>
            </a:r>
            <a:r>
              <a:rPr lang="en-US" dirty="0"/>
              <a:t> is the dome-shaped upper part of the body that is between the insertions of the Fallopian tubes. It is 2.5cm in length</a:t>
            </a:r>
          </a:p>
          <a:p>
            <a:pPr marL="274320" indent="-274320" algn="just" eaLnBrk="1" fontAlgn="auto" hangingPunct="1">
              <a:spcAft>
                <a:spcPts val="0"/>
              </a:spcAft>
              <a:buClr>
                <a:schemeClr val="accent3"/>
              </a:buClr>
              <a:buFont typeface="Wingdings 2"/>
              <a:buChar char=""/>
              <a:defRPr/>
            </a:pPr>
            <a:r>
              <a:rPr lang="en-US" dirty="0" err="1"/>
              <a:t>Cornua</a:t>
            </a:r>
            <a:r>
              <a:rPr lang="en-US" dirty="0"/>
              <a:t> are the area of the insertion of the Fallopian tubes</a:t>
            </a:r>
          </a:p>
          <a:p>
            <a:pPr marL="274320" indent="-274320" algn="just" eaLnBrk="1" fontAlgn="auto" hangingPunct="1">
              <a:spcAft>
                <a:spcPts val="0"/>
              </a:spcAft>
              <a:buClr>
                <a:schemeClr val="accent3"/>
              </a:buClr>
              <a:buFont typeface="Wingdings 2"/>
              <a:buChar char=""/>
              <a:defRPr/>
            </a:pPr>
            <a:r>
              <a:rPr lang="en-US" dirty="0"/>
              <a:t>The body or Corpus is the upper two third of the uterus and it measures 5cm from the </a:t>
            </a:r>
            <a:r>
              <a:rPr lang="en-US" dirty="0" err="1"/>
              <a:t>fundus</a:t>
            </a:r>
            <a:r>
              <a:rPr lang="en-US" dirty="0"/>
              <a:t> to the isthmus</a:t>
            </a:r>
          </a:p>
          <a:p>
            <a:pPr marL="274320" indent="-274320" algn="just" eaLnBrk="1" fontAlgn="auto" hangingPunct="1">
              <a:spcAft>
                <a:spcPts val="0"/>
              </a:spcAft>
              <a:buClr>
                <a:schemeClr val="accent3"/>
              </a:buClr>
              <a:buFont typeface="Wingdings 2"/>
              <a:buChar char=""/>
              <a:defRPr/>
            </a:pPr>
            <a:r>
              <a:rPr lang="en-US" dirty="0"/>
              <a:t>The cavity is the space between the anterior and posterior walls. It  is triangular in shape with the base above and the apex below. The cavity of the uterus communicates with the </a:t>
            </a:r>
            <a:r>
              <a:rPr lang="en-US" dirty="0" err="1"/>
              <a:t>vigina</a:t>
            </a:r>
            <a:r>
              <a:rPr lang="en-US" dirty="0"/>
              <a:t> through the cervical canal below and with the Fallopian tubes at the </a:t>
            </a:r>
            <a:r>
              <a:rPr lang="en-US" dirty="0" err="1"/>
              <a:t>cornua</a:t>
            </a:r>
            <a:endParaRPr lang="en-US" dirty="0"/>
          </a:p>
          <a:p>
            <a:pPr marL="274320" indent="-274320" algn="just" eaLnBrk="1" fontAlgn="auto" hangingPunct="1">
              <a:spcAft>
                <a:spcPts val="0"/>
              </a:spcAft>
              <a:buClr>
                <a:schemeClr val="accent3"/>
              </a:buClr>
              <a:buFont typeface="Wingdings 2"/>
              <a:buChar char=""/>
              <a:defRPr/>
            </a:pPr>
            <a:r>
              <a:rPr lang="en-US" dirty="0"/>
              <a:t>Isthmus is the narrow portion between the body and the cervix. It is 7cm long and enlarges during pregnancy and </a:t>
            </a:r>
            <a:r>
              <a:rPr lang="en-US" dirty="0" err="1"/>
              <a:t>labour</a:t>
            </a:r>
            <a:r>
              <a:rPr lang="en-US" dirty="0"/>
              <a:t> to become the  lower uterine segment</a:t>
            </a:r>
          </a:p>
          <a:p>
            <a:pPr marL="274320" indent="-274320" algn="just" eaLnBrk="1" fontAlgn="auto" hangingPunct="1">
              <a:spcAft>
                <a:spcPts val="0"/>
              </a:spcAft>
              <a:buClr>
                <a:schemeClr val="accent3"/>
              </a:buClr>
              <a:buFont typeface="Wingdings 2"/>
              <a:buChar char=""/>
              <a:defRPr/>
            </a:pPr>
            <a:r>
              <a:rPr lang="en-US" dirty="0"/>
              <a:t>The cervix is the lower third of the uterus. It  measures about 2.5cm in length, width and thickness. It consists of muscle fibers which is  circularly arranged and lined with columnar epithelium.. It has two orifice; </a:t>
            </a:r>
          </a:p>
        </p:txBody>
      </p:sp>
    </p:spTree>
  </p:cSld>
  <p:clrMapOvr>
    <a:masterClrMapping/>
  </p:clrMapOvr>
  <p:transition>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07FFD-62D6-487B-BF31-A3B99AB41DD8}"/>
              </a:ext>
            </a:extLst>
          </p:cNvPr>
          <p:cNvSpPr>
            <a:spLocks noGrp="1"/>
          </p:cNvSpPr>
          <p:nvPr>
            <p:ph type="title"/>
          </p:nvPr>
        </p:nvSpPr>
        <p:spPr/>
        <p:txBody>
          <a:bodyPr>
            <a:normAutofit fontScale="90000"/>
          </a:bodyPr>
          <a:lstStyle/>
          <a:p>
            <a:pPr eaLnBrk="1" fontAlgn="auto" hangingPunct="1">
              <a:spcAft>
                <a:spcPts val="0"/>
              </a:spcAft>
              <a:defRPr/>
            </a:pPr>
            <a:r>
              <a:rPr lang="en-US" dirty="0"/>
              <a:t>PART OF THE UTERUS CONTINUED</a:t>
            </a:r>
          </a:p>
        </p:txBody>
      </p:sp>
      <p:sp>
        <p:nvSpPr>
          <p:cNvPr id="3" name="Content Placeholder 2">
            <a:extLst>
              <a:ext uri="{FF2B5EF4-FFF2-40B4-BE49-F238E27FC236}">
                <a16:creationId xmlns:a16="http://schemas.microsoft.com/office/drawing/2014/main" id="{37006A91-0EBE-4326-8A46-9C1D8854B3DA}"/>
              </a:ext>
            </a:extLst>
          </p:cNvPr>
          <p:cNvSpPr>
            <a:spLocks noGrp="1"/>
          </p:cNvSpPr>
          <p:nvPr>
            <p:ph idx="1"/>
          </p:nvPr>
        </p:nvSpPr>
        <p:spPr>
          <a:xfrm>
            <a:off x="457200" y="1981200"/>
            <a:ext cx="8229600" cy="4876800"/>
          </a:xfrm>
        </p:spPr>
        <p:txBody>
          <a:bodyPr>
            <a:normAutofit fontScale="92500" lnSpcReduction="20000"/>
          </a:bodyPr>
          <a:lstStyle/>
          <a:p>
            <a:pPr marL="571500" indent="-571500" algn="just" eaLnBrk="1" fontAlgn="auto" hangingPunct="1">
              <a:spcAft>
                <a:spcPts val="0"/>
              </a:spcAft>
              <a:buClr>
                <a:schemeClr val="accent3"/>
              </a:buClr>
              <a:buFont typeface="Wingdings 2"/>
              <a:buAutoNum type="romanLcParenR"/>
              <a:defRPr/>
            </a:pPr>
            <a:r>
              <a:rPr lang="en-US" b="1" dirty="0"/>
              <a:t>Internal OS:</a:t>
            </a:r>
            <a:r>
              <a:rPr lang="en-US" dirty="0"/>
              <a:t> this communicates with the uterine cavity above. It is the constricted end of the cervical canal</a:t>
            </a:r>
          </a:p>
          <a:p>
            <a:pPr marL="571500" indent="-571500" algn="just" eaLnBrk="1" fontAlgn="auto" hangingPunct="1">
              <a:spcAft>
                <a:spcPts val="0"/>
              </a:spcAft>
              <a:buClr>
                <a:schemeClr val="accent3"/>
              </a:buClr>
              <a:buFont typeface="Wingdings 2"/>
              <a:buAutoNum type="romanLcParenR"/>
              <a:defRPr/>
            </a:pPr>
            <a:r>
              <a:rPr lang="en-US" b="1" dirty="0"/>
              <a:t>External OS: </a:t>
            </a:r>
            <a:r>
              <a:rPr lang="en-US" dirty="0"/>
              <a:t>it is a round opening at the lower end of the cervix which opens into the Vagina below. After child birth, it becomes a transverse slit with an anterior and posterior lip</a:t>
            </a:r>
          </a:p>
          <a:p>
            <a:pPr marL="571500" indent="-571500" algn="just" eaLnBrk="1" fontAlgn="auto" hangingPunct="1">
              <a:spcAft>
                <a:spcPts val="0"/>
              </a:spcAft>
              <a:buClr>
                <a:schemeClr val="accent3"/>
              </a:buClr>
              <a:buFont typeface="Wingdings 2"/>
              <a:buNone/>
              <a:defRPr/>
            </a:pPr>
            <a:r>
              <a:rPr lang="en-US" dirty="0"/>
              <a:t>	The cervix protrudes into the vagina and the upper half above the vagina is known as the supra vagina portion while the lower portion  is known as the infra-vagina portion.</a:t>
            </a:r>
          </a:p>
          <a:p>
            <a:pPr marL="571500" indent="-571500" algn="just" eaLnBrk="1" fontAlgn="auto" hangingPunct="1">
              <a:spcAft>
                <a:spcPts val="0"/>
              </a:spcAft>
              <a:buClr>
                <a:schemeClr val="accent3"/>
              </a:buClr>
              <a:buFont typeface="Wingdings 2"/>
              <a:buNone/>
              <a:defRPr/>
            </a:pPr>
            <a:r>
              <a:rPr lang="en-US" dirty="0"/>
              <a:t>	The cervix also consist of the cervical canal which lies between the inter and external OS. It is a continuation of the uterine cavity. It is wider in the middle and narrow at each end</a:t>
            </a:r>
          </a:p>
        </p:txBody>
      </p:sp>
    </p:spTree>
  </p:cSld>
  <p:clrMapOvr>
    <a:masterClrMapping/>
  </p:clrMapOvr>
  <p:transition>
    <p:strips dir="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Mrs Adeleke's presentation edited (1)</Template>
  <TotalTime>8</TotalTime>
  <Words>5418</Words>
  <Application>Microsoft Office PowerPoint</Application>
  <PresentationFormat>On-screen Show (4:3)</PresentationFormat>
  <Paragraphs>347</Paragraphs>
  <Slides>60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Constantia</vt:lpstr>
      <vt:lpstr>Wingdings 2</vt:lpstr>
      <vt:lpstr>Times New Roman</vt:lpstr>
      <vt:lpstr>Flow</vt:lpstr>
      <vt:lpstr> CAESAREAN SECTION</vt:lpstr>
      <vt:lpstr>PowerPoint Presentation</vt:lpstr>
      <vt:lpstr>DEFINITION OF CAESARIAN SECTION</vt:lpstr>
      <vt:lpstr>HISTORY ABOUT CAESARIAN SECTION</vt:lpstr>
      <vt:lpstr>ANATOMY AND PHYSIOLOGY OF THE UTERUS</vt:lpstr>
      <vt:lpstr>ANATOMY AND PHYSIOLOGY CONTINUED</vt:lpstr>
      <vt:lpstr>CONTINUATION</vt:lpstr>
      <vt:lpstr>CONTINUATION</vt:lpstr>
      <vt:lpstr>PART OF THE UTERUS CONTINUED</vt:lpstr>
      <vt:lpstr>ANATOMY AND PHYSIOLOGY CONTINUED</vt:lpstr>
      <vt:lpstr>ANATOMY AND PHYSIOLOGY CONTINUED</vt:lpstr>
      <vt:lpstr>ANATOMY AND PHYSIOLOGY CONTINUED</vt:lpstr>
      <vt:lpstr>ANATOMY AND PHYSIOLOGY CONTINUED</vt:lpstr>
      <vt:lpstr>ANATOMY AND PHYSIOLOGY CONTINUED</vt:lpstr>
      <vt:lpstr> CLINICAL INDICATION FOR CAESAREAN SECTION</vt:lpstr>
      <vt:lpstr>CLINICAL INDICATION CONTINUED</vt:lpstr>
      <vt:lpstr>TYPES OF CAESAREAN SECTION</vt:lpstr>
      <vt:lpstr>TYPES OF CAESAREAN SECTION CONTINUED</vt:lpstr>
      <vt:lpstr>TYPES OF CAESAREAN SECTION CONTINUED</vt:lpstr>
      <vt:lpstr>PowerPoint Presentation</vt:lpstr>
      <vt:lpstr>METHODS OF CAESAREAN SECTION</vt:lpstr>
      <vt:lpstr>TREATMENT OF PATIENT FOR CAESAREAN SECTION  PRE OPERATIVE NURSING CARE. Admission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GEOGRAPHICAL DIFFERENCES IN PREVALENCE OF CAESAREAN SECTION</vt:lpstr>
      <vt:lpstr>CONTINUATION ON PREVALENCE</vt:lpstr>
      <vt:lpstr>CONTINUATION ON PREVALENCE</vt:lpstr>
      <vt:lpstr>CONTINUATION ON PREVALENCE</vt:lpstr>
      <vt:lpstr>INTERVENTION TO REDUCE MATERNAL NATIONAL MORTALITY AND MORBIDITY</vt:lpstr>
      <vt:lpstr>CONTINUATION ON INTERVENTION TO REDUCE MATERNAL NATIONAL MORTALITY AND MORBIDITY </vt:lpstr>
      <vt:lpstr>CONTINUATION ON INTERVENTION TO REDUCE MATERNAL NATIONAL MORTALITY AND MORBIDITY </vt:lpstr>
      <vt:lpstr>PowerPoint Presentation</vt:lpstr>
      <vt:lpstr>Continuation on Obstructed labour</vt:lpstr>
      <vt:lpstr>CONTINUATION ON INTERVENTION </vt:lpstr>
      <vt:lpstr>Continuation on maternal sepsis</vt:lpstr>
      <vt:lpstr>INTERVENTION TO REDUCE NEONATAL MORBIDITY AND MORTALITY</vt:lpstr>
      <vt:lpstr>CONTINUATION ON INTERVENTION TO REDUCE NEONATAL MORBIDITY AND MORTALITY</vt:lpstr>
      <vt:lpstr>CONTINUATION ON INTERVENTION TO REDUCE NEONATAL MORBIDITY AND MORTALITY</vt:lpstr>
      <vt:lpstr>CONTINUATION ON INTERVENTION TO REDUCE NEONATAL MORBIDITY AND MORTALITY</vt:lpstr>
      <vt:lpstr>PowerPoint Presentation</vt:lpstr>
      <vt:lpstr>General intervention</vt:lpstr>
      <vt:lpstr>CONSEQUENCIES ASSOCIATED WITH OVERUSE OF CAESAREAN SECTIONS</vt:lpstr>
      <vt:lpstr>PowerPoint Presentation</vt:lpstr>
      <vt:lpstr>QUESTIONS</vt:lpstr>
      <vt:lpstr>REFRENCES</vt:lpstr>
      <vt:lpstr>  THANKS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CAESAREAN SECTION</dc:title>
  <dc:creator>FALADE IDOWU</dc:creator>
  <cp:lastModifiedBy>FALADE IDOWU</cp:lastModifiedBy>
  <cp:revision>1</cp:revision>
  <dcterms:created xsi:type="dcterms:W3CDTF">2020-04-17T06:28:12Z</dcterms:created>
  <dcterms:modified xsi:type="dcterms:W3CDTF">2020-04-17T06:37:00Z</dcterms:modified>
</cp:coreProperties>
</file>