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13" r:id="rId2"/>
    <p:sldId id="312" r:id="rId3"/>
    <p:sldId id="322" r:id="rId4"/>
    <p:sldId id="315" r:id="rId5"/>
    <p:sldId id="290" r:id="rId6"/>
    <p:sldId id="269" r:id="rId7"/>
    <p:sldId id="271" r:id="rId8"/>
    <p:sldId id="319" r:id="rId9"/>
    <p:sldId id="324" r:id="rId10"/>
    <p:sldId id="323" r:id="rId11"/>
    <p:sldId id="295" r:id="rId12"/>
    <p:sldId id="262" r:id="rId13"/>
    <p:sldId id="263" r:id="rId14"/>
    <p:sldId id="274" r:id="rId15"/>
    <p:sldId id="293" r:id="rId16"/>
    <p:sldId id="294" r:id="rId17"/>
    <p:sldId id="296" r:id="rId18"/>
    <p:sldId id="297" r:id="rId19"/>
    <p:sldId id="298" r:id="rId20"/>
    <p:sldId id="309" r:id="rId21"/>
    <p:sldId id="303" r:id="rId22"/>
    <p:sldId id="304" r:id="rId23"/>
    <p:sldId id="305" r:id="rId24"/>
    <p:sldId id="306" r:id="rId25"/>
    <p:sldId id="310" r:id="rId26"/>
    <p:sldId id="307" r:id="rId27"/>
    <p:sldId id="325" r:id="rId28"/>
    <p:sldId id="32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p:cViewPr varScale="1">
        <p:scale>
          <a:sx n="75" d="100"/>
          <a:sy n="75" d="100"/>
        </p:scale>
        <p:origin x="12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E93C8E-7AC5-41D5-ADBC-3AB9619D94F1}" type="datetimeFigureOut">
              <a:rPr lang="en-GB" smtClean="0"/>
              <a:t>19/01/2020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CAB4CB-2C68-438C-9F46-04BEBF0EC5C5}" type="slidenum">
              <a:rPr lang="en-GB" smtClean="0"/>
              <a:t>‹#›</a:t>
            </a:fld>
            <a:endParaRPr lang="en-GB"/>
          </a:p>
        </p:txBody>
      </p:sp>
    </p:spTree>
    <p:extLst>
      <p:ext uri="{BB962C8B-B14F-4D97-AF65-F5344CB8AC3E}">
        <p14:creationId xmlns:p14="http://schemas.microsoft.com/office/powerpoint/2010/main" val="4150144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CAB4CB-2C68-438C-9F46-04BEBF0EC5C5}" type="slidenum">
              <a:rPr lang="en-GB" smtClean="0"/>
              <a:t>2</a:t>
            </a:fld>
            <a:endParaRPr lang="en-GB"/>
          </a:p>
        </p:txBody>
      </p:sp>
    </p:spTree>
    <p:extLst>
      <p:ext uri="{BB962C8B-B14F-4D97-AF65-F5344CB8AC3E}">
        <p14:creationId xmlns:p14="http://schemas.microsoft.com/office/powerpoint/2010/main" val="2101744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82C622-CD79-4469-AD69-F5E4D68D526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7C8A-890D-4974-82A9-E9833B5F93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2C622-CD79-4469-AD69-F5E4D68D526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7C8A-890D-4974-82A9-E9833B5F93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2C622-CD79-4469-AD69-F5E4D68D526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7C8A-890D-4974-82A9-E9833B5F93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2C622-CD79-4469-AD69-F5E4D68D526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7C8A-890D-4974-82A9-E9833B5F93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82C622-CD79-4469-AD69-F5E4D68D526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7C8A-890D-4974-82A9-E9833B5F93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82C622-CD79-4469-AD69-F5E4D68D5265}"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37C8A-890D-4974-82A9-E9833B5F93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82C622-CD79-4469-AD69-F5E4D68D5265}" type="datetimeFigureOut">
              <a:rPr lang="en-US" smtClean="0"/>
              <a:pPr/>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C37C8A-890D-4974-82A9-E9833B5F93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82C622-CD79-4469-AD69-F5E4D68D5265}" type="datetimeFigureOut">
              <a:rPr lang="en-US" smtClean="0"/>
              <a:pPr/>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C37C8A-890D-4974-82A9-E9833B5F93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2C622-CD79-4469-AD69-F5E4D68D5265}" type="datetimeFigureOut">
              <a:rPr lang="en-US" smtClean="0"/>
              <a:pPr/>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C37C8A-890D-4974-82A9-E9833B5F93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2C622-CD79-4469-AD69-F5E4D68D5265}"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37C8A-890D-4974-82A9-E9833B5F93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2C622-CD79-4469-AD69-F5E4D68D5265}"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37C8A-890D-4974-82A9-E9833B5F93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2C622-CD79-4469-AD69-F5E4D68D5265}" type="datetimeFigureOut">
              <a:rPr lang="en-US" smtClean="0"/>
              <a:pPr/>
              <a:t>1/19/2020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37C8A-890D-4974-82A9-E9833B5F93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91600" cy="6781800"/>
          </a:xfrm>
        </p:spPr>
        <p:txBody>
          <a:bodyPr/>
          <a:lstStyle/>
          <a:p>
            <a:pPr marL="0" indent="0">
              <a:buNone/>
            </a:pPr>
            <a:r>
              <a:rPr lang="en-GB" dirty="0" smtClean="0"/>
              <a:t>                                         TOPIC:</a:t>
            </a:r>
          </a:p>
          <a:p>
            <a:pPr marL="0" indent="0">
              <a:buNone/>
            </a:pPr>
            <a:r>
              <a:rPr lang="en-GB" dirty="0" smtClean="0"/>
              <a:t>      HISTORY AND SCOPE OF MICROBIOLOGY</a:t>
            </a:r>
          </a:p>
          <a:p>
            <a:pPr marL="0" indent="0">
              <a:buNone/>
            </a:pPr>
            <a:endParaRPr lang="en-GB" dirty="0"/>
          </a:p>
          <a:p>
            <a:pPr>
              <a:buFont typeface="Wingdings" panose="05000000000000000000" pitchFamily="2" charset="2"/>
              <a:buChar char="Ø"/>
            </a:pPr>
            <a:r>
              <a:rPr lang="en-GB" dirty="0" smtClean="0"/>
              <a:t>Introduction</a:t>
            </a:r>
          </a:p>
          <a:p>
            <a:pPr>
              <a:buFont typeface="Wingdings" panose="05000000000000000000" pitchFamily="2" charset="2"/>
              <a:buChar char="Ø"/>
            </a:pPr>
            <a:r>
              <a:rPr lang="en-GB" dirty="0" smtClean="0"/>
              <a:t>Microorganisms and the environment</a:t>
            </a:r>
          </a:p>
          <a:p>
            <a:pPr>
              <a:buFont typeface="Wingdings" panose="05000000000000000000" pitchFamily="2" charset="2"/>
              <a:buChar char="Ø"/>
            </a:pPr>
            <a:r>
              <a:rPr lang="en-GB" dirty="0" smtClean="0"/>
              <a:t>Characteristics of microorganisms.</a:t>
            </a:r>
          </a:p>
          <a:p>
            <a:pPr>
              <a:buFont typeface="Wingdings" panose="05000000000000000000" pitchFamily="2" charset="2"/>
              <a:buChar char="Ø"/>
            </a:pPr>
            <a:r>
              <a:rPr lang="en-GB" dirty="0" smtClean="0"/>
              <a:t>Importance of microorganisms.</a:t>
            </a:r>
          </a:p>
          <a:p>
            <a:pPr>
              <a:buFont typeface="Wingdings" panose="05000000000000000000" pitchFamily="2" charset="2"/>
              <a:buChar char="Ø"/>
            </a:pPr>
            <a:r>
              <a:rPr lang="en-GB" dirty="0" smtClean="0"/>
              <a:t>Nomenclature.</a:t>
            </a:r>
          </a:p>
          <a:p>
            <a:pPr>
              <a:buFont typeface="Wingdings" panose="05000000000000000000" pitchFamily="2" charset="2"/>
              <a:buChar char="Ø"/>
            </a:pPr>
            <a:r>
              <a:rPr lang="en-GB" dirty="0" smtClean="0"/>
              <a:t>Tools in microbiology.</a:t>
            </a:r>
          </a:p>
          <a:p>
            <a:pPr>
              <a:buFont typeface="Wingdings" panose="05000000000000000000" pitchFamily="2" charset="2"/>
              <a:buChar char="Ø"/>
            </a:pPr>
            <a:r>
              <a:rPr lang="en-GB" dirty="0" smtClean="0"/>
              <a:t>History/discovery of microbes.</a:t>
            </a:r>
          </a:p>
          <a:p>
            <a:pPr>
              <a:buFont typeface="Wingdings" panose="05000000000000000000" pitchFamily="2" charset="2"/>
              <a:buChar char="Ø"/>
            </a:pPr>
            <a:endParaRPr lang="en-GB" dirty="0" smtClean="0"/>
          </a:p>
          <a:p>
            <a:pPr>
              <a:buFont typeface="Wingdings" panose="05000000000000000000" pitchFamily="2" charset="2"/>
              <a:buChar char="Ø"/>
            </a:pPr>
            <a:endParaRPr lang="en-GB" dirty="0" smtClean="0"/>
          </a:p>
          <a:p>
            <a:pPr>
              <a:buFont typeface="Wingdings" panose="05000000000000000000" pitchFamily="2" charset="2"/>
              <a:buChar char="Ø"/>
            </a:pPr>
            <a:endParaRPr lang="en-GB" dirty="0" smtClean="0"/>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2884546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934200"/>
          </a:xfrm>
        </p:spPr>
        <p:txBody>
          <a:bodyPr>
            <a:normAutofit/>
          </a:bodyPr>
          <a:lstStyle/>
          <a:p>
            <a:endParaRPr lang="en-GB" dirty="0" smtClean="0"/>
          </a:p>
          <a:p>
            <a:pPr marL="0" indent="0">
              <a:buNone/>
            </a:pPr>
            <a:r>
              <a:rPr lang="en-GB" b="1" dirty="0" smtClean="0"/>
              <a:t> characteristics of Eukaryotes</a:t>
            </a:r>
            <a:endParaRPr lang="en-GB" b="1" dirty="0"/>
          </a:p>
          <a:p>
            <a:r>
              <a:rPr lang="en-GB" sz="2800" dirty="0" smtClean="0"/>
              <a:t>Larger and more complex than prokaryotes</a:t>
            </a:r>
          </a:p>
          <a:p>
            <a:r>
              <a:rPr lang="en-GB" sz="2800" dirty="0" smtClean="0"/>
              <a:t>Possess nucleus which neatly houses the DNA</a:t>
            </a:r>
          </a:p>
          <a:p>
            <a:r>
              <a:rPr lang="en-GB" sz="2800" dirty="0" smtClean="0"/>
              <a:t>Self sufficient due to its several  different organelles found in it </a:t>
            </a:r>
            <a:r>
              <a:rPr lang="en-GB" sz="2800" dirty="0" err="1" smtClean="0"/>
              <a:t>e.g.golgi</a:t>
            </a:r>
            <a:r>
              <a:rPr lang="en-GB" sz="2800" dirty="0" smtClean="0"/>
              <a:t> apparatus, endoplasmic reticulum, mitochondria, ribosomes as well as chloroplasts in photosynthesis  cells.</a:t>
            </a:r>
          </a:p>
          <a:p>
            <a:r>
              <a:rPr lang="en-GB" sz="2800" dirty="0" smtClean="0"/>
              <a:t>Examples of includes fungi, algae, protozoa and various microscopic parasitic worms</a:t>
            </a:r>
            <a:r>
              <a:rPr lang="en-GB" dirty="0" smtClean="0"/>
              <a:t>.</a:t>
            </a:r>
          </a:p>
          <a:p>
            <a:endParaRPr lang="en-GB" dirty="0" smtClean="0"/>
          </a:p>
          <a:p>
            <a:endParaRPr lang="en-GB" dirty="0"/>
          </a:p>
        </p:txBody>
      </p:sp>
    </p:spTree>
    <p:extLst>
      <p:ext uri="{BB962C8B-B14F-4D97-AF65-F5344CB8AC3E}">
        <p14:creationId xmlns:p14="http://schemas.microsoft.com/office/powerpoint/2010/main" val="411410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5943600" cy="914400"/>
          </a:xfrm>
        </p:spPr>
        <p:txBody>
          <a:bodyPr>
            <a:normAutofit/>
          </a:bodyPr>
          <a:lstStyle/>
          <a:p>
            <a:r>
              <a:rPr lang="en-US" sz="3200" dirty="0" smtClean="0">
                <a:latin typeface="Times New Roman" pitchFamily="18" charset="0"/>
                <a:cs typeface="Times New Roman" pitchFamily="18" charset="0"/>
              </a:rPr>
              <a:t>Importance of Microorganisms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715000"/>
          </a:xfrm>
        </p:spPr>
        <p:txBody>
          <a:bodyPr>
            <a:normAutofit/>
          </a:bodyPr>
          <a:lstStyle/>
          <a:p>
            <a:r>
              <a:rPr lang="en-US" sz="2800" dirty="0" smtClean="0">
                <a:latin typeface="Times New Roman" pitchFamily="18" charset="0"/>
                <a:cs typeface="Times New Roman" pitchFamily="18" charset="0"/>
              </a:rPr>
              <a:t>Useful in studying molecular </a:t>
            </a:r>
            <a:r>
              <a:rPr lang="en-US" sz="2800" dirty="0" err="1" smtClean="0">
                <a:latin typeface="Times New Roman" pitchFamily="18" charset="0"/>
                <a:cs typeface="Times New Roman" pitchFamily="18" charset="0"/>
              </a:rPr>
              <a:t>biology,biochemistry</a:t>
            </a:r>
            <a:r>
              <a:rPr lang="en-US" sz="2800" dirty="0" smtClean="0">
                <a:latin typeface="Times New Roman" pitchFamily="18" charset="0"/>
                <a:cs typeface="Times New Roman" pitchFamily="18" charset="0"/>
              </a:rPr>
              <a:t>  and genetics.</a:t>
            </a:r>
          </a:p>
          <a:p>
            <a:r>
              <a:rPr lang="en-US" sz="2800" dirty="0" smtClean="0">
                <a:latin typeface="Times New Roman" pitchFamily="18" charset="0"/>
                <a:cs typeface="Times New Roman" pitchFamily="18" charset="0"/>
              </a:rPr>
              <a:t> Used in Vaccine development.</a:t>
            </a:r>
          </a:p>
          <a:p>
            <a:r>
              <a:rPr lang="en-US" sz="2800" dirty="0" smtClean="0">
                <a:latin typeface="Times New Roman" pitchFamily="18" charset="0"/>
                <a:cs typeface="Times New Roman" pitchFamily="18" charset="0"/>
              </a:rPr>
              <a:t> Production of antibiotics.</a:t>
            </a:r>
          </a:p>
          <a:p>
            <a:r>
              <a:rPr lang="en-US" sz="2800" dirty="0" smtClean="0">
                <a:latin typeface="Times New Roman" pitchFamily="18" charset="0"/>
                <a:cs typeface="Times New Roman" pitchFamily="18" charset="0"/>
              </a:rPr>
              <a:t> Production of important biological enzymes (insulin).</a:t>
            </a:r>
          </a:p>
          <a:p>
            <a:r>
              <a:rPr lang="en-US" sz="2800" dirty="0" smtClean="0">
                <a:latin typeface="Times New Roman" pitchFamily="18" charset="0"/>
                <a:cs typeface="Times New Roman" pitchFamily="18" charset="0"/>
              </a:rPr>
              <a:t>  Production of beer, wine, cheeses and yogurt.</a:t>
            </a:r>
          </a:p>
          <a:p>
            <a:r>
              <a:rPr lang="en-US" sz="2800" dirty="0" smtClean="0">
                <a:latin typeface="Times New Roman" pitchFamily="18" charset="0"/>
                <a:cs typeface="Times New Roman" pitchFamily="18" charset="0"/>
              </a:rPr>
              <a:t>Maintenance of soil fertility/digestion in cattle and     human.</a:t>
            </a:r>
          </a:p>
          <a:p>
            <a:r>
              <a:rPr lang="en-US" sz="2800" dirty="0" smtClean="0">
                <a:latin typeface="Times New Roman" pitchFamily="18" charset="0"/>
                <a:cs typeface="Times New Roman" pitchFamily="18" charset="0"/>
              </a:rPr>
              <a:t>  Help in degrading toxic waste materials.</a:t>
            </a:r>
          </a:p>
          <a:p>
            <a:pPr>
              <a:buNone/>
            </a:pPr>
            <a:r>
              <a:rPr lang="en-US" sz="2800" dirty="0" smtClean="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657325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3200" dirty="0"/>
              <a:t>N</a:t>
            </a:r>
            <a:r>
              <a:rPr lang="en-US" sz="3200" dirty="0" smtClean="0"/>
              <a:t>omenclature</a:t>
            </a:r>
            <a:endParaRPr lang="en-US" sz="3200" dirty="0"/>
          </a:p>
        </p:txBody>
      </p:sp>
      <p:sp>
        <p:nvSpPr>
          <p:cNvPr id="3" name="Content Placeholder 2"/>
          <p:cNvSpPr>
            <a:spLocks noGrp="1"/>
          </p:cNvSpPr>
          <p:nvPr>
            <p:ph idx="1"/>
          </p:nvPr>
        </p:nvSpPr>
        <p:spPr>
          <a:xfrm>
            <a:off x="0" y="838200"/>
            <a:ext cx="9144000" cy="5867400"/>
          </a:xfrm>
        </p:spPr>
        <p:txBody>
          <a:bodyPr>
            <a:normAutofit/>
          </a:bodyPr>
          <a:lstStyle/>
          <a:p>
            <a:pPr>
              <a:lnSpc>
                <a:spcPct val="130000"/>
              </a:lnSpc>
              <a:buClr>
                <a:schemeClr val="accent1"/>
              </a:buClr>
              <a:buFont typeface="Wingdings" pitchFamily="96" charset="2"/>
              <a:buChar char="§"/>
            </a:pPr>
            <a:r>
              <a:rPr lang="en-US" b="1" dirty="0" smtClean="0">
                <a:solidFill>
                  <a:srgbClr val="23335C"/>
                </a:solidFill>
              </a:rPr>
              <a:t>Scientist Linnaeus</a:t>
            </a:r>
            <a:r>
              <a:rPr lang="en-US" dirty="0" smtClean="0">
                <a:solidFill>
                  <a:srgbClr val="23335C"/>
                </a:solidFill>
              </a:rPr>
              <a:t> introduced the binomial system of scientific nomenclature.it involves the genus and the species epithet.</a:t>
            </a:r>
          </a:p>
          <a:p>
            <a:pPr>
              <a:lnSpc>
                <a:spcPct val="120000"/>
              </a:lnSpc>
              <a:buClr>
                <a:schemeClr val="accent1"/>
              </a:buClr>
              <a:buFont typeface="Wingdings" pitchFamily="96" charset="2"/>
              <a:buChar char="§"/>
            </a:pPr>
            <a:r>
              <a:rPr lang="en-US" dirty="0" smtClean="0">
                <a:solidFill>
                  <a:srgbClr val="23335C"/>
                </a:solidFill>
              </a:rPr>
              <a:t>Each organism has two names: the genus and species epithet</a:t>
            </a:r>
          </a:p>
          <a:p>
            <a:pPr>
              <a:lnSpc>
                <a:spcPct val="130000"/>
              </a:lnSpc>
              <a:buClr>
                <a:schemeClr val="accent1"/>
              </a:buClr>
              <a:buFont typeface="Wingdings" pitchFamily="96" charset="2"/>
              <a:buChar char="§"/>
            </a:pPr>
            <a:r>
              <a:rPr lang="en-US" dirty="0" smtClean="0">
                <a:solidFill>
                  <a:srgbClr val="23335C"/>
                </a:solidFill>
              </a:rPr>
              <a:t>Italicized or underline</a:t>
            </a:r>
          </a:p>
          <a:p>
            <a:pPr>
              <a:lnSpc>
                <a:spcPct val="110000"/>
              </a:lnSpc>
              <a:buClr>
                <a:schemeClr val="accent1"/>
              </a:buClr>
              <a:buFont typeface="Wingdings" pitchFamily="96" charset="2"/>
              <a:buChar char="§"/>
            </a:pPr>
            <a:r>
              <a:rPr lang="en-US" dirty="0" smtClean="0">
                <a:solidFill>
                  <a:srgbClr val="23335C"/>
                </a:solidFill>
              </a:rPr>
              <a:t>Genus name is capitalized and species in lower case.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pPr>
              <a:lnSpc>
                <a:spcPct val="90000"/>
              </a:lnSpc>
              <a:buClr>
                <a:schemeClr val="accent1"/>
              </a:buClr>
              <a:buFont typeface="Wingdings" pitchFamily="96" charset="2"/>
              <a:buNone/>
            </a:pPr>
            <a:r>
              <a:rPr lang="en-US" sz="2400" b="1" i="1" dirty="0" smtClean="0">
                <a:solidFill>
                  <a:srgbClr val="23335C"/>
                </a:solidFill>
              </a:rPr>
              <a:t> </a:t>
            </a:r>
            <a:r>
              <a:rPr lang="en-US" b="1" i="1" dirty="0" smtClean="0">
                <a:solidFill>
                  <a:srgbClr val="23335C"/>
                </a:solidFill>
              </a:rPr>
              <a:t> examples</a:t>
            </a:r>
            <a:r>
              <a:rPr lang="en-US" sz="2400" b="1" i="1" dirty="0" smtClean="0">
                <a:solidFill>
                  <a:srgbClr val="23335C"/>
                </a:solidFill>
              </a:rPr>
              <a:t>:</a:t>
            </a:r>
          </a:p>
          <a:p>
            <a:pPr>
              <a:lnSpc>
                <a:spcPct val="90000"/>
              </a:lnSpc>
              <a:buClr>
                <a:schemeClr val="accent1"/>
              </a:buClr>
              <a:buFont typeface="Wingdings" pitchFamily="96" charset="2"/>
              <a:buNone/>
            </a:pPr>
            <a:endParaRPr lang="en-US" sz="2400" b="1" i="1" dirty="0">
              <a:solidFill>
                <a:srgbClr val="23335C"/>
              </a:solidFill>
            </a:endParaRPr>
          </a:p>
          <a:p>
            <a:pPr>
              <a:lnSpc>
                <a:spcPct val="90000"/>
              </a:lnSpc>
              <a:buClr>
                <a:schemeClr val="accent1"/>
              </a:buClr>
              <a:buFont typeface="Wingdings" pitchFamily="96" charset="2"/>
              <a:buNone/>
            </a:pPr>
            <a:r>
              <a:rPr lang="en-US" b="1" i="1" dirty="0" smtClean="0">
                <a:solidFill>
                  <a:srgbClr val="23335C"/>
                </a:solidFill>
              </a:rPr>
              <a:t>Staphylococcus </a:t>
            </a:r>
            <a:r>
              <a:rPr lang="en-US" b="1" i="1" dirty="0" err="1" smtClean="0">
                <a:solidFill>
                  <a:srgbClr val="23335C"/>
                </a:solidFill>
              </a:rPr>
              <a:t>aureus</a:t>
            </a:r>
            <a:endParaRPr lang="en-US" dirty="0" smtClean="0">
              <a:solidFill>
                <a:srgbClr val="23335C"/>
              </a:solidFill>
            </a:endParaRPr>
          </a:p>
          <a:p>
            <a:pPr lvl="1">
              <a:lnSpc>
                <a:spcPct val="90000"/>
              </a:lnSpc>
              <a:buFont typeface="Wingdings" pitchFamily="96" charset="2"/>
              <a:buNone/>
            </a:pPr>
            <a:r>
              <a:rPr lang="en-US" sz="3200" dirty="0" smtClean="0">
                <a:solidFill>
                  <a:srgbClr val="23335C"/>
                </a:solidFill>
              </a:rPr>
              <a:t>	describes clustered arrangement of cells and golden yellow color of colonies</a:t>
            </a:r>
          </a:p>
          <a:p>
            <a:pPr lvl="1">
              <a:lnSpc>
                <a:spcPct val="90000"/>
              </a:lnSpc>
              <a:buFont typeface="Wingdings" pitchFamily="96" charset="2"/>
              <a:buNone/>
            </a:pPr>
            <a:endParaRPr lang="en-US" sz="3200" dirty="0" smtClean="0">
              <a:solidFill>
                <a:srgbClr val="23335C"/>
              </a:solidFill>
            </a:endParaRPr>
          </a:p>
          <a:p>
            <a:pPr lvl="1">
              <a:lnSpc>
                <a:spcPct val="90000"/>
              </a:lnSpc>
              <a:buFont typeface="Wingdings" pitchFamily="96" charset="2"/>
              <a:buNone/>
            </a:pPr>
            <a:r>
              <a:rPr lang="en-US" sz="3200" b="1" i="1" dirty="0" smtClean="0">
                <a:solidFill>
                  <a:srgbClr val="23335C"/>
                </a:solidFill>
              </a:rPr>
              <a:t>   Escherichia coli</a:t>
            </a:r>
            <a:endParaRPr lang="en-US" sz="3200" dirty="0" smtClean="0">
              <a:solidFill>
                <a:srgbClr val="23335C"/>
              </a:solidFill>
            </a:endParaRPr>
          </a:p>
          <a:p>
            <a:pPr lvl="1">
              <a:lnSpc>
                <a:spcPct val="90000"/>
              </a:lnSpc>
              <a:buFont typeface="Wingdings" pitchFamily="96" charset="2"/>
              <a:buNone/>
            </a:pPr>
            <a:r>
              <a:rPr lang="en-US" sz="3200" dirty="0" smtClean="0">
                <a:solidFill>
                  <a:srgbClr val="23335C"/>
                </a:solidFill>
              </a:rPr>
              <a:t>	Honors the discoverer, Theodor </a:t>
            </a:r>
            <a:r>
              <a:rPr lang="en-US" sz="3200" dirty="0" err="1" smtClean="0">
                <a:solidFill>
                  <a:srgbClr val="23335C"/>
                </a:solidFill>
              </a:rPr>
              <a:t>Escherich</a:t>
            </a:r>
            <a:r>
              <a:rPr lang="en-US" sz="3200" dirty="0" smtClean="0">
                <a:solidFill>
                  <a:srgbClr val="23335C"/>
                </a:solidFill>
              </a:rPr>
              <a:t> and describes its habitat, the colon.</a:t>
            </a:r>
          </a:p>
          <a:p>
            <a:pPr lvl="1">
              <a:lnSpc>
                <a:spcPct val="90000"/>
              </a:lnSpc>
              <a:buFont typeface="Wingdings" pitchFamily="96" charset="2"/>
              <a:buNone/>
            </a:pPr>
            <a:endParaRPr lang="en-US" sz="3200" dirty="0" smtClean="0">
              <a:solidFill>
                <a:srgbClr val="23335C"/>
              </a:solidFill>
            </a:endParaRPr>
          </a:p>
          <a:p>
            <a:pPr lvl="1">
              <a:lnSpc>
                <a:spcPct val="90000"/>
              </a:lnSpc>
              <a:buFont typeface="Wingdings" panose="05000000000000000000" pitchFamily="2" charset="2"/>
              <a:buChar char="§"/>
            </a:pPr>
            <a:r>
              <a:rPr lang="en-US" sz="3200" dirty="0" smtClean="0">
                <a:solidFill>
                  <a:srgbClr val="23335C"/>
                </a:solidFill>
              </a:rPr>
              <a:t>    After the first use, scientific names may be abbreviated with the first letter of the genus and full species epithet. (Ex: </a:t>
            </a:r>
            <a:r>
              <a:rPr lang="en-US" sz="3200" i="1" dirty="0" smtClean="0">
                <a:solidFill>
                  <a:srgbClr val="23335C"/>
                </a:solidFill>
              </a:rPr>
              <a:t>E. coli</a:t>
            </a:r>
            <a:r>
              <a:rPr lang="en-US" sz="3200" dirty="0" smtClean="0">
                <a:solidFill>
                  <a:srgbClr val="23335C"/>
                </a:solidFill>
              </a:rPr>
              <a:t>)</a:t>
            </a:r>
          </a:p>
          <a:p>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en-US" sz="3200" dirty="0" smtClean="0">
                <a:cs typeface="Times New Roman" panose="02020603050405020304" pitchFamily="18" charset="0"/>
              </a:rPr>
              <a:t>Tools of Microbiology</a:t>
            </a:r>
            <a:endParaRPr lang="en-US" sz="3200" dirty="0">
              <a:cs typeface="Times New Roman" panose="02020603050405020304" pitchFamily="18" charset="0"/>
            </a:endParaRPr>
          </a:p>
        </p:txBody>
      </p:sp>
      <p:sp>
        <p:nvSpPr>
          <p:cNvPr id="3" name="Content Placeholder 2"/>
          <p:cNvSpPr>
            <a:spLocks noGrp="1"/>
          </p:cNvSpPr>
          <p:nvPr>
            <p:ph idx="1"/>
          </p:nvPr>
        </p:nvSpPr>
        <p:spPr>
          <a:xfrm>
            <a:off x="0" y="914400"/>
            <a:ext cx="9144000" cy="5943600"/>
          </a:xfrm>
        </p:spPr>
        <p:txBody>
          <a:bodyPr>
            <a:normAutofit fontScale="77500" lnSpcReduction="20000"/>
          </a:bodyPr>
          <a:lstStyle/>
          <a:p>
            <a:pPr>
              <a:lnSpc>
                <a:spcPct val="80000"/>
              </a:lnSpc>
              <a:buFont typeface="Wingdings" panose="05000000000000000000" pitchFamily="2" charset="2"/>
              <a:buChar char="§"/>
            </a:pPr>
            <a:r>
              <a:rPr lang="en-US" sz="3300" dirty="0" smtClean="0">
                <a:latin typeface="Times New Roman" panose="02020603050405020304" pitchFamily="18" charset="0"/>
                <a:cs typeface="Times New Roman" panose="02020603050405020304" pitchFamily="18" charset="0"/>
              </a:rPr>
              <a:t>Compound light Microscope </a:t>
            </a:r>
          </a:p>
          <a:p>
            <a:pPr>
              <a:lnSpc>
                <a:spcPct val="80000"/>
              </a:lnSpc>
              <a:buFontTx/>
              <a:buNone/>
            </a:pPr>
            <a:r>
              <a:rPr lang="en-US" sz="3300" dirty="0" smtClean="0">
                <a:latin typeface="Times New Roman" panose="02020603050405020304" pitchFamily="18" charset="0"/>
                <a:cs typeface="Times New Roman" panose="02020603050405020304" pitchFamily="18" charset="0"/>
              </a:rPr>
              <a:t> - Used to view live specimens.</a:t>
            </a:r>
          </a:p>
          <a:p>
            <a:pPr>
              <a:lnSpc>
                <a:spcPct val="80000"/>
              </a:lnSpc>
              <a:buFont typeface="Wingdings" panose="05000000000000000000" pitchFamily="2" charset="2"/>
              <a:buChar char="§"/>
            </a:pPr>
            <a:endParaRPr lang="en-US" sz="3300" dirty="0" smtClean="0">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Char char="§"/>
            </a:pPr>
            <a:r>
              <a:rPr lang="en-US" sz="3300" dirty="0" smtClean="0">
                <a:latin typeface="Times New Roman" panose="02020603050405020304" pitchFamily="18" charset="0"/>
                <a:cs typeface="Times New Roman" panose="02020603050405020304" pitchFamily="18" charset="0"/>
              </a:rPr>
              <a:t>Electron Microscope</a:t>
            </a:r>
          </a:p>
          <a:p>
            <a:pPr>
              <a:lnSpc>
                <a:spcPct val="80000"/>
              </a:lnSpc>
              <a:buFontTx/>
              <a:buNone/>
            </a:pPr>
            <a:r>
              <a:rPr lang="en-US" sz="3300" dirty="0" smtClean="0">
                <a:latin typeface="Times New Roman" panose="02020603050405020304" pitchFamily="18" charset="0"/>
                <a:cs typeface="Times New Roman" panose="02020603050405020304" pitchFamily="18" charset="0"/>
              </a:rPr>
              <a:t> - Used to view non-living specimens.</a:t>
            </a:r>
            <a:endParaRPr lang="en-US" sz="3300" dirty="0">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Char char="§"/>
            </a:pPr>
            <a:endParaRPr lang="en-US" sz="3300" dirty="0" smtClean="0">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Char char="§"/>
            </a:pPr>
            <a:r>
              <a:rPr lang="en-US" sz="3300" dirty="0" smtClean="0">
                <a:latin typeface="Times New Roman" panose="02020603050405020304" pitchFamily="18" charset="0"/>
                <a:cs typeface="Times New Roman" panose="02020603050405020304" pitchFamily="18" charset="0"/>
              </a:rPr>
              <a:t>Incubator –used to keep microbes warm for growth</a:t>
            </a:r>
          </a:p>
          <a:p>
            <a:pPr>
              <a:lnSpc>
                <a:spcPct val="80000"/>
              </a:lnSpc>
              <a:buFont typeface="Wingdings" panose="05000000000000000000" pitchFamily="2" charset="2"/>
              <a:buChar char="§"/>
            </a:pPr>
            <a:endParaRPr lang="en-US" sz="3300" dirty="0" smtClean="0">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Char char="§"/>
            </a:pPr>
            <a:r>
              <a:rPr lang="en-US" sz="3300" dirty="0" smtClean="0">
                <a:latin typeface="Times New Roman" panose="02020603050405020304" pitchFamily="18" charset="0"/>
                <a:cs typeface="Times New Roman" panose="02020603050405020304" pitchFamily="18" charset="0"/>
              </a:rPr>
              <a:t>Staining dye –  used to see structures better</a:t>
            </a:r>
          </a:p>
          <a:p>
            <a:pPr>
              <a:lnSpc>
                <a:spcPct val="80000"/>
              </a:lnSpc>
              <a:buFont typeface="Wingdings" panose="05000000000000000000" pitchFamily="2" charset="2"/>
              <a:buChar char="§"/>
            </a:pPr>
            <a:endParaRPr lang="en-US" sz="3300" dirty="0" smtClean="0">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Char char="§"/>
            </a:pPr>
            <a:r>
              <a:rPr lang="en-US" sz="3300" dirty="0" smtClean="0">
                <a:latin typeface="Times New Roman" panose="02020603050405020304" pitchFamily="18" charset="0"/>
                <a:cs typeface="Times New Roman" panose="02020603050405020304" pitchFamily="18" charset="0"/>
              </a:rPr>
              <a:t>Microbial Culture – the act of growing microbes.</a:t>
            </a:r>
          </a:p>
          <a:p>
            <a:pPr>
              <a:lnSpc>
                <a:spcPct val="80000"/>
              </a:lnSpc>
              <a:buFont typeface="Wingdings" panose="05000000000000000000" pitchFamily="2" charset="2"/>
              <a:buChar char="§"/>
            </a:pPr>
            <a:endParaRPr lang="en-US" sz="3300" dirty="0" smtClean="0">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Char char="§"/>
            </a:pPr>
            <a:r>
              <a:rPr lang="en-US" sz="3300" dirty="0" smtClean="0">
                <a:latin typeface="Times New Roman" panose="02020603050405020304" pitchFamily="18" charset="0"/>
                <a:cs typeface="Times New Roman" panose="02020603050405020304" pitchFamily="18" charset="0"/>
              </a:rPr>
              <a:t>Petri dish-Container for microbe culture</a:t>
            </a:r>
          </a:p>
          <a:p>
            <a:pPr>
              <a:lnSpc>
                <a:spcPct val="80000"/>
              </a:lnSpc>
              <a:buFont typeface="Wingdings" panose="05000000000000000000" pitchFamily="2" charset="2"/>
              <a:buChar char="§"/>
            </a:pPr>
            <a:endParaRPr lang="en-US" sz="3300" dirty="0" smtClean="0">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Char char="§"/>
            </a:pPr>
            <a:r>
              <a:rPr lang="en-US" sz="3300" dirty="0" smtClean="0">
                <a:latin typeface="Times New Roman" panose="02020603050405020304" pitchFamily="18" charset="0"/>
                <a:cs typeface="Times New Roman" panose="02020603050405020304" pitchFamily="18" charset="0"/>
              </a:rPr>
              <a:t>Culture media: Food for the microbes. e.g. Agar –  (from red algae).Others such as nutrient broths</a:t>
            </a:r>
          </a:p>
          <a:p>
            <a:pPr>
              <a:lnSpc>
                <a:spcPct val="80000"/>
              </a:lnSpc>
              <a:buFont typeface="Wingdings" panose="05000000000000000000" pitchFamily="2" charset="2"/>
              <a:buChar char="§"/>
            </a:pPr>
            <a:r>
              <a:rPr lang="en-US" sz="3300" dirty="0" smtClean="0">
                <a:latin typeface="Times New Roman" panose="02020603050405020304" pitchFamily="18" charset="0"/>
                <a:cs typeface="Times New Roman" panose="02020603050405020304" pitchFamily="18" charset="0"/>
              </a:rPr>
              <a:t>Autoclave-for sterilization of materials.</a:t>
            </a:r>
          </a:p>
          <a:p>
            <a:pPr>
              <a:lnSpc>
                <a:spcPct val="80000"/>
              </a:lnSpc>
              <a:buFontTx/>
              <a:buNone/>
            </a:pPr>
            <a:r>
              <a:rPr lang="en-US" sz="3300" dirty="0" smtClean="0"/>
              <a:t>                         </a:t>
            </a:r>
          </a:p>
          <a:p>
            <a:pPr>
              <a:lnSpc>
                <a:spcPct val="80000"/>
              </a:lnSpc>
              <a:buFontTx/>
              <a:buNone/>
            </a:pPr>
            <a:endParaRPr lang="en-US" dirty="0" smtClean="0"/>
          </a:p>
          <a:p>
            <a:pPr>
              <a:lnSpc>
                <a:spcPct val="80000"/>
              </a:lnSpc>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GB" sz="3200" dirty="0" smtClean="0">
                <a:latin typeface="Times New Roman" panose="02020603050405020304" pitchFamily="18" charset="0"/>
                <a:cs typeface="Times New Roman" panose="02020603050405020304" pitchFamily="18" charset="0"/>
              </a:rPr>
              <a:t>HISTORY/DISCOVERY OF MICROBIOLOGY</a:t>
            </a:r>
            <a:endParaRPr lang="en-GB"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990600"/>
            <a:ext cx="9067800" cy="5867400"/>
          </a:xfrm>
        </p:spPr>
        <p:txBody>
          <a:bodyPr/>
          <a:lstStyle/>
          <a:p>
            <a:r>
              <a:rPr lang="en-GB" dirty="0" smtClean="0"/>
              <a:t>The history of microbiology involved four major eras which includes:     </a:t>
            </a:r>
          </a:p>
          <a:p>
            <a:pPr marL="0" indent="0">
              <a:buNone/>
            </a:pPr>
            <a:r>
              <a:rPr lang="en-GB" dirty="0"/>
              <a:t> </a:t>
            </a:r>
            <a:r>
              <a:rPr lang="en-GB" dirty="0" smtClean="0"/>
              <a:t>                         </a:t>
            </a:r>
            <a:r>
              <a:rPr lang="en-GB" dirty="0" err="1" smtClean="0"/>
              <a:t>i</a:t>
            </a:r>
            <a:r>
              <a:rPr lang="en-GB" dirty="0" smtClean="0"/>
              <a:t>. Discovery era.</a:t>
            </a:r>
          </a:p>
          <a:p>
            <a:pPr marL="0" indent="0">
              <a:buNone/>
            </a:pPr>
            <a:r>
              <a:rPr lang="en-GB" dirty="0"/>
              <a:t> </a:t>
            </a:r>
            <a:r>
              <a:rPr lang="en-GB" dirty="0" smtClean="0"/>
              <a:t>                        ii. Transition era.</a:t>
            </a:r>
          </a:p>
          <a:p>
            <a:pPr marL="0" indent="0">
              <a:buNone/>
            </a:pPr>
            <a:r>
              <a:rPr lang="en-GB" dirty="0"/>
              <a:t> </a:t>
            </a:r>
            <a:r>
              <a:rPr lang="en-GB" dirty="0" smtClean="0"/>
              <a:t>                        iii. Golden era.</a:t>
            </a:r>
          </a:p>
          <a:p>
            <a:pPr marL="0" indent="0">
              <a:buNone/>
            </a:pPr>
            <a:r>
              <a:rPr lang="en-GB" dirty="0"/>
              <a:t> </a:t>
            </a:r>
            <a:r>
              <a:rPr lang="en-GB" dirty="0" smtClean="0"/>
              <a:t>                        iv. Modern era</a:t>
            </a:r>
          </a:p>
          <a:p>
            <a:pPr marL="0" indent="0">
              <a:buNone/>
            </a:pPr>
            <a:r>
              <a:rPr lang="en-GB" dirty="0"/>
              <a:t> </a:t>
            </a:r>
            <a:r>
              <a:rPr lang="en-GB" dirty="0" smtClean="0"/>
              <a:t>                         </a:t>
            </a:r>
            <a:endParaRPr lang="en-GB" dirty="0"/>
          </a:p>
        </p:txBody>
      </p:sp>
    </p:spTree>
    <p:extLst>
      <p:ext uri="{BB962C8B-B14F-4D97-AF65-F5344CB8AC3E}">
        <p14:creationId xmlns:p14="http://schemas.microsoft.com/office/powerpoint/2010/main" val="906311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GB" dirty="0" smtClean="0"/>
              <a:t>DISCOVERY ERA</a:t>
            </a:r>
            <a:endParaRPr lang="en-GB" dirty="0"/>
          </a:p>
        </p:txBody>
      </p:sp>
      <p:sp>
        <p:nvSpPr>
          <p:cNvPr id="3" name="Content Placeholder 2"/>
          <p:cNvSpPr>
            <a:spLocks noGrp="1"/>
          </p:cNvSpPr>
          <p:nvPr>
            <p:ph idx="1"/>
          </p:nvPr>
        </p:nvSpPr>
        <p:spPr>
          <a:xfrm>
            <a:off x="0" y="1066800"/>
            <a:ext cx="9067800" cy="5791200"/>
          </a:xfrm>
        </p:spPr>
        <p:txBody>
          <a:bodyPr>
            <a:normAutofit fontScale="85000" lnSpcReduction="10000"/>
          </a:bodyPr>
          <a:lstStyle/>
          <a:p>
            <a:r>
              <a:rPr lang="en-GB" b="1" dirty="0" smtClean="0"/>
              <a:t>Discovery</a:t>
            </a:r>
            <a:r>
              <a:rPr lang="en-GB" dirty="0" smtClean="0"/>
              <a:t> </a:t>
            </a:r>
            <a:r>
              <a:rPr lang="en-GB" b="1" dirty="0" smtClean="0"/>
              <a:t>era</a:t>
            </a:r>
            <a:r>
              <a:rPr lang="en-GB" dirty="0" smtClean="0"/>
              <a:t>: </a:t>
            </a:r>
          </a:p>
          <a:p>
            <a:r>
              <a:rPr lang="en-GB" dirty="0" smtClean="0"/>
              <a:t>Aristotle </a:t>
            </a:r>
            <a:r>
              <a:rPr lang="en-GB" dirty="0"/>
              <a:t>(384-322) and others believed that living organisms could develop from non-living </a:t>
            </a:r>
            <a:r>
              <a:rPr lang="en-GB" dirty="0" smtClean="0"/>
              <a:t>materials(</a:t>
            </a:r>
            <a:r>
              <a:rPr lang="en-GB" dirty="0" err="1" smtClean="0"/>
              <a:t>e.g</a:t>
            </a:r>
            <a:r>
              <a:rPr lang="en-GB" dirty="0" smtClean="0"/>
              <a:t> maggots  arising  </a:t>
            </a:r>
            <a:r>
              <a:rPr lang="en-GB" dirty="0"/>
              <a:t>from decaying </a:t>
            </a:r>
            <a:r>
              <a:rPr lang="en-GB" dirty="0" smtClean="0"/>
              <a:t>meat). This belief gave rise to a debate which was referred to as “Spontaneous </a:t>
            </a:r>
            <a:r>
              <a:rPr lang="en-GB" dirty="0"/>
              <a:t>G</a:t>
            </a:r>
            <a:r>
              <a:rPr lang="en-GB" dirty="0" smtClean="0"/>
              <a:t>eneration Theory’’ :</a:t>
            </a:r>
          </a:p>
          <a:p>
            <a:r>
              <a:rPr lang="en-GB" b="1" dirty="0"/>
              <a:t>Spontaneous Generation Theory </a:t>
            </a:r>
            <a:r>
              <a:rPr lang="en-GB" b="1" dirty="0" smtClean="0"/>
              <a:t> </a:t>
            </a:r>
            <a:r>
              <a:rPr lang="en-GB" dirty="0" smtClean="0"/>
              <a:t>states that living organisms develop from non living matter.</a:t>
            </a:r>
          </a:p>
          <a:p>
            <a:endParaRPr lang="en-US" b="1" dirty="0" smtClean="0">
              <a:cs typeface="Times New Roman" pitchFamily="18" charset="0"/>
            </a:endParaRPr>
          </a:p>
          <a:p>
            <a:r>
              <a:rPr lang="en-US" b="1" dirty="0" smtClean="0">
                <a:cs typeface="Times New Roman" pitchFamily="18" charset="0"/>
              </a:rPr>
              <a:t>Antony </a:t>
            </a:r>
            <a:r>
              <a:rPr lang="en-US" b="1" dirty="0">
                <a:cs typeface="Times New Roman" pitchFamily="18" charset="0"/>
              </a:rPr>
              <a:t>van Leeuwenhoek’s </a:t>
            </a:r>
            <a:r>
              <a:rPr lang="en-US" dirty="0" smtClean="0">
                <a:cs typeface="Times New Roman" pitchFamily="18" charset="0"/>
              </a:rPr>
              <a:t>discovered microorganisms </a:t>
            </a:r>
            <a:r>
              <a:rPr lang="en-US" dirty="0">
                <a:cs typeface="Times New Roman" pitchFamily="18" charset="0"/>
              </a:rPr>
              <a:t>in 1675, using a microscope of his own design</a:t>
            </a:r>
            <a:r>
              <a:rPr lang="en-US" dirty="0" smtClean="0">
                <a:cs typeface="Times New Roman" pitchFamily="18" charset="0"/>
              </a:rPr>
              <a:t>.</a:t>
            </a:r>
            <a:endParaRPr lang="en-GB" dirty="0">
              <a:sym typeface="Symbol" panose="05050102010706020507" pitchFamily="18" charset="2"/>
            </a:endParaRPr>
          </a:p>
          <a:p>
            <a:endParaRPr lang="en-GB" dirty="0" smtClean="0"/>
          </a:p>
          <a:p>
            <a:r>
              <a:rPr lang="en-GB" dirty="0" smtClean="0"/>
              <a:t>He is the father </a:t>
            </a:r>
            <a:r>
              <a:rPr lang="en-GB" dirty="0"/>
              <a:t>of Bacteriology and </a:t>
            </a:r>
            <a:r>
              <a:rPr lang="en-GB" dirty="0" smtClean="0"/>
              <a:t>protozoology. In 1676, </a:t>
            </a:r>
            <a:r>
              <a:rPr lang="en-GB" dirty="0"/>
              <a:t>he </a:t>
            </a:r>
            <a:r>
              <a:rPr lang="en-GB" dirty="0" smtClean="0"/>
              <a:t>discovered, observed </a:t>
            </a:r>
            <a:r>
              <a:rPr lang="en-GB" dirty="0"/>
              <a:t>and described microorganisms such as bacteria and protozoa as “Animalcules”. </a:t>
            </a:r>
          </a:p>
        </p:txBody>
      </p:sp>
    </p:spTree>
    <p:extLst>
      <p:ext uri="{BB962C8B-B14F-4D97-AF65-F5344CB8AC3E}">
        <p14:creationId xmlns:p14="http://schemas.microsoft.com/office/powerpoint/2010/main" val="3336591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GB" dirty="0" smtClean="0"/>
              <a:t>TRANSITION ERA</a:t>
            </a:r>
            <a:endParaRPr lang="en-GB" dirty="0"/>
          </a:p>
        </p:txBody>
      </p:sp>
      <p:sp>
        <p:nvSpPr>
          <p:cNvPr id="3" name="Content Placeholder 2"/>
          <p:cNvSpPr>
            <a:spLocks noGrp="1"/>
          </p:cNvSpPr>
          <p:nvPr>
            <p:ph idx="1"/>
          </p:nvPr>
        </p:nvSpPr>
        <p:spPr>
          <a:xfrm>
            <a:off x="0" y="1066800"/>
            <a:ext cx="9144000" cy="5791200"/>
          </a:xfrm>
        </p:spPr>
        <p:txBody>
          <a:bodyPr>
            <a:normAutofit/>
          </a:bodyPr>
          <a:lstStyle/>
          <a:p>
            <a:pPr lvl="0" algn="just"/>
            <a:r>
              <a:rPr lang="en-GB" dirty="0" smtClean="0">
                <a:latin typeface="Times New Roman" panose="02020603050405020304" pitchFamily="18" charset="0"/>
                <a:cs typeface="Times New Roman" panose="02020603050405020304" pitchFamily="18" charset="0"/>
              </a:rPr>
              <a:t>In transition era, Francesco </a:t>
            </a:r>
            <a:r>
              <a:rPr lang="en-GB" dirty="0" err="1" smtClean="0">
                <a:latin typeface="Times New Roman" panose="02020603050405020304" pitchFamily="18" charset="0"/>
                <a:cs typeface="Times New Roman" panose="02020603050405020304" pitchFamily="18" charset="0"/>
              </a:rPr>
              <a:t>Redi</a:t>
            </a:r>
            <a:r>
              <a:rPr lang="en-GB" dirty="0" smtClean="0">
                <a:latin typeface="Times New Roman" panose="02020603050405020304" pitchFamily="18" charset="0"/>
                <a:cs typeface="Times New Roman" panose="02020603050405020304" pitchFamily="18" charset="0"/>
              </a:rPr>
              <a:t> between </a:t>
            </a:r>
            <a:r>
              <a:rPr lang="en-GB" dirty="0">
                <a:latin typeface="Times New Roman" panose="02020603050405020304" pitchFamily="18" charset="0"/>
                <a:cs typeface="Times New Roman" panose="02020603050405020304" pitchFamily="18" charset="0"/>
              </a:rPr>
              <a:t>(1626 - 1697) </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showed that maggots would not arise from decaying meat, when it is covered. </a:t>
            </a:r>
            <a:endParaRPr lang="en-GB" dirty="0" smtClean="0">
              <a:latin typeface="Times New Roman" panose="02020603050405020304" pitchFamily="18" charset="0"/>
              <a:cs typeface="Times New Roman" panose="02020603050405020304" pitchFamily="18" charset="0"/>
            </a:endParaRPr>
          </a:p>
          <a:p>
            <a:pPr lvl="0" algn="just"/>
            <a:r>
              <a:rPr lang="en-GB" dirty="0" smtClean="0">
                <a:latin typeface="Times New Roman" panose="02020603050405020304" pitchFamily="18" charset="0"/>
                <a:cs typeface="Times New Roman" panose="02020603050405020304" pitchFamily="18" charset="0"/>
              </a:rPr>
              <a:t>John </a:t>
            </a:r>
            <a:r>
              <a:rPr lang="en-GB" dirty="0">
                <a:latin typeface="Times New Roman" panose="02020603050405020304" pitchFamily="18" charset="0"/>
                <a:cs typeface="Times New Roman" panose="02020603050405020304" pitchFamily="18" charset="0"/>
              </a:rPr>
              <a:t>Needham (</a:t>
            </a:r>
            <a:r>
              <a:rPr lang="en-GB" dirty="0" smtClean="0">
                <a:latin typeface="Times New Roman" panose="02020603050405020304" pitchFamily="18" charset="0"/>
                <a:cs typeface="Times New Roman" panose="02020603050405020304" pitchFamily="18" charset="0"/>
              </a:rPr>
              <a:t>1713–1781</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Supported the </a:t>
            </a:r>
            <a:r>
              <a:rPr lang="en-GB" dirty="0">
                <a:latin typeface="Times New Roman" panose="02020603050405020304" pitchFamily="18" charset="0"/>
                <a:cs typeface="Times New Roman" panose="02020603050405020304" pitchFamily="18" charset="0"/>
              </a:rPr>
              <a:t>spontaneous generation theory</a:t>
            </a:r>
            <a:r>
              <a:rPr lang="en-GB" dirty="0" smtClean="0">
                <a:latin typeface="Times New Roman" panose="02020603050405020304" pitchFamily="18" charset="0"/>
                <a:cs typeface="Times New Roman" panose="02020603050405020304" pitchFamily="18" charset="0"/>
              </a:rPr>
              <a:t>.. </a:t>
            </a:r>
          </a:p>
          <a:p>
            <a:pPr lvl="0" algn="just"/>
            <a:r>
              <a:rPr lang="en-GB" dirty="0" err="1" smtClean="0">
                <a:latin typeface="Times New Roman" panose="02020603050405020304" pitchFamily="18" charset="0"/>
                <a:cs typeface="Times New Roman" panose="02020603050405020304" pitchFamily="18" charset="0"/>
              </a:rPr>
              <a:t>Lazzaro</a:t>
            </a:r>
            <a:r>
              <a:rPr lang="en-GB" dirty="0" smtClean="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spallanzai</a:t>
            </a:r>
            <a:r>
              <a:rPr lang="en-GB" dirty="0">
                <a:latin typeface="Times New Roman" panose="02020603050405020304" pitchFamily="18" charset="0"/>
                <a:cs typeface="Times New Roman" panose="02020603050405020304" pitchFamily="18" charset="0"/>
              </a:rPr>
              <a:t> (1729 – 1799</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He demonstrated that air carried germs to the culture </a:t>
            </a:r>
            <a:r>
              <a:rPr lang="en-GB" dirty="0" smtClean="0">
                <a:latin typeface="Times New Roman" panose="02020603050405020304" pitchFamily="18" charset="0"/>
                <a:cs typeface="Times New Roman" panose="02020603050405020304" pitchFamily="18" charset="0"/>
              </a:rPr>
              <a:t>medium</a:t>
            </a:r>
            <a:r>
              <a:rPr lang="en-GB" smtClean="0">
                <a:latin typeface="Times New Roman" panose="02020603050405020304" pitchFamily="18" charset="0"/>
                <a:cs typeface="Times New Roman" panose="02020603050405020304" pitchFamily="18" charset="0"/>
              </a:rPr>
              <a:t>. </a:t>
            </a:r>
          </a:p>
          <a:p>
            <a:pPr lvl="0" algn="just"/>
            <a:r>
              <a:rPr lang="en-GB" smtClean="0">
                <a:latin typeface="Times New Roman" panose="02020603050405020304" pitchFamily="18" charset="0"/>
                <a:cs typeface="Times New Roman" panose="02020603050405020304" pitchFamily="18" charset="0"/>
              </a:rPr>
              <a:t>He </a:t>
            </a:r>
            <a:r>
              <a:rPr lang="en-GB" dirty="0">
                <a:latin typeface="Times New Roman" panose="02020603050405020304" pitchFamily="18" charset="0"/>
                <a:cs typeface="Times New Roman" panose="02020603050405020304" pitchFamily="18" charset="0"/>
              </a:rPr>
              <a:t>showed that boiled broth would not give rise to microscopic forms of life. </a:t>
            </a:r>
          </a:p>
          <a:p>
            <a:endParaRPr lang="en-GB" dirty="0"/>
          </a:p>
        </p:txBody>
      </p:sp>
    </p:spTree>
    <p:extLst>
      <p:ext uri="{BB962C8B-B14F-4D97-AF65-F5344CB8AC3E}">
        <p14:creationId xmlns:p14="http://schemas.microsoft.com/office/powerpoint/2010/main" val="2991788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rmAutofit fontScale="90000"/>
          </a:bodyPr>
          <a:lstStyle/>
          <a:p>
            <a:r>
              <a:rPr lang="en-GB"/>
              <a:t>GOLDEN ERA</a:t>
            </a:r>
          </a:p>
        </p:txBody>
      </p:sp>
      <p:sp>
        <p:nvSpPr>
          <p:cNvPr id="3" name="Content Placeholder 2"/>
          <p:cNvSpPr>
            <a:spLocks noGrp="1"/>
          </p:cNvSpPr>
          <p:nvPr>
            <p:ph idx="1"/>
          </p:nvPr>
        </p:nvSpPr>
        <p:spPr>
          <a:xfrm>
            <a:off x="0" y="914400"/>
            <a:ext cx="9144000" cy="5943600"/>
          </a:xfrm>
        </p:spPr>
        <p:txBody>
          <a:bodyPr>
            <a:noAutofit/>
          </a:bodyPr>
          <a:lstStyle/>
          <a:p>
            <a:pPr>
              <a:lnSpc>
                <a:spcPct val="120000"/>
              </a:lnSpc>
              <a:buClr>
                <a:schemeClr val="accent1"/>
              </a:buClr>
              <a:buFont typeface="Wingdings" pitchFamily="96" charset="2"/>
              <a:buChar char="§"/>
            </a:pPr>
            <a:r>
              <a:rPr lang="en-GB" dirty="0">
                <a:latin typeface="Times New Roman" panose="02020603050405020304" pitchFamily="18" charset="0"/>
                <a:cs typeface="Times New Roman" panose="02020603050405020304" pitchFamily="18" charset="0"/>
              </a:rPr>
              <a:t>GOLDEN ERA: </a:t>
            </a:r>
            <a:r>
              <a:rPr lang="en-GB" dirty="0" smtClean="0">
                <a:latin typeface="Times New Roman" panose="02020603050405020304" pitchFamily="18" charset="0"/>
                <a:cs typeface="Times New Roman" panose="02020603050405020304" pitchFamily="18" charset="0"/>
              </a:rPr>
              <a:t>In this era,</a:t>
            </a:r>
            <a:r>
              <a:rPr lang="en-US" dirty="0">
                <a:solidFill>
                  <a:srgbClr val="23335C"/>
                </a:solidFill>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Louis Pasteur </a:t>
            </a:r>
            <a:r>
              <a:rPr lang="en-US" dirty="0" smtClean="0">
                <a:solidFill>
                  <a:srgbClr val="23335C"/>
                </a:solidFill>
                <a:latin typeface="Times New Roman" panose="02020603050405020304" pitchFamily="18" charset="0"/>
                <a:cs typeface="Times New Roman" panose="02020603050405020304" pitchFamily="18" charset="0"/>
              </a:rPr>
              <a:t>Showed </a:t>
            </a:r>
            <a:r>
              <a:rPr lang="en-US" dirty="0">
                <a:solidFill>
                  <a:srgbClr val="23335C"/>
                </a:solidFill>
                <a:latin typeface="Times New Roman" panose="02020603050405020304" pitchFamily="18" charset="0"/>
                <a:cs typeface="Times New Roman" panose="02020603050405020304" pitchFamily="18" charset="0"/>
              </a:rPr>
              <a:t>microbes caused </a:t>
            </a:r>
            <a:r>
              <a:rPr lang="en-US" dirty="0" smtClean="0">
                <a:solidFill>
                  <a:srgbClr val="23335C"/>
                </a:solidFill>
                <a:latin typeface="Times New Roman" panose="02020603050405020304" pitchFamily="18" charset="0"/>
                <a:cs typeface="Times New Roman" panose="02020603050405020304" pitchFamily="18" charset="0"/>
              </a:rPr>
              <a:t>fermentation.</a:t>
            </a:r>
            <a:endParaRPr lang="en-US" dirty="0">
              <a:solidFill>
                <a:srgbClr val="23335C"/>
              </a:solidFill>
              <a:latin typeface="Times New Roman" panose="02020603050405020304" pitchFamily="18" charset="0"/>
              <a:cs typeface="Times New Roman" panose="02020603050405020304" pitchFamily="18" charset="0"/>
            </a:endParaRPr>
          </a:p>
          <a:p>
            <a:pPr>
              <a:lnSpc>
                <a:spcPct val="120000"/>
              </a:lnSpc>
              <a:buClr>
                <a:schemeClr val="accent1"/>
              </a:buClr>
            </a:pPr>
            <a:r>
              <a:rPr lang="en-US" dirty="0" smtClean="0">
                <a:solidFill>
                  <a:srgbClr val="23335C"/>
                </a:solidFill>
                <a:latin typeface="Times New Roman" panose="02020603050405020304" pitchFamily="18" charset="0"/>
                <a:cs typeface="Times New Roman" panose="02020603050405020304" pitchFamily="18" charset="0"/>
              </a:rPr>
              <a:t>He studied </a:t>
            </a:r>
            <a:r>
              <a:rPr lang="en-US" dirty="0">
                <a:solidFill>
                  <a:srgbClr val="23335C"/>
                </a:solidFill>
                <a:latin typeface="Times New Roman" panose="02020603050405020304" pitchFamily="18" charset="0"/>
                <a:cs typeface="Times New Roman" panose="02020603050405020304" pitchFamily="18" charset="0"/>
              </a:rPr>
              <a:t>spoilage and introduced “Pasteurization” to prevent </a:t>
            </a:r>
            <a:r>
              <a:rPr lang="en-US" dirty="0" smtClean="0">
                <a:solidFill>
                  <a:srgbClr val="23335C"/>
                </a:solidFill>
                <a:latin typeface="Times New Roman" panose="02020603050405020304" pitchFamily="18" charset="0"/>
                <a:cs typeface="Times New Roman" panose="02020603050405020304" pitchFamily="18" charset="0"/>
              </a:rPr>
              <a:t>it.</a:t>
            </a:r>
            <a:endParaRPr lang="en-GB" dirty="0" smtClean="0">
              <a:latin typeface="Times New Roman" panose="02020603050405020304" pitchFamily="18" charset="0"/>
              <a:cs typeface="Times New Roman" panose="02020603050405020304" pitchFamily="18" charset="0"/>
            </a:endParaRPr>
          </a:p>
          <a:p>
            <a:pPr lvl="0"/>
            <a:r>
              <a:rPr lang="en-GB" dirty="0" smtClean="0">
                <a:latin typeface="Times New Roman" panose="02020603050405020304" pitchFamily="18" charset="0"/>
                <a:cs typeface="Times New Roman" panose="02020603050405020304" pitchFamily="18" charset="0"/>
              </a:rPr>
              <a:t>Louis </a:t>
            </a:r>
            <a:r>
              <a:rPr lang="en-GB" dirty="0">
                <a:latin typeface="Times New Roman" panose="02020603050405020304" pitchFamily="18" charset="0"/>
                <a:cs typeface="Times New Roman" panose="02020603050405020304" pitchFamily="18" charset="0"/>
              </a:rPr>
              <a:t>Pasteur </a:t>
            </a:r>
            <a:r>
              <a:rPr lang="en-GB" dirty="0" smtClean="0">
                <a:latin typeface="Times New Roman" panose="02020603050405020304" pitchFamily="18" charset="0"/>
                <a:cs typeface="Times New Roman" panose="02020603050405020304" pitchFamily="18" charset="0"/>
              </a:rPr>
              <a:t>is </a:t>
            </a:r>
            <a:r>
              <a:rPr lang="en-GB" dirty="0">
                <a:latin typeface="Times New Roman" panose="02020603050405020304" pitchFamily="18" charset="0"/>
                <a:cs typeface="Times New Roman" panose="02020603050405020304" pitchFamily="18" charset="0"/>
              </a:rPr>
              <a:t>the father of Medical Microbiology. </a:t>
            </a:r>
            <a:endParaRPr lang="en-GB" dirty="0">
              <a:latin typeface="Times New Roman" panose="02020603050405020304" pitchFamily="18" charset="0"/>
              <a:cs typeface="Times New Roman" panose="02020603050405020304" pitchFamily="18" charset="0"/>
              <a:sym typeface="Symbol" panose="05050102010706020507" pitchFamily="18" charset="2"/>
            </a:endParaRPr>
          </a:p>
          <a:p>
            <a:r>
              <a:rPr lang="en-GB" dirty="0">
                <a:latin typeface="Times New Roman" panose="02020603050405020304" pitchFamily="18" charset="0"/>
                <a:cs typeface="Times New Roman" panose="02020603050405020304" pitchFamily="18" charset="0"/>
              </a:rPr>
              <a:t>Pasteur in 1897 suggested that mild heating at 62.8°C (145°F) for 30 minutes rather than boiling was enough to destroy the undesirable organisms without ruining the taste of the product, the process was called   Pasteurization</a:t>
            </a:r>
            <a:endParaRPr lang="en-GB" dirty="0"/>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4164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lvl="0" algn="just"/>
            <a:r>
              <a:rPr lang="en-GB" dirty="0">
                <a:latin typeface="Times New Roman" panose="02020603050405020304" pitchFamily="18" charset="0"/>
                <a:cs typeface="Times New Roman" panose="02020603050405020304" pitchFamily="18" charset="0"/>
              </a:rPr>
              <a:t>He invented the processes of pasteurization, fermentation and the development of effective vaccines ( rabies and anthrax). </a:t>
            </a:r>
            <a:endParaRPr lang="en-GB" dirty="0">
              <a:latin typeface="Times New Roman" panose="02020603050405020304" pitchFamily="18" charset="0"/>
              <a:cs typeface="Times New Roman" panose="02020603050405020304" pitchFamily="18" charset="0"/>
              <a:sym typeface="Symbol" panose="05050102010706020507" pitchFamily="18" charset="2"/>
            </a:endParaRPr>
          </a:p>
          <a:p>
            <a:pPr lvl="0" algn="just"/>
            <a:r>
              <a:rPr lang="en-GB" dirty="0" smtClean="0">
                <a:latin typeface="Times New Roman" panose="02020603050405020304" pitchFamily="18" charset="0"/>
                <a:cs typeface="Times New Roman" panose="02020603050405020304" pitchFamily="18" charset="0"/>
              </a:rPr>
              <a:t>Pasteur </a:t>
            </a:r>
            <a:r>
              <a:rPr lang="en-GB" dirty="0">
                <a:latin typeface="Times New Roman" panose="02020603050405020304" pitchFamily="18" charset="0"/>
                <a:cs typeface="Times New Roman" panose="02020603050405020304" pitchFamily="18" charset="0"/>
              </a:rPr>
              <a:t>demonstrated diseases of silkworm was due to a protozoan parasite. </a:t>
            </a:r>
            <a:endParaRPr lang="en-GB" dirty="0" smtClean="0">
              <a:latin typeface="Times New Roman" panose="02020603050405020304" pitchFamily="18" charset="0"/>
              <a:cs typeface="Times New Roman" panose="02020603050405020304" pitchFamily="18" charset="0"/>
            </a:endParaRPr>
          </a:p>
          <a:p>
            <a:pPr marL="0" lvl="0" indent="0" algn="just">
              <a:buNone/>
            </a:pPr>
            <a:r>
              <a:rPr lang="en-GB" b="1" dirty="0" smtClean="0">
                <a:latin typeface="Times New Roman" panose="02020603050405020304" pitchFamily="18" charset="0"/>
                <a:cs typeface="Times New Roman" panose="02020603050405020304" pitchFamily="18" charset="0"/>
              </a:rPr>
              <a:t>CONTRIBUTIONS OF LOIUS PASTEUR</a:t>
            </a:r>
            <a:r>
              <a:rPr lang="en-GB" dirty="0" smtClean="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sym typeface="Symbol" panose="05050102010706020507" pitchFamily="18" charset="2"/>
            </a:endParaRPr>
          </a:p>
          <a:p>
            <a:pPr lvl="0" algn="just"/>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He coined the term “microbiology”, aerobic, anaerobic. </a:t>
            </a:r>
            <a:endParaRPr lang="en-GB" dirty="0">
              <a:latin typeface="Times New Roman" panose="02020603050405020304" pitchFamily="18" charset="0"/>
              <a:cs typeface="Times New Roman" panose="02020603050405020304" pitchFamily="18" charset="0"/>
              <a:sym typeface="Symbol" panose="05050102010706020507" pitchFamily="18" charset="2"/>
            </a:endParaRPr>
          </a:p>
          <a:p>
            <a:pPr lvl="0" algn="just"/>
            <a:r>
              <a:rPr lang="en-GB" dirty="0" smtClean="0">
                <a:latin typeface="Times New Roman" panose="02020603050405020304" pitchFamily="18" charset="0"/>
                <a:cs typeface="Times New Roman" panose="02020603050405020304" pitchFamily="18" charset="0"/>
              </a:rPr>
              <a:t>He </a:t>
            </a:r>
            <a:r>
              <a:rPr lang="en-GB" dirty="0">
                <a:latin typeface="Times New Roman" panose="02020603050405020304" pitchFamily="18" charset="0"/>
                <a:cs typeface="Times New Roman" panose="02020603050405020304" pitchFamily="18" charset="0"/>
              </a:rPr>
              <a:t>disproved the theory of spontaneous </a:t>
            </a:r>
            <a:r>
              <a:rPr lang="en-GB" dirty="0" smtClean="0">
                <a:latin typeface="Times New Roman" panose="02020603050405020304" pitchFamily="18" charset="0"/>
                <a:cs typeface="Times New Roman" panose="02020603050405020304" pitchFamily="18" charset="0"/>
              </a:rPr>
              <a:t>generation.</a:t>
            </a:r>
          </a:p>
          <a:p>
            <a:pPr lvl="0" algn="just"/>
            <a:r>
              <a:rPr lang="en-GB" dirty="0" smtClean="0">
                <a:latin typeface="Times New Roman" panose="02020603050405020304" pitchFamily="18" charset="0"/>
                <a:cs typeface="Times New Roman" panose="02020603050405020304" pitchFamily="18" charset="0"/>
              </a:rPr>
              <a:t>He </a:t>
            </a:r>
            <a:r>
              <a:rPr lang="en-GB" dirty="0">
                <a:latin typeface="Times New Roman" panose="02020603050405020304" pitchFamily="18" charset="0"/>
                <a:cs typeface="Times New Roman" panose="02020603050405020304" pitchFamily="18" charset="0"/>
              </a:rPr>
              <a:t>demonstrated that anthrax was caused by bacteria and also produced the vaccine for the </a:t>
            </a:r>
            <a:r>
              <a:rPr lang="en-GB" dirty="0" smtClean="0">
                <a:latin typeface="Times New Roman" panose="02020603050405020304" pitchFamily="18" charset="0"/>
                <a:cs typeface="Times New Roman" panose="02020603050405020304" pitchFamily="18" charset="0"/>
              </a:rPr>
              <a:t>disease.</a:t>
            </a:r>
          </a:p>
          <a:p>
            <a:pPr lvl="0" algn="just"/>
            <a:r>
              <a:rPr lang="en-GB" dirty="0" smtClean="0">
                <a:latin typeface="Times New Roman" panose="02020603050405020304" pitchFamily="18" charset="0"/>
                <a:cs typeface="Times New Roman" panose="02020603050405020304" pitchFamily="18" charset="0"/>
              </a:rPr>
              <a:t>He </a:t>
            </a:r>
            <a:r>
              <a:rPr lang="en-GB" dirty="0">
                <a:latin typeface="Times New Roman" panose="02020603050405020304" pitchFamily="18" charset="0"/>
                <a:cs typeface="Times New Roman" panose="02020603050405020304" pitchFamily="18" charset="0"/>
              </a:rPr>
              <a:t>developed live attenuated vaccine for the disease. </a:t>
            </a:r>
          </a:p>
          <a:p>
            <a:endParaRPr lang="en-GB" dirty="0"/>
          </a:p>
        </p:txBody>
      </p:sp>
    </p:spTree>
    <p:extLst>
      <p:ext uri="{BB962C8B-B14F-4D97-AF65-F5344CB8AC3E}">
        <p14:creationId xmlns:p14="http://schemas.microsoft.com/office/powerpoint/2010/main" val="3844571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858000"/>
          </a:xfrm>
        </p:spPr>
        <p:txBody>
          <a:bodyPr>
            <a:noAutofit/>
          </a:bodyPr>
          <a:lstStyle/>
          <a:p>
            <a:pPr>
              <a:buFont typeface="Wingdings" panose="05000000000000000000" pitchFamily="2" charset="2"/>
              <a:buChar char="Ø"/>
            </a:pPr>
            <a:r>
              <a:rPr lang="en-US" b="1" dirty="0" smtClean="0">
                <a:cs typeface="Times New Roman" pitchFamily="18" charset="0"/>
              </a:rPr>
              <a:t>INTRODUCTION</a:t>
            </a:r>
            <a:endParaRPr lang="en-US" b="1" dirty="0">
              <a:cs typeface="Times New Roman" pitchFamily="18" charset="0"/>
            </a:endParaRPr>
          </a:p>
          <a:p>
            <a:endParaRPr lang="en-US" sz="2800" dirty="0" smtClean="0">
              <a:cs typeface="Times New Roman" pitchFamily="18" charset="0"/>
            </a:endParaRPr>
          </a:p>
          <a:p>
            <a:r>
              <a:rPr lang="en-US" sz="2800" dirty="0" smtClean="0">
                <a:cs typeface="Times New Roman" pitchFamily="18" charset="0"/>
              </a:rPr>
              <a:t>The </a:t>
            </a:r>
            <a:r>
              <a:rPr lang="en-US" sz="2800" dirty="0">
                <a:cs typeface="Times New Roman" pitchFamily="18" charset="0"/>
              </a:rPr>
              <a:t>study of microorganisms is called </a:t>
            </a:r>
            <a:r>
              <a:rPr lang="en-US" sz="2800" b="1" dirty="0">
                <a:cs typeface="Times New Roman" pitchFamily="18" charset="0"/>
              </a:rPr>
              <a:t>Microbiology</a:t>
            </a:r>
            <a:r>
              <a:rPr lang="en-US" sz="2800" dirty="0">
                <a:cs typeface="Times New Roman" pitchFamily="18" charset="0"/>
              </a:rPr>
              <a:t>, a subject that began with </a:t>
            </a:r>
            <a:r>
              <a:rPr lang="en-US" sz="2800" b="1" dirty="0" smtClean="0">
                <a:cs typeface="Times New Roman" pitchFamily="18" charset="0"/>
              </a:rPr>
              <a:t>Antony </a:t>
            </a:r>
            <a:r>
              <a:rPr lang="en-US" sz="2800" b="1" dirty="0">
                <a:cs typeface="Times New Roman" pitchFamily="18" charset="0"/>
              </a:rPr>
              <a:t>van Leeuwenhoek’s </a:t>
            </a:r>
            <a:r>
              <a:rPr lang="en-US" sz="2800" dirty="0">
                <a:cs typeface="Times New Roman" pitchFamily="18" charset="0"/>
              </a:rPr>
              <a:t>discovery of microorganisms in 1675, using a microscope of his own </a:t>
            </a:r>
            <a:r>
              <a:rPr lang="en-US" sz="2800" dirty="0" smtClean="0">
                <a:cs typeface="Times New Roman" pitchFamily="18" charset="0"/>
              </a:rPr>
              <a:t>design.</a:t>
            </a:r>
            <a:r>
              <a:rPr lang="en-GB" sz="2800" dirty="0"/>
              <a:t> </a:t>
            </a:r>
          </a:p>
          <a:p>
            <a:r>
              <a:rPr lang="en-GB" sz="2800" dirty="0" smtClean="0"/>
              <a:t>Microbe </a:t>
            </a:r>
            <a:r>
              <a:rPr lang="en-GB" sz="2800" dirty="0"/>
              <a:t>is a short form of </a:t>
            </a:r>
            <a:r>
              <a:rPr lang="en-GB" sz="2800" dirty="0" smtClean="0"/>
              <a:t>microorganism meaning </a:t>
            </a:r>
            <a:r>
              <a:rPr lang="en-GB" sz="2800" dirty="0"/>
              <a:t>small organism. This term was first used in 1878 by </a:t>
            </a:r>
            <a:r>
              <a:rPr lang="en-GB" sz="2800" dirty="0" err="1" smtClean="0"/>
              <a:t>Sedillot</a:t>
            </a:r>
            <a:endParaRPr lang="en-US" sz="2800" dirty="0">
              <a:cs typeface="Times New Roman" pitchFamily="18" charset="0"/>
            </a:endParaRPr>
          </a:p>
          <a:p>
            <a:r>
              <a:rPr lang="en-GB" sz="2800" b="1" dirty="0" smtClean="0"/>
              <a:t>Microorganisms</a:t>
            </a:r>
            <a:r>
              <a:rPr lang="en-GB" sz="2800" dirty="0" smtClean="0"/>
              <a:t> </a:t>
            </a:r>
            <a:r>
              <a:rPr lang="en-GB" sz="2800" dirty="0"/>
              <a:t>are organisms that are too tiny to be seen with the naked eyes except with the help of a </a:t>
            </a:r>
            <a:r>
              <a:rPr lang="en-GB" sz="2800" dirty="0" smtClean="0"/>
              <a:t>microscope. They are the oldest form of life on the surface the earth.</a:t>
            </a:r>
          </a:p>
          <a:p>
            <a:r>
              <a:rPr lang="en-GB" sz="2800" dirty="0" smtClean="0"/>
              <a:t>Microbiology constitutes of </a:t>
            </a:r>
            <a:r>
              <a:rPr lang="en-GB" sz="2800" dirty="0" err="1" smtClean="0"/>
              <a:t>branches:parasitology</a:t>
            </a:r>
            <a:r>
              <a:rPr lang="en-GB" sz="2800" dirty="0" smtClean="0"/>
              <a:t>, </a:t>
            </a:r>
            <a:r>
              <a:rPr lang="en-GB" sz="2800" dirty="0" err="1" smtClean="0"/>
              <a:t>bacteriology,virology,mycology,immunology</a:t>
            </a:r>
            <a:r>
              <a:rPr lang="en-GB" sz="2800" dirty="0" smtClean="0"/>
              <a:t> </a:t>
            </a:r>
            <a:r>
              <a:rPr lang="en-GB" sz="2800" dirty="0" err="1" smtClean="0"/>
              <a:t>e.t.c</a:t>
            </a:r>
            <a:endParaRPr lang="en-GB" sz="2800" dirty="0"/>
          </a:p>
          <a:p>
            <a:endParaRPr lang="en-GB" sz="2800" dirty="0" smtClean="0"/>
          </a:p>
        </p:txBody>
      </p:sp>
    </p:spTree>
    <p:extLst>
      <p:ext uri="{BB962C8B-B14F-4D97-AF65-F5344CB8AC3E}">
        <p14:creationId xmlns:p14="http://schemas.microsoft.com/office/powerpoint/2010/main" val="780460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lstStyle/>
          <a:p>
            <a:pPr marL="0" indent="0">
              <a:buClr>
                <a:schemeClr val="accent1"/>
              </a:buClr>
              <a:buNone/>
            </a:pPr>
            <a:endParaRPr lang="en-US" dirty="0">
              <a:solidFill>
                <a:srgbClr val="23335C"/>
              </a:solidFill>
            </a:endParaRPr>
          </a:p>
          <a:p>
            <a:pPr>
              <a:buClr>
                <a:schemeClr val="accent1"/>
              </a:buClr>
              <a:buFont typeface="Wingdings" pitchFamily="96" charset="2"/>
              <a:buChar char="§"/>
            </a:pPr>
            <a:r>
              <a:rPr lang="en-US" dirty="0" smtClean="0">
                <a:solidFill>
                  <a:srgbClr val="23335C"/>
                </a:solidFill>
              </a:rPr>
              <a:t>He </a:t>
            </a:r>
            <a:r>
              <a:rPr lang="en-US" dirty="0">
                <a:solidFill>
                  <a:srgbClr val="23335C"/>
                </a:solidFill>
              </a:rPr>
              <a:t>was the first to use agar as solid culture medium in bacteriology</a:t>
            </a:r>
            <a:r>
              <a:rPr lang="en-US" dirty="0" smtClean="0">
                <a:solidFill>
                  <a:srgbClr val="23335C"/>
                </a:solidFill>
              </a:rPr>
              <a:t>.</a:t>
            </a:r>
            <a:r>
              <a:rPr lang="en-GB" dirty="0" smtClean="0"/>
              <a:t>. </a:t>
            </a:r>
          </a:p>
          <a:p>
            <a:pPr lvl="0"/>
            <a:r>
              <a:rPr lang="en-US" b="1" dirty="0" smtClean="0">
                <a:solidFill>
                  <a:srgbClr val="23335C"/>
                </a:solidFill>
              </a:rPr>
              <a:t>In </a:t>
            </a:r>
            <a:r>
              <a:rPr lang="en-US" b="1" dirty="0">
                <a:solidFill>
                  <a:srgbClr val="23335C"/>
                </a:solidFill>
              </a:rPr>
              <a:t>1876 - Robert Koch</a:t>
            </a:r>
            <a:r>
              <a:rPr lang="en-US" dirty="0">
                <a:solidFill>
                  <a:srgbClr val="23335C"/>
                </a:solidFill>
              </a:rPr>
              <a:t> provided proof that a bacterium causes anthrax using experimental steps now called the </a:t>
            </a:r>
            <a:r>
              <a:rPr lang="en-US" b="1" dirty="0">
                <a:solidFill>
                  <a:srgbClr val="23335C"/>
                </a:solidFill>
              </a:rPr>
              <a:t>Koch’s </a:t>
            </a:r>
            <a:r>
              <a:rPr lang="en-US" b="1" dirty="0" smtClean="0">
                <a:solidFill>
                  <a:srgbClr val="23335C"/>
                </a:solidFill>
              </a:rPr>
              <a:t>Postulates</a:t>
            </a:r>
          </a:p>
          <a:p>
            <a:pPr lvl="0"/>
            <a:endParaRPr lang="en-GB" dirty="0"/>
          </a:p>
          <a:p>
            <a:endParaRPr lang="en-GB" dirty="0"/>
          </a:p>
        </p:txBody>
      </p:sp>
    </p:spTree>
    <p:extLst>
      <p:ext uri="{BB962C8B-B14F-4D97-AF65-F5344CB8AC3E}">
        <p14:creationId xmlns:p14="http://schemas.microsoft.com/office/powerpoint/2010/main" val="620550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normAutofit/>
          </a:bodyPr>
          <a:lstStyle/>
          <a:p>
            <a:pPr marL="0" lvl="0" indent="0">
              <a:buNone/>
            </a:pPr>
            <a:r>
              <a:rPr lang="en-GB" b="1" smtClean="0"/>
              <a:t>KOCH'S POSTULATES: </a:t>
            </a:r>
          </a:p>
          <a:p>
            <a:pPr>
              <a:lnSpc>
                <a:spcPct val="110000"/>
              </a:lnSpc>
              <a:buClr>
                <a:schemeClr val="accent1"/>
              </a:buClr>
              <a:buFont typeface="Wingdings" pitchFamily="96" charset="2"/>
              <a:buChar char="§"/>
            </a:pPr>
            <a:r>
              <a:rPr lang="en-US" smtClean="0">
                <a:solidFill>
                  <a:srgbClr val="23335C"/>
                </a:solidFill>
              </a:rPr>
              <a:t>The </a:t>
            </a:r>
            <a:r>
              <a:rPr lang="en-US">
                <a:solidFill>
                  <a:srgbClr val="23335C"/>
                </a:solidFill>
              </a:rPr>
              <a:t>microbe must always be present in every case of the disease</a:t>
            </a:r>
          </a:p>
          <a:p>
            <a:pPr>
              <a:buClr>
                <a:schemeClr val="accent1"/>
              </a:buClr>
              <a:buFont typeface="Wingdings" pitchFamily="96" charset="2"/>
              <a:buChar char="§"/>
            </a:pPr>
            <a:r>
              <a:rPr lang="en-US">
                <a:solidFill>
                  <a:srgbClr val="23335C"/>
                </a:solidFill>
              </a:rPr>
              <a:t>It must be isolated in pure culture on artificial media</a:t>
            </a:r>
          </a:p>
          <a:p>
            <a:pPr>
              <a:buClr>
                <a:schemeClr val="accent1"/>
              </a:buClr>
              <a:buFont typeface="Wingdings" pitchFamily="96" charset="2"/>
              <a:buChar char="§"/>
            </a:pPr>
            <a:r>
              <a:rPr lang="en-US">
                <a:solidFill>
                  <a:srgbClr val="23335C"/>
                </a:solidFill>
              </a:rPr>
              <a:t>When inoculated into healthy animal host it should produce the same disease</a:t>
            </a:r>
          </a:p>
          <a:p>
            <a:pPr>
              <a:buClr>
                <a:schemeClr val="accent1"/>
              </a:buClr>
              <a:buFont typeface="Wingdings" pitchFamily="96" charset="2"/>
              <a:buChar char="§"/>
            </a:pPr>
            <a:r>
              <a:rPr lang="en-US">
                <a:solidFill>
                  <a:srgbClr val="23335C"/>
                </a:solidFill>
              </a:rPr>
              <a:t>It must be isolated from the diseased animal </a:t>
            </a:r>
            <a:r>
              <a:rPr lang="en-US" smtClean="0">
                <a:solidFill>
                  <a:srgbClr val="23335C"/>
                </a:solidFill>
              </a:rPr>
              <a:t>again</a:t>
            </a:r>
            <a:r>
              <a:rPr lang="en-GB" smtClean="0"/>
              <a:t>. </a:t>
            </a:r>
            <a:endParaRPr lang="en-GB"/>
          </a:p>
          <a:p>
            <a:endParaRPr lang="en-GB"/>
          </a:p>
        </p:txBody>
      </p:sp>
    </p:spTree>
    <p:extLst>
      <p:ext uri="{BB962C8B-B14F-4D97-AF65-F5344CB8AC3E}">
        <p14:creationId xmlns:p14="http://schemas.microsoft.com/office/powerpoint/2010/main" val="2245762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458200" cy="6126163"/>
          </a:xfrm>
        </p:spPr>
        <p:txBody>
          <a:bodyPr/>
          <a:lstStyle/>
          <a:p>
            <a:r>
              <a:rPr lang="en-GB"/>
              <a:t>Fanne Eilshemius Hesse (1850 - </a:t>
            </a:r>
            <a:r>
              <a:rPr lang="en-GB" smtClean="0"/>
              <a:t>1934).He is one </a:t>
            </a:r>
            <a:r>
              <a:rPr lang="en-GB"/>
              <a:t>of Koch's assistant first proposed the use of agar in culture </a:t>
            </a:r>
            <a:r>
              <a:rPr lang="en-GB" smtClean="0"/>
              <a:t>media.</a:t>
            </a:r>
          </a:p>
          <a:p>
            <a:r>
              <a:rPr lang="en-GB" smtClean="0"/>
              <a:t>It </a:t>
            </a:r>
            <a:r>
              <a:rPr lang="en-GB"/>
              <a:t>was not attacked by most </a:t>
            </a:r>
            <a:r>
              <a:rPr lang="en-GB" smtClean="0"/>
              <a:t>bacteria.</a:t>
            </a:r>
          </a:p>
          <a:p>
            <a:r>
              <a:rPr lang="en-GB" smtClean="0"/>
              <a:t>Agar </a:t>
            </a:r>
            <a:r>
              <a:rPr lang="en-GB"/>
              <a:t>is better than gelatin because of its higher melting pointing (96°c) and solidifying (40 – 45°c)points. </a:t>
            </a:r>
            <a:endParaRPr lang="en-GB" smtClean="0"/>
          </a:p>
          <a:p>
            <a:r>
              <a:rPr lang="en-GB" smtClean="0"/>
              <a:t>Richard </a:t>
            </a:r>
            <a:r>
              <a:rPr lang="en-GB"/>
              <a:t>Petri (1887</a:t>
            </a:r>
            <a:r>
              <a:rPr lang="en-GB" smtClean="0"/>
              <a:t>). </a:t>
            </a:r>
            <a:r>
              <a:rPr lang="en-GB"/>
              <a:t>He developed the Petri dish (plate), a container used for solid culture media</a:t>
            </a:r>
          </a:p>
        </p:txBody>
      </p:sp>
    </p:spTree>
    <p:extLst>
      <p:ext uri="{BB962C8B-B14F-4D97-AF65-F5344CB8AC3E}">
        <p14:creationId xmlns:p14="http://schemas.microsoft.com/office/powerpoint/2010/main" val="4280160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991600" cy="6126163"/>
          </a:xfrm>
        </p:spPr>
        <p:txBody>
          <a:bodyPr>
            <a:normAutofit/>
          </a:bodyPr>
          <a:lstStyle/>
          <a:p>
            <a:r>
              <a:rPr lang="en-GB" dirty="0" smtClean="0"/>
              <a:t>Edward </a:t>
            </a:r>
            <a:r>
              <a:rPr lang="en-GB" dirty="0"/>
              <a:t>Jenner (</a:t>
            </a:r>
            <a:r>
              <a:rPr lang="en-GB" dirty="0" smtClean="0"/>
              <a:t>1749-1823).First </a:t>
            </a:r>
            <a:r>
              <a:rPr lang="en-GB" dirty="0"/>
              <a:t>to prevent small </a:t>
            </a:r>
            <a:r>
              <a:rPr lang="en-GB" dirty="0" err="1" smtClean="0"/>
              <a:t>pox.He</a:t>
            </a:r>
            <a:r>
              <a:rPr lang="en-GB" dirty="0" smtClean="0"/>
              <a:t> </a:t>
            </a:r>
            <a:r>
              <a:rPr lang="en-GB" dirty="0"/>
              <a:t>discovered the technique of </a:t>
            </a:r>
            <a:r>
              <a:rPr lang="en-GB" dirty="0" smtClean="0"/>
              <a:t>vaccination.</a:t>
            </a:r>
          </a:p>
          <a:p>
            <a:r>
              <a:rPr lang="en-GB" dirty="0" smtClean="0"/>
              <a:t>Alexander </a:t>
            </a:r>
            <a:r>
              <a:rPr lang="en-GB" dirty="0" err="1" smtClean="0"/>
              <a:t>Flemming</a:t>
            </a:r>
            <a:r>
              <a:rPr lang="en-GB" dirty="0" smtClean="0"/>
              <a:t>(1945).He </a:t>
            </a:r>
            <a:r>
              <a:rPr lang="en-GB" dirty="0"/>
              <a:t>discovered the penicillin from </a:t>
            </a:r>
            <a:r>
              <a:rPr lang="en-GB" dirty="0" err="1"/>
              <a:t>penicillium</a:t>
            </a:r>
            <a:r>
              <a:rPr lang="en-GB" dirty="0"/>
              <a:t> </a:t>
            </a:r>
            <a:r>
              <a:rPr lang="en-GB" dirty="0" err="1"/>
              <a:t>notatum</a:t>
            </a:r>
            <a:r>
              <a:rPr lang="en-GB" dirty="0"/>
              <a:t> that destroy several pathogenic bacteria. </a:t>
            </a:r>
          </a:p>
          <a:p>
            <a:r>
              <a:rPr lang="en-GB" dirty="0" smtClean="0"/>
              <a:t>Paul </a:t>
            </a:r>
            <a:r>
              <a:rPr lang="en-GB" dirty="0" err="1"/>
              <a:t>Erlich</a:t>
            </a:r>
            <a:r>
              <a:rPr lang="en-GB" dirty="0"/>
              <a:t> (</a:t>
            </a:r>
            <a:r>
              <a:rPr lang="en-GB" dirty="0" smtClean="0"/>
              <a:t>1920).He </a:t>
            </a:r>
            <a:r>
              <a:rPr lang="en-GB" dirty="0"/>
              <a:t>discovered the treatment of syphilis by using </a:t>
            </a:r>
            <a:r>
              <a:rPr lang="en-GB" dirty="0" err="1" smtClean="0"/>
              <a:t>arsenic.He</a:t>
            </a:r>
            <a:r>
              <a:rPr lang="en-GB" dirty="0" smtClean="0"/>
              <a:t> </a:t>
            </a:r>
            <a:r>
              <a:rPr lang="en-GB" dirty="0"/>
              <a:t>Studied toxins and antitoxins in quantitative terms &amp; laid foundation of biological standardization</a:t>
            </a:r>
          </a:p>
        </p:txBody>
      </p:sp>
    </p:spTree>
    <p:extLst>
      <p:ext uri="{BB962C8B-B14F-4D97-AF65-F5344CB8AC3E}">
        <p14:creationId xmlns:p14="http://schemas.microsoft.com/office/powerpoint/2010/main" val="747081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533400"/>
          </a:xfrm>
        </p:spPr>
        <p:txBody>
          <a:bodyPr>
            <a:normAutofit fontScale="90000"/>
          </a:bodyPr>
          <a:lstStyle/>
          <a:p>
            <a:r>
              <a:rPr lang="en-GB" dirty="0"/>
              <a:t>MODERN ERA</a:t>
            </a:r>
          </a:p>
        </p:txBody>
      </p:sp>
      <p:sp>
        <p:nvSpPr>
          <p:cNvPr id="3" name="Content Placeholder 2"/>
          <p:cNvSpPr>
            <a:spLocks noGrp="1"/>
          </p:cNvSpPr>
          <p:nvPr>
            <p:ph idx="1"/>
          </p:nvPr>
        </p:nvSpPr>
        <p:spPr>
          <a:xfrm>
            <a:off x="76200" y="914400"/>
            <a:ext cx="9067800" cy="5943600"/>
          </a:xfrm>
        </p:spPr>
        <p:txBody>
          <a:bodyPr>
            <a:normAutofit lnSpcReduction="10000"/>
          </a:bodyPr>
          <a:lstStyle/>
          <a:p>
            <a:pPr lvl="0"/>
            <a:r>
              <a:rPr lang="en-GB" dirty="0"/>
              <a:t>MODERN ERA: I</a:t>
            </a:r>
            <a:r>
              <a:rPr lang="en-GB" dirty="0" smtClean="0"/>
              <a:t>t’s the Nobel </a:t>
            </a:r>
            <a:r>
              <a:rPr lang="en-GB" dirty="0"/>
              <a:t>Laureates </a:t>
            </a:r>
            <a:r>
              <a:rPr lang="en-GB" dirty="0" smtClean="0"/>
              <a:t>Years. </a:t>
            </a:r>
          </a:p>
          <a:p>
            <a:pPr lvl="0"/>
            <a:r>
              <a:rPr lang="en-GB" dirty="0" smtClean="0"/>
              <a:t>In 1901 </a:t>
            </a:r>
            <a:r>
              <a:rPr lang="en-GB" dirty="0"/>
              <a:t>Von </a:t>
            </a:r>
            <a:r>
              <a:rPr lang="en-GB" dirty="0" err="1" smtClean="0"/>
              <a:t>behring</a:t>
            </a:r>
            <a:r>
              <a:rPr lang="en-GB" dirty="0" smtClean="0"/>
              <a:t>: discovered </a:t>
            </a:r>
            <a:r>
              <a:rPr lang="en-GB" dirty="0" err="1" smtClean="0"/>
              <a:t>Diptheria</a:t>
            </a:r>
            <a:r>
              <a:rPr lang="en-GB" dirty="0" smtClean="0"/>
              <a:t> antitoxin </a:t>
            </a:r>
          </a:p>
          <a:p>
            <a:pPr lvl="0"/>
            <a:r>
              <a:rPr lang="en-GB" dirty="0" smtClean="0"/>
              <a:t>1902 </a:t>
            </a:r>
            <a:r>
              <a:rPr lang="en-GB" dirty="0"/>
              <a:t>Ronald </a:t>
            </a:r>
            <a:r>
              <a:rPr lang="en-GB" dirty="0" smtClean="0"/>
              <a:t>Ross:       ,,               Malaria </a:t>
            </a:r>
          </a:p>
          <a:p>
            <a:pPr lvl="0"/>
            <a:r>
              <a:rPr lang="en-GB" dirty="0" smtClean="0"/>
              <a:t>1905 </a:t>
            </a:r>
            <a:r>
              <a:rPr lang="en-GB" dirty="0"/>
              <a:t>Robert </a:t>
            </a:r>
            <a:r>
              <a:rPr lang="en-GB" dirty="0" err="1"/>
              <a:t>koch</a:t>
            </a:r>
            <a:r>
              <a:rPr lang="en-GB" dirty="0"/>
              <a:t> </a:t>
            </a:r>
            <a:r>
              <a:rPr lang="en-GB" dirty="0" smtClean="0"/>
              <a:t>:       ,,              Tuberculosis </a:t>
            </a:r>
          </a:p>
          <a:p>
            <a:pPr lvl="0"/>
            <a:r>
              <a:rPr lang="en-GB" dirty="0" smtClean="0"/>
              <a:t>1908 Metchnikoff:        ,,                Phagocytosis </a:t>
            </a:r>
          </a:p>
          <a:p>
            <a:pPr lvl="0"/>
            <a:r>
              <a:rPr lang="en-GB" dirty="0" smtClean="0"/>
              <a:t>1945 </a:t>
            </a:r>
            <a:r>
              <a:rPr lang="en-GB" dirty="0" err="1"/>
              <a:t>Flemming</a:t>
            </a:r>
            <a:r>
              <a:rPr lang="en-GB" dirty="0"/>
              <a:t> </a:t>
            </a:r>
            <a:r>
              <a:rPr lang="en-GB" dirty="0" smtClean="0"/>
              <a:t>:            ,,                     Penicillin </a:t>
            </a:r>
          </a:p>
          <a:p>
            <a:pPr lvl="0"/>
            <a:r>
              <a:rPr lang="en-GB" dirty="0" smtClean="0"/>
              <a:t>1962 </a:t>
            </a:r>
            <a:r>
              <a:rPr lang="en-GB" dirty="0" err="1"/>
              <a:t>Watson,Crick</a:t>
            </a:r>
            <a:r>
              <a:rPr lang="en-GB" dirty="0"/>
              <a:t> </a:t>
            </a:r>
            <a:r>
              <a:rPr lang="en-GB" dirty="0" smtClean="0"/>
              <a:t>:      ,,               DNA structure </a:t>
            </a:r>
          </a:p>
          <a:p>
            <a:pPr lvl="0"/>
            <a:r>
              <a:rPr lang="en-GB" dirty="0" smtClean="0"/>
              <a:t>1968 </a:t>
            </a:r>
            <a:r>
              <a:rPr lang="en-GB" dirty="0" err="1"/>
              <a:t>Holley,Khorana</a:t>
            </a:r>
            <a:r>
              <a:rPr lang="en-GB" dirty="0"/>
              <a:t> </a:t>
            </a:r>
            <a:r>
              <a:rPr lang="en-GB" dirty="0" smtClean="0"/>
              <a:t>:   ,,                  Genetic </a:t>
            </a:r>
            <a:r>
              <a:rPr lang="en-GB" dirty="0"/>
              <a:t>code </a:t>
            </a:r>
            <a:endParaRPr lang="en-GB" dirty="0" smtClean="0"/>
          </a:p>
          <a:p>
            <a:pPr lvl="0"/>
            <a:r>
              <a:rPr lang="en-GB" dirty="0" smtClean="0"/>
              <a:t>1997 </a:t>
            </a:r>
            <a:r>
              <a:rPr lang="en-GB" dirty="0" err="1" smtClean="0"/>
              <a:t>Pruisne</a:t>
            </a:r>
            <a:r>
              <a:rPr lang="en-GB" dirty="0" smtClean="0"/>
              <a:t>:                   ,,                      Prions </a:t>
            </a:r>
          </a:p>
          <a:p>
            <a:pPr lvl="0"/>
            <a:r>
              <a:rPr lang="en-GB" dirty="0" smtClean="0"/>
              <a:t>2002 </a:t>
            </a:r>
            <a:r>
              <a:rPr lang="en-GB" dirty="0"/>
              <a:t>Brenner, </a:t>
            </a:r>
            <a:r>
              <a:rPr lang="en-GB" dirty="0" err="1"/>
              <a:t>Hervitz</a:t>
            </a:r>
            <a:r>
              <a:rPr lang="en-GB" dirty="0"/>
              <a:t> </a:t>
            </a:r>
            <a:r>
              <a:rPr lang="en-GB" dirty="0" smtClean="0"/>
              <a:t>:    ,,  Genetic </a:t>
            </a:r>
            <a:r>
              <a:rPr lang="en-GB" dirty="0"/>
              <a:t>regulation of organ development &amp;cell death </a:t>
            </a:r>
          </a:p>
          <a:p>
            <a:endParaRPr lang="en-GB" dirty="0"/>
          </a:p>
          <a:p>
            <a:endParaRPr lang="en-GB" dirty="0"/>
          </a:p>
        </p:txBody>
      </p:sp>
    </p:spTree>
    <p:extLst>
      <p:ext uri="{BB962C8B-B14F-4D97-AF65-F5344CB8AC3E}">
        <p14:creationId xmlns:p14="http://schemas.microsoft.com/office/powerpoint/2010/main" val="1991553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GB" dirty="0" smtClean="0">
                <a:latin typeface="Times New Roman" panose="02020603050405020304" pitchFamily="18" charset="0"/>
                <a:cs typeface="Times New Roman" panose="02020603050405020304" pitchFamily="18" charset="0"/>
              </a:rPr>
              <a:t>Modern Microbiology</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pPr marL="0" indent="0" algn="just">
              <a:buNone/>
            </a:pPr>
            <a:r>
              <a:rPr lang="en-GB" dirty="0">
                <a:latin typeface="Times New Roman" panose="02020603050405020304" pitchFamily="18" charset="0"/>
                <a:cs typeface="Times New Roman" panose="02020603050405020304" pitchFamily="18" charset="0"/>
              </a:rPr>
              <a:t>Modern microbiology reaches into many fields of human </a:t>
            </a:r>
            <a:r>
              <a:rPr lang="en-GB" dirty="0" err="1">
                <a:latin typeface="Times New Roman" panose="02020603050405020304" pitchFamily="18" charset="0"/>
                <a:cs typeface="Times New Roman" panose="02020603050405020304" pitchFamily="18" charset="0"/>
              </a:rPr>
              <a:t>endeavor</a:t>
            </a:r>
            <a:r>
              <a:rPr lang="en-GB" dirty="0">
                <a:latin typeface="Times New Roman" panose="02020603050405020304" pitchFamily="18" charset="0"/>
                <a:cs typeface="Times New Roman" panose="02020603050405020304" pitchFamily="18" charset="0"/>
              </a:rPr>
              <a:t>, including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development of pharmaceutical products,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use of quality‐control methods in food and dairy product production,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control of disease‐causing microorganisms in consumable waters, </a:t>
            </a:r>
            <a:r>
              <a:rPr lang="en-GB" dirty="0" smtClean="0">
                <a:latin typeface="Times New Roman" panose="02020603050405020304" pitchFamily="18" charset="0"/>
                <a:cs typeface="Times New Roman" panose="02020603050405020304" pitchFamily="18" charset="0"/>
              </a:rPr>
              <a:t>and </a:t>
            </a:r>
            <a:r>
              <a:rPr lang="en-GB" dirty="0">
                <a:latin typeface="Times New Roman" panose="02020603050405020304" pitchFamily="18" charset="0"/>
                <a:cs typeface="Times New Roman" panose="02020603050405020304" pitchFamily="18" charset="0"/>
              </a:rPr>
              <a:t>the industrial applications of microorganisms.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Microorganisms </a:t>
            </a:r>
            <a:r>
              <a:rPr lang="en-GB" dirty="0">
                <a:latin typeface="Times New Roman" panose="02020603050405020304" pitchFamily="18" charset="0"/>
                <a:cs typeface="Times New Roman" panose="02020603050405020304" pitchFamily="18" charset="0"/>
              </a:rPr>
              <a:t>are used to produce vitamins, amino acids, enzymes, and growth supplements.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They </a:t>
            </a:r>
            <a:r>
              <a:rPr lang="en-GB" dirty="0">
                <a:latin typeface="Times New Roman" panose="02020603050405020304" pitchFamily="18" charset="0"/>
                <a:cs typeface="Times New Roman" panose="02020603050405020304" pitchFamily="18" charset="0"/>
              </a:rPr>
              <a:t>manufacture many foods, including fermented dairy products (sour cream, yogurt, and buttermilk), as well as other fermented foods such as pickles, sauerkraut, breads, and alcoholic beverages. </a:t>
            </a:r>
          </a:p>
          <a:p>
            <a:pPr algn="just"/>
            <a:r>
              <a:rPr lang="en-GB" dirty="0" smtClean="0">
                <a:latin typeface="Times New Roman" panose="02020603050405020304" pitchFamily="18" charset="0"/>
                <a:cs typeface="Times New Roman" panose="02020603050405020304" pitchFamily="18" charset="0"/>
              </a:rPr>
              <a:t>In </a:t>
            </a:r>
            <a:r>
              <a:rPr lang="en-GB" b="1" dirty="0" smtClean="0">
                <a:latin typeface="Times New Roman" panose="02020603050405020304" pitchFamily="18" charset="0"/>
                <a:cs typeface="Times New Roman" panose="02020603050405020304" pitchFamily="18" charset="0"/>
              </a:rPr>
              <a:t>biotechnology, </a:t>
            </a:r>
            <a:r>
              <a:rPr lang="en-GB" dirty="0" smtClean="0">
                <a:latin typeface="Times New Roman" panose="02020603050405020304" pitchFamily="18" charset="0"/>
                <a:cs typeface="Times New Roman" panose="02020603050405020304" pitchFamily="18" charset="0"/>
              </a:rPr>
              <a:t>microorganisms </a:t>
            </a:r>
            <a:r>
              <a:rPr lang="en-GB" dirty="0">
                <a:latin typeface="Times New Roman" panose="02020603050405020304" pitchFamily="18" charset="0"/>
                <a:cs typeface="Times New Roman" panose="02020603050405020304" pitchFamily="18" charset="0"/>
              </a:rPr>
              <a:t>are used as living factories to produce pharmaceuticals that otherwise could not be manufactured. </a:t>
            </a:r>
            <a:r>
              <a:rPr lang="en-GB" dirty="0" smtClean="0">
                <a:latin typeface="Times New Roman" panose="02020603050405020304" pitchFamily="18" charset="0"/>
                <a:cs typeface="Times New Roman" panose="02020603050405020304" pitchFamily="18" charset="0"/>
              </a:rPr>
              <a:t>These </a:t>
            </a:r>
            <a:r>
              <a:rPr lang="en-GB" dirty="0">
                <a:latin typeface="Times New Roman" panose="02020603050405020304" pitchFamily="18" charset="0"/>
                <a:cs typeface="Times New Roman" panose="02020603050405020304" pitchFamily="18" charset="0"/>
              </a:rPr>
              <a:t>substances include the human hormone insulin, the antiviral substance interferon, numerous blood‐clotting factors and </a:t>
            </a:r>
            <a:r>
              <a:rPr lang="en-GB" dirty="0" smtClean="0">
                <a:latin typeface="Times New Roman" panose="02020603050405020304" pitchFamily="18" charset="0"/>
                <a:cs typeface="Times New Roman" panose="02020603050405020304" pitchFamily="18" charset="0"/>
              </a:rPr>
              <a:t>clot dissolving </a:t>
            </a:r>
            <a:r>
              <a:rPr lang="en-GB" dirty="0">
                <a:latin typeface="Times New Roman" panose="02020603050405020304" pitchFamily="18" charset="0"/>
                <a:cs typeface="Times New Roman" panose="02020603050405020304" pitchFamily="18" charset="0"/>
              </a:rPr>
              <a:t>enzymes, and a number of vaccines. </a:t>
            </a:r>
            <a:endParaRPr lang="en-GB" dirty="0" smtClean="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8182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GB" dirty="0" smtClean="0">
                <a:latin typeface="Times New Roman" panose="02020603050405020304" pitchFamily="18" charset="0"/>
                <a:cs typeface="Times New Roman" panose="02020603050405020304" pitchFamily="18" charset="0"/>
              </a:rPr>
              <a:t> OTHER IMPORTANT DISCOVERIES</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38200"/>
            <a:ext cx="9144000" cy="6019800"/>
          </a:xfrm>
        </p:spPr>
        <p:txBody>
          <a:bodyPr>
            <a:normAutofit fontScale="85000" lnSpcReduction="20000"/>
          </a:bodyPr>
          <a:lstStyle/>
          <a:p>
            <a:pPr marL="0" lvl="0" indent="0">
              <a:buNone/>
            </a:pPr>
            <a:endParaRPr lang="en-GB" dirty="0" smtClean="0"/>
          </a:p>
          <a:p>
            <a:pPr marL="0" lvl="0" indent="0" algn="just">
              <a:buNone/>
            </a:pPr>
            <a:r>
              <a:rPr lang="en-GB" dirty="0" smtClean="0">
                <a:latin typeface="Times New Roman" panose="02020603050405020304" pitchFamily="18" charset="0"/>
                <a:cs typeface="Times New Roman" panose="02020603050405020304" pitchFamily="18" charset="0"/>
              </a:rPr>
              <a:t>Bacteria:</a:t>
            </a:r>
          </a:p>
          <a:p>
            <a:pPr lvl="0" algn="just"/>
            <a:r>
              <a:rPr lang="en-GB" dirty="0" smtClean="0">
                <a:latin typeface="Times New Roman" panose="02020603050405020304" pitchFamily="18" charset="0"/>
                <a:cs typeface="Times New Roman" panose="02020603050405020304" pitchFamily="18" charset="0"/>
              </a:rPr>
              <a:t>Hansen </a:t>
            </a:r>
            <a:r>
              <a:rPr lang="en-GB" dirty="0">
                <a:latin typeface="Times New Roman" panose="02020603050405020304" pitchFamily="18" charset="0"/>
                <a:cs typeface="Times New Roman" panose="02020603050405020304" pitchFamily="18" charset="0"/>
              </a:rPr>
              <a:t>(1874) – </a:t>
            </a:r>
            <a:r>
              <a:rPr lang="en-GB" dirty="0" smtClean="0">
                <a:latin typeface="Times New Roman" panose="02020603050405020304" pitchFamily="18" charset="0"/>
                <a:cs typeface="Times New Roman" panose="02020603050405020304" pitchFamily="18" charset="0"/>
              </a:rPr>
              <a:t>discovered Leprosy </a:t>
            </a:r>
            <a:r>
              <a:rPr lang="en-GB" dirty="0" err="1">
                <a:latin typeface="Times New Roman" panose="02020603050405020304" pitchFamily="18" charset="0"/>
                <a:cs typeface="Times New Roman" panose="02020603050405020304" pitchFamily="18" charset="0"/>
              </a:rPr>
              <a:t>bacllus</a:t>
            </a:r>
            <a:r>
              <a:rPr lang="en-GB" dirty="0">
                <a:latin typeface="Times New Roman" panose="02020603050405020304" pitchFamily="18" charset="0"/>
                <a:cs typeface="Times New Roman" panose="02020603050405020304" pitchFamily="18" charset="0"/>
              </a:rPr>
              <a:t> </a:t>
            </a:r>
            <a:endParaRPr lang="en-GB" dirty="0" smtClean="0">
              <a:latin typeface="Times New Roman" panose="02020603050405020304" pitchFamily="18" charset="0"/>
              <a:cs typeface="Times New Roman" panose="02020603050405020304" pitchFamily="18" charset="0"/>
            </a:endParaRPr>
          </a:p>
          <a:p>
            <a:pPr lvl="0" algn="just"/>
            <a:r>
              <a:rPr lang="en-GB" dirty="0" err="1" smtClean="0">
                <a:latin typeface="Times New Roman" panose="02020603050405020304" pitchFamily="18" charset="0"/>
                <a:cs typeface="Times New Roman" panose="02020603050405020304" pitchFamily="18" charset="0"/>
              </a:rPr>
              <a:t>Neisser</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(1879) – </a:t>
            </a:r>
            <a:r>
              <a:rPr lang="en-GB" dirty="0" smtClean="0">
                <a:latin typeface="Times New Roman" panose="02020603050405020304" pitchFamily="18" charset="0"/>
                <a:cs typeface="Times New Roman" panose="02020603050405020304" pitchFamily="18" charset="0"/>
              </a:rPr>
              <a:t>        ,,         Gonococcus</a:t>
            </a:r>
          </a:p>
          <a:p>
            <a:pPr lvl="0" algn="just"/>
            <a:r>
              <a:rPr lang="en-GB" dirty="0" err="1" smtClean="0">
                <a:latin typeface="Times New Roman" panose="02020603050405020304" pitchFamily="18" charset="0"/>
                <a:cs typeface="Times New Roman" panose="02020603050405020304" pitchFamily="18" charset="0"/>
              </a:rPr>
              <a:t>Ogston</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(1881) – </a:t>
            </a:r>
            <a:r>
              <a:rPr lang="en-GB" dirty="0" smtClean="0">
                <a:latin typeface="Times New Roman" panose="02020603050405020304" pitchFamily="18" charset="0"/>
                <a:cs typeface="Times New Roman" panose="02020603050405020304" pitchFamily="18" charset="0"/>
              </a:rPr>
              <a:t>         ,,         Staphylococcus </a:t>
            </a:r>
          </a:p>
          <a:p>
            <a:pPr lvl="0" algn="just"/>
            <a:r>
              <a:rPr lang="en-GB" dirty="0" err="1" smtClean="0">
                <a:latin typeface="Times New Roman" panose="02020603050405020304" pitchFamily="18" charset="0"/>
                <a:cs typeface="Times New Roman" panose="02020603050405020304" pitchFamily="18" charset="0"/>
              </a:rPr>
              <a:t>Loeffler</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(1884) – </a:t>
            </a:r>
            <a:r>
              <a:rPr lang="en-GB" dirty="0" smtClean="0">
                <a:latin typeface="Times New Roman" panose="02020603050405020304" pitchFamily="18" charset="0"/>
                <a:cs typeface="Times New Roman" panose="02020603050405020304" pitchFamily="18" charset="0"/>
              </a:rPr>
              <a:t>         ,,           Diphtheria </a:t>
            </a:r>
            <a:r>
              <a:rPr lang="en-GB" dirty="0">
                <a:latin typeface="Times New Roman" panose="02020603050405020304" pitchFamily="18" charset="0"/>
                <a:cs typeface="Times New Roman" panose="02020603050405020304" pitchFamily="18" charset="0"/>
              </a:rPr>
              <a:t>bacillus </a:t>
            </a:r>
            <a:endParaRPr lang="en-GB" dirty="0" smtClean="0">
              <a:latin typeface="Times New Roman" panose="02020603050405020304" pitchFamily="18" charset="0"/>
              <a:cs typeface="Times New Roman" panose="02020603050405020304" pitchFamily="18" charset="0"/>
            </a:endParaRPr>
          </a:p>
          <a:p>
            <a:pPr lvl="0" algn="just"/>
            <a:r>
              <a:rPr lang="en-GB" dirty="0" smtClean="0">
                <a:latin typeface="Times New Roman" panose="02020603050405020304" pitchFamily="18" charset="0"/>
                <a:cs typeface="Times New Roman" panose="02020603050405020304" pitchFamily="18" charset="0"/>
              </a:rPr>
              <a:t>Roux </a:t>
            </a:r>
            <a:r>
              <a:rPr lang="en-GB" dirty="0">
                <a:latin typeface="Times New Roman" panose="02020603050405020304" pitchFamily="18" charset="0"/>
                <a:cs typeface="Times New Roman" panose="02020603050405020304" pitchFamily="18" charset="0"/>
              </a:rPr>
              <a:t>and </a:t>
            </a:r>
            <a:r>
              <a:rPr lang="en-GB" dirty="0" err="1">
                <a:latin typeface="Times New Roman" panose="02020603050405020304" pitchFamily="18" charset="0"/>
                <a:cs typeface="Times New Roman" panose="02020603050405020304" pitchFamily="18" charset="0"/>
              </a:rPr>
              <a:t>Yersin</a:t>
            </a:r>
            <a:r>
              <a:rPr lang="en-GB" dirty="0">
                <a:latin typeface="Times New Roman" panose="02020603050405020304" pitchFamily="18" charset="0"/>
                <a:cs typeface="Times New Roman" panose="02020603050405020304" pitchFamily="18" charset="0"/>
              </a:rPr>
              <a:t> – </a:t>
            </a:r>
            <a:r>
              <a:rPr lang="en-GB" dirty="0" smtClean="0">
                <a:latin typeface="Times New Roman" panose="02020603050405020304" pitchFamily="18" charset="0"/>
                <a:cs typeface="Times New Roman" panose="02020603050405020304" pitchFamily="18" charset="0"/>
              </a:rPr>
              <a:t>        ,,             Diphtheria </a:t>
            </a:r>
            <a:r>
              <a:rPr lang="en-GB" dirty="0">
                <a:latin typeface="Times New Roman" panose="02020603050405020304" pitchFamily="18" charset="0"/>
                <a:cs typeface="Times New Roman" panose="02020603050405020304" pitchFamily="18" charset="0"/>
              </a:rPr>
              <a:t>toxin </a:t>
            </a:r>
            <a:endParaRPr lang="en-GB" dirty="0" smtClean="0">
              <a:latin typeface="Times New Roman" panose="02020603050405020304" pitchFamily="18" charset="0"/>
              <a:cs typeface="Times New Roman" panose="02020603050405020304" pitchFamily="18" charset="0"/>
            </a:endParaRPr>
          </a:p>
          <a:p>
            <a:pPr marL="0" lvl="0" indent="0" algn="just">
              <a:buNone/>
            </a:pPr>
            <a:r>
              <a:rPr lang="en-GB" dirty="0" smtClean="0">
                <a:latin typeface="Times New Roman" panose="02020603050405020304" pitchFamily="18" charset="0"/>
                <a:cs typeface="Times New Roman" panose="02020603050405020304" pitchFamily="18" charset="0"/>
              </a:rPr>
              <a:t>Viruses:</a:t>
            </a:r>
          </a:p>
          <a:p>
            <a:pPr lvl="0" algn="just"/>
            <a:r>
              <a:rPr lang="en-GB" dirty="0" err="1" smtClean="0">
                <a:latin typeface="Times New Roman" panose="02020603050405020304" pitchFamily="18" charset="0"/>
                <a:cs typeface="Times New Roman" panose="02020603050405020304" pitchFamily="18" charset="0"/>
              </a:rPr>
              <a:t>Beijerinck</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(1898) - Coined the term Virus for filterable infectious agents. </a:t>
            </a:r>
            <a:endParaRPr lang="en-GB" dirty="0" smtClean="0">
              <a:latin typeface="Times New Roman" panose="02020603050405020304" pitchFamily="18" charset="0"/>
              <a:cs typeface="Times New Roman" panose="02020603050405020304" pitchFamily="18" charset="0"/>
            </a:endParaRPr>
          </a:p>
          <a:p>
            <a:pPr lvl="0" algn="just"/>
            <a:r>
              <a:rPr lang="en-GB" dirty="0" smtClean="0">
                <a:latin typeface="Times New Roman" panose="02020603050405020304" pitchFamily="18" charset="0"/>
                <a:cs typeface="Times New Roman" panose="02020603050405020304" pitchFamily="18" charset="0"/>
              </a:rPr>
              <a:t>Pasteur </a:t>
            </a:r>
            <a:r>
              <a:rPr lang="en-GB" dirty="0">
                <a:latin typeface="Times New Roman" panose="02020603050405020304" pitchFamily="18" charset="0"/>
                <a:cs typeface="Times New Roman" panose="02020603050405020304" pitchFamily="18" charset="0"/>
              </a:rPr>
              <a:t>developed Rabies vaccine</a:t>
            </a:r>
            <a:r>
              <a:rPr lang="en-GB" dirty="0" smtClean="0">
                <a:latin typeface="Times New Roman" panose="02020603050405020304" pitchFamily="18" charset="0"/>
                <a:cs typeface="Times New Roman" panose="02020603050405020304" pitchFamily="18" charset="0"/>
              </a:rPr>
              <a:t>.</a:t>
            </a:r>
          </a:p>
          <a:p>
            <a:pPr lvl="0" algn="just"/>
            <a:r>
              <a:rPr lang="en-GB" dirty="0" smtClean="0">
                <a:latin typeface="Times New Roman" panose="02020603050405020304" pitchFamily="18" charset="0"/>
                <a:cs typeface="Times New Roman" panose="02020603050405020304" pitchFamily="18" charset="0"/>
              </a:rPr>
              <a:t>Charles </a:t>
            </a:r>
            <a:r>
              <a:rPr lang="en-GB" dirty="0" err="1">
                <a:latin typeface="Times New Roman" panose="02020603050405020304" pitchFamily="18" charset="0"/>
                <a:cs typeface="Times New Roman" panose="02020603050405020304" pitchFamily="18" charset="0"/>
              </a:rPr>
              <a:t>Chamberland</a:t>
            </a:r>
            <a:r>
              <a:rPr lang="en-GB" dirty="0">
                <a:latin typeface="Times New Roman" panose="02020603050405020304" pitchFamily="18" charset="0"/>
                <a:cs typeface="Times New Roman" panose="02020603050405020304" pitchFamily="18" charset="0"/>
              </a:rPr>
              <a:t>, one of Pasteur’s associates constructed a porcelain bacterial filter. </a:t>
            </a:r>
            <a:endParaRPr lang="en-GB" dirty="0" smtClean="0">
              <a:latin typeface="Times New Roman" panose="02020603050405020304" pitchFamily="18" charset="0"/>
              <a:cs typeface="Times New Roman" panose="02020603050405020304" pitchFamily="18" charset="0"/>
            </a:endParaRPr>
          </a:p>
          <a:p>
            <a:pPr lvl="0" algn="just"/>
            <a:r>
              <a:rPr lang="en-GB" dirty="0" err="1" smtClean="0">
                <a:latin typeface="Times New Roman" panose="02020603050405020304" pitchFamily="18" charset="0"/>
                <a:cs typeface="Times New Roman" panose="02020603050405020304" pitchFamily="18" charset="0"/>
              </a:rPr>
              <a:t>Twort</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and </a:t>
            </a:r>
            <a:r>
              <a:rPr lang="en-GB" dirty="0" err="1">
                <a:latin typeface="Times New Roman" panose="02020603050405020304" pitchFamily="18" charset="0"/>
                <a:cs typeface="Times New Roman" panose="02020603050405020304" pitchFamily="18" charset="0"/>
              </a:rPr>
              <a:t>d’Herelle</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 discovered Bacteriophages</a:t>
            </a:r>
            <a:r>
              <a:rPr lang="en-GB" dirty="0">
                <a:latin typeface="Times New Roman" panose="02020603050405020304" pitchFamily="18" charset="0"/>
                <a:cs typeface="Times New Roman" panose="02020603050405020304" pitchFamily="18" charset="0"/>
              </a:rPr>
              <a:t>. </a:t>
            </a:r>
            <a:endParaRPr lang="en-GB" dirty="0" smtClean="0">
              <a:latin typeface="Times New Roman" panose="02020603050405020304" pitchFamily="18" charset="0"/>
              <a:cs typeface="Times New Roman" panose="02020603050405020304" pitchFamily="18" charset="0"/>
            </a:endParaRPr>
          </a:p>
          <a:p>
            <a:pPr lvl="0" algn="just"/>
            <a:r>
              <a:rPr lang="en-GB" dirty="0" smtClean="0">
                <a:latin typeface="Times New Roman" panose="02020603050405020304" pitchFamily="18" charset="0"/>
                <a:cs typeface="Times New Roman" panose="02020603050405020304" pitchFamily="18" charset="0"/>
              </a:rPr>
              <a:t>Edward </a:t>
            </a:r>
            <a:r>
              <a:rPr lang="en-GB" dirty="0">
                <a:latin typeface="Times New Roman" panose="02020603050405020304" pitchFamily="18" charset="0"/>
                <a:cs typeface="Times New Roman" panose="02020603050405020304" pitchFamily="18" charset="0"/>
              </a:rPr>
              <a:t>Jenner </a:t>
            </a:r>
            <a:r>
              <a:rPr lang="en-GB" dirty="0" smtClean="0">
                <a:latin typeface="Times New Roman" panose="02020603050405020304" pitchFamily="18" charset="0"/>
                <a:cs typeface="Times New Roman" panose="02020603050405020304" pitchFamily="18" charset="0"/>
              </a:rPr>
              <a:t>– discovered Vaccination </a:t>
            </a:r>
            <a:r>
              <a:rPr lang="en-GB" dirty="0">
                <a:latin typeface="Times New Roman" panose="02020603050405020304" pitchFamily="18" charset="0"/>
                <a:cs typeface="Times New Roman" panose="02020603050405020304" pitchFamily="18" charset="0"/>
              </a:rPr>
              <a:t>for Smallpox. </a:t>
            </a:r>
          </a:p>
          <a:p>
            <a:endParaRPr lang="en-GB" dirty="0"/>
          </a:p>
        </p:txBody>
      </p:sp>
    </p:spTree>
    <p:extLst>
      <p:ext uri="{BB962C8B-B14F-4D97-AF65-F5344CB8AC3E}">
        <p14:creationId xmlns:p14="http://schemas.microsoft.com/office/powerpoint/2010/main" val="724525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1"/>
            <a:ext cx="8229600" cy="5940088"/>
          </a:xfrm>
          <a:prstGeom prst="rect">
            <a:avLst/>
          </a:prstGeom>
        </p:spPr>
        <p:txBody>
          <a:bodyPr wrap="square">
            <a:spAutoFit/>
          </a:bodyPr>
          <a:lstStyle/>
          <a:p>
            <a:r>
              <a:rPr lang="en-US" sz="2000" b="1" dirty="0">
                <a:solidFill>
                  <a:srgbClr val="000000"/>
                </a:solidFill>
                <a:latin typeface="Times New Roman" panose="02020603050405020304" pitchFamily="18" charset="0"/>
                <a:cs typeface="Times New Roman" panose="02020603050405020304" pitchFamily="18" charset="0"/>
              </a:rPr>
              <a:t>GRAM STAINING </a:t>
            </a:r>
            <a:endParaRPr lang="en-US" sz="2000" dirty="0">
              <a:solidFill>
                <a:srgbClr val="000000"/>
              </a:solidFill>
              <a:latin typeface="Times New Roman" panose="02020603050405020304" pitchFamily="18" charset="0"/>
              <a:cs typeface="Times New Roman" panose="02020603050405020304" pitchFamily="18" charset="0"/>
            </a:endParaRPr>
          </a:p>
          <a:p>
            <a:r>
              <a:rPr lang="en-US" sz="2000" b="1" dirty="0">
                <a:solidFill>
                  <a:srgbClr val="000000"/>
                </a:solidFill>
                <a:latin typeface="Times New Roman" panose="02020603050405020304" pitchFamily="18" charset="0"/>
                <a:cs typeface="Times New Roman" panose="02020603050405020304" pitchFamily="18" charset="0"/>
              </a:rPr>
              <a:t>Reagents: </a:t>
            </a:r>
            <a:r>
              <a:rPr lang="en-US" sz="2000" dirty="0">
                <a:solidFill>
                  <a:srgbClr val="000000"/>
                </a:solidFill>
                <a:latin typeface="Times New Roman" panose="02020603050405020304" pitchFamily="18" charset="0"/>
                <a:cs typeface="Times New Roman" panose="02020603050405020304" pitchFamily="18" charset="0"/>
              </a:rPr>
              <a:t>Crystal Violet, Iodine, Ethyl alcohol (95%), </a:t>
            </a:r>
            <a:r>
              <a:rPr lang="en-US" sz="2000" dirty="0" err="1">
                <a:solidFill>
                  <a:srgbClr val="000000"/>
                </a:solidFill>
                <a:latin typeface="Times New Roman" panose="02020603050405020304" pitchFamily="18" charset="0"/>
                <a:cs typeface="Times New Roman" panose="02020603050405020304" pitchFamily="18" charset="0"/>
              </a:rPr>
              <a:t>Safranin</a:t>
            </a:r>
            <a:r>
              <a:rPr lang="en-US" sz="2000" dirty="0">
                <a:solidFill>
                  <a:srgbClr val="000000"/>
                </a:solidFill>
                <a:latin typeface="Times New Roman" panose="02020603050405020304" pitchFamily="18" charset="0"/>
                <a:cs typeface="Times New Roman" panose="02020603050405020304" pitchFamily="18" charset="0"/>
              </a:rPr>
              <a:t> </a:t>
            </a:r>
          </a:p>
          <a:p>
            <a:r>
              <a:rPr lang="en-US" sz="2000" b="1" dirty="0">
                <a:solidFill>
                  <a:srgbClr val="000000"/>
                </a:solidFill>
                <a:latin typeface="Times New Roman" panose="02020603050405020304" pitchFamily="18" charset="0"/>
                <a:cs typeface="Times New Roman" panose="02020603050405020304" pitchFamily="18" charset="0"/>
              </a:rPr>
              <a:t>Principle: </a:t>
            </a:r>
            <a:r>
              <a:rPr lang="en-US" sz="2000" dirty="0">
                <a:solidFill>
                  <a:srgbClr val="000000"/>
                </a:solidFill>
                <a:latin typeface="Times New Roman" panose="02020603050405020304" pitchFamily="18" charset="0"/>
                <a:cs typeface="Times New Roman" panose="02020603050405020304" pitchFamily="18" charset="0"/>
              </a:rPr>
              <a:t>The Grams staining (developed by Dr. Hans Christian Gram) is used to differentiate the bacterial cell into two major groups Gram positive and Gram negative which makes it an essential tool for classification and differentiation of microorganisms. Crystal violet is used as a primary stain and iodine acts as a mordant which increases the affinity of the cells for the stain. Ethyl alcohol 95% is used as de-colorizing agent, which acts as lipid solvent and also as protein dehydrating agent, </a:t>
            </a:r>
            <a:r>
              <a:rPr lang="en-US" sz="2000" dirty="0" err="1">
                <a:solidFill>
                  <a:srgbClr val="000000"/>
                </a:solidFill>
                <a:latin typeface="Times New Roman" panose="02020603050405020304" pitchFamily="18" charset="0"/>
                <a:cs typeface="Times New Roman" panose="02020603050405020304" pitchFamily="18" charset="0"/>
              </a:rPr>
              <a:t>Safranin</a:t>
            </a:r>
            <a:r>
              <a:rPr lang="en-US" sz="2000" dirty="0">
                <a:solidFill>
                  <a:srgbClr val="000000"/>
                </a:solidFill>
                <a:latin typeface="Times New Roman" panose="02020603050405020304" pitchFamily="18" charset="0"/>
                <a:cs typeface="Times New Roman" panose="02020603050405020304" pitchFamily="18" charset="0"/>
              </a:rPr>
              <a:t> is used as the secondary stain. </a:t>
            </a:r>
          </a:p>
          <a:p>
            <a:r>
              <a:rPr lang="en-US" sz="2000" b="1" dirty="0">
                <a:solidFill>
                  <a:srgbClr val="000000"/>
                </a:solidFill>
                <a:latin typeface="Times New Roman" panose="02020603050405020304" pitchFamily="18" charset="0"/>
                <a:cs typeface="Times New Roman" panose="02020603050405020304" pitchFamily="18" charset="0"/>
              </a:rPr>
              <a:t>Procedure </a:t>
            </a:r>
            <a:endParaRPr lang="en-US" sz="2000" dirty="0">
              <a:solidFill>
                <a:srgbClr val="000000"/>
              </a:solidFill>
              <a:latin typeface="Times New Roman" panose="02020603050405020304" pitchFamily="18" charset="0"/>
              <a:cs typeface="Times New Roman" panose="02020603050405020304" pitchFamily="18" charset="0"/>
            </a:endParaRPr>
          </a:p>
          <a:p>
            <a:r>
              <a:rPr lang="en-US" sz="2000" b="1" dirty="0">
                <a:solidFill>
                  <a:srgbClr val="000000"/>
                </a:solidFill>
                <a:latin typeface="Times New Roman" panose="02020603050405020304" pitchFamily="18" charset="0"/>
                <a:cs typeface="Times New Roman" panose="02020603050405020304" pitchFamily="18" charset="0"/>
              </a:rPr>
              <a:t>1. </a:t>
            </a:r>
            <a:r>
              <a:rPr lang="en-US" sz="2000" dirty="0">
                <a:solidFill>
                  <a:srgbClr val="000000"/>
                </a:solidFill>
                <a:latin typeface="Times New Roman" panose="02020603050405020304" pitchFamily="18" charset="0"/>
                <a:cs typeface="Times New Roman" panose="02020603050405020304" pitchFamily="18" charset="0"/>
              </a:rPr>
              <a:t>Thin smears of the isolated different colonies were prepared, air dried, and heat fixed. </a:t>
            </a:r>
          </a:p>
          <a:p>
            <a:r>
              <a:rPr lang="en-US" sz="2000" b="1" dirty="0">
                <a:solidFill>
                  <a:srgbClr val="000000"/>
                </a:solidFill>
                <a:latin typeface="Times New Roman" panose="02020603050405020304" pitchFamily="18" charset="0"/>
                <a:cs typeface="Times New Roman" panose="02020603050405020304" pitchFamily="18" charset="0"/>
              </a:rPr>
              <a:t>2. </a:t>
            </a:r>
            <a:r>
              <a:rPr lang="en-US" sz="2000" dirty="0">
                <a:solidFill>
                  <a:srgbClr val="000000"/>
                </a:solidFill>
                <a:latin typeface="Times New Roman" panose="02020603050405020304" pitchFamily="18" charset="0"/>
                <a:cs typeface="Times New Roman" panose="02020603050405020304" pitchFamily="18" charset="0"/>
              </a:rPr>
              <a:t>Smear was covered with crystal violet for 60 seconds. </a:t>
            </a:r>
          </a:p>
          <a:p>
            <a:r>
              <a:rPr lang="en-US" sz="2000" b="1" dirty="0">
                <a:solidFill>
                  <a:srgbClr val="000000"/>
                </a:solidFill>
                <a:latin typeface="Times New Roman" panose="02020603050405020304" pitchFamily="18" charset="0"/>
                <a:cs typeface="Times New Roman" panose="02020603050405020304" pitchFamily="18" charset="0"/>
              </a:rPr>
              <a:t>3. </a:t>
            </a:r>
            <a:r>
              <a:rPr lang="en-US" sz="2000" dirty="0">
                <a:solidFill>
                  <a:srgbClr val="000000"/>
                </a:solidFill>
                <a:latin typeface="Times New Roman" panose="02020603050405020304" pitchFamily="18" charset="0"/>
                <a:cs typeface="Times New Roman" panose="02020603050405020304" pitchFamily="18" charset="0"/>
              </a:rPr>
              <a:t>The stain was washed off using distilled water. The excess water was drained off. </a:t>
            </a:r>
          </a:p>
          <a:p>
            <a:r>
              <a:rPr lang="en-US" sz="2000" b="1" dirty="0">
                <a:solidFill>
                  <a:srgbClr val="000000"/>
                </a:solidFill>
                <a:latin typeface="Times New Roman" panose="02020603050405020304" pitchFamily="18" charset="0"/>
                <a:cs typeface="Times New Roman" panose="02020603050405020304" pitchFamily="18" charset="0"/>
              </a:rPr>
              <a:t>4. </a:t>
            </a:r>
            <a:r>
              <a:rPr lang="en-US" sz="2000" dirty="0">
                <a:solidFill>
                  <a:srgbClr val="000000"/>
                </a:solidFill>
                <a:latin typeface="Times New Roman" panose="02020603050405020304" pitchFamily="18" charset="0"/>
                <a:cs typeface="Times New Roman" panose="02020603050405020304" pitchFamily="18" charset="0"/>
              </a:rPr>
              <a:t>The smear was covered with Gram’s iodine solution and kept for 60 seconds. </a:t>
            </a:r>
          </a:p>
          <a:p>
            <a:r>
              <a:rPr lang="en-US" sz="2000" b="1" dirty="0">
                <a:solidFill>
                  <a:srgbClr val="000000"/>
                </a:solidFill>
                <a:latin typeface="Times New Roman" panose="02020603050405020304" pitchFamily="18" charset="0"/>
                <a:cs typeface="Times New Roman" panose="02020603050405020304" pitchFamily="18" charset="0"/>
              </a:rPr>
              <a:t>5. </a:t>
            </a:r>
            <a:r>
              <a:rPr lang="en-US" sz="2000" dirty="0">
                <a:solidFill>
                  <a:srgbClr val="000000"/>
                </a:solidFill>
                <a:latin typeface="Times New Roman" panose="02020603050405020304" pitchFamily="18" charset="0"/>
                <a:cs typeface="Times New Roman" panose="02020603050405020304" pitchFamily="18" charset="0"/>
              </a:rPr>
              <a:t>The Gram’s iodine was poured off and the smear was flooded with 95% alcohol for 30 seconds. The slide was washed with distilled water. </a:t>
            </a:r>
          </a:p>
        </p:txBody>
      </p:sp>
    </p:spTree>
    <p:extLst>
      <p:ext uri="{BB962C8B-B14F-4D97-AF65-F5344CB8AC3E}">
        <p14:creationId xmlns:p14="http://schemas.microsoft.com/office/powerpoint/2010/main" val="172356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52400"/>
            <a:ext cx="8001000" cy="3046988"/>
          </a:xfrm>
          <a:prstGeom prst="rect">
            <a:avLst/>
          </a:prstGeom>
        </p:spPr>
        <p:txBody>
          <a:bodyPr wrap="square">
            <a:spAutoFit/>
          </a:bodyPr>
          <a:lstStyle/>
          <a:p>
            <a:endParaRPr lang="en-US" sz="2400" dirty="0">
              <a:solidFill>
                <a:srgbClr val="000000"/>
              </a:solidFill>
              <a:latin typeface="Times New Roman" panose="02020603050405020304" pitchFamily="18" charset="0"/>
              <a:cs typeface="Times New Roman" panose="02020603050405020304" pitchFamily="18" charset="0"/>
            </a:endParaRPr>
          </a:p>
          <a:p>
            <a:r>
              <a:rPr lang="en-US" sz="2400" b="1" dirty="0">
                <a:solidFill>
                  <a:srgbClr val="000000"/>
                </a:solidFill>
                <a:latin typeface="Times New Roman" panose="02020603050405020304" pitchFamily="18" charset="0"/>
                <a:cs typeface="Times New Roman" panose="02020603050405020304" pitchFamily="18" charset="0"/>
              </a:rPr>
              <a:t>6. </a:t>
            </a:r>
            <a:r>
              <a:rPr lang="en-US" sz="2400" dirty="0">
                <a:solidFill>
                  <a:srgbClr val="000000"/>
                </a:solidFill>
                <a:latin typeface="Times New Roman" panose="02020603050405020304" pitchFamily="18" charset="0"/>
                <a:cs typeface="Times New Roman" panose="02020603050405020304" pitchFamily="18" charset="0"/>
              </a:rPr>
              <a:t>The counter stain </a:t>
            </a:r>
            <a:r>
              <a:rPr lang="en-US" sz="2400" dirty="0" err="1">
                <a:solidFill>
                  <a:srgbClr val="000000"/>
                </a:solidFill>
                <a:latin typeface="Times New Roman" panose="02020603050405020304" pitchFamily="18" charset="0"/>
                <a:cs typeface="Times New Roman" panose="02020603050405020304" pitchFamily="18" charset="0"/>
              </a:rPr>
              <a:t>Safranin</a:t>
            </a:r>
            <a:r>
              <a:rPr lang="en-US" sz="2400" dirty="0">
                <a:solidFill>
                  <a:srgbClr val="000000"/>
                </a:solidFill>
                <a:latin typeface="Times New Roman" panose="02020603050405020304" pitchFamily="18" charset="0"/>
                <a:cs typeface="Times New Roman" panose="02020603050405020304" pitchFamily="18" charset="0"/>
              </a:rPr>
              <a:t> was added to smear and was kept for 60 seconds. The stain was washed gently for few seconds. </a:t>
            </a:r>
          </a:p>
          <a:p>
            <a:r>
              <a:rPr lang="en-US" sz="2400" b="1" dirty="0">
                <a:solidFill>
                  <a:srgbClr val="000000"/>
                </a:solidFill>
                <a:latin typeface="Times New Roman" panose="02020603050405020304" pitchFamily="18" charset="0"/>
                <a:cs typeface="Times New Roman" panose="02020603050405020304" pitchFamily="18" charset="0"/>
              </a:rPr>
              <a:t>7. </a:t>
            </a:r>
            <a:r>
              <a:rPr lang="en-US" sz="2400" dirty="0">
                <a:solidFill>
                  <a:srgbClr val="000000"/>
                </a:solidFill>
                <a:latin typeface="Times New Roman" panose="02020603050405020304" pitchFamily="18" charset="0"/>
                <a:cs typeface="Times New Roman" panose="02020603050405020304" pitchFamily="18" charset="0"/>
              </a:rPr>
              <a:t>The slide was air dried and, examined with a light microscope under oil immersion. </a:t>
            </a:r>
            <a:endParaRPr lang="en-US" sz="2400" dirty="0" smtClean="0">
              <a:solidFill>
                <a:srgbClr val="000000"/>
              </a:solidFill>
              <a:latin typeface="Times New Roman" panose="02020603050405020304" pitchFamily="18" charset="0"/>
              <a:cs typeface="Times New Roman" panose="02020603050405020304" pitchFamily="18" charset="0"/>
            </a:endParaRPr>
          </a:p>
          <a:p>
            <a:endParaRPr lang="en-US" sz="2400" dirty="0">
              <a:solidFill>
                <a:srgbClr val="000000"/>
              </a:solidFill>
              <a:latin typeface="Times New Roman" panose="02020603050405020304" pitchFamily="18" charset="0"/>
              <a:cs typeface="Times New Roman" panose="02020603050405020304" pitchFamily="18" charset="0"/>
            </a:endParaRPr>
          </a:p>
          <a:p>
            <a:endParaRPr lang="en-US" sz="2400" dirty="0" smtClean="0">
              <a:solidFill>
                <a:srgbClr val="000000"/>
              </a:solidFill>
              <a:latin typeface="Times New Roman" panose="02020603050405020304" pitchFamily="18" charset="0"/>
              <a:cs typeface="Times New Roman" panose="02020603050405020304" pitchFamily="18" charset="0"/>
            </a:endParaRPr>
          </a:p>
          <a:p>
            <a:endParaRPr lang="en-US" sz="2400" dirty="0">
              <a:solidFill>
                <a:srgbClr val="00000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2362200" y="2209800"/>
            <a:ext cx="4584848" cy="3925351"/>
          </a:xfrm>
          <a:prstGeom prst="rect">
            <a:avLst/>
          </a:prstGeom>
        </p:spPr>
      </p:pic>
    </p:spTree>
    <p:extLst>
      <p:ext uri="{BB962C8B-B14F-4D97-AF65-F5344CB8AC3E}">
        <p14:creationId xmlns:p14="http://schemas.microsoft.com/office/powerpoint/2010/main" val="2442857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8078" cy="7269163"/>
          </a:xfrm>
        </p:spPr>
        <p:txBody>
          <a:bodyPr>
            <a:normAutofit fontScale="92500" lnSpcReduction="20000"/>
          </a:bodyPr>
          <a:lstStyle/>
          <a:p>
            <a:endParaRPr lang="en-GB" dirty="0" smtClean="0"/>
          </a:p>
          <a:p>
            <a:pPr>
              <a:buFont typeface="Wingdings" panose="05000000000000000000" pitchFamily="2" charset="2"/>
              <a:buChar char="Ø"/>
            </a:pPr>
            <a:r>
              <a:rPr lang="en-GB" b="1" dirty="0" smtClean="0"/>
              <a:t>MICRORGANISMS AND THE ENVIRONMENT</a:t>
            </a:r>
          </a:p>
          <a:p>
            <a:r>
              <a:rPr lang="en-GB" dirty="0" smtClean="0"/>
              <a:t>Found almost everywhere.</a:t>
            </a:r>
          </a:p>
          <a:p>
            <a:endParaRPr lang="en-GB" dirty="0" smtClean="0"/>
          </a:p>
          <a:p>
            <a:r>
              <a:rPr lang="en-GB" dirty="0" smtClean="0"/>
              <a:t>Found all over the skin even on our eyelashes.</a:t>
            </a:r>
          </a:p>
          <a:p>
            <a:endParaRPr lang="en-GB" dirty="0" smtClean="0"/>
          </a:p>
          <a:p>
            <a:r>
              <a:rPr lang="en-GB" dirty="0" smtClean="0"/>
              <a:t>In the intestine where they help in  food digestion</a:t>
            </a:r>
          </a:p>
          <a:p>
            <a:endParaRPr lang="en-GB" dirty="0" smtClean="0"/>
          </a:p>
          <a:p>
            <a:r>
              <a:rPr lang="en-GB" dirty="0" smtClean="0"/>
              <a:t>The ones that has chloroplast like algae help in photosynthesis.</a:t>
            </a:r>
          </a:p>
          <a:p>
            <a:endParaRPr lang="en-GB" dirty="0" smtClean="0"/>
          </a:p>
          <a:p>
            <a:r>
              <a:rPr lang="en-GB" dirty="0" smtClean="0"/>
              <a:t>Soil microbes helps to break down </a:t>
            </a:r>
            <a:r>
              <a:rPr lang="en-GB" dirty="0" err="1" smtClean="0"/>
              <a:t>down</a:t>
            </a:r>
            <a:r>
              <a:rPr lang="en-GB" dirty="0" smtClean="0"/>
              <a:t> plant and animal matter into smaller particles turning it to matter that other  organisms can use as nutrient.</a:t>
            </a:r>
          </a:p>
          <a:p>
            <a:r>
              <a:rPr lang="en-GB" dirty="0" smtClean="0"/>
              <a:t>Some invade the body causing sickness</a:t>
            </a:r>
            <a:endParaRPr lang="en-GB" dirty="0"/>
          </a:p>
        </p:txBody>
      </p:sp>
    </p:spTree>
    <p:extLst>
      <p:ext uri="{BB962C8B-B14F-4D97-AF65-F5344CB8AC3E}">
        <p14:creationId xmlns:p14="http://schemas.microsoft.com/office/powerpoint/2010/main" val="556258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a:buFont typeface="Wingdings" panose="05000000000000000000" pitchFamily="2" charset="2"/>
              <a:buChar char="Ø"/>
            </a:pPr>
            <a:r>
              <a:rPr lang="en-GB" b="1" dirty="0" smtClean="0"/>
              <a:t>GENERAL CHARACTERISTICS OF MICROORGANISMS</a:t>
            </a:r>
          </a:p>
          <a:p>
            <a:r>
              <a:rPr lang="en-GB" dirty="0" smtClean="0"/>
              <a:t>They </a:t>
            </a:r>
            <a:r>
              <a:rPr lang="en-GB" dirty="0"/>
              <a:t>are the </a:t>
            </a:r>
            <a:r>
              <a:rPr lang="en-GB" dirty="0" smtClean="0"/>
              <a:t>oldest and smallest </a:t>
            </a:r>
            <a:r>
              <a:rPr lang="en-GB" dirty="0"/>
              <a:t>form of life on the surface </a:t>
            </a:r>
            <a:r>
              <a:rPr lang="en-GB" dirty="0" smtClean="0"/>
              <a:t>of the earth.</a:t>
            </a:r>
          </a:p>
          <a:p>
            <a:endParaRPr lang="en-GB" dirty="0" smtClean="0"/>
          </a:p>
          <a:p>
            <a:r>
              <a:rPr lang="en-GB" dirty="0" smtClean="0"/>
              <a:t>Microbes </a:t>
            </a:r>
            <a:r>
              <a:rPr lang="en-GB" dirty="0"/>
              <a:t>can be found almost everywhere(in air, soil</a:t>
            </a:r>
            <a:r>
              <a:rPr lang="en-GB" dirty="0" smtClean="0"/>
              <a:t>, food, </a:t>
            </a:r>
            <a:r>
              <a:rPr lang="en-GB" dirty="0" err="1" smtClean="0"/>
              <a:t>water,and</a:t>
            </a:r>
            <a:r>
              <a:rPr lang="en-GB" dirty="0" smtClean="0"/>
              <a:t> </a:t>
            </a:r>
            <a:r>
              <a:rPr lang="en-GB" dirty="0"/>
              <a:t>in the body  </a:t>
            </a:r>
            <a:r>
              <a:rPr lang="en-GB" dirty="0" err="1"/>
              <a:t>e.t.c</a:t>
            </a:r>
            <a:r>
              <a:rPr lang="en-GB" dirty="0"/>
              <a:t>.</a:t>
            </a:r>
          </a:p>
          <a:p>
            <a:endParaRPr lang="en-GB" dirty="0" smtClean="0"/>
          </a:p>
          <a:p>
            <a:r>
              <a:rPr lang="en-GB" dirty="0" smtClean="0"/>
              <a:t>Most microorganisms </a:t>
            </a:r>
            <a:r>
              <a:rPr lang="en-GB" dirty="0"/>
              <a:t>do not cause diseases and many are </a:t>
            </a:r>
            <a:r>
              <a:rPr lang="en-GB" dirty="0" smtClean="0"/>
              <a:t>beneficial.</a:t>
            </a:r>
          </a:p>
          <a:p>
            <a:endParaRPr lang="en-GB" dirty="0" smtClean="0"/>
          </a:p>
          <a:p>
            <a:r>
              <a:rPr lang="en-GB" dirty="0" smtClean="0"/>
              <a:t>They may be single-celled or multicellular.</a:t>
            </a:r>
          </a:p>
          <a:p>
            <a:endParaRPr lang="en-GB" dirty="0" smtClean="0"/>
          </a:p>
          <a:p>
            <a:r>
              <a:rPr lang="en-GB" dirty="0" smtClean="0"/>
              <a:t>They may be composed of prokaryotic or eukaryotic cells.</a:t>
            </a:r>
          </a:p>
          <a:p>
            <a:endParaRPr lang="en-GB" dirty="0" smtClean="0"/>
          </a:p>
          <a:p>
            <a:r>
              <a:rPr lang="en-GB" dirty="0" smtClean="0"/>
              <a:t>They play complex and unique roles within the ecosystem.</a:t>
            </a:r>
          </a:p>
          <a:p>
            <a:endParaRPr lang="en-GB" dirty="0" smtClean="0"/>
          </a:p>
          <a:p>
            <a:endParaRPr lang="en-GB" dirty="0" smtClean="0"/>
          </a:p>
          <a:p>
            <a:endParaRPr lang="en-US" dirty="0"/>
          </a:p>
          <a:p>
            <a:endParaRPr lang="en-GB" dirty="0"/>
          </a:p>
        </p:txBody>
      </p:sp>
    </p:spTree>
    <p:extLst>
      <p:ext uri="{BB962C8B-B14F-4D97-AF65-F5344CB8AC3E}">
        <p14:creationId xmlns:p14="http://schemas.microsoft.com/office/powerpoint/2010/main" val="96608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Ø"/>
            </a:pPr>
            <a:r>
              <a:rPr lang="en-US" dirty="0" smtClean="0">
                <a:cs typeface="Times New Roman" pitchFamily="18" charset="0"/>
              </a:rPr>
              <a:t>DIVERSITY OF MICROORGANISMS</a:t>
            </a:r>
          </a:p>
          <a:p>
            <a:pPr marL="0" indent="0">
              <a:buNone/>
            </a:pPr>
            <a:endParaRPr lang="en-US" sz="2800" dirty="0" smtClean="0">
              <a:cs typeface="Times New Roman" pitchFamily="18" charset="0"/>
            </a:endParaRPr>
          </a:p>
          <a:p>
            <a:pPr marL="0" indent="0">
              <a:buNone/>
            </a:pPr>
            <a:r>
              <a:rPr lang="en-US" sz="2800" dirty="0" smtClean="0">
                <a:cs typeface="Times New Roman" pitchFamily="18" charset="0"/>
              </a:rPr>
              <a:t>Microorganisms are very diverse; they are divided into five basic types which includes:</a:t>
            </a:r>
          </a:p>
          <a:p>
            <a:pPr marL="0" indent="0">
              <a:buNone/>
            </a:pPr>
            <a:r>
              <a:rPr lang="en-US" sz="2800" dirty="0" smtClean="0">
                <a:cs typeface="Times New Roman" pitchFamily="18" charset="0"/>
              </a:rPr>
              <a:t>1.  bacteria</a:t>
            </a:r>
          </a:p>
          <a:p>
            <a:pPr marL="0" indent="0">
              <a:buNone/>
            </a:pPr>
            <a:r>
              <a:rPr lang="en-US" sz="2800" dirty="0" smtClean="0">
                <a:cs typeface="Times New Roman" pitchFamily="18" charset="0"/>
              </a:rPr>
              <a:t>2.  Fungi, </a:t>
            </a:r>
          </a:p>
          <a:p>
            <a:pPr marL="0" indent="0">
              <a:buNone/>
            </a:pPr>
            <a:r>
              <a:rPr lang="en-US" sz="2800" dirty="0" smtClean="0">
                <a:cs typeface="Times New Roman" pitchFamily="18" charset="0"/>
              </a:rPr>
              <a:t>3.  Algae,</a:t>
            </a:r>
          </a:p>
          <a:p>
            <a:pPr marL="514350" indent="-514350">
              <a:buAutoNum type="arabicPeriod" startAt="4"/>
            </a:pPr>
            <a:r>
              <a:rPr lang="en-US" sz="2800" dirty="0" smtClean="0">
                <a:cs typeface="Times New Roman" pitchFamily="18" charset="0"/>
              </a:rPr>
              <a:t>Protozoa</a:t>
            </a:r>
            <a:endParaRPr lang="en-US" sz="2800" dirty="0">
              <a:cs typeface="Times New Roman" pitchFamily="18" charset="0"/>
            </a:endParaRPr>
          </a:p>
          <a:p>
            <a:pPr marL="514350" indent="-514350">
              <a:buAutoNum type="arabicPeriod" startAt="4"/>
            </a:pPr>
            <a:r>
              <a:rPr lang="en-US" sz="2800" dirty="0" smtClean="0">
                <a:cs typeface="Times New Roman" pitchFamily="18" charset="0"/>
              </a:rPr>
              <a:t>Viruses.</a:t>
            </a:r>
          </a:p>
          <a:p>
            <a:pPr marL="0" indent="0">
              <a:buNone/>
            </a:pPr>
            <a:r>
              <a:rPr lang="en-US" sz="2800" dirty="0" smtClean="0">
                <a:cs typeface="Times New Roman" pitchFamily="18" charset="0"/>
              </a:rPr>
              <a:t>Each type has a characteristic cellular composition, morphology, means of locomotion, and reproduction.</a:t>
            </a:r>
          </a:p>
          <a:p>
            <a:pPr marL="0" indent="0">
              <a:buNone/>
            </a:pPr>
            <a:endParaRPr lang="en-GB" sz="2800" dirty="0" smtClean="0"/>
          </a:p>
        </p:txBody>
      </p:sp>
    </p:spTree>
    <p:extLst>
      <p:ext uri="{BB962C8B-B14F-4D97-AF65-F5344CB8AC3E}">
        <p14:creationId xmlns:p14="http://schemas.microsoft.com/office/powerpoint/2010/main" val="3577782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686800" cy="6553200"/>
          </a:xfrm>
        </p:spPr>
        <p:txBody>
          <a:bodyPr>
            <a:normAutofit fontScale="77500" lnSpcReduction="20000"/>
          </a:bodyPr>
          <a:lstStyle/>
          <a:p>
            <a:pPr>
              <a:lnSpc>
                <a:spcPct val="60000"/>
              </a:lnSpc>
              <a:spcBef>
                <a:spcPct val="50000"/>
              </a:spcBef>
              <a:buClr>
                <a:schemeClr val="accent1"/>
              </a:buClr>
              <a:buFont typeface="Wingdings" pitchFamily="96" charset="2"/>
              <a:buChar char="§"/>
            </a:pPr>
            <a:endParaRPr lang="en-US" sz="2800" dirty="0" smtClean="0">
              <a:solidFill>
                <a:srgbClr val="23335C"/>
              </a:solidFill>
              <a:latin typeface="Times New Roman" pitchFamily="18" charset="0"/>
              <a:cs typeface="Times New Roman" pitchFamily="18" charset="0"/>
            </a:endParaRPr>
          </a:p>
          <a:p>
            <a:pPr marL="0" indent="0">
              <a:lnSpc>
                <a:spcPct val="60000"/>
              </a:lnSpc>
              <a:spcBef>
                <a:spcPct val="50000"/>
              </a:spcBef>
              <a:buClr>
                <a:schemeClr val="accent1"/>
              </a:buClr>
              <a:buNone/>
            </a:pPr>
            <a:r>
              <a:rPr lang="en-US" sz="3100" b="1" dirty="0" smtClean="0">
                <a:solidFill>
                  <a:srgbClr val="23335C"/>
                </a:solidFill>
                <a:latin typeface="Times New Roman" pitchFamily="18" charset="0"/>
                <a:cs typeface="Times New Roman" pitchFamily="18" charset="0"/>
              </a:rPr>
              <a:t>1.Bacteria</a:t>
            </a:r>
          </a:p>
          <a:p>
            <a:pPr>
              <a:lnSpc>
                <a:spcPct val="60000"/>
              </a:lnSpc>
              <a:spcBef>
                <a:spcPct val="50000"/>
              </a:spcBef>
              <a:buClr>
                <a:schemeClr val="accent1"/>
              </a:buClr>
              <a:buFont typeface="Wingdings" pitchFamily="96" charset="2"/>
              <a:buChar char="§"/>
            </a:pPr>
            <a:endParaRPr lang="en-US" sz="2800" dirty="0">
              <a:solidFill>
                <a:srgbClr val="23335C"/>
              </a:solidFill>
              <a:latin typeface="Times New Roman" pitchFamily="18" charset="0"/>
              <a:cs typeface="Times New Roman" pitchFamily="18" charset="0"/>
            </a:endParaRPr>
          </a:p>
          <a:p>
            <a:pPr>
              <a:lnSpc>
                <a:spcPct val="60000"/>
              </a:lnSpc>
              <a:spcBef>
                <a:spcPct val="50000"/>
              </a:spcBef>
              <a:buClr>
                <a:schemeClr val="accent1"/>
              </a:buClr>
              <a:buFont typeface="Wingdings" pitchFamily="96" charset="2"/>
              <a:buChar char="§"/>
            </a:pPr>
            <a:r>
              <a:rPr lang="en-US" sz="3300" dirty="0" smtClean="0">
                <a:solidFill>
                  <a:srgbClr val="23335C"/>
                </a:solidFill>
                <a:latin typeface="Times New Roman" pitchFamily="18" charset="0"/>
                <a:cs typeface="Times New Roman" pitchFamily="18" charset="0"/>
              </a:rPr>
              <a:t>They are Prokaryotes(no cell nucleus)</a:t>
            </a:r>
          </a:p>
          <a:p>
            <a:pPr>
              <a:lnSpc>
                <a:spcPct val="190000"/>
              </a:lnSpc>
              <a:spcBef>
                <a:spcPct val="50000"/>
              </a:spcBef>
              <a:buClr>
                <a:schemeClr val="accent1"/>
              </a:buClr>
              <a:buFont typeface="Wingdings" pitchFamily="96" charset="2"/>
              <a:buChar char="§"/>
            </a:pPr>
            <a:r>
              <a:rPr lang="en-US" sz="3300" dirty="0" smtClean="0">
                <a:solidFill>
                  <a:srgbClr val="23335C"/>
                </a:solidFill>
                <a:latin typeface="Times New Roman" pitchFamily="18" charset="0"/>
                <a:cs typeface="Times New Roman" pitchFamily="18" charset="0"/>
              </a:rPr>
              <a:t>Possess peptidoglycan cell walls</a:t>
            </a:r>
          </a:p>
          <a:p>
            <a:pPr>
              <a:lnSpc>
                <a:spcPct val="160000"/>
              </a:lnSpc>
              <a:spcBef>
                <a:spcPct val="50000"/>
              </a:spcBef>
              <a:buClr>
                <a:schemeClr val="accent1"/>
              </a:buClr>
              <a:buFont typeface="Wingdings" pitchFamily="96" charset="2"/>
              <a:buChar char="§"/>
            </a:pPr>
            <a:r>
              <a:rPr lang="en-US" sz="3300" dirty="0" smtClean="0">
                <a:solidFill>
                  <a:srgbClr val="23335C"/>
                </a:solidFill>
                <a:latin typeface="Times New Roman" pitchFamily="18" charset="0"/>
                <a:cs typeface="Times New Roman" pitchFamily="18" charset="0"/>
              </a:rPr>
              <a:t>Reproduce by binary fission</a:t>
            </a:r>
          </a:p>
          <a:p>
            <a:pPr>
              <a:lnSpc>
                <a:spcPct val="120000"/>
              </a:lnSpc>
              <a:spcBef>
                <a:spcPct val="50000"/>
              </a:spcBef>
              <a:buClr>
                <a:schemeClr val="accent1"/>
              </a:buClr>
              <a:buFont typeface="Wingdings" pitchFamily="96" charset="2"/>
              <a:buChar char="§"/>
            </a:pPr>
            <a:r>
              <a:rPr lang="en-US" sz="3300" dirty="0" smtClean="0">
                <a:solidFill>
                  <a:srgbClr val="23335C"/>
                </a:solidFill>
                <a:latin typeface="Times New Roman" pitchFamily="18" charset="0"/>
                <a:cs typeface="Times New Roman" pitchFamily="18" charset="0"/>
              </a:rPr>
              <a:t>Example: </a:t>
            </a:r>
            <a:r>
              <a:rPr lang="en-US" sz="3300" i="1" dirty="0" smtClean="0">
                <a:solidFill>
                  <a:srgbClr val="23335C"/>
                </a:solidFill>
                <a:latin typeface="Times New Roman" pitchFamily="18" charset="0"/>
                <a:cs typeface="Times New Roman" pitchFamily="18" charset="0"/>
              </a:rPr>
              <a:t>Escherichia coli</a:t>
            </a:r>
            <a:endParaRPr lang="en-US" sz="3300" i="1" dirty="0" smtClean="0">
              <a:latin typeface="Times New Roman" pitchFamily="18" charset="0"/>
              <a:cs typeface="Times New Roman" pitchFamily="18" charset="0"/>
            </a:endParaRPr>
          </a:p>
          <a:p>
            <a:pPr marL="0" indent="0">
              <a:lnSpc>
                <a:spcPct val="130000"/>
              </a:lnSpc>
              <a:spcBef>
                <a:spcPct val="50000"/>
              </a:spcBef>
              <a:buClr>
                <a:schemeClr val="accent1"/>
              </a:buClr>
              <a:buNone/>
            </a:pPr>
            <a:r>
              <a:rPr lang="en-US" b="1" dirty="0">
                <a:solidFill>
                  <a:srgbClr val="23335C"/>
                </a:solidFill>
                <a:latin typeface="Times New Roman" pitchFamily="18" charset="0"/>
                <a:cs typeface="Times New Roman" pitchFamily="18" charset="0"/>
              </a:rPr>
              <a:t>2.Fungi</a:t>
            </a:r>
          </a:p>
          <a:p>
            <a:pPr>
              <a:lnSpc>
                <a:spcPct val="130000"/>
              </a:lnSpc>
              <a:spcBef>
                <a:spcPct val="50000"/>
              </a:spcBef>
              <a:buClr>
                <a:schemeClr val="accent1"/>
              </a:buClr>
              <a:buFont typeface="Wingdings" pitchFamily="96" charset="2"/>
              <a:buChar char="§"/>
            </a:pPr>
            <a:r>
              <a:rPr lang="en-US" sz="3300" dirty="0">
                <a:solidFill>
                  <a:srgbClr val="23335C"/>
                </a:solidFill>
                <a:latin typeface="Times New Roman" pitchFamily="18" charset="0"/>
                <a:cs typeface="Times New Roman" pitchFamily="18" charset="0"/>
              </a:rPr>
              <a:t>They are eukaryotes(cell nucleus)</a:t>
            </a:r>
          </a:p>
          <a:p>
            <a:pPr>
              <a:lnSpc>
                <a:spcPct val="130000"/>
              </a:lnSpc>
              <a:spcBef>
                <a:spcPct val="50000"/>
              </a:spcBef>
              <a:buClr>
                <a:schemeClr val="accent1"/>
              </a:buClr>
              <a:buFont typeface="Wingdings" panose="05000000000000000000" pitchFamily="2" charset="2"/>
              <a:buChar char="§"/>
            </a:pPr>
            <a:r>
              <a:rPr lang="en-US" sz="3300" dirty="0">
                <a:solidFill>
                  <a:srgbClr val="23335C"/>
                </a:solidFill>
                <a:latin typeface="Times New Roman" pitchFamily="18" charset="0"/>
                <a:cs typeface="Times New Roman" pitchFamily="18" charset="0"/>
              </a:rPr>
              <a:t>Have Chitin cell walls</a:t>
            </a:r>
          </a:p>
          <a:p>
            <a:pPr>
              <a:lnSpc>
                <a:spcPct val="130000"/>
              </a:lnSpc>
              <a:spcBef>
                <a:spcPct val="50000"/>
              </a:spcBef>
              <a:buClr>
                <a:schemeClr val="accent1"/>
              </a:buClr>
              <a:buFont typeface="Wingdings" pitchFamily="96" charset="2"/>
              <a:buChar char="§"/>
            </a:pPr>
            <a:r>
              <a:rPr lang="en-US" sz="3300" dirty="0">
                <a:solidFill>
                  <a:srgbClr val="23335C"/>
                </a:solidFill>
                <a:latin typeface="Times New Roman" pitchFamily="18" charset="0"/>
                <a:cs typeface="Times New Roman" pitchFamily="18" charset="0"/>
              </a:rPr>
              <a:t>they are unicellular(molds and mushroom) and multicellular(yeast</a:t>
            </a:r>
            <a:endParaRPr lang="en-US" sz="3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spcBef>
                <a:spcPct val="50000"/>
              </a:spcBef>
              <a:buClr>
                <a:schemeClr val="accent1"/>
              </a:buClr>
              <a:buFont typeface="Wingdings" pitchFamily="96" charset="2"/>
              <a:buChar char="§"/>
            </a:pPr>
            <a:r>
              <a:rPr lang="en-US" sz="2800" b="1" dirty="0" smtClean="0">
                <a:solidFill>
                  <a:srgbClr val="23335C"/>
                </a:solidFill>
              </a:rPr>
              <a:t>3.Algae</a:t>
            </a:r>
          </a:p>
          <a:p>
            <a:pPr>
              <a:spcBef>
                <a:spcPct val="50000"/>
              </a:spcBef>
              <a:buClr>
                <a:schemeClr val="accent1"/>
              </a:buClr>
              <a:buFont typeface="Wingdings" pitchFamily="96" charset="2"/>
              <a:buChar char="§"/>
            </a:pPr>
            <a:r>
              <a:rPr lang="en-US" sz="2800" dirty="0" smtClean="0">
                <a:solidFill>
                  <a:srgbClr val="23335C"/>
                </a:solidFill>
              </a:rPr>
              <a:t>They are eukaryotes.</a:t>
            </a:r>
          </a:p>
          <a:p>
            <a:pPr>
              <a:spcBef>
                <a:spcPct val="50000"/>
              </a:spcBef>
              <a:buClr>
                <a:schemeClr val="accent1"/>
              </a:buClr>
              <a:buFont typeface="Wingdings" pitchFamily="96" charset="2"/>
              <a:buChar char="§"/>
            </a:pPr>
            <a:r>
              <a:rPr lang="en-US" sz="2800" dirty="0" smtClean="0">
                <a:solidFill>
                  <a:srgbClr val="23335C"/>
                </a:solidFill>
              </a:rPr>
              <a:t>Have cellulose cell walls.</a:t>
            </a:r>
          </a:p>
          <a:p>
            <a:pPr>
              <a:spcBef>
                <a:spcPct val="50000"/>
              </a:spcBef>
              <a:buClr>
                <a:schemeClr val="accent1"/>
              </a:buClr>
              <a:buFont typeface="Wingdings" pitchFamily="96" charset="2"/>
              <a:buChar char="§"/>
            </a:pPr>
            <a:r>
              <a:rPr lang="en-US" sz="2800" dirty="0" smtClean="0">
                <a:solidFill>
                  <a:srgbClr val="23335C"/>
                </a:solidFill>
              </a:rPr>
              <a:t>They are Photosynthetic.</a:t>
            </a:r>
          </a:p>
          <a:p>
            <a:pPr>
              <a:spcBef>
                <a:spcPct val="50000"/>
              </a:spcBef>
              <a:buClr>
                <a:schemeClr val="accent1"/>
              </a:buClr>
              <a:buFont typeface="Wingdings" pitchFamily="96" charset="2"/>
              <a:buChar char="§"/>
            </a:pPr>
            <a:r>
              <a:rPr lang="en-US" sz="2800" dirty="0" smtClean="0">
                <a:solidFill>
                  <a:srgbClr val="23335C"/>
                </a:solidFill>
              </a:rPr>
              <a:t>Produce molecular oxygen and organic compounds.</a:t>
            </a:r>
          </a:p>
          <a:p>
            <a:pPr>
              <a:spcBef>
                <a:spcPct val="50000"/>
              </a:spcBef>
              <a:buClr>
                <a:schemeClr val="accent1"/>
              </a:buClr>
              <a:buFont typeface="Wingdings" pitchFamily="96" charset="2"/>
              <a:buChar char="§"/>
            </a:pPr>
            <a:r>
              <a:rPr lang="en-US" sz="2800" dirty="0" smtClean="0">
                <a:solidFill>
                  <a:srgbClr val="23335C"/>
                </a:solidFill>
              </a:rPr>
              <a:t>They are part of food chain.</a:t>
            </a:r>
          </a:p>
          <a:p>
            <a:pPr marL="0" indent="0">
              <a:lnSpc>
                <a:spcPct val="130000"/>
              </a:lnSpc>
              <a:spcBef>
                <a:spcPct val="50000"/>
              </a:spcBef>
              <a:buClr>
                <a:schemeClr val="accent1"/>
              </a:buClr>
              <a:buNone/>
            </a:pPr>
            <a:r>
              <a:rPr lang="en-US" b="1" dirty="0" smtClean="0">
                <a:solidFill>
                  <a:srgbClr val="23335C"/>
                </a:solidFill>
              </a:rPr>
              <a:t>4.Protozoa</a:t>
            </a:r>
          </a:p>
          <a:p>
            <a:pPr>
              <a:lnSpc>
                <a:spcPct val="130000"/>
              </a:lnSpc>
              <a:spcBef>
                <a:spcPct val="50000"/>
              </a:spcBef>
              <a:buClr>
                <a:schemeClr val="accent1"/>
              </a:buClr>
              <a:buFont typeface="Wingdings" pitchFamily="96" charset="2"/>
              <a:buChar char="§"/>
            </a:pPr>
            <a:r>
              <a:rPr lang="en-US" sz="2800" dirty="0" smtClean="0">
                <a:solidFill>
                  <a:srgbClr val="23335C"/>
                </a:solidFill>
              </a:rPr>
              <a:t>Eukaryotes.</a:t>
            </a:r>
            <a:endParaRPr lang="en-US" sz="2800" dirty="0">
              <a:solidFill>
                <a:srgbClr val="23335C"/>
              </a:solidFill>
            </a:endParaRPr>
          </a:p>
          <a:p>
            <a:pPr>
              <a:lnSpc>
                <a:spcPct val="130000"/>
              </a:lnSpc>
              <a:spcBef>
                <a:spcPct val="50000"/>
              </a:spcBef>
              <a:buClr>
                <a:schemeClr val="accent1"/>
              </a:buClr>
              <a:buFont typeface="Wingdings" pitchFamily="96" charset="2"/>
              <a:buChar char="§"/>
            </a:pPr>
            <a:r>
              <a:rPr lang="en-US" sz="2800" dirty="0" smtClean="0">
                <a:solidFill>
                  <a:srgbClr val="23335C"/>
                </a:solidFill>
              </a:rPr>
              <a:t>Mostly saprobes and commensals </a:t>
            </a:r>
          </a:p>
          <a:p>
            <a:pPr>
              <a:lnSpc>
                <a:spcPct val="130000"/>
              </a:lnSpc>
              <a:spcBef>
                <a:spcPct val="50000"/>
              </a:spcBef>
              <a:buClr>
                <a:schemeClr val="accent1"/>
              </a:buClr>
              <a:buFont typeface="Wingdings" pitchFamily="96" charset="2"/>
              <a:buChar char="§"/>
            </a:pPr>
            <a:r>
              <a:rPr lang="en-US" sz="2800" dirty="0" smtClean="0">
                <a:solidFill>
                  <a:srgbClr val="23335C"/>
                </a:solidFill>
              </a:rPr>
              <a:t>May </a:t>
            </a:r>
            <a:r>
              <a:rPr lang="en-US" sz="2800" dirty="0">
                <a:solidFill>
                  <a:srgbClr val="23335C"/>
                </a:solidFill>
              </a:rPr>
              <a:t>be </a:t>
            </a:r>
            <a:r>
              <a:rPr lang="en-US" sz="2800" dirty="0" smtClean="0">
                <a:solidFill>
                  <a:srgbClr val="23335C"/>
                </a:solidFill>
              </a:rPr>
              <a:t>motile by means of pseudopod, cilia or flagella</a:t>
            </a:r>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r>
              <a:rPr lang="en-GB" dirty="0" smtClean="0"/>
              <a:t>   </a:t>
            </a:r>
            <a:r>
              <a:rPr lang="en-GB" b="1" dirty="0" smtClean="0"/>
              <a:t>5.virus</a:t>
            </a:r>
          </a:p>
          <a:p>
            <a:r>
              <a:rPr lang="en-GB" sz="2800" dirty="0" smtClean="0"/>
              <a:t>Simpler and smaller than prokaryotes</a:t>
            </a:r>
          </a:p>
          <a:p>
            <a:r>
              <a:rPr lang="en-GB" sz="2800" dirty="0" smtClean="0"/>
              <a:t>Contains only a smaller amount of genetic material wrapped in a protein capsule.</a:t>
            </a:r>
          </a:p>
          <a:p>
            <a:r>
              <a:rPr lang="en-GB" sz="2800" dirty="0" smtClean="0"/>
              <a:t>Cannot reproduce on its </a:t>
            </a:r>
            <a:r>
              <a:rPr lang="en-GB" sz="2800" dirty="0" err="1" smtClean="0"/>
              <a:t>own;require</a:t>
            </a:r>
            <a:r>
              <a:rPr lang="en-GB" sz="2800" dirty="0" smtClean="0"/>
              <a:t> host cell to inject their DNA or RNA into.</a:t>
            </a:r>
          </a:p>
          <a:p>
            <a:r>
              <a:rPr lang="en-GB" sz="2800" dirty="0" smtClean="0"/>
              <a:t>Relies on the cellular machinery of the host cell to replicate the viral genetic material for it.</a:t>
            </a:r>
            <a:endParaRPr lang="en-GB" sz="2800" dirty="0"/>
          </a:p>
        </p:txBody>
      </p:sp>
    </p:spTree>
    <p:extLst>
      <p:ext uri="{BB962C8B-B14F-4D97-AF65-F5344CB8AC3E}">
        <p14:creationId xmlns:p14="http://schemas.microsoft.com/office/powerpoint/2010/main" val="1679133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a:bodyPr>
          <a:lstStyle/>
          <a:p>
            <a:pPr marL="0" indent="0">
              <a:buNone/>
            </a:pPr>
            <a:r>
              <a:rPr lang="en-GB" b="1" dirty="0" smtClean="0"/>
              <a:t>Characteristics </a:t>
            </a:r>
            <a:r>
              <a:rPr lang="en-GB" b="1" dirty="0"/>
              <a:t>of  prokaryotes</a:t>
            </a:r>
          </a:p>
          <a:p>
            <a:endParaRPr lang="en-GB" dirty="0" smtClean="0"/>
          </a:p>
          <a:p>
            <a:r>
              <a:rPr lang="en-GB" sz="2800" dirty="0" smtClean="0"/>
              <a:t>Represent earliest form of life on earth.</a:t>
            </a:r>
          </a:p>
          <a:p>
            <a:r>
              <a:rPr lang="en-GB" sz="2800" dirty="0" smtClean="0"/>
              <a:t>Smaller and simple due to lack of several cellular material.</a:t>
            </a:r>
          </a:p>
          <a:p>
            <a:r>
              <a:rPr lang="en-GB" sz="2800" dirty="0" smtClean="0"/>
              <a:t>And almost  always single-celled</a:t>
            </a:r>
          </a:p>
          <a:p>
            <a:r>
              <a:rPr lang="en-GB" sz="2800" dirty="0" smtClean="0"/>
              <a:t>Are broken into two categories</a:t>
            </a:r>
            <a:r>
              <a:rPr lang="en-GB" sz="2800" b="1" dirty="0" smtClean="0"/>
              <a:t>: bacteria and </a:t>
            </a:r>
            <a:r>
              <a:rPr lang="en-GB" sz="2800" b="1" dirty="0" err="1" smtClean="0"/>
              <a:t>archaea</a:t>
            </a:r>
            <a:r>
              <a:rPr lang="en-GB" sz="2800" b="1" dirty="0"/>
              <a:t>.</a:t>
            </a:r>
            <a:endParaRPr lang="en-GB" sz="2800" b="1" dirty="0" smtClean="0"/>
          </a:p>
          <a:p>
            <a:r>
              <a:rPr lang="en-GB" sz="2800" dirty="0" smtClean="0"/>
              <a:t>Lacks nucleus to hold the cells DNA and lacks any sort of  organized packaging or housing to hold the rest of the cell machinery.</a:t>
            </a:r>
            <a:endParaRPr lang="en-GB" sz="2800" dirty="0"/>
          </a:p>
        </p:txBody>
      </p:sp>
    </p:spTree>
    <p:extLst>
      <p:ext uri="{BB962C8B-B14F-4D97-AF65-F5344CB8AC3E}">
        <p14:creationId xmlns:p14="http://schemas.microsoft.com/office/powerpoint/2010/main" val="494447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21512</TotalTime>
  <Words>1912</Words>
  <Application>Microsoft Office PowerPoint</Application>
  <PresentationFormat>On-screen Show (4:3)</PresentationFormat>
  <Paragraphs>228</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Importance of Microorganisms</vt:lpstr>
      <vt:lpstr>Nomenclature</vt:lpstr>
      <vt:lpstr>PowerPoint Presentation</vt:lpstr>
      <vt:lpstr>Tools of Microbiology</vt:lpstr>
      <vt:lpstr>HISTORY/DISCOVERY OF MICROBIOLOGY</vt:lpstr>
      <vt:lpstr>DISCOVERY ERA</vt:lpstr>
      <vt:lpstr>TRANSITION ERA</vt:lpstr>
      <vt:lpstr>GOLDEN ERA</vt:lpstr>
      <vt:lpstr>PowerPoint Presentation</vt:lpstr>
      <vt:lpstr>PowerPoint Presentation</vt:lpstr>
      <vt:lpstr>PowerPoint Presentation</vt:lpstr>
      <vt:lpstr>PowerPoint Presentation</vt:lpstr>
      <vt:lpstr>PowerPoint Presentation</vt:lpstr>
      <vt:lpstr>MODERN ERA</vt:lpstr>
      <vt:lpstr>Modern Microbiology</vt:lpstr>
      <vt:lpstr> OTHER IMPORTANT DISCOVERIES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Olawale</cp:lastModifiedBy>
  <cp:revision>70</cp:revision>
  <dcterms:created xsi:type="dcterms:W3CDTF">2018-01-16T13:31:05Z</dcterms:created>
  <dcterms:modified xsi:type="dcterms:W3CDTF">2020-01-19T20:22:26Z</dcterms:modified>
</cp:coreProperties>
</file>