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4"/>
  </p:notesMasterIdLst>
  <p:handoutMasterIdLst>
    <p:handoutMasterId r:id="rId35"/>
  </p:handoutMasterIdLst>
  <p:sldIdLst>
    <p:sldId id="256" r:id="rId2"/>
    <p:sldId id="264" r:id="rId3"/>
    <p:sldId id="265" r:id="rId4"/>
    <p:sldId id="261" r:id="rId5"/>
    <p:sldId id="262" r:id="rId6"/>
    <p:sldId id="263" r:id="rId7"/>
    <p:sldId id="270" r:id="rId8"/>
    <p:sldId id="291" r:id="rId9"/>
    <p:sldId id="292" r:id="rId10"/>
    <p:sldId id="293" r:id="rId11"/>
    <p:sldId id="294" r:id="rId12"/>
    <p:sldId id="295" r:id="rId13"/>
    <p:sldId id="280" r:id="rId14"/>
    <p:sldId id="278" r:id="rId15"/>
    <p:sldId id="303" r:id="rId16"/>
    <p:sldId id="304" r:id="rId17"/>
    <p:sldId id="305" r:id="rId18"/>
    <p:sldId id="306" r:id="rId19"/>
    <p:sldId id="307" r:id="rId20"/>
    <p:sldId id="296" r:id="rId21"/>
    <p:sldId id="297" r:id="rId22"/>
    <p:sldId id="298" r:id="rId23"/>
    <p:sldId id="299" r:id="rId24"/>
    <p:sldId id="300" r:id="rId25"/>
    <p:sldId id="301" r:id="rId26"/>
    <p:sldId id="302" r:id="rId27"/>
    <p:sldId id="275" r:id="rId28"/>
    <p:sldId id="286" r:id="rId29"/>
    <p:sldId id="287" r:id="rId30"/>
    <p:sldId id="288" r:id="rId31"/>
    <p:sldId id="274" r:id="rId32"/>
    <p:sldId id="289" r:id="rId33"/>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7982" autoAdjust="0"/>
    <p:restoredTop sz="94660"/>
  </p:normalViewPr>
  <p:slideViewPr>
    <p:cSldViewPr snapToGrid="0">
      <p:cViewPr varScale="1">
        <p:scale>
          <a:sx n="74" d="100"/>
          <a:sy n="74" d="100"/>
        </p:scale>
        <p:origin x="94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9875E51F-414E-4F11-826F-ABAC04F43E61}" type="datetimeFigureOut">
              <a:rPr lang="en-GB" smtClean="0"/>
              <a:pPr/>
              <a:t>26/02/2020</a:t>
            </a:fld>
            <a:endParaRPr lang="en-GB"/>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B09A1F03-AD26-4EC9-803B-1E4ABD70588C}" type="slidenum">
              <a:rPr lang="en-GB" smtClean="0"/>
              <a:pPr/>
              <a:t>‹#›</a:t>
            </a:fld>
            <a:endParaRPr lang="en-GB"/>
          </a:p>
        </p:txBody>
      </p:sp>
    </p:spTree>
    <p:extLst>
      <p:ext uri="{BB962C8B-B14F-4D97-AF65-F5344CB8AC3E}">
        <p14:creationId xmlns:p14="http://schemas.microsoft.com/office/powerpoint/2010/main" val="1692597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63AFC836-0F94-4B0F-A051-010FC8772B3B}" type="datetimeFigureOut">
              <a:rPr lang="en-US" smtClean="0"/>
              <a:pPr/>
              <a:t>2/26/2020</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77A566F8-6317-4EAD-B46D-0291EDFC7F32}" type="slidenum">
              <a:rPr lang="en-GB" smtClean="0"/>
              <a:pPr/>
              <a:t>‹#›</a:t>
            </a:fld>
            <a:endParaRPr lang="en-GB"/>
          </a:p>
        </p:txBody>
      </p:sp>
    </p:spTree>
    <p:extLst>
      <p:ext uri="{BB962C8B-B14F-4D97-AF65-F5344CB8AC3E}">
        <p14:creationId xmlns:p14="http://schemas.microsoft.com/office/powerpoint/2010/main" val="1782720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2/26/2020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349" y="523769"/>
            <a:ext cx="10908264" cy="5347252"/>
          </a:xfrm>
        </p:spPr>
        <p:txBody>
          <a:bodyPr>
            <a:normAutofit/>
          </a:bodyPr>
          <a:lstStyle/>
          <a:p>
            <a:pPr algn="ctr"/>
            <a:r>
              <a:rPr lang="en-GB" b="1" cap="small" dirty="0">
                <a:solidFill>
                  <a:srgbClr val="FF0000"/>
                </a:solidFill>
                <a:latin typeface="Arial Black" panose="020B0A04020102020204" pitchFamily="34" charset="0"/>
              </a:rPr>
              <a:t>introduction to </a:t>
            </a:r>
            <a:r>
              <a:rPr lang="en-GB" b="1" cap="small" dirty="0" smtClean="0">
                <a:solidFill>
                  <a:srgbClr val="FF0000"/>
                </a:solidFill>
                <a:latin typeface="Arial Black" panose="020B0A04020102020204" pitchFamily="34" charset="0"/>
              </a:rPr>
              <a:t>MICROBIOLOGY OF FOOD</a:t>
            </a:r>
            <a:r>
              <a:rPr lang="en-GB" b="1" cap="small" dirty="0">
                <a:solidFill>
                  <a:srgbClr val="FF0000"/>
                </a:solidFill>
                <a:latin typeface="Arial Black" panose="020B0A04020102020204" pitchFamily="34" charset="0"/>
              </a:rPr>
              <a:t/>
            </a:r>
            <a:br>
              <a:rPr lang="en-GB" b="1" cap="small" dirty="0">
                <a:solidFill>
                  <a:srgbClr val="FF0000"/>
                </a:solidFill>
                <a:latin typeface="Arial Black" panose="020B0A04020102020204" pitchFamily="34" charset="0"/>
              </a:rPr>
            </a:br>
            <a:r>
              <a:rPr lang="en-GB" b="1" dirty="0" smtClean="0"/>
              <a:t/>
            </a:r>
            <a:br>
              <a:rPr lang="en-GB" b="1" dirty="0" smtClean="0"/>
            </a:br>
            <a:r>
              <a:rPr lang="en-GB" b="1" dirty="0" smtClean="0"/>
              <a:t>(MCB 202)</a:t>
            </a:r>
            <a:endParaRPr lang="en-GB" b="1" dirty="0"/>
          </a:p>
        </p:txBody>
      </p:sp>
    </p:spTree>
    <p:extLst>
      <p:ext uri="{BB962C8B-B14F-4D97-AF65-F5344CB8AC3E}">
        <p14:creationId xmlns:p14="http://schemas.microsoft.com/office/powerpoint/2010/main" val="761636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5479" y="0"/>
            <a:ext cx="11041117" cy="6858000"/>
          </a:xfrm>
        </p:spPr>
        <p:txBody>
          <a:bodyPr>
            <a:noAutofit/>
          </a:bodyPr>
          <a:lstStyle/>
          <a:p>
            <a:pPr marL="0" lvl="0" indent="0">
              <a:buClr>
                <a:srgbClr val="A53010"/>
              </a:buClr>
              <a:buNone/>
            </a:pPr>
            <a:r>
              <a:rPr lang="en-IE" sz="2700" b="1" dirty="0" smtClean="0">
                <a:solidFill>
                  <a:srgbClr val="FF0000"/>
                </a:solidFill>
                <a:latin typeface="Comic Sans MS" panose="030F0702030302020204" pitchFamily="66" charset="0"/>
              </a:rPr>
              <a:t>Prevention</a:t>
            </a:r>
            <a:r>
              <a:rPr lang="en-IE" sz="2700" b="1" dirty="0">
                <a:solidFill>
                  <a:srgbClr val="FF0000"/>
                </a:solidFill>
                <a:latin typeface="Comic Sans MS" panose="030F0702030302020204" pitchFamily="66" charset="0"/>
              </a:rPr>
              <a:t>: </a:t>
            </a:r>
            <a:r>
              <a:rPr lang="en-IE" sz="2700" b="1" dirty="0">
                <a:solidFill>
                  <a:prstClr val="black">
                    <a:lumMod val="75000"/>
                    <a:lumOff val="25000"/>
                  </a:prstClr>
                </a:solidFill>
                <a:latin typeface="Comic Sans MS" panose="030F0702030302020204" pitchFamily="66" charset="0"/>
              </a:rPr>
              <a:t>	</a:t>
            </a:r>
            <a:r>
              <a:rPr lang="en-IE" sz="2650" dirty="0">
                <a:solidFill>
                  <a:schemeClr val="tx1"/>
                </a:solidFill>
                <a:latin typeface="Comic Sans MS" panose="030F0702030302020204" pitchFamily="66" charset="0"/>
              </a:rPr>
              <a:t>heating (cooking and canning); </a:t>
            </a:r>
          </a:p>
          <a:p>
            <a:pPr marL="0" lvl="0" indent="0">
              <a:buClr>
                <a:srgbClr val="A53010"/>
              </a:buClr>
              <a:buNone/>
            </a:pPr>
            <a:r>
              <a:rPr lang="en-IE" sz="2650" dirty="0">
                <a:solidFill>
                  <a:schemeClr val="tx1"/>
                </a:solidFill>
                <a:latin typeface="Comic Sans MS" panose="030F0702030302020204" pitchFamily="66" charset="0"/>
              </a:rPr>
              <a:t>			</a:t>
            </a:r>
            <a:r>
              <a:rPr lang="en-IE" sz="2650" dirty="0" smtClean="0">
                <a:solidFill>
                  <a:schemeClr val="tx1"/>
                </a:solidFill>
                <a:latin typeface="Comic Sans MS" panose="030F0702030302020204" pitchFamily="66" charset="0"/>
              </a:rPr>
              <a:t>Freezing </a:t>
            </a:r>
            <a:r>
              <a:rPr lang="en-IE" sz="2650" dirty="0">
                <a:solidFill>
                  <a:schemeClr val="tx1"/>
                </a:solidFill>
                <a:latin typeface="Comic Sans MS" panose="030F0702030302020204" pitchFamily="66" charset="0"/>
              </a:rPr>
              <a:t>(cold temperature slows enzyme action) enzyme in vegetable work at low temperature, so must be blanched before </a:t>
            </a:r>
            <a:r>
              <a:rPr lang="en-IE" sz="2650" dirty="0" smtClean="0">
                <a:solidFill>
                  <a:schemeClr val="tx1"/>
                </a:solidFill>
                <a:latin typeface="Comic Sans MS" panose="030F0702030302020204" pitchFamily="66" charset="0"/>
              </a:rPr>
              <a:t>freezing.</a:t>
            </a:r>
          </a:p>
          <a:p>
            <a:pPr marL="0" lvl="0" indent="0">
              <a:buClr>
                <a:srgbClr val="A53010"/>
              </a:buClr>
              <a:buNone/>
            </a:pPr>
            <a:r>
              <a:rPr lang="en-IE" sz="2650" dirty="0" smtClean="0">
                <a:solidFill>
                  <a:schemeClr val="tx1"/>
                </a:solidFill>
                <a:latin typeface="Comic Sans MS" panose="030F0702030302020204" pitchFamily="66" charset="0"/>
              </a:rPr>
              <a:t>			Chemical </a:t>
            </a:r>
            <a:r>
              <a:rPr lang="en-IE" sz="2650" dirty="0">
                <a:solidFill>
                  <a:schemeClr val="tx1"/>
                </a:solidFill>
                <a:latin typeface="Comic Sans MS" panose="030F0702030302020204" pitchFamily="66" charset="0"/>
              </a:rPr>
              <a:t>prevention (acid inactivates enzyme</a:t>
            </a:r>
            <a:r>
              <a:rPr lang="en-IE" sz="2650" dirty="0" smtClean="0">
                <a:solidFill>
                  <a:prstClr val="black">
                    <a:lumMod val="75000"/>
                    <a:lumOff val="25000"/>
                  </a:prstClr>
                </a:solidFill>
                <a:latin typeface="Comic Sans MS" panose="030F0702030302020204" pitchFamily="66" charset="0"/>
              </a:rPr>
              <a:t>)</a:t>
            </a:r>
          </a:p>
          <a:p>
            <a:pPr marL="0" indent="0">
              <a:buClr>
                <a:srgbClr val="A53010"/>
              </a:buClr>
              <a:buNone/>
            </a:pPr>
            <a:r>
              <a:rPr lang="en-IE" sz="2650" b="1" dirty="0" smtClean="0">
                <a:solidFill>
                  <a:srgbClr val="FF0000"/>
                </a:solidFill>
                <a:latin typeface="Comic Sans MS" panose="030F0702030302020204" pitchFamily="66" charset="0"/>
              </a:rPr>
              <a:t>3</a:t>
            </a:r>
            <a:r>
              <a:rPr lang="en-IE" sz="2650" b="1" dirty="0">
                <a:solidFill>
                  <a:srgbClr val="FF0000"/>
                </a:solidFill>
                <a:latin typeface="Comic Sans MS" panose="030F0702030302020204" pitchFamily="66" charset="0"/>
              </a:rPr>
              <a:t>. Chemical reaction</a:t>
            </a:r>
          </a:p>
          <a:p>
            <a:pPr marL="0" indent="0">
              <a:buClr>
                <a:srgbClr val="A53010"/>
              </a:buClr>
              <a:buNone/>
            </a:pPr>
            <a:r>
              <a:rPr lang="sw-KE" sz="2650" dirty="0">
                <a:solidFill>
                  <a:schemeClr val="tx1"/>
                </a:solidFill>
                <a:latin typeface="Comic Sans MS" panose="030F0702030302020204" pitchFamily="66" charset="0"/>
              </a:rPr>
              <a:t>These are reactions that are not catalysed by enzymes.,e.g. oxidation of </a:t>
            </a:r>
            <a:r>
              <a:rPr lang="sw-KE" sz="2650" dirty="0" smtClean="0">
                <a:solidFill>
                  <a:schemeClr val="tx1"/>
                </a:solidFill>
                <a:latin typeface="Comic Sans MS" panose="030F0702030302020204" pitchFamily="66" charset="0"/>
              </a:rPr>
              <a:t>fat.</a:t>
            </a:r>
            <a:endParaRPr lang="en-US" sz="2650" dirty="0">
              <a:solidFill>
                <a:schemeClr val="tx1"/>
              </a:solidFill>
              <a:latin typeface="Comic Sans MS" panose="030F0702030302020204" pitchFamily="66" charset="0"/>
            </a:endParaRPr>
          </a:p>
          <a:p>
            <a:pPr marL="0" lvl="0" indent="0" algn="just">
              <a:buClr>
                <a:srgbClr val="A53010"/>
              </a:buClr>
              <a:buNone/>
            </a:pPr>
            <a:r>
              <a:rPr lang="en-IE" sz="2650" b="1" dirty="0" smtClean="0">
                <a:solidFill>
                  <a:srgbClr val="FF0000"/>
                </a:solidFill>
                <a:latin typeface="Comic Sans MS" panose="030F0702030302020204" pitchFamily="66" charset="0"/>
              </a:rPr>
              <a:t>4</a:t>
            </a:r>
            <a:r>
              <a:rPr lang="en-IE" sz="2650" b="1" dirty="0">
                <a:solidFill>
                  <a:srgbClr val="FF0000"/>
                </a:solidFill>
                <a:latin typeface="Comic Sans MS" panose="030F0702030302020204" pitchFamily="66" charset="0"/>
              </a:rPr>
              <a:t>. </a:t>
            </a:r>
            <a:r>
              <a:rPr lang="en-IE" sz="2650" b="1" dirty="0" smtClean="0">
                <a:solidFill>
                  <a:srgbClr val="FF0000"/>
                </a:solidFill>
                <a:latin typeface="Comic Sans MS" panose="030F0702030302020204" pitchFamily="66" charset="0"/>
              </a:rPr>
              <a:t>Vermin</a:t>
            </a:r>
            <a:endParaRPr lang="en-GB" sz="2650" b="1" dirty="0">
              <a:solidFill>
                <a:srgbClr val="FF0000"/>
              </a:solidFill>
              <a:latin typeface="Comic Sans MS" panose="030F0702030302020204" pitchFamily="66" charset="0"/>
            </a:endParaRPr>
          </a:p>
          <a:p>
            <a:pPr marL="0" indent="0" algn="just">
              <a:buNone/>
              <a:defRPr/>
            </a:pPr>
            <a:r>
              <a:rPr lang="sw-KE" sz="2650" dirty="0">
                <a:solidFill>
                  <a:schemeClr val="tx1"/>
                </a:solidFill>
                <a:latin typeface="Comic Sans MS" panose="030F0702030302020204" pitchFamily="66" charset="0"/>
              </a:rPr>
              <a:t>Vermin includes weevils, ants, rats, </a:t>
            </a:r>
            <a:r>
              <a:rPr lang="sw-KE" sz="2650" dirty="0" smtClean="0">
                <a:solidFill>
                  <a:schemeClr val="tx1"/>
                </a:solidFill>
                <a:latin typeface="Comic Sans MS" panose="030F0702030302020204" pitchFamily="66" charset="0"/>
              </a:rPr>
              <a:t>cockroaches</a:t>
            </a:r>
            <a:r>
              <a:rPr lang="sw-KE" sz="2650" dirty="0">
                <a:solidFill>
                  <a:schemeClr val="tx1"/>
                </a:solidFill>
                <a:latin typeface="Comic Sans MS" panose="030F0702030302020204" pitchFamily="66" charset="0"/>
              </a:rPr>
              <a:t>, mice, birds, larval stages of some insects. Vermin are important due to:</a:t>
            </a:r>
          </a:p>
          <a:p>
            <a:pPr algn="just">
              <a:buNone/>
              <a:defRPr/>
            </a:pPr>
            <a:r>
              <a:rPr lang="sw-KE" sz="2650" dirty="0">
                <a:solidFill>
                  <a:schemeClr val="tx1"/>
                </a:solidFill>
                <a:latin typeface="Comic Sans MS" panose="030F0702030302020204" pitchFamily="66" charset="0"/>
              </a:rPr>
              <a:t>	(i). Aesthetic aspect of their presence, </a:t>
            </a:r>
          </a:p>
          <a:p>
            <a:pPr algn="just">
              <a:buNone/>
              <a:defRPr/>
            </a:pPr>
            <a:r>
              <a:rPr lang="sw-KE" sz="2650" dirty="0">
                <a:solidFill>
                  <a:schemeClr val="tx1"/>
                </a:solidFill>
                <a:latin typeface="Comic Sans MS" panose="030F0702030302020204" pitchFamily="66" charset="0"/>
              </a:rPr>
              <a:t>	(ii) Possible transmision of pathogenic agents, </a:t>
            </a:r>
            <a:endParaRPr lang="sw-KE" sz="2650" dirty="0" smtClean="0">
              <a:solidFill>
                <a:schemeClr val="tx1"/>
              </a:solidFill>
              <a:latin typeface="Comic Sans MS" panose="030F0702030302020204" pitchFamily="66" charset="0"/>
            </a:endParaRPr>
          </a:p>
          <a:p>
            <a:pPr algn="just">
              <a:buNone/>
              <a:defRPr/>
            </a:pPr>
            <a:r>
              <a:rPr lang="sw-KE" sz="2650" dirty="0" smtClean="0">
                <a:solidFill>
                  <a:schemeClr val="tx1"/>
                </a:solidFill>
                <a:latin typeface="Comic Sans MS" panose="030F0702030302020204" pitchFamily="66" charset="0"/>
              </a:rPr>
              <a:t>	(</a:t>
            </a:r>
            <a:r>
              <a:rPr lang="sw-KE" sz="2650" dirty="0">
                <a:solidFill>
                  <a:schemeClr val="tx1"/>
                </a:solidFill>
                <a:latin typeface="Comic Sans MS" panose="030F0702030302020204" pitchFamily="66" charset="0"/>
              </a:rPr>
              <a:t>iii). Consumption of food. </a:t>
            </a:r>
            <a:endParaRPr lang="en-US" sz="2650" dirty="0">
              <a:solidFill>
                <a:schemeClr val="tx1"/>
              </a:solidFill>
              <a:latin typeface="Comic Sans MS" panose="030F0702030302020204" pitchFamily="66" charset="0"/>
            </a:endParaRPr>
          </a:p>
          <a:p>
            <a:endParaRPr lang="en-GB" sz="2650" dirty="0">
              <a:latin typeface="Comic Sans MS" panose="030F0702030302020204" pitchFamily="66" charset="0"/>
            </a:endParaRPr>
          </a:p>
        </p:txBody>
      </p:sp>
    </p:spTree>
    <p:extLst>
      <p:ext uri="{BB962C8B-B14F-4D97-AF65-F5344CB8AC3E}">
        <p14:creationId xmlns:p14="http://schemas.microsoft.com/office/powerpoint/2010/main" val="42457301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BADENIYI\Desktop\aaa.png"/>
          <p:cNvPicPr>
            <a:picLocks noChangeAspect="1" noChangeArrowheads="1"/>
          </p:cNvPicPr>
          <p:nvPr/>
        </p:nvPicPr>
        <p:blipFill>
          <a:blip r:embed="rId2"/>
          <a:srcRect/>
          <a:stretch>
            <a:fillRect/>
          </a:stretch>
        </p:blipFill>
        <p:spPr bwMode="auto">
          <a:xfrm>
            <a:off x="1587536" y="-1"/>
            <a:ext cx="10557165" cy="6637283"/>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1722" y="-21265"/>
            <a:ext cx="10840278" cy="6858000"/>
          </a:xfrm>
        </p:spPr>
        <p:txBody>
          <a:bodyPr>
            <a:noAutofit/>
          </a:bodyPr>
          <a:lstStyle/>
          <a:p>
            <a:pPr algn="just"/>
            <a:r>
              <a:rPr lang="en-GB" sz="2800" b="1" dirty="0" smtClean="0">
                <a:solidFill>
                  <a:schemeClr val="tx1"/>
                </a:solidFill>
                <a:latin typeface="Comic Sans MS" panose="030F0702030302020204" pitchFamily="66" charset="0"/>
              </a:rPr>
              <a:t>5.  Microbial Food Contamination</a:t>
            </a:r>
          </a:p>
          <a:p>
            <a:pPr marL="0" indent="0" algn="just">
              <a:buNone/>
            </a:pPr>
            <a:r>
              <a:rPr lang="en-GB" sz="2800" dirty="0" smtClean="0">
                <a:solidFill>
                  <a:schemeClr val="tx1"/>
                </a:solidFill>
                <a:latin typeface="Comic Sans MS" panose="030F0702030302020204" pitchFamily="66" charset="0"/>
              </a:rPr>
              <a:t>This is </a:t>
            </a:r>
            <a:r>
              <a:rPr lang="en-GB" sz="2800" dirty="0">
                <a:solidFill>
                  <a:schemeClr val="tx1"/>
                </a:solidFill>
                <a:latin typeface="Comic Sans MS" panose="030F0702030302020204" pitchFamily="66" charset="0"/>
              </a:rPr>
              <a:t>the presence of a disease agent on or in food or any object that may come in contact with </a:t>
            </a:r>
            <a:r>
              <a:rPr lang="en-GB" sz="2800" dirty="0" smtClean="0">
                <a:solidFill>
                  <a:schemeClr val="tx1"/>
                </a:solidFill>
                <a:latin typeface="Comic Sans MS" panose="030F0702030302020204" pitchFamily="66" charset="0"/>
              </a:rPr>
              <a:t>food. </a:t>
            </a:r>
          </a:p>
          <a:p>
            <a:pPr marL="0" indent="0" algn="just">
              <a:buNone/>
            </a:pPr>
            <a:r>
              <a:rPr lang="sw-KE" sz="2800" dirty="0" smtClean="0">
                <a:solidFill>
                  <a:schemeClr val="tx1"/>
                </a:solidFill>
                <a:latin typeface="Comic Sans MS" panose="030F0702030302020204" pitchFamily="66" charset="0"/>
              </a:rPr>
              <a:t>Bacteria</a:t>
            </a:r>
            <a:r>
              <a:rPr lang="sw-KE" sz="2800" dirty="0">
                <a:solidFill>
                  <a:schemeClr val="tx1"/>
                </a:solidFill>
                <a:latin typeface="Comic Sans MS" panose="030F0702030302020204" pitchFamily="66" charset="0"/>
              </a:rPr>
              <a:t>, yeasts and molds are microorganisms that cause food spoilage. They produce various enzymes that decompose the various constituents of food. </a:t>
            </a:r>
            <a:endParaRPr lang="sw-KE" sz="2800" dirty="0" smtClean="0">
              <a:solidFill>
                <a:schemeClr val="tx1"/>
              </a:solidFill>
              <a:latin typeface="Comic Sans MS" panose="030F0702030302020204" pitchFamily="66" charset="0"/>
            </a:endParaRPr>
          </a:p>
          <a:p>
            <a:pPr marL="0" indent="0">
              <a:buNone/>
            </a:pPr>
            <a:r>
              <a:rPr lang="sw-KE" sz="2800" dirty="0">
                <a:solidFill>
                  <a:schemeClr val="tx1"/>
                </a:solidFill>
                <a:latin typeface="Comic Sans MS" panose="030F0702030302020204" pitchFamily="66" charset="0"/>
              </a:rPr>
              <a:t>Molds are the major causes of spoilage of foods with reduced water activity e.g dry cereals and cereal product</a:t>
            </a:r>
          </a:p>
          <a:p>
            <a:pPr marL="0" indent="0">
              <a:buNone/>
            </a:pPr>
            <a:r>
              <a:rPr lang="sw-KE" sz="2800" dirty="0">
                <a:solidFill>
                  <a:schemeClr val="tx1"/>
                </a:solidFill>
                <a:latin typeface="Comic Sans MS" panose="030F0702030302020204" pitchFamily="66" charset="0"/>
              </a:rPr>
              <a:t>Bacteria spoil foods with relatively high water activity such as milk and products</a:t>
            </a:r>
            <a:r>
              <a:rPr lang="sw-KE" sz="2800" dirty="0" smtClean="0">
                <a:solidFill>
                  <a:schemeClr val="tx1"/>
                </a:solidFill>
                <a:latin typeface="Comic Sans MS" panose="030F0702030302020204" pitchFamily="66" charset="0"/>
              </a:rPr>
              <a:t>.</a:t>
            </a:r>
            <a:endParaRPr lang="en-US" sz="28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3976935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0870" y="159024"/>
            <a:ext cx="10701130" cy="7474228"/>
          </a:xfrm>
        </p:spPr>
        <p:txBody>
          <a:bodyPr>
            <a:noAutofit/>
          </a:bodyPr>
          <a:lstStyle/>
          <a:p>
            <a:pPr marL="0" indent="0" algn="just">
              <a:buNone/>
            </a:pPr>
            <a:r>
              <a:rPr lang="en-GB" sz="2800" b="1" dirty="0" smtClean="0">
                <a:solidFill>
                  <a:schemeClr val="tx1"/>
                </a:solidFill>
                <a:latin typeface="Comic Sans MS" panose="030F0702030302020204" pitchFamily="66" charset="0"/>
              </a:rPr>
              <a:t>Sources </a:t>
            </a:r>
            <a:r>
              <a:rPr lang="en-GB" sz="2800" b="1" dirty="0">
                <a:solidFill>
                  <a:schemeClr val="tx1"/>
                </a:solidFill>
                <a:latin typeface="Comic Sans MS" panose="030F0702030302020204" pitchFamily="66" charset="0"/>
              </a:rPr>
              <a:t>of </a:t>
            </a:r>
            <a:r>
              <a:rPr lang="en-GB" sz="2800" b="1" dirty="0" smtClean="0">
                <a:solidFill>
                  <a:schemeClr val="tx1"/>
                </a:solidFill>
                <a:latin typeface="Comic Sans MS" panose="030F0702030302020204" pitchFamily="66" charset="0"/>
              </a:rPr>
              <a:t>microbial </a:t>
            </a:r>
            <a:r>
              <a:rPr lang="en-GB" sz="2800" b="1" dirty="0">
                <a:solidFill>
                  <a:schemeClr val="tx1"/>
                </a:solidFill>
                <a:latin typeface="Comic Sans MS" panose="030F0702030302020204" pitchFamily="66" charset="0"/>
              </a:rPr>
              <a:t>contamination</a:t>
            </a:r>
          </a:p>
          <a:p>
            <a:pPr algn="just">
              <a:buFontTx/>
              <a:buChar char="-"/>
            </a:pPr>
            <a:r>
              <a:rPr lang="en-GB" sz="2800" dirty="0">
                <a:solidFill>
                  <a:schemeClr val="tx1"/>
                </a:solidFill>
                <a:latin typeface="Comic Sans MS" panose="030F0702030302020204" pitchFamily="66" charset="0"/>
              </a:rPr>
              <a:t>Raw foods may be contaminated at their source with microbes such as </a:t>
            </a:r>
            <a:r>
              <a:rPr lang="en-GB" sz="2800" i="1" dirty="0">
                <a:solidFill>
                  <a:schemeClr val="tx1"/>
                </a:solidFill>
                <a:latin typeface="Comic Sans MS" panose="030F0702030302020204" pitchFamily="66" charset="0"/>
              </a:rPr>
              <a:t>Salmonella, Campylobacter, </a:t>
            </a:r>
            <a:r>
              <a:rPr lang="en-GB" sz="2800" i="1" dirty="0" err="1">
                <a:solidFill>
                  <a:schemeClr val="tx1"/>
                </a:solidFill>
                <a:latin typeface="Comic Sans MS" panose="030F0702030302020204" pitchFamily="66" charset="0"/>
              </a:rPr>
              <a:t>Clostriduim</a:t>
            </a:r>
            <a:r>
              <a:rPr lang="en-GB" sz="2800" i="1" dirty="0">
                <a:solidFill>
                  <a:schemeClr val="tx1"/>
                </a:solidFill>
                <a:latin typeface="Comic Sans MS" panose="030F0702030302020204" pitchFamily="66" charset="0"/>
              </a:rPr>
              <a:t> </a:t>
            </a:r>
            <a:r>
              <a:rPr lang="en-GB" sz="2800" i="1" dirty="0" err="1">
                <a:solidFill>
                  <a:schemeClr val="tx1"/>
                </a:solidFill>
                <a:latin typeface="Comic Sans MS" panose="030F0702030302020204" pitchFamily="66" charset="0"/>
              </a:rPr>
              <a:t>perfrigens</a:t>
            </a:r>
            <a:r>
              <a:rPr lang="en-GB" sz="2800" i="1" dirty="0">
                <a:solidFill>
                  <a:schemeClr val="tx1"/>
                </a:solidFill>
                <a:latin typeface="Comic Sans MS" panose="030F0702030302020204" pitchFamily="66" charset="0"/>
              </a:rPr>
              <a:t>, Staphylococcus </a:t>
            </a:r>
            <a:r>
              <a:rPr lang="en-GB" sz="2800" i="1" dirty="0" err="1">
                <a:solidFill>
                  <a:schemeClr val="tx1"/>
                </a:solidFill>
                <a:latin typeface="Comic Sans MS" panose="030F0702030302020204" pitchFamily="66" charset="0"/>
              </a:rPr>
              <a:t>aureus</a:t>
            </a:r>
            <a:r>
              <a:rPr lang="en-GB" sz="2800" dirty="0">
                <a:solidFill>
                  <a:schemeClr val="tx1"/>
                </a:solidFill>
                <a:latin typeface="Comic Sans MS" panose="030F0702030302020204" pitchFamily="66" charset="0"/>
              </a:rPr>
              <a:t>, etc. this raw foods include raw meat, raw fish, grains (rice and others), herbs and spices.</a:t>
            </a:r>
          </a:p>
          <a:p>
            <a:pPr algn="just">
              <a:buFontTx/>
              <a:buChar char="-"/>
            </a:pPr>
            <a:r>
              <a:rPr lang="en-GB" sz="2800" dirty="0">
                <a:solidFill>
                  <a:schemeClr val="tx1"/>
                </a:solidFill>
                <a:latin typeface="Comic Sans MS" panose="030F0702030302020204" pitchFamily="66" charset="0"/>
              </a:rPr>
              <a:t>Foods were obtained from unsafe sources (raw milk, raw egg, mushrooms, </a:t>
            </a:r>
            <a:r>
              <a:rPr lang="en-GB" sz="2800" dirty="0" err="1">
                <a:solidFill>
                  <a:schemeClr val="tx1"/>
                </a:solidFill>
                <a:latin typeface="Comic Sans MS" panose="030F0702030302020204" pitchFamily="66" charset="0"/>
              </a:rPr>
              <a:t>etc</a:t>
            </a:r>
            <a:r>
              <a:rPr lang="en-GB" sz="2800" dirty="0">
                <a:solidFill>
                  <a:schemeClr val="tx1"/>
                </a:solidFill>
                <a:latin typeface="Comic Sans MS" panose="030F0702030302020204" pitchFamily="66" charset="0"/>
              </a:rPr>
              <a:t>).</a:t>
            </a:r>
          </a:p>
          <a:p>
            <a:pPr algn="just">
              <a:buFontTx/>
              <a:buChar char="-"/>
            </a:pPr>
            <a:r>
              <a:rPr lang="en-GB" sz="2800" dirty="0">
                <a:solidFill>
                  <a:schemeClr val="tx1"/>
                </a:solidFill>
                <a:latin typeface="Comic Sans MS" panose="030F0702030302020204" pitchFamily="66" charset="0"/>
              </a:rPr>
              <a:t>Non-portable water used in food preparation.</a:t>
            </a:r>
          </a:p>
          <a:p>
            <a:pPr algn="just">
              <a:buFontTx/>
              <a:buChar char="-"/>
            </a:pPr>
            <a:r>
              <a:rPr lang="en-GB" sz="2800" dirty="0">
                <a:solidFill>
                  <a:schemeClr val="tx1"/>
                </a:solidFill>
                <a:latin typeface="Comic Sans MS" panose="030F0702030302020204" pitchFamily="66" charset="0"/>
              </a:rPr>
              <a:t>Infected persons (</a:t>
            </a:r>
            <a:r>
              <a:rPr lang="en-GB" sz="2800" dirty="0" err="1">
                <a:solidFill>
                  <a:schemeClr val="tx1"/>
                </a:solidFill>
                <a:latin typeface="Comic Sans MS" panose="030F0702030302020204" pitchFamily="66" charset="0"/>
              </a:rPr>
              <a:t>e.g</a:t>
            </a:r>
            <a:r>
              <a:rPr lang="en-GB" sz="2800" dirty="0">
                <a:solidFill>
                  <a:schemeClr val="tx1"/>
                </a:solidFill>
                <a:latin typeface="Comic Sans MS" panose="030F0702030302020204" pitchFamily="66" charset="0"/>
              </a:rPr>
              <a:t> a nasal carriers of </a:t>
            </a:r>
            <a:r>
              <a:rPr lang="en-GB" sz="2800" i="1" dirty="0">
                <a:solidFill>
                  <a:schemeClr val="tx1"/>
                </a:solidFill>
                <a:latin typeface="Comic Sans MS" panose="030F0702030302020204" pitchFamily="66" charset="0"/>
              </a:rPr>
              <a:t>Staph. </a:t>
            </a:r>
            <a:r>
              <a:rPr lang="en-GB" sz="2800" i="1" dirty="0" err="1">
                <a:solidFill>
                  <a:schemeClr val="tx1"/>
                </a:solidFill>
                <a:latin typeface="Comic Sans MS" panose="030F0702030302020204" pitchFamily="66" charset="0"/>
              </a:rPr>
              <a:t>aureus</a:t>
            </a:r>
            <a:r>
              <a:rPr lang="en-GB" sz="2800" dirty="0">
                <a:solidFill>
                  <a:schemeClr val="tx1"/>
                </a:solidFill>
                <a:latin typeface="Comic Sans MS" panose="030F0702030302020204" pitchFamily="66" charset="0"/>
              </a:rPr>
              <a:t>, persons in the incubatory phase of hepatitis A, persons infected with </a:t>
            </a:r>
            <a:r>
              <a:rPr lang="en-GB" sz="2800" dirty="0" err="1">
                <a:solidFill>
                  <a:schemeClr val="tx1"/>
                </a:solidFill>
                <a:latin typeface="Comic Sans MS" panose="030F0702030302020204" pitchFamily="66" charset="0"/>
              </a:rPr>
              <a:t>norovirus</a:t>
            </a:r>
            <a:r>
              <a:rPr lang="en-GB" sz="2800" dirty="0">
                <a:solidFill>
                  <a:schemeClr val="tx1"/>
                </a:solidFill>
                <a:latin typeface="Comic Sans MS" panose="030F0702030302020204" pitchFamily="66" charset="0"/>
              </a:rPr>
              <a:t> and intestinal carriers of </a:t>
            </a:r>
            <a:r>
              <a:rPr lang="en-GB" sz="2800" i="1" dirty="0" err="1">
                <a:solidFill>
                  <a:schemeClr val="tx1"/>
                </a:solidFill>
                <a:latin typeface="Comic Sans MS" panose="030F0702030302020204" pitchFamily="66" charset="0"/>
              </a:rPr>
              <a:t>Shigella</a:t>
            </a:r>
            <a:r>
              <a:rPr lang="en-GB" sz="2800" dirty="0">
                <a:solidFill>
                  <a:schemeClr val="tx1"/>
                </a:solidFill>
                <a:latin typeface="Comic Sans MS" panose="030F0702030302020204" pitchFamily="66" charset="0"/>
              </a:rPr>
              <a:t>).</a:t>
            </a:r>
          </a:p>
          <a:p>
            <a:pPr algn="just">
              <a:buFontTx/>
              <a:buChar char="-"/>
            </a:pPr>
            <a:r>
              <a:rPr lang="en-GB" sz="2800" dirty="0">
                <a:solidFill>
                  <a:schemeClr val="tx1"/>
                </a:solidFill>
                <a:latin typeface="Comic Sans MS" panose="030F0702030302020204" pitchFamily="66" charset="0"/>
              </a:rPr>
              <a:t>Contaminants were spread by workers hands, cleaning </a:t>
            </a:r>
            <a:r>
              <a:rPr lang="en-GB" sz="2800" dirty="0" smtClean="0">
                <a:solidFill>
                  <a:schemeClr val="tx1"/>
                </a:solidFill>
                <a:latin typeface="Comic Sans MS" panose="030F0702030302020204" pitchFamily="66" charset="0"/>
              </a:rPr>
              <a:t>cloths</a:t>
            </a:r>
          </a:p>
        </p:txBody>
      </p:sp>
    </p:spTree>
    <p:extLst>
      <p:ext uri="{BB962C8B-B14F-4D97-AF65-F5344CB8AC3E}">
        <p14:creationId xmlns:p14="http://schemas.microsoft.com/office/powerpoint/2010/main" val="18946844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490870" y="0"/>
            <a:ext cx="10701130" cy="6858000"/>
          </a:xfrm>
        </p:spPr>
        <p:txBody>
          <a:bodyPr>
            <a:noAutofit/>
          </a:bodyPr>
          <a:lstStyle/>
          <a:p>
            <a:pPr marL="0" indent="0" algn="just">
              <a:buNone/>
            </a:pPr>
            <a:r>
              <a:rPr lang="en-GB" sz="2800" dirty="0">
                <a:solidFill>
                  <a:schemeClr val="tx1"/>
                </a:solidFill>
                <a:latin typeface="Comic Sans MS" panose="030F0702030302020204" pitchFamily="66" charset="0"/>
              </a:rPr>
              <a:t>or equipment, from raw foods of animal origins to cooked foods  or to foods that were no subjected to further heat treatment.</a:t>
            </a:r>
          </a:p>
          <a:p>
            <a:pPr lvl="0" algn="just">
              <a:buClr>
                <a:srgbClr val="A53010"/>
              </a:buClr>
              <a:buFontTx/>
              <a:buChar char="-"/>
            </a:pPr>
            <a:r>
              <a:rPr lang="en-GB" sz="2800" dirty="0">
                <a:solidFill>
                  <a:schemeClr val="tx1"/>
                </a:solidFill>
                <a:latin typeface="Comic Sans MS" panose="030F0702030302020204" pitchFamily="66" charset="0"/>
              </a:rPr>
              <a:t>From equipment that were not properly cleaned (e.g. slicers, grinders, cutting boards, knives, storage containers).</a:t>
            </a:r>
          </a:p>
          <a:p>
            <a:pPr lvl="0" algn="just">
              <a:buClr>
                <a:srgbClr val="A53010"/>
              </a:buClr>
              <a:buFontTx/>
              <a:buChar char="-"/>
            </a:pPr>
            <a:r>
              <a:rPr lang="en-GB" sz="2800" dirty="0">
                <a:solidFill>
                  <a:schemeClr val="tx1"/>
                </a:solidFill>
                <a:latin typeface="Comic Sans MS" panose="030F0702030302020204" pitchFamily="66" charset="0"/>
              </a:rPr>
              <a:t>Food may become contaminated during storage, e.g. through exposure to leaking or overflowing sewage.</a:t>
            </a:r>
          </a:p>
          <a:p>
            <a:pPr lvl="0" algn="just">
              <a:buClr>
                <a:srgbClr val="A53010"/>
              </a:buClr>
              <a:buFontTx/>
              <a:buChar char="-"/>
            </a:pPr>
            <a:r>
              <a:rPr lang="en-GB" sz="2800" dirty="0">
                <a:solidFill>
                  <a:schemeClr val="tx1"/>
                </a:solidFill>
                <a:latin typeface="Comic Sans MS" panose="030F0702030302020204" pitchFamily="66" charset="0"/>
              </a:rPr>
              <a:t>Food may be contaminated by sewage during growth or production.</a:t>
            </a:r>
          </a:p>
          <a:p>
            <a:pPr marL="0" indent="0">
              <a:buNone/>
            </a:pPr>
            <a:endParaRPr lang="en-GB" sz="2800" dirty="0">
              <a:solidFill>
                <a:schemeClr val="tx1"/>
              </a:solidFill>
            </a:endParaRPr>
          </a:p>
        </p:txBody>
      </p:sp>
    </p:spTree>
    <p:extLst>
      <p:ext uri="{BB962C8B-B14F-4D97-AF65-F5344CB8AC3E}">
        <p14:creationId xmlns:p14="http://schemas.microsoft.com/office/powerpoint/2010/main" val="3971662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0051" y="0"/>
            <a:ext cx="11941949" cy="1424763"/>
          </a:xfrm>
        </p:spPr>
        <p:txBody>
          <a:bodyPr>
            <a:noAutofit/>
          </a:bodyPr>
          <a:lstStyle/>
          <a:p>
            <a:pPr algn="ctr"/>
            <a:r>
              <a:rPr lang="en-GB" sz="2800" b="1" dirty="0">
                <a:solidFill>
                  <a:srgbClr val="FF0000"/>
                </a:solidFill>
                <a:latin typeface="Comic Sans MS" panose="030F0702030302020204" pitchFamily="66" charset="0"/>
              </a:rPr>
              <a:t>FACTOR INFLUENCING THE GROWTH OF MICROORGANISMS IN FOODS.</a:t>
            </a:r>
            <a:br>
              <a:rPr lang="en-GB" sz="2800" b="1" dirty="0">
                <a:solidFill>
                  <a:srgbClr val="FF0000"/>
                </a:solidFill>
                <a:latin typeface="Comic Sans MS" panose="030F0702030302020204" pitchFamily="66" charset="0"/>
              </a:rPr>
            </a:br>
            <a:endParaRPr lang="en-GB" sz="2800" dirty="0"/>
          </a:p>
        </p:txBody>
      </p:sp>
      <p:sp>
        <p:nvSpPr>
          <p:cNvPr id="4" name="Content Placeholder 2"/>
          <p:cNvSpPr>
            <a:spLocks noGrp="1"/>
          </p:cNvSpPr>
          <p:nvPr>
            <p:ph type="subTitle" idx="1"/>
          </p:nvPr>
        </p:nvSpPr>
        <p:spPr>
          <a:xfrm>
            <a:off x="1142817" y="2261236"/>
            <a:ext cx="11128743" cy="4408053"/>
          </a:xfrm>
        </p:spPr>
        <p:txBody>
          <a:bodyPr numCol="2">
            <a:noAutofit/>
          </a:bodyPr>
          <a:lstStyle/>
          <a:p>
            <a:pPr marL="0" indent="0">
              <a:buNone/>
            </a:pPr>
            <a:r>
              <a:rPr lang="en-GB" sz="2400" b="1" dirty="0" smtClean="0">
                <a:solidFill>
                  <a:srgbClr val="FF0000"/>
                </a:solidFill>
                <a:latin typeface="Comic Sans MS" pitchFamily="66" charset="0"/>
              </a:rPr>
              <a:t>INTRINSIC FACTOR (food-related factor)</a:t>
            </a:r>
          </a:p>
          <a:p>
            <a:pPr marL="0" indent="0">
              <a:buNone/>
            </a:pPr>
            <a:r>
              <a:rPr lang="en-GB" sz="2400" dirty="0">
                <a:solidFill>
                  <a:schemeClr val="tx1"/>
                </a:solidFill>
                <a:latin typeface="Comic Sans MS" pitchFamily="66" charset="0"/>
              </a:rPr>
              <a:t>	</a:t>
            </a:r>
            <a:r>
              <a:rPr lang="en-GB" sz="2400" dirty="0" smtClean="0">
                <a:solidFill>
                  <a:schemeClr val="tx1"/>
                </a:solidFill>
                <a:latin typeface="Comic Sans MS" pitchFamily="66" charset="0"/>
              </a:rPr>
              <a:t>-moisture content</a:t>
            </a:r>
          </a:p>
          <a:p>
            <a:pPr marL="0" indent="0">
              <a:buNone/>
            </a:pPr>
            <a:r>
              <a:rPr lang="en-GB" sz="2400" dirty="0">
                <a:solidFill>
                  <a:schemeClr val="tx1"/>
                </a:solidFill>
                <a:latin typeface="Comic Sans MS" pitchFamily="66" charset="0"/>
              </a:rPr>
              <a:t>	</a:t>
            </a:r>
            <a:r>
              <a:rPr lang="en-GB" sz="2400" dirty="0" smtClean="0">
                <a:solidFill>
                  <a:schemeClr val="tx1"/>
                </a:solidFill>
                <a:latin typeface="Comic Sans MS" pitchFamily="66" charset="0"/>
              </a:rPr>
              <a:t>-water availability or activity</a:t>
            </a:r>
          </a:p>
          <a:p>
            <a:pPr marL="0" indent="0">
              <a:buNone/>
            </a:pPr>
            <a:r>
              <a:rPr lang="en-GB" sz="2400" dirty="0">
                <a:solidFill>
                  <a:schemeClr val="tx1"/>
                </a:solidFill>
                <a:latin typeface="Comic Sans MS" pitchFamily="66" charset="0"/>
              </a:rPr>
              <a:t>	</a:t>
            </a:r>
            <a:r>
              <a:rPr lang="en-GB" sz="2400" dirty="0" smtClean="0">
                <a:solidFill>
                  <a:schemeClr val="tx1"/>
                </a:solidFill>
                <a:latin typeface="Comic Sans MS" pitchFamily="66" charset="0"/>
              </a:rPr>
              <a:t>-oxidation reduction potential</a:t>
            </a:r>
          </a:p>
          <a:p>
            <a:pPr marL="0" indent="0">
              <a:buNone/>
            </a:pPr>
            <a:r>
              <a:rPr lang="en-GB" sz="2400" dirty="0">
                <a:solidFill>
                  <a:schemeClr val="tx1"/>
                </a:solidFill>
                <a:latin typeface="Comic Sans MS" pitchFamily="66" charset="0"/>
              </a:rPr>
              <a:t>	</a:t>
            </a:r>
            <a:r>
              <a:rPr lang="en-GB" sz="2400" dirty="0" smtClean="0">
                <a:solidFill>
                  <a:schemeClr val="tx1"/>
                </a:solidFill>
                <a:latin typeface="Comic Sans MS" pitchFamily="66" charset="0"/>
              </a:rPr>
              <a:t>-physical structure of food</a:t>
            </a:r>
          </a:p>
          <a:p>
            <a:pPr marL="0" indent="0">
              <a:buNone/>
            </a:pPr>
            <a:r>
              <a:rPr lang="en-GB" sz="2400" dirty="0">
                <a:solidFill>
                  <a:schemeClr val="tx1"/>
                </a:solidFill>
                <a:latin typeface="Comic Sans MS" pitchFamily="66" charset="0"/>
              </a:rPr>
              <a:t>	</a:t>
            </a:r>
            <a:r>
              <a:rPr lang="en-GB" sz="2400" dirty="0" smtClean="0">
                <a:solidFill>
                  <a:schemeClr val="tx1"/>
                </a:solidFill>
                <a:latin typeface="Comic Sans MS" pitchFamily="66" charset="0"/>
              </a:rPr>
              <a:t>-ph.		</a:t>
            </a:r>
          </a:p>
          <a:p>
            <a:pPr marL="0" indent="0">
              <a:buNone/>
            </a:pPr>
            <a:r>
              <a:rPr lang="en-GB" sz="2400" dirty="0">
                <a:solidFill>
                  <a:schemeClr val="tx1"/>
                </a:solidFill>
                <a:latin typeface="Comic Sans MS" pitchFamily="66" charset="0"/>
              </a:rPr>
              <a:t>	</a:t>
            </a:r>
            <a:r>
              <a:rPr lang="en-GB" sz="2400" dirty="0" smtClean="0">
                <a:solidFill>
                  <a:schemeClr val="tx1"/>
                </a:solidFill>
                <a:latin typeface="Comic Sans MS" pitchFamily="66" charset="0"/>
              </a:rPr>
              <a:t>-available nutrients</a:t>
            </a:r>
          </a:p>
          <a:p>
            <a:pPr marL="0" indent="0">
              <a:buNone/>
            </a:pPr>
            <a:r>
              <a:rPr lang="en-GB" sz="2400" dirty="0">
                <a:solidFill>
                  <a:schemeClr val="tx1"/>
                </a:solidFill>
                <a:latin typeface="Comic Sans MS" pitchFamily="66" charset="0"/>
              </a:rPr>
              <a:t>	</a:t>
            </a:r>
            <a:r>
              <a:rPr lang="en-GB" sz="2400" dirty="0" smtClean="0">
                <a:solidFill>
                  <a:schemeClr val="tx1"/>
                </a:solidFill>
                <a:latin typeface="Comic Sans MS" pitchFamily="66" charset="0"/>
              </a:rPr>
              <a:t>-biological barriers</a:t>
            </a:r>
          </a:p>
          <a:p>
            <a:pPr marL="0" indent="0">
              <a:buNone/>
            </a:pPr>
            <a:r>
              <a:rPr lang="en-GB" sz="2400" dirty="0" smtClean="0">
                <a:solidFill>
                  <a:schemeClr val="tx1"/>
                </a:solidFill>
                <a:latin typeface="Comic Sans MS" pitchFamily="66" charset="0"/>
              </a:rPr>
              <a:t> 	-possible presence of natural            	antimicrobial agents</a:t>
            </a:r>
          </a:p>
          <a:p>
            <a:pPr marL="0" indent="0">
              <a:buNone/>
            </a:pPr>
            <a:r>
              <a:rPr lang="en-GB" sz="2400" b="1" dirty="0" smtClean="0">
                <a:solidFill>
                  <a:srgbClr val="FF0000"/>
                </a:solidFill>
                <a:latin typeface="Comic Sans MS" pitchFamily="66" charset="0"/>
              </a:rPr>
              <a:t>EXTRINSIC FACTOR (environmental factor)</a:t>
            </a:r>
          </a:p>
          <a:p>
            <a:pPr marL="0" indent="0">
              <a:buNone/>
            </a:pPr>
            <a:r>
              <a:rPr lang="en-GB" sz="2400" dirty="0">
                <a:solidFill>
                  <a:schemeClr val="tx1"/>
                </a:solidFill>
                <a:latin typeface="Comic Sans MS" pitchFamily="66" charset="0"/>
              </a:rPr>
              <a:t>	</a:t>
            </a:r>
            <a:r>
              <a:rPr lang="en-GB" sz="2400" dirty="0" smtClean="0">
                <a:solidFill>
                  <a:schemeClr val="tx1"/>
                </a:solidFill>
                <a:latin typeface="Comic Sans MS" pitchFamily="66" charset="0"/>
              </a:rPr>
              <a:t>-storage temperature</a:t>
            </a:r>
          </a:p>
          <a:p>
            <a:pPr marL="0" indent="0">
              <a:buNone/>
            </a:pPr>
            <a:r>
              <a:rPr lang="en-GB" sz="2400" dirty="0" smtClean="0">
                <a:solidFill>
                  <a:schemeClr val="tx1"/>
                </a:solidFill>
                <a:latin typeface="Comic Sans MS" pitchFamily="66" charset="0"/>
              </a:rPr>
              <a:t>	-Relative humidity</a:t>
            </a:r>
          </a:p>
          <a:p>
            <a:pPr marL="0" indent="0">
              <a:buNone/>
            </a:pPr>
            <a:r>
              <a:rPr lang="en-GB" sz="2400" dirty="0">
                <a:solidFill>
                  <a:schemeClr val="tx1"/>
                </a:solidFill>
                <a:latin typeface="Comic Sans MS" pitchFamily="66" charset="0"/>
              </a:rPr>
              <a:t>	</a:t>
            </a:r>
            <a:r>
              <a:rPr lang="en-GB" sz="2400" dirty="0" smtClean="0">
                <a:solidFill>
                  <a:schemeClr val="tx1"/>
                </a:solidFill>
                <a:latin typeface="Comic Sans MS" pitchFamily="66" charset="0"/>
              </a:rPr>
              <a:t>-gases (CO2, O2)</a:t>
            </a:r>
          </a:p>
          <a:p>
            <a:pPr marL="0" indent="0">
              <a:buNone/>
            </a:pPr>
            <a:r>
              <a:rPr lang="en-GB" sz="2400" dirty="0">
                <a:solidFill>
                  <a:schemeClr val="tx1"/>
                </a:solidFill>
                <a:latin typeface="Comic Sans MS" pitchFamily="66" charset="0"/>
              </a:rPr>
              <a:t>	</a:t>
            </a:r>
            <a:r>
              <a:rPr lang="en-GB" sz="2400" dirty="0" smtClean="0">
                <a:solidFill>
                  <a:schemeClr val="tx1"/>
                </a:solidFill>
                <a:latin typeface="Comic Sans MS" pitchFamily="66" charset="0"/>
              </a:rPr>
              <a:t>-types an numbers of 	microorganisms    present in the 	food</a:t>
            </a:r>
          </a:p>
          <a:p>
            <a:pPr marL="0" indent="0">
              <a:buNone/>
            </a:pPr>
            <a:endParaRPr lang="en-GB" sz="2400" dirty="0">
              <a:solidFill>
                <a:schemeClr val="tx1"/>
              </a:solidFill>
              <a:latin typeface="Comic Sans MS" pitchFamily="66" charset="0"/>
            </a:endParaRPr>
          </a:p>
        </p:txBody>
      </p:sp>
      <p:sp>
        <p:nvSpPr>
          <p:cNvPr id="5" name="Rectangle 4"/>
          <p:cNvSpPr/>
          <p:nvPr/>
        </p:nvSpPr>
        <p:spPr>
          <a:xfrm>
            <a:off x="870155" y="956499"/>
            <a:ext cx="10958051" cy="1323439"/>
          </a:xfrm>
          <a:prstGeom prst="rect">
            <a:avLst/>
          </a:prstGeom>
        </p:spPr>
        <p:txBody>
          <a:bodyPr wrap="square">
            <a:spAutoFit/>
          </a:bodyPr>
          <a:lstStyle/>
          <a:p>
            <a:r>
              <a:rPr lang="en-US" sz="2000" dirty="0" smtClean="0">
                <a:latin typeface="Comic Sans MS" pitchFamily="66" charset="0"/>
              </a:rPr>
              <a:t>Foods, because they provide nutrients for us, also are excellent environments for the growth of microorganisms. Microbial growth is </a:t>
            </a:r>
            <a:r>
              <a:rPr lang="en-US" sz="2000" b="1" dirty="0" smtClean="0">
                <a:latin typeface="Comic Sans MS" pitchFamily="66" charset="0"/>
              </a:rPr>
              <a:t>controlled by factors related to the food itself (intrinsic Factors), and also to the environment where the food is being stored or prepared (extrinsic factors)</a:t>
            </a:r>
            <a:endParaRPr lang="en-US" sz="2000" dirty="0">
              <a:latin typeface="Comic Sans MS" pitchFamily="66" charset="0"/>
            </a:endParaRPr>
          </a:p>
        </p:txBody>
      </p:sp>
    </p:spTree>
    <p:extLst>
      <p:ext uri="{BB962C8B-B14F-4D97-AF65-F5344CB8AC3E}">
        <p14:creationId xmlns:p14="http://schemas.microsoft.com/office/powerpoint/2010/main" val="1839110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498" y="0"/>
            <a:ext cx="10745972" cy="7017488"/>
          </a:xfrm>
        </p:spPr>
        <p:txBody>
          <a:bodyPr>
            <a:normAutofit/>
          </a:bodyPr>
          <a:lstStyle/>
          <a:p>
            <a:pPr algn="just"/>
            <a:r>
              <a:rPr lang="en-GB" sz="2800" dirty="0" smtClean="0">
                <a:solidFill>
                  <a:schemeClr val="tx1"/>
                </a:solidFill>
                <a:latin typeface="Comic Sans MS" panose="030F0702030302020204" pitchFamily="66" charset="0"/>
              </a:rPr>
              <a:t>Food serve as vehicles for transmission of disease because they are all nutrient-rich excellent environments for the growth of microorganisms   </a:t>
            </a:r>
          </a:p>
          <a:p>
            <a:pPr algn="just"/>
            <a:r>
              <a:rPr lang="en-GB" sz="2800" dirty="0" smtClean="0">
                <a:solidFill>
                  <a:schemeClr val="tx1"/>
                </a:solidFill>
                <a:latin typeface="Comic Sans MS" panose="030F0702030302020204" pitchFamily="66" charset="0"/>
              </a:rPr>
              <a:t>Foods consisting carbohydrates mainly (e.g. breads) undergo spoilage by fungal growth rather than bacterial. There growth predominates an spoilage does not result in major odours.</a:t>
            </a:r>
          </a:p>
          <a:p>
            <a:pPr algn="just"/>
            <a:r>
              <a:rPr lang="en-GB" sz="2800" dirty="0" smtClean="0">
                <a:solidFill>
                  <a:schemeClr val="tx1"/>
                </a:solidFill>
                <a:latin typeface="Comic Sans MS" panose="030F0702030302020204" pitchFamily="66" charset="0"/>
              </a:rPr>
              <a:t>Foods containing large amount of protein and/or fats (</a:t>
            </a:r>
            <a:r>
              <a:rPr lang="en-GB" sz="2800" dirty="0" err="1" smtClean="0">
                <a:solidFill>
                  <a:schemeClr val="tx1"/>
                </a:solidFill>
                <a:latin typeface="Comic Sans MS" panose="030F0702030302020204" pitchFamily="66" charset="0"/>
              </a:rPr>
              <a:t>e.g</a:t>
            </a:r>
            <a:r>
              <a:rPr lang="en-GB" sz="2800" dirty="0" smtClean="0">
                <a:solidFill>
                  <a:schemeClr val="tx1"/>
                </a:solidFill>
                <a:latin typeface="Comic Sans MS" panose="030F0702030302020204" pitchFamily="66" charset="0"/>
              </a:rPr>
              <a:t> meat) </a:t>
            </a:r>
            <a:r>
              <a:rPr lang="en-GB" sz="2800" dirty="0">
                <a:solidFill>
                  <a:schemeClr val="tx1"/>
                </a:solidFill>
                <a:latin typeface="Comic Sans MS" panose="030F0702030302020204" pitchFamily="66" charset="0"/>
              </a:rPr>
              <a:t>undergo spoilage </a:t>
            </a:r>
            <a:r>
              <a:rPr lang="en-GB" sz="2800" dirty="0" smtClean="0">
                <a:solidFill>
                  <a:schemeClr val="tx1"/>
                </a:solidFill>
                <a:latin typeface="Comic Sans MS" panose="030F0702030302020204" pitchFamily="66" charset="0"/>
              </a:rPr>
              <a:t>by </a:t>
            </a:r>
            <a:r>
              <a:rPr lang="en-GB" sz="2800" dirty="0">
                <a:solidFill>
                  <a:schemeClr val="tx1"/>
                </a:solidFill>
                <a:latin typeface="Comic Sans MS" panose="030F0702030302020204" pitchFamily="66" charset="0"/>
              </a:rPr>
              <a:t>bacterial</a:t>
            </a:r>
            <a:r>
              <a:rPr lang="en-GB" sz="2800" dirty="0" smtClean="0">
                <a:solidFill>
                  <a:schemeClr val="tx1"/>
                </a:solidFill>
                <a:latin typeface="Comic Sans MS" panose="030F0702030302020204" pitchFamily="66" charset="0"/>
              </a:rPr>
              <a:t> growth. </a:t>
            </a:r>
            <a:r>
              <a:rPr lang="en-GB" sz="2800" dirty="0">
                <a:solidFill>
                  <a:schemeClr val="tx1"/>
                </a:solidFill>
                <a:latin typeface="Comic Sans MS" panose="030F0702030302020204" pitchFamily="66" charset="0"/>
              </a:rPr>
              <a:t>There growth predominates </a:t>
            </a:r>
            <a:r>
              <a:rPr lang="en-GB" sz="2800" dirty="0" smtClean="0">
                <a:solidFill>
                  <a:schemeClr val="tx1"/>
                </a:solidFill>
                <a:latin typeface="Comic Sans MS" panose="030F0702030302020204" pitchFamily="66" charset="0"/>
              </a:rPr>
              <a:t>and the spoilage produce variety of foul </a:t>
            </a:r>
            <a:r>
              <a:rPr lang="en-GB" sz="2800" dirty="0">
                <a:solidFill>
                  <a:schemeClr val="tx1"/>
                </a:solidFill>
                <a:latin typeface="Comic Sans MS" panose="030F0702030302020204" pitchFamily="66" charset="0"/>
              </a:rPr>
              <a:t>odours</a:t>
            </a:r>
            <a:r>
              <a:rPr lang="en-GB" sz="2800" dirty="0" smtClean="0">
                <a:solidFill>
                  <a:schemeClr val="tx1"/>
                </a:solidFill>
                <a:latin typeface="Comic Sans MS" panose="030F0702030302020204" pitchFamily="66" charset="0"/>
              </a:rPr>
              <a:t>. Degradation of fats  ruins food</a:t>
            </a:r>
          </a:p>
          <a:p>
            <a:pPr algn="just"/>
            <a:r>
              <a:rPr lang="en-GB" sz="2800" dirty="0" smtClean="0">
                <a:solidFill>
                  <a:schemeClr val="tx1"/>
                </a:solidFill>
                <a:latin typeface="Comic Sans MS" panose="030F0702030302020204" pitchFamily="66" charset="0"/>
              </a:rPr>
              <a:t>Yeasts and </a:t>
            </a:r>
            <a:r>
              <a:rPr lang="en-GB" sz="2800" dirty="0" err="1" smtClean="0">
                <a:solidFill>
                  <a:schemeClr val="tx1"/>
                </a:solidFill>
                <a:latin typeface="Comic Sans MS" panose="030F0702030302020204" pitchFamily="66" charset="0"/>
              </a:rPr>
              <a:t>molds</a:t>
            </a:r>
            <a:r>
              <a:rPr lang="en-GB" sz="2800" dirty="0" smtClean="0">
                <a:solidFill>
                  <a:schemeClr val="tx1"/>
                </a:solidFill>
                <a:latin typeface="Comic Sans MS" panose="030F0702030302020204" pitchFamily="66" charset="0"/>
              </a:rPr>
              <a:t> thrive favourably in food with low pH while in foods with neutral or alkaline pH bacteria are more prevailing in spoilage and putrefaction.</a:t>
            </a:r>
            <a:endParaRPr lang="en-GB" sz="28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1958512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403498" y="0"/>
            <a:ext cx="10745972" cy="7017488"/>
          </a:xfrm>
        </p:spPr>
        <p:txBody>
          <a:bodyPr>
            <a:normAutofit lnSpcReduction="10000"/>
          </a:bodyPr>
          <a:lstStyle/>
          <a:p>
            <a:pPr algn="just"/>
            <a:r>
              <a:rPr lang="en-GB" sz="2800" dirty="0" smtClean="0">
                <a:solidFill>
                  <a:schemeClr val="tx1"/>
                </a:solidFill>
                <a:latin typeface="Comic Sans MS" panose="030F0702030302020204" pitchFamily="66" charset="0"/>
              </a:rPr>
              <a:t>The presence of water in food affects the ability of microorganisms to colonize foods. </a:t>
            </a:r>
            <a:r>
              <a:rPr lang="en-GB" sz="2800" dirty="0" err="1" smtClean="0">
                <a:solidFill>
                  <a:schemeClr val="tx1"/>
                </a:solidFill>
                <a:latin typeface="Comic Sans MS" panose="030F0702030302020204" pitchFamily="66" charset="0"/>
              </a:rPr>
              <a:t>Osmophilic</a:t>
            </a:r>
            <a:r>
              <a:rPr lang="en-GB" sz="2800" dirty="0" smtClean="0">
                <a:solidFill>
                  <a:schemeClr val="tx1"/>
                </a:solidFill>
                <a:latin typeface="Comic Sans MS" panose="030F0702030302020204" pitchFamily="66" charset="0"/>
              </a:rPr>
              <a:t> microbes grow best in food with high water activity while </a:t>
            </a:r>
            <a:r>
              <a:rPr lang="en-GB" sz="2800" dirty="0" err="1" smtClean="0">
                <a:solidFill>
                  <a:schemeClr val="tx1"/>
                </a:solidFill>
                <a:latin typeface="Comic Sans MS" panose="030F0702030302020204" pitchFamily="66" charset="0"/>
              </a:rPr>
              <a:t>xenophilic</a:t>
            </a:r>
            <a:r>
              <a:rPr lang="en-GB" sz="2800" dirty="0" smtClean="0">
                <a:solidFill>
                  <a:schemeClr val="tx1"/>
                </a:solidFill>
                <a:latin typeface="Comic Sans MS" panose="030F0702030302020204" pitchFamily="66" charset="0"/>
              </a:rPr>
              <a:t> microbes grow  best in food with low water activity (dry food).</a:t>
            </a:r>
          </a:p>
          <a:p>
            <a:pPr algn="just"/>
            <a:r>
              <a:rPr lang="en-GB" sz="2800" dirty="0" smtClean="0">
                <a:solidFill>
                  <a:schemeClr val="tx1"/>
                </a:solidFill>
                <a:latin typeface="Comic Sans MS" panose="030F0702030302020204" pitchFamily="66" charset="0"/>
              </a:rPr>
              <a:t>Water in food can be made less by addition of solutes such as salt or sugar.</a:t>
            </a:r>
          </a:p>
          <a:p>
            <a:pPr algn="just"/>
            <a:r>
              <a:rPr lang="en-GB" sz="2800" dirty="0" smtClean="0">
                <a:solidFill>
                  <a:schemeClr val="tx1"/>
                </a:solidFill>
                <a:latin typeface="Comic Sans MS" panose="030F0702030302020204" pitchFamily="66" charset="0"/>
              </a:rPr>
              <a:t>A lowered Oxidation-reduction present a reducing environment for microbial growth. Cooking of food lowers its </a:t>
            </a:r>
            <a:r>
              <a:rPr lang="en-GB" sz="2800" dirty="0">
                <a:solidFill>
                  <a:schemeClr val="tx1"/>
                </a:solidFill>
                <a:latin typeface="Comic Sans MS" panose="030F0702030302020204" pitchFamily="66" charset="0"/>
              </a:rPr>
              <a:t>oxidation-reduction </a:t>
            </a:r>
            <a:r>
              <a:rPr lang="en-GB" sz="2800" dirty="0" smtClean="0">
                <a:solidFill>
                  <a:schemeClr val="tx1"/>
                </a:solidFill>
                <a:latin typeface="Comic Sans MS" panose="030F0702030302020204" pitchFamily="66" charset="0"/>
              </a:rPr>
              <a:t>potential.  </a:t>
            </a:r>
          </a:p>
          <a:p>
            <a:pPr algn="just"/>
            <a:r>
              <a:rPr lang="en-GB" sz="2800" dirty="0" smtClean="0">
                <a:solidFill>
                  <a:schemeClr val="tx1"/>
                </a:solidFill>
                <a:latin typeface="Comic Sans MS" panose="030F0702030302020204" pitchFamily="66" charset="0"/>
              </a:rPr>
              <a:t>Physical structure of food affect the course and extent of spoilage. Grinding and mixing of foods not only increases the food surface area  but also distribute contaminating microorganisms throughout the food which result in spoilage if the food are not properly stored. The outer skin of vegetables and fruits protect them from spoilage.  </a:t>
            </a:r>
            <a:endParaRPr lang="en-GB" sz="28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5825141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403498" y="0"/>
            <a:ext cx="10745972" cy="7017488"/>
          </a:xfrm>
        </p:spPr>
        <p:txBody>
          <a:bodyPr>
            <a:normAutofit/>
          </a:bodyPr>
          <a:lstStyle/>
          <a:p>
            <a:pPr algn="just"/>
            <a:r>
              <a:rPr lang="en-GB" sz="2800" dirty="0" smtClean="0">
                <a:solidFill>
                  <a:schemeClr val="tx1"/>
                </a:solidFill>
                <a:latin typeface="Comic Sans MS" panose="030F0702030302020204" pitchFamily="66" charset="0"/>
              </a:rPr>
              <a:t>Many foods have natural antimicrobial substances, complex chemical inhibitors and enzymes. </a:t>
            </a:r>
            <a:r>
              <a:rPr lang="en-GB" sz="2800" dirty="0" err="1" smtClean="0">
                <a:solidFill>
                  <a:schemeClr val="tx1"/>
                </a:solidFill>
                <a:latin typeface="Comic Sans MS" panose="030F0702030302020204" pitchFamily="66" charset="0"/>
              </a:rPr>
              <a:t>E.g</a:t>
            </a:r>
            <a:r>
              <a:rPr lang="en-GB" sz="2800" dirty="0" smtClean="0">
                <a:solidFill>
                  <a:schemeClr val="tx1"/>
                </a:solidFill>
                <a:latin typeface="Comic Sans MS" panose="030F0702030302020204" pitchFamily="66" charset="0"/>
              </a:rPr>
              <a:t> eggs are rich in enzyme lysozyme that can lyse the wall of contaminating gram-positive bacteria. </a:t>
            </a:r>
            <a:r>
              <a:rPr lang="en-GB" sz="2800" dirty="0" err="1" smtClean="0">
                <a:solidFill>
                  <a:schemeClr val="tx1"/>
                </a:solidFill>
                <a:latin typeface="Comic Sans MS" panose="030F0702030302020204" pitchFamily="66" charset="0"/>
              </a:rPr>
              <a:t>Coumarins</a:t>
            </a:r>
            <a:r>
              <a:rPr lang="en-GB" sz="2800" dirty="0" smtClean="0">
                <a:solidFill>
                  <a:schemeClr val="tx1"/>
                </a:solidFill>
                <a:latin typeface="Comic Sans MS" panose="030F0702030302020204" pitchFamily="66" charset="0"/>
              </a:rPr>
              <a:t> in fruits an vegetables exhibits antimicrobial activity. </a:t>
            </a:r>
          </a:p>
          <a:p>
            <a:pPr algn="just"/>
            <a:r>
              <a:rPr lang="en-GB" sz="2800" dirty="0" smtClean="0">
                <a:solidFill>
                  <a:schemeClr val="tx1"/>
                </a:solidFill>
                <a:latin typeface="Comic Sans MS" panose="030F0702030302020204" pitchFamily="66" charset="0"/>
              </a:rPr>
              <a:t>Herbs and spices have significant antimicrobial substances which fungi are more sensitive to than bacteria. Garlic contain </a:t>
            </a:r>
            <a:r>
              <a:rPr lang="en-GB" sz="2800" dirty="0" err="1" smtClean="0">
                <a:solidFill>
                  <a:schemeClr val="tx1"/>
                </a:solidFill>
                <a:latin typeface="Comic Sans MS" panose="030F0702030302020204" pitchFamily="66" charset="0"/>
              </a:rPr>
              <a:t>allicin</a:t>
            </a:r>
            <a:r>
              <a:rPr lang="en-GB" sz="2800" dirty="0" smtClean="0">
                <a:solidFill>
                  <a:schemeClr val="tx1"/>
                </a:solidFill>
                <a:latin typeface="Comic Sans MS" panose="030F0702030302020204" pitchFamily="66" charset="0"/>
              </a:rPr>
              <a:t>, cloves which are microbial inhibitors. Several studies have shown that spices also can contain pathogenic an spoilage organisms.</a:t>
            </a:r>
          </a:p>
          <a:p>
            <a:pPr algn="just"/>
            <a:r>
              <a:rPr lang="en-GB" sz="2800" dirty="0" smtClean="0">
                <a:solidFill>
                  <a:schemeClr val="tx1"/>
                </a:solidFill>
                <a:latin typeface="Comic Sans MS" panose="030F0702030302020204" pitchFamily="66" charset="0"/>
              </a:rPr>
              <a:t>Unfermented green and black tea also have antimicrobial properties because of their polyphenol contents. Such unfermented tea are active against bacteria, viruses and fungi and may have anticancer properties.</a:t>
            </a:r>
          </a:p>
          <a:p>
            <a:pPr algn="just"/>
            <a:endParaRPr lang="en-GB" sz="2800" dirty="0" smtClean="0">
              <a:solidFill>
                <a:schemeClr val="tx1"/>
              </a:solidFill>
              <a:latin typeface="Comic Sans MS" panose="030F0702030302020204" pitchFamily="66" charset="0"/>
            </a:endParaRPr>
          </a:p>
        </p:txBody>
      </p:sp>
    </p:spTree>
    <p:extLst>
      <p:ext uri="{BB962C8B-B14F-4D97-AF65-F5344CB8AC3E}">
        <p14:creationId xmlns:p14="http://schemas.microsoft.com/office/powerpoint/2010/main" val="520264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403498" y="0"/>
            <a:ext cx="10745972" cy="7017488"/>
          </a:xfrm>
        </p:spPr>
        <p:txBody>
          <a:bodyPr>
            <a:normAutofit/>
          </a:bodyPr>
          <a:lstStyle/>
          <a:p>
            <a:pPr algn="just"/>
            <a:r>
              <a:rPr lang="en-GB" sz="2800" dirty="0" smtClean="0">
                <a:solidFill>
                  <a:schemeClr val="tx1"/>
                </a:solidFill>
                <a:latin typeface="Comic Sans MS" panose="030F0702030302020204" pitchFamily="66" charset="0"/>
              </a:rPr>
              <a:t>Temperature and relative humidity are important extrinsic factors in determine whether a food will spoil or not; at lower temperature or higher relative humidity, microbial growth is initiated more rapidly (</a:t>
            </a:r>
            <a:r>
              <a:rPr lang="en-GB" sz="2800" dirty="0" err="1" smtClean="0">
                <a:solidFill>
                  <a:schemeClr val="tx1"/>
                </a:solidFill>
                <a:latin typeface="Comic Sans MS" panose="030F0702030302020204" pitchFamily="66" charset="0"/>
              </a:rPr>
              <a:t>esp</a:t>
            </a:r>
            <a:r>
              <a:rPr lang="en-GB" sz="2800" dirty="0" smtClean="0">
                <a:solidFill>
                  <a:schemeClr val="tx1"/>
                </a:solidFill>
                <a:latin typeface="Comic Sans MS" panose="030F0702030302020204" pitchFamily="66" charset="0"/>
              </a:rPr>
              <a:t> when refrigerator are not maintained in defrosted state). </a:t>
            </a:r>
          </a:p>
          <a:p>
            <a:pPr algn="just"/>
            <a:r>
              <a:rPr lang="en-GB" sz="2800" dirty="0" smtClean="0">
                <a:solidFill>
                  <a:schemeClr val="tx1"/>
                </a:solidFill>
                <a:latin typeface="Comic Sans MS" panose="030F0702030302020204" pitchFamily="66" charset="0"/>
              </a:rPr>
              <a:t>Herbs and spices have significant antimicrobial substances which fungi are more sensitive to than bacteria. Garlic contain </a:t>
            </a:r>
            <a:r>
              <a:rPr lang="en-GB" sz="2800" dirty="0" err="1" smtClean="0">
                <a:solidFill>
                  <a:schemeClr val="tx1"/>
                </a:solidFill>
                <a:latin typeface="Comic Sans MS" panose="030F0702030302020204" pitchFamily="66" charset="0"/>
              </a:rPr>
              <a:t>allicin</a:t>
            </a:r>
            <a:r>
              <a:rPr lang="en-GB" sz="2800" dirty="0" smtClean="0">
                <a:solidFill>
                  <a:schemeClr val="tx1"/>
                </a:solidFill>
                <a:latin typeface="Comic Sans MS" panose="030F0702030302020204" pitchFamily="66" charset="0"/>
              </a:rPr>
              <a:t>, cloves which are microbial inhibitors. Several studies have shown that spices also can contain pathogenic an spoilage organisms.</a:t>
            </a:r>
          </a:p>
          <a:p>
            <a:pPr algn="just"/>
            <a:r>
              <a:rPr lang="en-GB" sz="2800" dirty="0" smtClean="0">
                <a:solidFill>
                  <a:schemeClr val="tx1"/>
                </a:solidFill>
                <a:latin typeface="Comic Sans MS" panose="030F0702030302020204" pitchFamily="66" charset="0"/>
              </a:rPr>
              <a:t>Unfermented green and black tea also have antimicrobial properties because of their polyphenol contents. Such unfermented tea are active against bacteria, viruses and fungi and may have anticancer properties.</a:t>
            </a:r>
          </a:p>
          <a:p>
            <a:pPr algn="just"/>
            <a:endParaRPr lang="en-GB" sz="2800" dirty="0" smtClean="0">
              <a:solidFill>
                <a:schemeClr val="tx1"/>
              </a:solidFill>
              <a:latin typeface="Comic Sans MS" panose="030F0702030302020204" pitchFamily="66" charset="0"/>
            </a:endParaRPr>
          </a:p>
        </p:txBody>
      </p:sp>
    </p:spTree>
    <p:extLst>
      <p:ext uri="{BB962C8B-B14F-4D97-AF65-F5344CB8AC3E}">
        <p14:creationId xmlns:p14="http://schemas.microsoft.com/office/powerpoint/2010/main" val="3427392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0626" y="0"/>
            <a:ext cx="10661374" cy="6858000"/>
          </a:xfrm>
        </p:spPr>
        <p:txBody>
          <a:bodyPr>
            <a:normAutofit lnSpcReduction="10000"/>
          </a:bodyPr>
          <a:lstStyle/>
          <a:p>
            <a:pPr algn="just"/>
            <a:r>
              <a:rPr lang="en-GB" sz="2800" b="1" dirty="0" smtClean="0">
                <a:solidFill>
                  <a:prstClr val="black">
                    <a:lumMod val="75000"/>
                    <a:lumOff val="25000"/>
                  </a:prstClr>
                </a:solidFill>
                <a:latin typeface="Comic Sans MS" panose="030F0702030302020204" pitchFamily="66" charset="0"/>
              </a:rPr>
              <a:t>TERMINOLOGY</a:t>
            </a:r>
            <a:endParaRPr lang="en-GB" sz="2800" b="1" u="sng" dirty="0">
              <a:latin typeface="Comic Sans MS" panose="030F0702030302020204" pitchFamily="66" charset="0"/>
            </a:endParaRPr>
          </a:p>
          <a:p>
            <a:pPr marL="0" indent="0" algn="just">
              <a:buNone/>
            </a:pPr>
            <a:r>
              <a:rPr lang="en-GB" sz="2600" b="1" u="sng" dirty="0">
                <a:solidFill>
                  <a:prstClr val="black">
                    <a:lumMod val="75000"/>
                    <a:lumOff val="25000"/>
                  </a:prstClr>
                </a:solidFill>
                <a:latin typeface="Comic Sans MS" panose="030F0702030302020204" pitchFamily="66" charset="0"/>
              </a:rPr>
              <a:t>Food: </a:t>
            </a:r>
            <a:r>
              <a:rPr lang="en-GB" sz="2600" dirty="0">
                <a:solidFill>
                  <a:prstClr val="black">
                    <a:lumMod val="75000"/>
                    <a:lumOff val="25000"/>
                  </a:prstClr>
                </a:solidFill>
                <a:latin typeface="Comic Sans MS" panose="030F0702030302020204" pitchFamily="66" charset="0"/>
              </a:rPr>
              <a:t>any substance, </a:t>
            </a:r>
            <a:r>
              <a:rPr lang="en-GB" sz="2600" dirty="0" smtClean="0">
                <a:solidFill>
                  <a:prstClr val="black">
                    <a:lumMod val="75000"/>
                    <a:lumOff val="25000"/>
                  </a:prstClr>
                </a:solidFill>
                <a:latin typeface="Comic Sans MS" panose="030F0702030302020204" pitchFamily="66" charset="0"/>
              </a:rPr>
              <a:t>whether raw, </a:t>
            </a:r>
            <a:r>
              <a:rPr lang="en-GB" sz="2600" dirty="0">
                <a:solidFill>
                  <a:prstClr val="black">
                    <a:lumMod val="75000"/>
                    <a:lumOff val="25000"/>
                  </a:prstClr>
                </a:solidFill>
                <a:latin typeface="Comic Sans MS" panose="030F0702030302020204" pitchFamily="66" charset="0"/>
              </a:rPr>
              <a:t>processed, semi processed </a:t>
            </a:r>
            <a:r>
              <a:rPr lang="en-GB" sz="2600" dirty="0" smtClean="0">
                <a:solidFill>
                  <a:prstClr val="black">
                    <a:lumMod val="75000"/>
                    <a:lumOff val="25000"/>
                  </a:prstClr>
                </a:solidFill>
                <a:latin typeface="Comic Sans MS" panose="030F0702030302020204" pitchFamily="66" charset="0"/>
              </a:rPr>
              <a:t>that </a:t>
            </a:r>
            <a:r>
              <a:rPr lang="en-GB" sz="2600" dirty="0">
                <a:solidFill>
                  <a:prstClr val="black">
                    <a:lumMod val="75000"/>
                    <a:lumOff val="25000"/>
                  </a:prstClr>
                </a:solidFill>
                <a:latin typeface="Comic Sans MS" panose="030F0702030302020204" pitchFamily="66" charset="0"/>
              </a:rPr>
              <a:t>is intended for human consumption, including drinks, and any substance that has been used in the manufacture, preparation or treatment of food. But excluding cosmetics, tobacco and substances only used as drug.</a:t>
            </a:r>
          </a:p>
          <a:p>
            <a:pPr marL="0" indent="0" algn="just">
              <a:buNone/>
            </a:pPr>
            <a:r>
              <a:rPr lang="en-GB" sz="2600" b="1" u="sng" dirty="0" smtClean="0">
                <a:solidFill>
                  <a:prstClr val="black">
                    <a:lumMod val="75000"/>
                    <a:lumOff val="25000"/>
                  </a:prstClr>
                </a:solidFill>
                <a:latin typeface="Comic Sans MS" panose="030F0702030302020204" pitchFamily="66" charset="0"/>
              </a:rPr>
              <a:t>Foodborne disease:</a:t>
            </a:r>
            <a:r>
              <a:rPr lang="en-GB" sz="2600" dirty="0" smtClean="0">
                <a:solidFill>
                  <a:prstClr val="black">
                    <a:lumMod val="75000"/>
                    <a:lumOff val="25000"/>
                  </a:prstClr>
                </a:solidFill>
                <a:latin typeface="Comic Sans MS" panose="030F0702030302020204" pitchFamily="66" charset="0"/>
              </a:rPr>
              <a:t> any disease of an infection or toxic nature caused by the consumption of food.</a:t>
            </a:r>
          </a:p>
          <a:p>
            <a:pPr marL="0" indent="0" algn="just">
              <a:buNone/>
            </a:pPr>
            <a:r>
              <a:rPr lang="en-GB" sz="2600" b="1" u="sng" dirty="0" smtClean="0">
                <a:solidFill>
                  <a:prstClr val="black">
                    <a:lumMod val="75000"/>
                    <a:lumOff val="25000"/>
                  </a:prstClr>
                </a:solidFill>
                <a:latin typeface="Comic Sans MS" panose="030F0702030302020204" pitchFamily="66" charset="0"/>
              </a:rPr>
              <a:t>Foodborne disease outbreak:</a:t>
            </a:r>
            <a:r>
              <a:rPr lang="en-GB" sz="2600" dirty="0" smtClean="0">
                <a:solidFill>
                  <a:prstClr val="black">
                    <a:lumMod val="75000"/>
                    <a:lumOff val="25000"/>
                  </a:prstClr>
                </a:solidFill>
                <a:latin typeface="Comic Sans MS" panose="030F0702030302020204" pitchFamily="66" charset="0"/>
              </a:rPr>
              <a:t> various definition are in use;</a:t>
            </a:r>
          </a:p>
          <a:p>
            <a:pPr marL="514350" indent="-514350" algn="just">
              <a:buAutoNum type="alphaLcPeriod"/>
            </a:pPr>
            <a:r>
              <a:rPr lang="en-GB" sz="2600" dirty="0" smtClean="0">
                <a:solidFill>
                  <a:prstClr val="black">
                    <a:lumMod val="75000"/>
                    <a:lumOff val="25000"/>
                  </a:prstClr>
                </a:solidFill>
                <a:latin typeface="Comic Sans MS" panose="030F0702030302020204" pitchFamily="66" charset="0"/>
              </a:rPr>
              <a:t>When the observed number of cases of a particular disease exceeds the expected number.</a:t>
            </a:r>
          </a:p>
          <a:p>
            <a:pPr marL="514350" indent="-514350" algn="just">
              <a:buAutoNum type="alphaLcPeriod"/>
            </a:pPr>
            <a:r>
              <a:rPr lang="en-GB" sz="2600" dirty="0" smtClean="0">
                <a:solidFill>
                  <a:prstClr val="black">
                    <a:lumMod val="75000"/>
                    <a:lumOff val="25000"/>
                  </a:prstClr>
                </a:solidFill>
                <a:latin typeface="Comic Sans MS" panose="030F0702030302020204" pitchFamily="66" charset="0"/>
              </a:rPr>
              <a:t>the occurrence of two or more cases of a similar foodborne disease resulting from the ingestion of a same food.</a:t>
            </a:r>
          </a:p>
          <a:p>
            <a:pPr marL="0" indent="0" algn="just">
              <a:buNone/>
            </a:pPr>
            <a:r>
              <a:rPr lang="en-GB" sz="2600" b="1" u="sng" dirty="0" smtClean="0">
                <a:solidFill>
                  <a:prstClr val="black">
                    <a:lumMod val="75000"/>
                    <a:lumOff val="25000"/>
                  </a:prstClr>
                </a:solidFill>
                <a:latin typeface="Comic Sans MS" panose="030F0702030302020204" pitchFamily="66" charset="0"/>
              </a:rPr>
              <a:t>Foodborne intoxication: </a:t>
            </a:r>
            <a:r>
              <a:rPr lang="en-GB" sz="2600" dirty="0" smtClean="0">
                <a:solidFill>
                  <a:prstClr val="black">
                    <a:lumMod val="75000"/>
                    <a:lumOff val="25000"/>
                  </a:prstClr>
                </a:solidFill>
                <a:latin typeface="Comic Sans MS" panose="030F0702030302020204" pitchFamily="66" charset="0"/>
              </a:rPr>
              <a:t>illness caused by ingestion of toxins produced in food by bacteria as a naturally occurring by-products of their metabolic processes</a:t>
            </a:r>
            <a:endParaRPr lang="en-GB" sz="2600" b="1" u="sng" dirty="0" smtClean="0">
              <a:solidFill>
                <a:prstClr val="black">
                  <a:lumMod val="75000"/>
                  <a:lumOff val="25000"/>
                </a:prstClr>
              </a:solidFill>
              <a:latin typeface="Comic Sans MS" panose="030F0702030302020204" pitchFamily="66" charset="0"/>
            </a:endParaRPr>
          </a:p>
          <a:p>
            <a:pPr marL="514350" indent="-514350" algn="just">
              <a:buAutoNum type="alphaLcPeriod"/>
            </a:pPr>
            <a:endParaRPr lang="en-GB" sz="2600" dirty="0" smtClean="0">
              <a:solidFill>
                <a:prstClr val="black">
                  <a:lumMod val="75000"/>
                  <a:lumOff val="25000"/>
                </a:prstClr>
              </a:solidFill>
              <a:latin typeface="Comic Sans MS" panose="030F0702030302020204" pitchFamily="66" charset="0"/>
            </a:endParaRPr>
          </a:p>
        </p:txBody>
      </p:sp>
    </p:spTree>
    <p:extLst>
      <p:ext uri="{BB962C8B-B14F-4D97-AF65-F5344CB8AC3E}">
        <p14:creationId xmlns:p14="http://schemas.microsoft.com/office/powerpoint/2010/main" val="34714713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326777" y="0"/>
            <a:ext cx="10513126" cy="6858000"/>
          </a:xfrm>
        </p:spPr>
        <p:txBody>
          <a:bodyPr>
            <a:noAutofit/>
          </a:bodyPr>
          <a:lstStyle/>
          <a:p>
            <a:pPr marL="0" indent="0">
              <a:buNone/>
            </a:pPr>
            <a:r>
              <a:rPr lang="en-GB" sz="2800" b="1" dirty="0" smtClean="0">
                <a:solidFill>
                  <a:srgbClr val="FF0000"/>
                </a:solidFill>
                <a:latin typeface="Comic Sans MS" panose="030F0702030302020204" pitchFamily="66" charset="0"/>
              </a:rPr>
              <a:t>Controlling food spoilage </a:t>
            </a:r>
          </a:p>
          <a:p>
            <a:pPr marL="0" indent="0" algn="just">
              <a:buNone/>
            </a:pPr>
            <a:r>
              <a:rPr lang="en-US" sz="2500" dirty="0" smtClean="0">
                <a:solidFill>
                  <a:schemeClr val="tx1"/>
                </a:solidFill>
                <a:latin typeface="Comic Sans MS" panose="030F0702030302020204" pitchFamily="66" charset="0"/>
              </a:rPr>
              <a:t>Contamination often occurs after preparation, during packaging or when can is opened and just before the food is served. This can provide an ideal opportunity for growth and transmission of pathogens, if care is not taken</a:t>
            </a:r>
            <a:r>
              <a:rPr lang="en-GB" sz="2500" dirty="0" smtClean="0">
                <a:solidFill>
                  <a:schemeClr val="tx1"/>
                </a:solidFill>
                <a:latin typeface="Comic Sans MS" panose="030F0702030302020204" pitchFamily="66" charset="0"/>
              </a:rPr>
              <a:t>	.</a:t>
            </a:r>
          </a:p>
          <a:p>
            <a:pPr marL="0" indent="0" algn="just">
              <a:buNone/>
            </a:pPr>
            <a:r>
              <a:rPr lang="en-US" sz="2500" dirty="0" smtClean="0">
                <a:solidFill>
                  <a:schemeClr val="tx1"/>
                </a:solidFill>
                <a:latin typeface="Comic Sans MS" panose="030F0702030302020204" pitchFamily="66" charset="0"/>
              </a:rPr>
              <a:t>It is vital to eliminate or reduce the populations of spoilage and disease-causing microorganisms and to maintain the microbiological quality of a food with proper storage and packaging.</a:t>
            </a:r>
          </a:p>
          <a:p>
            <a:pPr marL="0" indent="0" algn="just">
              <a:buNone/>
            </a:pPr>
            <a:r>
              <a:rPr lang="en-US" sz="2500" dirty="0" smtClean="0">
                <a:solidFill>
                  <a:schemeClr val="tx1"/>
                </a:solidFill>
                <a:latin typeface="Comic Sans MS" panose="030F0702030302020204" pitchFamily="66" charset="0"/>
              </a:rPr>
              <a:t>Foods can be preserved by a variety of methods.</a:t>
            </a:r>
          </a:p>
          <a:p>
            <a:pPr marL="514350" indent="-514350" algn="just">
              <a:buAutoNum type="arabicPeriod"/>
            </a:pPr>
            <a:r>
              <a:rPr lang="en-US" sz="2000" dirty="0" smtClean="0">
                <a:solidFill>
                  <a:schemeClr val="tx1"/>
                </a:solidFill>
                <a:latin typeface="Comic Sans MS" panose="030F0702030302020204" pitchFamily="66" charset="0"/>
              </a:rPr>
              <a:t>Removal of microorganisms</a:t>
            </a:r>
          </a:p>
          <a:p>
            <a:pPr marL="514350" indent="-514350" algn="just">
              <a:buAutoNum type="arabicPeriod"/>
            </a:pPr>
            <a:r>
              <a:rPr lang="en-US" sz="2000" dirty="0" smtClean="0">
                <a:solidFill>
                  <a:schemeClr val="tx1"/>
                </a:solidFill>
                <a:latin typeface="Comic Sans MS" panose="030F0702030302020204" pitchFamily="66" charset="0"/>
              </a:rPr>
              <a:t>Low temperature</a:t>
            </a:r>
          </a:p>
          <a:p>
            <a:pPr marL="514350" indent="-514350" algn="just">
              <a:buAutoNum type="arabicPeriod"/>
            </a:pPr>
            <a:r>
              <a:rPr lang="en-US" sz="2000" dirty="0" smtClean="0">
                <a:solidFill>
                  <a:schemeClr val="tx1"/>
                </a:solidFill>
                <a:latin typeface="Comic Sans MS" panose="030F0702030302020204" pitchFamily="66" charset="0"/>
              </a:rPr>
              <a:t>High temperature</a:t>
            </a:r>
          </a:p>
          <a:p>
            <a:pPr marL="514350" indent="-514350" algn="just">
              <a:buAutoNum type="arabicPeriod"/>
            </a:pPr>
            <a:r>
              <a:rPr lang="en-US" sz="2000" dirty="0" smtClean="0">
                <a:solidFill>
                  <a:schemeClr val="tx1"/>
                </a:solidFill>
                <a:latin typeface="Comic Sans MS" panose="030F0702030302020204" pitchFamily="66" charset="0"/>
              </a:rPr>
              <a:t>Water availability</a:t>
            </a:r>
          </a:p>
          <a:p>
            <a:pPr marL="514350" indent="-514350" algn="just">
              <a:buAutoNum type="arabicPeriod"/>
            </a:pPr>
            <a:r>
              <a:rPr lang="en-US" sz="2000" dirty="0" smtClean="0">
                <a:solidFill>
                  <a:schemeClr val="tx1"/>
                </a:solidFill>
                <a:latin typeface="Comic Sans MS" panose="030F0702030302020204" pitchFamily="66" charset="0"/>
              </a:rPr>
              <a:t>Chemical based preservation</a:t>
            </a:r>
            <a:endParaRPr lang="en-GB" sz="2000" dirty="0" smtClean="0">
              <a:solidFill>
                <a:schemeClr val="tx1"/>
              </a:solidFill>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930166" y="0"/>
            <a:ext cx="11261834" cy="6858000"/>
          </a:xfrm>
        </p:spPr>
        <p:txBody>
          <a:bodyPr>
            <a:noAutofit/>
          </a:bodyPr>
          <a:lstStyle/>
          <a:p>
            <a:pPr marL="0" indent="0" algn="just">
              <a:buNone/>
            </a:pPr>
            <a:r>
              <a:rPr lang="en-GB" sz="2500" b="1" dirty="0" smtClean="0">
                <a:solidFill>
                  <a:srgbClr val="FF0000"/>
                </a:solidFill>
                <a:latin typeface="Comic Sans MS" panose="030F0702030302020204" pitchFamily="66" charset="0"/>
              </a:rPr>
              <a:t>Removal of microorganisms</a:t>
            </a:r>
            <a:endParaRPr lang="en-GB" sz="2500" b="1" dirty="0" smtClean="0">
              <a:solidFill>
                <a:schemeClr val="tx1"/>
              </a:solidFill>
              <a:latin typeface="Comic Sans MS" panose="030F0702030302020204" pitchFamily="66" charset="0"/>
            </a:endParaRPr>
          </a:p>
          <a:p>
            <a:pPr marL="0" indent="0" algn="just">
              <a:buNone/>
            </a:pPr>
            <a:r>
              <a:rPr lang="en-US" sz="2500" dirty="0" smtClean="0">
                <a:solidFill>
                  <a:schemeClr val="tx1"/>
                </a:solidFill>
                <a:latin typeface="Comic Sans MS" panose="030F0702030302020204" pitchFamily="66" charset="0"/>
              </a:rPr>
              <a:t>Microorganisms can be removed from water, wine, beer, juices,</a:t>
            </a:r>
          </a:p>
          <a:p>
            <a:pPr marL="0" indent="0" algn="just">
              <a:buNone/>
            </a:pPr>
            <a:r>
              <a:rPr lang="en-US" sz="2500" dirty="0" smtClean="0">
                <a:solidFill>
                  <a:schemeClr val="tx1"/>
                </a:solidFill>
                <a:latin typeface="Comic Sans MS" panose="030F0702030302020204" pitchFamily="66" charset="0"/>
              </a:rPr>
              <a:t>soft drinks, and other liquids by filtration. This can keep bacterial populations low or eliminate them entirely. Pre-filters and centrifugation often are used to maximize filter life and effectiveness.  Several major brands of beer are filtered rather than pasteurized to better preserve the flavor and aroma of the original product.</a:t>
            </a:r>
          </a:p>
          <a:p>
            <a:pPr marL="0" indent="0" algn="just">
              <a:buNone/>
            </a:pPr>
            <a:endParaRPr lang="en-US" sz="500" b="1" dirty="0" smtClean="0">
              <a:latin typeface="Comic Sans MS" panose="030F0702030302020204" pitchFamily="66" charset="0"/>
            </a:endParaRPr>
          </a:p>
          <a:p>
            <a:pPr marL="0" indent="0" algn="just">
              <a:buNone/>
            </a:pPr>
            <a:r>
              <a:rPr lang="en-US" sz="2500" b="1" dirty="0" smtClean="0">
                <a:solidFill>
                  <a:srgbClr val="FF0000"/>
                </a:solidFill>
                <a:latin typeface="Comic Sans MS" panose="030F0702030302020204" pitchFamily="66" charset="0"/>
              </a:rPr>
              <a:t>Low Temperature</a:t>
            </a:r>
            <a:endParaRPr lang="en-US" sz="2500" dirty="0" smtClean="0">
              <a:solidFill>
                <a:srgbClr val="FF0000"/>
              </a:solidFill>
              <a:latin typeface="Comic Sans MS" panose="030F0702030302020204" pitchFamily="66" charset="0"/>
            </a:endParaRPr>
          </a:p>
          <a:p>
            <a:pPr marL="0" indent="0" algn="just">
              <a:buNone/>
            </a:pPr>
            <a:r>
              <a:rPr lang="en-US" sz="2500" dirty="0" smtClean="0">
                <a:solidFill>
                  <a:schemeClr val="tx1"/>
                </a:solidFill>
                <a:latin typeface="Comic Sans MS" panose="030F0702030302020204" pitchFamily="66" charset="0"/>
              </a:rPr>
              <a:t>Refrigeration at 5°C retards microbial growth, although with extended storage, </a:t>
            </a:r>
            <a:r>
              <a:rPr lang="en-US" sz="2500" dirty="0" err="1" smtClean="0">
                <a:solidFill>
                  <a:schemeClr val="tx1"/>
                </a:solidFill>
                <a:latin typeface="Comic Sans MS" panose="030F0702030302020204" pitchFamily="66" charset="0"/>
              </a:rPr>
              <a:t>psychrophiles</a:t>
            </a:r>
            <a:r>
              <a:rPr lang="en-US" sz="2500" dirty="0" smtClean="0">
                <a:solidFill>
                  <a:schemeClr val="tx1"/>
                </a:solidFill>
                <a:latin typeface="Comic Sans MS" panose="030F0702030302020204" pitchFamily="66" charset="0"/>
              </a:rPr>
              <a:t> and </a:t>
            </a:r>
            <a:r>
              <a:rPr lang="en-US" sz="2500" dirty="0" err="1" smtClean="0">
                <a:solidFill>
                  <a:schemeClr val="tx1"/>
                </a:solidFill>
                <a:latin typeface="Comic Sans MS" panose="030F0702030302020204" pitchFamily="66" charset="0"/>
              </a:rPr>
              <a:t>psychrotrophs</a:t>
            </a:r>
            <a:r>
              <a:rPr lang="en-US" sz="2500" dirty="0" smtClean="0">
                <a:solidFill>
                  <a:schemeClr val="tx1"/>
                </a:solidFill>
                <a:latin typeface="Comic Sans MS" panose="030F0702030302020204" pitchFamily="66" charset="0"/>
              </a:rPr>
              <a:t> will eventually grow and produce spoilage. </a:t>
            </a:r>
          </a:p>
          <a:p>
            <a:pPr marL="0" indent="0" algn="just">
              <a:buNone/>
            </a:pPr>
            <a:r>
              <a:rPr lang="en-US" sz="2500" dirty="0" smtClean="0">
                <a:solidFill>
                  <a:schemeClr val="tx1"/>
                </a:solidFill>
                <a:latin typeface="Comic Sans MS" panose="030F0702030302020204" pitchFamily="66" charset="0"/>
              </a:rPr>
              <a:t>Slow microbial growth at temperatures below 10°C has been described, particularly with fruit juice concentrates, ice cream, and some fruits. Some microorganisms are very sensitive to cold and their numbers will be reduced, but cold does not lead to significant decreases in overall microbial populations.</a:t>
            </a:r>
          </a:p>
          <a:p>
            <a:pPr marL="0" indent="0" algn="just">
              <a:buNone/>
            </a:pPr>
            <a:endParaRPr lang="en-US" sz="2200" b="1" dirty="0" smtClean="0">
              <a:latin typeface="Comic Sans MS" panose="030F0702030302020204" pitchFamily="66" charset="0"/>
            </a:endParaRPr>
          </a:p>
          <a:p>
            <a:pPr marL="0" indent="0" algn="just">
              <a:buNone/>
            </a:pPr>
            <a:endParaRPr lang="en-GB" sz="2200" b="1"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326777" y="0"/>
            <a:ext cx="10670782" cy="6858000"/>
          </a:xfrm>
        </p:spPr>
        <p:txBody>
          <a:bodyPr>
            <a:noAutofit/>
          </a:bodyPr>
          <a:lstStyle/>
          <a:p>
            <a:pPr marL="0" indent="0" algn="just">
              <a:buNone/>
            </a:pPr>
            <a:r>
              <a:rPr lang="en-US" sz="2300" b="1" dirty="0" smtClean="0">
                <a:solidFill>
                  <a:srgbClr val="FF0000"/>
                </a:solidFill>
                <a:latin typeface="Comic Sans MS" panose="030F0702030302020204" pitchFamily="66" charset="0"/>
              </a:rPr>
              <a:t>High Temperature</a:t>
            </a:r>
          </a:p>
          <a:p>
            <a:pPr marL="0" indent="0" algn="just">
              <a:buNone/>
            </a:pPr>
            <a:r>
              <a:rPr lang="en-US" sz="2300" dirty="0" smtClean="0">
                <a:solidFill>
                  <a:schemeClr val="tx1"/>
                </a:solidFill>
                <a:latin typeface="Comic Sans MS" panose="030F0702030302020204" pitchFamily="66" charset="0"/>
              </a:rPr>
              <a:t>Controlling microbial populations in foods by means of high temperatures</a:t>
            </a:r>
          </a:p>
          <a:p>
            <a:pPr marL="0" indent="0" algn="just">
              <a:buNone/>
            </a:pPr>
            <a:r>
              <a:rPr lang="en-US" sz="2300" dirty="0" smtClean="0">
                <a:solidFill>
                  <a:schemeClr val="tx1"/>
                </a:solidFill>
                <a:latin typeface="Comic Sans MS" panose="030F0702030302020204" pitchFamily="66" charset="0"/>
              </a:rPr>
              <a:t>can significantly limit disease transmission and spoilage.</a:t>
            </a:r>
          </a:p>
          <a:p>
            <a:pPr marL="0" indent="0" algn="just">
              <a:buNone/>
            </a:pPr>
            <a:r>
              <a:rPr lang="en-US" sz="2300" dirty="0" smtClean="0">
                <a:solidFill>
                  <a:schemeClr val="tx1"/>
                </a:solidFill>
                <a:latin typeface="Comic Sans MS" panose="030F0702030302020204" pitchFamily="66" charset="0"/>
              </a:rPr>
              <a:t>Heating processes provide a safe means of preserving foods, particularly when carried out in commercial operations. This is done with canning and pasteurization.</a:t>
            </a:r>
          </a:p>
          <a:p>
            <a:pPr marL="0" indent="0" algn="just">
              <a:buNone/>
            </a:pPr>
            <a:r>
              <a:rPr lang="en-US" sz="2300" dirty="0" smtClean="0">
                <a:solidFill>
                  <a:srgbClr val="FF0000"/>
                </a:solidFill>
                <a:latin typeface="Comic Sans MS" panose="030F0702030302020204" pitchFamily="66" charset="0"/>
              </a:rPr>
              <a:t>Canning</a:t>
            </a:r>
            <a:r>
              <a:rPr lang="en-US" sz="2300" dirty="0" smtClean="0">
                <a:solidFill>
                  <a:schemeClr val="tx1"/>
                </a:solidFill>
                <a:latin typeface="Comic Sans MS" panose="030F0702030302020204" pitchFamily="66" charset="0"/>
              </a:rPr>
              <a:t> food is heated at about 115°C for intervals ranging from 25 to over 100 minutes. The precise time and temperature depend on the nature of the food. However, sometimes canning does not kill all the microorganisms, but only those that will spoil the food (remaining bacteria are unable to grow due to acidity of the food.</a:t>
            </a:r>
          </a:p>
          <a:p>
            <a:pPr marL="0" indent="0" algn="just">
              <a:buNone/>
            </a:pPr>
            <a:r>
              <a:rPr lang="en-US" sz="2300" dirty="0" smtClean="0">
                <a:solidFill>
                  <a:srgbClr val="FF0000"/>
                </a:solidFill>
                <a:latin typeface="Comic Sans MS" panose="030F0702030302020204" pitchFamily="66" charset="0"/>
              </a:rPr>
              <a:t>Pasteurization</a:t>
            </a:r>
            <a:r>
              <a:rPr lang="en-US" sz="2300" dirty="0" smtClean="0">
                <a:solidFill>
                  <a:schemeClr val="tx1"/>
                </a:solidFill>
                <a:latin typeface="Comic Sans MS" panose="030F0702030302020204" pitchFamily="66" charset="0"/>
              </a:rPr>
              <a:t> involves heating food to a temperature that kills disease-causing microorganisms and substantially reduces the levels of spoilage organisms. It is used in production of milk, beers, and fruit juices.</a:t>
            </a:r>
            <a:endParaRPr lang="en-GB" sz="2300" dirty="0" smtClean="0">
              <a:latin typeface="Comic Sans MS" panose="030F0702030302020204" pitchFamily="66" charset="0"/>
            </a:endParaRPr>
          </a:p>
          <a:p>
            <a:pPr marL="0" indent="0" algn="just">
              <a:buNone/>
            </a:pPr>
            <a:r>
              <a:rPr lang="en-US" sz="2300" dirty="0" smtClean="0">
                <a:solidFill>
                  <a:schemeClr val="tx1"/>
                </a:solidFill>
                <a:latin typeface="Comic Sans MS" panose="030F0702030302020204" pitchFamily="66" charset="0"/>
              </a:rPr>
              <a:t>In home processing of foods, especially less acidic foods such as green beans, fish or meats can be preserved and the microorganisms destroyed by heat.</a:t>
            </a:r>
            <a:endParaRPr lang="en-GB" sz="2300"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2318" y="357373"/>
            <a:ext cx="10310650" cy="5093702"/>
          </a:xfrm>
          <a:prstGeom prst="rect">
            <a:avLst/>
          </a:prstGeom>
        </p:spPr>
        <p:txBody>
          <a:bodyPr wrap="square">
            <a:spAutoFit/>
          </a:bodyPr>
          <a:lstStyle/>
          <a:p>
            <a:pPr algn="just"/>
            <a:r>
              <a:rPr lang="en-US" sz="2500" dirty="0" smtClean="0">
                <a:latin typeface="Comic Sans MS" pitchFamily="66" charset="0"/>
              </a:rPr>
              <a:t>Despite efforts to eliminate spoilage microorganisms during canning, sometimes canned foods are spoiled. This may be due to spoilage before canning, </a:t>
            </a:r>
            <a:r>
              <a:rPr lang="en-US" sz="2500" dirty="0" err="1" smtClean="0">
                <a:latin typeface="Comic Sans MS" pitchFamily="66" charset="0"/>
              </a:rPr>
              <a:t>underprocessing</a:t>
            </a:r>
            <a:r>
              <a:rPr lang="en-US" sz="2500" dirty="0" smtClean="0">
                <a:latin typeface="Comic Sans MS" pitchFamily="66" charset="0"/>
              </a:rPr>
              <a:t> during canning, and leakage of contaminated water through can seams during cooling. </a:t>
            </a:r>
          </a:p>
          <a:p>
            <a:pPr algn="just"/>
            <a:endParaRPr lang="en-US" sz="2500" dirty="0" smtClean="0">
              <a:latin typeface="Comic Sans MS" pitchFamily="66" charset="0"/>
            </a:endParaRPr>
          </a:p>
          <a:p>
            <a:pPr algn="just"/>
            <a:r>
              <a:rPr lang="en-US" sz="2500" b="1" dirty="0" smtClean="0">
                <a:solidFill>
                  <a:srgbClr val="FF0000"/>
                </a:solidFill>
                <a:latin typeface="Comic Sans MS" pitchFamily="66" charset="0"/>
              </a:rPr>
              <a:t>Water Availability</a:t>
            </a:r>
          </a:p>
          <a:p>
            <a:pPr algn="just"/>
            <a:r>
              <a:rPr lang="en-US" sz="2500" dirty="0" smtClean="0">
                <a:latin typeface="Comic Sans MS" pitchFamily="66" charset="0"/>
              </a:rPr>
              <a:t>Dehydration, such as </a:t>
            </a:r>
            <a:r>
              <a:rPr lang="en-US" sz="2500" dirty="0" err="1" smtClean="0">
                <a:latin typeface="Comic Sans MS" pitchFamily="66" charset="0"/>
              </a:rPr>
              <a:t>lyophilization</a:t>
            </a:r>
            <a:r>
              <a:rPr lang="en-US" sz="2500" dirty="0" smtClean="0">
                <a:latin typeface="Comic Sans MS" pitchFamily="66" charset="0"/>
              </a:rPr>
              <a:t> (a low temperature dehydration process also called freeze drying) is used to produce freeze-dried foods and eliminating microbial growth.</a:t>
            </a:r>
          </a:p>
          <a:p>
            <a:pPr algn="just"/>
            <a:r>
              <a:rPr lang="en-US" sz="2500" dirty="0" smtClean="0">
                <a:latin typeface="Comic Sans MS" pitchFamily="66" charset="0"/>
              </a:rPr>
              <a:t>This is a modern process, an update of older procedures in which grains, meats, fish, and fruits were dried. It is used  to preserve </a:t>
            </a:r>
            <a:r>
              <a:rPr lang="en-US" sz="2500" dirty="0" err="1" smtClean="0">
                <a:latin typeface="Comic Sans MS" pitchFamily="66" charset="0"/>
              </a:rPr>
              <a:t>perishble</a:t>
            </a:r>
            <a:r>
              <a:rPr lang="en-US" sz="2500" dirty="0" smtClean="0">
                <a:latin typeface="Comic Sans MS" pitchFamily="66" charset="0"/>
              </a:rPr>
              <a:t> materials, to extend shelf life pr make material more convenient for transport.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76551" y="211074"/>
            <a:ext cx="10184525" cy="3939540"/>
          </a:xfrm>
          <a:prstGeom prst="rect">
            <a:avLst/>
          </a:prstGeom>
        </p:spPr>
        <p:txBody>
          <a:bodyPr wrap="square">
            <a:spAutoFit/>
          </a:bodyPr>
          <a:lstStyle/>
          <a:p>
            <a:pPr algn="just"/>
            <a:r>
              <a:rPr lang="en-US" sz="2500" b="1" dirty="0" smtClean="0">
                <a:solidFill>
                  <a:srgbClr val="FF0000"/>
                </a:solidFill>
                <a:latin typeface="Comic Sans MS" pitchFamily="66" charset="0"/>
              </a:rPr>
              <a:t>Chemical-Based Preservation</a:t>
            </a:r>
          </a:p>
          <a:p>
            <a:pPr algn="just"/>
            <a:r>
              <a:rPr lang="en-US" sz="2500" dirty="0" smtClean="0">
                <a:latin typeface="Comic Sans MS" pitchFamily="66" charset="0"/>
              </a:rPr>
              <a:t>Various chemical agents can be used to preserve foods. They include simple organic acids, sulfite, ethylene oxide as a gas </a:t>
            </a:r>
            <a:r>
              <a:rPr lang="en-US" sz="2500" dirty="0" err="1" smtClean="0">
                <a:latin typeface="Comic Sans MS" pitchFamily="66" charset="0"/>
              </a:rPr>
              <a:t>sterilant</a:t>
            </a:r>
            <a:r>
              <a:rPr lang="en-US" sz="2500" dirty="0" smtClean="0">
                <a:latin typeface="Comic Sans MS" pitchFamily="66" charset="0"/>
              </a:rPr>
              <a:t>, sodium nitrite, and ethyl </a:t>
            </a:r>
            <a:r>
              <a:rPr lang="en-US" sz="2500" dirty="0" err="1" smtClean="0">
                <a:latin typeface="Comic Sans MS" pitchFamily="66" charset="0"/>
              </a:rPr>
              <a:t>formate</a:t>
            </a:r>
            <a:r>
              <a:rPr lang="en-US" sz="2500" dirty="0" smtClean="0">
                <a:latin typeface="Comic Sans MS" pitchFamily="66" charset="0"/>
              </a:rPr>
              <a:t>. </a:t>
            </a:r>
          </a:p>
          <a:p>
            <a:pPr algn="just"/>
            <a:r>
              <a:rPr lang="en-US" sz="2500" dirty="0" smtClean="0">
                <a:latin typeface="Comic Sans MS" pitchFamily="66" charset="0"/>
              </a:rPr>
              <a:t>These chemical agents affect microorganisms by disrupting a critical cell factor. For example, they may damage the plasma membrane or denature various cell proteins; interfere with the functioning of nucleic acids, thus inhibiting cell reproduction. The effectiveness of many of these chemical preservatives depends on the food </a:t>
            </a:r>
            <a:r>
              <a:rPr lang="en-US" sz="2500" dirty="0" err="1" smtClean="0">
                <a:latin typeface="Comic Sans MS" pitchFamily="66" charset="0"/>
              </a:rPr>
              <a:t>pH.</a:t>
            </a:r>
            <a:r>
              <a:rPr lang="en-US" sz="2500" dirty="0" smtClean="0">
                <a:latin typeface="Comic Sans MS" pitchFamily="66" charset="0"/>
              </a:rPr>
              <a:t>  </a:t>
            </a:r>
            <a:endParaRPr lang="en-US" sz="2500" dirty="0">
              <a:latin typeface="Comic Sans MS" pitchFamily="66" charset="0"/>
            </a:endParaRPr>
          </a:p>
        </p:txBody>
      </p:sp>
      <p:sp>
        <p:nvSpPr>
          <p:cNvPr id="5" name="TextBox 4"/>
          <p:cNvSpPr txBox="1"/>
          <p:nvPr/>
        </p:nvSpPr>
        <p:spPr>
          <a:xfrm>
            <a:off x="1529263" y="5486383"/>
            <a:ext cx="10547131" cy="1246495"/>
          </a:xfrm>
          <a:prstGeom prst="rect">
            <a:avLst/>
          </a:prstGeom>
          <a:noFill/>
        </p:spPr>
        <p:txBody>
          <a:bodyPr wrap="square" rtlCol="0">
            <a:spAutoFit/>
          </a:bodyPr>
          <a:lstStyle/>
          <a:p>
            <a:r>
              <a:rPr lang="en-US" sz="2500" b="1" i="1" dirty="0" smtClean="0">
                <a:solidFill>
                  <a:srgbClr val="7030A0"/>
                </a:solidFill>
                <a:effectLst>
                  <a:outerShdw blurRad="38100" dist="38100" dir="2700000" algn="tl">
                    <a:srgbClr val="000000">
                      <a:alpha val="43137"/>
                    </a:srgbClr>
                  </a:outerShdw>
                </a:effectLst>
                <a:latin typeface="Franklin Gothic Book" pitchFamily="34" charset="0"/>
              </a:rPr>
              <a:t>Assignment:</a:t>
            </a:r>
          </a:p>
          <a:p>
            <a:r>
              <a:rPr lang="en-US" sz="2500" b="1" i="1" dirty="0" smtClean="0">
                <a:solidFill>
                  <a:srgbClr val="7030A0"/>
                </a:solidFill>
                <a:effectLst>
                  <a:outerShdw blurRad="38100" dist="38100" dir="2700000" algn="tl">
                    <a:srgbClr val="000000">
                      <a:alpha val="43137"/>
                    </a:srgbClr>
                  </a:outerShdw>
                </a:effectLst>
                <a:latin typeface="Franklin Gothic Book" pitchFamily="34" charset="0"/>
              </a:rPr>
              <a:t>List 10 chemical agents used for food preservation, mention at least 5  foods each agent help preserve. And one organisms affected.</a:t>
            </a:r>
            <a:endParaRPr lang="en-US" sz="2500" b="1" i="1" dirty="0">
              <a:solidFill>
                <a:srgbClr val="7030A0"/>
              </a:solidFill>
              <a:effectLst>
                <a:outerShdw blurRad="38100" dist="38100" dir="2700000" algn="tl">
                  <a:srgbClr val="000000">
                    <a:alpha val="43137"/>
                  </a:srgbClr>
                </a:outerShdw>
              </a:effectLst>
              <a:latin typeface="Franklin Gothic Book"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238468"/>
            <a:ext cx="10893973" cy="7017306"/>
          </a:xfrm>
          <a:prstGeom prst="rect">
            <a:avLst/>
          </a:prstGeom>
        </p:spPr>
        <p:txBody>
          <a:bodyPr wrap="square">
            <a:spAutoFit/>
          </a:bodyPr>
          <a:lstStyle/>
          <a:p>
            <a:pPr algn="just"/>
            <a:r>
              <a:rPr lang="en-US" sz="2500" b="1" dirty="0" smtClean="0">
                <a:latin typeface="Comic Sans MS" pitchFamily="66" charset="0"/>
              </a:rPr>
              <a:t>Radiation</a:t>
            </a:r>
          </a:p>
          <a:p>
            <a:pPr algn="just"/>
            <a:r>
              <a:rPr lang="en-US" sz="2500" dirty="0" smtClean="0">
                <a:latin typeface="Comic Sans MS" pitchFamily="66" charset="0"/>
              </a:rPr>
              <a:t>		Ionizing and non-ionizing radiation are used for food preservation. </a:t>
            </a:r>
          </a:p>
          <a:p>
            <a:pPr algn="just"/>
            <a:r>
              <a:rPr lang="en-US" sz="2500" dirty="0" smtClean="0">
                <a:latin typeface="Comic Sans MS" pitchFamily="66" charset="0"/>
              </a:rPr>
              <a:t>		Ultraviolet radiation is used to control populations of microorganisms on the surfaces of laboratory and food-handling equipment, but it does not penetrate food. </a:t>
            </a:r>
          </a:p>
          <a:p>
            <a:pPr algn="just"/>
            <a:r>
              <a:rPr lang="en-US" sz="2500" dirty="0" smtClean="0">
                <a:latin typeface="Comic Sans MS" pitchFamily="66" charset="0"/>
              </a:rPr>
              <a:t>		The major method used for radiation sterilization of food is gamma irradiation from a  cobalt-60 source. </a:t>
            </a:r>
            <a:r>
              <a:rPr lang="en-US" sz="2500" i="1" dirty="0" smtClean="0">
                <a:latin typeface="Comic Sans MS" pitchFamily="66" charset="0"/>
              </a:rPr>
              <a:t>This </a:t>
            </a:r>
            <a:r>
              <a:rPr lang="en-US" sz="2500" dirty="0" smtClean="0">
                <a:latin typeface="Comic Sans MS" pitchFamily="66" charset="0"/>
              </a:rPr>
              <a:t>electromagnetic radiation has excellent penetrating power and must be used with moist foods because the radiation produces peroxides from water in the microbial cells, resulting in oxidation of sensitive cellular constituents. </a:t>
            </a:r>
          </a:p>
          <a:p>
            <a:pPr algn="just"/>
            <a:r>
              <a:rPr lang="en-US" sz="2500" b="1" dirty="0" smtClean="0">
                <a:latin typeface="Comic Sans MS" pitchFamily="66" charset="0"/>
              </a:rPr>
              <a:t>		</a:t>
            </a:r>
            <a:r>
              <a:rPr lang="en-US" sz="2500" b="1" dirty="0" err="1" smtClean="0">
                <a:latin typeface="Comic Sans MS" pitchFamily="66" charset="0"/>
              </a:rPr>
              <a:t>Radappertization</a:t>
            </a:r>
            <a:r>
              <a:rPr lang="en-US" sz="2500" b="1" dirty="0" smtClean="0">
                <a:latin typeface="Comic Sans MS" pitchFamily="66" charset="0"/>
              </a:rPr>
              <a:t>, </a:t>
            </a:r>
            <a:r>
              <a:rPr lang="en-US" sz="2500" dirty="0" smtClean="0">
                <a:latin typeface="Comic Sans MS" pitchFamily="66" charset="0"/>
              </a:rPr>
              <a:t>is also extend the shelf life of sea foods, fruits, and vegetables. Also to sterilize meat products. </a:t>
            </a:r>
          </a:p>
          <a:p>
            <a:pPr algn="just"/>
            <a:r>
              <a:rPr lang="en-US" sz="2500" dirty="0" smtClean="0">
                <a:latin typeface="Comic Sans MS" pitchFamily="66" charset="0"/>
              </a:rPr>
              <a:t>However, some microorganisms are radiation-resistant </a:t>
            </a:r>
            <a:r>
              <a:rPr lang="en-US" sz="2500" dirty="0" err="1" smtClean="0">
                <a:latin typeface="Comic Sans MS" pitchFamily="66" charset="0"/>
              </a:rPr>
              <a:t>e.g</a:t>
            </a:r>
            <a:r>
              <a:rPr lang="en-US" sz="2500" dirty="0" smtClean="0">
                <a:latin typeface="Comic Sans MS" pitchFamily="66" charset="0"/>
              </a:rPr>
              <a:t> </a:t>
            </a:r>
            <a:r>
              <a:rPr lang="en-US" sz="2500" i="1" dirty="0" err="1" smtClean="0">
                <a:latin typeface="Comic Sans MS" pitchFamily="66" charset="0"/>
              </a:rPr>
              <a:t>Deinococcus</a:t>
            </a:r>
            <a:r>
              <a:rPr lang="en-US" sz="2500" i="1" dirty="0" smtClean="0">
                <a:latin typeface="Comic Sans MS" pitchFamily="66" charset="0"/>
              </a:rPr>
              <a:t> </a:t>
            </a:r>
            <a:r>
              <a:rPr lang="en-US" sz="2500" i="1" dirty="0" err="1" smtClean="0">
                <a:latin typeface="Comic Sans MS" pitchFamily="66" charset="0"/>
              </a:rPr>
              <a:t>radiodurans</a:t>
            </a:r>
            <a:r>
              <a:rPr lang="en-US" sz="2500" i="1" dirty="0" smtClean="0">
                <a:latin typeface="Comic Sans MS" pitchFamily="66" charset="0"/>
              </a:rPr>
              <a:t>, t</a:t>
            </a:r>
            <a:r>
              <a:rPr lang="en-US" sz="2500" dirty="0" smtClean="0">
                <a:latin typeface="Comic Sans MS" pitchFamily="66" charset="0"/>
              </a:rPr>
              <a:t>his bacterium has a complex cell wall structure and tetrad-forming growth patterns.</a:t>
            </a:r>
            <a:r>
              <a:rPr lang="en-US" sz="2500" i="1" dirty="0" smtClean="0">
                <a:latin typeface="Comic Sans MS" pitchFamily="66" charset="0"/>
              </a:rPr>
              <a:t> It also has an extraordinary </a:t>
            </a:r>
            <a:r>
              <a:rPr lang="en-US" sz="2500" dirty="0" smtClean="0">
                <a:latin typeface="Comic Sans MS" pitchFamily="66" charset="0"/>
              </a:rPr>
              <a:t>capacity to withstand high doses of radiation.</a:t>
            </a:r>
          </a:p>
          <a:p>
            <a:pPr algn="just"/>
            <a:endParaRPr lang="en-US" sz="25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7462" y="116329"/>
            <a:ext cx="10893971" cy="7094250"/>
          </a:xfrm>
          <a:prstGeom prst="rect">
            <a:avLst/>
          </a:prstGeom>
        </p:spPr>
        <p:txBody>
          <a:bodyPr wrap="square">
            <a:spAutoFit/>
          </a:bodyPr>
          <a:lstStyle/>
          <a:p>
            <a:pPr algn="just"/>
            <a:r>
              <a:rPr lang="en-US" sz="2500" b="1" dirty="0" smtClean="0">
                <a:latin typeface="Comic Sans MS" pitchFamily="66" charset="0"/>
              </a:rPr>
              <a:t>Microbial Product–Based Inhibition</a:t>
            </a:r>
          </a:p>
          <a:p>
            <a:pPr algn="just"/>
            <a:r>
              <a:rPr lang="en-US" sz="2500" dirty="0" smtClean="0">
                <a:latin typeface="Comic Sans MS" pitchFamily="66" charset="0"/>
              </a:rPr>
              <a:t>	This involve the use of </a:t>
            </a:r>
            <a:r>
              <a:rPr lang="en-US" sz="2500" b="1" dirty="0" err="1" smtClean="0">
                <a:latin typeface="Comic Sans MS" pitchFamily="66" charset="0"/>
              </a:rPr>
              <a:t>bacteriocins</a:t>
            </a:r>
            <a:r>
              <a:rPr lang="en-US" sz="2500" b="1" dirty="0" smtClean="0">
                <a:latin typeface="Comic Sans MS" pitchFamily="66" charset="0"/>
              </a:rPr>
              <a:t> </a:t>
            </a:r>
            <a:r>
              <a:rPr lang="en-US" sz="2500" dirty="0" smtClean="0">
                <a:latin typeface="Comic Sans MS" pitchFamily="66" charset="0"/>
              </a:rPr>
              <a:t>for the preservation of foods. </a:t>
            </a:r>
            <a:r>
              <a:rPr lang="en-US" sz="2500" dirty="0" err="1" smtClean="0">
                <a:latin typeface="Comic Sans MS" pitchFamily="66" charset="0"/>
              </a:rPr>
              <a:t>Bacteriocins</a:t>
            </a:r>
            <a:r>
              <a:rPr lang="en-US" sz="2500" dirty="0" smtClean="0">
                <a:latin typeface="Comic Sans MS" pitchFamily="66" charset="0"/>
              </a:rPr>
              <a:t> are bactericidal proteins active against closely related bacteria, which bind to specific sites on the cell, and affect cell membrane integrity and function.</a:t>
            </a:r>
          </a:p>
          <a:p>
            <a:pPr algn="just"/>
            <a:endParaRPr lang="en-US" sz="500" dirty="0" smtClean="0">
              <a:latin typeface="Comic Sans MS" pitchFamily="66" charset="0"/>
            </a:endParaRPr>
          </a:p>
          <a:p>
            <a:pPr algn="just"/>
            <a:r>
              <a:rPr lang="en-US" sz="2500" dirty="0" smtClean="0">
                <a:latin typeface="Comic Sans MS" pitchFamily="66" charset="0"/>
              </a:rPr>
              <a:t>The only currently approved product is </a:t>
            </a:r>
            <a:r>
              <a:rPr lang="en-US" sz="2500" dirty="0" err="1" smtClean="0">
                <a:latin typeface="Comic Sans MS" pitchFamily="66" charset="0"/>
              </a:rPr>
              <a:t>nisin</a:t>
            </a:r>
            <a:r>
              <a:rPr lang="en-US" sz="2500" dirty="0" smtClean="0">
                <a:latin typeface="Comic Sans MS" pitchFamily="66" charset="0"/>
              </a:rPr>
              <a:t>. </a:t>
            </a:r>
            <a:r>
              <a:rPr lang="en-US" sz="2500" dirty="0" err="1" smtClean="0">
                <a:latin typeface="Comic Sans MS" pitchFamily="66" charset="0"/>
              </a:rPr>
              <a:t>Nisin</a:t>
            </a:r>
            <a:r>
              <a:rPr lang="en-US" sz="2500" dirty="0" smtClean="0">
                <a:latin typeface="Comic Sans MS" pitchFamily="66" charset="0"/>
              </a:rPr>
              <a:t>, produced by some strains of </a:t>
            </a:r>
            <a:r>
              <a:rPr lang="en-US" sz="2500" i="1" dirty="0" smtClean="0">
                <a:latin typeface="Comic Sans MS" pitchFamily="66" charset="0"/>
              </a:rPr>
              <a:t>Streptococcus </a:t>
            </a:r>
            <a:r>
              <a:rPr lang="en-US" sz="2500" i="1" dirty="0" err="1" smtClean="0">
                <a:latin typeface="Comic Sans MS" pitchFamily="66" charset="0"/>
              </a:rPr>
              <a:t>lactis</a:t>
            </a:r>
            <a:r>
              <a:rPr lang="en-US" sz="2500" i="1" dirty="0" smtClean="0">
                <a:latin typeface="Comic Sans MS" pitchFamily="66" charset="0"/>
              </a:rPr>
              <a:t>, is a small hydrophobic protein. </a:t>
            </a:r>
            <a:r>
              <a:rPr lang="en-US" sz="2500" dirty="0" smtClean="0">
                <a:latin typeface="Comic Sans MS" pitchFamily="66" charset="0"/>
              </a:rPr>
              <a:t>It is nontoxic to humans and affects mainly gram-positive bacteria, especially </a:t>
            </a:r>
            <a:r>
              <a:rPr lang="en-US" sz="2500" i="1" dirty="0" err="1" smtClean="0">
                <a:latin typeface="Comic Sans MS" pitchFamily="66" charset="0"/>
              </a:rPr>
              <a:t>Enterococcus</a:t>
            </a:r>
            <a:r>
              <a:rPr lang="en-US" sz="2500" i="1" dirty="0" smtClean="0">
                <a:latin typeface="Comic Sans MS" pitchFamily="66" charset="0"/>
              </a:rPr>
              <a:t> </a:t>
            </a:r>
            <a:r>
              <a:rPr lang="en-US" sz="2500" i="1" dirty="0" err="1" smtClean="0">
                <a:latin typeface="Comic Sans MS" pitchFamily="66" charset="0"/>
              </a:rPr>
              <a:t>faecalis</a:t>
            </a:r>
            <a:r>
              <a:rPr lang="en-US" sz="2500" i="1" dirty="0" smtClean="0">
                <a:latin typeface="Comic Sans MS" pitchFamily="66" charset="0"/>
              </a:rPr>
              <a:t>. </a:t>
            </a:r>
            <a:r>
              <a:rPr lang="en-US" sz="2500" i="1" dirty="0" err="1" smtClean="0">
                <a:latin typeface="Comic Sans MS" pitchFamily="66" charset="0"/>
              </a:rPr>
              <a:t>Nisin</a:t>
            </a:r>
            <a:r>
              <a:rPr lang="en-US" sz="2500" i="1" dirty="0" smtClean="0">
                <a:latin typeface="Comic Sans MS" pitchFamily="66" charset="0"/>
              </a:rPr>
              <a:t> can be used particularly </a:t>
            </a:r>
            <a:r>
              <a:rPr lang="en-US" sz="2500" dirty="0" smtClean="0">
                <a:latin typeface="Comic Sans MS" pitchFamily="66" charset="0"/>
              </a:rPr>
              <a:t>in low-acid foods to improve inactivation of </a:t>
            </a:r>
            <a:r>
              <a:rPr lang="en-US" sz="2500" i="1" dirty="0" smtClean="0">
                <a:latin typeface="Comic Sans MS" pitchFamily="66" charset="0"/>
              </a:rPr>
              <a:t>Clostridium </a:t>
            </a:r>
            <a:r>
              <a:rPr lang="en-US" sz="2500" i="1" dirty="0" err="1" smtClean="0">
                <a:latin typeface="Comic Sans MS" pitchFamily="66" charset="0"/>
              </a:rPr>
              <a:t>botulinum</a:t>
            </a:r>
            <a:r>
              <a:rPr lang="en-US" sz="2500" i="1" dirty="0" smtClean="0">
                <a:latin typeface="Comic Sans MS" pitchFamily="66" charset="0"/>
              </a:rPr>
              <a:t> during the canning process or to inhibit germination of </a:t>
            </a:r>
            <a:r>
              <a:rPr lang="en-US" sz="2500" dirty="0" smtClean="0">
                <a:latin typeface="Comic Sans MS" pitchFamily="66" charset="0"/>
              </a:rPr>
              <a:t>any surviving spores.</a:t>
            </a:r>
          </a:p>
          <a:p>
            <a:pPr algn="just"/>
            <a:endParaRPr lang="en-US" sz="1000" dirty="0" smtClean="0">
              <a:latin typeface="Comic Sans MS" pitchFamily="66" charset="0"/>
            </a:endParaRPr>
          </a:p>
          <a:p>
            <a:r>
              <a:rPr lang="en-US" sz="2500" dirty="0" err="1" smtClean="0">
                <a:latin typeface="Comic Sans MS" pitchFamily="66" charset="0"/>
              </a:rPr>
              <a:t>Bacteriocins</a:t>
            </a:r>
            <a:r>
              <a:rPr lang="en-US" sz="2500" dirty="0" smtClean="0">
                <a:latin typeface="Comic Sans MS" pitchFamily="66" charset="0"/>
              </a:rPr>
              <a:t> function by dissipating the proton motive force (PMF) of a susceptible bacterium. </a:t>
            </a:r>
            <a:r>
              <a:rPr lang="en-US" sz="2500" dirty="0" err="1" smtClean="0">
                <a:latin typeface="Comic Sans MS" pitchFamily="66" charset="0"/>
              </a:rPr>
              <a:t>Bacteriocins</a:t>
            </a:r>
            <a:r>
              <a:rPr lang="en-US" sz="2500" dirty="0" smtClean="0">
                <a:latin typeface="Comic Sans MS" pitchFamily="66" charset="0"/>
              </a:rPr>
              <a:t> function by inhibiting </a:t>
            </a:r>
            <a:r>
              <a:rPr lang="en-US" sz="2500" dirty="0" err="1" smtClean="0">
                <a:latin typeface="Comic Sans MS" pitchFamily="66" charset="0"/>
              </a:rPr>
              <a:t>peptidoglycan</a:t>
            </a:r>
            <a:r>
              <a:rPr lang="en-US" sz="2500" dirty="0" smtClean="0">
                <a:latin typeface="Comic Sans MS" pitchFamily="66" charset="0"/>
              </a:rPr>
              <a:t> synthesis and detergent-like effects on the </a:t>
            </a:r>
            <a:r>
              <a:rPr lang="en-US" sz="2500" dirty="0" err="1" smtClean="0">
                <a:latin typeface="Comic Sans MS" pitchFamily="66" charset="0"/>
              </a:rPr>
              <a:t>cytoplasmic</a:t>
            </a:r>
            <a:r>
              <a:rPr lang="en-US" sz="2500" dirty="0" smtClean="0">
                <a:latin typeface="Comic Sans MS" pitchFamily="66" charset="0"/>
              </a:rPr>
              <a:t> membrane.</a:t>
            </a:r>
          </a:p>
          <a:p>
            <a:r>
              <a:rPr lang="en-US" sz="2500" dirty="0" err="1" smtClean="0">
                <a:latin typeface="Comic Sans MS" pitchFamily="66" charset="0"/>
              </a:rPr>
              <a:t>Bacteriocin</a:t>
            </a:r>
            <a:r>
              <a:rPr lang="en-US" sz="2500" dirty="0" smtClean="0">
                <a:latin typeface="Comic Sans MS" pitchFamily="66" charset="0"/>
              </a:rPr>
              <a:t> is used in the preservation of cheese where it can result in </a:t>
            </a:r>
          </a:p>
          <a:p>
            <a:r>
              <a:rPr lang="en-US" sz="2500" dirty="0" smtClean="0">
                <a:latin typeface="Comic Sans MS" pitchFamily="66" charset="0"/>
              </a:rPr>
              <a:t>two- to threefold reduction in </a:t>
            </a:r>
            <a:r>
              <a:rPr lang="en-US" sz="2500" i="1" dirty="0" err="1" smtClean="0">
                <a:latin typeface="Comic Sans MS" pitchFamily="66" charset="0"/>
              </a:rPr>
              <a:t>Listeria</a:t>
            </a:r>
            <a:r>
              <a:rPr lang="en-US" sz="2500" i="1" dirty="0" smtClean="0">
                <a:latin typeface="Comic Sans MS" pitchFamily="66" charset="0"/>
              </a:rPr>
              <a:t> </a:t>
            </a:r>
            <a:r>
              <a:rPr lang="en-US" sz="2500" i="1" dirty="0" err="1" smtClean="0">
                <a:latin typeface="Comic Sans MS" pitchFamily="66" charset="0"/>
              </a:rPr>
              <a:t>monocytogenes</a:t>
            </a:r>
            <a:r>
              <a:rPr lang="en-US" sz="2500" i="1" dirty="0" smtClean="0">
                <a:latin typeface="Comic Sans MS" pitchFamily="66" charset="0"/>
              </a:rPr>
              <a:t> in 180-dayold</a:t>
            </a:r>
          </a:p>
          <a:p>
            <a:r>
              <a:rPr lang="en-US" sz="2500" dirty="0" smtClean="0">
                <a:latin typeface="Comic Sans MS" pitchFamily="66" charset="0"/>
              </a:rPr>
              <a:t>cheeses. </a:t>
            </a:r>
            <a:endParaRPr lang="en-US" sz="2500" dirty="0">
              <a:latin typeface="Comic Sans MS" pitchFamily="6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326777" y="-14748"/>
            <a:ext cx="10865224" cy="6858000"/>
          </a:xfrm>
        </p:spPr>
        <p:txBody>
          <a:bodyPr>
            <a:noAutofit/>
          </a:bodyPr>
          <a:lstStyle/>
          <a:p>
            <a:pPr marL="0" indent="0">
              <a:buNone/>
            </a:pPr>
            <a:r>
              <a:rPr lang="en-GB" sz="2800" b="1" dirty="0" smtClean="0">
                <a:solidFill>
                  <a:srgbClr val="FF0000"/>
                </a:solidFill>
                <a:latin typeface="Comic Sans MS" panose="030F0702030302020204" pitchFamily="66" charset="0"/>
              </a:rPr>
              <a:t>FOODBORNE</a:t>
            </a:r>
            <a:r>
              <a:rPr lang="en-GB" sz="2800" b="1" dirty="0" smtClean="0">
                <a:latin typeface="Comic Sans MS" panose="030F0702030302020204" pitchFamily="66" charset="0"/>
              </a:rPr>
              <a:t> </a:t>
            </a:r>
            <a:r>
              <a:rPr lang="en-GB" sz="2800" b="1" dirty="0" smtClean="0">
                <a:solidFill>
                  <a:srgbClr val="FF0000"/>
                </a:solidFill>
                <a:latin typeface="Comic Sans MS" panose="030F0702030302020204" pitchFamily="66" charset="0"/>
              </a:rPr>
              <a:t>DISEASES </a:t>
            </a:r>
          </a:p>
          <a:p>
            <a:pPr marL="0" indent="0">
              <a:buNone/>
            </a:pPr>
            <a:r>
              <a:rPr lang="en-GB" sz="2800" b="1" dirty="0" smtClean="0">
                <a:latin typeface="Comic Sans MS" panose="030F0702030302020204" pitchFamily="66" charset="0"/>
              </a:rPr>
              <a:t>Foodborne diseases is </a:t>
            </a:r>
            <a:r>
              <a:rPr lang="en-GB" sz="2800" b="1" dirty="0">
                <a:solidFill>
                  <a:prstClr val="black">
                    <a:lumMod val="75000"/>
                    <a:lumOff val="25000"/>
                  </a:prstClr>
                </a:solidFill>
                <a:latin typeface="Comic Sans MS" panose="030F0702030302020204" pitchFamily="66" charset="0"/>
              </a:rPr>
              <a:t>any disease of an infection or toxic nature caused by the consumption of </a:t>
            </a:r>
            <a:r>
              <a:rPr lang="en-GB" sz="2800" b="1" dirty="0" smtClean="0">
                <a:solidFill>
                  <a:prstClr val="black">
                    <a:lumMod val="75000"/>
                    <a:lumOff val="25000"/>
                  </a:prstClr>
                </a:solidFill>
                <a:latin typeface="Comic Sans MS" panose="030F0702030302020204" pitchFamily="66" charset="0"/>
              </a:rPr>
              <a:t>food</a:t>
            </a:r>
            <a:r>
              <a:rPr lang="en-GB" sz="2800" b="1" dirty="0" smtClean="0">
                <a:latin typeface="Comic Sans MS" panose="030F0702030302020204" pitchFamily="66" charset="0"/>
              </a:rPr>
              <a:t>. Since 1942, the number of recognized food-borne pathogen has increased over double.</a:t>
            </a:r>
          </a:p>
          <a:p>
            <a:pPr marL="0" indent="0">
              <a:buNone/>
            </a:pPr>
            <a:r>
              <a:rPr lang="en-GB" sz="2800" b="1" dirty="0" smtClean="0">
                <a:latin typeface="Comic Sans MS" panose="030F0702030302020204" pitchFamily="66" charset="0"/>
              </a:rPr>
              <a:t>There are two types of food borne related diseases:</a:t>
            </a:r>
          </a:p>
          <a:p>
            <a:pPr marL="0" indent="0">
              <a:buNone/>
            </a:pPr>
            <a:r>
              <a:rPr lang="en-GB" sz="2800" b="1" dirty="0">
                <a:latin typeface="Comic Sans MS" panose="030F0702030302020204" pitchFamily="66" charset="0"/>
              </a:rPr>
              <a:t>	</a:t>
            </a:r>
            <a:r>
              <a:rPr lang="en-GB" sz="2800" b="1" dirty="0" smtClean="0">
                <a:solidFill>
                  <a:srgbClr val="FF0000"/>
                </a:solidFill>
                <a:latin typeface="Comic Sans MS" panose="030F0702030302020204" pitchFamily="66" charset="0"/>
              </a:rPr>
              <a:t>food borne infection </a:t>
            </a:r>
          </a:p>
          <a:p>
            <a:pPr marL="0" indent="0">
              <a:buNone/>
            </a:pPr>
            <a:r>
              <a:rPr lang="en-GB" sz="2800" b="1" dirty="0">
                <a:solidFill>
                  <a:srgbClr val="FF0000"/>
                </a:solidFill>
                <a:latin typeface="Comic Sans MS" panose="030F0702030302020204" pitchFamily="66" charset="0"/>
              </a:rPr>
              <a:t>	</a:t>
            </a:r>
            <a:r>
              <a:rPr lang="en-GB" sz="2800" b="1" dirty="0" smtClean="0">
                <a:solidFill>
                  <a:srgbClr val="FF0000"/>
                </a:solidFill>
                <a:latin typeface="Comic Sans MS" panose="030F0702030302020204" pitchFamily="66" charset="0"/>
              </a:rPr>
              <a:t>food intoxication.</a:t>
            </a:r>
          </a:p>
          <a:p>
            <a:pPr marL="0" indent="0">
              <a:buNone/>
            </a:pPr>
            <a:r>
              <a:rPr lang="en-GB" sz="2800" b="1" dirty="0" smtClean="0">
                <a:solidFill>
                  <a:srgbClr val="FF0000"/>
                </a:solidFill>
                <a:latin typeface="Comic Sans MS" panose="030F0702030302020204" pitchFamily="66" charset="0"/>
              </a:rPr>
              <a:t>NOTE: </a:t>
            </a:r>
            <a:r>
              <a:rPr lang="en-GB" sz="2800" b="1" dirty="0" smtClean="0">
                <a:latin typeface="Comic Sans MS" panose="030F0702030302020204" pitchFamily="66" charset="0"/>
              </a:rPr>
              <a:t>all of these food borne diseases are associated with poor hygiene practices. Whether by water contamination or food transmission, the faecal route is maintained with food providing the vital link between hosts. Fomites such as sink faucets, drinking cups and cutting boards also play a role in the maintenance of </a:t>
            </a:r>
            <a:r>
              <a:rPr lang="en-GB" sz="2800" b="1" dirty="0" err="1" smtClean="0">
                <a:latin typeface="Comic Sans MS" panose="030F0702030302020204" pitchFamily="66" charset="0"/>
              </a:rPr>
              <a:t>fecal</a:t>
            </a:r>
            <a:r>
              <a:rPr lang="en-GB" sz="2800" b="1" dirty="0" smtClean="0">
                <a:latin typeface="Comic Sans MS" panose="030F0702030302020204" pitchFamily="66" charset="0"/>
              </a:rPr>
              <a:t>-oral route of contamination</a:t>
            </a:r>
          </a:p>
          <a:p>
            <a:pPr marL="0" indent="0">
              <a:buNone/>
            </a:pPr>
            <a:r>
              <a:rPr lang="en-GB" sz="2800" b="1" dirty="0" smtClean="0">
                <a:latin typeface="Comic Sans MS" panose="030F0702030302020204" pitchFamily="66" charset="0"/>
              </a:rPr>
              <a:t>		</a:t>
            </a:r>
          </a:p>
        </p:txBody>
      </p:sp>
    </p:spTree>
    <p:extLst>
      <p:ext uri="{BB962C8B-B14F-4D97-AF65-F5344CB8AC3E}">
        <p14:creationId xmlns:p14="http://schemas.microsoft.com/office/powerpoint/2010/main" val="9807683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93699" y="98630"/>
            <a:ext cx="11044517" cy="6124754"/>
          </a:xfrm>
          <a:prstGeom prst="rect">
            <a:avLst/>
          </a:prstGeom>
        </p:spPr>
        <p:txBody>
          <a:bodyPr wrap="square">
            <a:spAutoFit/>
          </a:bodyPr>
          <a:lstStyle/>
          <a:p>
            <a:r>
              <a:rPr lang="en-GB" sz="2800" b="1" dirty="0" smtClean="0">
                <a:solidFill>
                  <a:srgbClr val="FF0000"/>
                </a:solidFill>
                <a:latin typeface="Comic Sans MS" panose="030F0702030302020204" pitchFamily="66" charset="0"/>
              </a:rPr>
              <a:t>Foodborne infection:</a:t>
            </a:r>
          </a:p>
          <a:p>
            <a:r>
              <a:rPr lang="en-GB" sz="2800" b="1" dirty="0" smtClean="0">
                <a:latin typeface="Comic Sans MS" panose="030F0702030302020204" pitchFamily="66" charset="0"/>
              </a:rPr>
              <a:t>A food borne infection involves the ingestion of the pathogen followed by growth in the host, including tissue invasion and/or the release of toxins. The major diseases of this types are summarised below </a:t>
            </a:r>
          </a:p>
          <a:p>
            <a:endParaRPr lang="en-GB" sz="2800" b="1" dirty="0" smtClean="0">
              <a:latin typeface="Comic Sans MS" panose="030F0702030302020204" pitchFamily="66" charset="0"/>
            </a:endParaRPr>
          </a:p>
          <a:p>
            <a:endParaRPr lang="en-GB" sz="2800" b="1" dirty="0">
              <a:latin typeface="Comic Sans MS" panose="030F0702030302020204" pitchFamily="66" charset="0"/>
            </a:endParaRPr>
          </a:p>
          <a:p>
            <a:r>
              <a:rPr lang="en-GB" sz="2800" b="1" dirty="0" smtClean="0">
                <a:solidFill>
                  <a:srgbClr val="FF0000"/>
                </a:solidFill>
                <a:latin typeface="Comic Sans MS" panose="030F0702030302020204" pitchFamily="66" charset="0"/>
              </a:rPr>
              <a:t>Food borne intoxications</a:t>
            </a:r>
          </a:p>
          <a:p>
            <a:r>
              <a:rPr lang="en-GB" sz="2800" b="1" dirty="0" smtClean="0">
                <a:latin typeface="Comic Sans MS" panose="030F0702030302020204" pitchFamily="66" charset="0"/>
              </a:rPr>
              <a:t>Microbial growth in food products also can result in food intoxication. intoxication produces symptoms shortly after the food is consumed because growth of the diseases causing microorganisms is not required. Toxins produced in the food cab be associated with microbial cells or can be realised from the cells.</a:t>
            </a:r>
            <a:endParaRPr lang="en-GB" sz="2800" b="1" dirty="0">
              <a:latin typeface="Comic Sans MS" panose="030F0702030302020204" pitchFamily="66" charset="0"/>
            </a:endParaRPr>
          </a:p>
        </p:txBody>
      </p:sp>
    </p:spTree>
    <p:extLst>
      <p:ext uri="{BB962C8B-B14F-4D97-AF65-F5344CB8AC3E}">
        <p14:creationId xmlns:p14="http://schemas.microsoft.com/office/powerpoint/2010/main" val="36909762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454" y="0"/>
            <a:ext cx="8911687" cy="627529"/>
          </a:xfrm>
        </p:spPr>
        <p:txBody>
          <a:bodyPr>
            <a:normAutofit/>
          </a:bodyPr>
          <a:lstStyle/>
          <a:p>
            <a:r>
              <a:rPr lang="en-GB" sz="2800" dirty="0" smtClean="0">
                <a:latin typeface="Comic Sans MS" panose="030F0702030302020204" pitchFamily="66" charset="0"/>
              </a:rPr>
              <a:t>Major food borne infectious diseases </a:t>
            </a:r>
            <a:endParaRPr lang="en-GB" sz="2800" dirty="0">
              <a:latin typeface="Comic Sans MS" panose="030F0702030302020204" pitchFamily="66"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5385872"/>
              </p:ext>
            </p:extLst>
          </p:nvPr>
        </p:nvGraphicFramePr>
        <p:xfrm>
          <a:off x="401781" y="627529"/>
          <a:ext cx="11540839" cy="6064215"/>
        </p:xfrm>
        <a:graphic>
          <a:graphicData uri="http://schemas.openxmlformats.org/drawingml/2006/table">
            <a:tbl>
              <a:tblPr firstRow="1" bandRow="1">
                <a:tableStyleId>{5C22544A-7EE6-4342-B048-85BDC9FD1C3A}</a:tableStyleId>
              </a:tblPr>
              <a:tblGrid>
                <a:gridCol w="2390026">
                  <a:extLst>
                    <a:ext uri="{9D8B030D-6E8A-4147-A177-3AD203B41FA5}">
                      <a16:colId xmlns="" xmlns:a16="http://schemas.microsoft.com/office/drawing/2014/main" val="20000"/>
                    </a:ext>
                  </a:extLst>
                </a:gridCol>
                <a:gridCol w="2174623">
                  <a:extLst>
                    <a:ext uri="{9D8B030D-6E8A-4147-A177-3AD203B41FA5}">
                      <a16:colId xmlns="" xmlns:a16="http://schemas.microsoft.com/office/drawing/2014/main" val="20001"/>
                    </a:ext>
                  </a:extLst>
                </a:gridCol>
                <a:gridCol w="4349246">
                  <a:extLst>
                    <a:ext uri="{9D8B030D-6E8A-4147-A177-3AD203B41FA5}">
                      <a16:colId xmlns="" xmlns:a16="http://schemas.microsoft.com/office/drawing/2014/main" val="20002"/>
                    </a:ext>
                  </a:extLst>
                </a:gridCol>
                <a:gridCol w="2626944">
                  <a:extLst>
                    <a:ext uri="{9D8B030D-6E8A-4147-A177-3AD203B41FA5}">
                      <a16:colId xmlns="" xmlns:a16="http://schemas.microsoft.com/office/drawing/2014/main" val="20003"/>
                    </a:ext>
                  </a:extLst>
                </a:gridCol>
              </a:tblGrid>
              <a:tr h="704429">
                <a:tc>
                  <a:txBody>
                    <a:bodyPr/>
                    <a:lstStyle/>
                    <a:p>
                      <a:r>
                        <a:rPr lang="en-GB" sz="2000" b="1" dirty="0" smtClean="0"/>
                        <a:t>Diseases</a:t>
                      </a:r>
                      <a:endParaRPr lang="en-GB" sz="2000" b="1" dirty="0"/>
                    </a:p>
                  </a:txBody>
                  <a:tcPr/>
                </a:tc>
                <a:tc>
                  <a:txBody>
                    <a:bodyPr/>
                    <a:lstStyle/>
                    <a:p>
                      <a:r>
                        <a:rPr lang="en-GB" sz="2000" b="1" dirty="0" smtClean="0"/>
                        <a:t>Organism</a:t>
                      </a:r>
                      <a:endParaRPr lang="en-GB" sz="2000" b="1" dirty="0"/>
                    </a:p>
                  </a:txBody>
                  <a:tcPr/>
                </a:tc>
                <a:tc>
                  <a:txBody>
                    <a:bodyPr/>
                    <a:lstStyle/>
                    <a:p>
                      <a:r>
                        <a:rPr lang="en-GB" sz="2000" b="1" dirty="0" err="1" smtClean="0"/>
                        <a:t>Incubaton</a:t>
                      </a:r>
                      <a:r>
                        <a:rPr lang="en-GB" sz="2000" b="1" baseline="0" dirty="0" smtClean="0"/>
                        <a:t> period and characteristics</a:t>
                      </a:r>
                      <a:endParaRPr lang="en-GB" sz="2000" b="1" dirty="0"/>
                    </a:p>
                  </a:txBody>
                  <a:tcPr/>
                </a:tc>
                <a:tc>
                  <a:txBody>
                    <a:bodyPr/>
                    <a:lstStyle/>
                    <a:p>
                      <a:r>
                        <a:rPr lang="en-GB" sz="2000" b="1" dirty="0" smtClean="0"/>
                        <a:t>Major food involved`</a:t>
                      </a:r>
                      <a:endParaRPr lang="en-GB" sz="2000" b="1" dirty="0"/>
                    </a:p>
                  </a:txBody>
                  <a:tcPr/>
                </a:tc>
                <a:extLst>
                  <a:ext uri="{0D108BD9-81ED-4DB2-BD59-A6C34878D82A}">
                    <a16:rowId xmlns="" xmlns:a16="http://schemas.microsoft.com/office/drawing/2014/main" val="10000"/>
                  </a:ext>
                </a:extLst>
              </a:tr>
              <a:tr h="1316976">
                <a:tc>
                  <a:txBody>
                    <a:bodyPr/>
                    <a:lstStyle/>
                    <a:p>
                      <a:r>
                        <a:rPr lang="en-GB" sz="2000" b="1" dirty="0" smtClean="0"/>
                        <a:t>Salmonellosis</a:t>
                      </a:r>
                      <a:endParaRPr lang="en-GB" sz="2000" b="1" dirty="0"/>
                    </a:p>
                  </a:txBody>
                  <a:tcPr/>
                </a:tc>
                <a:tc>
                  <a:txBody>
                    <a:bodyPr/>
                    <a:lstStyle/>
                    <a:p>
                      <a:r>
                        <a:rPr lang="en-GB" sz="2000" b="1" dirty="0" smtClean="0"/>
                        <a:t>S. </a:t>
                      </a:r>
                      <a:r>
                        <a:rPr lang="en-GB" sz="2000" b="1" dirty="0" err="1" smtClean="0"/>
                        <a:t>Enterica</a:t>
                      </a:r>
                      <a:r>
                        <a:rPr lang="en-GB" sz="2000" b="1" dirty="0" smtClean="0"/>
                        <a:t> </a:t>
                      </a:r>
                      <a:r>
                        <a:rPr lang="en-GB" sz="2000" b="1" dirty="0" err="1" smtClean="0"/>
                        <a:t>serovars</a:t>
                      </a:r>
                      <a:r>
                        <a:rPr lang="en-GB" sz="2000" b="1" dirty="0" smtClean="0"/>
                        <a:t> </a:t>
                      </a:r>
                    </a:p>
                    <a:p>
                      <a:r>
                        <a:rPr lang="en-GB" sz="2000" b="1" dirty="0" err="1" smtClean="0"/>
                        <a:t>Typhimurium</a:t>
                      </a:r>
                      <a:r>
                        <a:rPr lang="en-GB" sz="2000" b="1" dirty="0" smtClean="0"/>
                        <a:t> and </a:t>
                      </a:r>
                      <a:r>
                        <a:rPr lang="en-GB" sz="2000" b="1" dirty="0" err="1" smtClean="0"/>
                        <a:t>Enteritidis</a:t>
                      </a:r>
                      <a:endParaRPr lang="en-GB" sz="2000" b="1" dirty="0"/>
                    </a:p>
                  </a:txBody>
                  <a:tcPr/>
                </a:tc>
                <a:tc>
                  <a:txBody>
                    <a:bodyPr/>
                    <a:lstStyle/>
                    <a:p>
                      <a:r>
                        <a:rPr lang="en-GB" sz="2000" b="1" dirty="0" smtClean="0"/>
                        <a:t>8-48 hours</a:t>
                      </a:r>
                    </a:p>
                    <a:p>
                      <a:r>
                        <a:rPr lang="en-GB" sz="2000" b="1" dirty="0" smtClean="0"/>
                        <a:t>Enterotoxin and </a:t>
                      </a:r>
                      <a:r>
                        <a:rPr lang="en-GB" sz="2000" b="1" dirty="0" err="1" smtClean="0"/>
                        <a:t>cytotoxins</a:t>
                      </a:r>
                      <a:endParaRPr lang="en-GB" sz="2000" b="1" dirty="0"/>
                    </a:p>
                  </a:txBody>
                  <a:tcPr/>
                </a:tc>
                <a:tc>
                  <a:txBody>
                    <a:bodyPr/>
                    <a:lstStyle/>
                    <a:p>
                      <a:r>
                        <a:rPr lang="en-GB" sz="2000" b="1" dirty="0" smtClean="0"/>
                        <a:t>Meats, poultry, fish, eggs,</a:t>
                      </a:r>
                      <a:r>
                        <a:rPr lang="en-GB" sz="2000" b="1" baseline="0" dirty="0" smtClean="0"/>
                        <a:t> diary products</a:t>
                      </a:r>
                      <a:endParaRPr lang="en-GB" sz="2000" b="1" dirty="0"/>
                    </a:p>
                  </a:txBody>
                  <a:tcPr/>
                </a:tc>
                <a:extLst>
                  <a:ext uri="{0D108BD9-81ED-4DB2-BD59-A6C34878D82A}">
                    <a16:rowId xmlns="" xmlns:a16="http://schemas.microsoft.com/office/drawing/2014/main" val="10001"/>
                  </a:ext>
                </a:extLst>
              </a:tr>
              <a:tr h="704429">
                <a:tc>
                  <a:txBody>
                    <a:bodyPr/>
                    <a:lstStyle/>
                    <a:p>
                      <a:r>
                        <a:rPr lang="en-GB" sz="2000" b="1" dirty="0" err="1" smtClean="0"/>
                        <a:t>Arcobacter</a:t>
                      </a:r>
                      <a:r>
                        <a:rPr lang="en-GB" sz="2000" b="1" dirty="0" smtClean="0"/>
                        <a:t> </a:t>
                      </a:r>
                      <a:r>
                        <a:rPr lang="en-GB" sz="2000" b="1" dirty="0" err="1" smtClean="0"/>
                        <a:t>diarrhea</a:t>
                      </a:r>
                      <a:endParaRPr lang="en-GB" sz="2000" b="1" dirty="0"/>
                    </a:p>
                  </a:txBody>
                  <a:tcPr/>
                </a:tc>
                <a:tc>
                  <a:txBody>
                    <a:bodyPr/>
                    <a:lstStyle/>
                    <a:p>
                      <a:r>
                        <a:rPr lang="en-GB" sz="2000" b="1" dirty="0" err="1" smtClean="0"/>
                        <a:t>Arcobacter</a:t>
                      </a:r>
                      <a:r>
                        <a:rPr lang="en-GB" sz="2000" b="1" dirty="0" smtClean="0"/>
                        <a:t> </a:t>
                      </a:r>
                      <a:r>
                        <a:rPr lang="en-GB" sz="2000" b="1" dirty="0" err="1" smtClean="0"/>
                        <a:t>butzleri</a:t>
                      </a:r>
                      <a:endParaRPr lang="en-GB" sz="2000" b="1" dirty="0"/>
                    </a:p>
                  </a:txBody>
                  <a:tcPr/>
                </a:tc>
                <a:tc>
                  <a:txBody>
                    <a:bodyPr/>
                    <a:lstStyle/>
                    <a:p>
                      <a:r>
                        <a:rPr lang="en-GB" sz="2000" b="1" dirty="0" smtClean="0"/>
                        <a:t>Severe Diarrhea,</a:t>
                      </a:r>
                      <a:r>
                        <a:rPr lang="en-GB" sz="2000" b="1" baseline="0" dirty="0" smtClean="0"/>
                        <a:t> recurrent cramps</a:t>
                      </a:r>
                      <a:endParaRPr lang="en-GB" sz="2000" b="1" dirty="0"/>
                    </a:p>
                  </a:txBody>
                  <a:tcPr/>
                </a:tc>
                <a:tc>
                  <a:txBody>
                    <a:bodyPr/>
                    <a:lstStyle/>
                    <a:p>
                      <a:r>
                        <a:rPr lang="en-GB" sz="2000" b="1" dirty="0" smtClean="0"/>
                        <a:t>Meat products, especially poultry</a:t>
                      </a:r>
                      <a:endParaRPr lang="en-GB" sz="2000" b="1" dirty="0"/>
                    </a:p>
                  </a:txBody>
                  <a:tcPr/>
                </a:tc>
                <a:extLst>
                  <a:ext uri="{0D108BD9-81ED-4DB2-BD59-A6C34878D82A}">
                    <a16:rowId xmlns="" xmlns:a16="http://schemas.microsoft.com/office/drawing/2014/main" val="10002"/>
                  </a:ext>
                </a:extLst>
              </a:tr>
              <a:tr h="704429">
                <a:tc>
                  <a:txBody>
                    <a:bodyPr/>
                    <a:lstStyle/>
                    <a:p>
                      <a:r>
                        <a:rPr lang="en-GB" sz="2000" b="1" dirty="0" err="1" smtClean="0"/>
                        <a:t>Campylobacteriosis</a:t>
                      </a:r>
                      <a:endParaRPr lang="en-GB" sz="2000" b="1" dirty="0"/>
                    </a:p>
                  </a:txBody>
                  <a:tcPr/>
                </a:tc>
                <a:tc>
                  <a:txBody>
                    <a:bodyPr/>
                    <a:lstStyle/>
                    <a:p>
                      <a:r>
                        <a:rPr lang="en-GB" sz="2000" b="1" dirty="0" err="1" smtClean="0"/>
                        <a:t>Campylobater</a:t>
                      </a:r>
                      <a:r>
                        <a:rPr lang="en-GB" sz="2000" b="1" dirty="0" smtClean="0"/>
                        <a:t> </a:t>
                      </a:r>
                      <a:r>
                        <a:rPr lang="en-GB" sz="2000" b="1" dirty="0" err="1" smtClean="0"/>
                        <a:t>jejuni</a:t>
                      </a:r>
                      <a:endParaRPr lang="en-GB" sz="2000" b="1" dirty="0"/>
                    </a:p>
                  </a:txBody>
                  <a:tcPr/>
                </a:tc>
                <a:tc>
                  <a:txBody>
                    <a:bodyPr/>
                    <a:lstStyle/>
                    <a:p>
                      <a:r>
                        <a:rPr lang="en-GB" sz="2000" b="1" dirty="0" smtClean="0"/>
                        <a:t>Usually 2 –</a:t>
                      </a:r>
                      <a:r>
                        <a:rPr lang="en-GB" sz="2000" b="1" baseline="0" dirty="0" smtClean="0"/>
                        <a:t> 10 days</a:t>
                      </a:r>
                      <a:endParaRPr lang="en-GB" sz="2000" b="1" dirty="0"/>
                    </a:p>
                  </a:txBody>
                  <a:tcPr/>
                </a:tc>
                <a:tc>
                  <a:txBody>
                    <a:bodyPr/>
                    <a:lstStyle/>
                    <a:p>
                      <a:r>
                        <a:rPr lang="en-GB" sz="2000" b="1" dirty="0" smtClean="0"/>
                        <a:t>Milk, pork, poultry products, water</a:t>
                      </a:r>
                      <a:endParaRPr lang="en-GB" sz="2000" b="1" dirty="0"/>
                    </a:p>
                  </a:txBody>
                  <a:tcPr/>
                </a:tc>
                <a:extLst>
                  <a:ext uri="{0D108BD9-81ED-4DB2-BD59-A6C34878D82A}">
                    <a16:rowId xmlns="" xmlns:a16="http://schemas.microsoft.com/office/drawing/2014/main" val="10003"/>
                  </a:ext>
                </a:extLst>
              </a:tr>
              <a:tr h="1316976">
                <a:tc>
                  <a:txBody>
                    <a:bodyPr/>
                    <a:lstStyle/>
                    <a:p>
                      <a:r>
                        <a:rPr lang="en-GB" sz="2000" b="1" dirty="0" err="1" smtClean="0"/>
                        <a:t>Listeriosis</a:t>
                      </a:r>
                      <a:endParaRPr lang="en-GB" sz="2000" b="1" dirty="0"/>
                    </a:p>
                  </a:txBody>
                  <a:tcPr/>
                </a:tc>
                <a:tc>
                  <a:txBody>
                    <a:bodyPr/>
                    <a:lstStyle/>
                    <a:p>
                      <a:r>
                        <a:rPr lang="en-GB" sz="2000" b="1" dirty="0" smtClean="0"/>
                        <a:t>L. </a:t>
                      </a:r>
                      <a:r>
                        <a:rPr lang="en-GB" sz="2000" b="1" dirty="0" err="1" smtClean="0"/>
                        <a:t>Monocytogenes</a:t>
                      </a:r>
                      <a:endParaRPr lang="en-GB" sz="2000" b="1" dirty="0"/>
                    </a:p>
                  </a:txBody>
                  <a:tcPr/>
                </a:tc>
                <a:tc>
                  <a:txBody>
                    <a:bodyPr/>
                    <a:lstStyle/>
                    <a:p>
                      <a:r>
                        <a:rPr lang="en-GB" sz="2000" b="1" dirty="0" smtClean="0"/>
                        <a:t>Varying period</a:t>
                      </a:r>
                    </a:p>
                    <a:p>
                      <a:r>
                        <a:rPr lang="en-GB" sz="2000" b="1" dirty="0" smtClean="0"/>
                        <a:t>Related to meningitis and abortion; New-borns</a:t>
                      </a:r>
                      <a:r>
                        <a:rPr lang="en-GB" sz="2000" b="1" baseline="0" dirty="0" smtClean="0"/>
                        <a:t> and elderly </a:t>
                      </a:r>
                      <a:r>
                        <a:rPr lang="en-GB" sz="2000" b="1" baseline="0" dirty="0" err="1" smtClean="0"/>
                        <a:t>esp</a:t>
                      </a:r>
                      <a:r>
                        <a:rPr lang="en-GB" sz="2000" b="1" baseline="0" dirty="0" smtClean="0"/>
                        <a:t> susceptible</a:t>
                      </a:r>
                      <a:endParaRPr lang="en-GB" sz="2000" b="1" dirty="0"/>
                    </a:p>
                  </a:txBody>
                  <a:tcPr/>
                </a:tc>
                <a:tc>
                  <a:txBody>
                    <a:bodyPr/>
                    <a:lstStyle/>
                    <a:p>
                      <a:r>
                        <a:rPr lang="en-GB" sz="2000" b="1" dirty="0" smtClean="0"/>
                        <a:t>Meat products especially pock and milk</a:t>
                      </a:r>
                      <a:endParaRPr lang="en-GB" sz="2000" b="1" dirty="0"/>
                    </a:p>
                  </a:txBody>
                  <a:tcPr/>
                </a:tc>
                <a:extLst>
                  <a:ext uri="{0D108BD9-81ED-4DB2-BD59-A6C34878D82A}">
                    <a16:rowId xmlns="" xmlns:a16="http://schemas.microsoft.com/office/drawing/2014/main" val="10004"/>
                  </a:ext>
                </a:extLst>
              </a:tr>
              <a:tr h="1316976">
                <a:tc>
                  <a:txBody>
                    <a:bodyPr/>
                    <a:lstStyle/>
                    <a:p>
                      <a:r>
                        <a:rPr lang="en-GB" sz="2000" b="1" dirty="0" smtClean="0"/>
                        <a:t>Escherichia</a:t>
                      </a:r>
                      <a:r>
                        <a:rPr lang="en-GB" sz="2000" b="1" baseline="0" dirty="0" smtClean="0"/>
                        <a:t> coli</a:t>
                      </a:r>
                    </a:p>
                    <a:p>
                      <a:r>
                        <a:rPr lang="en-GB" sz="2000" b="1" baseline="0" dirty="0" smtClean="0"/>
                        <a:t>Diarrhea and colitis</a:t>
                      </a:r>
                      <a:endParaRPr lang="en-GB" sz="2000" b="1" dirty="0"/>
                    </a:p>
                  </a:txBody>
                  <a:tcPr/>
                </a:tc>
                <a:tc>
                  <a:txBody>
                    <a:bodyPr/>
                    <a:lstStyle/>
                    <a:p>
                      <a:r>
                        <a:rPr lang="en-GB" sz="2000" b="1" dirty="0" err="1" smtClean="0"/>
                        <a:t>E.coli</a:t>
                      </a:r>
                      <a:r>
                        <a:rPr lang="en-GB" sz="2000" b="1" dirty="0" smtClean="0"/>
                        <a:t>, including serotype 0157:H7</a:t>
                      </a:r>
                      <a:endParaRPr lang="en-GB" sz="2000" b="1" dirty="0"/>
                    </a:p>
                  </a:txBody>
                  <a:tcPr/>
                </a:tc>
                <a:tc>
                  <a:txBody>
                    <a:bodyPr/>
                    <a:lstStyle/>
                    <a:p>
                      <a:r>
                        <a:rPr lang="en-GB" sz="2000" b="1" dirty="0" smtClean="0"/>
                        <a:t>24-72hrs</a:t>
                      </a:r>
                    </a:p>
                    <a:p>
                      <a:r>
                        <a:rPr lang="en-GB" sz="2000" b="1" dirty="0" err="1" smtClean="0"/>
                        <a:t>Enterotoxigenic</a:t>
                      </a:r>
                      <a:r>
                        <a:rPr lang="en-GB" sz="2000" b="1" baseline="0" dirty="0" smtClean="0"/>
                        <a:t> positive and negative strains; </a:t>
                      </a:r>
                      <a:r>
                        <a:rPr lang="en-GB" sz="2000" b="1" baseline="0" dirty="0" err="1" smtClean="0"/>
                        <a:t>hemorrhagic</a:t>
                      </a:r>
                      <a:r>
                        <a:rPr lang="en-GB" sz="2000" b="1" baseline="0" dirty="0" smtClean="0"/>
                        <a:t> colitis</a:t>
                      </a:r>
                      <a:endParaRPr lang="en-GB" sz="2000" b="1" dirty="0"/>
                    </a:p>
                  </a:txBody>
                  <a:tcPr/>
                </a:tc>
                <a:tc>
                  <a:txBody>
                    <a:bodyPr/>
                    <a:lstStyle/>
                    <a:p>
                      <a:r>
                        <a:rPr lang="en-GB" sz="2000" b="1" dirty="0" smtClean="0"/>
                        <a:t>Undercooked ground beef, raw milk</a:t>
                      </a:r>
                      <a:endParaRPr lang="en-GB" sz="2000" b="1"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444148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0"/>
            <a:ext cx="10820400" cy="6858000"/>
          </a:xfrm>
        </p:spPr>
        <p:txBody>
          <a:bodyPr>
            <a:normAutofit/>
          </a:bodyPr>
          <a:lstStyle/>
          <a:p>
            <a:pPr marL="0" indent="0" algn="just">
              <a:buNone/>
            </a:pPr>
            <a:r>
              <a:rPr lang="en-GB" sz="2600" b="1" u="sng" dirty="0" smtClean="0">
                <a:latin typeface="Comic Sans MS" panose="030F0702030302020204" pitchFamily="66" charset="0"/>
              </a:rPr>
              <a:t>Toxico-infection:</a:t>
            </a:r>
            <a:r>
              <a:rPr lang="en-GB" sz="2600" dirty="0" smtClean="0">
                <a:latin typeface="Comic Sans MS" panose="030F0702030302020204" pitchFamily="66" charset="0"/>
              </a:rPr>
              <a:t> illness caused by ingestion of an infectious agent that produces a toxin in the body (as opposed to in the food)</a:t>
            </a:r>
            <a:endParaRPr lang="en-GB" sz="2600" b="1" u="sng" dirty="0" smtClean="0">
              <a:latin typeface="Comic Sans MS" panose="030F0702030302020204" pitchFamily="66" charset="0"/>
            </a:endParaRPr>
          </a:p>
          <a:p>
            <a:pPr marL="0" indent="0" algn="just">
              <a:buNone/>
            </a:pPr>
            <a:r>
              <a:rPr lang="en-GB" sz="2600" b="1" u="sng" dirty="0" smtClean="0">
                <a:latin typeface="Comic Sans MS" panose="030F0702030302020204" pitchFamily="66" charset="0"/>
              </a:rPr>
              <a:t>Food hygiene: </a:t>
            </a:r>
            <a:r>
              <a:rPr lang="en-GB" sz="2600" dirty="0" smtClean="0">
                <a:latin typeface="Comic Sans MS" panose="030F0702030302020204" pitchFamily="66" charset="0"/>
              </a:rPr>
              <a:t>all conditions and measures necessary to ensure the safety and sustainability for consumption of food at all stages of its growth, distribution and preparation.</a:t>
            </a:r>
          </a:p>
          <a:p>
            <a:pPr marL="0" indent="0" algn="just">
              <a:buNone/>
            </a:pPr>
            <a:r>
              <a:rPr lang="en-GB" sz="2600" b="1" u="sng" dirty="0" smtClean="0">
                <a:latin typeface="Comic Sans MS" panose="030F0702030302020204" pitchFamily="66" charset="0"/>
              </a:rPr>
              <a:t>Food Hazard: </a:t>
            </a:r>
            <a:r>
              <a:rPr lang="en-GB" sz="2600" dirty="0" smtClean="0">
                <a:latin typeface="Comic Sans MS" panose="030F0702030302020204" pitchFamily="66" charset="0"/>
              </a:rPr>
              <a:t>a biological, chemical or physical agent in or property of food that may have an adverse effect.</a:t>
            </a:r>
          </a:p>
          <a:p>
            <a:pPr marL="0" indent="0" algn="just">
              <a:buNone/>
            </a:pPr>
            <a:r>
              <a:rPr lang="en-GB" sz="2600" b="1" u="sng" dirty="0">
                <a:latin typeface="Comic Sans MS" panose="030F0702030302020204" pitchFamily="66" charset="0"/>
              </a:rPr>
              <a:t>Infection: </a:t>
            </a:r>
            <a:r>
              <a:rPr lang="en-GB" sz="2600" dirty="0">
                <a:latin typeface="Comic Sans MS" panose="030F0702030302020204" pitchFamily="66" charset="0"/>
              </a:rPr>
              <a:t>The </a:t>
            </a:r>
            <a:r>
              <a:rPr lang="en-GB" sz="2600" dirty="0" smtClean="0">
                <a:latin typeface="Comic Sans MS" panose="030F0702030302020204" pitchFamily="66" charset="0"/>
              </a:rPr>
              <a:t>entry and development or multiplication </a:t>
            </a:r>
            <a:r>
              <a:rPr lang="en-GB" sz="2600" dirty="0">
                <a:latin typeface="Comic Sans MS" panose="030F0702030302020204" pitchFamily="66" charset="0"/>
              </a:rPr>
              <a:t>of microorganism in the body </a:t>
            </a:r>
            <a:r>
              <a:rPr lang="en-GB" sz="2600" dirty="0" smtClean="0">
                <a:latin typeface="Comic Sans MS" panose="030F0702030302020204" pitchFamily="66" charset="0"/>
              </a:rPr>
              <a:t>of persons or animals.</a:t>
            </a:r>
            <a:endParaRPr lang="en-GB" sz="2600" b="1" u="sng" dirty="0" smtClean="0">
              <a:latin typeface="Comic Sans MS" panose="030F0702030302020204" pitchFamily="66" charset="0"/>
            </a:endParaRPr>
          </a:p>
          <a:p>
            <a:pPr marL="0" indent="0" algn="just">
              <a:buNone/>
            </a:pPr>
            <a:r>
              <a:rPr lang="en-GB" sz="2600" b="1" u="sng" dirty="0" smtClean="0">
                <a:latin typeface="Comic Sans MS" panose="030F0702030302020204" pitchFamily="66" charset="0"/>
              </a:rPr>
              <a:t>Incubation period:</a:t>
            </a:r>
            <a:r>
              <a:rPr lang="en-GB" sz="2600" dirty="0" smtClean="0">
                <a:latin typeface="Comic Sans MS" panose="030F0702030302020204" pitchFamily="66" charset="0"/>
              </a:rPr>
              <a:t> the time interval between the initial contact with an infectious agent and the first appearance of symptoms associated with the infection.</a:t>
            </a:r>
            <a:endParaRPr lang="en-GB" sz="2600" b="1" u="sng" dirty="0">
              <a:latin typeface="Comic Sans MS" panose="030F0702030302020204" pitchFamily="66" charset="0"/>
            </a:endParaRPr>
          </a:p>
          <a:p>
            <a:pPr marL="0" indent="0" algn="just">
              <a:buNone/>
            </a:pPr>
            <a:endParaRPr lang="en-GB" sz="2600" b="1" u="sng" dirty="0">
              <a:latin typeface="Comic Sans MS" panose="030F0702030302020204" pitchFamily="66" charset="0"/>
            </a:endParaRPr>
          </a:p>
        </p:txBody>
      </p:sp>
    </p:spTree>
    <p:extLst>
      <p:ext uri="{BB962C8B-B14F-4D97-AF65-F5344CB8AC3E}">
        <p14:creationId xmlns:p14="http://schemas.microsoft.com/office/powerpoint/2010/main" val="2942601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07808288"/>
              </p:ext>
            </p:extLst>
          </p:nvPr>
        </p:nvGraphicFramePr>
        <p:xfrm>
          <a:off x="443346" y="720436"/>
          <a:ext cx="11540835" cy="3108960"/>
        </p:xfrm>
        <a:graphic>
          <a:graphicData uri="http://schemas.openxmlformats.org/drawingml/2006/table">
            <a:tbl>
              <a:tblPr firstRow="1" bandRow="1">
                <a:tableStyleId>{5C22544A-7EE6-4342-B048-85BDC9FD1C3A}</a:tableStyleId>
              </a:tblPr>
              <a:tblGrid>
                <a:gridCol w="2390025">
                  <a:extLst>
                    <a:ext uri="{9D8B030D-6E8A-4147-A177-3AD203B41FA5}">
                      <a16:colId xmlns="" xmlns:a16="http://schemas.microsoft.com/office/drawing/2014/main" val="20000"/>
                    </a:ext>
                  </a:extLst>
                </a:gridCol>
                <a:gridCol w="2174622">
                  <a:extLst>
                    <a:ext uri="{9D8B030D-6E8A-4147-A177-3AD203B41FA5}">
                      <a16:colId xmlns="" xmlns:a16="http://schemas.microsoft.com/office/drawing/2014/main" val="20001"/>
                    </a:ext>
                  </a:extLst>
                </a:gridCol>
                <a:gridCol w="4349245">
                  <a:extLst>
                    <a:ext uri="{9D8B030D-6E8A-4147-A177-3AD203B41FA5}">
                      <a16:colId xmlns="" xmlns:a16="http://schemas.microsoft.com/office/drawing/2014/main" val="20002"/>
                    </a:ext>
                  </a:extLst>
                </a:gridCol>
                <a:gridCol w="2626943">
                  <a:extLst>
                    <a:ext uri="{9D8B030D-6E8A-4147-A177-3AD203B41FA5}">
                      <a16:colId xmlns="" xmlns:a16="http://schemas.microsoft.com/office/drawing/2014/main" val="20003"/>
                    </a:ext>
                  </a:extLst>
                </a:gridCol>
              </a:tblGrid>
              <a:tr h="690418">
                <a:tc>
                  <a:txBody>
                    <a:bodyPr/>
                    <a:lstStyle/>
                    <a:p>
                      <a:r>
                        <a:rPr lang="en-GB" sz="2000" b="1" dirty="0" smtClean="0"/>
                        <a:t>Shigellosis</a:t>
                      </a:r>
                      <a:endParaRPr lang="en-GB" sz="2000" b="1" dirty="0"/>
                    </a:p>
                  </a:txBody>
                  <a:tcPr/>
                </a:tc>
                <a:tc>
                  <a:txBody>
                    <a:bodyPr/>
                    <a:lstStyle/>
                    <a:p>
                      <a:r>
                        <a:rPr lang="en-GB" sz="2000" b="1" dirty="0" err="1" smtClean="0"/>
                        <a:t>Shigella</a:t>
                      </a:r>
                      <a:r>
                        <a:rPr lang="en-GB" sz="2000" b="1" dirty="0" smtClean="0"/>
                        <a:t> </a:t>
                      </a:r>
                      <a:r>
                        <a:rPr lang="en-GB" sz="2000" b="1" dirty="0" err="1" smtClean="0"/>
                        <a:t>sonnei</a:t>
                      </a:r>
                      <a:r>
                        <a:rPr lang="en-GB" sz="2000" b="1" dirty="0" smtClean="0"/>
                        <a:t>, S. </a:t>
                      </a:r>
                      <a:r>
                        <a:rPr lang="en-GB" sz="2000" b="1" dirty="0" err="1" smtClean="0"/>
                        <a:t>fleneri</a:t>
                      </a:r>
                      <a:endParaRPr lang="en-GB" sz="2000" b="1" dirty="0"/>
                    </a:p>
                  </a:txBody>
                  <a:tcPr/>
                </a:tc>
                <a:tc>
                  <a:txBody>
                    <a:bodyPr/>
                    <a:lstStyle/>
                    <a:p>
                      <a:r>
                        <a:rPr lang="en-GB" sz="2000" b="1" dirty="0" smtClean="0"/>
                        <a:t>24-72hrs</a:t>
                      </a:r>
                      <a:endParaRPr lang="en-GB" sz="2000" b="1" dirty="0"/>
                    </a:p>
                  </a:txBody>
                  <a:tcPr/>
                </a:tc>
                <a:tc>
                  <a:txBody>
                    <a:bodyPr/>
                    <a:lstStyle/>
                    <a:p>
                      <a:r>
                        <a:rPr lang="en-GB" sz="2000" b="1" dirty="0" smtClean="0"/>
                        <a:t>Egg products, puddings</a:t>
                      </a:r>
                      <a:endParaRPr lang="en-GB" sz="2000" b="1" dirty="0"/>
                    </a:p>
                  </a:txBody>
                  <a:tcPr/>
                </a:tc>
                <a:extLst>
                  <a:ext uri="{0D108BD9-81ED-4DB2-BD59-A6C34878D82A}">
                    <a16:rowId xmlns="" xmlns:a16="http://schemas.microsoft.com/office/drawing/2014/main" val="10000"/>
                  </a:ext>
                </a:extLst>
              </a:tr>
              <a:tr h="690418">
                <a:tc>
                  <a:txBody>
                    <a:bodyPr/>
                    <a:lstStyle/>
                    <a:p>
                      <a:r>
                        <a:rPr lang="en-GB" sz="2000" b="1" dirty="0" err="1" smtClean="0"/>
                        <a:t>Yersiniosis</a:t>
                      </a:r>
                      <a:endParaRPr lang="en-GB" sz="2000" b="1" dirty="0"/>
                    </a:p>
                  </a:txBody>
                  <a:tcPr/>
                </a:tc>
                <a:tc>
                  <a:txBody>
                    <a:bodyPr/>
                    <a:lstStyle/>
                    <a:p>
                      <a:r>
                        <a:rPr lang="en-GB" sz="2000" b="1" dirty="0" smtClean="0"/>
                        <a:t>Yersinia </a:t>
                      </a:r>
                      <a:r>
                        <a:rPr lang="en-GB" sz="2000" b="1" dirty="0" err="1" smtClean="0"/>
                        <a:t>enterocolitica</a:t>
                      </a:r>
                      <a:endParaRPr lang="en-GB" sz="2000" b="1" dirty="0"/>
                    </a:p>
                  </a:txBody>
                  <a:tcPr/>
                </a:tc>
                <a:tc>
                  <a:txBody>
                    <a:bodyPr/>
                    <a:lstStyle/>
                    <a:p>
                      <a:r>
                        <a:rPr lang="en-GB" sz="2000" b="1" dirty="0" smtClean="0"/>
                        <a:t>16-48hr</a:t>
                      </a:r>
                    </a:p>
                    <a:p>
                      <a:r>
                        <a:rPr lang="en-GB" sz="2000" b="1" dirty="0" smtClean="0"/>
                        <a:t>Some heat stable toxin</a:t>
                      </a:r>
                      <a:endParaRPr lang="en-GB" sz="2000" b="1" dirty="0"/>
                    </a:p>
                  </a:txBody>
                  <a:tcPr/>
                </a:tc>
                <a:tc>
                  <a:txBody>
                    <a:bodyPr/>
                    <a:lstStyle/>
                    <a:p>
                      <a:r>
                        <a:rPr lang="en-GB" sz="2000" b="1" dirty="0" smtClean="0"/>
                        <a:t>Milk, meat products, tofu</a:t>
                      </a:r>
                      <a:endParaRPr lang="en-GB" sz="2000" b="1" dirty="0"/>
                    </a:p>
                  </a:txBody>
                  <a:tcPr/>
                </a:tc>
                <a:extLst>
                  <a:ext uri="{0D108BD9-81ED-4DB2-BD59-A6C34878D82A}">
                    <a16:rowId xmlns="" xmlns:a16="http://schemas.microsoft.com/office/drawing/2014/main" val="10001"/>
                  </a:ext>
                </a:extLst>
              </a:tr>
              <a:tr h="690418">
                <a:tc>
                  <a:txBody>
                    <a:bodyPr/>
                    <a:lstStyle/>
                    <a:p>
                      <a:r>
                        <a:rPr lang="en-GB" sz="2000" b="1" dirty="0" err="1" smtClean="0"/>
                        <a:t>Plesiolonas</a:t>
                      </a:r>
                      <a:r>
                        <a:rPr lang="en-GB" sz="2000" b="1" dirty="0" smtClean="0"/>
                        <a:t> </a:t>
                      </a:r>
                      <a:r>
                        <a:rPr lang="en-GB" sz="2000" b="1" dirty="0" err="1" smtClean="0"/>
                        <a:t>diarrrhea</a:t>
                      </a:r>
                      <a:endParaRPr lang="en-GB" sz="2000" b="1" dirty="0"/>
                    </a:p>
                  </a:txBody>
                  <a:tcPr/>
                </a:tc>
                <a:tc>
                  <a:txBody>
                    <a:bodyPr/>
                    <a:lstStyle/>
                    <a:p>
                      <a:r>
                        <a:rPr lang="en-GB" sz="2000" b="1" dirty="0" err="1" smtClean="0"/>
                        <a:t>Plesiomonas</a:t>
                      </a:r>
                      <a:r>
                        <a:rPr lang="en-GB" sz="2000" b="1" dirty="0" smtClean="0"/>
                        <a:t> </a:t>
                      </a:r>
                      <a:r>
                        <a:rPr lang="en-GB" sz="2000" b="1" dirty="0" err="1" smtClean="0"/>
                        <a:t>shigelloides</a:t>
                      </a:r>
                      <a:endParaRPr lang="en-GB" sz="2000" b="1" dirty="0"/>
                    </a:p>
                  </a:txBody>
                  <a:tcPr/>
                </a:tc>
                <a:tc>
                  <a:txBody>
                    <a:bodyPr/>
                    <a:lstStyle/>
                    <a:p>
                      <a:r>
                        <a:rPr lang="en-GB" sz="2000" b="1" dirty="0" smtClean="0"/>
                        <a:t>1-2hr</a:t>
                      </a:r>
                      <a:endParaRPr lang="en-GB" sz="2000" b="1" dirty="0"/>
                    </a:p>
                  </a:txBody>
                  <a:tcPr/>
                </a:tc>
                <a:tc>
                  <a:txBody>
                    <a:bodyPr/>
                    <a:lstStyle/>
                    <a:p>
                      <a:r>
                        <a:rPr lang="en-GB" sz="2000" b="1" dirty="0" smtClean="0"/>
                        <a:t>Uncooked molluscs</a:t>
                      </a:r>
                      <a:endParaRPr lang="en-GB" sz="2000" b="1" dirty="0"/>
                    </a:p>
                  </a:txBody>
                  <a:tcPr/>
                </a:tc>
                <a:extLst>
                  <a:ext uri="{0D108BD9-81ED-4DB2-BD59-A6C34878D82A}">
                    <a16:rowId xmlns="" xmlns:a16="http://schemas.microsoft.com/office/drawing/2014/main" val="10002"/>
                  </a:ext>
                </a:extLst>
              </a:tr>
              <a:tr h="990600">
                <a:tc>
                  <a:txBody>
                    <a:bodyPr/>
                    <a:lstStyle/>
                    <a:p>
                      <a:r>
                        <a:rPr lang="en-GB" sz="2000" b="1" dirty="0" smtClean="0"/>
                        <a:t>Vibrio </a:t>
                      </a:r>
                      <a:r>
                        <a:rPr lang="en-GB" sz="2000" b="1" dirty="0" err="1" smtClean="0"/>
                        <a:t>paraheamolyticus</a:t>
                      </a:r>
                      <a:r>
                        <a:rPr lang="en-GB" sz="2000" b="1" dirty="0" smtClean="0"/>
                        <a:t> gastroenteritis</a:t>
                      </a:r>
                      <a:endParaRPr lang="en-GB" sz="2000" b="1" dirty="0"/>
                    </a:p>
                  </a:txBody>
                  <a:tcPr/>
                </a:tc>
                <a:tc>
                  <a:txBody>
                    <a:bodyPr/>
                    <a:lstStyle/>
                    <a:p>
                      <a:r>
                        <a:rPr lang="en-GB" sz="2000" b="1" dirty="0" smtClean="0"/>
                        <a:t>V. </a:t>
                      </a:r>
                      <a:r>
                        <a:rPr lang="en-GB" sz="2000" b="1" dirty="0" err="1" smtClean="0"/>
                        <a:t>Parahaemolyticus</a:t>
                      </a:r>
                      <a:endParaRPr lang="en-GB" sz="2000" b="1" dirty="0"/>
                    </a:p>
                  </a:txBody>
                  <a:tcPr/>
                </a:tc>
                <a:tc>
                  <a:txBody>
                    <a:bodyPr/>
                    <a:lstStyle/>
                    <a:p>
                      <a:r>
                        <a:rPr lang="en-GB" sz="2000" b="1" dirty="0" smtClean="0"/>
                        <a:t>16-48hr</a:t>
                      </a:r>
                      <a:endParaRPr lang="en-GB" sz="2000" b="1" dirty="0"/>
                    </a:p>
                  </a:txBody>
                  <a:tcPr/>
                </a:tc>
                <a:tc>
                  <a:txBody>
                    <a:bodyPr/>
                    <a:lstStyle/>
                    <a:p>
                      <a:r>
                        <a:rPr lang="en-GB" sz="2000" b="1" dirty="0" smtClean="0"/>
                        <a:t>Seafood, shell fish</a:t>
                      </a:r>
                      <a:endParaRPr lang="en-GB" sz="2000" b="1" dirty="0"/>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6444315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5277" y="0"/>
            <a:ext cx="11309123" cy="6858000"/>
          </a:xfrm>
        </p:spPr>
      </p:pic>
    </p:spTree>
    <p:extLst>
      <p:ext uri="{BB962C8B-B14F-4D97-AF65-F5344CB8AC3E}">
        <p14:creationId xmlns:p14="http://schemas.microsoft.com/office/powerpoint/2010/main" val="12474277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93699" y="51333"/>
            <a:ext cx="11044517" cy="7417415"/>
          </a:xfrm>
          <a:prstGeom prst="rect">
            <a:avLst/>
          </a:prstGeom>
        </p:spPr>
        <p:txBody>
          <a:bodyPr wrap="square">
            <a:spAutoFit/>
          </a:bodyPr>
          <a:lstStyle/>
          <a:p>
            <a:r>
              <a:rPr lang="en-GB" sz="2800" b="1" dirty="0" smtClean="0">
                <a:solidFill>
                  <a:srgbClr val="FF0000"/>
                </a:solidFill>
                <a:latin typeface="Comic Sans MS" panose="030F0702030302020204" pitchFamily="66" charset="0"/>
              </a:rPr>
              <a:t>Detection of food-borne pathogens</a:t>
            </a:r>
          </a:p>
          <a:p>
            <a:r>
              <a:rPr lang="en-GB" sz="2800" b="1" dirty="0" smtClean="0">
                <a:latin typeface="Comic Sans MS" panose="030F0702030302020204" pitchFamily="66" charset="0"/>
              </a:rPr>
              <a:t>A major problem in maintaining food safety is the need to rapidly detect microorganisms in order to curb outbreak that can affect large population. This is especially important because of the wide scale of distribution of perishable foods.</a:t>
            </a:r>
          </a:p>
          <a:p>
            <a:r>
              <a:rPr lang="en-GB" sz="2800" b="1" dirty="0" smtClean="0">
                <a:latin typeface="Comic Sans MS" panose="030F0702030302020204" pitchFamily="66" charset="0"/>
              </a:rPr>
              <a:t>Identification includes:</a:t>
            </a:r>
          </a:p>
          <a:p>
            <a:pPr marL="514350" indent="-514350">
              <a:buAutoNum type="arabicPeriod"/>
            </a:pPr>
            <a:r>
              <a:rPr lang="en-GB" sz="2800" b="1" dirty="0" smtClean="0">
                <a:latin typeface="Comic Sans MS" panose="030F0702030302020204" pitchFamily="66" charset="0"/>
              </a:rPr>
              <a:t>Standard culture technique</a:t>
            </a:r>
          </a:p>
          <a:p>
            <a:pPr marL="514350" indent="-514350">
              <a:buAutoNum type="arabicPeriod"/>
            </a:pPr>
            <a:r>
              <a:rPr lang="en-GB" sz="2800" b="1" dirty="0" smtClean="0">
                <a:latin typeface="Comic Sans MS" panose="030F0702030302020204" pitchFamily="66" charset="0"/>
              </a:rPr>
              <a:t>ELISAs – enzyme-linked immunoassays</a:t>
            </a:r>
          </a:p>
          <a:p>
            <a:pPr marL="514350" indent="-514350">
              <a:buAutoNum type="arabicPeriod"/>
            </a:pPr>
            <a:r>
              <a:rPr lang="en-GB" sz="2800" b="1" dirty="0" smtClean="0">
                <a:latin typeface="Comic Sans MS" panose="030F0702030302020204" pitchFamily="66" charset="0"/>
              </a:rPr>
              <a:t>Fluorescent antibody</a:t>
            </a:r>
          </a:p>
          <a:p>
            <a:pPr marL="514350" indent="-514350">
              <a:buAutoNum type="arabicPeriod"/>
            </a:pPr>
            <a:r>
              <a:rPr lang="en-GB" sz="2800" b="1" dirty="0" smtClean="0">
                <a:latin typeface="Comic Sans MS" panose="030F0702030302020204" pitchFamily="66" charset="0"/>
              </a:rPr>
              <a:t>Radioimmunoassay techniques</a:t>
            </a:r>
          </a:p>
          <a:p>
            <a:pPr marL="514350" indent="-514350">
              <a:buAutoNum type="arabicPeriod"/>
            </a:pPr>
            <a:r>
              <a:rPr lang="en-GB" sz="2800" b="1" dirty="0" smtClean="0">
                <a:latin typeface="Comic Sans MS" panose="030F0702030302020204" pitchFamily="66" charset="0"/>
              </a:rPr>
              <a:t>Molecular techniques- are of increasingly used and very valuable for 3 purposes</a:t>
            </a:r>
          </a:p>
          <a:p>
            <a:pPr marL="1028700" lvl="1" indent="-571500">
              <a:buAutoNum type="romanLcPeriod"/>
            </a:pPr>
            <a:r>
              <a:rPr lang="en-GB" sz="2800" b="1" dirty="0" smtClean="0">
                <a:latin typeface="Comic Sans MS" panose="030F0702030302020204" pitchFamily="66" charset="0"/>
              </a:rPr>
              <a:t>It can be used to detect the presence of a single specific pathogen</a:t>
            </a:r>
          </a:p>
          <a:p>
            <a:pPr marL="1028700" lvl="1" indent="-571500">
              <a:buAutoNum type="romanLcPeriod"/>
            </a:pPr>
            <a:r>
              <a:rPr lang="en-GB" sz="2800" b="1" dirty="0" smtClean="0">
                <a:latin typeface="Comic Sans MS" panose="030F0702030302020204" pitchFamily="66" charset="0"/>
              </a:rPr>
              <a:t>To detect viruses that cannot be grown conveniently</a:t>
            </a:r>
          </a:p>
          <a:p>
            <a:pPr marL="1028700" lvl="1" indent="-571500">
              <a:buAutoNum type="romanLcPeriod"/>
            </a:pPr>
            <a:r>
              <a:rPr lang="en-GB" sz="2800" b="1" dirty="0" smtClean="0">
                <a:latin typeface="Comic Sans MS" panose="030F0702030302020204" pitchFamily="66" charset="0"/>
              </a:rPr>
              <a:t>To identify slow growing or non cultivable pathogens</a:t>
            </a:r>
          </a:p>
          <a:p>
            <a:pPr marL="514350" indent="-514350">
              <a:buAutoNum type="arabicPeriod"/>
            </a:pPr>
            <a:endParaRPr lang="en-GB" sz="2800" b="1" dirty="0">
              <a:latin typeface="Comic Sans MS" panose="030F0702030302020204" pitchFamily="66" charset="0"/>
            </a:endParaRPr>
          </a:p>
        </p:txBody>
      </p:sp>
    </p:spTree>
    <p:extLst>
      <p:ext uri="{BB962C8B-B14F-4D97-AF65-F5344CB8AC3E}">
        <p14:creationId xmlns:p14="http://schemas.microsoft.com/office/powerpoint/2010/main" val="2895792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70383" y="0"/>
            <a:ext cx="10621617" cy="6997148"/>
          </a:xfrm>
        </p:spPr>
        <p:txBody>
          <a:bodyPr>
            <a:normAutofit/>
          </a:bodyPr>
          <a:lstStyle/>
          <a:p>
            <a:pPr marL="0" indent="0" algn="just">
              <a:buNone/>
            </a:pPr>
            <a:r>
              <a:rPr lang="en-GB" sz="2600" b="1" u="sng" dirty="0" smtClean="0">
                <a:latin typeface="Comic Sans MS" panose="030F0702030302020204" pitchFamily="66" charset="0"/>
              </a:rPr>
              <a:t>Contamination</a:t>
            </a:r>
            <a:r>
              <a:rPr lang="en-GB" sz="2600" b="1" u="sng" dirty="0">
                <a:latin typeface="Comic Sans MS" panose="030F0702030302020204" pitchFamily="66" charset="0"/>
              </a:rPr>
              <a:t>: </a:t>
            </a:r>
            <a:r>
              <a:rPr lang="en-GB" sz="2600" dirty="0">
                <a:latin typeface="Comic Sans MS" panose="030F0702030302020204" pitchFamily="66" charset="0"/>
              </a:rPr>
              <a:t>Microbiological presence of microorganisms on objects, in the environment, or in samples for analysis</a:t>
            </a:r>
            <a:r>
              <a:rPr lang="en-GB" sz="2600" dirty="0" smtClean="0">
                <a:latin typeface="Comic Sans MS" panose="030F0702030302020204" pitchFamily="66" charset="0"/>
              </a:rPr>
              <a:t>. Thus  </a:t>
            </a:r>
            <a:r>
              <a:rPr lang="en-GB" sz="2600" b="1" i="1" dirty="0" smtClean="0">
                <a:latin typeface="Comic Sans MS" panose="030F0702030302020204" pitchFamily="66" charset="0"/>
              </a:rPr>
              <a:t>food contamination </a:t>
            </a:r>
            <a:r>
              <a:rPr lang="en-GB" sz="2600" dirty="0" smtClean="0">
                <a:latin typeface="Comic Sans MS" panose="030F0702030302020204" pitchFamily="66" charset="0"/>
              </a:rPr>
              <a:t>is the presence of a disease agent on or in food or any object that may come in contact with food</a:t>
            </a:r>
            <a:endParaRPr lang="en-GB" sz="2600" dirty="0">
              <a:latin typeface="Comic Sans MS" panose="030F0702030302020204" pitchFamily="66" charset="0"/>
            </a:endParaRPr>
          </a:p>
          <a:p>
            <a:pPr marL="0" indent="0" algn="just">
              <a:buNone/>
            </a:pPr>
            <a:r>
              <a:rPr lang="en-GB" sz="2600" b="1" u="sng" dirty="0" smtClean="0">
                <a:latin typeface="Comic Sans MS" panose="030F0702030302020204" pitchFamily="66" charset="0"/>
              </a:rPr>
              <a:t>Carrier</a:t>
            </a:r>
            <a:r>
              <a:rPr lang="en-GB" sz="2600" b="1" dirty="0">
                <a:latin typeface="Comic Sans MS" panose="030F0702030302020204" pitchFamily="66" charset="0"/>
              </a:rPr>
              <a:t>: </a:t>
            </a:r>
            <a:r>
              <a:rPr lang="en-GB" sz="2600" dirty="0">
                <a:latin typeface="Comic Sans MS" panose="030F0702030302020204" pitchFamily="66" charset="0"/>
              </a:rPr>
              <a:t>An individual showing no sign and symptom of infection but </a:t>
            </a:r>
            <a:r>
              <a:rPr lang="en-GB" sz="2600" dirty="0" smtClean="0">
                <a:latin typeface="Comic Sans MS" panose="030F0702030302020204" pitchFamily="66" charset="0"/>
              </a:rPr>
              <a:t>harbours </a:t>
            </a:r>
            <a:r>
              <a:rPr lang="en-GB" sz="2600" dirty="0">
                <a:latin typeface="Comic Sans MS" panose="030F0702030302020204" pitchFamily="66" charset="0"/>
              </a:rPr>
              <a:t>an infectious agent which may be harmful when passed to another person</a:t>
            </a:r>
            <a:r>
              <a:rPr lang="en-GB" sz="2600" dirty="0" smtClean="0">
                <a:latin typeface="Comic Sans MS" panose="030F0702030302020204" pitchFamily="66" charset="0"/>
              </a:rPr>
              <a:t>.</a:t>
            </a:r>
          </a:p>
          <a:p>
            <a:pPr marL="0" indent="0" algn="just">
              <a:buNone/>
            </a:pPr>
            <a:r>
              <a:rPr lang="en-GB" sz="2600" b="1" u="sng" dirty="0" smtClean="0">
                <a:latin typeface="Comic Sans MS" panose="030F0702030302020204" pitchFamily="66" charset="0"/>
              </a:rPr>
              <a:t>Reservoir </a:t>
            </a:r>
            <a:r>
              <a:rPr lang="en-GB" sz="2600" b="1" u="sng" dirty="0">
                <a:latin typeface="Comic Sans MS" panose="030F0702030302020204" pitchFamily="66" charset="0"/>
              </a:rPr>
              <a:t>of infection</a:t>
            </a:r>
            <a:r>
              <a:rPr lang="en-GB" sz="2600" dirty="0">
                <a:latin typeface="Comic Sans MS" panose="030F0702030302020204" pitchFamily="66" charset="0"/>
              </a:rPr>
              <a:t>: ecological niche in which a pathogen lives and multiplies and upon which it depends for its survival. Reservoir include human reservoirs, animal reservoirs and environmental </a:t>
            </a:r>
            <a:r>
              <a:rPr lang="en-GB" sz="2600" dirty="0" smtClean="0">
                <a:latin typeface="Comic Sans MS" panose="030F0702030302020204" pitchFamily="66" charset="0"/>
              </a:rPr>
              <a:t>reservoirs.</a:t>
            </a:r>
            <a:endParaRPr lang="en-GB" sz="2600" dirty="0">
              <a:latin typeface="Comic Sans MS" panose="030F0702030302020204" pitchFamily="66" charset="0"/>
            </a:endParaRPr>
          </a:p>
          <a:p>
            <a:pPr marL="0" indent="0">
              <a:buNone/>
            </a:pPr>
            <a:r>
              <a:rPr lang="en-GB" sz="2600" b="1" u="sng" dirty="0" smtClean="0">
                <a:latin typeface="Comic Sans MS" panose="030F0702030302020204" pitchFamily="66" charset="0"/>
              </a:rPr>
              <a:t>Vector: </a:t>
            </a:r>
            <a:r>
              <a:rPr lang="en-GB" sz="2600" dirty="0" smtClean="0">
                <a:latin typeface="Comic Sans MS" panose="030F0702030302020204" pitchFamily="66" charset="0"/>
              </a:rPr>
              <a:t>an animate intermediary in the indirect transmission of an agent that carries the agent from a reservoir to a susceptible host.</a:t>
            </a:r>
            <a:endParaRPr lang="en-GB" sz="2600" b="1" u="sng" dirty="0" smtClean="0">
              <a:latin typeface="Comic Sans MS" panose="030F0702030302020204" pitchFamily="66" charset="0"/>
            </a:endParaRPr>
          </a:p>
        </p:txBody>
      </p:sp>
    </p:spTree>
    <p:extLst>
      <p:ext uri="{BB962C8B-B14F-4D97-AF65-F5344CB8AC3E}">
        <p14:creationId xmlns:p14="http://schemas.microsoft.com/office/powerpoint/2010/main" val="548315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0991" y="21265"/>
            <a:ext cx="10661374" cy="6858000"/>
          </a:xfrm>
        </p:spPr>
        <p:txBody>
          <a:bodyPr>
            <a:noAutofit/>
          </a:bodyPr>
          <a:lstStyle/>
          <a:p>
            <a:pPr marL="0" indent="0" algn="just">
              <a:buNone/>
            </a:pPr>
            <a:r>
              <a:rPr lang="en-GB" sz="2700" b="1" u="sng" dirty="0" smtClean="0">
                <a:latin typeface="Comic Sans MS" panose="030F0702030302020204" pitchFamily="66" charset="0"/>
              </a:rPr>
              <a:t>Vehicle:</a:t>
            </a:r>
            <a:r>
              <a:rPr lang="en-GB" sz="2700" dirty="0" smtClean="0">
                <a:latin typeface="Comic Sans MS" panose="030F0702030302020204" pitchFamily="66" charset="0"/>
              </a:rPr>
              <a:t> an inanimate intermediary (e.g. food) in the indirect transmission of an agent that carries the agent from a reservoir to a susceptible host.</a:t>
            </a:r>
          </a:p>
          <a:p>
            <a:pPr marL="0" indent="0" algn="just">
              <a:buNone/>
            </a:pPr>
            <a:r>
              <a:rPr lang="en-GB" sz="2700" b="1" u="sng" dirty="0" smtClean="0">
                <a:latin typeface="Comic Sans MS" panose="030F0702030302020204" pitchFamily="66" charset="0"/>
              </a:rPr>
              <a:t>Toxin</a:t>
            </a:r>
            <a:r>
              <a:rPr lang="en-GB" sz="2700" b="1" u="sng" dirty="0">
                <a:latin typeface="Comic Sans MS" panose="030F0702030302020204" pitchFamily="66" charset="0"/>
              </a:rPr>
              <a:t>: </a:t>
            </a:r>
            <a:r>
              <a:rPr lang="en-GB" sz="2700" dirty="0">
                <a:latin typeface="Comic Sans MS" panose="030F0702030302020204" pitchFamily="66" charset="0"/>
              </a:rPr>
              <a:t>A poisonous substance produced by a living organism.</a:t>
            </a:r>
          </a:p>
          <a:p>
            <a:pPr marL="0" indent="0" algn="just">
              <a:buNone/>
            </a:pPr>
            <a:r>
              <a:rPr lang="en-GB" sz="2700" b="1" u="sng" dirty="0">
                <a:latin typeface="Comic Sans MS" panose="030F0702030302020204" pitchFamily="66" charset="0"/>
              </a:rPr>
              <a:t>Toxicant</a:t>
            </a:r>
            <a:r>
              <a:rPr lang="en-GB" sz="2700" b="1" dirty="0">
                <a:latin typeface="Comic Sans MS" panose="030F0702030302020204" pitchFamily="66" charset="0"/>
              </a:rPr>
              <a:t>: </a:t>
            </a:r>
            <a:r>
              <a:rPr lang="en-GB" sz="2700" dirty="0">
                <a:latin typeface="Comic Sans MS" panose="030F0702030302020204" pitchFamily="66" charset="0"/>
              </a:rPr>
              <a:t>A poisonous substance prepared by man.</a:t>
            </a:r>
          </a:p>
          <a:p>
            <a:pPr marL="0" indent="0" algn="just">
              <a:buNone/>
            </a:pPr>
            <a:r>
              <a:rPr lang="en-GB" sz="2700" b="1" u="sng" dirty="0" smtClean="0">
                <a:latin typeface="Comic Sans MS" panose="030F0702030302020204" pitchFamily="66" charset="0"/>
              </a:rPr>
              <a:t>Parasite</a:t>
            </a:r>
            <a:r>
              <a:rPr lang="en-GB" sz="2700" b="1" dirty="0">
                <a:latin typeface="Comic Sans MS" panose="030F0702030302020204" pitchFamily="66" charset="0"/>
              </a:rPr>
              <a:t>: </a:t>
            </a:r>
            <a:r>
              <a:rPr lang="en-GB" sz="2700" dirty="0">
                <a:latin typeface="Comic Sans MS" panose="030F0702030302020204" pitchFamily="66" charset="0"/>
              </a:rPr>
              <a:t>An organism that lives in or on another species or creature and obtains food and shelter without benefiting but rather harming the host.</a:t>
            </a:r>
          </a:p>
          <a:p>
            <a:pPr marL="0" indent="0" algn="just">
              <a:buNone/>
            </a:pPr>
            <a:r>
              <a:rPr lang="en-GB" sz="2700" b="1" u="sng" dirty="0">
                <a:latin typeface="Comic Sans MS" panose="030F0702030302020204" pitchFamily="66" charset="0"/>
              </a:rPr>
              <a:t>Pathogen</a:t>
            </a:r>
            <a:r>
              <a:rPr lang="en-GB" sz="2700" b="1" dirty="0">
                <a:latin typeface="Comic Sans MS" panose="030F0702030302020204" pitchFamily="66" charset="0"/>
              </a:rPr>
              <a:t>: </a:t>
            </a:r>
            <a:r>
              <a:rPr lang="en-GB" sz="2700" dirty="0">
                <a:latin typeface="Comic Sans MS" panose="030F0702030302020204" pitchFamily="66" charset="0"/>
              </a:rPr>
              <a:t>An organism which produces disease is called pathogen.</a:t>
            </a:r>
          </a:p>
          <a:p>
            <a:pPr marL="0" indent="0" algn="just">
              <a:buNone/>
            </a:pPr>
            <a:r>
              <a:rPr lang="en-GB" sz="2700" b="1" u="sng" dirty="0">
                <a:latin typeface="Comic Sans MS" panose="030F0702030302020204" pitchFamily="66" charset="0"/>
              </a:rPr>
              <a:t>Pathogenicity:</a:t>
            </a:r>
            <a:r>
              <a:rPr lang="en-GB" sz="2700" dirty="0">
                <a:latin typeface="Comic Sans MS" panose="030F0702030302020204" pitchFamily="66" charset="0"/>
              </a:rPr>
              <a:t> ability or capacity of an organism to cause </a:t>
            </a:r>
            <a:r>
              <a:rPr lang="en-GB" sz="2700" dirty="0" smtClean="0">
                <a:latin typeface="Comic Sans MS" panose="030F0702030302020204" pitchFamily="66" charset="0"/>
              </a:rPr>
              <a:t>disease. </a:t>
            </a:r>
            <a:r>
              <a:rPr lang="en-GB" sz="2700" b="1" i="1" dirty="0" smtClean="0">
                <a:latin typeface="Comic Sans MS" panose="030F0702030302020204" pitchFamily="66" charset="0"/>
              </a:rPr>
              <a:t>Virulence </a:t>
            </a:r>
            <a:r>
              <a:rPr lang="en-GB" sz="2700" i="1" dirty="0" smtClean="0">
                <a:latin typeface="Comic Sans MS" panose="030F0702030302020204" pitchFamily="66" charset="0"/>
              </a:rPr>
              <a:t>is</a:t>
            </a:r>
            <a:r>
              <a:rPr lang="en-GB" sz="2700" dirty="0" smtClean="0">
                <a:latin typeface="Comic Sans MS" panose="030F0702030302020204" pitchFamily="66" charset="0"/>
              </a:rPr>
              <a:t>  the degree </a:t>
            </a:r>
            <a:r>
              <a:rPr lang="en-GB" sz="2700" dirty="0">
                <a:latin typeface="Comic Sans MS" panose="030F0702030302020204" pitchFamily="66" charset="0"/>
              </a:rPr>
              <a:t>or intensity level of a pathogen</a:t>
            </a:r>
            <a:r>
              <a:rPr lang="en-GB" sz="2700" dirty="0" smtClean="0">
                <a:latin typeface="Comic Sans MS" panose="030F0702030302020204" pitchFamily="66" charset="0"/>
              </a:rPr>
              <a:t>.</a:t>
            </a:r>
            <a:endParaRPr lang="en-GB" sz="2700" b="1" u="sng" dirty="0" smtClean="0">
              <a:latin typeface="Comic Sans MS" panose="030F0702030302020204" pitchFamily="66" charset="0"/>
            </a:endParaRPr>
          </a:p>
        </p:txBody>
      </p:sp>
    </p:spTree>
    <p:extLst>
      <p:ext uri="{BB962C8B-B14F-4D97-AF65-F5344CB8AC3E}">
        <p14:creationId xmlns:p14="http://schemas.microsoft.com/office/powerpoint/2010/main" val="3400191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10139" y="0"/>
            <a:ext cx="10581861" cy="6858000"/>
          </a:xfrm>
        </p:spPr>
        <p:txBody>
          <a:bodyPr>
            <a:noAutofit/>
          </a:bodyPr>
          <a:lstStyle/>
          <a:p>
            <a:pPr marL="0" indent="0" algn="just">
              <a:buNone/>
            </a:pPr>
            <a:r>
              <a:rPr lang="en-GB" sz="2600" b="1" u="sng" dirty="0" smtClean="0">
                <a:latin typeface="Comic Sans MS" panose="030F0702030302020204" pitchFamily="66" charset="0"/>
              </a:rPr>
              <a:t>Endemic</a:t>
            </a:r>
            <a:r>
              <a:rPr lang="en-GB" sz="2600" dirty="0" smtClean="0">
                <a:latin typeface="Comic Sans MS" panose="030F0702030302020204" pitchFamily="66" charset="0"/>
              </a:rPr>
              <a:t>: the constant presence of a disease within a given geographical area or population group.</a:t>
            </a:r>
          </a:p>
          <a:p>
            <a:pPr marL="0" indent="0" algn="just">
              <a:buNone/>
            </a:pPr>
            <a:r>
              <a:rPr lang="en-GB" sz="2600" b="1" u="sng" dirty="0" smtClean="0">
                <a:latin typeface="Comic Sans MS" panose="030F0702030302020204" pitchFamily="66" charset="0"/>
              </a:rPr>
              <a:t>Epidemic </a:t>
            </a:r>
            <a:r>
              <a:rPr lang="en-GB" sz="2600" dirty="0" smtClean="0">
                <a:latin typeface="Comic Sans MS" panose="030F0702030302020204" pitchFamily="66" charset="0"/>
              </a:rPr>
              <a:t>the occurrence of cases of an illness clearly in excess of expected rates; often referred to as an outbreak (a more neutral term).</a:t>
            </a:r>
          </a:p>
          <a:p>
            <a:pPr marL="0" indent="0" algn="just">
              <a:buNone/>
            </a:pPr>
            <a:r>
              <a:rPr lang="en-GB" sz="2600" b="1" u="sng" dirty="0" smtClean="0">
                <a:latin typeface="Comic Sans MS" panose="030F0702030302020204" pitchFamily="66" charset="0"/>
              </a:rPr>
              <a:t>Pandemic:</a:t>
            </a:r>
            <a:r>
              <a:rPr lang="en-GB" sz="2600" b="1" dirty="0" smtClean="0">
                <a:latin typeface="Comic Sans MS" panose="030F0702030302020204" pitchFamily="66" charset="0"/>
              </a:rPr>
              <a:t> </a:t>
            </a:r>
            <a:r>
              <a:rPr lang="en-GB" sz="2600" dirty="0" smtClean="0">
                <a:latin typeface="Comic Sans MS" panose="030F0702030302020204" pitchFamily="66" charset="0"/>
              </a:rPr>
              <a:t>An epidemic disease that occurs worldwide.</a:t>
            </a:r>
          </a:p>
          <a:p>
            <a:pPr marL="0" indent="0" algn="just">
              <a:buNone/>
            </a:pPr>
            <a:r>
              <a:rPr lang="en-GB" sz="2600" b="1" u="sng" dirty="0" smtClean="0">
                <a:latin typeface="Comic Sans MS" panose="030F0702030302020204" pitchFamily="66" charset="0"/>
              </a:rPr>
              <a:t>Sporadic </a:t>
            </a:r>
            <a:r>
              <a:rPr lang="en-GB" sz="2600" b="1" u="sng" dirty="0">
                <a:latin typeface="Comic Sans MS" panose="030F0702030302020204" pitchFamily="66" charset="0"/>
              </a:rPr>
              <a:t>disease</a:t>
            </a:r>
            <a:r>
              <a:rPr lang="en-GB" sz="2600" b="1" dirty="0">
                <a:latin typeface="Comic Sans MS" panose="030F0702030302020204" pitchFamily="66" charset="0"/>
              </a:rPr>
              <a:t>: </a:t>
            </a:r>
            <a:r>
              <a:rPr lang="en-GB" sz="2600" dirty="0">
                <a:latin typeface="Comic Sans MS" panose="030F0702030302020204" pitchFamily="66" charset="0"/>
              </a:rPr>
              <a:t>A disease which is found here and there at intervals. </a:t>
            </a:r>
            <a:endParaRPr lang="en-GB" sz="2600" dirty="0" smtClean="0">
              <a:latin typeface="Comic Sans MS" panose="030F0702030302020204" pitchFamily="66" charset="0"/>
            </a:endParaRPr>
          </a:p>
          <a:p>
            <a:pPr marL="0" indent="0" algn="just">
              <a:buNone/>
            </a:pPr>
            <a:r>
              <a:rPr lang="en-GB" sz="2600" b="1" u="sng" dirty="0" smtClean="0">
                <a:latin typeface="Comic Sans MS" panose="030F0702030302020204" pitchFamily="66" charset="0"/>
              </a:rPr>
              <a:t>Epidemiology</a:t>
            </a:r>
            <a:r>
              <a:rPr lang="en-GB" sz="2600" b="1" dirty="0">
                <a:latin typeface="Comic Sans MS" panose="030F0702030302020204" pitchFamily="66" charset="0"/>
              </a:rPr>
              <a:t>: </a:t>
            </a:r>
            <a:r>
              <a:rPr lang="en-GB" sz="2600" dirty="0">
                <a:latin typeface="Comic Sans MS" panose="030F0702030302020204" pitchFamily="66" charset="0"/>
              </a:rPr>
              <a:t>The study of occurrence of </a:t>
            </a:r>
            <a:r>
              <a:rPr lang="en-GB" sz="2600" dirty="0" smtClean="0">
                <a:latin typeface="Comic Sans MS" panose="030F0702030302020204" pitchFamily="66" charset="0"/>
              </a:rPr>
              <a:t>disease; tells the when (time), where </a:t>
            </a:r>
            <a:r>
              <a:rPr lang="en-GB" sz="2600" dirty="0">
                <a:latin typeface="Comic Sans MS" panose="030F0702030302020204" pitchFamily="66" charset="0"/>
              </a:rPr>
              <a:t>it </a:t>
            </a:r>
            <a:r>
              <a:rPr lang="en-GB" sz="2600" dirty="0" smtClean="0">
                <a:latin typeface="Comic Sans MS" panose="030F0702030302020204" pitchFamily="66" charset="0"/>
              </a:rPr>
              <a:t>occurs (place), how  it was transmitted (aetiology)  and Who it affected (person).</a:t>
            </a:r>
          </a:p>
          <a:p>
            <a:pPr marL="0" indent="0" algn="just">
              <a:buNone/>
            </a:pPr>
            <a:r>
              <a:rPr lang="en-GB" sz="2600" b="1" u="sng" dirty="0" smtClean="0">
                <a:latin typeface="Comic Sans MS" panose="030F0702030302020204" pitchFamily="66" charset="0"/>
              </a:rPr>
              <a:t>Incidence: </a:t>
            </a:r>
            <a:r>
              <a:rPr lang="en-GB" sz="2600" dirty="0" smtClean="0">
                <a:latin typeface="Comic Sans MS" panose="030F0702030302020204" pitchFamily="66" charset="0"/>
              </a:rPr>
              <a:t>number of new cases in a population in a defined period of time.</a:t>
            </a:r>
          </a:p>
          <a:p>
            <a:pPr marL="0" indent="0" algn="just">
              <a:buNone/>
            </a:pPr>
            <a:r>
              <a:rPr lang="en-GB" sz="2600" b="1" u="sng" dirty="0" smtClean="0">
                <a:latin typeface="Comic Sans MS" panose="030F0702030302020204" pitchFamily="66" charset="0"/>
              </a:rPr>
              <a:t>Prevalence:</a:t>
            </a:r>
            <a:r>
              <a:rPr lang="en-GB" sz="2600" dirty="0" smtClean="0">
                <a:latin typeface="Comic Sans MS" panose="030F0702030302020204" pitchFamily="66" charset="0"/>
              </a:rPr>
              <a:t> the number or proportion of cases in a defined population.</a:t>
            </a:r>
          </a:p>
          <a:p>
            <a:pPr marL="0" indent="0" algn="just">
              <a:buNone/>
            </a:pPr>
            <a:endParaRPr lang="en-GB" sz="2600" dirty="0">
              <a:latin typeface="Comic Sans MS" panose="030F0702030302020204" pitchFamily="66" charset="0"/>
            </a:endParaRPr>
          </a:p>
        </p:txBody>
      </p:sp>
    </p:spTree>
    <p:extLst>
      <p:ext uri="{BB962C8B-B14F-4D97-AF65-F5344CB8AC3E}">
        <p14:creationId xmlns:p14="http://schemas.microsoft.com/office/powerpoint/2010/main" val="2771418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490870" y="0"/>
            <a:ext cx="10701130" cy="6858000"/>
          </a:xfrm>
        </p:spPr>
        <p:txBody>
          <a:bodyPr>
            <a:normAutofit/>
          </a:bodyPr>
          <a:lstStyle/>
          <a:p>
            <a:pPr algn="just"/>
            <a:r>
              <a:rPr lang="en-GB" sz="2800" b="1" dirty="0" smtClean="0">
                <a:solidFill>
                  <a:srgbClr val="FF0000"/>
                </a:solidFill>
                <a:latin typeface="Comic Sans MS" panose="030F0702030302020204" pitchFamily="66" charset="0"/>
              </a:rPr>
              <a:t>FOOD SPOILAGE</a:t>
            </a:r>
          </a:p>
          <a:p>
            <a:pPr algn="just"/>
            <a:r>
              <a:rPr lang="sw-KE" sz="2800" dirty="0" smtClean="0">
                <a:solidFill>
                  <a:srgbClr val="FF0000"/>
                </a:solidFill>
                <a:latin typeface="Comic Sans MS" panose="030F0702030302020204" pitchFamily="66" charset="0"/>
              </a:rPr>
              <a:t>Food </a:t>
            </a:r>
            <a:r>
              <a:rPr lang="sw-KE" sz="2800" dirty="0">
                <a:solidFill>
                  <a:srgbClr val="FF0000"/>
                </a:solidFill>
                <a:latin typeface="Comic Sans MS" panose="030F0702030302020204" pitchFamily="66" charset="0"/>
              </a:rPr>
              <a:t>spoilage </a:t>
            </a:r>
            <a:r>
              <a:rPr lang="sw-KE" sz="2800" dirty="0">
                <a:solidFill>
                  <a:schemeClr val="tx1"/>
                </a:solidFill>
                <a:latin typeface="Comic Sans MS" panose="030F0702030302020204" pitchFamily="66" charset="0"/>
              </a:rPr>
              <a:t>is defined as damage or injury to food rendering </a:t>
            </a:r>
            <a:r>
              <a:rPr lang="sw-KE" sz="2800" dirty="0" smtClean="0">
                <a:solidFill>
                  <a:schemeClr val="tx1"/>
                </a:solidFill>
                <a:latin typeface="Comic Sans MS" panose="030F0702030302020204" pitchFamily="66" charset="0"/>
              </a:rPr>
              <a:t>it </a:t>
            </a:r>
            <a:r>
              <a:rPr lang="sw-KE" sz="2800" dirty="0">
                <a:solidFill>
                  <a:schemeClr val="tx1"/>
                </a:solidFill>
                <a:latin typeface="Comic Sans MS" panose="030F0702030302020204" pitchFamily="66" charset="0"/>
              </a:rPr>
              <a:t>unsuitable for human consumption.</a:t>
            </a:r>
          </a:p>
          <a:p>
            <a:pPr algn="just"/>
            <a:r>
              <a:rPr lang="sw-KE" sz="2800" dirty="0">
                <a:solidFill>
                  <a:schemeClr val="tx1"/>
                </a:solidFill>
                <a:latin typeface="Comic Sans MS" panose="030F0702030302020204" pitchFamily="66" charset="0"/>
              </a:rPr>
              <a:t> </a:t>
            </a:r>
            <a:r>
              <a:rPr lang="sw-KE" sz="2800" dirty="0" smtClean="0">
                <a:solidFill>
                  <a:schemeClr val="tx1"/>
                </a:solidFill>
                <a:latin typeface="Comic Sans MS" panose="030F0702030302020204" pitchFamily="66" charset="0"/>
              </a:rPr>
              <a:t>Food is spoilt </a:t>
            </a:r>
            <a:r>
              <a:rPr lang="sw-KE" sz="2800" dirty="0">
                <a:solidFill>
                  <a:schemeClr val="tx1"/>
                </a:solidFill>
                <a:latin typeface="Comic Sans MS" panose="030F0702030302020204" pitchFamily="66" charset="0"/>
              </a:rPr>
              <a:t>if it is contaminated with pathogenic microorganisms or various poisonous agents, such as pesticides, heavy metals etc</a:t>
            </a:r>
            <a:r>
              <a:rPr lang="sw-KE" sz="2800" dirty="0" smtClean="0">
                <a:solidFill>
                  <a:schemeClr val="tx1"/>
                </a:solidFill>
                <a:latin typeface="Comic Sans MS" panose="030F0702030302020204" pitchFamily="66" charset="0"/>
              </a:rPr>
              <a:t>.</a:t>
            </a:r>
          </a:p>
          <a:p>
            <a:pPr algn="just"/>
            <a:r>
              <a:rPr lang="sw-KE" sz="2800" dirty="0">
                <a:solidFill>
                  <a:schemeClr val="tx1"/>
                </a:solidFill>
                <a:latin typeface="Comic Sans MS" panose="030F0702030302020204" pitchFamily="66" charset="0"/>
              </a:rPr>
              <a:t>In most cases </a:t>
            </a:r>
            <a:r>
              <a:rPr lang="sw-KE" sz="2800" dirty="0" smtClean="0">
                <a:solidFill>
                  <a:schemeClr val="tx1"/>
                </a:solidFill>
                <a:latin typeface="Comic Sans MS" panose="030F0702030302020204" pitchFamily="66" charset="0"/>
              </a:rPr>
              <a:t>the </a:t>
            </a:r>
            <a:r>
              <a:rPr lang="sw-KE" sz="2800" dirty="0">
                <a:solidFill>
                  <a:schemeClr val="tx1"/>
                </a:solidFill>
                <a:latin typeface="Comic Sans MS" panose="030F0702030302020204" pitchFamily="66" charset="0"/>
              </a:rPr>
              <a:t>food might look normal </a:t>
            </a:r>
            <a:r>
              <a:rPr lang="sw-KE" sz="2800" dirty="0" smtClean="0">
                <a:solidFill>
                  <a:schemeClr val="tx1"/>
                </a:solidFill>
                <a:latin typeface="Comic Sans MS" panose="030F0702030302020204" pitchFamily="66" charset="0"/>
              </a:rPr>
              <a:t>with no evident </a:t>
            </a:r>
            <a:r>
              <a:rPr lang="sw-KE" sz="2800" dirty="0">
                <a:solidFill>
                  <a:schemeClr val="tx1"/>
                </a:solidFill>
                <a:latin typeface="Comic Sans MS" panose="030F0702030302020204" pitchFamily="66" charset="0"/>
              </a:rPr>
              <a:t>sign of </a:t>
            </a:r>
            <a:r>
              <a:rPr lang="sw-KE" sz="2800" dirty="0" smtClean="0">
                <a:solidFill>
                  <a:schemeClr val="tx1"/>
                </a:solidFill>
                <a:latin typeface="Comic Sans MS" panose="030F0702030302020204" pitchFamily="66" charset="0"/>
              </a:rPr>
              <a:t>spoilage but </a:t>
            </a:r>
            <a:r>
              <a:rPr lang="sw-KE" sz="2800" dirty="0">
                <a:solidFill>
                  <a:schemeClr val="tx1"/>
                </a:solidFill>
                <a:latin typeface="Comic Sans MS" panose="030F0702030302020204" pitchFamily="66" charset="0"/>
              </a:rPr>
              <a:t>only after eating it or by careful bacteriological and toxicological investigation, one is able to realize the </a:t>
            </a:r>
            <a:r>
              <a:rPr lang="sw-KE" sz="2800" dirty="0" smtClean="0">
                <a:solidFill>
                  <a:schemeClr val="tx1"/>
                </a:solidFill>
                <a:latin typeface="Comic Sans MS" panose="030F0702030302020204" pitchFamily="66" charset="0"/>
              </a:rPr>
              <a:t>defect/spoillage.</a:t>
            </a:r>
            <a:endParaRPr lang="sw-KE" sz="2800" dirty="0">
              <a:solidFill>
                <a:schemeClr val="tx1"/>
              </a:solidFill>
              <a:latin typeface="Comic Sans MS" panose="030F0702030302020204" pitchFamily="66" charset="0"/>
            </a:endParaRPr>
          </a:p>
          <a:p>
            <a:pPr algn="just"/>
            <a:r>
              <a:rPr lang="sw-KE" sz="2800" dirty="0">
                <a:solidFill>
                  <a:schemeClr val="tx1"/>
                </a:solidFill>
                <a:latin typeface="Comic Sans MS" panose="030F0702030302020204" pitchFamily="66" charset="0"/>
              </a:rPr>
              <a:t>Food decay or decomposition is implied when the term spoiled is used.</a:t>
            </a:r>
            <a:endParaRPr lang="en-US" sz="2800" dirty="0">
              <a:solidFill>
                <a:schemeClr val="tx1"/>
              </a:solidFill>
              <a:latin typeface="Comic Sans MS" panose="030F0702030302020204" pitchFamily="66" charset="0"/>
            </a:endParaRPr>
          </a:p>
          <a:p>
            <a:pPr algn="just"/>
            <a:endParaRPr lang="sw-KE" sz="2800" dirty="0" smtClean="0">
              <a:latin typeface="Comic Sans MS" panose="030F0702030302020204" pitchFamily="66" charset="0"/>
            </a:endParaRPr>
          </a:p>
          <a:p>
            <a:pPr marL="0" indent="0" algn="just">
              <a:buNone/>
            </a:pPr>
            <a:endParaRPr lang="en-US" sz="2800" dirty="0" smtClean="0">
              <a:latin typeface="Comic Sans MS" panose="030F0702030302020204" pitchFamily="66" charset="0"/>
            </a:endParaRPr>
          </a:p>
          <a:p>
            <a:pPr marL="0" indent="0" algn="just">
              <a:buNone/>
            </a:pPr>
            <a:endParaRPr lang="en-GB" sz="2800" dirty="0">
              <a:latin typeface="Comic Sans MS" panose="030F0702030302020204" pitchFamily="66" charset="0"/>
            </a:endParaRPr>
          </a:p>
        </p:txBody>
      </p:sp>
    </p:spTree>
    <p:extLst>
      <p:ext uri="{BB962C8B-B14F-4D97-AF65-F5344CB8AC3E}">
        <p14:creationId xmlns:p14="http://schemas.microsoft.com/office/powerpoint/2010/main" val="2616450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73619" y="0"/>
            <a:ext cx="10618381" cy="6986528"/>
          </a:xfrm>
          <a:prstGeom prst="rect">
            <a:avLst/>
          </a:prstGeom>
        </p:spPr>
        <p:txBody>
          <a:bodyPr wrap="square">
            <a:spAutoFit/>
          </a:bodyPr>
          <a:lstStyle/>
          <a:p>
            <a:pPr algn="just"/>
            <a:r>
              <a:rPr lang="en-GB" sz="2800" b="1" dirty="0">
                <a:solidFill>
                  <a:srgbClr val="FF0000"/>
                </a:solidFill>
                <a:latin typeface="Comic Sans MS" panose="030F0702030302020204" pitchFamily="66" charset="0"/>
              </a:rPr>
              <a:t>CAUSES OF FOOD SPOILAGE</a:t>
            </a:r>
          </a:p>
          <a:p>
            <a:pPr algn="just"/>
            <a:r>
              <a:rPr lang="en-IE" sz="2800" dirty="0">
                <a:latin typeface="Comic Sans MS" panose="030F0702030302020204" pitchFamily="66" charset="0"/>
              </a:rPr>
              <a:t>	</a:t>
            </a:r>
            <a:r>
              <a:rPr lang="en-IE" sz="2800" b="1" dirty="0">
                <a:latin typeface="Comic Sans MS" panose="030F0702030302020204" pitchFamily="66" charset="0"/>
              </a:rPr>
              <a:t>1. physical changes; </a:t>
            </a:r>
          </a:p>
          <a:p>
            <a:pPr algn="just"/>
            <a:r>
              <a:rPr lang="en-IE" sz="2800" b="1" dirty="0">
                <a:latin typeface="Comic Sans MS" panose="030F0702030302020204" pitchFamily="66" charset="0"/>
              </a:rPr>
              <a:t>	2. Enzyme action</a:t>
            </a:r>
          </a:p>
          <a:p>
            <a:pPr algn="just"/>
            <a:r>
              <a:rPr lang="en-IE" sz="2800" b="1" dirty="0">
                <a:latin typeface="Comic Sans MS" panose="030F0702030302020204" pitchFamily="66" charset="0"/>
              </a:rPr>
              <a:t>	</a:t>
            </a:r>
            <a:r>
              <a:rPr lang="en-IE" sz="2800" b="1" dirty="0" smtClean="0">
                <a:latin typeface="Comic Sans MS" panose="030F0702030302020204" pitchFamily="66" charset="0"/>
              </a:rPr>
              <a:t>3. </a:t>
            </a:r>
            <a:r>
              <a:rPr lang="en-IE" sz="2800" b="1" dirty="0">
                <a:latin typeface="Comic Sans MS" panose="030F0702030302020204" pitchFamily="66" charset="0"/>
              </a:rPr>
              <a:t>Chemical reaction</a:t>
            </a:r>
          </a:p>
          <a:p>
            <a:pPr algn="just"/>
            <a:r>
              <a:rPr lang="en-IE" sz="2800" b="1" dirty="0">
                <a:latin typeface="Comic Sans MS" panose="030F0702030302020204" pitchFamily="66" charset="0"/>
              </a:rPr>
              <a:t>	</a:t>
            </a:r>
            <a:r>
              <a:rPr lang="en-IE" sz="2800" b="1" dirty="0" smtClean="0">
                <a:latin typeface="Comic Sans MS" panose="030F0702030302020204" pitchFamily="66" charset="0"/>
              </a:rPr>
              <a:t>4. </a:t>
            </a:r>
            <a:r>
              <a:rPr lang="en-IE" sz="2800" b="1" dirty="0" err="1" smtClean="0">
                <a:latin typeface="Comic Sans MS" panose="030F0702030302020204" pitchFamily="66" charset="0"/>
              </a:rPr>
              <a:t>Vermins</a:t>
            </a:r>
            <a:r>
              <a:rPr lang="en-IE" sz="2800" b="1" dirty="0" smtClean="0">
                <a:latin typeface="Comic Sans MS" panose="030F0702030302020204" pitchFamily="66" charset="0"/>
              </a:rPr>
              <a:t> (insect, rodents and other wild mammals etc)</a:t>
            </a:r>
          </a:p>
          <a:p>
            <a:pPr algn="just"/>
            <a:r>
              <a:rPr lang="en-IE" sz="2800" b="1" dirty="0">
                <a:latin typeface="Comic Sans MS" panose="030F0702030302020204" pitchFamily="66" charset="0"/>
              </a:rPr>
              <a:t>	</a:t>
            </a:r>
            <a:r>
              <a:rPr lang="en-IE" sz="2800" b="1" dirty="0" smtClean="0">
                <a:latin typeface="Comic Sans MS" panose="030F0702030302020204" pitchFamily="66" charset="0"/>
              </a:rPr>
              <a:t>5. </a:t>
            </a:r>
            <a:r>
              <a:rPr lang="en-IE" sz="2800" b="1" dirty="0">
                <a:latin typeface="Comic Sans MS" panose="030F0702030302020204" pitchFamily="66" charset="0"/>
              </a:rPr>
              <a:t>Microbial contamination</a:t>
            </a:r>
            <a:endParaRPr lang="en-IE" sz="2800" b="1" dirty="0" smtClean="0">
              <a:latin typeface="Comic Sans MS" panose="030F0702030302020204" pitchFamily="66" charset="0"/>
            </a:endParaRPr>
          </a:p>
          <a:p>
            <a:pPr algn="just"/>
            <a:r>
              <a:rPr lang="en-IE" sz="2800" b="1" dirty="0">
                <a:latin typeface="Comic Sans MS" panose="030F0702030302020204" pitchFamily="66" charset="0"/>
              </a:rPr>
              <a:t>		</a:t>
            </a:r>
            <a:endParaRPr lang="en-GB" sz="2800" b="1" dirty="0">
              <a:latin typeface="Comic Sans MS" panose="030F0702030302020204" pitchFamily="66" charset="0"/>
            </a:endParaRPr>
          </a:p>
          <a:p>
            <a:pPr marL="514350" indent="-514350" algn="just">
              <a:buAutoNum type="arabicPeriod"/>
            </a:pPr>
            <a:r>
              <a:rPr lang="en-GB" sz="2800" b="1" dirty="0" smtClean="0">
                <a:solidFill>
                  <a:srgbClr val="FF0000"/>
                </a:solidFill>
                <a:latin typeface="Comic Sans MS" panose="030F0702030302020204" pitchFamily="66" charset="0"/>
              </a:rPr>
              <a:t>Physical changes </a:t>
            </a:r>
          </a:p>
          <a:p>
            <a:pPr algn="just"/>
            <a:r>
              <a:rPr lang="sw-KE" sz="2800" dirty="0">
                <a:latin typeface="Comic Sans MS" panose="030F0702030302020204" pitchFamily="66" charset="0"/>
              </a:rPr>
              <a:t>These include those changes caused by freezing, burning, drying, pressure, etc.</a:t>
            </a:r>
            <a:endParaRPr lang="en-US" sz="2800" dirty="0">
              <a:latin typeface="Comic Sans MS" panose="030F0702030302020204" pitchFamily="66" charset="0"/>
            </a:endParaRPr>
          </a:p>
          <a:p>
            <a:pPr algn="just"/>
            <a:r>
              <a:rPr lang="en-GB" sz="2800" dirty="0" smtClean="0">
                <a:latin typeface="Comic Sans MS" panose="030F0702030302020204" pitchFamily="66" charset="0"/>
              </a:rPr>
              <a:t>Water/moisture loss (drying) ma</a:t>
            </a:r>
            <a:r>
              <a:rPr lang="en-IE" sz="2800" dirty="0" smtClean="0">
                <a:latin typeface="Comic Sans MS" panose="030F0702030302020204" pitchFamily="66" charset="0"/>
              </a:rPr>
              <a:t>inly </a:t>
            </a:r>
            <a:r>
              <a:rPr lang="en-IE" sz="2800" dirty="0">
                <a:latin typeface="Comic Sans MS" panose="030F0702030302020204" pitchFamily="66" charset="0"/>
              </a:rPr>
              <a:t>affects fruit and </a:t>
            </a:r>
            <a:r>
              <a:rPr lang="en-IE" sz="2800" dirty="0" smtClean="0">
                <a:latin typeface="Comic Sans MS" panose="030F0702030302020204" pitchFamily="66" charset="0"/>
              </a:rPr>
              <a:t>vegetables. The moisture </a:t>
            </a:r>
            <a:r>
              <a:rPr lang="en-IE" sz="2800" dirty="0">
                <a:latin typeface="Comic Sans MS" panose="030F0702030302020204" pitchFamily="66" charset="0"/>
              </a:rPr>
              <a:t>is lost through skins and </a:t>
            </a:r>
            <a:r>
              <a:rPr lang="en-IE" sz="2800" dirty="0" smtClean="0">
                <a:latin typeface="Comic Sans MS" panose="030F0702030302020204" pitchFamily="66" charset="0"/>
              </a:rPr>
              <a:t>leaves and this cause </a:t>
            </a:r>
            <a:r>
              <a:rPr lang="en-IE" sz="2800" dirty="0">
                <a:latin typeface="Comic Sans MS" panose="030F0702030302020204" pitchFamily="66" charset="0"/>
              </a:rPr>
              <a:t>wrinkling, shrinkage and limpness</a:t>
            </a:r>
            <a:r>
              <a:rPr lang="en-IE" sz="2800" dirty="0" smtClean="0">
                <a:latin typeface="Comic Sans MS" panose="030F0702030302020204" pitchFamily="66" charset="0"/>
              </a:rPr>
              <a:t>.</a:t>
            </a:r>
          </a:p>
          <a:p>
            <a:pPr algn="just"/>
            <a:endParaRPr lang="en-IE" sz="2800" dirty="0">
              <a:latin typeface="Comic Sans MS" panose="030F0702030302020204" pitchFamily="66" charset="0"/>
            </a:endParaRPr>
          </a:p>
          <a:p>
            <a:pPr algn="just"/>
            <a:endParaRPr lang="en-IE" sz="2800" dirty="0" smtClean="0">
              <a:latin typeface="Comic Sans MS" panose="030F0702030302020204" pitchFamily="66" charset="0"/>
            </a:endParaRPr>
          </a:p>
          <a:p>
            <a:pPr algn="just"/>
            <a:endParaRPr lang="en-IE" sz="2800" dirty="0" smtClean="0">
              <a:latin typeface="Comic Sans MS" panose="030F0702030302020204" pitchFamily="66" charset="0"/>
            </a:endParaRPr>
          </a:p>
        </p:txBody>
      </p:sp>
    </p:spTree>
    <p:extLst>
      <p:ext uri="{BB962C8B-B14F-4D97-AF65-F5344CB8AC3E}">
        <p14:creationId xmlns:p14="http://schemas.microsoft.com/office/powerpoint/2010/main" val="1994593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490870" y="0"/>
            <a:ext cx="10701130" cy="6858000"/>
          </a:xfrm>
        </p:spPr>
        <p:txBody>
          <a:bodyPr>
            <a:noAutofit/>
          </a:bodyPr>
          <a:lstStyle/>
          <a:p>
            <a:pPr marL="0" indent="0">
              <a:buNone/>
            </a:pPr>
            <a:r>
              <a:rPr lang="en-GB" sz="2800" b="1" dirty="0" smtClean="0">
                <a:solidFill>
                  <a:srgbClr val="FF0000"/>
                </a:solidFill>
                <a:latin typeface="Comic Sans MS" panose="030F0702030302020204" pitchFamily="66" charset="0"/>
              </a:rPr>
              <a:t>2. </a:t>
            </a:r>
            <a:r>
              <a:rPr lang="en-IE" sz="2800" b="1" dirty="0">
                <a:solidFill>
                  <a:srgbClr val="FF0000"/>
                </a:solidFill>
                <a:latin typeface="Comic Sans MS" panose="030F0702030302020204" pitchFamily="66" charset="0"/>
              </a:rPr>
              <a:t>Enzyme </a:t>
            </a:r>
            <a:r>
              <a:rPr lang="en-IE" sz="2800" b="1" dirty="0" smtClean="0">
                <a:solidFill>
                  <a:srgbClr val="FF0000"/>
                </a:solidFill>
                <a:latin typeface="Comic Sans MS" panose="030F0702030302020204" pitchFamily="66" charset="0"/>
              </a:rPr>
              <a:t>action</a:t>
            </a:r>
          </a:p>
          <a:p>
            <a:pPr marL="0" indent="0">
              <a:buNone/>
            </a:pPr>
            <a:r>
              <a:rPr lang="sw-KE" sz="2800" dirty="0">
                <a:solidFill>
                  <a:schemeClr val="tx1"/>
                </a:solidFill>
                <a:latin typeface="Comic Sans MS" panose="030F0702030302020204" pitchFamily="66" charset="0"/>
              </a:rPr>
              <a:t>Action of enzymes found inherently in plant or animal tissues start the decomposition of various food components after death of plant or animal.</a:t>
            </a:r>
            <a:endParaRPr lang="en-IE" sz="2800" b="1" dirty="0" smtClean="0">
              <a:solidFill>
                <a:schemeClr val="tx1"/>
              </a:solidFill>
              <a:latin typeface="Comic Sans MS" panose="030F0702030302020204" pitchFamily="66" charset="0"/>
            </a:endParaRPr>
          </a:p>
          <a:p>
            <a:r>
              <a:rPr lang="en-GB" sz="2800" b="1" dirty="0" smtClean="0">
                <a:solidFill>
                  <a:schemeClr val="tx1"/>
                </a:solidFill>
                <a:latin typeface="Comic Sans MS" panose="030F0702030302020204" pitchFamily="66" charset="0"/>
              </a:rPr>
              <a:t>	</a:t>
            </a:r>
            <a:r>
              <a:rPr lang="en-IE" sz="2800" dirty="0" smtClean="0">
                <a:solidFill>
                  <a:schemeClr val="tx1"/>
                </a:solidFill>
                <a:latin typeface="Comic Sans MS" panose="030F0702030302020204" pitchFamily="66" charset="0"/>
              </a:rPr>
              <a:t>Ripening: Enzymes </a:t>
            </a:r>
            <a:r>
              <a:rPr lang="en-IE" sz="2800" dirty="0">
                <a:solidFill>
                  <a:schemeClr val="tx1"/>
                </a:solidFill>
                <a:latin typeface="Comic Sans MS" panose="030F0702030302020204" pitchFamily="66" charset="0"/>
              </a:rPr>
              <a:t>cause food to ripen, then become over-ripe and eventually decay. Starch changes to sugar, colour changes and texture softens</a:t>
            </a:r>
            <a:r>
              <a:rPr lang="en-IE" sz="2800" dirty="0" smtClean="0">
                <a:solidFill>
                  <a:schemeClr val="tx1"/>
                </a:solidFill>
                <a:latin typeface="Comic Sans MS" panose="030F0702030302020204" pitchFamily="66" charset="0"/>
              </a:rPr>
              <a:t>.</a:t>
            </a:r>
          </a:p>
          <a:p>
            <a:r>
              <a:rPr lang="en-IE" sz="2800" dirty="0" smtClean="0">
                <a:solidFill>
                  <a:schemeClr val="tx1"/>
                </a:solidFill>
                <a:latin typeface="Comic Sans MS" panose="030F0702030302020204" pitchFamily="66" charset="0"/>
              </a:rPr>
              <a:t>Browning: When </a:t>
            </a:r>
            <a:r>
              <a:rPr lang="en-IE" sz="2800" dirty="0">
                <a:solidFill>
                  <a:schemeClr val="tx1"/>
                </a:solidFill>
                <a:latin typeface="Comic Sans MS" panose="030F0702030302020204" pitchFamily="66" charset="0"/>
              </a:rPr>
              <a:t>certain foods are cut and the surface exposed to air, enzymes cause them to turn brown. e.g. apples,  </a:t>
            </a:r>
          </a:p>
          <a:p>
            <a:r>
              <a:rPr lang="en-IE" sz="2800" dirty="0" smtClean="0">
                <a:solidFill>
                  <a:schemeClr val="tx1"/>
                </a:solidFill>
                <a:latin typeface="Comic Sans MS" panose="030F0702030302020204" pitchFamily="66" charset="0"/>
              </a:rPr>
              <a:t>Enzymatic rotting:  Enzymes </a:t>
            </a:r>
            <a:r>
              <a:rPr lang="en-IE" sz="2800" dirty="0">
                <a:solidFill>
                  <a:schemeClr val="tx1"/>
                </a:solidFill>
                <a:latin typeface="Comic Sans MS" panose="030F0702030302020204" pitchFamily="66" charset="0"/>
              </a:rPr>
              <a:t>in fish cause deterioration even at low temperatures</a:t>
            </a:r>
            <a:r>
              <a:rPr lang="en-IE" sz="2800" dirty="0" smtClean="0">
                <a:solidFill>
                  <a:schemeClr val="tx1"/>
                </a:solidFill>
                <a:latin typeface="Comic Sans MS" panose="030F0702030302020204" pitchFamily="66" charset="0"/>
              </a:rPr>
              <a:t>.</a:t>
            </a:r>
            <a:endParaRPr lang="en-GB" sz="28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471793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36965</TotalTime>
  <Words>2545</Words>
  <Application>Microsoft Office PowerPoint</Application>
  <PresentationFormat>Widescreen</PresentationFormat>
  <Paragraphs>226</Paragraphs>
  <Slides>32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Arial</vt:lpstr>
      <vt:lpstr>Arial Black</vt:lpstr>
      <vt:lpstr>Calibri</vt:lpstr>
      <vt:lpstr>Century Gothic</vt:lpstr>
      <vt:lpstr>Comic Sans MS</vt:lpstr>
      <vt:lpstr>Franklin Gothic Book</vt:lpstr>
      <vt:lpstr>Wingdings 3</vt:lpstr>
      <vt:lpstr>Wisp</vt:lpstr>
      <vt:lpstr>introduction to MICROBIOLOGY OF FOOD  (MCB 202)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FACTOR INFLUENCING THE GROWTH OF MICROORGANISMS IN FOODS.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Major food borne infectious diseases </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MICROBIOLOGY 201 (MCB 201)</dc:title>
  <dc:creator>Administrator</dc:creator>
  <cp:lastModifiedBy>Windows User</cp:lastModifiedBy>
  <cp:revision>102</cp:revision>
  <dcterms:created xsi:type="dcterms:W3CDTF">2015-10-15T14:31:41Z</dcterms:created>
  <dcterms:modified xsi:type="dcterms:W3CDTF">2020-02-26T09:15:45Z</dcterms:modified>
</cp:coreProperties>
</file>