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8" r:id="rId2"/>
    <p:sldId id="319" r:id="rId3"/>
    <p:sldId id="320" r:id="rId4"/>
    <p:sldId id="321" r:id="rId5"/>
    <p:sldId id="322" r:id="rId6"/>
    <p:sldId id="323" r:id="rId7"/>
    <p:sldId id="324" r:id="rId8"/>
    <p:sldId id="268" r:id="rId9"/>
    <p:sldId id="267" r:id="rId10"/>
    <p:sldId id="325" r:id="rId11"/>
    <p:sldId id="270" r:id="rId12"/>
    <p:sldId id="326" r:id="rId13"/>
    <p:sldId id="280" r:id="rId14"/>
    <p:sldId id="279" r:id="rId15"/>
    <p:sldId id="269" r:id="rId16"/>
    <p:sldId id="351" r:id="rId17"/>
    <p:sldId id="281" r:id="rId18"/>
    <p:sldId id="327" r:id="rId19"/>
    <p:sldId id="328" r:id="rId20"/>
    <p:sldId id="329" r:id="rId21"/>
    <p:sldId id="330" r:id="rId22"/>
    <p:sldId id="331" r:id="rId23"/>
    <p:sldId id="332" r:id="rId24"/>
    <p:sldId id="333" r:id="rId25"/>
    <p:sldId id="334" r:id="rId26"/>
    <p:sldId id="335" r:id="rId27"/>
    <p:sldId id="336" r:id="rId28"/>
    <p:sldId id="337" r:id="rId29"/>
    <p:sldId id="338" r:id="rId30"/>
    <p:sldId id="339" r:id="rId31"/>
    <p:sldId id="340" r:id="rId32"/>
    <p:sldId id="341" r:id="rId33"/>
    <p:sldId id="342" r:id="rId34"/>
    <p:sldId id="343" r:id="rId35"/>
    <p:sldId id="344" r:id="rId36"/>
    <p:sldId id="345" r:id="rId37"/>
    <p:sldId id="346" r:id="rId38"/>
    <p:sldId id="352" r:id="rId39"/>
    <p:sldId id="347" r:id="rId40"/>
    <p:sldId id="348"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F39CC0-62B2-4C42-971B-914B26E62F1E}"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E4920-F15E-46DB-A62C-2016AD53184C}" type="slidenum">
              <a:rPr lang="en-US" smtClean="0"/>
              <a:pPr/>
              <a:t>‹#›</a:t>
            </a:fld>
            <a:endParaRPr lang="en-US"/>
          </a:p>
        </p:txBody>
      </p:sp>
    </p:spTree>
    <p:extLst>
      <p:ext uri="{BB962C8B-B14F-4D97-AF65-F5344CB8AC3E}">
        <p14:creationId xmlns:p14="http://schemas.microsoft.com/office/powerpoint/2010/main" xmlns="" val="3007860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F39CC0-62B2-4C42-971B-914B26E62F1E}"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E4920-F15E-46DB-A62C-2016AD53184C}" type="slidenum">
              <a:rPr lang="en-US" smtClean="0"/>
              <a:pPr/>
              <a:t>‹#›</a:t>
            </a:fld>
            <a:endParaRPr lang="en-US"/>
          </a:p>
        </p:txBody>
      </p:sp>
    </p:spTree>
    <p:extLst>
      <p:ext uri="{BB962C8B-B14F-4D97-AF65-F5344CB8AC3E}">
        <p14:creationId xmlns:p14="http://schemas.microsoft.com/office/powerpoint/2010/main" xmlns="" val="2318237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F39CC0-62B2-4C42-971B-914B26E62F1E}"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E4920-F15E-46DB-A62C-2016AD53184C}" type="slidenum">
              <a:rPr lang="en-US" smtClean="0"/>
              <a:pPr/>
              <a:t>‹#›</a:t>
            </a:fld>
            <a:endParaRPr lang="en-US"/>
          </a:p>
        </p:txBody>
      </p:sp>
    </p:spTree>
    <p:extLst>
      <p:ext uri="{BB962C8B-B14F-4D97-AF65-F5344CB8AC3E}">
        <p14:creationId xmlns:p14="http://schemas.microsoft.com/office/powerpoint/2010/main" xmlns="" val="380444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F39CC0-62B2-4C42-971B-914B26E62F1E}"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E4920-F15E-46DB-A62C-2016AD53184C}" type="slidenum">
              <a:rPr lang="en-US" smtClean="0"/>
              <a:pPr/>
              <a:t>‹#›</a:t>
            </a:fld>
            <a:endParaRPr lang="en-US"/>
          </a:p>
        </p:txBody>
      </p:sp>
    </p:spTree>
    <p:extLst>
      <p:ext uri="{BB962C8B-B14F-4D97-AF65-F5344CB8AC3E}">
        <p14:creationId xmlns:p14="http://schemas.microsoft.com/office/powerpoint/2010/main" xmlns="" val="1768165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F39CC0-62B2-4C42-971B-914B26E62F1E}"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E4920-F15E-46DB-A62C-2016AD53184C}" type="slidenum">
              <a:rPr lang="en-US" smtClean="0"/>
              <a:pPr/>
              <a:t>‹#›</a:t>
            </a:fld>
            <a:endParaRPr lang="en-US"/>
          </a:p>
        </p:txBody>
      </p:sp>
    </p:spTree>
    <p:extLst>
      <p:ext uri="{BB962C8B-B14F-4D97-AF65-F5344CB8AC3E}">
        <p14:creationId xmlns:p14="http://schemas.microsoft.com/office/powerpoint/2010/main" xmlns="" val="3797385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F39CC0-62B2-4C42-971B-914B26E62F1E}"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3E4920-F15E-46DB-A62C-2016AD53184C}" type="slidenum">
              <a:rPr lang="en-US" smtClean="0"/>
              <a:pPr/>
              <a:t>‹#›</a:t>
            </a:fld>
            <a:endParaRPr lang="en-US"/>
          </a:p>
        </p:txBody>
      </p:sp>
    </p:spTree>
    <p:extLst>
      <p:ext uri="{BB962C8B-B14F-4D97-AF65-F5344CB8AC3E}">
        <p14:creationId xmlns:p14="http://schemas.microsoft.com/office/powerpoint/2010/main" xmlns="" val="3579821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F39CC0-62B2-4C42-971B-914B26E62F1E}" type="datetimeFigureOut">
              <a:rPr lang="en-US" smtClean="0"/>
              <a:pPr/>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3E4920-F15E-46DB-A62C-2016AD53184C}" type="slidenum">
              <a:rPr lang="en-US" smtClean="0"/>
              <a:pPr/>
              <a:t>‹#›</a:t>
            </a:fld>
            <a:endParaRPr lang="en-US"/>
          </a:p>
        </p:txBody>
      </p:sp>
    </p:spTree>
    <p:extLst>
      <p:ext uri="{BB962C8B-B14F-4D97-AF65-F5344CB8AC3E}">
        <p14:creationId xmlns:p14="http://schemas.microsoft.com/office/powerpoint/2010/main" xmlns="" val="3286670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F39CC0-62B2-4C42-971B-914B26E62F1E}" type="datetimeFigureOut">
              <a:rPr lang="en-US" smtClean="0"/>
              <a:pPr/>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3E4920-F15E-46DB-A62C-2016AD53184C}" type="slidenum">
              <a:rPr lang="en-US" smtClean="0"/>
              <a:pPr/>
              <a:t>‹#›</a:t>
            </a:fld>
            <a:endParaRPr lang="en-US"/>
          </a:p>
        </p:txBody>
      </p:sp>
    </p:spTree>
    <p:extLst>
      <p:ext uri="{BB962C8B-B14F-4D97-AF65-F5344CB8AC3E}">
        <p14:creationId xmlns:p14="http://schemas.microsoft.com/office/powerpoint/2010/main" xmlns="" val="3503717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39CC0-62B2-4C42-971B-914B26E62F1E}" type="datetimeFigureOut">
              <a:rPr lang="en-US" smtClean="0"/>
              <a:pPr/>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3E4920-F15E-46DB-A62C-2016AD53184C}" type="slidenum">
              <a:rPr lang="en-US" smtClean="0"/>
              <a:pPr/>
              <a:t>‹#›</a:t>
            </a:fld>
            <a:endParaRPr lang="en-US"/>
          </a:p>
        </p:txBody>
      </p:sp>
    </p:spTree>
    <p:extLst>
      <p:ext uri="{BB962C8B-B14F-4D97-AF65-F5344CB8AC3E}">
        <p14:creationId xmlns:p14="http://schemas.microsoft.com/office/powerpoint/2010/main" xmlns="" val="4140016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F39CC0-62B2-4C42-971B-914B26E62F1E}"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3E4920-F15E-46DB-A62C-2016AD53184C}" type="slidenum">
              <a:rPr lang="en-US" smtClean="0"/>
              <a:pPr/>
              <a:t>‹#›</a:t>
            </a:fld>
            <a:endParaRPr lang="en-US"/>
          </a:p>
        </p:txBody>
      </p:sp>
    </p:spTree>
    <p:extLst>
      <p:ext uri="{BB962C8B-B14F-4D97-AF65-F5344CB8AC3E}">
        <p14:creationId xmlns:p14="http://schemas.microsoft.com/office/powerpoint/2010/main" xmlns="" val="1773337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F39CC0-62B2-4C42-971B-914B26E62F1E}"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3E4920-F15E-46DB-A62C-2016AD53184C}" type="slidenum">
              <a:rPr lang="en-US" smtClean="0"/>
              <a:pPr/>
              <a:t>‹#›</a:t>
            </a:fld>
            <a:endParaRPr lang="en-US"/>
          </a:p>
        </p:txBody>
      </p:sp>
    </p:spTree>
    <p:extLst>
      <p:ext uri="{BB962C8B-B14F-4D97-AF65-F5344CB8AC3E}">
        <p14:creationId xmlns:p14="http://schemas.microsoft.com/office/powerpoint/2010/main" xmlns="" val="2282938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F39CC0-62B2-4C42-971B-914B26E62F1E}" type="datetimeFigureOut">
              <a:rPr lang="en-US" smtClean="0"/>
              <a:pPr/>
              <a:t>4/8/2020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3E4920-F15E-46DB-A62C-2016AD53184C}" type="slidenum">
              <a:rPr lang="en-US" smtClean="0"/>
              <a:pPr/>
              <a:t>‹#›</a:t>
            </a:fld>
            <a:endParaRPr lang="en-US"/>
          </a:p>
        </p:txBody>
      </p:sp>
    </p:spTree>
    <p:extLst>
      <p:ext uri="{BB962C8B-B14F-4D97-AF65-F5344CB8AC3E}">
        <p14:creationId xmlns:p14="http://schemas.microsoft.com/office/powerpoint/2010/main" xmlns="" val="850680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411162"/>
          </a:xfrm>
        </p:spPr>
        <p:txBody>
          <a:bodyPr>
            <a:normAutofit fontScale="90000"/>
          </a:bodyPr>
          <a:lstStyle/>
          <a:p>
            <a:r>
              <a:rPr lang="en-US" b="1" dirty="0">
                <a:latin typeface="Times New Roman" pitchFamily="18" charset="0"/>
                <a:cs typeface="Times New Roman" pitchFamily="18" charset="0"/>
              </a:rPr>
              <a:t>NETWORK SECURITY</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 y="914400"/>
            <a:ext cx="8839200" cy="5791200"/>
          </a:xfrm>
        </p:spPr>
        <p:txBody>
          <a:bodyPr>
            <a:normAutofit fontScale="92500" lnSpcReduction="20000"/>
          </a:bodyPr>
          <a:lstStyle/>
          <a:p>
            <a:pPr algn="just"/>
            <a:r>
              <a:rPr lang="en-US" b="1" i="1" dirty="0"/>
              <a:t>Network S</a:t>
            </a:r>
            <a:r>
              <a:rPr lang="en-US" b="1" i="1" dirty="0" smtClean="0"/>
              <a:t>ecurity:</a:t>
            </a:r>
            <a:r>
              <a:rPr lang="en-US" i="1" dirty="0" smtClean="0"/>
              <a:t> </a:t>
            </a:r>
            <a:r>
              <a:rPr lang="en-US" dirty="0"/>
              <a:t>is the identification and mitigation of undesirable information flow. </a:t>
            </a:r>
            <a:endParaRPr lang="en-US" dirty="0" smtClean="0"/>
          </a:p>
          <a:p>
            <a:pPr algn="just"/>
            <a:r>
              <a:rPr lang="en-US" dirty="0" smtClean="0"/>
              <a:t>Security </a:t>
            </a:r>
            <a:r>
              <a:rPr lang="en-US" dirty="0"/>
              <a:t>is an assessment of risk. </a:t>
            </a:r>
            <a:r>
              <a:rPr lang="en-US" dirty="0" smtClean="0"/>
              <a:t>Secured </a:t>
            </a:r>
            <a:r>
              <a:rPr lang="en-US" dirty="0"/>
              <a:t>environments do not just appear; they are designed and developed through an intentional effort. </a:t>
            </a:r>
            <a:endParaRPr lang="en-US" dirty="0" smtClean="0"/>
          </a:p>
          <a:p>
            <a:pPr algn="just"/>
            <a:r>
              <a:rPr lang="en-US" dirty="0" smtClean="0"/>
              <a:t>Secure </a:t>
            </a:r>
            <a:r>
              <a:rPr lang="en-US" dirty="0"/>
              <a:t>solutions must be thorough because one weakness can compromise a well-secured system. </a:t>
            </a:r>
            <a:endParaRPr lang="en-US" dirty="0" smtClean="0"/>
          </a:p>
          <a:p>
            <a:pPr marL="0" indent="0" algn="just">
              <a:buNone/>
            </a:pPr>
            <a:endParaRPr lang="en-US" dirty="0" smtClean="0"/>
          </a:p>
          <a:p>
            <a:pPr algn="just"/>
            <a:r>
              <a:rPr lang="en-US" dirty="0" smtClean="0"/>
              <a:t>Determining </a:t>
            </a:r>
            <a:r>
              <a:rPr lang="en-US" dirty="0"/>
              <a:t>likely attack vectors requires understanding the probable threat models. Although attacks may come from anywhere, the environment dictates likely directions that an attacker may explore. </a:t>
            </a:r>
            <a:endParaRPr lang="en-US" dirty="0" smtClean="0"/>
          </a:p>
          <a:p>
            <a:pPr algn="just"/>
            <a:r>
              <a:rPr lang="en-US" dirty="0" smtClean="0"/>
              <a:t>Attacks </a:t>
            </a:r>
            <a:r>
              <a:rPr lang="en-US" dirty="0"/>
              <a:t>may be </a:t>
            </a:r>
            <a:r>
              <a:rPr lang="en-US" b="1" i="1" dirty="0"/>
              <a:t>internal</a:t>
            </a:r>
            <a:r>
              <a:rPr lang="en-US" dirty="0"/>
              <a:t> or </a:t>
            </a:r>
            <a:r>
              <a:rPr lang="en-US" b="1" i="1" dirty="0"/>
              <a:t>external</a:t>
            </a:r>
            <a:r>
              <a:rPr lang="en-US" dirty="0"/>
              <a:t> to a system, as well as </a:t>
            </a:r>
            <a:r>
              <a:rPr lang="en-US" b="1" i="1" dirty="0"/>
              <a:t>intentional</a:t>
            </a:r>
            <a:r>
              <a:rPr lang="en-US" dirty="0"/>
              <a:t> or </a:t>
            </a:r>
            <a:r>
              <a:rPr lang="en-US" b="1" i="1" dirty="0"/>
              <a:t>accidental. </a:t>
            </a:r>
          </a:p>
          <a:p>
            <a:endParaRPr lang="en-US" dirty="0"/>
          </a:p>
        </p:txBody>
      </p:sp>
    </p:spTree>
    <p:extLst>
      <p:ext uri="{BB962C8B-B14F-4D97-AF65-F5344CB8AC3E}">
        <p14:creationId xmlns:p14="http://schemas.microsoft.com/office/powerpoint/2010/main" xmlns="" val="787462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248400"/>
          </a:xfrm>
        </p:spPr>
        <p:txBody>
          <a:bodyPr>
            <a:normAutofit fontScale="92500" lnSpcReduction="20000"/>
          </a:bodyPr>
          <a:lstStyle/>
          <a:p>
            <a:pPr marL="0" indent="0">
              <a:buNone/>
            </a:pPr>
            <a:r>
              <a:rPr lang="en-US" b="1" dirty="0"/>
              <a:t>NETWORK THREATS</a:t>
            </a:r>
            <a:endParaRPr lang="en-US" dirty="0"/>
          </a:p>
          <a:p>
            <a:pPr algn="just"/>
            <a:r>
              <a:rPr lang="en-US" dirty="0"/>
              <a:t>The starting point for understanding any type of network security measure is understanding the threats it is designed to combat. </a:t>
            </a:r>
            <a:endParaRPr lang="en-US" dirty="0" smtClean="0"/>
          </a:p>
          <a:p>
            <a:pPr marL="0" indent="0" algn="just">
              <a:buNone/>
            </a:pPr>
            <a:endParaRPr lang="en-US" dirty="0" smtClean="0"/>
          </a:p>
          <a:p>
            <a:pPr algn="just"/>
            <a:r>
              <a:rPr lang="en-US" dirty="0" smtClean="0"/>
              <a:t>To </a:t>
            </a:r>
            <a:r>
              <a:rPr lang="en-US" dirty="0"/>
              <a:t>secure the network, you have to protect against threats you don’t understand or recognize. That’s why </a:t>
            </a:r>
            <a:r>
              <a:rPr lang="en-US" b="1" i="1" dirty="0"/>
              <a:t>“know your enemy” </a:t>
            </a:r>
            <a:r>
              <a:rPr lang="en-US" dirty="0"/>
              <a:t>should be the </a:t>
            </a:r>
            <a:r>
              <a:rPr lang="en-US" b="1" i="1" dirty="0"/>
              <a:t>watchword </a:t>
            </a:r>
            <a:r>
              <a:rPr lang="en-US" dirty="0"/>
              <a:t>of any network security professionals. </a:t>
            </a:r>
            <a:endParaRPr lang="en-US" dirty="0" smtClean="0"/>
          </a:p>
          <a:p>
            <a:pPr marL="0" indent="0" algn="just">
              <a:buNone/>
            </a:pPr>
            <a:endParaRPr lang="en-US" dirty="0" smtClean="0"/>
          </a:p>
          <a:p>
            <a:pPr algn="just"/>
            <a:r>
              <a:rPr lang="en-US" dirty="0" smtClean="0"/>
              <a:t>To </a:t>
            </a:r>
            <a:r>
              <a:rPr lang="en-US" dirty="0"/>
              <a:t>properly develop, deploy and maintain a network security plan, a network administrator has to understand the different types of threats and how they can affect the network.</a:t>
            </a:r>
          </a:p>
          <a:p>
            <a:endParaRPr lang="en-US" dirty="0"/>
          </a:p>
        </p:txBody>
      </p:sp>
    </p:spTree>
    <p:extLst>
      <p:ext uri="{BB962C8B-B14F-4D97-AF65-F5344CB8AC3E}">
        <p14:creationId xmlns:p14="http://schemas.microsoft.com/office/powerpoint/2010/main" xmlns="" val="39280775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63562"/>
          </a:xfrm>
        </p:spPr>
        <p:txBody>
          <a:bodyPr>
            <a:normAutofit fontScale="90000"/>
          </a:bodyPr>
          <a:lstStyle/>
          <a:p>
            <a:r>
              <a:rPr lang="en-US" b="1" dirty="0" smtClean="0">
                <a:latin typeface="Times New Roman" pitchFamily="18" charset="0"/>
                <a:cs typeface="Times New Roman" pitchFamily="18" charset="0"/>
              </a:rPr>
              <a:t>Unauthorized Access</a:t>
            </a:r>
            <a:r>
              <a:rPr lang="en-US" dirty="0"/>
              <a:t/>
            </a:r>
            <a:br>
              <a:rPr lang="en-US" dirty="0"/>
            </a:br>
            <a:endParaRPr lang="en-US" dirty="0"/>
          </a:p>
        </p:txBody>
      </p:sp>
      <p:sp>
        <p:nvSpPr>
          <p:cNvPr id="3" name="Content Placeholder 2"/>
          <p:cNvSpPr>
            <a:spLocks noGrp="1"/>
          </p:cNvSpPr>
          <p:nvPr>
            <p:ph idx="1"/>
          </p:nvPr>
        </p:nvSpPr>
        <p:spPr>
          <a:xfrm>
            <a:off x="152400" y="685800"/>
            <a:ext cx="8763000" cy="5943600"/>
          </a:xfrm>
        </p:spPr>
        <p:txBody>
          <a:bodyPr>
            <a:normAutofit/>
          </a:bodyPr>
          <a:lstStyle/>
          <a:p>
            <a:pPr algn="just"/>
            <a:r>
              <a:rPr lang="en-US" dirty="0"/>
              <a:t>Is any type of network or data access that is not explicitly approved by the organization. </a:t>
            </a:r>
            <a:endParaRPr lang="en-US" dirty="0" smtClean="0"/>
          </a:p>
          <a:p>
            <a:pPr marL="0" indent="0" algn="just">
              <a:buNone/>
            </a:pPr>
            <a:endParaRPr lang="en-US" dirty="0" smtClean="0"/>
          </a:p>
          <a:p>
            <a:pPr algn="just"/>
            <a:r>
              <a:rPr lang="en-US" dirty="0" smtClean="0"/>
              <a:t>It </a:t>
            </a:r>
            <a:r>
              <a:rPr lang="en-US" dirty="0"/>
              <a:t>can be a deliberate attack by an outsider, a misuse of valid privileges by an authorized user or it can be inadvertent. </a:t>
            </a:r>
            <a:endParaRPr lang="en-US" dirty="0" smtClean="0"/>
          </a:p>
          <a:p>
            <a:pPr marL="0" indent="0" algn="just">
              <a:buNone/>
            </a:pPr>
            <a:endParaRPr lang="en-US" dirty="0" smtClean="0"/>
          </a:p>
          <a:p>
            <a:pPr algn="just"/>
            <a:r>
              <a:rPr lang="en-US" dirty="0" smtClean="0"/>
              <a:t>Unauthorized </a:t>
            </a:r>
            <a:r>
              <a:rPr lang="en-US" dirty="0"/>
              <a:t>access does not necessarily result in data loss or damage, but it is the first step in the process of mounting a number of attacks against a network. </a:t>
            </a:r>
          </a:p>
        </p:txBody>
      </p:sp>
    </p:spTree>
    <p:extLst>
      <p:ext uri="{BB962C8B-B14F-4D97-AF65-F5344CB8AC3E}">
        <p14:creationId xmlns:p14="http://schemas.microsoft.com/office/powerpoint/2010/main" xmlns="" val="38240073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User\AppData\Local\Microsoft\Windows\Temporary Internet Files\Content.Word\IMG_20170508_021231.jpg"/>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381000" y="609600"/>
            <a:ext cx="8458200" cy="5410200"/>
          </a:xfrm>
          <a:prstGeom prst="rect">
            <a:avLst/>
          </a:prstGeom>
          <a:noFill/>
          <a:ln>
            <a:noFill/>
          </a:ln>
        </p:spPr>
      </p:pic>
      <p:sp>
        <p:nvSpPr>
          <p:cNvPr id="6" name="Rectangle 5"/>
          <p:cNvSpPr/>
          <p:nvPr/>
        </p:nvSpPr>
        <p:spPr>
          <a:xfrm>
            <a:off x="685800" y="6192982"/>
            <a:ext cx="5486400" cy="492443"/>
          </a:xfrm>
          <a:prstGeom prst="rect">
            <a:avLst/>
          </a:prstGeom>
        </p:spPr>
        <p:txBody>
          <a:bodyPr wrap="square">
            <a:spAutoFit/>
          </a:bodyPr>
          <a:lstStyle/>
          <a:p>
            <a:r>
              <a:rPr lang="en-US" sz="2600" b="1" dirty="0" smtClean="0"/>
              <a:t>Unauthorized Access</a:t>
            </a:r>
            <a:endParaRPr lang="en-US" sz="2600" b="1" dirty="0"/>
          </a:p>
        </p:txBody>
      </p:sp>
    </p:spTree>
    <p:extLst>
      <p:ext uri="{BB962C8B-B14F-4D97-AF65-F5344CB8AC3E}">
        <p14:creationId xmlns:p14="http://schemas.microsoft.com/office/powerpoint/2010/main" xmlns="" val="39280775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91600" cy="6324600"/>
          </a:xfrm>
        </p:spPr>
        <p:txBody>
          <a:bodyPr>
            <a:normAutofit/>
          </a:bodyPr>
          <a:lstStyle/>
          <a:p>
            <a:pPr marL="0" indent="0" algn="ctr">
              <a:buNone/>
            </a:pPr>
            <a:r>
              <a:rPr lang="en-US" sz="3900" b="1" dirty="0"/>
              <a:t>Data Theft</a:t>
            </a:r>
            <a:endParaRPr lang="en-US" sz="3900" dirty="0"/>
          </a:p>
          <a:p>
            <a:pPr algn="just"/>
            <a:r>
              <a:rPr lang="en-US" dirty="0"/>
              <a:t>Is a type of attack in which unauthorized access is used to obtain protected network information. </a:t>
            </a:r>
            <a:endParaRPr lang="en-US" dirty="0" smtClean="0"/>
          </a:p>
          <a:p>
            <a:pPr marL="0" indent="0" algn="just">
              <a:buNone/>
            </a:pPr>
            <a:endParaRPr lang="en-US" dirty="0" smtClean="0"/>
          </a:p>
          <a:p>
            <a:pPr algn="just"/>
            <a:r>
              <a:rPr lang="en-US" dirty="0" smtClean="0"/>
              <a:t>The </a:t>
            </a:r>
            <a:r>
              <a:rPr lang="en-US" dirty="0"/>
              <a:t>attacker can use stolen credentials to authenticate to a server and read data stored in files. Or , the attacker can steal data in transit on the network media by using hardware-or software based “sniffer”, which is a device or program that monitors network communications and captures data.</a:t>
            </a:r>
          </a:p>
        </p:txBody>
      </p:sp>
    </p:spTree>
    <p:extLst>
      <p:ext uri="{BB962C8B-B14F-4D97-AF65-F5344CB8AC3E}">
        <p14:creationId xmlns:p14="http://schemas.microsoft.com/office/powerpoint/2010/main" xmlns="" val="28433791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63562"/>
          </a:xfrm>
        </p:spPr>
        <p:txBody>
          <a:bodyPr>
            <a:normAutofit fontScale="90000"/>
          </a:bodyPr>
          <a:lstStyle/>
          <a:p>
            <a:r>
              <a:rPr lang="en-US" b="1" dirty="0" smtClean="0">
                <a:latin typeface="Times New Roman" pitchFamily="18" charset="0"/>
                <a:cs typeface="Times New Roman" pitchFamily="18" charset="0"/>
              </a:rPr>
              <a:t>Data Theft</a:t>
            </a:r>
            <a:r>
              <a:rPr lang="en-US" dirty="0" smtClean="0"/>
              <a:t/>
            </a:r>
            <a:br>
              <a:rPr lang="en-US" dirty="0" smtClean="0"/>
            </a:br>
            <a:endParaRPr lang="en-US" dirty="0"/>
          </a:p>
        </p:txBody>
      </p:sp>
      <p:pic>
        <p:nvPicPr>
          <p:cNvPr id="7" name="Content Placeholder 6" descr="C:\Users\User\AppData\Local\Microsoft\Windows\Temporary Internet Files\Content.Word\IMG_20170508_021306.jpg"/>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228600" y="990600"/>
            <a:ext cx="8610600" cy="5715000"/>
          </a:xfrm>
          <a:prstGeom prst="rect">
            <a:avLst/>
          </a:prstGeom>
          <a:noFill/>
          <a:ln>
            <a:noFill/>
          </a:ln>
        </p:spPr>
      </p:pic>
    </p:spTree>
    <p:extLst>
      <p:ext uri="{BB962C8B-B14F-4D97-AF65-F5344CB8AC3E}">
        <p14:creationId xmlns:p14="http://schemas.microsoft.com/office/powerpoint/2010/main" xmlns="" val="5471023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39762"/>
          </a:xfrm>
        </p:spPr>
        <p:txBody>
          <a:bodyPr>
            <a:normAutofit fontScale="90000"/>
          </a:bodyPr>
          <a:lstStyle/>
          <a:p>
            <a:r>
              <a:rPr lang="en-US" b="1" dirty="0" smtClean="0">
                <a:latin typeface="Times New Roman" pitchFamily="18" charset="0"/>
                <a:cs typeface="Times New Roman" pitchFamily="18" charset="0"/>
              </a:rPr>
              <a:t>Password Attacks</a:t>
            </a:r>
            <a:r>
              <a:rPr lang="en-US" dirty="0" smtClean="0"/>
              <a:t/>
            </a:r>
            <a:br>
              <a:rPr lang="en-US" dirty="0" smtClean="0"/>
            </a:br>
            <a:endParaRPr lang="en-US" dirty="0"/>
          </a:p>
        </p:txBody>
      </p:sp>
      <p:sp>
        <p:nvSpPr>
          <p:cNvPr id="3" name="Content Placeholder 2"/>
          <p:cNvSpPr>
            <a:spLocks noGrp="1"/>
          </p:cNvSpPr>
          <p:nvPr>
            <p:ph idx="1"/>
          </p:nvPr>
        </p:nvSpPr>
        <p:spPr>
          <a:xfrm>
            <a:off x="76200" y="1066800"/>
            <a:ext cx="8915400" cy="5562600"/>
          </a:xfrm>
        </p:spPr>
        <p:txBody>
          <a:bodyPr/>
          <a:lstStyle/>
          <a:p>
            <a:pPr algn="just"/>
            <a:r>
              <a:rPr lang="en-US" dirty="0" smtClean="0"/>
              <a:t>Is </a:t>
            </a:r>
            <a:r>
              <a:rPr lang="en-US" dirty="0"/>
              <a:t>any type of unauthorized effort to discover a user’s valid password. </a:t>
            </a:r>
            <a:endParaRPr lang="en-US" dirty="0" smtClean="0"/>
          </a:p>
          <a:p>
            <a:pPr marL="0" indent="0" algn="just">
              <a:buNone/>
            </a:pPr>
            <a:endParaRPr lang="en-US" dirty="0" smtClean="0"/>
          </a:p>
          <a:p>
            <a:pPr algn="just"/>
            <a:r>
              <a:rPr lang="en-US" dirty="0" smtClean="0"/>
              <a:t>The </a:t>
            </a:r>
            <a:r>
              <a:rPr lang="en-US" dirty="0"/>
              <a:t>attacker can steal the password or guess the password. </a:t>
            </a:r>
            <a:endParaRPr lang="en-US" dirty="0" smtClean="0"/>
          </a:p>
          <a:p>
            <a:pPr marL="0" indent="0" algn="just">
              <a:buNone/>
            </a:pPr>
            <a:endParaRPr lang="en-US" dirty="0" smtClean="0"/>
          </a:p>
          <a:p>
            <a:pPr algn="just"/>
            <a:r>
              <a:rPr lang="en-US" dirty="0" smtClean="0"/>
              <a:t>Once </a:t>
            </a:r>
            <a:r>
              <a:rPr lang="en-US" dirty="0"/>
              <a:t>the attacker has obtained a valid password, the attacker can use it to gain unauthorized access to the network. </a:t>
            </a:r>
          </a:p>
        </p:txBody>
      </p:sp>
    </p:spTree>
    <p:extLst>
      <p:ext uri="{BB962C8B-B14F-4D97-AF65-F5344CB8AC3E}">
        <p14:creationId xmlns:p14="http://schemas.microsoft.com/office/powerpoint/2010/main" xmlns="" val="38240073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39762"/>
          </a:xfrm>
        </p:spPr>
        <p:txBody>
          <a:bodyPr>
            <a:normAutofit fontScale="90000"/>
          </a:bodyPr>
          <a:lstStyle/>
          <a:p>
            <a:r>
              <a:rPr lang="en-US" b="1" dirty="0" smtClean="0">
                <a:latin typeface="Times New Roman" pitchFamily="18" charset="0"/>
                <a:cs typeface="Times New Roman" pitchFamily="18" charset="0"/>
              </a:rPr>
              <a:t>Password Attacks</a:t>
            </a:r>
            <a:endParaRPr lang="en-US" dirty="0"/>
          </a:p>
        </p:txBody>
      </p:sp>
      <p:pic>
        <p:nvPicPr>
          <p:cNvPr id="4" name="Content Placeholder 3" descr="C:\Users\User\AppData\Local\Microsoft\Windows\Temporary Internet Files\Content.Word\IMG_20170508_021338.jpg"/>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304800" y="914400"/>
            <a:ext cx="8534400" cy="5334000"/>
          </a:xfrm>
          <a:prstGeom prst="rect">
            <a:avLst/>
          </a:prstGeom>
          <a:noFill/>
          <a:ln>
            <a:noFill/>
          </a:ln>
        </p:spPr>
      </p:pic>
    </p:spTree>
    <p:extLst>
      <p:ext uri="{BB962C8B-B14F-4D97-AF65-F5344CB8AC3E}">
        <p14:creationId xmlns:p14="http://schemas.microsoft.com/office/powerpoint/2010/main" xmlns="" val="28785000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610600" cy="792162"/>
          </a:xfrm>
        </p:spPr>
        <p:txBody>
          <a:bodyPr>
            <a:normAutofit fontScale="90000"/>
          </a:bodyPr>
          <a:lstStyle/>
          <a:p>
            <a:r>
              <a:rPr lang="en-US" b="1" dirty="0" smtClean="0"/>
              <a:t>Brute Force Password Attacks</a:t>
            </a:r>
            <a:r>
              <a:rPr lang="en-US" dirty="0" smtClean="0"/>
              <a:t/>
            </a:r>
            <a:br>
              <a:rPr lang="en-US" dirty="0" smtClean="0"/>
            </a:br>
            <a:endParaRPr lang="en-US" dirty="0"/>
          </a:p>
        </p:txBody>
      </p:sp>
      <p:sp>
        <p:nvSpPr>
          <p:cNvPr id="4" name="Content Placeholder 3"/>
          <p:cNvSpPr>
            <a:spLocks noGrp="1"/>
          </p:cNvSpPr>
          <p:nvPr>
            <p:ph idx="1"/>
          </p:nvPr>
        </p:nvSpPr>
        <p:spPr>
          <a:xfrm>
            <a:off x="228600" y="762000"/>
            <a:ext cx="8686800" cy="5867400"/>
          </a:xfrm>
        </p:spPr>
        <p:txBody>
          <a:bodyPr/>
          <a:lstStyle/>
          <a:p>
            <a:pPr algn="just"/>
            <a:r>
              <a:rPr lang="en-US" dirty="0" smtClean="0"/>
              <a:t>Is </a:t>
            </a:r>
            <a:r>
              <a:rPr lang="en-US" dirty="0"/>
              <a:t>a method of guessing passwords by using software that systematically generates password combinations until a valid one is found. </a:t>
            </a:r>
            <a:endParaRPr lang="en-US" dirty="0" smtClean="0"/>
          </a:p>
          <a:p>
            <a:pPr algn="just"/>
            <a:endParaRPr lang="en-US" dirty="0"/>
          </a:p>
          <a:p>
            <a:pPr algn="just"/>
            <a:r>
              <a:rPr lang="en-US" dirty="0" smtClean="0"/>
              <a:t>Given </a:t>
            </a:r>
            <a:r>
              <a:rPr lang="en-US" dirty="0"/>
              <a:t>enough time and sufficiently complex </a:t>
            </a:r>
            <a:r>
              <a:rPr lang="en-US" dirty="0" smtClean="0"/>
              <a:t>password-cracking software</a:t>
            </a:r>
            <a:r>
              <a:rPr lang="en-US" dirty="0"/>
              <a:t>, brute-force attacks will always succeed.</a:t>
            </a:r>
          </a:p>
        </p:txBody>
      </p:sp>
    </p:spTree>
    <p:extLst>
      <p:ext uri="{BB962C8B-B14F-4D97-AF65-F5344CB8AC3E}">
        <p14:creationId xmlns:p14="http://schemas.microsoft.com/office/powerpoint/2010/main" xmlns="" val="31962600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715962"/>
          </a:xfrm>
        </p:spPr>
        <p:txBody>
          <a:bodyPr>
            <a:normAutofit fontScale="90000"/>
          </a:bodyPr>
          <a:lstStyle/>
          <a:p>
            <a:r>
              <a:rPr lang="en-US" b="1" dirty="0" smtClean="0"/>
              <a:t>Brute Force Password Attacks</a:t>
            </a:r>
            <a:endParaRPr lang="en-US" dirty="0"/>
          </a:p>
        </p:txBody>
      </p:sp>
      <p:pic>
        <p:nvPicPr>
          <p:cNvPr id="4" name="Content Placeholder 3" descr="C:\Users\User\AppData\Local\Microsoft\Windows\Temporary Internet Files\Content.Word\IMG_20170508_021431.jpg"/>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457200" y="914400"/>
            <a:ext cx="8305800" cy="5334000"/>
          </a:xfrm>
          <a:prstGeom prst="rect">
            <a:avLst/>
          </a:prstGeom>
          <a:noFill/>
          <a:ln>
            <a:noFill/>
          </a:ln>
        </p:spPr>
      </p:pic>
    </p:spTree>
    <p:extLst>
      <p:ext uri="{BB962C8B-B14F-4D97-AF65-F5344CB8AC3E}">
        <p14:creationId xmlns:p14="http://schemas.microsoft.com/office/powerpoint/2010/main" xmlns="" val="13962143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latin typeface="Times New Roman" pitchFamily="18" charset="0"/>
                <a:cs typeface="Times New Roman" pitchFamily="18" charset="0"/>
              </a:rPr>
              <a:t>Trojan Horse Attacks</a:t>
            </a:r>
            <a:r>
              <a:rPr lang="en-US" dirty="0" smtClean="0"/>
              <a:t/>
            </a:r>
            <a:br>
              <a:rPr lang="en-US" dirty="0" smtClean="0"/>
            </a:br>
            <a:endParaRPr lang="en-US" dirty="0"/>
          </a:p>
        </p:txBody>
      </p:sp>
      <p:sp>
        <p:nvSpPr>
          <p:cNvPr id="3" name="Content Placeholder 2"/>
          <p:cNvSpPr>
            <a:spLocks noGrp="1"/>
          </p:cNvSpPr>
          <p:nvPr>
            <p:ph idx="1"/>
          </p:nvPr>
        </p:nvSpPr>
        <p:spPr>
          <a:xfrm>
            <a:off x="76200" y="609600"/>
            <a:ext cx="8915400" cy="6019800"/>
          </a:xfrm>
        </p:spPr>
        <p:txBody>
          <a:bodyPr>
            <a:normAutofit/>
          </a:bodyPr>
          <a:lstStyle/>
          <a:p>
            <a:pPr algn="just"/>
            <a:r>
              <a:rPr lang="en-US" dirty="0" smtClean="0"/>
              <a:t>Is </a:t>
            </a:r>
            <a:r>
              <a:rPr lang="en-US" dirty="0"/>
              <a:t>an attempt to gain unauthorized access through the use of a Trojan horse program, which masquerades as valid software. </a:t>
            </a:r>
            <a:endParaRPr lang="en-US" dirty="0" smtClean="0"/>
          </a:p>
          <a:p>
            <a:pPr marL="0" indent="0" algn="just">
              <a:buNone/>
            </a:pPr>
            <a:endParaRPr lang="en-US" dirty="0" smtClean="0"/>
          </a:p>
          <a:p>
            <a:pPr algn="just"/>
            <a:r>
              <a:rPr lang="en-US" dirty="0" smtClean="0"/>
              <a:t>The </a:t>
            </a:r>
            <a:r>
              <a:rPr lang="en-US" dirty="0"/>
              <a:t>Trojan horse is often delivered as an email attachment; the user runs the </a:t>
            </a:r>
            <a:r>
              <a:rPr lang="en-US" dirty="0" smtClean="0"/>
              <a:t>Trojan </a:t>
            </a:r>
            <a:r>
              <a:rPr lang="en-US" dirty="0"/>
              <a:t>horse thinking it is a harmless or approved file. </a:t>
            </a:r>
            <a:endParaRPr lang="en-US" dirty="0" smtClean="0"/>
          </a:p>
          <a:p>
            <a:pPr marL="0" indent="0" algn="just">
              <a:buNone/>
            </a:pPr>
            <a:endParaRPr lang="en-US" dirty="0" smtClean="0"/>
          </a:p>
          <a:p>
            <a:pPr algn="just"/>
            <a:r>
              <a:rPr lang="en-US" dirty="0" smtClean="0"/>
              <a:t>The </a:t>
            </a:r>
            <a:r>
              <a:rPr lang="en-US" dirty="0"/>
              <a:t>Trojan horse then performs unauthorized functions such as stealing or corrupting passwords, credit card information or data.</a:t>
            </a:r>
          </a:p>
          <a:p>
            <a:endParaRPr lang="en-US" dirty="0"/>
          </a:p>
        </p:txBody>
      </p:sp>
    </p:spTree>
    <p:extLst>
      <p:ext uri="{BB962C8B-B14F-4D97-AF65-F5344CB8AC3E}">
        <p14:creationId xmlns:p14="http://schemas.microsoft.com/office/powerpoint/2010/main" xmlns="" val="40358419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839200" cy="6172200"/>
          </a:xfrm>
        </p:spPr>
        <p:txBody>
          <a:bodyPr>
            <a:normAutofit/>
          </a:bodyPr>
          <a:lstStyle/>
          <a:p>
            <a:pPr algn="just"/>
            <a:r>
              <a:rPr lang="en-US" dirty="0"/>
              <a:t>Five basic concepts form the foundation of risk management: </a:t>
            </a:r>
            <a:r>
              <a:rPr lang="en-US" b="1" dirty="0" smtClean="0"/>
              <a:t>Confidentiality</a:t>
            </a:r>
            <a:r>
              <a:rPr lang="en-US" b="1" dirty="0"/>
              <a:t>, </a:t>
            </a:r>
            <a:r>
              <a:rPr lang="en-US" b="1" dirty="0" smtClean="0"/>
              <a:t>Authentication</a:t>
            </a:r>
            <a:r>
              <a:rPr lang="en-US" b="1" dirty="0"/>
              <a:t>, </a:t>
            </a:r>
            <a:r>
              <a:rPr lang="en-US" b="1" dirty="0" smtClean="0"/>
              <a:t>Authorization</a:t>
            </a:r>
            <a:r>
              <a:rPr lang="en-US" b="1" dirty="0"/>
              <a:t>, </a:t>
            </a:r>
            <a:r>
              <a:rPr lang="en-US" b="1" dirty="0" smtClean="0"/>
              <a:t>Integrity</a:t>
            </a:r>
            <a:r>
              <a:rPr lang="en-US" b="1" dirty="0"/>
              <a:t>, and </a:t>
            </a:r>
            <a:r>
              <a:rPr lang="en-US" b="1" dirty="0" smtClean="0"/>
              <a:t>Repudiation</a:t>
            </a:r>
            <a:r>
              <a:rPr lang="en-US" b="1" dirty="0"/>
              <a:t>.</a:t>
            </a:r>
            <a:r>
              <a:rPr lang="en-US" dirty="0"/>
              <a:t> </a:t>
            </a:r>
            <a:endParaRPr lang="en-US" dirty="0" smtClean="0"/>
          </a:p>
          <a:p>
            <a:pPr marL="0" indent="0" algn="just">
              <a:buNone/>
            </a:pPr>
            <a:endParaRPr lang="en-US" dirty="0" smtClean="0"/>
          </a:p>
          <a:p>
            <a:pPr algn="just"/>
            <a:r>
              <a:rPr lang="en-US" dirty="0" smtClean="0"/>
              <a:t>A </a:t>
            </a:r>
            <a:r>
              <a:rPr lang="en-US" dirty="0"/>
              <a:t>system can be strong in one area and weak in another, which leads to a potential vulnerability. For example, bank ATM systems use PIN numbers to identify customers and grant access. Although the PIN supplies authorization, it may not supply integrity (the PIN may be stolen) or </a:t>
            </a:r>
            <a:r>
              <a:rPr lang="en-US" dirty="0" smtClean="0"/>
              <a:t>confidentially, </a:t>
            </a:r>
            <a:r>
              <a:rPr lang="en-US" dirty="0"/>
              <a:t>(anyone can see you at the ATM).</a:t>
            </a:r>
          </a:p>
          <a:p>
            <a:pPr algn="just"/>
            <a:endParaRPr lang="en-US" dirty="0"/>
          </a:p>
        </p:txBody>
      </p:sp>
    </p:spTree>
    <p:extLst>
      <p:ext uri="{BB962C8B-B14F-4D97-AF65-F5344CB8AC3E}">
        <p14:creationId xmlns:p14="http://schemas.microsoft.com/office/powerpoint/2010/main" xmlns="" val="18035108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63562"/>
          </a:xfrm>
        </p:spPr>
        <p:txBody>
          <a:bodyPr>
            <a:normAutofit fontScale="90000"/>
          </a:bodyPr>
          <a:lstStyle/>
          <a:p>
            <a:r>
              <a:rPr lang="en-US" b="1" dirty="0" smtClean="0">
                <a:latin typeface="Times New Roman" pitchFamily="18" charset="0"/>
                <a:cs typeface="Times New Roman" pitchFamily="18" charset="0"/>
              </a:rPr>
              <a:t>Trojan Horse Attacks</a:t>
            </a:r>
            <a:r>
              <a:rPr lang="en-US" dirty="0" smtClean="0"/>
              <a:t/>
            </a:r>
            <a:br>
              <a:rPr lang="en-US" dirty="0" smtClean="0"/>
            </a:br>
            <a:endParaRPr lang="en-US" dirty="0"/>
          </a:p>
        </p:txBody>
      </p:sp>
      <p:pic>
        <p:nvPicPr>
          <p:cNvPr id="4" name="Content Placeholder 3" descr="C:\Users\User\AppData\Local\Microsoft\Windows\Temporary Internet Files\Content.Word\IMG_20170508_021514.jpg"/>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52400" y="914400"/>
            <a:ext cx="8763000" cy="5638800"/>
          </a:xfrm>
          <a:prstGeom prst="rect">
            <a:avLst/>
          </a:prstGeom>
          <a:noFill/>
          <a:ln>
            <a:noFill/>
          </a:ln>
        </p:spPr>
      </p:pic>
    </p:spTree>
    <p:extLst>
      <p:ext uri="{BB962C8B-B14F-4D97-AF65-F5344CB8AC3E}">
        <p14:creationId xmlns:p14="http://schemas.microsoft.com/office/powerpoint/2010/main" xmlns="" val="944366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latin typeface="Times New Roman" pitchFamily="18" charset="0"/>
                <a:cs typeface="Times New Roman" pitchFamily="18" charset="0"/>
              </a:rPr>
              <a:t>Spoofing Attacks</a:t>
            </a:r>
            <a:r>
              <a:rPr lang="en-US" dirty="0" smtClean="0"/>
              <a:t/>
            </a:r>
            <a:br>
              <a:rPr lang="en-US" dirty="0" smtClean="0"/>
            </a:br>
            <a:endParaRPr lang="en-US" dirty="0"/>
          </a:p>
        </p:txBody>
      </p:sp>
      <p:sp>
        <p:nvSpPr>
          <p:cNvPr id="3" name="Content Placeholder 2"/>
          <p:cNvSpPr>
            <a:spLocks noGrp="1"/>
          </p:cNvSpPr>
          <p:nvPr>
            <p:ph idx="1"/>
          </p:nvPr>
        </p:nvSpPr>
        <p:spPr>
          <a:xfrm>
            <a:off x="152400" y="685800"/>
            <a:ext cx="8839200" cy="6096000"/>
          </a:xfrm>
        </p:spPr>
        <p:txBody>
          <a:bodyPr>
            <a:normAutofit fontScale="77500" lnSpcReduction="20000"/>
          </a:bodyPr>
          <a:lstStyle/>
          <a:p>
            <a:pPr algn="just"/>
            <a:r>
              <a:rPr lang="en-US" dirty="0" smtClean="0"/>
              <a:t>Is </a:t>
            </a:r>
            <a:r>
              <a:rPr lang="en-US" dirty="0"/>
              <a:t>a type of attack in which a device outside the network uses an internal network address to masquerade as a device inside the network. </a:t>
            </a:r>
            <a:endParaRPr lang="en-US" dirty="0" smtClean="0"/>
          </a:p>
          <a:p>
            <a:pPr algn="just"/>
            <a:r>
              <a:rPr lang="en-US" dirty="0" smtClean="0"/>
              <a:t>Because </a:t>
            </a:r>
            <a:r>
              <a:rPr lang="en-US" dirty="0"/>
              <a:t>network devices often authenticate by address only, rather than by password, the external device can use a legitimate internal address to authenticate on the network and obtain network information.</a:t>
            </a:r>
          </a:p>
          <a:p>
            <a:pPr marL="0" indent="0" algn="just">
              <a:buNone/>
            </a:pPr>
            <a:r>
              <a:rPr lang="en-US" b="1" i="1" dirty="0"/>
              <a:t>The Spoofing process</a:t>
            </a:r>
            <a:endParaRPr lang="en-US" dirty="0"/>
          </a:p>
          <a:p>
            <a:pPr marL="0" indent="0" algn="just">
              <a:buNone/>
            </a:pPr>
            <a:r>
              <a:rPr lang="en-US" dirty="0"/>
              <a:t>In a basic spoofing attack, the attacker</a:t>
            </a:r>
          </a:p>
          <a:p>
            <a:pPr lvl="0" algn="just"/>
            <a:r>
              <a:rPr lang="en-US" dirty="0"/>
              <a:t>First, identifies a target within network</a:t>
            </a:r>
          </a:p>
          <a:p>
            <a:pPr lvl="0" algn="just"/>
            <a:r>
              <a:rPr lang="en-US" dirty="0"/>
              <a:t>Then, identifies a host that has a trust relationship with the target</a:t>
            </a:r>
          </a:p>
          <a:p>
            <a:pPr lvl="0" algn="just"/>
            <a:r>
              <a:rPr lang="en-US" dirty="0"/>
              <a:t>Next, disables the legitimate host that is communicating with the target</a:t>
            </a:r>
          </a:p>
          <a:p>
            <a:pPr lvl="0" algn="just"/>
            <a:r>
              <a:rPr lang="en-US" dirty="0"/>
              <a:t>Steals the trusted device’s network address and identity</a:t>
            </a:r>
          </a:p>
          <a:p>
            <a:pPr lvl="0" algn="just"/>
            <a:r>
              <a:rPr lang="en-US" dirty="0"/>
              <a:t>Finally, uses the stolen identity to redirect data from the target to a host under attacker’s control.</a:t>
            </a:r>
          </a:p>
          <a:p>
            <a:endParaRPr lang="en-US" dirty="0"/>
          </a:p>
        </p:txBody>
      </p:sp>
    </p:spTree>
    <p:extLst>
      <p:ext uri="{BB962C8B-B14F-4D97-AF65-F5344CB8AC3E}">
        <p14:creationId xmlns:p14="http://schemas.microsoft.com/office/powerpoint/2010/main" xmlns="" val="18380552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839200" cy="639762"/>
          </a:xfrm>
        </p:spPr>
        <p:txBody>
          <a:bodyPr>
            <a:normAutofit fontScale="90000"/>
          </a:bodyPr>
          <a:lstStyle/>
          <a:p>
            <a:r>
              <a:rPr lang="en-US" b="1" dirty="0" smtClean="0">
                <a:latin typeface="Times New Roman" pitchFamily="18" charset="0"/>
                <a:cs typeface="Times New Roman" pitchFamily="18" charset="0"/>
              </a:rPr>
              <a:t>Spoofing Attacks</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pic>
        <p:nvPicPr>
          <p:cNvPr id="4" name="Content Placeholder 3" descr="C:\Users\User\AppData\Local\Microsoft\Windows\Temporary Internet Files\Content.Word\IMG_20170508_021541.jpg"/>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52400" y="838200"/>
            <a:ext cx="8839200" cy="5791200"/>
          </a:xfrm>
          <a:prstGeom prst="rect">
            <a:avLst/>
          </a:prstGeom>
          <a:noFill/>
          <a:ln>
            <a:noFill/>
          </a:ln>
        </p:spPr>
      </p:pic>
    </p:spTree>
    <p:extLst>
      <p:ext uri="{BB962C8B-B14F-4D97-AF65-F5344CB8AC3E}">
        <p14:creationId xmlns:p14="http://schemas.microsoft.com/office/powerpoint/2010/main" xmlns="" val="16839399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57200"/>
            <a:ext cx="8915400" cy="563562"/>
          </a:xfrm>
        </p:spPr>
        <p:txBody>
          <a:bodyPr>
            <a:normAutofit fontScale="90000"/>
          </a:bodyPr>
          <a:lstStyle/>
          <a:p>
            <a:r>
              <a:rPr lang="en-US" b="1" dirty="0" smtClean="0">
                <a:latin typeface="Times New Roman" pitchFamily="18" charset="0"/>
                <a:cs typeface="Times New Roman" pitchFamily="18" charset="0"/>
              </a:rPr>
              <a:t>Session Hijacking Attacks</a:t>
            </a:r>
            <a:r>
              <a:rPr lang="en-US" dirty="0" smtClean="0"/>
              <a:t/>
            </a:r>
            <a:br>
              <a:rPr lang="en-US" dirty="0" smtClean="0"/>
            </a:br>
            <a:endParaRPr lang="en-US" dirty="0"/>
          </a:p>
        </p:txBody>
      </p:sp>
      <p:sp>
        <p:nvSpPr>
          <p:cNvPr id="3" name="Content Placeholder 2"/>
          <p:cNvSpPr>
            <a:spLocks noGrp="1"/>
          </p:cNvSpPr>
          <p:nvPr>
            <p:ph idx="1"/>
          </p:nvPr>
        </p:nvSpPr>
        <p:spPr>
          <a:xfrm>
            <a:off x="152400" y="762000"/>
            <a:ext cx="8839200" cy="5867400"/>
          </a:xfrm>
        </p:spPr>
        <p:txBody>
          <a:bodyPr>
            <a:normAutofit/>
          </a:bodyPr>
          <a:lstStyle/>
          <a:p>
            <a:pPr algn="just"/>
            <a:r>
              <a:rPr lang="en-US" dirty="0" smtClean="0"/>
              <a:t>A </a:t>
            </a:r>
            <a:r>
              <a:rPr lang="en-US" dirty="0"/>
              <a:t>type of spoofing in which the attacker takes over an existing network communication session between two devices after the session has already been authenticated. </a:t>
            </a:r>
            <a:endParaRPr lang="en-US" dirty="0" smtClean="0"/>
          </a:p>
          <a:p>
            <a:pPr marL="0" indent="0" algn="just">
              <a:buNone/>
            </a:pPr>
            <a:endParaRPr lang="en-US" dirty="0" smtClean="0"/>
          </a:p>
          <a:p>
            <a:pPr algn="just"/>
            <a:r>
              <a:rPr lang="en-US" dirty="0" smtClean="0"/>
              <a:t>The </a:t>
            </a:r>
            <a:r>
              <a:rPr lang="en-US" dirty="0"/>
              <a:t>hijacker can either read network packets as they pass between the legitimate hosts or disable one host and pose as one of the original parties in the session.</a:t>
            </a:r>
          </a:p>
          <a:p>
            <a:endParaRPr lang="en-US" dirty="0"/>
          </a:p>
        </p:txBody>
      </p:sp>
    </p:spTree>
    <p:extLst>
      <p:ext uri="{BB962C8B-B14F-4D97-AF65-F5344CB8AC3E}">
        <p14:creationId xmlns:p14="http://schemas.microsoft.com/office/powerpoint/2010/main" xmlns="" val="20798584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99" y="152400"/>
            <a:ext cx="8382001" cy="792162"/>
          </a:xfrm>
        </p:spPr>
        <p:txBody>
          <a:bodyPr>
            <a:normAutofit/>
          </a:bodyPr>
          <a:lstStyle/>
          <a:p>
            <a:r>
              <a:rPr lang="en-US" b="1" dirty="0" smtClean="0">
                <a:latin typeface="Times New Roman" pitchFamily="18" charset="0"/>
                <a:cs typeface="Times New Roman" pitchFamily="18" charset="0"/>
              </a:rPr>
              <a:t>Session Hijacking Attacks</a:t>
            </a:r>
            <a:endParaRPr lang="en-US" dirty="0"/>
          </a:p>
        </p:txBody>
      </p:sp>
      <p:pic>
        <p:nvPicPr>
          <p:cNvPr id="4" name="Content Placeholder 3" descr="C:\Users\User\AppData\Local\Microsoft\Windows\Temporary Internet Files\Content.Word\IMG_20170508_021625.jpg"/>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304800" y="990600"/>
            <a:ext cx="8382000" cy="5181600"/>
          </a:xfrm>
          <a:prstGeom prst="rect">
            <a:avLst/>
          </a:prstGeom>
          <a:noFill/>
          <a:ln>
            <a:noFill/>
          </a:ln>
        </p:spPr>
      </p:pic>
    </p:spTree>
    <p:extLst>
      <p:ext uri="{BB962C8B-B14F-4D97-AF65-F5344CB8AC3E}">
        <p14:creationId xmlns:p14="http://schemas.microsoft.com/office/powerpoint/2010/main" xmlns="" val="9573991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839200" cy="715962"/>
          </a:xfrm>
        </p:spPr>
        <p:txBody>
          <a:bodyPr>
            <a:normAutofit fontScale="90000"/>
          </a:bodyPr>
          <a:lstStyle/>
          <a:p>
            <a:r>
              <a:rPr lang="en-US" b="1" dirty="0" smtClean="0">
                <a:latin typeface="Times New Roman" pitchFamily="18" charset="0"/>
                <a:cs typeface="Times New Roman" pitchFamily="18" charset="0"/>
              </a:rPr>
              <a:t>Man-In-The-Middle Attacks</a:t>
            </a:r>
            <a:r>
              <a:rPr lang="en-US" dirty="0" smtClean="0"/>
              <a:t/>
            </a:r>
            <a:br>
              <a:rPr lang="en-US" dirty="0" smtClean="0"/>
            </a:br>
            <a:endParaRPr lang="en-US" dirty="0"/>
          </a:p>
        </p:txBody>
      </p:sp>
      <p:sp>
        <p:nvSpPr>
          <p:cNvPr id="3" name="Content Placeholder 2"/>
          <p:cNvSpPr>
            <a:spLocks noGrp="1"/>
          </p:cNvSpPr>
          <p:nvPr>
            <p:ph idx="1"/>
          </p:nvPr>
        </p:nvSpPr>
        <p:spPr>
          <a:xfrm>
            <a:off x="76200" y="762000"/>
            <a:ext cx="8915400" cy="5867400"/>
          </a:xfrm>
        </p:spPr>
        <p:txBody>
          <a:bodyPr>
            <a:normAutofit fontScale="92500" lnSpcReduction="20000"/>
          </a:bodyPr>
          <a:lstStyle/>
          <a:p>
            <a:pPr marL="0" indent="0">
              <a:buNone/>
            </a:pPr>
            <a:endParaRPr lang="en-US" dirty="0"/>
          </a:p>
          <a:p>
            <a:pPr algn="just"/>
            <a:r>
              <a:rPr lang="en-US" dirty="0" smtClean="0"/>
              <a:t>Is </a:t>
            </a:r>
            <a:r>
              <a:rPr lang="en-US" dirty="0"/>
              <a:t>a data theft technique in which the attacker interposes a device between two legitimate hosts to gain access to their data transmissions. </a:t>
            </a:r>
            <a:endParaRPr lang="en-US" dirty="0" smtClean="0"/>
          </a:p>
          <a:p>
            <a:pPr marL="0" indent="0" algn="just">
              <a:buNone/>
            </a:pPr>
            <a:endParaRPr lang="en-US" dirty="0" smtClean="0"/>
          </a:p>
          <a:p>
            <a:pPr algn="just"/>
            <a:r>
              <a:rPr lang="en-US" dirty="0" smtClean="0"/>
              <a:t>The </a:t>
            </a:r>
            <a:r>
              <a:rPr lang="en-US" dirty="0"/>
              <a:t>intruder device deceives both the sender and receiver by responding to the transmissions in both directions. </a:t>
            </a:r>
            <a:endParaRPr lang="en-US" dirty="0" smtClean="0"/>
          </a:p>
          <a:p>
            <a:pPr marL="0" indent="0" algn="just">
              <a:buNone/>
            </a:pPr>
            <a:endParaRPr lang="en-US" dirty="0" smtClean="0"/>
          </a:p>
          <a:p>
            <a:pPr algn="just"/>
            <a:r>
              <a:rPr lang="en-US" dirty="0" smtClean="0"/>
              <a:t>Unlike </a:t>
            </a:r>
            <a:r>
              <a:rPr lang="en-US" dirty="0"/>
              <a:t>spoofing and hijacking, the attacker can actively manipulate the communication, rather than listening passively, and can gain access to a variety of data, including user names, passwords, network configuration and the contents of network packets.</a:t>
            </a:r>
          </a:p>
          <a:p>
            <a:pPr algn="just"/>
            <a:endParaRPr lang="en-US" dirty="0"/>
          </a:p>
        </p:txBody>
      </p:sp>
    </p:spTree>
    <p:extLst>
      <p:ext uri="{BB962C8B-B14F-4D97-AF65-F5344CB8AC3E}">
        <p14:creationId xmlns:p14="http://schemas.microsoft.com/office/powerpoint/2010/main" xmlns="" val="31079507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latin typeface="Times New Roman" pitchFamily="18" charset="0"/>
                <a:cs typeface="Times New Roman" pitchFamily="18" charset="0"/>
              </a:rPr>
              <a:t>Man-In-The-Middle Attacks</a:t>
            </a:r>
            <a:r>
              <a:rPr lang="en-US" dirty="0" smtClean="0"/>
              <a:t/>
            </a:r>
            <a:br>
              <a:rPr lang="en-US" dirty="0" smtClean="0"/>
            </a:br>
            <a:endParaRPr lang="en-US" dirty="0"/>
          </a:p>
        </p:txBody>
      </p:sp>
      <p:pic>
        <p:nvPicPr>
          <p:cNvPr id="4" name="Content Placeholder 3" descr="C:\Users\User\AppData\Local\Microsoft\Windows\Temporary Internet Files\Content.Word\IMG_20170508_021651.jpg"/>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457200" y="762000"/>
            <a:ext cx="8305800" cy="5562600"/>
          </a:xfrm>
          <a:prstGeom prst="rect">
            <a:avLst/>
          </a:prstGeom>
          <a:noFill/>
          <a:ln>
            <a:noFill/>
          </a:ln>
        </p:spPr>
      </p:pic>
    </p:spTree>
    <p:extLst>
      <p:ext uri="{BB962C8B-B14F-4D97-AF65-F5344CB8AC3E}">
        <p14:creationId xmlns:p14="http://schemas.microsoft.com/office/powerpoint/2010/main" xmlns="" val="2768633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792162"/>
          </a:xfrm>
        </p:spPr>
        <p:txBody>
          <a:bodyPr>
            <a:normAutofit fontScale="90000"/>
          </a:bodyPr>
          <a:lstStyle/>
          <a:p>
            <a:r>
              <a:rPr lang="en-US" b="1" dirty="0" smtClean="0">
                <a:latin typeface="Times New Roman" pitchFamily="18" charset="0"/>
                <a:cs typeface="Times New Roman" pitchFamily="18" charset="0"/>
              </a:rPr>
              <a:t>Denial of Service (DoS) Attacks</a:t>
            </a:r>
            <a:r>
              <a:rPr lang="en-US" dirty="0" smtClean="0"/>
              <a:t/>
            </a:r>
            <a:br>
              <a:rPr lang="en-US" dirty="0" smtClean="0"/>
            </a:br>
            <a:endParaRPr lang="en-US" dirty="0"/>
          </a:p>
        </p:txBody>
      </p:sp>
      <p:sp>
        <p:nvSpPr>
          <p:cNvPr id="3" name="Content Placeholder 2"/>
          <p:cNvSpPr>
            <a:spLocks noGrp="1"/>
          </p:cNvSpPr>
          <p:nvPr>
            <p:ph idx="1"/>
          </p:nvPr>
        </p:nvSpPr>
        <p:spPr>
          <a:xfrm>
            <a:off x="152400" y="914400"/>
            <a:ext cx="8839200" cy="5791200"/>
          </a:xfrm>
        </p:spPr>
        <p:txBody>
          <a:bodyPr>
            <a:normAutofit fontScale="77500" lnSpcReduction="20000"/>
          </a:bodyPr>
          <a:lstStyle/>
          <a:p>
            <a:pPr algn="just"/>
            <a:r>
              <a:rPr lang="en-US" dirty="0" smtClean="0"/>
              <a:t>An </a:t>
            </a:r>
            <a:r>
              <a:rPr lang="en-US" dirty="0"/>
              <a:t>attack that is mounted for the purpose of disabling systems that provide network services, rather than to steal data or inflict damage. </a:t>
            </a:r>
            <a:endParaRPr lang="en-US" dirty="0" smtClean="0"/>
          </a:p>
          <a:p>
            <a:pPr algn="just"/>
            <a:r>
              <a:rPr lang="en-US" dirty="0" smtClean="0"/>
              <a:t>The </a:t>
            </a:r>
            <a:r>
              <a:rPr lang="en-US" dirty="0"/>
              <a:t>targets of the attack can be network servers or network routers. </a:t>
            </a:r>
            <a:endParaRPr lang="en-US" dirty="0" smtClean="0"/>
          </a:p>
          <a:p>
            <a:pPr algn="just"/>
            <a:r>
              <a:rPr lang="en-US" dirty="0" smtClean="0"/>
              <a:t>It </a:t>
            </a:r>
            <a:r>
              <a:rPr lang="en-US" dirty="0"/>
              <a:t>prevents the system from responding to legitimate requests, thus impeding network functions. </a:t>
            </a:r>
            <a:endParaRPr lang="en-US" dirty="0" smtClean="0"/>
          </a:p>
          <a:p>
            <a:pPr marL="0" indent="0" algn="just">
              <a:buNone/>
            </a:pPr>
            <a:endParaRPr lang="en-US" dirty="0" smtClean="0"/>
          </a:p>
          <a:p>
            <a:pPr marL="0" indent="0" algn="just">
              <a:buNone/>
            </a:pPr>
            <a:endParaRPr lang="en-US" dirty="0"/>
          </a:p>
          <a:p>
            <a:pPr marL="0" indent="0" algn="just">
              <a:buNone/>
            </a:pPr>
            <a:r>
              <a:rPr lang="en-US" dirty="0" smtClean="0"/>
              <a:t>The </a:t>
            </a:r>
            <a:r>
              <a:rPr lang="en-US" dirty="0"/>
              <a:t>attack is usually mounted through one of three methods:</a:t>
            </a:r>
          </a:p>
          <a:p>
            <a:pPr algn="just"/>
            <a:r>
              <a:rPr lang="en-US" dirty="0" smtClean="0"/>
              <a:t> Flooding </a:t>
            </a:r>
            <a:r>
              <a:rPr lang="en-US" dirty="0"/>
              <a:t>a network with data to consume all available bandwidth</a:t>
            </a:r>
          </a:p>
          <a:p>
            <a:pPr lvl="0" algn="just"/>
            <a:r>
              <a:rPr lang="en-US" dirty="0"/>
              <a:t>Sending data designed to exploit known flaws in a network application</a:t>
            </a:r>
          </a:p>
          <a:p>
            <a:pPr lvl="0" algn="just"/>
            <a:r>
              <a:rPr lang="en-US" dirty="0"/>
              <a:t>Sending multiple service requests to a target system to consume its resources.</a:t>
            </a:r>
          </a:p>
          <a:p>
            <a:pPr algn="just"/>
            <a:endParaRPr lang="en-US" dirty="0"/>
          </a:p>
        </p:txBody>
      </p:sp>
    </p:spTree>
    <p:extLst>
      <p:ext uri="{BB962C8B-B14F-4D97-AF65-F5344CB8AC3E}">
        <p14:creationId xmlns:p14="http://schemas.microsoft.com/office/powerpoint/2010/main" xmlns="" val="365262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839200" cy="411162"/>
          </a:xfrm>
        </p:spPr>
        <p:txBody>
          <a:bodyPr>
            <a:normAutofit fontScale="90000"/>
          </a:bodyPr>
          <a:lstStyle/>
          <a:p>
            <a:r>
              <a:rPr lang="en-US" b="1" dirty="0" smtClean="0">
                <a:latin typeface="Times New Roman" pitchFamily="18" charset="0"/>
                <a:cs typeface="Times New Roman" pitchFamily="18" charset="0"/>
              </a:rPr>
              <a:t>Denial of Service (DoS) Attacks</a:t>
            </a:r>
            <a:endParaRPr lang="en-US" dirty="0"/>
          </a:p>
        </p:txBody>
      </p:sp>
      <p:pic>
        <p:nvPicPr>
          <p:cNvPr id="4" name="Content Placeholder 3" descr="C:\Users\User\AppData\Local\Microsoft\Windows\Temporary Internet Files\Content.Word\IMG_20170508_021708.jpg"/>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457200" y="914400"/>
            <a:ext cx="8382000" cy="5105400"/>
          </a:xfrm>
          <a:prstGeom prst="rect">
            <a:avLst/>
          </a:prstGeom>
          <a:noFill/>
          <a:ln>
            <a:noFill/>
          </a:ln>
        </p:spPr>
      </p:pic>
    </p:spTree>
    <p:extLst>
      <p:ext uri="{BB962C8B-B14F-4D97-AF65-F5344CB8AC3E}">
        <p14:creationId xmlns:p14="http://schemas.microsoft.com/office/powerpoint/2010/main" xmlns="" val="37765842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6" y="228600"/>
            <a:ext cx="8984673" cy="914400"/>
          </a:xfrm>
        </p:spPr>
        <p:txBody>
          <a:bodyPr>
            <a:noAutofit/>
          </a:bodyPr>
          <a:lstStyle/>
          <a:p>
            <a:r>
              <a:rPr lang="en-US" sz="3200" b="1" dirty="0" smtClean="0">
                <a:latin typeface="Times New Roman" pitchFamily="18" charset="0"/>
                <a:cs typeface="Times New Roman" pitchFamily="18" charset="0"/>
              </a:rPr>
              <a:t>Distributed Denial Of Service (</a:t>
            </a:r>
            <a:r>
              <a:rPr lang="en-US" sz="3200" b="1" dirty="0" err="1" smtClean="0">
                <a:latin typeface="Times New Roman" pitchFamily="18" charset="0"/>
                <a:cs typeface="Times New Roman" pitchFamily="18" charset="0"/>
              </a:rPr>
              <a:t>DDoS</a:t>
            </a:r>
            <a:r>
              <a:rPr lang="en-US" sz="3200" b="1" dirty="0" smtClean="0">
                <a:latin typeface="Times New Roman" pitchFamily="18" charset="0"/>
                <a:cs typeface="Times New Roman" pitchFamily="18" charset="0"/>
              </a:rPr>
              <a:t>) Attacks</a:t>
            </a:r>
            <a:br>
              <a:rPr lang="en-US" sz="3200" b="1" dirty="0" smtClean="0">
                <a:latin typeface="Times New Roman" pitchFamily="18" charset="0"/>
                <a:cs typeface="Times New Roman" pitchFamily="18" charset="0"/>
              </a:rPr>
            </a:b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914400"/>
            <a:ext cx="8839200" cy="5791200"/>
          </a:xfrm>
        </p:spPr>
        <p:txBody>
          <a:bodyPr/>
          <a:lstStyle/>
          <a:p>
            <a:pPr algn="just"/>
            <a:r>
              <a:rPr lang="en-US" dirty="0" smtClean="0"/>
              <a:t>A </a:t>
            </a:r>
            <a:r>
              <a:rPr lang="en-US" dirty="0"/>
              <a:t>type of DoS attack that uses multiple computers on disparate networks to launch the attack from many simultaneous sources</a:t>
            </a:r>
            <a:r>
              <a:rPr lang="en-US" dirty="0" smtClean="0"/>
              <a:t>.</a:t>
            </a:r>
          </a:p>
          <a:p>
            <a:pPr marL="0" indent="0" algn="just">
              <a:buNone/>
            </a:pPr>
            <a:endParaRPr lang="en-US" dirty="0" smtClean="0"/>
          </a:p>
          <a:p>
            <a:pPr algn="just"/>
            <a:r>
              <a:rPr lang="en-US" dirty="0" smtClean="0"/>
              <a:t>The </a:t>
            </a:r>
            <a:r>
              <a:rPr lang="en-US" dirty="0"/>
              <a:t>attacker introduces unauthorized software called a </a:t>
            </a:r>
            <a:r>
              <a:rPr lang="en-US" i="1" dirty="0"/>
              <a:t>zombie</a:t>
            </a:r>
            <a:r>
              <a:rPr lang="en-US" dirty="0"/>
              <a:t> or </a:t>
            </a:r>
            <a:r>
              <a:rPr lang="en-US" i="1" dirty="0"/>
              <a:t>drone</a:t>
            </a:r>
            <a:r>
              <a:rPr lang="en-US" dirty="0"/>
              <a:t> that directs the computers to launch the attack.</a:t>
            </a:r>
          </a:p>
          <a:p>
            <a:endParaRPr lang="en-US" dirty="0"/>
          </a:p>
        </p:txBody>
      </p:sp>
    </p:spTree>
    <p:extLst>
      <p:ext uri="{BB962C8B-B14F-4D97-AF65-F5344CB8AC3E}">
        <p14:creationId xmlns:p14="http://schemas.microsoft.com/office/powerpoint/2010/main" xmlns="" val="1258711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324600"/>
          </a:xfrm>
        </p:spPr>
        <p:txBody>
          <a:bodyPr>
            <a:normAutofit fontScale="85000" lnSpcReduction="20000"/>
          </a:bodyPr>
          <a:lstStyle/>
          <a:p>
            <a:pPr marL="0" indent="0" algn="ctr">
              <a:buNone/>
            </a:pPr>
            <a:r>
              <a:rPr lang="en-US" b="1" i="1" u="sng" dirty="0"/>
              <a:t>CONCEPTS</a:t>
            </a:r>
            <a:endParaRPr lang="en-US" dirty="0"/>
          </a:p>
          <a:p>
            <a:pPr marL="0" indent="0">
              <a:buNone/>
            </a:pPr>
            <a:r>
              <a:rPr lang="en-US" b="1" dirty="0">
                <a:latin typeface="Times New Roman" pitchFamily="18" charset="0"/>
                <a:cs typeface="Times New Roman" pitchFamily="18" charset="0"/>
              </a:rPr>
              <a:t>Confidentiality and Privacy</a:t>
            </a:r>
            <a:endParaRPr lang="en-US" dirty="0">
              <a:latin typeface="Times New Roman" pitchFamily="18" charset="0"/>
              <a:cs typeface="Times New Roman" pitchFamily="18" charset="0"/>
            </a:endParaRPr>
          </a:p>
          <a:p>
            <a:endParaRPr lang="en-US" dirty="0"/>
          </a:p>
          <a:p>
            <a:pPr algn="just"/>
            <a:r>
              <a:rPr lang="en-US" b="1" i="1" dirty="0"/>
              <a:t>Confidentiality </a:t>
            </a:r>
            <a:r>
              <a:rPr lang="en-US" dirty="0"/>
              <a:t>is the ability to operate in private. Systems that provide confidentiality mitigate the risks from an eavesdropper or attacker. The level of required confidentiality varies with needs of an environment. </a:t>
            </a:r>
            <a:endParaRPr lang="en-US" dirty="0" smtClean="0"/>
          </a:p>
          <a:p>
            <a:pPr algn="just"/>
            <a:r>
              <a:rPr lang="en-US" dirty="0" smtClean="0"/>
              <a:t>For </a:t>
            </a:r>
            <a:r>
              <a:rPr lang="en-US" dirty="0"/>
              <a:t>example, email is transmitted in plain text. Any person that can intercept the email may read it, including mail relay systems. </a:t>
            </a:r>
            <a:endParaRPr lang="en-US" dirty="0" smtClean="0"/>
          </a:p>
          <a:p>
            <a:pPr algn="just"/>
            <a:r>
              <a:rPr lang="en-US" dirty="0" smtClean="0"/>
              <a:t>An </a:t>
            </a:r>
            <a:r>
              <a:rPr lang="en-US" dirty="0"/>
              <a:t>encrypted email ensures that the content cannot be read, but the sender and recipient may still be disclosed; at minimum, an attacker can see that an email was sent. </a:t>
            </a:r>
            <a:endParaRPr lang="en-US" dirty="0" smtClean="0"/>
          </a:p>
          <a:p>
            <a:pPr algn="just"/>
            <a:r>
              <a:rPr lang="en-US" dirty="0" smtClean="0"/>
              <a:t>By </a:t>
            </a:r>
            <a:r>
              <a:rPr lang="en-US" dirty="0"/>
              <a:t>embedding a hidden message within an email (steganography) or generating many fake emails (chaffing), a sender may lower the likelihood of an attacker identifying the communication and ensure a higher degree of privacy.</a:t>
            </a:r>
          </a:p>
          <a:p>
            <a:endParaRPr lang="en-US" dirty="0"/>
          </a:p>
        </p:txBody>
      </p:sp>
    </p:spTree>
    <p:extLst>
      <p:ext uri="{BB962C8B-B14F-4D97-AF65-F5344CB8AC3E}">
        <p14:creationId xmlns:p14="http://schemas.microsoft.com/office/powerpoint/2010/main" xmlns="" val="33143021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715962"/>
          </a:xfrm>
        </p:spPr>
        <p:txBody>
          <a:bodyPr>
            <a:normAutofit/>
          </a:bodyPr>
          <a:lstStyle/>
          <a:p>
            <a:r>
              <a:rPr lang="en-US" sz="3400" b="1" dirty="0" smtClean="0">
                <a:latin typeface="Times New Roman" pitchFamily="18" charset="0"/>
                <a:cs typeface="Times New Roman" pitchFamily="18" charset="0"/>
              </a:rPr>
              <a:t>Distributed Denial Of Service (</a:t>
            </a:r>
            <a:r>
              <a:rPr lang="en-US" sz="3400" b="1" dirty="0" err="1" smtClean="0">
                <a:latin typeface="Times New Roman" pitchFamily="18" charset="0"/>
                <a:cs typeface="Times New Roman" pitchFamily="18" charset="0"/>
              </a:rPr>
              <a:t>DDoS</a:t>
            </a:r>
            <a:r>
              <a:rPr lang="en-US" sz="3400" b="1" dirty="0" smtClean="0">
                <a:latin typeface="Times New Roman" pitchFamily="18" charset="0"/>
                <a:cs typeface="Times New Roman" pitchFamily="18" charset="0"/>
              </a:rPr>
              <a:t>) Attacks</a:t>
            </a:r>
            <a:endParaRPr lang="en-US" sz="3400" dirty="0"/>
          </a:p>
        </p:txBody>
      </p:sp>
      <p:pic>
        <p:nvPicPr>
          <p:cNvPr id="4" name="Content Placeholder 3" descr="C:\Users\User\AppData\Local\Microsoft\Windows\Temporary Internet Files\Content.Word\IMG_20170508_021727.jpg"/>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304800" y="1219200"/>
            <a:ext cx="8534400" cy="5105400"/>
          </a:xfrm>
          <a:prstGeom prst="rect">
            <a:avLst/>
          </a:prstGeom>
          <a:noFill/>
          <a:ln>
            <a:noFill/>
          </a:ln>
        </p:spPr>
      </p:pic>
    </p:spTree>
    <p:extLst>
      <p:ext uri="{BB962C8B-B14F-4D97-AF65-F5344CB8AC3E}">
        <p14:creationId xmlns:p14="http://schemas.microsoft.com/office/powerpoint/2010/main" xmlns="" val="4297432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8839200" cy="487362"/>
          </a:xfrm>
        </p:spPr>
        <p:txBody>
          <a:bodyPr>
            <a:normAutofit fontScale="90000"/>
          </a:bodyPr>
          <a:lstStyle/>
          <a:p>
            <a:r>
              <a:rPr lang="en-US" b="1" dirty="0" smtClean="0">
                <a:latin typeface="Times New Roman" pitchFamily="18" charset="0"/>
                <a:cs typeface="Times New Roman" pitchFamily="18" charset="0"/>
              </a:rPr>
              <a:t>Viruses</a:t>
            </a:r>
            <a:r>
              <a:rPr lang="en-US" dirty="0" smtClean="0"/>
              <a:t/>
            </a:r>
            <a:br>
              <a:rPr lang="en-US" dirty="0" smtClean="0"/>
            </a:br>
            <a:endParaRPr lang="en-US" dirty="0"/>
          </a:p>
        </p:txBody>
      </p:sp>
      <p:sp>
        <p:nvSpPr>
          <p:cNvPr id="3" name="Content Placeholder 2"/>
          <p:cNvSpPr>
            <a:spLocks noGrp="1"/>
          </p:cNvSpPr>
          <p:nvPr>
            <p:ph idx="1"/>
          </p:nvPr>
        </p:nvSpPr>
        <p:spPr>
          <a:xfrm>
            <a:off x="152400" y="838200"/>
            <a:ext cx="8839200" cy="5791200"/>
          </a:xfrm>
        </p:spPr>
        <p:txBody>
          <a:bodyPr>
            <a:normAutofit fontScale="77500" lnSpcReduction="20000"/>
          </a:bodyPr>
          <a:lstStyle/>
          <a:p>
            <a:pPr algn="just"/>
            <a:r>
              <a:rPr lang="en-US" dirty="0" smtClean="0"/>
              <a:t>A </a:t>
            </a:r>
            <a:r>
              <a:rPr lang="en-US" dirty="0"/>
              <a:t>virus is a self-propagating unauthorized software program. </a:t>
            </a:r>
            <a:endParaRPr lang="en-US" dirty="0" smtClean="0"/>
          </a:p>
          <a:p>
            <a:pPr algn="just"/>
            <a:r>
              <a:rPr lang="en-US" dirty="0" smtClean="0"/>
              <a:t>Many </a:t>
            </a:r>
            <a:r>
              <a:rPr lang="en-US" dirty="0"/>
              <a:t>viruses are able to move from one computer to another and create copies of themselves. </a:t>
            </a:r>
            <a:endParaRPr lang="en-US" dirty="0" smtClean="0"/>
          </a:p>
          <a:p>
            <a:pPr algn="just"/>
            <a:r>
              <a:rPr lang="en-US" dirty="0" smtClean="0"/>
              <a:t>A </a:t>
            </a:r>
            <a:r>
              <a:rPr lang="en-US" dirty="0"/>
              <a:t>virus can carry payload code that enables the virus to perform additional tasks, which can be destructive or nondestructive. </a:t>
            </a:r>
            <a:endParaRPr lang="en-US" dirty="0" smtClean="0"/>
          </a:p>
          <a:p>
            <a:pPr algn="just"/>
            <a:r>
              <a:rPr lang="en-US" dirty="0" smtClean="0"/>
              <a:t>Many </a:t>
            </a:r>
            <a:r>
              <a:rPr lang="en-US" dirty="0"/>
              <a:t>viruses have a malicious payload and virus threats are among the most serious on networks today. Unlike other attacks which have the specific purpose of denying services, stealing data or obtaining access, virus attacks often have no specific target or goal. </a:t>
            </a:r>
            <a:endParaRPr lang="en-US" dirty="0" smtClean="0"/>
          </a:p>
          <a:p>
            <a:pPr algn="just"/>
            <a:r>
              <a:rPr lang="en-US" dirty="0" smtClean="0"/>
              <a:t>Rather</a:t>
            </a:r>
            <a:r>
              <a:rPr lang="en-US" dirty="0"/>
              <a:t>, the attacker may get satisfaction merely from seeing the virus propagate and cause damage. </a:t>
            </a:r>
            <a:endParaRPr lang="en-US" dirty="0" smtClean="0"/>
          </a:p>
          <a:p>
            <a:pPr algn="just"/>
            <a:r>
              <a:rPr lang="en-US" dirty="0" smtClean="0"/>
              <a:t>Viruses </a:t>
            </a:r>
            <a:r>
              <a:rPr lang="en-US" dirty="0"/>
              <a:t>are such a common and serious type of network threat, therefore, a good </a:t>
            </a:r>
            <a:r>
              <a:rPr lang="en-US" dirty="0" smtClean="0"/>
              <a:t>virus </a:t>
            </a:r>
            <a:r>
              <a:rPr lang="en-US" dirty="0"/>
              <a:t>defense plan is critical to securing network systems of any size and type.</a:t>
            </a:r>
          </a:p>
          <a:p>
            <a:endParaRPr lang="en-US" dirty="0"/>
          </a:p>
        </p:txBody>
      </p:sp>
    </p:spTree>
    <p:extLst>
      <p:ext uri="{BB962C8B-B14F-4D97-AF65-F5344CB8AC3E}">
        <p14:creationId xmlns:p14="http://schemas.microsoft.com/office/powerpoint/2010/main" xmlns="" val="24964972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304800"/>
            <a:ext cx="8229600" cy="639762"/>
          </a:xfrm>
        </p:spPr>
        <p:txBody>
          <a:bodyPr>
            <a:normAutofit fontScale="90000"/>
          </a:bodyPr>
          <a:lstStyle/>
          <a:p>
            <a:r>
              <a:rPr lang="en-US" b="1" dirty="0" smtClean="0">
                <a:latin typeface="Times New Roman" pitchFamily="18" charset="0"/>
                <a:cs typeface="Times New Roman" pitchFamily="18" charset="0"/>
              </a:rPr>
              <a:t>Viruses</a:t>
            </a:r>
            <a:endParaRPr lang="en-US" dirty="0"/>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28600" y="1066800"/>
            <a:ext cx="8610600" cy="5486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1494930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792162"/>
          </a:xfrm>
        </p:spPr>
        <p:txBody>
          <a:bodyPr>
            <a:normAutofit fontScale="90000"/>
          </a:bodyPr>
          <a:lstStyle/>
          <a:p>
            <a:r>
              <a:rPr lang="en-US" sz="4900" b="1" dirty="0" smtClean="0"/>
              <a:t>Social Engineering Attacks</a:t>
            </a:r>
            <a:r>
              <a:rPr lang="en-US" dirty="0" smtClean="0"/>
              <a:t/>
            </a:r>
            <a:br>
              <a:rPr lang="en-US" dirty="0" smtClean="0"/>
            </a:br>
            <a:endParaRPr lang="en-US" dirty="0"/>
          </a:p>
        </p:txBody>
      </p:sp>
      <p:sp>
        <p:nvSpPr>
          <p:cNvPr id="3" name="Content Placeholder 2"/>
          <p:cNvSpPr>
            <a:spLocks noGrp="1"/>
          </p:cNvSpPr>
          <p:nvPr>
            <p:ph idx="1"/>
          </p:nvPr>
        </p:nvSpPr>
        <p:spPr>
          <a:xfrm>
            <a:off x="76200" y="762000"/>
            <a:ext cx="8915400" cy="5867400"/>
          </a:xfrm>
        </p:spPr>
        <p:txBody>
          <a:bodyPr>
            <a:normAutofit fontScale="92500" lnSpcReduction="10000"/>
          </a:bodyPr>
          <a:lstStyle/>
          <a:p>
            <a:pPr algn="just"/>
            <a:r>
              <a:rPr lang="en-US" dirty="0" smtClean="0"/>
              <a:t>Is </a:t>
            </a:r>
            <a:r>
              <a:rPr lang="en-US" dirty="0"/>
              <a:t>a non-technical attack in which the attacker attempts to obtain information directly from network users by employing deception and trickery. </a:t>
            </a:r>
            <a:endParaRPr lang="en-US" dirty="0" smtClean="0"/>
          </a:p>
          <a:p>
            <a:pPr algn="just"/>
            <a:r>
              <a:rPr lang="en-US" dirty="0" smtClean="0"/>
              <a:t>The </a:t>
            </a:r>
            <a:r>
              <a:rPr lang="en-US" dirty="0"/>
              <a:t>attacker tries to use legitimate-sounding means to persuade a user to provide passwords, sensitive data or even money. </a:t>
            </a:r>
            <a:endParaRPr lang="en-US" dirty="0" smtClean="0"/>
          </a:p>
          <a:p>
            <a:pPr marL="0" indent="0" algn="just">
              <a:buNone/>
            </a:pPr>
            <a:endParaRPr lang="en-US" dirty="0" smtClean="0"/>
          </a:p>
          <a:p>
            <a:pPr algn="just"/>
            <a:r>
              <a:rPr lang="en-US" dirty="0" smtClean="0"/>
              <a:t>The </a:t>
            </a:r>
            <a:r>
              <a:rPr lang="en-US" dirty="0"/>
              <a:t>attack can come email or over the phone. </a:t>
            </a:r>
            <a:endParaRPr lang="en-US" dirty="0" smtClean="0"/>
          </a:p>
          <a:p>
            <a:pPr algn="just"/>
            <a:r>
              <a:rPr lang="en-US" dirty="0" smtClean="0"/>
              <a:t>It </a:t>
            </a:r>
            <a:r>
              <a:rPr lang="en-US" dirty="0"/>
              <a:t>is often a precursor to another type of attack. </a:t>
            </a:r>
            <a:endParaRPr lang="en-US" dirty="0" smtClean="0"/>
          </a:p>
          <a:p>
            <a:pPr algn="just"/>
            <a:r>
              <a:rPr lang="en-US" dirty="0" smtClean="0"/>
              <a:t>They </a:t>
            </a:r>
            <a:r>
              <a:rPr lang="en-US" dirty="0"/>
              <a:t>are insidious because they prey upon the users least likely to recognize them and most likely to suffer directly from their effects.</a:t>
            </a:r>
          </a:p>
        </p:txBody>
      </p:sp>
    </p:spTree>
    <p:extLst>
      <p:ext uri="{BB962C8B-B14F-4D97-AF65-F5344CB8AC3E}">
        <p14:creationId xmlns:p14="http://schemas.microsoft.com/office/powerpoint/2010/main" xmlns="" val="19741094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fontScale="90000"/>
          </a:bodyPr>
          <a:lstStyle/>
          <a:p>
            <a:r>
              <a:rPr lang="en-US" b="1" dirty="0" smtClean="0"/>
              <a:t>Social Engineering Attacks</a:t>
            </a:r>
            <a:endParaRPr lang="en-US" dirty="0"/>
          </a:p>
        </p:txBody>
      </p:sp>
      <p:pic>
        <p:nvPicPr>
          <p:cNvPr id="4" name="Content Placeholder 3" descr="C:\Users\User\AppData\Local\Microsoft\Windows\Temporary Internet Files\Content.Word\IMG_20170508_021821.jpg"/>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228600" y="762000"/>
            <a:ext cx="8763000" cy="5791200"/>
          </a:xfrm>
          <a:prstGeom prst="rect">
            <a:avLst/>
          </a:prstGeom>
          <a:noFill/>
          <a:ln>
            <a:noFill/>
          </a:ln>
        </p:spPr>
      </p:pic>
    </p:spTree>
    <p:extLst>
      <p:ext uri="{BB962C8B-B14F-4D97-AF65-F5344CB8AC3E}">
        <p14:creationId xmlns:p14="http://schemas.microsoft.com/office/powerpoint/2010/main" xmlns="" val="19136945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15400" cy="1020762"/>
          </a:xfrm>
        </p:spPr>
        <p:txBody>
          <a:bodyPr>
            <a:normAutofit fontScale="90000"/>
          </a:bodyPr>
          <a:lstStyle/>
          <a:p>
            <a:r>
              <a:rPr lang="en-US" b="1" dirty="0" smtClean="0">
                <a:latin typeface="Times New Roman" pitchFamily="18" charset="0"/>
                <a:cs typeface="Times New Roman" pitchFamily="18" charset="0"/>
              </a:rPr>
              <a:t>DATA PROTECTION METHODS</a:t>
            </a:r>
            <a:r>
              <a:rPr lang="en-US" dirty="0" smtClean="0"/>
              <a:t/>
            </a:r>
            <a:br>
              <a:rPr lang="en-US" dirty="0" smtClean="0"/>
            </a:br>
            <a:endParaRPr lang="en-US" dirty="0"/>
          </a:p>
        </p:txBody>
      </p:sp>
      <p:sp>
        <p:nvSpPr>
          <p:cNvPr id="3" name="Content Placeholder 2"/>
          <p:cNvSpPr>
            <a:spLocks noGrp="1"/>
          </p:cNvSpPr>
          <p:nvPr>
            <p:ph idx="1"/>
          </p:nvPr>
        </p:nvSpPr>
        <p:spPr>
          <a:xfrm>
            <a:off x="76200" y="914400"/>
            <a:ext cx="8839200" cy="5791200"/>
          </a:xfrm>
        </p:spPr>
        <p:txBody>
          <a:bodyPr>
            <a:normAutofit fontScale="62500" lnSpcReduction="20000"/>
          </a:bodyPr>
          <a:lstStyle/>
          <a:p>
            <a:pPr algn="just"/>
            <a:r>
              <a:rPr lang="en-US" dirty="0" smtClean="0"/>
              <a:t>By </a:t>
            </a:r>
            <a:r>
              <a:rPr lang="en-US" dirty="0"/>
              <a:t>balancing the potential security threat with the cost of implementing and maintaining a secure network, a security professional both ensures the proper level of data protection and guards against loss of network functionality.</a:t>
            </a:r>
          </a:p>
          <a:p>
            <a:pPr algn="just"/>
            <a:r>
              <a:rPr lang="en-US" dirty="0"/>
              <a:t>To protect data on your network, follow these guidelines:</a:t>
            </a:r>
          </a:p>
          <a:p>
            <a:pPr lvl="0" algn="just"/>
            <a:r>
              <a:rPr lang="en-US" dirty="0"/>
              <a:t>Deploy intruder-detection and virus-protection software to monitor for unauthorized software activity, such as the presence of viruses, password-cracking software or Trojan horses.</a:t>
            </a:r>
          </a:p>
          <a:p>
            <a:pPr lvl="0" algn="just"/>
            <a:r>
              <a:rPr lang="en-US" dirty="0"/>
              <a:t>Limit physical access to the network to prevent the introduction of hardware-based sniffers or unauthorized hosts.</a:t>
            </a:r>
          </a:p>
          <a:p>
            <a:pPr lvl="0" algn="just"/>
            <a:r>
              <a:rPr lang="en-US" dirty="0"/>
              <a:t>Require the use of strong, complex user passwords. Change passwords on a regular basis.</a:t>
            </a:r>
          </a:p>
          <a:p>
            <a:pPr lvl="0" algn="just"/>
            <a:r>
              <a:rPr lang="en-US" dirty="0"/>
              <a:t>Employ strong authentication and encryption measures on data stored on network servers</a:t>
            </a:r>
          </a:p>
          <a:p>
            <a:pPr lvl="0" algn="just"/>
            <a:r>
              <a:rPr lang="en-US" dirty="0"/>
              <a:t>To guard against IP spoofing, use more than one form of authentication between devices.</a:t>
            </a:r>
          </a:p>
          <a:p>
            <a:pPr lvl="0" algn="just"/>
            <a:r>
              <a:rPr lang="en-US" dirty="0"/>
              <a:t>Encrypt data during network transmission so that it cannot be read by sniffers</a:t>
            </a:r>
          </a:p>
          <a:p>
            <a:pPr lvl="0" algn="just"/>
            <a:r>
              <a:rPr lang="en-US" dirty="0"/>
              <a:t>Conceal network address information with various technologies, including firewalls, internet proxies and address translation, to protect against spoofing and hijacking</a:t>
            </a:r>
          </a:p>
          <a:p>
            <a:pPr lvl="0" algn="just"/>
            <a:r>
              <a:rPr lang="en-US" dirty="0"/>
              <a:t>Train users to recognize and deter social engineering attacks.</a:t>
            </a:r>
          </a:p>
          <a:p>
            <a:pPr algn="just"/>
            <a:endParaRPr lang="en-US" dirty="0"/>
          </a:p>
        </p:txBody>
      </p:sp>
    </p:spTree>
    <p:extLst>
      <p:ext uri="{BB962C8B-B14F-4D97-AF65-F5344CB8AC3E}">
        <p14:creationId xmlns:p14="http://schemas.microsoft.com/office/powerpoint/2010/main" xmlns="" val="21164794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715962"/>
          </a:xfrm>
        </p:spPr>
        <p:txBody>
          <a:bodyPr>
            <a:normAutofit fontScale="90000"/>
          </a:bodyPr>
          <a:lstStyle/>
          <a:p>
            <a:r>
              <a:rPr lang="en-US" b="1" dirty="0" smtClean="0">
                <a:latin typeface="Times New Roman" pitchFamily="18" charset="0"/>
                <a:cs typeface="Times New Roman" pitchFamily="18" charset="0"/>
              </a:rPr>
              <a:t>VIRUS INFECTION METHOD</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 y="762000"/>
            <a:ext cx="8839200" cy="5867400"/>
          </a:xfrm>
        </p:spPr>
        <p:txBody>
          <a:bodyPr>
            <a:normAutofit fontScale="77500" lnSpcReduction="20000"/>
          </a:bodyPr>
          <a:lstStyle/>
          <a:p>
            <a:pPr algn="just"/>
            <a:r>
              <a:rPr lang="en-US" dirty="0" smtClean="0"/>
              <a:t>Viruses </a:t>
            </a:r>
            <a:r>
              <a:rPr lang="en-US" dirty="0"/>
              <a:t>have the ability to replicate themselves and thus spread to multiple systems on the network. Viruses can cause different propagation methods</a:t>
            </a:r>
            <a:r>
              <a:rPr lang="en-US" dirty="0" smtClean="0"/>
              <a:t>:</a:t>
            </a:r>
          </a:p>
          <a:p>
            <a:pPr marL="0" indent="0" algn="just">
              <a:buNone/>
            </a:pPr>
            <a:endParaRPr lang="en-US" dirty="0"/>
          </a:p>
          <a:p>
            <a:pPr lvl="0" algn="just"/>
            <a:r>
              <a:rPr lang="en-US" dirty="0"/>
              <a:t>A virus on a hard disk can attach itself to removable media, such as floppy disk, which is then </a:t>
            </a:r>
            <a:r>
              <a:rPr lang="en-US" dirty="0" smtClean="0"/>
              <a:t>shared</a:t>
            </a:r>
          </a:p>
          <a:p>
            <a:pPr marL="0" lvl="0" indent="0" algn="just">
              <a:buNone/>
            </a:pPr>
            <a:endParaRPr lang="en-US" dirty="0"/>
          </a:p>
          <a:p>
            <a:pPr lvl="0" algn="just"/>
            <a:r>
              <a:rPr lang="en-US" dirty="0"/>
              <a:t>A virus on the Internet can attach itself to a file that users download. When the user opens and runs the file, the virus is activated</a:t>
            </a:r>
            <a:r>
              <a:rPr lang="en-US" dirty="0" smtClean="0"/>
              <a:t>.</a:t>
            </a:r>
          </a:p>
          <a:p>
            <a:pPr marL="0" lvl="0" indent="0" algn="just">
              <a:buNone/>
            </a:pPr>
            <a:endParaRPr lang="en-US" dirty="0"/>
          </a:p>
          <a:p>
            <a:pPr lvl="0" algn="just"/>
            <a:r>
              <a:rPr lang="en-US" dirty="0"/>
              <a:t>A virus can spread through e-mail as an attachment. When the user opens or runs the attachment, the virus is activated.</a:t>
            </a:r>
          </a:p>
          <a:p>
            <a:pPr marL="0" indent="0" algn="just">
              <a:buNone/>
            </a:pPr>
            <a:endParaRPr lang="en-US" dirty="0"/>
          </a:p>
          <a:p>
            <a:pPr marL="0" indent="0" algn="just">
              <a:buNone/>
            </a:pPr>
            <a:r>
              <a:rPr lang="en-US" dirty="0"/>
              <a:t> </a:t>
            </a:r>
          </a:p>
          <a:p>
            <a:endParaRPr lang="en-US" dirty="0"/>
          </a:p>
        </p:txBody>
      </p:sp>
    </p:spTree>
    <p:extLst>
      <p:ext uri="{BB962C8B-B14F-4D97-AF65-F5344CB8AC3E}">
        <p14:creationId xmlns:p14="http://schemas.microsoft.com/office/powerpoint/2010/main" xmlns="" val="24327236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63562"/>
          </a:xfrm>
        </p:spPr>
        <p:txBody>
          <a:bodyPr>
            <a:normAutofit fontScale="90000"/>
          </a:bodyPr>
          <a:lstStyle/>
          <a:p>
            <a:r>
              <a:rPr lang="en-US" b="1" dirty="0" smtClean="0">
                <a:latin typeface="Times New Roman" pitchFamily="18" charset="0"/>
                <a:cs typeface="Times New Roman" pitchFamily="18" charset="0"/>
              </a:rPr>
              <a:t>VIRUS TYPES</a:t>
            </a:r>
            <a:r>
              <a:rPr lang="en-US" dirty="0" smtClean="0"/>
              <a:t/>
            </a:r>
            <a:br>
              <a:rPr lang="en-US" dirty="0" smtClean="0"/>
            </a:br>
            <a:endParaRPr lang="en-US" dirty="0"/>
          </a:p>
        </p:txBody>
      </p:sp>
      <p:sp>
        <p:nvSpPr>
          <p:cNvPr id="3" name="Content Placeholder 2"/>
          <p:cNvSpPr>
            <a:spLocks noGrp="1"/>
          </p:cNvSpPr>
          <p:nvPr>
            <p:ph idx="1"/>
          </p:nvPr>
        </p:nvSpPr>
        <p:spPr>
          <a:xfrm>
            <a:off x="152400" y="838200"/>
            <a:ext cx="8763000" cy="5791200"/>
          </a:xfrm>
        </p:spPr>
        <p:txBody>
          <a:bodyPr>
            <a:normAutofit fontScale="70000" lnSpcReduction="20000"/>
          </a:bodyPr>
          <a:lstStyle/>
          <a:p>
            <a:pPr algn="just"/>
            <a:r>
              <a:rPr lang="en-US" dirty="0" smtClean="0"/>
              <a:t>Viruses </a:t>
            </a:r>
            <a:r>
              <a:rPr lang="en-US" dirty="0"/>
              <a:t>can be categorized into several types:</a:t>
            </a:r>
          </a:p>
          <a:p>
            <a:pPr lvl="0" algn="just"/>
            <a:r>
              <a:rPr lang="en-US" b="1" dirty="0"/>
              <a:t>Boot Sector:</a:t>
            </a:r>
            <a:r>
              <a:rPr lang="en-US" dirty="0"/>
              <a:t> the original floppy disk-based virus. Writes itself into the boot sector of a floppy disk. When as system attempts to boot from the disk, the virus is moved onto the system. Once on the system, the virus attempts to move itself to every disk placed in the system.</a:t>
            </a:r>
          </a:p>
          <a:p>
            <a:pPr lvl="0" algn="just"/>
            <a:r>
              <a:rPr lang="en-US" b="1" dirty="0"/>
              <a:t>File Infecting:</a:t>
            </a:r>
            <a:r>
              <a:rPr lang="en-US" dirty="0"/>
              <a:t> infects executable programs and uses operating systems resources to propagate itself. It often destroys the executable file unless it’s well written.</a:t>
            </a:r>
          </a:p>
          <a:p>
            <a:pPr lvl="0" algn="just"/>
            <a:r>
              <a:rPr lang="en-US" b="1" dirty="0"/>
              <a:t>Macro:</a:t>
            </a:r>
            <a:r>
              <a:rPr lang="en-US" dirty="0"/>
              <a:t>  a group of applications-specific instructions that executes as a group within a specific application. True macro viruses don’t actually infect files or data, but attach themselves to the file template, document or macro code. Microsoft office products have been popular target for macro viruses.</a:t>
            </a:r>
          </a:p>
          <a:p>
            <a:pPr lvl="0" algn="just"/>
            <a:r>
              <a:rPr lang="en-US" b="1" dirty="0"/>
              <a:t>Mailer and Mass Mailer:</a:t>
            </a:r>
            <a:r>
              <a:rPr lang="en-US" dirty="0"/>
              <a:t> a mailer virus sends itself to other users through the email system. It simply rides along with any e-mail that is sent. A mass mailer virus searches the email system for mailing lists and sends itself to all users on the list. Often, its purpose is to disrupt the email system by swamping it with mail messages in a form of DoS attack   </a:t>
            </a:r>
          </a:p>
          <a:p>
            <a:pPr algn="just"/>
            <a:r>
              <a:rPr lang="en-US" dirty="0"/>
              <a:t> </a:t>
            </a:r>
          </a:p>
          <a:p>
            <a:endParaRPr lang="en-US" dirty="0"/>
          </a:p>
        </p:txBody>
      </p:sp>
    </p:spTree>
    <p:extLst>
      <p:ext uri="{BB962C8B-B14F-4D97-AF65-F5344CB8AC3E}">
        <p14:creationId xmlns:p14="http://schemas.microsoft.com/office/powerpoint/2010/main" xmlns="" val="11670821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715962"/>
          </a:xfrm>
        </p:spPr>
        <p:txBody>
          <a:bodyPr>
            <a:normAutofit fontScale="90000"/>
          </a:bodyPr>
          <a:lstStyle/>
          <a:p>
            <a:r>
              <a:rPr lang="en-US" b="1" dirty="0" smtClean="0">
                <a:latin typeface="Times New Roman" pitchFamily="18" charset="0"/>
                <a:cs typeface="Times New Roman" pitchFamily="18" charset="0"/>
              </a:rPr>
              <a:t>VIRUS TYPES</a:t>
            </a:r>
            <a:endParaRPr lang="en-US" dirty="0"/>
          </a:p>
        </p:txBody>
      </p:sp>
      <p:sp>
        <p:nvSpPr>
          <p:cNvPr id="3" name="Content Placeholder 2"/>
          <p:cNvSpPr>
            <a:spLocks noGrp="1"/>
          </p:cNvSpPr>
          <p:nvPr>
            <p:ph idx="1"/>
          </p:nvPr>
        </p:nvSpPr>
        <p:spPr>
          <a:xfrm>
            <a:off x="152400" y="990600"/>
            <a:ext cx="8839200" cy="5638800"/>
          </a:xfrm>
        </p:spPr>
        <p:txBody>
          <a:bodyPr>
            <a:normAutofit fontScale="77500" lnSpcReduction="20000"/>
          </a:bodyPr>
          <a:lstStyle/>
          <a:p>
            <a:pPr lvl="0" algn="just"/>
            <a:endParaRPr lang="en-US" dirty="0" smtClean="0"/>
          </a:p>
          <a:p>
            <a:pPr lvl="0" algn="just"/>
            <a:r>
              <a:rPr lang="en-US" b="1" dirty="0" smtClean="0"/>
              <a:t>Polymorphic:</a:t>
            </a:r>
            <a:r>
              <a:rPr lang="en-US" dirty="0" smtClean="0"/>
              <a:t> this type of virus can change as it moves around, acting differently on different systems. It can even sometimes change the virus code, making it harder to detect.</a:t>
            </a:r>
          </a:p>
          <a:p>
            <a:pPr lvl="0" algn="just"/>
            <a:r>
              <a:rPr lang="en-US" b="1" dirty="0" smtClean="0"/>
              <a:t>Scripts:</a:t>
            </a:r>
            <a:r>
              <a:rPr lang="en-US" dirty="0" smtClean="0"/>
              <a:t> a small program that runs code using the Windows scripting host on Windows operating Systems. It’s written as script in Visual Basic or Java Script and executes when the script runs. Scripts are often distributed by email and require a user to open them.</a:t>
            </a:r>
          </a:p>
          <a:p>
            <a:pPr lvl="0" algn="just"/>
            <a:r>
              <a:rPr lang="en-US" b="1" dirty="0" smtClean="0"/>
              <a:t>Stealth:</a:t>
            </a:r>
            <a:r>
              <a:rPr lang="en-US" dirty="0" smtClean="0"/>
              <a:t> a stealth virus moves and attempts to conceal itself until it can propagate. After that, it drops its payload.</a:t>
            </a:r>
          </a:p>
          <a:p>
            <a:pPr lvl="0" algn="just"/>
            <a:r>
              <a:rPr lang="en-US" b="1" dirty="0" smtClean="0"/>
              <a:t>Worm:</a:t>
            </a:r>
            <a:r>
              <a:rPr lang="en-US" dirty="0" smtClean="0"/>
              <a:t> a self-contained program, similar to a virus that spreads and can exist without a carrier file. It detects a connection and establishes communications with other devices on its own. It propagates on any network connection or email system.</a:t>
            </a:r>
          </a:p>
          <a:p>
            <a:endParaRPr lang="en-US" dirty="0"/>
          </a:p>
        </p:txBody>
      </p:sp>
    </p:spTree>
    <p:extLst>
      <p:ext uri="{BB962C8B-B14F-4D97-AF65-F5344CB8AC3E}">
        <p14:creationId xmlns:p14="http://schemas.microsoft.com/office/powerpoint/2010/main" xmlns="" val="7312280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39762"/>
          </a:xfrm>
        </p:spPr>
        <p:txBody>
          <a:bodyPr>
            <a:normAutofit fontScale="90000"/>
          </a:bodyPr>
          <a:lstStyle/>
          <a:p>
            <a:r>
              <a:rPr lang="en-US" b="1" dirty="0" smtClean="0">
                <a:latin typeface="Times New Roman" pitchFamily="18" charset="0"/>
                <a:cs typeface="Times New Roman" pitchFamily="18" charset="0"/>
              </a:rPr>
              <a:t>ANTIVIRUS SOFTWARE</a:t>
            </a:r>
            <a:r>
              <a:rPr lang="en-US" dirty="0" smtClean="0"/>
              <a:t/>
            </a:r>
            <a:br>
              <a:rPr lang="en-US" dirty="0" smtClean="0"/>
            </a:br>
            <a:endParaRPr lang="en-US" dirty="0"/>
          </a:p>
        </p:txBody>
      </p:sp>
      <p:sp>
        <p:nvSpPr>
          <p:cNvPr id="3" name="Content Placeholder 2"/>
          <p:cNvSpPr>
            <a:spLocks noGrp="1"/>
          </p:cNvSpPr>
          <p:nvPr>
            <p:ph idx="1"/>
          </p:nvPr>
        </p:nvSpPr>
        <p:spPr>
          <a:xfrm>
            <a:off x="152400" y="914400"/>
            <a:ext cx="8763000" cy="5715000"/>
          </a:xfrm>
        </p:spPr>
        <p:txBody>
          <a:bodyPr>
            <a:normAutofit/>
          </a:bodyPr>
          <a:lstStyle/>
          <a:p>
            <a:pPr algn="just"/>
            <a:r>
              <a:rPr lang="en-US" dirty="0" smtClean="0"/>
              <a:t>Is </a:t>
            </a:r>
            <a:r>
              <a:rPr lang="en-US" dirty="0"/>
              <a:t>an application that scans files for executable code that matches patterns, known as signatures or definitions that are known to be common to viruses. </a:t>
            </a:r>
            <a:endParaRPr lang="en-US" dirty="0" smtClean="0"/>
          </a:p>
          <a:p>
            <a:pPr algn="just"/>
            <a:r>
              <a:rPr lang="en-US" dirty="0" smtClean="0"/>
              <a:t>The </a:t>
            </a:r>
            <a:r>
              <a:rPr lang="en-US" dirty="0"/>
              <a:t>antivirus software also monitors systems for activity that is associated with viruses, such as accessing the boot sector. </a:t>
            </a:r>
            <a:endParaRPr lang="en-US" dirty="0" smtClean="0"/>
          </a:p>
          <a:p>
            <a:pPr algn="just"/>
            <a:r>
              <a:rPr lang="en-US" dirty="0" smtClean="0"/>
              <a:t>Antivirus </a:t>
            </a:r>
            <a:r>
              <a:rPr lang="en-US" dirty="0"/>
              <a:t>software is typically deployed on the gateway computers at the perimeter of the network as well as on individual desktop systems.</a:t>
            </a:r>
          </a:p>
          <a:p>
            <a:endParaRPr lang="en-US" dirty="0"/>
          </a:p>
        </p:txBody>
      </p:sp>
    </p:spTree>
    <p:extLst>
      <p:ext uri="{BB962C8B-B14F-4D97-AF65-F5344CB8AC3E}">
        <p14:creationId xmlns:p14="http://schemas.microsoft.com/office/powerpoint/2010/main" xmlns="" val="31941166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763000" cy="6248400"/>
          </a:xfrm>
        </p:spPr>
        <p:txBody>
          <a:bodyPr>
            <a:normAutofit/>
          </a:bodyPr>
          <a:lstStyle/>
          <a:p>
            <a:pPr marL="0" indent="0">
              <a:buNone/>
            </a:pPr>
            <a:r>
              <a:rPr lang="en-US" b="1" u="sng" dirty="0" smtClean="0">
                <a:latin typeface="Times New Roman" pitchFamily="18" charset="0"/>
                <a:cs typeface="Times New Roman" pitchFamily="18" charset="0"/>
              </a:rPr>
              <a:t>Authentication</a:t>
            </a:r>
            <a:endParaRPr lang="en-US" dirty="0" smtClean="0">
              <a:latin typeface="Times New Roman" pitchFamily="18" charset="0"/>
              <a:cs typeface="Times New Roman" pitchFamily="18" charset="0"/>
            </a:endParaRPr>
          </a:p>
          <a:p>
            <a:pPr marL="0" indent="0">
              <a:buNone/>
            </a:pPr>
            <a:endParaRPr lang="en-US" dirty="0"/>
          </a:p>
          <a:p>
            <a:pPr algn="just"/>
            <a:r>
              <a:rPr lang="en-US" b="1" i="1" dirty="0"/>
              <a:t>Authentication </a:t>
            </a:r>
            <a:r>
              <a:rPr lang="en-US" dirty="0"/>
              <a:t>permits one system to determine the origin of another system. This</a:t>
            </a:r>
            <a:r>
              <a:rPr lang="en-US" b="1" dirty="0"/>
              <a:t> </a:t>
            </a:r>
            <a:r>
              <a:rPr lang="en-US" dirty="0"/>
              <a:t>becomes essential in an online community, where two systems are usually not directly</a:t>
            </a:r>
            <a:r>
              <a:rPr lang="en-US" b="1" dirty="0"/>
              <a:t> </a:t>
            </a:r>
            <a:r>
              <a:rPr lang="en-US" dirty="0"/>
              <a:t>connected. Anyone can attempt to impersonate anyone else. Authentication systems provide a means to identify a system or data as authentic.</a:t>
            </a:r>
          </a:p>
          <a:p>
            <a:pPr algn="just"/>
            <a:endParaRPr lang="en-US" dirty="0"/>
          </a:p>
        </p:txBody>
      </p:sp>
    </p:spTree>
    <p:extLst>
      <p:ext uri="{BB962C8B-B14F-4D97-AF65-F5344CB8AC3E}">
        <p14:creationId xmlns:p14="http://schemas.microsoft.com/office/powerpoint/2010/main" xmlns="" val="33406006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15962"/>
          </a:xfrm>
        </p:spPr>
        <p:txBody>
          <a:bodyPr>
            <a:normAutofit fontScale="90000"/>
          </a:bodyPr>
          <a:lstStyle/>
          <a:p>
            <a:r>
              <a:rPr lang="en-US" b="1" dirty="0" smtClean="0">
                <a:latin typeface="Times New Roman" pitchFamily="18" charset="0"/>
                <a:cs typeface="Times New Roman" pitchFamily="18" charset="0"/>
              </a:rPr>
              <a:t>HOAXES</a:t>
            </a:r>
            <a:r>
              <a:rPr lang="en-US" dirty="0" smtClean="0"/>
              <a:t/>
            </a:r>
            <a:br>
              <a:rPr lang="en-US" dirty="0" smtClean="0"/>
            </a:br>
            <a:endParaRPr lang="en-US" dirty="0"/>
          </a:p>
        </p:txBody>
      </p:sp>
      <p:sp>
        <p:nvSpPr>
          <p:cNvPr id="3" name="Content Placeholder 2"/>
          <p:cNvSpPr>
            <a:spLocks noGrp="1"/>
          </p:cNvSpPr>
          <p:nvPr>
            <p:ph idx="1"/>
          </p:nvPr>
        </p:nvSpPr>
        <p:spPr>
          <a:xfrm>
            <a:off x="152400" y="838200"/>
            <a:ext cx="8839200" cy="5791200"/>
          </a:xfrm>
        </p:spPr>
        <p:txBody>
          <a:bodyPr>
            <a:normAutofit fontScale="85000" lnSpcReduction="10000"/>
          </a:bodyPr>
          <a:lstStyle/>
          <a:p>
            <a:pPr algn="just"/>
            <a:r>
              <a:rPr lang="en-US" dirty="0" smtClean="0"/>
              <a:t>Any </a:t>
            </a:r>
            <a:r>
              <a:rPr lang="en-US" dirty="0"/>
              <a:t>type of incorrect or misleading information that is disseminated to multiple users through unofficial channels. Hoaxes often improperly alert users to the existence of unsubstantiated virus threats. </a:t>
            </a:r>
            <a:endParaRPr lang="en-US" dirty="0" smtClean="0"/>
          </a:p>
          <a:p>
            <a:pPr algn="just"/>
            <a:r>
              <a:rPr lang="en-US" dirty="0" smtClean="0"/>
              <a:t>Users </a:t>
            </a:r>
            <a:r>
              <a:rPr lang="en-US" dirty="0"/>
              <a:t>then react in two ways; first by widely disseminating the hoax email, clogging communications systems and possibly triggering a DoS condition. </a:t>
            </a:r>
            <a:endParaRPr lang="en-US" dirty="0" smtClean="0"/>
          </a:p>
          <a:p>
            <a:pPr algn="just"/>
            <a:r>
              <a:rPr lang="en-US" dirty="0" smtClean="0"/>
              <a:t>Secondly</a:t>
            </a:r>
            <a:r>
              <a:rPr lang="en-US" dirty="0"/>
              <a:t>, users react by following instructions in the hoax that direct them to defend or secure their computer in an improper or unapproved manner. </a:t>
            </a:r>
            <a:endParaRPr lang="en-US" dirty="0" smtClean="0"/>
          </a:p>
          <a:p>
            <a:pPr algn="just"/>
            <a:r>
              <a:rPr lang="en-US" dirty="0" smtClean="0"/>
              <a:t>The </a:t>
            </a:r>
            <a:r>
              <a:rPr lang="en-US" dirty="0"/>
              <a:t>hoax email might for example use social engineering methods that direct users to delete legitimate files or to go to websites and download files that might themselves contain actual viruses.</a:t>
            </a:r>
          </a:p>
          <a:p>
            <a:pPr marL="0" indent="0" algn="just">
              <a:buNone/>
            </a:pPr>
            <a:endParaRPr lang="en-US" dirty="0"/>
          </a:p>
          <a:p>
            <a:pPr marL="0" indent="0" algn="just">
              <a:buNone/>
            </a:pPr>
            <a:endParaRPr lang="en-US" dirty="0"/>
          </a:p>
        </p:txBody>
      </p:sp>
    </p:spTree>
    <p:extLst>
      <p:ext uri="{BB962C8B-B14F-4D97-AF65-F5344CB8AC3E}">
        <p14:creationId xmlns:p14="http://schemas.microsoft.com/office/powerpoint/2010/main" xmlns="" val="860008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324600"/>
          </a:xfrm>
        </p:spPr>
        <p:txBody>
          <a:bodyPr>
            <a:normAutofit fontScale="92500" lnSpcReduction="20000"/>
          </a:bodyPr>
          <a:lstStyle/>
          <a:p>
            <a:pPr marL="0" indent="0">
              <a:buNone/>
            </a:pPr>
            <a:r>
              <a:rPr lang="en-US" b="1" u="sng" dirty="0">
                <a:latin typeface="Times New Roman" pitchFamily="18" charset="0"/>
                <a:cs typeface="Times New Roman" pitchFamily="18" charset="0"/>
              </a:rPr>
              <a:t>Authorization and Access Control</a:t>
            </a:r>
            <a:endParaRPr lang="en-US" dirty="0">
              <a:latin typeface="Times New Roman" pitchFamily="18" charset="0"/>
              <a:cs typeface="Times New Roman" pitchFamily="18" charset="0"/>
            </a:endParaRPr>
          </a:p>
          <a:p>
            <a:pPr marL="0" indent="0">
              <a:buNone/>
            </a:pPr>
            <a:r>
              <a:rPr lang="en-US" dirty="0"/>
              <a:t> </a:t>
            </a:r>
          </a:p>
          <a:p>
            <a:pPr algn="just"/>
            <a:r>
              <a:rPr lang="en-US" dirty="0"/>
              <a:t>Not everyone (nor everything) is equal. Based on authentication, systems, processes, and users are offered different levels of access. </a:t>
            </a:r>
            <a:endParaRPr lang="en-US" dirty="0" smtClean="0"/>
          </a:p>
          <a:p>
            <a:pPr marL="0" indent="0" algn="just">
              <a:buNone/>
            </a:pPr>
            <a:endParaRPr lang="en-US" dirty="0" smtClean="0"/>
          </a:p>
          <a:p>
            <a:pPr algn="just"/>
            <a:r>
              <a:rPr lang="en-US" i="1" dirty="0" smtClean="0"/>
              <a:t>Authorization </a:t>
            </a:r>
            <a:r>
              <a:rPr lang="en-US" dirty="0"/>
              <a:t>is the level of access control that is permitted. For example, anyone may dial a phone number to an office building—there is no access control restricting who may dial. </a:t>
            </a:r>
            <a:endParaRPr lang="en-US" dirty="0" smtClean="0"/>
          </a:p>
          <a:p>
            <a:pPr marL="0" indent="0" algn="just">
              <a:buNone/>
            </a:pPr>
            <a:endParaRPr lang="en-US" dirty="0" smtClean="0"/>
          </a:p>
          <a:p>
            <a:pPr algn="just"/>
            <a:r>
              <a:rPr lang="en-US" dirty="0" smtClean="0"/>
              <a:t>But </a:t>
            </a:r>
            <a:r>
              <a:rPr lang="en-US" dirty="0"/>
              <a:t>not everyone may enter the building—access is restricted to authorized staff, and the authorization is based on an ID, badge, or key authentication.</a:t>
            </a:r>
          </a:p>
          <a:p>
            <a:endParaRPr lang="en-US" dirty="0"/>
          </a:p>
        </p:txBody>
      </p:sp>
    </p:spTree>
    <p:extLst>
      <p:ext uri="{BB962C8B-B14F-4D97-AF65-F5344CB8AC3E}">
        <p14:creationId xmlns:p14="http://schemas.microsoft.com/office/powerpoint/2010/main" xmlns="" val="3750038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324600"/>
          </a:xfrm>
        </p:spPr>
        <p:txBody>
          <a:bodyPr>
            <a:normAutofit/>
          </a:bodyPr>
          <a:lstStyle/>
          <a:p>
            <a:pPr marL="0" indent="0">
              <a:buNone/>
            </a:pPr>
            <a:r>
              <a:rPr lang="en-US" b="1" u="sng" dirty="0" smtClean="0">
                <a:latin typeface="Times New Roman" pitchFamily="18" charset="0"/>
                <a:cs typeface="Times New Roman" pitchFamily="18" charset="0"/>
              </a:rPr>
              <a:t>Integrity</a:t>
            </a:r>
            <a:endParaRPr lang="en-US" dirty="0">
              <a:latin typeface="Times New Roman" pitchFamily="18" charset="0"/>
              <a:cs typeface="Times New Roman" pitchFamily="18" charset="0"/>
            </a:endParaRPr>
          </a:p>
          <a:p>
            <a:pPr algn="just"/>
            <a:r>
              <a:rPr lang="en-US" dirty="0"/>
              <a:t>When transmitting information, a recipient should be able to validate that the information was not modified in transit. </a:t>
            </a:r>
            <a:endParaRPr lang="en-US" dirty="0" smtClean="0"/>
          </a:p>
          <a:p>
            <a:pPr algn="just"/>
            <a:endParaRPr lang="en-US" dirty="0"/>
          </a:p>
          <a:p>
            <a:pPr algn="just"/>
            <a:r>
              <a:rPr lang="en-US" dirty="0" smtClean="0"/>
              <a:t>Information </a:t>
            </a:r>
            <a:r>
              <a:rPr lang="en-US" dirty="0"/>
              <a:t>tampering or modification changes the </a:t>
            </a:r>
            <a:r>
              <a:rPr lang="en-US" i="1" dirty="0"/>
              <a:t>integrity </a:t>
            </a:r>
            <a:r>
              <a:rPr lang="en-US" dirty="0"/>
              <a:t>of the information. </a:t>
            </a:r>
            <a:endParaRPr lang="en-US" dirty="0" smtClean="0"/>
          </a:p>
          <a:p>
            <a:pPr algn="just"/>
            <a:endParaRPr lang="en-US" dirty="0" smtClean="0"/>
          </a:p>
          <a:p>
            <a:pPr algn="just"/>
            <a:r>
              <a:rPr lang="en-US" dirty="0" smtClean="0"/>
              <a:t>A </a:t>
            </a:r>
            <a:r>
              <a:rPr lang="en-US" dirty="0"/>
              <a:t>system with a high degree of integrity should be difficult to tamper.</a:t>
            </a:r>
          </a:p>
          <a:p>
            <a:pPr algn="just"/>
            <a:endParaRPr lang="en-US" dirty="0"/>
          </a:p>
        </p:txBody>
      </p:sp>
    </p:spTree>
    <p:extLst>
      <p:ext uri="{BB962C8B-B14F-4D97-AF65-F5344CB8AC3E}">
        <p14:creationId xmlns:p14="http://schemas.microsoft.com/office/powerpoint/2010/main" xmlns="" val="3928077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324600"/>
          </a:xfrm>
        </p:spPr>
        <p:txBody>
          <a:bodyPr>
            <a:normAutofit fontScale="92500"/>
          </a:bodyPr>
          <a:lstStyle/>
          <a:p>
            <a:pPr marL="0" indent="0">
              <a:buNone/>
            </a:pPr>
            <a:r>
              <a:rPr lang="en-US" b="1" u="sng" dirty="0" smtClean="0">
                <a:latin typeface="Ime"/>
              </a:rPr>
              <a:t>Non-Repudiation</a:t>
            </a:r>
            <a:endParaRPr lang="en-US" dirty="0">
              <a:latin typeface="Ime"/>
            </a:endParaRPr>
          </a:p>
          <a:p>
            <a:pPr marL="0" indent="0">
              <a:buNone/>
            </a:pPr>
            <a:endParaRPr lang="en-US" dirty="0"/>
          </a:p>
          <a:p>
            <a:pPr algn="just"/>
            <a:r>
              <a:rPr lang="en-US" dirty="0"/>
              <a:t>Authentication ensures that the sender is who he says he is. </a:t>
            </a:r>
            <a:endParaRPr lang="en-US" dirty="0" smtClean="0"/>
          </a:p>
          <a:p>
            <a:pPr algn="just"/>
            <a:r>
              <a:rPr lang="en-US" dirty="0" smtClean="0"/>
              <a:t>Integrity </a:t>
            </a:r>
            <a:r>
              <a:rPr lang="en-US" dirty="0"/>
              <a:t>ensures that a message is not tampered with. But what links the message to the originator? </a:t>
            </a:r>
            <a:endParaRPr lang="en-US" dirty="0" smtClean="0"/>
          </a:p>
          <a:p>
            <a:pPr algn="just"/>
            <a:r>
              <a:rPr lang="en-US" dirty="0" smtClean="0"/>
              <a:t>The </a:t>
            </a:r>
            <a:r>
              <a:rPr lang="en-US" dirty="0"/>
              <a:t>ability to </a:t>
            </a:r>
            <a:r>
              <a:rPr lang="en-US" i="1" dirty="0"/>
              <a:t>repute</a:t>
            </a:r>
            <a:r>
              <a:rPr lang="en-US" dirty="0"/>
              <a:t>, or deny, originating a message is key to security. </a:t>
            </a:r>
            <a:endParaRPr lang="en-US" dirty="0" smtClean="0"/>
          </a:p>
          <a:p>
            <a:pPr algn="just"/>
            <a:r>
              <a:rPr lang="en-US" dirty="0" smtClean="0"/>
              <a:t>If </a:t>
            </a:r>
            <a:r>
              <a:rPr lang="en-US" dirty="0"/>
              <a:t>an attacker falsifies a document, the forged originator should be able to repute the document. </a:t>
            </a:r>
            <a:endParaRPr lang="en-US" dirty="0" smtClean="0"/>
          </a:p>
          <a:p>
            <a:pPr algn="just"/>
            <a:r>
              <a:rPr lang="en-US" i="1" dirty="0" smtClean="0"/>
              <a:t>Nonrepudiation </a:t>
            </a:r>
            <a:r>
              <a:rPr lang="en-US" dirty="0"/>
              <a:t>ensures that an originator cannot falsely repute information. </a:t>
            </a:r>
          </a:p>
          <a:p>
            <a:pPr marL="0" indent="0">
              <a:buNone/>
            </a:pPr>
            <a:endParaRPr lang="en-US" dirty="0"/>
          </a:p>
          <a:p>
            <a:endParaRPr lang="en-US" dirty="0"/>
          </a:p>
        </p:txBody>
      </p:sp>
    </p:spTree>
    <p:extLst>
      <p:ext uri="{BB962C8B-B14F-4D97-AF65-F5344CB8AC3E}">
        <p14:creationId xmlns:p14="http://schemas.microsoft.com/office/powerpoint/2010/main" xmlns="" val="3928077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304800" y="228600"/>
            <a:ext cx="8610600" cy="6400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824007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52400" y="304800"/>
            <a:ext cx="8763000" cy="6400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8240073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TotalTime>
  <Words>2440</Words>
  <Application>Microsoft Office PowerPoint</Application>
  <PresentationFormat>On-screen Show (4:3)</PresentationFormat>
  <Paragraphs>176</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NETWORK SECURITY </vt:lpstr>
      <vt:lpstr>Slide 2</vt:lpstr>
      <vt:lpstr>Slide 3</vt:lpstr>
      <vt:lpstr>Slide 4</vt:lpstr>
      <vt:lpstr>Slide 5</vt:lpstr>
      <vt:lpstr>Slide 6</vt:lpstr>
      <vt:lpstr>Slide 7</vt:lpstr>
      <vt:lpstr>Slide 8</vt:lpstr>
      <vt:lpstr>Slide 9</vt:lpstr>
      <vt:lpstr>Slide 10</vt:lpstr>
      <vt:lpstr>Unauthorized Access </vt:lpstr>
      <vt:lpstr>Slide 12</vt:lpstr>
      <vt:lpstr>Slide 13</vt:lpstr>
      <vt:lpstr>Data Theft </vt:lpstr>
      <vt:lpstr>Password Attacks </vt:lpstr>
      <vt:lpstr>Password Attacks</vt:lpstr>
      <vt:lpstr>Brute Force Password Attacks </vt:lpstr>
      <vt:lpstr>Brute Force Password Attacks</vt:lpstr>
      <vt:lpstr>Trojan Horse Attacks </vt:lpstr>
      <vt:lpstr>Trojan Horse Attacks </vt:lpstr>
      <vt:lpstr>Spoofing Attacks </vt:lpstr>
      <vt:lpstr>Spoofing Attacks </vt:lpstr>
      <vt:lpstr>Session Hijacking Attacks </vt:lpstr>
      <vt:lpstr>Session Hijacking Attacks</vt:lpstr>
      <vt:lpstr>Man-In-The-Middle Attacks </vt:lpstr>
      <vt:lpstr>Man-In-The-Middle Attacks </vt:lpstr>
      <vt:lpstr>Denial of Service (DoS) Attacks </vt:lpstr>
      <vt:lpstr>Denial of Service (DoS) Attacks</vt:lpstr>
      <vt:lpstr>Distributed Denial Of Service (DDoS) Attacks </vt:lpstr>
      <vt:lpstr>Distributed Denial Of Service (DDoS) Attacks</vt:lpstr>
      <vt:lpstr>Viruses </vt:lpstr>
      <vt:lpstr>Viruses</vt:lpstr>
      <vt:lpstr>Social Engineering Attacks </vt:lpstr>
      <vt:lpstr>Social Engineering Attacks</vt:lpstr>
      <vt:lpstr>DATA PROTECTION METHODS </vt:lpstr>
      <vt:lpstr>VIRUS INFECTION METHOD </vt:lpstr>
      <vt:lpstr>VIRUS TYPES </vt:lpstr>
      <vt:lpstr>VIRUS TYPES</vt:lpstr>
      <vt:lpstr>ANTIVIRUS SOFTWARE </vt:lpstr>
      <vt:lpstr>HOAXES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ABIOLA</cp:lastModifiedBy>
  <cp:revision>36</cp:revision>
  <dcterms:created xsi:type="dcterms:W3CDTF">2019-03-05T03:19:36Z</dcterms:created>
  <dcterms:modified xsi:type="dcterms:W3CDTF">2020-04-08T12:57:36Z</dcterms:modified>
</cp:coreProperties>
</file>