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9" r:id="rId3"/>
    <p:sldId id="256" r:id="rId4"/>
    <p:sldId id="257" r:id="rId5"/>
    <p:sldId id="258" r:id="rId6"/>
    <p:sldId id="259" r:id="rId7"/>
    <p:sldId id="260" r:id="rId8"/>
    <p:sldId id="261" r:id="rId9"/>
    <p:sldId id="262" r:id="rId10"/>
    <p:sldId id="263" r:id="rId11"/>
    <p:sldId id="264" r:id="rId12"/>
    <p:sldId id="265" r:id="rId13"/>
    <p:sldId id="266" r:id="rId14"/>
    <p:sldId id="270" r:id="rId15"/>
    <p:sldId id="271"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228C-C605-4792-A0C2-08BDCE6ED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239F6-02CF-4FE3-896C-9DFE9964D3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4EA165-B10A-4023-930A-B919CA5D1927}"/>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5" name="Footer Placeholder 4">
            <a:extLst>
              <a:ext uri="{FF2B5EF4-FFF2-40B4-BE49-F238E27FC236}">
                <a16:creationId xmlns:a16="http://schemas.microsoft.com/office/drawing/2014/main" id="{440229A3-B8ED-4C30-800B-8910C88A9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2F9B9-8429-4387-97B5-E1346AC1EE55}"/>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351586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B351-6948-42A9-9976-CADDE1EFD5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09E357-91C0-40C7-9155-94683B636E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3508F-EADA-4920-B49C-D0D06CAAB5CE}"/>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5" name="Footer Placeholder 4">
            <a:extLst>
              <a:ext uri="{FF2B5EF4-FFF2-40B4-BE49-F238E27FC236}">
                <a16:creationId xmlns:a16="http://schemas.microsoft.com/office/drawing/2014/main" id="{21AEDA61-D741-4DB7-8BB7-42EBC65EC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4E167-6BD4-46F3-AC6B-ACD54C172ED6}"/>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280816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445FA-179F-4210-B06C-751AE490F1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278098-C5C9-46A3-9701-01FA82CB16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F297D-45C7-430A-A608-52A1C107F750}"/>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5" name="Footer Placeholder 4">
            <a:extLst>
              <a:ext uri="{FF2B5EF4-FFF2-40B4-BE49-F238E27FC236}">
                <a16:creationId xmlns:a16="http://schemas.microsoft.com/office/drawing/2014/main" id="{BFF8C550-72A7-4642-A4D9-3294DE11D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80DAA-8325-4D9A-B2B3-28FE1FB2CD10}"/>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261295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6E03-EFC4-40C2-A78C-D5411A01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26A27-AE2F-4EA2-918F-780861BA6C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C2CDB-33C5-4E16-942A-6357A2E42592}"/>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5" name="Footer Placeholder 4">
            <a:extLst>
              <a:ext uri="{FF2B5EF4-FFF2-40B4-BE49-F238E27FC236}">
                <a16:creationId xmlns:a16="http://schemas.microsoft.com/office/drawing/2014/main" id="{CBD21EDF-1103-4451-8F42-D8AA5165C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FE4B7-BC26-423C-9813-A48FCD4C0CB9}"/>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262895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537E-5B07-45A0-990B-8D97F9FC9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0B795A-E635-4BBD-9165-62EFD5A88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AE4A03-4802-422C-A782-1DE0B42BE0BE}"/>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5" name="Footer Placeholder 4">
            <a:extLst>
              <a:ext uri="{FF2B5EF4-FFF2-40B4-BE49-F238E27FC236}">
                <a16:creationId xmlns:a16="http://schemas.microsoft.com/office/drawing/2014/main" id="{7B398DB7-BADD-4818-BE29-461EE5469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EEA84-B21E-49C9-A1A7-4C2F25ACD22F}"/>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319394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1876-D2AD-41FE-8966-A28EC45C9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2B756A-79EF-4CEE-87AA-0CAF0BF5E8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98C38E-8306-47F9-AE93-95669971E8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A1227-A8D3-43CB-8C70-E8205FD1A714}"/>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6" name="Footer Placeholder 5">
            <a:extLst>
              <a:ext uri="{FF2B5EF4-FFF2-40B4-BE49-F238E27FC236}">
                <a16:creationId xmlns:a16="http://schemas.microsoft.com/office/drawing/2014/main" id="{978F68D6-0205-412B-878C-886CB9026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186F0-0429-4D55-BADD-B089956D3C70}"/>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208783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3770-0688-48F6-A9F1-9C8E45A607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F37EEF-5694-42E8-A57F-A7D7EA870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F65149-6991-4E9B-9087-2A417BC96F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B7D5EC-CF1D-4F88-9E33-C8FDBF280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F21D4E-2F33-462B-8B31-8CA583771E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D49123-E6CE-4550-B33C-2B3F247812FE}"/>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8" name="Footer Placeholder 7">
            <a:extLst>
              <a:ext uri="{FF2B5EF4-FFF2-40B4-BE49-F238E27FC236}">
                <a16:creationId xmlns:a16="http://schemas.microsoft.com/office/drawing/2014/main" id="{9DF8E1ED-DC19-487D-BD10-BA0DA37F50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2A38A-5545-4EDB-9DD8-49CBA424D1E8}"/>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249753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1C5E-605D-4F6A-946E-42944ECF6F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B03032-7298-4492-9E67-086181CEFB82}"/>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4" name="Footer Placeholder 3">
            <a:extLst>
              <a:ext uri="{FF2B5EF4-FFF2-40B4-BE49-F238E27FC236}">
                <a16:creationId xmlns:a16="http://schemas.microsoft.com/office/drawing/2014/main" id="{223E1530-C5F4-48E1-853E-E8C3FFD30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9A4E0F-A4AF-4403-BDEC-6608B3BC1BCA}"/>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15175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97AEC-DDC0-4126-BA98-5BC633B5B116}"/>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3" name="Footer Placeholder 2">
            <a:extLst>
              <a:ext uri="{FF2B5EF4-FFF2-40B4-BE49-F238E27FC236}">
                <a16:creationId xmlns:a16="http://schemas.microsoft.com/office/drawing/2014/main" id="{E9B47601-0D81-4C10-9F3F-353470A1B4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DA49A4-DE6C-4A43-AE02-47D5324BE109}"/>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204304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2207-DAB7-4E97-8226-43435FC4A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C447B9-6855-40FD-A374-C5E861CC0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448E0-43A7-431A-A07E-F875F915D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62443B-6055-4F9E-BF9C-76BAE2DC4972}"/>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6" name="Footer Placeholder 5">
            <a:extLst>
              <a:ext uri="{FF2B5EF4-FFF2-40B4-BE49-F238E27FC236}">
                <a16:creationId xmlns:a16="http://schemas.microsoft.com/office/drawing/2014/main" id="{BD75FC27-7E46-41B3-8FA8-3B7789138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B50A97-5B7C-4D9F-9A12-4EDBEAD2A253}"/>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246390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B636-1707-400F-B8AA-FE07A3F5F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3CDE44-538B-4F54-B653-8B2E1C676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E3A59D-B4C1-470E-89D9-B3D07B503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62480-3E6B-4AFB-97B7-DA64B58E4C77}"/>
              </a:ext>
            </a:extLst>
          </p:cNvPr>
          <p:cNvSpPr>
            <a:spLocks noGrp="1"/>
          </p:cNvSpPr>
          <p:nvPr>
            <p:ph type="dt" sz="half" idx="10"/>
          </p:nvPr>
        </p:nvSpPr>
        <p:spPr/>
        <p:txBody>
          <a:bodyPr/>
          <a:lstStyle/>
          <a:p>
            <a:fld id="{557BC0B2-3569-4FB1-947D-7098D69485F8}" type="datetimeFigureOut">
              <a:rPr lang="en-US" smtClean="0"/>
              <a:t>4/25/2020</a:t>
            </a:fld>
            <a:endParaRPr lang="en-US"/>
          </a:p>
        </p:txBody>
      </p:sp>
      <p:sp>
        <p:nvSpPr>
          <p:cNvPr id="6" name="Footer Placeholder 5">
            <a:extLst>
              <a:ext uri="{FF2B5EF4-FFF2-40B4-BE49-F238E27FC236}">
                <a16:creationId xmlns:a16="http://schemas.microsoft.com/office/drawing/2014/main" id="{A8D2650F-4BD6-4C8E-88AD-1E57829C1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DB403-21A3-4502-AF51-3E02D2F1C013}"/>
              </a:ext>
            </a:extLst>
          </p:cNvPr>
          <p:cNvSpPr>
            <a:spLocks noGrp="1"/>
          </p:cNvSpPr>
          <p:nvPr>
            <p:ph type="sldNum" sz="quarter" idx="12"/>
          </p:nvPr>
        </p:nvSpPr>
        <p:spPr/>
        <p:txBody>
          <a:bodyPr/>
          <a:lstStyle/>
          <a:p>
            <a:fld id="{7E76419E-68A7-4A7F-91A3-2E848DC561B9}" type="slidenum">
              <a:rPr lang="en-US" smtClean="0"/>
              <a:t>‹#›</a:t>
            </a:fld>
            <a:endParaRPr lang="en-US"/>
          </a:p>
        </p:txBody>
      </p:sp>
    </p:spTree>
    <p:extLst>
      <p:ext uri="{BB962C8B-B14F-4D97-AF65-F5344CB8AC3E}">
        <p14:creationId xmlns:p14="http://schemas.microsoft.com/office/powerpoint/2010/main" val="369932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467E5A-E3D6-4E7D-8070-C746ADBCE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7ED835-CCE9-42BB-8B82-EEEB901CD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7A679-5616-49D9-B133-7A876DCD4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BC0B2-3569-4FB1-947D-7098D69485F8}" type="datetimeFigureOut">
              <a:rPr lang="en-US" smtClean="0"/>
              <a:t>4/25/2020</a:t>
            </a:fld>
            <a:endParaRPr lang="en-US"/>
          </a:p>
        </p:txBody>
      </p:sp>
      <p:sp>
        <p:nvSpPr>
          <p:cNvPr id="5" name="Footer Placeholder 4">
            <a:extLst>
              <a:ext uri="{FF2B5EF4-FFF2-40B4-BE49-F238E27FC236}">
                <a16:creationId xmlns:a16="http://schemas.microsoft.com/office/drawing/2014/main" id="{99482172-01B6-417A-AB4B-68088CF163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EBC1B9-95EC-43B5-8599-4C1FE89D0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6419E-68A7-4A7F-91A3-2E848DC561B9}" type="slidenum">
              <a:rPr lang="en-US" smtClean="0"/>
              <a:t>‹#›</a:t>
            </a:fld>
            <a:endParaRPr lang="en-US"/>
          </a:p>
        </p:txBody>
      </p:sp>
    </p:spTree>
    <p:extLst>
      <p:ext uri="{BB962C8B-B14F-4D97-AF65-F5344CB8AC3E}">
        <p14:creationId xmlns:p14="http://schemas.microsoft.com/office/powerpoint/2010/main" val="4213013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4C94-BA1D-454D-A3CA-0354F7A0D538}"/>
              </a:ext>
            </a:extLst>
          </p:cNvPr>
          <p:cNvSpPr>
            <a:spLocks noGrp="1"/>
          </p:cNvSpPr>
          <p:nvPr>
            <p:ph type="ctrTitle"/>
          </p:nvPr>
        </p:nvSpPr>
        <p:spPr/>
        <p:txBody>
          <a:bodyPr/>
          <a:lstStyle/>
          <a:p>
            <a:r>
              <a:rPr lang="en-US" dirty="0"/>
              <a:t>Nutrition and Infection</a:t>
            </a:r>
          </a:p>
        </p:txBody>
      </p:sp>
      <p:sp>
        <p:nvSpPr>
          <p:cNvPr id="3" name="Subtitle 2">
            <a:extLst>
              <a:ext uri="{FF2B5EF4-FFF2-40B4-BE49-F238E27FC236}">
                <a16:creationId xmlns:a16="http://schemas.microsoft.com/office/drawing/2014/main" id="{190646A5-1E0D-4E10-B252-6978FDCBB05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812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9026-7506-4906-BD95-AD17681FE6A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BB0F222-DA0A-42BF-812D-AB30B0743A01}"/>
              </a:ext>
            </a:extLst>
          </p:cNvPr>
          <p:cNvPicPr>
            <a:picLocks noGrp="1" noChangeAspect="1"/>
          </p:cNvPicPr>
          <p:nvPr>
            <p:ph idx="1"/>
          </p:nvPr>
        </p:nvPicPr>
        <p:blipFill>
          <a:blip r:embed="rId2"/>
          <a:stretch>
            <a:fillRect/>
          </a:stretch>
        </p:blipFill>
        <p:spPr>
          <a:xfrm>
            <a:off x="2926080" y="1825625"/>
            <a:ext cx="5401994" cy="4351338"/>
          </a:xfrm>
          <a:prstGeom prst="rect">
            <a:avLst/>
          </a:prstGeom>
        </p:spPr>
      </p:pic>
    </p:spTree>
    <p:extLst>
      <p:ext uri="{BB962C8B-B14F-4D97-AF65-F5344CB8AC3E}">
        <p14:creationId xmlns:p14="http://schemas.microsoft.com/office/powerpoint/2010/main" val="53366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8D95-B091-46CA-A0FE-DE93792676C8}"/>
              </a:ext>
            </a:extLst>
          </p:cNvPr>
          <p:cNvSpPr>
            <a:spLocks noGrp="1"/>
          </p:cNvSpPr>
          <p:nvPr>
            <p:ph type="title"/>
          </p:nvPr>
        </p:nvSpPr>
        <p:spPr>
          <a:xfrm>
            <a:off x="838200" y="365126"/>
            <a:ext cx="10515600" cy="21165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7A467A8-C173-4279-93EC-AB5202663683}"/>
              </a:ext>
            </a:extLst>
          </p:cNvPr>
          <p:cNvSpPr>
            <a:spLocks noGrp="1"/>
          </p:cNvSpPr>
          <p:nvPr>
            <p:ph idx="1"/>
          </p:nvPr>
        </p:nvSpPr>
        <p:spPr>
          <a:xfrm>
            <a:off x="838200" y="1252025"/>
            <a:ext cx="10515600" cy="4924938"/>
          </a:xfrm>
        </p:spPr>
        <p:txBody>
          <a:bodyPr/>
          <a:lstStyle/>
          <a:p>
            <a:r>
              <a:rPr lang="en-US" i="1" dirty="0"/>
              <a:t>Micronutrient Deficiencies: Hidden Hunger</a:t>
            </a:r>
            <a:endParaRPr lang="en-US" dirty="0"/>
          </a:p>
          <a:p>
            <a:r>
              <a:rPr lang="en-US" dirty="0"/>
              <a:t>About 2 billion people affected</a:t>
            </a:r>
          </a:p>
          <a:p>
            <a:pPr lvl="1"/>
            <a:r>
              <a:rPr lang="en-US" dirty="0"/>
              <a:t>Major deficiencies</a:t>
            </a:r>
          </a:p>
          <a:p>
            <a:pPr marL="457200" lvl="1" indent="0">
              <a:buNone/>
            </a:pPr>
            <a:r>
              <a:rPr lang="en-US" dirty="0"/>
              <a:t>Iodine, vitamin A, iron, and zinc</a:t>
            </a:r>
          </a:p>
          <a:p>
            <a:pPr lvl="1"/>
            <a:endParaRPr lang="en-US" dirty="0"/>
          </a:p>
          <a:p>
            <a:pPr lvl="1"/>
            <a:r>
              <a:rPr lang="en-US" dirty="0"/>
              <a:t>Effects</a:t>
            </a:r>
          </a:p>
          <a:p>
            <a:pPr marL="457200" lvl="1" indent="0">
              <a:buNone/>
            </a:pPr>
            <a:r>
              <a:rPr lang="en-US" dirty="0"/>
              <a:t>Poor growth, increased morbidity, impaired intellect, increased mortality</a:t>
            </a:r>
          </a:p>
          <a:p>
            <a:pPr lvl="1"/>
            <a:endParaRPr lang="en-US" dirty="0"/>
          </a:p>
          <a:p>
            <a:pPr lvl="1"/>
            <a:r>
              <a:rPr lang="en-US" dirty="0"/>
              <a:t>Preventable</a:t>
            </a:r>
          </a:p>
          <a:p>
            <a:pPr marL="457200" lvl="1" indent="0">
              <a:buNone/>
            </a:pPr>
            <a:r>
              <a:rPr lang="en-US" dirty="0"/>
              <a:t>Supplements, fortification, diet change</a:t>
            </a:r>
          </a:p>
          <a:p>
            <a:pPr lvl="1"/>
            <a:endParaRPr lang="en-US" dirty="0"/>
          </a:p>
          <a:p>
            <a:endParaRPr lang="en-US" dirty="0"/>
          </a:p>
        </p:txBody>
      </p:sp>
    </p:spTree>
    <p:extLst>
      <p:ext uri="{BB962C8B-B14F-4D97-AF65-F5344CB8AC3E}">
        <p14:creationId xmlns:p14="http://schemas.microsoft.com/office/powerpoint/2010/main" val="428934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D182-74BF-4714-BD0A-E4054FEF2576}"/>
              </a:ext>
            </a:extLst>
          </p:cNvPr>
          <p:cNvSpPr>
            <a:spLocks noGrp="1"/>
          </p:cNvSpPr>
          <p:nvPr>
            <p:ph type="title"/>
          </p:nvPr>
        </p:nvSpPr>
        <p:spPr>
          <a:xfrm>
            <a:off x="838200" y="365125"/>
            <a:ext cx="10515600" cy="19758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26EE2E9-DE92-420D-911A-E58ED01FA6C4}"/>
              </a:ext>
            </a:extLst>
          </p:cNvPr>
          <p:cNvSpPr>
            <a:spLocks noGrp="1"/>
          </p:cNvSpPr>
          <p:nvPr>
            <p:ph idx="1"/>
          </p:nvPr>
        </p:nvSpPr>
        <p:spPr>
          <a:xfrm>
            <a:off x="838200" y="759655"/>
            <a:ext cx="10515600" cy="5417308"/>
          </a:xfrm>
        </p:spPr>
        <p:txBody>
          <a:bodyPr/>
          <a:lstStyle/>
          <a:p>
            <a:r>
              <a:rPr lang="en-US" i="1" dirty="0"/>
              <a:t>Micronutrient Deficiencies and Infection</a:t>
            </a:r>
            <a:endParaRPr lang="en-US" dirty="0"/>
          </a:p>
          <a:p>
            <a:pPr lvl="1"/>
            <a:r>
              <a:rPr lang="en-US" dirty="0"/>
              <a:t>Vitamin A deficiency</a:t>
            </a:r>
          </a:p>
          <a:p>
            <a:pPr marL="457200" lvl="1" indent="0">
              <a:buNone/>
            </a:pPr>
            <a:r>
              <a:rPr lang="en-US" dirty="0"/>
              <a:t>Increases risk of severe diarrhea, malaria, measles severity; child mortality</a:t>
            </a:r>
          </a:p>
          <a:p>
            <a:pPr lvl="1"/>
            <a:endParaRPr lang="en-US" dirty="0"/>
          </a:p>
          <a:p>
            <a:pPr lvl="1"/>
            <a:r>
              <a:rPr lang="en-US" dirty="0"/>
              <a:t>Zinc deficiency</a:t>
            </a:r>
          </a:p>
          <a:p>
            <a:pPr marL="457200" lvl="1" indent="0">
              <a:buNone/>
            </a:pPr>
            <a:r>
              <a:rPr lang="en-US" dirty="0"/>
              <a:t>Increases risk of diarrhea, malaria; (likely child mortality)</a:t>
            </a:r>
          </a:p>
          <a:p>
            <a:pPr lvl="1"/>
            <a:endParaRPr lang="en-US" dirty="0"/>
          </a:p>
          <a:p>
            <a:pPr lvl="1"/>
            <a:r>
              <a:rPr lang="en-US" dirty="0"/>
              <a:t>Other micronutrient deficiencies</a:t>
            </a:r>
          </a:p>
          <a:p>
            <a:pPr marL="457200" lvl="1" indent="0">
              <a:buNone/>
            </a:pPr>
            <a:r>
              <a:rPr lang="en-US" dirty="0"/>
              <a:t>Adverse effects on host defenses are likely </a:t>
            </a:r>
          </a:p>
          <a:p>
            <a:pPr lvl="1"/>
            <a:endParaRPr lang="en-US" dirty="0"/>
          </a:p>
          <a:p>
            <a:endParaRPr lang="en-US" dirty="0"/>
          </a:p>
        </p:txBody>
      </p:sp>
    </p:spTree>
    <p:extLst>
      <p:ext uri="{BB962C8B-B14F-4D97-AF65-F5344CB8AC3E}">
        <p14:creationId xmlns:p14="http://schemas.microsoft.com/office/powerpoint/2010/main" val="246341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7742-B907-4A28-AE03-C2C05259F87F}"/>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E37627D-47C0-4FC2-AA5E-1A7007E8C257}"/>
              </a:ext>
            </a:extLst>
          </p:cNvPr>
          <p:cNvSpPr>
            <a:spLocks noGrp="1"/>
          </p:cNvSpPr>
          <p:nvPr>
            <p:ph idx="1"/>
          </p:nvPr>
        </p:nvSpPr>
        <p:spPr>
          <a:xfrm>
            <a:off x="838200" y="1181686"/>
            <a:ext cx="10515600" cy="4995277"/>
          </a:xfrm>
        </p:spPr>
        <p:txBody>
          <a:bodyPr>
            <a:normAutofit/>
          </a:bodyPr>
          <a:lstStyle/>
          <a:p>
            <a:r>
              <a:rPr lang="en-US" i="1" dirty="0"/>
              <a:t>Zinc Deficiency</a:t>
            </a:r>
            <a:endParaRPr lang="en-US" dirty="0"/>
          </a:p>
          <a:p>
            <a:r>
              <a:rPr lang="en-US" dirty="0"/>
              <a:t>Vast problem!</a:t>
            </a:r>
          </a:p>
          <a:p>
            <a:pPr lvl="1"/>
            <a:r>
              <a:rPr lang="en-US" dirty="0"/>
              <a:t>Highly prevalent in cultures with Low meat and fish (low zinc) intakes</a:t>
            </a:r>
          </a:p>
          <a:p>
            <a:pPr lvl="1"/>
            <a:r>
              <a:rPr lang="en-US" dirty="0"/>
              <a:t>High grain (high phytate) intakes</a:t>
            </a:r>
          </a:p>
          <a:p>
            <a:pPr lvl="1"/>
            <a:r>
              <a:rPr lang="en-US" dirty="0"/>
              <a:t>Zinc is a trace mineral that is essential for all species and is required for the activities of &gt;300 enzymes, carbohydrate and energy metabolism, protein synthesis and degradation, nucleic acid production, and carbon dioxide transport. </a:t>
            </a:r>
          </a:p>
          <a:p>
            <a:pPr lvl="1"/>
            <a:r>
              <a:rPr lang="en-US" dirty="0"/>
              <a:t>It is a cofactor in the formation of enzymes and nucleic acids and plays a critical role in the structure of cell membranes and in the function of immune cells.</a:t>
            </a:r>
          </a:p>
          <a:p>
            <a:pPr lvl="1"/>
            <a:r>
              <a:rPr lang="en-US" dirty="0"/>
              <a:t> Zinc deficiency reduces  immunity, and suppresses antibody production.</a:t>
            </a:r>
          </a:p>
          <a:p>
            <a:pPr lvl="1"/>
            <a:endParaRPr lang="en-US" dirty="0"/>
          </a:p>
          <a:p>
            <a:pPr lvl="1"/>
            <a:endParaRPr lang="en-US" dirty="0"/>
          </a:p>
          <a:p>
            <a:endParaRPr lang="en-US" dirty="0"/>
          </a:p>
        </p:txBody>
      </p:sp>
    </p:spTree>
    <p:extLst>
      <p:ext uri="{BB962C8B-B14F-4D97-AF65-F5344CB8AC3E}">
        <p14:creationId xmlns:p14="http://schemas.microsoft.com/office/powerpoint/2010/main" val="324737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E49A-82C0-446B-8BAB-4B7D96E8EC24}"/>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EE50A02-AF1D-45F5-8D32-83F9A0A0842C}"/>
              </a:ext>
            </a:extLst>
          </p:cNvPr>
          <p:cNvSpPr>
            <a:spLocks noGrp="1"/>
          </p:cNvSpPr>
          <p:nvPr>
            <p:ph idx="1"/>
          </p:nvPr>
        </p:nvSpPr>
        <p:spPr>
          <a:xfrm>
            <a:off x="838200" y="900332"/>
            <a:ext cx="10515600" cy="5276631"/>
          </a:xfrm>
        </p:spPr>
        <p:txBody>
          <a:bodyPr/>
          <a:lstStyle/>
          <a:p>
            <a:r>
              <a:rPr lang="en-US" dirty="0"/>
              <a:t>Inadequate zinc supply prevents normal release of vitamin A from the liver; </a:t>
            </a:r>
          </a:p>
          <a:p>
            <a:r>
              <a:rPr lang="en-US" dirty="0"/>
              <a:t>Clinically, it is associated with growth retardation, malabsorption syndromes, fetal loss, neonatal death, and congenital abnormalities.</a:t>
            </a:r>
          </a:p>
          <a:p>
            <a:r>
              <a:rPr lang="en-US" dirty="0"/>
              <a:t> Low blood zinc concentrations have also been found in patients with tuberculosis, diarrheal disease, and pneumonia. </a:t>
            </a:r>
          </a:p>
          <a:p>
            <a:r>
              <a:rPr lang="en-US" dirty="0"/>
              <a:t>Zinc deficiency is associated with abnormal pregnancy outcomes and conditions of relative immunocompromise, kidney disease, burns, inflammatory bowel disease, and HIV infection. </a:t>
            </a:r>
          </a:p>
        </p:txBody>
      </p:sp>
    </p:spTree>
    <p:extLst>
      <p:ext uri="{BB962C8B-B14F-4D97-AF65-F5344CB8AC3E}">
        <p14:creationId xmlns:p14="http://schemas.microsoft.com/office/powerpoint/2010/main" val="100992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DC47-B478-435C-B3D9-90321BDF7A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5AA5CB-095D-4444-857E-A2A3D36DFB0E}"/>
              </a:ext>
            </a:extLst>
          </p:cNvPr>
          <p:cNvSpPr>
            <a:spLocks noGrp="1"/>
          </p:cNvSpPr>
          <p:nvPr>
            <p:ph idx="1"/>
          </p:nvPr>
        </p:nvSpPr>
        <p:spPr/>
        <p:txBody>
          <a:bodyPr>
            <a:normAutofit lnSpcReduction="10000"/>
          </a:bodyPr>
          <a:lstStyle/>
          <a:p>
            <a:r>
              <a:rPr lang="en-US" dirty="0"/>
              <a:t>Zinc supplementation reduces the duration and intensity of diarrheal illness and pneumonia among children living in developing nations.</a:t>
            </a:r>
          </a:p>
          <a:p>
            <a:r>
              <a:rPr lang="en-US" dirty="0"/>
              <a:t> It limits growth stunting in children affected by acute diarrheal illness  In patients with sickle cell disease, it decreases the number of infections and hospitalizations . </a:t>
            </a:r>
          </a:p>
          <a:p>
            <a:r>
              <a:rPr lang="en-US" dirty="0"/>
              <a:t>A weekly dose of 70 mg not only reduced the incidence of and prevented death of pneumonia but also had an effect on the incidence of diarrhea, with overall mortality reduced by 85%. </a:t>
            </a:r>
          </a:p>
          <a:p>
            <a:r>
              <a:rPr lang="en-US" dirty="0"/>
              <a:t>Resistance to infection and improved appetite were found with continuous potassium and magnesium as well as zinc supplementation </a:t>
            </a:r>
          </a:p>
        </p:txBody>
      </p:sp>
    </p:spTree>
    <p:extLst>
      <p:ext uri="{BB962C8B-B14F-4D97-AF65-F5344CB8AC3E}">
        <p14:creationId xmlns:p14="http://schemas.microsoft.com/office/powerpoint/2010/main" val="126263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CECD4-8F6F-41E0-95C6-0AC5ACEC74B0}"/>
              </a:ext>
            </a:extLst>
          </p:cNvPr>
          <p:cNvSpPr>
            <a:spLocks noGrp="1"/>
          </p:cNvSpPr>
          <p:nvPr>
            <p:ph type="title"/>
          </p:nvPr>
        </p:nvSpPr>
        <p:spPr>
          <a:xfrm>
            <a:off x="839788" y="457200"/>
            <a:ext cx="3932237" cy="358726"/>
          </a:xfrm>
        </p:spPr>
        <p:txBody>
          <a:bodyPr>
            <a:normAutofit fontScale="90000"/>
          </a:bodyPr>
          <a:lstStyle/>
          <a:p>
            <a:endParaRPr lang="en-US" dirty="0"/>
          </a:p>
        </p:txBody>
      </p:sp>
      <p:sp>
        <p:nvSpPr>
          <p:cNvPr id="6" name="Text Placeholder 5">
            <a:extLst>
              <a:ext uri="{FF2B5EF4-FFF2-40B4-BE49-F238E27FC236}">
                <a16:creationId xmlns:a16="http://schemas.microsoft.com/office/drawing/2014/main" id="{4A59E977-8004-4301-9B0D-F2B1AF6E7CE1}"/>
              </a:ext>
            </a:extLst>
          </p:cNvPr>
          <p:cNvSpPr>
            <a:spLocks noGrp="1"/>
          </p:cNvSpPr>
          <p:nvPr>
            <p:ph type="body" sz="half" idx="2"/>
          </p:nvPr>
        </p:nvSpPr>
        <p:spPr>
          <a:xfrm>
            <a:off x="839788" y="987425"/>
            <a:ext cx="3932237" cy="4881563"/>
          </a:xfrm>
        </p:spPr>
        <p:txBody>
          <a:bodyPr/>
          <a:lstStyle/>
          <a:p>
            <a:endParaRPr lang="en-US" dirty="0"/>
          </a:p>
          <a:p>
            <a:r>
              <a:rPr lang="en-US" sz="2000" dirty="0"/>
              <a:t>More than 1.5 million children die of acute diarrhea each year</a:t>
            </a:r>
          </a:p>
          <a:p>
            <a:r>
              <a:rPr lang="en-US" sz="2000" dirty="0"/>
              <a:t>Case fatality can be reduced with ORS, fluids in the home, breast feeding, continued feeding, selective use of antibiotics and zinc supplementation for 10–14 days</a:t>
            </a:r>
          </a:p>
          <a:p>
            <a:r>
              <a:rPr lang="en-US" sz="2000" dirty="0"/>
              <a:t>Provide 20 mg per day of zinc </a:t>
            </a:r>
          </a:p>
          <a:p>
            <a:r>
              <a:rPr lang="en-US" sz="2000" dirty="0"/>
              <a:t>Available in 20 mg dispersible tablets as zinc sulfate</a:t>
            </a:r>
          </a:p>
          <a:p>
            <a:endParaRPr lang="en-US" dirty="0"/>
          </a:p>
        </p:txBody>
      </p:sp>
      <p:pic>
        <p:nvPicPr>
          <p:cNvPr id="7" name="Picture Placeholder 6">
            <a:extLst>
              <a:ext uri="{FF2B5EF4-FFF2-40B4-BE49-F238E27FC236}">
                <a16:creationId xmlns:a16="http://schemas.microsoft.com/office/drawing/2014/main" id="{5513612B-BCAE-4894-A048-376F0AE9F3EA}"/>
              </a:ext>
            </a:extLst>
          </p:cNvPr>
          <p:cNvPicPr>
            <a:picLocks noGrp="1" noChangeAspect="1"/>
          </p:cNvPicPr>
          <p:nvPr>
            <p:ph type="pic" idx="1"/>
          </p:nvPr>
        </p:nvPicPr>
        <p:blipFill>
          <a:blip r:embed="rId2"/>
          <a:srcRect t="19927" b="19927"/>
          <a:stretch>
            <a:fillRect/>
          </a:stretch>
        </p:blipFill>
        <p:spPr>
          <a:xfrm>
            <a:off x="5183188" y="987425"/>
            <a:ext cx="6172200" cy="4873625"/>
          </a:xfrm>
          <a:prstGeom prst="rect">
            <a:avLst/>
          </a:prstGeom>
        </p:spPr>
      </p:pic>
    </p:spTree>
    <p:extLst>
      <p:ext uri="{BB962C8B-B14F-4D97-AF65-F5344CB8AC3E}">
        <p14:creationId xmlns:p14="http://schemas.microsoft.com/office/powerpoint/2010/main" val="74477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57329-2CC6-42C8-8635-C296EF49742F}"/>
              </a:ext>
            </a:extLst>
          </p:cNvPr>
          <p:cNvSpPr>
            <a:spLocks noGrp="1"/>
          </p:cNvSpPr>
          <p:nvPr>
            <p:ph type="title"/>
          </p:nvPr>
        </p:nvSpPr>
        <p:spPr>
          <a:xfrm>
            <a:off x="838200" y="365125"/>
            <a:ext cx="10515600" cy="535207"/>
          </a:xfrm>
        </p:spPr>
        <p:txBody>
          <a:bodyPr>
            <a:normAutofit fontScale="90000"/>
          </a:bodyPr>
          <a:lstStyle/>
          <a:p>
            <a:endParaRPr lang="en-US" dirty="0"/>
          </a:p>
        </p:txBody>
      </p:sp>
      <p:sp>
        <p:nvSpPr>
          <p:cNvPr id="6" name="Content Placeholder 5">
            <a:extLst>
              <a:ext uri="{FF2B5EF4-FFF2-40B4-BE49-F238E27FC236}">
                <a16:creationId xmlns:a16="http://schemas.microsoft.com/office/drawing/2014/main" id="{FC00F1EC-EACD-4D8F-983A-2DCE7A7F95F0}"/>
              </a:ext>
            </a:extLst>
          </p:cNvPr>
          <p:cNvSpPr>
            <a:spLocks noGrp="1"/>
          </p:cNvSpPr>
          <p:nvPr>
            <p:ph idx="1"/>
          </p:nvPr>
        </p:nvSpPr>
        <p:spPr>
          <a:xfrm>
            <a:off x="838200" y="1012874"/>
            <a:ext cx="10515600" cy="5164089"/>
          </a:xfrm>
        </p:spPr>
        <p:txBody>
          <a:bodyPr/>
          <a:lstStyle/>
          <a:p>
            <a:pPr marL="0" indent="0">
              <a:buNone/>
            </a:pPr>
            <a:r>
              <a:rPr lang="en-US" i="1" dirty="0"/>
              <a:t>Zinc Supplementation</a:t>
            </a:r>
            <a:endParaRPr lang="en-US" dirty="0"/>
          </a:p>
          <a:p>
            <a:r>
              <a:rPr lang="en-US" dirty="0"/>
              <a:t>Reduces diarrhea, pneumonia, and possibly malaria incidence</a:t>
            </a:r>
          </a:p>
          <a:p>
            <a:r>
              <a:rPr lang="en-US" dirty="0"/>
              <a:t>Reduces diarrhea duration and severity</a:t>
            </a:r>
          </a:p>
          <a:p>
            <a:r>
              <a:rPr lang="en-US" dirty="0"/>
              <a:t>Preliminary—may reduce child death</a:t>
            </a:r>
          </a:p>
          <a:p>
            <a:endParaRPr lang="en-US" dirty="0"/>
          </a:p>
        </p:txBody>
      </p:sp>
    </p:spTree>
    <p:extLst>
      <p:ext uri="{BB962C8B-B14F-4D97-AF65-F5344CB8AC3E}">
        <p14:creationId xmlns:p14="http://schemas.microsoft.com/office/powerpoint/2010/main" val="82259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DE1E-B817-41CE-BA06-16640A71508F}"/>
              </a:ext>
            </a:extLst>
          </p:cNvPr>
          <p:cNvSpPr>
            <a:spLocks noGrp="1"/>
          </p:cNvSpPr>
          <p:nvPr>
            <p:ph type="ctrTitle"/>
          </p:nvPr>
        </p:nvSpPr>
        <p:spPr>
          <a:xfrm>
            <a:off x="1524000" y="520505"/>
            <a:ext cx="9144000" cy="787790"/>
          </a:xfrm>
        </p:spPr>
        <p:txBody>
          <a:bodyPr>
            <a:normAutofit fontScale="90000"/>
          </a:bodyPr>
          <a:lstStyle/>
          <a:p>
            <a:r>
              <a:rPr lang="en-US" dirty="0"/>
              <a:t>Malnutrition and infection</a:t>
            </a:r>
          </a:p>
        </p:txBody>
      </p:sp>
      <p:sp>
        <p:nvSpPr>
          <p:cNvPr id="3" name="Subtitle 2">
            <a:extLst>
              <a:ext uri="{FF2B5EF4-FFF2-40B4-BE49-F238E27FC236}">
                <a16:creationId xmlns:a16="http://schemas.microsoft.com/office/drawing/2014/main" id="{844203A0-2CC2-4418-BD29-637656F22585}"/>
              </a:ext>
            </a:extLst>
          </p:cNvPr>
          <p:cNvSpPr>
            <a:spLocks noGrp="1"/>
          </p:cNvSpPr>
          <p:nvPr>
            <p:ph type="subTitle" idx="1"/>
          </p:nvPr>
        </p:nvSpPr>
        <p:spPr>
          <a:xfrm>
            <a:off x="1524000" y="1308295"/>
            <a:ext cx="9716086" cy="5029199"/>
          </a:xfrm>
        </p:spPr>
        <p:txBody>
          <a:bodyPr>
            <a:normAutofit fontScale="92500" lnSpcReduction="10000"/>
          </a:bodyPr>
          <a:lstStyle/>
          <a:p>
            <a:pPr marL="342900" indent="-342900" algn="l">
              <a:buFont typeface="Arial" panose="020B0604020202020204" pitchFamily="34" charset="0"/>
              <a:buChar char="•"/>
            </a:pPr>
            <a:r>
              <a:rPr lang="en-US" sz="2800" dirty="0"/>
              <a:t>Malnutrition can make a person more susceptible to infection, and infection also contributes to malnutrition, which causes a vicious cycle. </a:t>
            </a:r>
          </a:p>
          <a:p>
            <a:pPr marL="342900" indent="-342900" algn="l">
              <a:buFont typeface="Arial" panose="020B0604020202020204" pitchFamily="34" charset="0"/>
              <a:buChar char="•"/>
            </a:pPr>
            <a:r>
              <a:rPr lang="en-US" sz="2800" dirty="0"/>
              <a:t>An inadequate dietary intake leads to weight loss, lowered immunity, invasion by pathogens, and impaired growth and development in children. </a:t>
            </a:r>
          </a:p>
          <a:p>
            <a:pPr marL="342900" indent="-342900" algn="l">
              <a:buFont typeface="Arial" panose="020B0604020202020204" pitchFamily="34" charset="0"/>
              <a:buChar char="•"/>
            </a:pPr>
            <a:r>
              <a:rPr lang="en-US" sz="2800" dirty="0"/>
              <a:t>A sick person's nutrition is further aggravated by diarrhea, malabsorption, loss of appetite, diversion of nutrients for the immune response, all of which lead to nutrient losses and further damage to defense mechanisms. </a:t>
            </a:r>
          </a:p>
          <a:p>
            <a:pPr marL="342900" indent="-342900" algn="l">
              <a:buFont typeface="Arial" panose="020B0604020202020204" pitchFamily="34" charset="0"/>
              <a:buChar char="•"/>
            </a:pPr>
            <a:r>
              <a:rPr lang="en-US" sz="2800" dirty="0"/>
              <a:t>These, in turn, cause reduced dietary intake. </a:t>
            </a:r>
          </a:p>
          <a:p>
            <a:pPr marL="342900" indent="-342900" algn="l">
              <a:buFont typeface="Arial" panose="020B0604020202020204" pitchFamily="34" charset="0"/>
              <a:buChar char="•"/>
            </a:pPr>
            <a:r>
              <a:rPr lang="en-US" sz="2800" dirty="0"/>
              <a:t>In addition, fever increases both energy and micronutrient requirements</a:t>
            </a:r>
          </a:p>
        </p:txBody>
      </p:sp>
    </p:spTree>
    <p:extLst>
      <p:ext uri="{BB962C8B-B14F-4D97-AF65-F5344CB8AC3E}">
        <p14:creationId xmlns:p14="http://schemas.microsoft.com/office/powerpoint/2010/main" val="342903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2E491-4E6D-4D29-A7CF-3D44099AF92B}"/>
              </a:ext>
            </a:extLst>
          </p:cNvPr>
          <p:cNvSpPr>
            <a:spLocks noGrp="1"/>
          </p:cNvSpPr>
          <p:nvPr>
            <p:ph type="title"/>
          </p:nvPr>
        </p:nvSpPr>
        <p:spPr/>
        <p:txBody>
          <a:bodyPr/>
          <a:lstStyle/>
          <a:p>
            <a:r>
              <a:rPr lang="en-US" dirty="0"/>
              <a:t>Malnutrition and Infection</a:t>
            </a:r>
          </a:p>
        </p:txBody>
      </p:sp>
      <p:sp>
        <p:nvSpPr>
          <p:cNvPr id="5" name="Content Placeholder 4">
            <a:extLst>
              <a:ext uri="{FF2B5EF4-FFF2-40B4-BE49-F238E27FC236}">
                <a16:creationId xmlns:a16="http://schemas.microsoft.com/office/drawing/2014/main" id="{282F40DE-82B8-48D9-A7C7-BC266B58E184}"/>
              </a:ext>
            </a:extLst>
          </p:cNvPr>
          <p:cNvSpPr>
            <a:spLocks noGrp="1"/>
          </p:cNvSpPr>
          <p:nvPr>
            <p:ph idx="1"/>
          </p:nvPr>
        </p:nvSpPr>
        <p:spPr/>
        <p:txBody>
          <a:bodyPr>
            <a:normAutofit lnSpcReduction="10000"/>
          </a:bodyPr>
          <a:lstStyle/>
          <a:p>
            <a:r>
              <a:rPr lang="en-US" dirty="0"/>
              <a:t>Undernutrition − Result of undernourishment, poor absorption and/or poor biological use of nutrients consumed</a:t>
            </a:r>
          </a:p>
          <a:p>
            <a:r>
              <a:rPr lang="en-US" dirty="0"/>
              <a:t>Undernutrition Leads to Deficiencies in : </a:t>
            </a:r>
          </a:p>
          <a:p>
            <a:pPr marL="514350" indent="-514350">
              <a:buAutoNum type="arabicPeriod"/>
            </a:pPr>
            <a:r>
              <a:rPr lang="en-US" dirty="0"/>
              <a:t>Protein − Deficit in amino acids needed for cell structure, metabolic function </a:t>
            </a:r>
          </a:p>
          <a:p>
            <a:pPr marL="514350" indent="-514350">
              <a:buAutoNum type="arabicPeriod"/>
            </a:pPr>
            <a:r>
              <a:rPr lang="en-US" dirty="0"/>
              <a:t> Energy − Calories (joules) derived mostly from macronutrients       a. Protein b. Carbohydrate c. Fat </a:t>
            </a:r>
          </a:p>
          <a:p>
            <a:pPr marL="514350" indent="-514350">
              <a:buFont typeface="+mj-lt"/>
              <a:buAutoNum type="arabicPeriod"/>
            </a:pPr>
            <a:r>
              <a:rPr lang="en-US" dirty="0"/>
              <a:t> Micronutrients − For example, vitamins A, D, E and K; B-complex (thiamin [B1], riboflavin [B2], niacin (B3), folate (B9), pyridoxine [B6], cobalamin [B12]), vitamin C; iron, zinc, iodine, calcium, others</a:t>
            </a:r>
          </a:p>
        </p:txBody>
      </p:sp>
    </p:spTree>
    <p:extLst>
      <p:ext uri="{BB962C8B-B14F-4D97-AF65-F5344CB8AC3E}">
        <p14:creationId xmlns:p14="http://schemas.microsoft.com/office/powerpoint/2010/main" val="384766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DCDD-0865-4B1F-96B2-2AFC14274C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36A493-B36A-451A-8256-788FD34BF961}"/>
              </a:ext>
            </a:extLst>
          </p:cNvPr>
          <p:cNvSpPr>
            <a:spLocks noGrp="1"/>
          </p:cNvSpPr>
          <p:nvPr>
            <p:ph idx="1"/>
          </p:nvPr>
        </p:nvSpPr>
        <p:spPr/>
        <p:txBody>
          <a:bodyPr/>
          <a:lstStyle/>
          <a:p>
            <a:r>
              <a:rPr lang="en-US" dirty="0"/>
              <a:t>Undernutrition can be milder, “hidden,” affecting: </a:t>
            </a:r>
          </a:p>
          <a:p>
            <a:r>
              <a:rPr lang="en-US" dirty="0"/>
              <a:t> Survival  </a:t>
            </a:r>
          </a:p>
          <a:p>
            <a:r>
              <a:rPr lang="en-US" dirty="0"/>
              <a:t>Development </a:t>
            </a:r>
          </a:p>
          <a:p>
            <a:r>
              <a:rPr lang="en-US" dirty="0"/>
              <a:t>Behavior </a:t>
            </a:r>
          </a:p>
          <a:p>
            <a:r>
              <a:rPr lang="en-US" dirty="0"/>
              <a:t> quality of life </a:t>
            </a:r>
          </a:p>
          <a:p>
            <a:r>
              <a:rPr lang="en-US" dirty="0"/>
              <a:t>economic potential</a:t>
            </a:r>
          </a:p>
        </p:txBody>
      </p:sp>
    </p:spTree>
    <p:extLst>
      <p:ext uri="{BB962C8B-B14F-4D97-AF65-F5344CB8AC3E}">
        <p14:creationId xmlns:p14="http://schemas.microsoft.com/office/powerpoint/2010/main" val="222056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B80F-88A0-4F4B-8763-B363DDE7CC4B}"/>
              </a:ext>
            </a:extLst>
          </p:cNvPr>
          <p:cNvSpPr>
            <a:spLocks noGrp="1"/>
          </p:cNvSpPr>
          <p:nvPr>
            <p:ph type="title"/>
          </p:nvPr>
        </p:nvSpPr>
        <p:spPr>
          <a:xfrm>
            <a:off x="838200" y="365126"/>
            <a:ext cx="10515600" cy="225718"/>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DD533079-98B5-4A4E-9305-97D0AE23F52A}"/>
              </a:ext>
            </a:extLst>
          </p:cNvPr>
          <p:cNvPicPr>
            <a:picLocks noGrp="1" noChangeAspect="1"/>
          </p:cNvPicPr>
          <p:nvPr>
            <p:ph idx="1"/>
          </p:nvPr>
        </p:nvPicPr>
        <p:blipFill>
          <a:blip r:embed="rId2"/>
          <a:stretch>
            <a:fillRect/>
          </a:stretch>
        </p:blipFill>
        <p:spPr>
          <a:xfrm>
            <a:off x="2471225" y="1428212"/>
            <a:ext cx="7689133" cy="2159050"/>
          </a:xfrm>
          <a:prstGeom prst="rect">
            <a:avLst/>
          </a:prstGeom>
        </p:spPr>
      </p:pic>
      <p:pic>
        <p:nvPicPr>
          <p:cNvPr id="5" name="Picture 4">
            <a:extLst>
              <a:ext uri="{FF2B5EF4-FFF2-40B4-BE49-F238E27FC236}">
                <a16:creationId xmlns:a16="http://schemas.microsoft.com/office/drawing/2014/main" id="{11423879-7A9C-4B51-9855-CBF73D56BCDC}"/>
              </a:ext>
            </a:extLst>
          </p:cNvPr>
          <p:cNvPicPr>
            <a:picLocks noChangeAspect="1"/>
          </p:cNvPicPr>
          <p:nvPr/>
        </p:nvPicPr>
        <p:blipFill>
          <a:blip r:embed="rId3"/>
          <a:stretch>
            <a:fillRect/>
          </a:stretch>
        </p:blipFill>
        <p:spPr>
          <a:xfrm>
            <a:off x="2784800" y="3587262"/>
            <a:ext cx="7061981" cy="2657812"/>
          </a:xfrm>
          <a:prstGeom prst="rect">
            <a:avLst/>
          </a:prstGeom>
        </p:spPr>
      </p:pic>
    </p:spTree>
    <p:extLst>
      <p:ext uri="{BB962C8B-B14F-4D97-AF65-F5344CB8AC3E}">
        <p14:creationId xmlns:p14="http://schemas.microsoft.com/office/powerpoint/2010/main" val="158536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297F-B8FC-45CB-8B8E-F21E036E56EA}"/>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7E6D427-F784-4407-AA6A-4AFC31B5C019}"/>
              </a:ext>
            </a:extLst>
          </p:cNvPr>
          <p:cNvSpPr>
            <a:spLocks noGrp="1"/>
          </p:cNvSpPr>
          <p:nvPr>
            <p:ph idx="1"/>
          </p:nvPr>
        </p:nvSpPr>
        <p:spPr>
          <a:xfrm>
            <a:off x="838200" y="970671"/>
            <a:ext cx="10515600" cy="5206292"/>
          </a:xfrm>
        </p:spPr>
        <p:txBody>
          <a:bodyPr>
            <a:normAutofit/>
          </a:bodyPr>
          <a:lstStyle/>
          <a:p>
            <a:pPr marL="0" indent="0">
              <a:buNone/>
            </a:pPr>
            <a:r>
              <a:rPr lang="en-US" i="1" dirty="0"/>
              <a:t>Causes of Childhood Undernutrition</a:t>
            </a:r>
            <a:endParaRPr lang="en-US" dirty="0"/>
          </a:p>
          <a:p>
            <a:r>
              <a:rPr lang="en-US" dirty="0"/>
              <a:t>Maternal undernutrition leading to intrauterine growth retardation (IUGR; small size at birth)</a:t>
            </a:r>
          </a:p>
          <a:p>
            <a:pPr lvl="1"/>
            <a:r>
              <a:rPr lang="en-US" dirty="0"/>
              <a:t>Chronic low energy and protein intake</a:t>
            </a:r>
          </a:p>
          <a:p>
            <a:pPr lvl="1"/>
            <a:r>
              <a:rPr lang="en-US" dirty="0"/>
              <a:t>Unclean/non-nutritious, complementary foods of low energy and micronutrient density</a:t>
            </a:r>
          </a:p>
          <a:p>
            <a:pPr lvl="1"/>
            <a:r>
              <a:rPr lang="en-US" dirty="0"/>
              <a:t>Too early displacement of breast</a:t>
            </a:r>
          </a:p>
          <a:p>
            <a:pPr lvl="1"/>
            <a:r>
              <a:rPr lang="en-US" dirty="0"/>
              <a:t>Dilution of formula</a:t>
            </a:r>
          </a:p>
          <a:p>
            <a:pPr lvl="1"/>
            <a:r>
              <a:rPr lang="en-US" dirty="0"/>
              <a:t>Exclusive breast feeding for too long</a:t>
            </a:r>
          </a:p>
          <a:p>
            <a:r>
              <a:rPr lang="en-US" dirty="0"/>
              <a:t>Infection (e.g., measles, diarrhea, others)</a:t>
            </a:r>
          </a:p>
          <a:p>
            <a:r>
              <a:rPr lang="en-US" dirty="0"/>
              <a:t>Xenobiotics- chemical compounds foreign to a given biological system e. g aflatoxins</a:t>
            </a:r>
          </a:p>
          <a:p>
            <a:endParaRPr lang="en-US" dirty="0"/>
          </a:p>
        </p:txBody>
      </p:sp>
    </p:spTree>
    <p:extLst>
      <p:ext uri="{BB962C8B-B14F-4D97-AF65-F5344CB8AC3E}">
        <p14:creationId xmlns:p14="http://schemas.microsoft.com/office/powerpoint/2010/main" val="295199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092F-8352-4EE5-AA3A-E44087BC4017}"/>
              </a:ext>
            </a:extLst>
          </p:cNvPr>
          <p:cNvSpPr>
            <a:spLocks noGrp="1"/>
          </p:cNvSpPr>
          <p:nvPr>
            <p:ph type="title"/>
          </p:nvPr>
        </p:nvSpPr>
        <p:spPr/>
        <p:txBody>
          <a:bodyPr/>
          <a:lstStyle/>
          <a:p>
            <a:r>
              <a:rPr lang="en-US" dirty="0"/>
              <a:t>Malnutrition-infection interactions</a:t>
            </a:r>
          </a:p>
        </p:txBody>
      </p:sp>
      <p:pic>
        <p:nvPicPr>
          <p:cNvPr id="4" name="Content Placeholder 3">
            <a:extLst>
              <a:ext uri="{FF2B5EF4-FFF2-40B4-BE49-F238E27FC236}">
                <a16:creationId xmlns:a16="http://schemas.microsoft.com/office/drawing/2014/main" id="{4EF5E169-1B22-4D55-8859-3AEE187A8B6C}"/>
              </a:ext>
            </a:extLst>
          </p:cNvPr>
          <p:cNvPicPr>
            <a:picLocks noGrp="1" noChangeAspect="1"/>
          </p:cNvPicPr>
          <p:nvPr>
            <p:ph idx="1"/>
          </p:nvPr>
        </p:nvPicPr>
        <p:blipFill>
          <a:blip r:embed="rId2"/>
          <a:stretch>
            <a:fillRect/>
          </a:stretch>
        </p:blipFill>
        <p:spPr>
          <a:xfrm>
            <a:off x="2124222" y="1825625"/>
            <a:ext cx="6921304" cy="4351338"/>
          </a:xfrm>
          <a:prstGeom prst="rect">
            <a:avLst/>
          </a:prstGeom>
        </p:spPr>
      </p:pic>
    </p:spTree>
    <p:extLst>
      <p:ext uri="{BB962C8B-B14F-4D97-AF65-F5344CB8AC3E}">
        <p14:creationId xmlns:p14="http://schemas.microsoft.com/office/powerpoint/2010/main" val="314879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CC3F-4623-43CB-AE5F-7AE3E99480C2}"/>
              </a:ext>
            </a:extLst>
          </p:cNvPr>
          <p:cNvSpPr>
            <a:spLocks noGrp="1"/>
          </p:cNvSpPr>
          <p:nvPr>
            <p:ph type="title"/>
          </p:nvPr>
        </p:nvSpPr>
        <p:spPr>
          <a:xfrm>
            <a:off x="838200" y="365126"/>
            <a:ext cx="10515600" cy="521140"/>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AC50531B-96D8-4C3D-94EF-9693D71B612E}"/>
              </a:ext>
            </a:extLst>
          </p:cNvPr>
          <p:cNvSpPr>
            <a:spLocks noGrp="1"/>
          </p:cNvSpPr>
          <p:nvPr>
            <p:ph idx="1"/>
          </p:nvPr>
        </p:nvSpPr>
        <p:spPr>
          <a:xfrm>
            <a:off x="838200" y="886266"/>
            <a:ext cx="10515600" cy="5290697"/>
          </a:xfrm>
        </p:spPr>
        <p:txBody>
          <a:bodyPr>
            <a:normAutofit/>
          </a:bodyPr>
          <a:lstStyle/>
          <a:p>
            <a:pPr marL="0" indent="0">
              <a:buNone/>
            </a:pPr>
            <a:r>
              <a:rPr lang="en-US" i="1" dirty="0"/>
              <a:t>Effects of Infection on Nutritional Status</a:t>
            </a:r>
            <a:endParaRPr lang="en-US" dirty="0"/>
          </a:p>
          <a:p>
            <a:r>
              <a:rPr lang="en-US" dirty="0"/>
              <a:t>Protein catabolism and negative nitrogen balance</a:t>
            </a:r>
          </a:p>
          <a:p>
            <a:r>
              <a:rPr lang="en-US" dirty="0"/>
              <a:t>Altered priorities for protein anabolism</a:t>
            </a:r>
          </a:p>
          <a:p>
            <a:r>
              <a:rPr lang="en-US" dirty="0"/>
              <a:t>Depletion of CHO stores</a:t>
            </a:r>
          </a:p>
          <a:p>
            <a:r>
              <a:rPr lang="en-US" dirty="0"/>
              <a:t>Increased gluconeogenesis</a:t>
            </a:r>
          </a:p>
          <a:p>
            <a:r>
              <a:rPr lang="en-US" dirty="0"/>
              <a:t>Altered lipid metabolism</a:t>
            </a:r>
          </a:p>
          <a:p>
            <a:r>
              <a:rPr lang="en-US" dirty="0"/>
              <a:t>Trace element (Fe, Cu, Zn) redistribution</a:t>
            </a:r>
          </a:p>
          <a:p>
            <a:r>
              <a:rPr lang="en-US" dirty="0"/>
              <a:t>Increased vitamin utilization and excretion</a:t>
            </a:r>
          </a:p>
          <a:p>
            <a:endParaRPr lang="en-US" dirty="0"/>
          </a:p>
        </p:txBody>
      </p:sp>
    </p:spTree>
    <p:extLst>
      <p:ext uri="{BB962C8B-B14F-4D97-AF65-F5344CB8AC3E}">
        <p14:creationId xmlns:p14="http://schemas.microsoft.com/office/powerpoint/2010/main" val="310798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4773-41CA-454C-98AA-860E7D5C3CCB}"/>
              </a:ext>
            </a:extLst>
          </p:cNvPr>
          <p:cNvSpPr>
            <a:spLocks noGrp="1"/>
          </p:cNvSpPr>
          <p:nvPr>
            <p:ph type="title"/>
          </p:nvPr>
        </p:nvSpPr>
        <p:spPr/>
        <p:txBody>
          <a:bodyPr/>
          <a:lstStyle/>
          <a:p>
            <a:r>
              <a:rPr lang="en-US" dirty="0"/>
              <a:t>Major causes of death among children</a:t>
            </a:r>
          </a:p>
        </p:txBody>
      </p:sp>
      <p:pic>
        <p:nvPicPr>
          <p:cNvPr id="4" name="Content Placeholder 3">
            <a:extLst>
              <a:ext uri="{FF2B5EF4-FFF2-40B4-BE49-F238E27FC236}">
                <a16:creationId xmlns:a16="http://schemas.microsoft.com/office/drawing/2014/main" id="{5B35D9BB-CD06-4343-8B0F-B4BA3F3CB38E}"/>
              </a:ext>
            </a:extLst>
          </p:cNvPr>
          <p:cNvPicPr>
            <a:picLocks noGrp="1" noChangeAspect="1"/>
          </p:cNvPicPr>
          <p:nvPr>
            <p:ph idx="1"/>
          </p:nvPr>
        </p:nvPicPr>
        <p:blipFill>
          <a:blip r:embed="rId2"/>
          <a:stretch>
            <a:fillRect/>
          </a:stretch>
        </p:blipFill>
        <p:spPr>
          <a:xfrm>
            <a:off x="3038622" y="1825625"/>
            <a:ext cx="5078436" cy="4351338"/>
          </a:xfrm>
          <a:prstGeom prst="rect">
            <a:avLst/>
          </a:prstGeom>
        </p:spPr>
      </p:pic>
    </p:spTree>
    <p:extLst>
      <p:ext uri="{BB962C8B-B14F-4D97-AF65-F5344CB8AC3E}">
        <p14:creationId xmlns:p14="http://schemas.microsoft.com/office/powerpoint/2010/main" val="638072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821</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Nutrition and Infection</vt:lpstr>
      <vt:lpstr>Malnutrition and infection</vt:lpstr>
      <vt:lpstr>Malnutrition and Infection</vt:lpstr>
      <vt:lpstr>PowerPoint Presentation</vt:lpstr>
      <vt:lpstr>PowerPoint Presentation</vt:lpstr>
      <vt:lpstr>PowerPoint Presentation</vt:lpstr>
      <vt:lpstr>Malnutrition-infection interactions</vt:lpstr>
      <vt:lpstr>PowerPoint Presentation</vt:lpstr>
      <vt:lpstr>Major causes of death among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Infection</dc:title>
  <dc:creator>Tola</dc:creator>
  <cp:lastModifiedBy>OMOTOLA</cp:lastModifiedBy>
  <cp:revision>17</cp:revision>
  <dcterms:created xsi:type="dcterms:W3CDTF">2019-02-05T11:23:09Z</dcterms:created>
  <dcterms:modified xsi:type="dcterms:W3CDTF">2020-04-25T15:24:11Z</dcterms:modified>
</cp:coreProperties>
</file>