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74" r:id="rId6"/>
    <p:sldId id="257" r:id="rId7"/>
    <p:sldId id="262" r:id="rId8"/>
    <p:sldId id="264" r:id="rId9"/>
    <p:sldId id="263" r:id="rId10"/>
    <p:sldId id="259" r:id="rId11"/>
    <p:sldId id="265" r:id="rId12"/>
    <p:sldId id="266" r:id="rId13"/>
    <p:sldId id="270" r:id="rId14"/>
    <p:sldId id="267" r:id="rId15"/>
    <p:sldId id="273" r:id="rId16"/>
    <p:sldId id="268" r:id="rId17"/>
    <p:sldId id="272"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90546-0D6A-4620-9A63-6CACF28E5B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F2BCEE-51AC-4016-AED2-E804B7360B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E4C00A-E585-4425-87AC-0B2B822A1A3B}"/>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36C763F1-F636-49AA-B13F-19BAB7AC5F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053F8-7A28-4F77-80EE-024C819D1CD0}"/>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244253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08001-BFD9-4FE2-8C3D-68698118EA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112759-4AFB-470A-BE47-B99E4F397E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0B0FD-800F-48CA-8A86-EE394AF67791}"/>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B7AE8B8D-6654-4115-BF56-944E93896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EE9F2-0137-4352-880F-FF5688691737}"/>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95304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840DDF-946B-4523-8F3E-E85C94B4CE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F4A4B9-9664-4707-A285-4A2663BEB1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D79AF7-EE57-426B-B8A3-446DCE866C62}"/>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D36118EE-E8D4-48E3-8ED3-7F4B413558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45808-6601-4B2B-A4BD-CEB763CE10FB}"/>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413262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FFCA4-31D1-4081-AC46-429B88924A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650B16-12A6-4ED7-91E0-7167FA69D8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0EDCC-7AC9-4481-A3D1-25118FC053A9}"/>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2614F51A-18FC-4ECF-995F-7E8954012A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6C3C2-F1FF-407E-A76C-B8479FF8B037}"/>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1109074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F08FA-7391-4138-8A60-CE449AFB76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C7A9FA-CE37-4BE9-B598-6597A26DF5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21F087-3F97-48B3-BEBD-C6A9B43B802E}"/>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C24A78A8-C512-4621-AE73-E220CE5D93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29729-D63F-4D3C-8370-C69D9365D879}"/>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318494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4B392-4AD9-4247-8C75-6672843D14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25310E-E161-41E9-8ACE-F5D56844DE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3733DA-895A-4C04-8C61-1198B9462C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DD4C8-49AA-41A4-BD68-206BBD906CCE}"/>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6" name="Footer Placeholder 5">
            <a:extLst>
              <a:ext uri="{FF2B5EF4-FFF2-40B4-BE49-F238E27FC236}">
                <a16:creationId xmlns:a16="http://schemas.microsoft.com/office/drawing/2014/main" id="{439C33FD-895C-4674-81EE-5DEF2CE7E7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A1072-EE02-4C15-8E93-5A5AEDDE12D7}"/>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263514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CA107-A9A6-4FFC-9FB5-081CE86EC4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96CE57-AD87-49EF-A29E-2F6BA0223C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70DF43-6E45-46E6-B5C5-8994204691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491E86-7DC6-4C0E-B381-3E03CE2386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D992B-7972-447C-9967-6BB567EE55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14B8F-C0ED-437D-8478-5F58D4D535EB}"/>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8" name="Footer Placeholder 7">
            <a:extLst>
              <a:ext uri="{FF2B5EF4-FFF2-40B4-BE49-F238E27FC236}">
                <a16:creationId xmlns:a16="http://schemas.microsoft.com/office/drawing/2014/main" id="{7C93181D-F6AB-4BA7-8E32-80406BA85A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F4E93E-5FF8-4B52-866E-52B59582C35E}"/>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20868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EA6D-990C-4F33-B2AB-F3816BC48F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66B6C0-1C3C-48C3-8E39-A9C2709326CC}"/>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4" name="Footer Placeholder 3">
            <a:extLst>
              <a:ext uri="{FF2B5EF4-FFF2-40B4-BE49-F238E27FC236}">
                <a16:creationId xmlns:a16="http://schemas.microsoft.com/office/drawing/2014/main" id="{11FD4FD4-A6F2-41D7-AC4C-1FC6BFD867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9AC8D1-9010-4AEF-A78A-5E28C9EA747A}"/>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1516884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B19B11-C120-4A7F-916F-DCA42E6C4C55}"/>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3" name="Footer Placeholder 2">
            <a:extLst>
              <a:ext uri="{FF2B5EF4-FFF2-40B4-BE49-F238E27FC236}">
                <a16:creationId xmlns:a16="http://schemas.microsoft.com/office/drawing/2014/main" id="{E8FE1011-4578-4A34-A4BF-BB5FA1C051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70CED3-DFE7-4550-A399-C858ED068CB8}"/>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332005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6F48B-FB23-428B-B531-43248CA171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D8A12E-9401-4B39-B85F-90A1F1C13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1694D0-B012-41E9-82BE-2EB2F36BB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CCDCAA-E189-4590-A6F7-92456E1F968F}"/>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6" name="Footer Placeholder 5">
            <a:extLst>
              <a:ext uri="{FF2B5EF4-FFF2-40B4-BE49-F238E27FC236}">
                <a16:creationId xmlns:a16="http://schemas.microsoft.com/office/drawing/2014/main" id="{0B098016-5BAF-4379-A9FC-0BEC1A15A4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0F0228-ED38-4374-90F3-205B0924F418}"/>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264644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DA7-192D-405D-B93A-77280F53FC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7F76E8-3A65-425E-9AF6-8DB935644C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225C3B-F921-42C9-B811-A6E8F4B416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5333CD-9C8F-4AF5-8179-80670F30FA7F}"/>
              </a:ext>
            </a:extLst>
          </p:cNvPr>
          <p:cNvSpPr>
            <a:spLocks noGrp="1"/>
          </p:cNvSpPr>
          <p:nvPr>
            <p:ph type="dt" sz="half" idx="10"/>
          </p:nvPr>
        </p:nvSpPr>
        <p:spPr/>
        <p:txBody>
          <a:bodyPr/>
          <a:lstStyle/>
          <a:p>
            <a:fld id="{6D92027A-4713-4063-B363-F84B5DDD96B1}" type="datetimeFigureOut">
              <a:rPr lang="en-US" smtClean="0"/>
              <a:t>4/19/2019</a:t>
            </a:fld>
            <a:endParaRPr lang="en-US"/>
          </a:p>
        </p:txBody>
      </p:sp>
      <p:sp>
        <p:nvSpPr>
          <p:cNvPr id="6" name="Footer Placeholder 5">
            <a:extLst>
              <a:ext uri="{FF2B5EF4-FFF2-40B4-BE49-F238E27FC236}">
                <a16:creationId xmlns:a16="http://schemas.microsoft.com/office/drawing/2014/main" id="{30FD1C3D-86EB-4615-9CAA-161C85F5B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6670CA-17FE-4E80-BD1B-8BFE39AA7AA3}"/>
              </a:ext>
            </a:extLst>
          </p:cNvPr>
          <p:cNvSpPr>
            <a:spLocks noGrp="1"/>
          </p:cNvSpPr>
          <p:nvPr>
            <p:ph type="sldNum" sz="quarter" idx="12"/>
          </p:nvPr>
        </p:nvSpPr>
        <p:spPr/>
        <p:txBody>
          <a:bodyPr/>
          <a:lstStyle/>
          <a:p>
            <a:fld id="{E2720259-6658-40E4-9B58-917E0504E5E5}" type="slidenum">
              <a:rPr lang="en-US" smtClean="0"/>
              <a:t>‹#›</a:t>
            </a:fld>
            <a:endParaRPr lang="en-US"/>
          </a:p>
        </p:txBody>
      </p:sp>
    </p:spTree>
    <p:extLst>
      <p:ext uri="{BB962C8B-B14F-4D97-AF65-F5344CB8AC3E}">
        <p14:creationId xmlns:p14="http://schemas.microsoft.com/office/powerpoint/2010/main" val="376178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DE10B6-4B67-453F-975F-0045DBB0D7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C6F872-79E4-436F-A832-A1411C93E4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66A64-D126-4607-A097-7A16FBF6F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2027A-4713-4063-B363-F84B5DDD96B1}" type="datetimeFigureOut">
              <a:rPr lang="en-US" smtClean="0"/>
              <a:t>4/19/2019</a:t>
            </a:fld>
            <a:endParaRPr lang="en-US"/>
          </a:p>
        </p:txBody>
      </p:sp>
      <p:sp>
        <p:nvSpPr>
          <p:cNvPr id="5" name="Footer Placeholder 4">
            <a:extLst>
              <a:ext uri="{FF2B5EF4-FFF2-40B4-BE49-F238E27FC236}">
                <a16:creationId xmlns:a16="http://schemas.microsoft.com/office/drawing/2014/main" id="{8A5D3A82-B859-49E4-803F-922168AB3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6D7EDEC-BAE5-4A8E-901C-E835853288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20259-6658-40E4-9B58-917E0504E5E5}" type="slidenum">
              <a:rPr lang="en-US" smtClean="0"/>
              <a:t>‹#›</a:t>
            </a:fld>
            <a:endParaRPr lang="en-US"/>
          </a:p>
        </p:txBody>
      </p:sp>
    </p:spTree>
    <p:extLst>
      <p:ext uri="{BB962C8B-B14F-4D97-AF65-F5344CB8AC3E}">
        <p14:creationId xmlns:p14="http://schemas.microsoft.com/office/powerpoint/2010/main" val="335898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Infant_feed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Baby_Friendly_Hospital_Initiative" TargetMode="External"/><Relationship Id="rId2" Type="http://schemas.openxmlformats.org/officeDocument/2006/relationships/hyperlink" Target="https://en.wikipedia.org/wiki/Health_care_provid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Health_policy" TargetMode="External"/><Relationship Id="rId2" Type="http://schemas.openxmlformats.org/officeDocument/2006/relationships/hyperlink" Target="https://en.wikipedia.org/wiki/Labelling" TargetMode="External"/><Relationship Id="rId1" Type="http://schemas.openxmlformats.org/officeDocument/2006/relationships/slideLayout" Target="../slideLayouts/slideLayout2.xml"/><Relationship Id="rId5" Type="http://schemas.openxmlformats.org/officeDocument/2006/relationships/hyperlink" Target="https://en.wikipedia.org/wiki/FAO" TargetMode="External"/><Relationship Id="rId4" Type="http://schemas.openxmlformats.org/officeDocument/2006/relationships/hyperlink" Target="https://en.wikipedia.org/wiki/Microorganis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AAF01B-AE55-4796-A9E7-20B6C4CDFEC0}"/>
              </a:ext>
            </a:extLst>
          </p:cNvPr>
          <p:cNvSpPr>
            <a:spLocks noGrp="1"/>
          </p:cNvSpPr>
          <p:nvPr>
            <p:ph type="title"/>
          </p:nvPr>
        </p:nvSpPr>
        <p:spPr>
          <a:xfrm>
            <a:off x="838200" y="365125"/>
            <a:ext cx="10515600" cy="633681"/>
          </a:xfrm>
        </p:spPr>
        <p:txBody>
          <a:bodyPr>
            <a:normAutofit fontScale="90000"/>
          </a:bodyPr>
          <a:lstStyle/>
          <a:p>
            <a:r>
              <a:rPr lang="en-US" dirty="0"/>
              <a:t>Code of marketing of breast milk substitutes</a:t>
            </a:r>
          </a:p>
        </p:txBody>
      </p:sp>
      <p:pic>
        <p:nvPicPr>
          <p:cNvPr id="2" name="Content Placeholder 1">
            <a:extLst>
              <a:ext uri="{FF2B5EF4-FFF2-40B4-BE49-F238E27FC236}">
                <a16:creationId xmlns:a16="http://schemas.microsoft.com/office/drawing/2014/main" id="{C23AF4C9-AFCF-4C1A-AEEB-5282244F7114}"/>
              </a:ext>
            </a:extLst>
          </p:cNvPr>
          <p:cNvPicPr>
            <a:picLocks noGrp="1" noChangeAspect="1"/>
          </p:cNvPicPr>
          <p:nvPr>
            <p:ph idx="1"/>
          </p:nvPr>
        </p:nvPicPr>
        <p:blipFill>
          <a:blip r:embed="rId2"/>
          <a:stretch>
            <a:fillRect/>
          </a:stretch>
        </p:blipFill>
        <p:spPr>
          <a:xfrm>
            <a:off x="2322717" y="1154113"/>
            <a:ext cx="7546565" cy="5022850"/>
          </a:xfrm>
          <a:prstGeom prst="rect">
            <a:avLst/>
          </a:prstGeom>
        </p:spPr>
      </p:pic>
    </p:spTree>
    <p:extLst>
      <p:ext uri="{BB962C8B-B14F-4D97-AF65-F5344CB8AC3E}">
        <p14:creationId xmlns:p14="http://schemas.microsoft.com/office/powerpoint/2010/main" val="3583483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97872-63EC-40A7-8FCD-D5AA96848EA7}"/>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CA0301-CE32-4885-89EE-629CC2BD43C4}"/>
              </a:ext>
            </a:extLst>
          </p:cNvPr>
          <p:cNvSpPr>
            <a:spLocks noGrp="1"/>
          </p:cNvSpPr>
          <p:nvPr>
            <p:ph idx="1"/>
          </p:nvPr>
        </p:nvSpPr>
        <p:spPr>
          <a:xfrm>
            <a:off x="838200" y="681038"/>
            <a:ext cx="10515600" cy="5495925"/>
          </a:xfrm>
        </p:spPr>
        <p:txBody>
          <a:bodyPr/>
          <a:lstStyle/>
          <a:p>
            <a:r>
              <a:rPr lang="en-US" dirty="0"/>
              <a:t>WHAT ARE THE CURRENT WHO RECOMMENDATIONS FOR FEEDING INFANTS AND YOUNG CHILDREN? </a:t>
            </a:r>
          </a:p>
          <a:p>
            <a:r>
              <a:rPr lang="en-US" dirty="0"/>
              <a:t>To achieve optimal growth, development and health, WHO recommends that infants should initiate breastfeeding within one hour of birth and be exclusively breastfed for the first six months of life. </a:t>
            </a:r>
          </a:p>
          <a:p>
            <a:r>
              <a:rPr lang="en-US" dirty="0"/>
              <a:t>Thereafter, to meet their nutritional requirements, infants should receive adequate and safe complementary foods while breastfeeding continues up to two years of age and beyond.</a:t>
            </a:r>
          </a:p>
        </p:txBody>
      </p:sp>
    </p:spTree>
    <p:extLst>
      <p:ext uri="{BB962C8B-B14F-4D97-AF65-F5344CB8AC3E}">
        <p14:creationId xmlns:p14="http://schemas.microsoft.com/office/powerpoint/2010/main" val="643877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CA506-A8D8-4695-AFD3-C898DD9AFC11}"/>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256C60-18F3-4A58-B6A0-4C96EDFEAEBD}"/>
              </a:ext>
            </a:extLst>
          </p:cNvPr>
          <p:cNvSpPr>
            <a:spLocks noGrp="1"/>
          </p:cNvSpPr>
          <p:nvPr>
            <p:ph idx="1"/>
          </p:nvPr>
        </p:nvSpPr>
        <p:spPr>
          <a:xfrm>
            <a:off x="838200" y="681038"/>
            <a:ext cx="10515600" cy="5495925"/>
          </a:xfrm>
        </p:spPr>
        <p:txBody>
          <a:bodyPr/>
          <a:lstStyle/>
          <a:p>
            <a:r>
              <a:rPr lang="en-US" dirty="0"/>
              <a:t>WHAT DOES THE CODE SAY ABOUT INFORMATION AND EDUCATION ON INFANT FEEDING? </a:t>
            </a:r>
          </a:p>
          <a:p>
            <a:r>
              <a:rPr lang="en-US" dirty="0"/>
              <a:t>The Code and subsequent relevant WHA resolutions call upon governments to ensure that objective and consistent information is provided on infant and young child feeding, both to families and others involved in infant and young child nutrition. </a:t>
            </a:r>
          </a:p>
          <a:p>
            <a:r>
              <a:rPr lang="en-US" dirty="0"/>
              <a:t>Informational and educational materials should clearly state the benefits and superiority of breastfeeding, the social as well as financial costs of using infant formula, the health hazards associated with artificial feeding and instructions for the proper use of infant formula. </a:t>
            </a:r>
          </a:p>
        </p:txBody>
      </p:sp>
    </p:spTree>
    <p:extLst>
      <p:ext uri="{BB962C8B-B14F-4D97-AF65-F5344CB8AC3E}">
        <p14:creationId xmlns:p14="http://schemas.microsoft.com/office/powerpoint/2010/main" val="157602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342DC-DECD-40C4-B559-AA877B18D831}"/>
              </a:ext>
            </a:extLst>
          </p:cNvPr>
          <p:cNvSpPr>
            <a:spLocks noGrp="1"/>
          </p:cNvSpPr>
          <p:nvPr>
            <p:ph type="title"/>
          </p:nvPr>
        </p:nvSpPr>
        <p:spPr>
          <a:xfrm>
            <a:off x="838200" y="365125"/>
            <a:ext cx="10515600" cy="366395"/>
          </a:xfrm>
        </p:spPr>
        <p:txBody>
          <a:bodyPr>
            <a:normAutofit fontScale="90000"/>
          </a:bodyPr>
          <a:lstStyle/>
          <a:p>
            <a:r>
              <a:rPr lang="en-US" dirty="0"/>
              <a:t>Provisions of the code</a:t>
            </a:r>
          </a:p>
        </p:txBody>
      </p:sp>
      <p:sp>
        <p:nvSpPr>
          <p:cNvPr id="3" name="Content Placeholder 2">
            <a:extLst>
              <a:ext uri="{FF2B5EF4-FFF2-40B4-BE49-F238E27FC236}">
                <a16:creationId xmlns:a16="http://schemas.microsoft.com/office/drawing/2014/main" id="{C71A14BE-DAD3-4537-91A8-9BC29D7ED6FC}"/>
              </a:ext>
            </a:extLst>
          </p:cNvPr>
          <p:cNvSpPr>
            <a:spLocks noGrp="1"/>
          </p:cNvSpPr>
          <p:nvPr>
            <p:ph idx="1"/>
          </p:nvPr>
        </p:nvSpPr>
        <p:spPr>
          <a:xfrm>
            <a:off x="838200" y="731520"/>
            <a:ext cx="10515600" cy="5445443"/>
          </a:xfrm>
        </p:spPr>
        <p:txBody>
          <a:bodyPr>
            <a:normAutofit fontScale="92500" lnSpcReduction="10000"/>
          </a:bodyPr>
          <a:lstStyle/>
          <a:p>
            <a:r>
              <a:rPr lang="en-US" dirty="0"/>
              <a:t>PROMOTION OF BREAST-MILK SUBSTITUTES TO THE GENERAL PUBLIC AND MOTHERS </a:t>
            </a:r>
          </a:p>
          <a:p>
            <a:r>
              <a:rPr lang="en-US" dirty="0"/>
              <a:t>The Code explicitly states that there should be no advertising or other form of promotion to the general public. </a:t>
            </a:r>
          </a:p>
          <a:p>
            <a:r>
              <a:rPr lang="en-US" dirty="0"/>
              <a:t>This would include any advertising through mass media outlets such as television, magazine, billboards, websites, or social media. </a:t>
            </a:r>
          </a:p>
          <a:p>
            <a:r>
              <a:rPr lang="en-US" dirty="0"/>
              <a:t>In addition, manufacturers and distributors of breast milk substitutes should not provide samples of their products to pregnant women, mothers or members of their families.</a:t>
            </a:r>
          </a:p>
          <a:p>
            <a:r>
              <a:rPr lang="en-US" dirty="0"/>
              <a:t> Promotion through other means, such as special displays, discount coupons, price reductions, or special sales, is also prohibited.</a:t>
            </a:r>
          </a:p>
          <a:p>
            <a:r>
              <a:rPr lang="en-US" dirty="0"/>
              <a:t> Furthermore, no company personnel should seek direct or indirect contact with, or provide advice to, pregnant women or mothers, whether this is in retail outlets or through social media channels.</a:t>
            </a:r>
          </a:p>
        </p:txBody>
      </p:sp>
    </p:spTree>
    <p:extLst>
      <p:ext uri="{BB962C8B-B14F-4D97-AF65-F5344CB8AC3E}">
        <p14:creationId xmlns:p14="http://schemas.microsoft.com/office/powerpoint/2010/main" val="2267410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272B5-4E22-4718-9C72-0BE6C671403A}"/>
              </a:ext>
            </a:extLst>
          </p:cNvPr>
          <p:cNvSpPr>
            <a:spLocks noGrp="1"/>
          </p:cNvSpPr>
          <p:nvPr>
            <p:ph type="title"/>
          </p:nvPr>
        </p:nvSpPr>
        <p:spPr>
          <a:xfrm>
            <a:off x="838200" y="365124"/>
            <a:ext cx="10515600" cy="15538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FAA68F5-DB7B-41C9-BA6E-F1C3E88D0867}"/>
              </a:ext>
            </a:extLst>
          </p:cNvPr>
          <p:cNvSpPr>
            <a:spLocks noGrp="1"/>
          </p:cNvSpPr>
          <p:nvPr>
            <p:ph idx="1"/>
          </p:nvPr>
        </p:nvSpPr>
        <p:spPr>
          <a:xfrm>
            <a:off x="838200" y="675884"/>
            <a:ext cx="10515600" cy="5501079"/>
          </a:xfrm>
        </p:spPr>
        <p:txBody>
          <a:bodyPr>
            <a:normAutofit fontScale="92500" lnSpcReduction="10000"/>
          </a:bodyPr>
          <a:lstStyle/>
          <a:p>
            <a:r>
              <a:rPr lang="en-US" dirty="0"/>
              <a:t>Mothers:</a:t>
            </a:r>
          </a:p>
          <a:p>
            <a:r>
              <a:rPr lang="en-US" dirty="0"/>
              <a:t>Information and educational materials on </a:t>
            </a:r>
            <a:r>
              <a:rPr lang="en-US" dirty="0">
                <a:hlinkClick r:id="rId2" tooltip="Infant feeding"/>
              </a:rPr>
              <a:t>infant and young child feeding</a:t>
            </a:r>
            <a:r>
              <a:rPr lang="en-US" dirty="0"/>
              <a:t> should be objective and consistent and emphasize the importance of breastfeeding. In no case should such materials refer to a brand name of a product.</a:t>
            </a:r>
          </a:p>
          <a:p>
            <a:r>
              <a:rPr lang="en-US" dirty="0"/>
              <a:t>All forms of product advertising and promotion are prohibited.</a:t>
            </a:r>
          </a:p>
          <a:p>
            <a:r>
              <a:rPr lang="en-US" dirty="0"/>
              <a:t>Mothers should not be given free product samples.</a:t>
            </a:r>
          </a:p>
          <a:p>
            <a:r>
              <a:rPr lang="en-US" dirty="0"/>
              <a:t>Promotional devices such as discounts and special displays at the retail level are prohibited.</a:t>
            </a:r>
          </a:p>
          <a:p>
            <a:r>
              <a:rPr lang="en-US" dirty="0"/>
              <a:t>Company representatives may not initiate direct or indirect contact with mothers.</a:t>
            </a:r>
          </a:p>
          <a:p>
            <a:r>
              <a:rPr lang="en-US" dirty="0"/>
              <a:t>Health risks to infants who are artificially fed or who are not exclusively breastfed should be highlighted through appropriate labeling and warnings.</a:t>
            </a:r>
          </a:p>
          <a:p>
            <a:endParaRPr lang="en-US" dirty="0"/>
          </a:p>
        </p:txBody>
      </p:sp>
    </p:spTree>
    <p:extLst>
      <p:ext uri="{BB962C8B-B14F-4D97-AF65-F5344CB8AC3E}">
        <p14:creationId xmlns:p14="http://schemas.microsoft.com/office/powerpoint/2010/main" val="251701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FBDDC-D41F-48EA-8743-8BE557AACFA5}"/>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FC91AB7-AA6D-44CA-BEE9-79420CDAC51A}"/>
              </a:ext>
            </a:extLst>
          </p:cNvPr>
          <p:cNvSpPr>
            <a:spLocks noGrp="1"/>
          </p:cNvSpPr>
          <p:nvPr>
            <p:ph idx="1"/>
          </p:nvPr>
        </p:nvSpPr>
        <p:spPr>
          <a:xfrm>
            <a:off x="838200" y="681038"/>
            <a:ext cx="10515600" cy="5495925"/>
          </a:xfrm>
        </p:spPr>
        <p:txBody>
          <a:bodyPr>
            <a:normAutofit lnSpcReduction="10000"/>
          </a:bodyPr>
          <a:lstStyle/>
          <a:p>
            <a:r>
              <a:rPr lang="en-US" dirty="0"/>
              <a:t>PROMOTIONAL ACTIVITIES TO HEALTH WORKERS AND IN HEALTH CARE SETTINGS? </a:t>
            </a:r>
          </a:p>
          <a:p>
            <a:r>
              <a:rPr lang="en-US" dirty="0"/>
              <a:t> The Code and subsequent relevant WHA resolutions call for a total prohibition of any type of promotion of breast-milk substitutes, bottles, </a:t>
            </a:r>
            <a:r>
              <a:rPr lang="en-US" dirty="0" err="1"/>
              <a:t>etc</a:t>
            </a:r>
            <a:r>
              <a:rPr lang="en-US" dirty="0"/>
              <a:t> in health services. </a:t>
            </a:r>
          </a:p>
          <a:p>
            <a:r>
              <a:rPr lang="en-US" dirty="0"/>
              <a:t>Furthermore, donations of free or subsidized supplies of breast-milk substitutes or other products, as well as gifts or personal samples to health workers, are not allowed in any part of the health care system.</a:t>
            </a:r>
          </a:p>
          <a:p>
            <a:r>
              <a:rPr lang="en-US" dirty="0"/>
              <a:t> WHA Resolution 39.28 clearly stated that infant formula needed for infants with medical reasons for its use should be obtained through normal procurement channels. </a:t>
            </a:r>
          </a:p>
          <a:p>
            <a:r>
              <a:rPr lang="en-US" dirty="0"/>
              <a:t>Information provided by manufacturers and distributors to health professionals regarding products should be restricted to scientific and factual matters. </a:t>
            </a:r>
          </a:p>
        </p:txBody>
      </p:sp>
    </p:spTree>
    <p:extLst>
      <p:ext uri="{BB962C8B-B14F-4D97-AF65-F5344CB8AC3E}">
        <p14:creationId xmlns:p14="http://schemas.microsoft.com/office/powerpoint/2010/main" val="295363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FA4F-E417-41D0-96E0-3F1B390CF54E}"/>
              </a:ext>
            </a:extLst>
          </p:cNvPr>
          <p:cNvSpPr>
            <a:spLocks noGrp="1"/>
          </p:cNvSpPr>
          <p:nvPr>
            <p:ph type="title"/>
          </p:nvPr>
        </p:nvSpPr>
        <p:spPr>
          <a:xfrm>
            <a:off x="838200" y="365126"/>
            <a:ext cx="10515600" cy="127244"/>
          </a:xfrm>
        </p:spPr>
        <p:txBody>
          <a:bodyPr>
            <a:normAutofit fontScale="90000"/>
          </a:bodyPr>
          <a:lstStyle/>
          <a:p>
            <a:endParaRPr lang="en-US" dirty="0"/>
          </a:p>
        </p:txBody>
      </p:sp>
      <p:sp>
        <p:nvSpPr>
          <p:cNvPr id="4" name="Rectangle 2">
            <a:extLst>
              <a:ext uri="{FF2B5EF4-FFF2-40B4-BE49-F238E27FC236}">
                <a16:creationId xmlns:a16="http://schemas.microsoft.com/office/drawing/2014/main" id="{8C4CDC7D-23C4-4DAC-833B-BF67D5EAB364}"/>
              </a:ext>
            </a:extLst>
          </p:cNvPr>
          <p:cNvSpPr>
            <a:spLocks noGrp="1" noChangeArrowheads="1"/>
          </p:cNvSpPr>
          <p:nvPr>
            <p:ph idx="1"/>
          </p:nvPr>
        </p:nvSpPr>
        <p:spPr bwMode="auto">
          <a:xfrm>
            <a:off x="838200" y="-105813"/>
            <a:ext cx="11078497" cy="68807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4761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Health care systems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Promotion of any product is forbidden in a </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2" tooltip="Health care provider"/>
              </a:rPr>
              <a:t>health care facility</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This includes the display of products, placards and posters concerning such products and distribution of materials provided by manufacturers and distributors.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Formula feeding should be demonstrated only to those mothers or family members who need to use it and the information given should include a clear explanation of the risks of formula feeding and hazards of improper use of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Donated equipment and materials should not refer to brand names of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Free Supplies: Two subsequent resolutions (WHA 39.28 [1986] and WHA 47.5 [1994]) effectively call for an end to all free or low-cost supplies to any part of the health care system.</a:t>
            </a:r>
            <a:endParaRPr kumimoji="0" lang="en-US" altLang="en-US" sz="2400" b="0" i="0" u="none" strike="noStrike" cap="none" normalizeH="0" baseline="30000" dirty="0">
              <a:ln>
                <a:noFill/>
              </a:ln>
              <a:solidFill>
                <a:srgbClr val="0B008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Manufacturers and distributors are therefore prohibited from providing products to health care facilities for free or at low cost. (According to guidelines under the </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3" tooltip="Baby Friendly Hospital Initiative"/>
              </a:rPr>
              <a:t>Baby Friendly Hospital Initiative</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‘low cost’ means less than 80% of the retail price.)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4135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8200E-F380-4C70-B56F-14894DBFCB8D}"/>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AD3A9D3-20DA-44E0-8E7C-9D89E28060A9}"/>
              </a:ext>
            </a:extLst>
          </p:cNvPr>
          <p:cNvSpPr>
            <a:spLocks noGrp="1"/>
          </p:cNvSpPr>
          <p:nvPr>
            <p:ph idx="1"/>
          </p:nvPr>
        </p:nvSpPr>
        <p:spPr>
          <a:xfrm>
            <a:off x="838200" y="681038"/>
            <a:ext cx="10515600" cy="5495925"/>
          </a:xfrm>
        </p:spPr>
        <p:txBody>
          <a:bodyPr/>
          <a:lstStyle/>
          <a:p>
            <a:r>
              <a:rPr lang="en-US" dirty="0"/>
              <a:t> LABELLING AND QUALITY OF BREAST-MILK SUBSTITUTES</a:t>
            </a:r>
          </a:p>
          <a:p>
            <a:r>
              <a:rPr lang="en-US" dirty="0"/>
              <a:t> No pictures of infants or other pictures idealizing the use of breastmilk substitutes are permitted on the labels of the products.</a:t>
            </a:r>
          </a:p>
          <a:p>
            <a:r>
              <a:rPr lang="en-US" dirty="0"/>
              <a:t> Information on artificial feeding, including that on labels, should explain the benefits of breastfeeding and the costs and dangers associated with the unnecessary or improper use of infant formula and other breast-milk substitutes.</a:t>
            </a:r>
          </a:p>
          <a:p>
            <a:r>
              <a:rPr lang="en-US" dirty="0"/>
              <a:t> Unsuitable products for feeding infants, such as sweetened condensed milk, should not be promoted. </a:t>
            </a:r>
          </a:p>
        </p:txBody>
      </p:sp>
    </p:spTree>
    <p:extLst>
      <p:ext uri="{BB962C8B-B14F-4D97-AF65-F5344CB8AC3E}">
        <p14:creationId xmlns:p14="http://schemas.microsoft.com/office/powerpoint/2010/main" val="11072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B0EE-945A-4D0D-8FF1-309C95A30046}"/>
              </a:ext>
            </a:extLst>
          </p:cNvPr>
          <p:cNvSpPr>
            <a:spLocks noGrp="1"/>
          </p:cNvSpPr>
          <p:nvPr>
            <p:ph type="title"/>
          </p:nvPr>
        </p:nvSpPr>
        <p:spPr>
          <a:xfrm>
            <a:off x="838200" y="365125"/>
            <a:ext cx="10515600" cy="464869"/>
          </a:xfrm>
        </p:spPr>
        <p:txBody>
          <a:bodyPr>
            <a:normAutofit fontScale="90000"/>
          </a:bodyPr>
          <a:lstStyle/>
          <a:p>
            <a:endParaRPr lang="en-US" dirty="0"/>
          </a:p>
        </p:txBody>
      </p:sp>
      <p:sp>
        <p:nvSpPr>
          <p:cNvPr id="4" name="Rectangle 2">
            <a:extLst>
              <a:ext uri="{FF2B5EF4-FFF2-40B4-BE49-F238E27FC236}">
                <a16:creationId xmlns:a16="http://schemas.microsoft.com/office/drawing/2014/main" id="{4AD9CFF8-A0CC-4875-BAA0-CAF71800DB19}"/>
              </a:ext>
            </a:extLst>
          </p:cNvPr>
          <p:cNvSpPr>
            <a:spLocks noGrp="1" noChangeArrowheads="1"/>
          </p:cNvSpPr>
          <p:nvPr>
            <p:ph idx="1"/>
          </p:nvPr>
        </p:nvSpPr>
        <p:spPr bwMode="auto">
          <a:xfrm>
            <a:off x="838201" y="442777"/>
            <a:ext cx="10515600" cy="62343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4761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en-US" sz="24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Labelling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Information on </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2" tooltip="Labelling"/>
              </a:rPr>
              <a:t>labels</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for infant formula must be in simple and easy to understand terms in an appropriate language.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Labels of infant formula must contain a statement on the superiority of breastfeeding and that the product should only be used after consultation with health professionals.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Pictures or text which may idealize the use of infant formula and certain wordings, such as 'humanized” or “materialized” or similar terms should not be used.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Nutrition and health claims on labels for breastmilk substitutes should not be permitted unless allowed by </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3" tooltip="Health policy"/>
              </a:rPr>
              <a:t>national legislation</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(WHA resolution 58.32 [2005]).</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Labels must contain explicit warnings to inform consumers about the risks of contamination of powdered formula with pathogenic </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4" tooltip="Microorganism"/>
              </a:rPr>
              <a:t>microorganisms</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Labels must conform with WHO/</a:t>
            </a:r>
            <a:r>
              <a:rPr kumimoji="0" lang="en-US" altLang="en-US" sz="24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5" tooltip="FAO"/>
              </a:rPr>
              <a:t>FAO</a:t>
            </a:r>
            <a:r>
              <a:rPr kumimoji="0" lang="en-US" altLang="en-US" sz="24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guidelines on safe preparation, storage and handling of powdered infant formula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6636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10A2-847C-4947-B6C7-18A975510422}"/>
              </a:ext>
            </a:extLst>
          </p:cNvPr>
          <p:cNvSpPr>
            <a:spLocks noGrp="1"/>
          </p:cNvSpPr>
          <p:nvPr>
            <p:ph type="title"/>
          </p:nvPr>
        </p:nvSpPr>
        <p:spPr>
          <a:xfrm>
            <a:off x="838200" y="365125"/>
            <a:ext cx="10515600" cy="45080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25E474A-38ED-4987-8740-77D5C442630B}"/>
              </a:ext>
            </a:extLst>
          </p:cNvPr>
          <p:cNvSpPr>
            <a:spLocks noGrp="1"/>
          </p:cNvSpPr>
          <p:nvPr>
            <p:ph idx="1"/>
          </p:nvPr>
        </p:nvSpPr>
        <p:spPr>
          <a:xfrm>
            <a:off x="838200" y="815926"/>
            <a:ext cx="10515600" cy="5361037"/>
          </a:xfrm>
        </p:spPr>
        <p:txBody>
          <a:bodyPr>
            <a:normAutofit fontScale="85000" lnSpcReduction="20000"/>
          </a:bodyPr>
          <a:lstStyle/>
          <a:p>
            <a:r>
              <a:rPr lang="en-US" dirty="0"/>
              <a:t>WHO IS RESPONSIBLE FOR MONITORING THE IMPLEMENTATION OF THE INTERNATIONAL CODE?</a:t>
            </a:r>
          </a:p>
          <a:p>
            <a:r>
              <a:rPr lang="en-US" dirty="0"/>
              <a:t> Primary responsibility for monitoring of the Code lies with governments. Monitoring is more effective when responsibility is shared among key government agencies that have a role during the different phases of marketing and of relevant products. </a:t>
            </a:r>
          </a:p>
          <a:p>
            <a:r>
              <a:rPr lang="en-US" dirty="0"/>
              <a:t>National Code legislation should indicate which government agency or agencies should lead the monitoring, and how monitoring should be conducted. </a:t>
            </a:r>
          </a:p>
          <a:p>
            <a:r>
              <a:rPr lang="en-US" dirty="0"/>
              <a:t>Manufacturers and distributors of breast-milk substitutes should monitor their marketing practices at all levels. </a:t>
            </a:r>
          </a:p>
          <a:p>
            <a:r>
              <a:rPr lang="en-US" dirty="0"/>
              <a:t>Similarly, health professionals and health managers have a responsibility for monitoring their practices in health care settings, ensuring that no marketing takes place in facilities. </a:t>
            </a:r>
          </a:p>
          <a:p>
            <a:r>
              <a:rPr lang="en-US" dirty="0"/>
              <a:t>Non-governmental organizations, institutions and individuals can draw the attention of manufacturers and distributors to activities which are incompatible with the Code, and inform the government so that action can be taken. </a:t>
            </a:r>
          </a:p>
        </p:txBody>
      </p:sp>
    </p:spTree>
    <p:extLst>
      <p:ext uri="{BB962C8B-B14F-4D97-AF65-F5344CB8AC3E}">
        <p14:creationId xmlns:p14="http://schemas.microsoft.com/office/powerpoint/2010/main" val="109812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9AA31-1FDE-4D14-AE5C-DA7ED0D977D7}"/>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CCCD5E6-D27F-4442-98CC-D89BB0E58405}"/>
              </a:ext>
            </a:extLst>
          </p:cNvPr>
          <p:cNvSpPr>
            <a:spLocks noGrp="1"/>
          </p:cNvSpPr>
          <p:nvPr>
            <p:ph idx="1"/>
          </p:nvPr>
        </p:nvSpPr>
        <p:spPr>
          <a:xfrm>
            <a:off x="838200" y="801858"/>
            <a:ext cx="10515600" cy="5375105"/>
          </a:xfrm>
        </p:spPr>
        <p:txBody>
          <a:bodyPr>
            <a:normAutofit fontScale="92500" lnSpcReduction="10000"/>
          </a:bodyPr>
          <a:lstStyle/>
          <a:p>
            <a:r>
              <a:rPr lang="en-US" dirty="0"/>
              <a:t>Breast feeding</a:t>
            </a:r>
          </a:p>
          <a:p>
            <a:r>
              <a:rPr lang="en-US" dirty="0"/>
              <a:t>Breast milk</a:t>
            </a:r>
          </a:p>
          <a:p>
            <a:r>
              <a:rPr lang="en-US" dirty="0"/>
              <a:t>Breast milk substitutes</a:t>
            </a:r>
          </a:p>
          <a:p>
            <a:r>
              <a:rPr lang="en-US" dirty="0"/>
              <a:t>Breast milk supplies ideal mix, density, and physiologic form of nutrients to promote adequate infant growth and development</a:t>
            </a:r>
          </a:p>
          <a:p>
            <a:r>
              <a:rPr lang="en-US" dirty="0"/>
              <a:t>Reduces exposure of infant to </a:t>
            </a:r>
            <a:r>
              <a:rPr lang="en-US" dirty="0" err="1"/>
              <a:t>enteropathogens</a:t>
            </a:r>
            <a:r>
              <a:rPr lang="en-US" dirty="0"/>
              <a:t> </a:t>
            </a:r>
          </a:p>
          <a:p>
            <a:r>
              <a:rPr lang="en-US" dirty="0"/>
              <a:t>Antibacterial and antiviral </a:t>
            </a:r>
          </a:p>
          <a:p>
            <a:r>
              <a:rPr lang="en-US" dirty="0"/>
              <a:t>Reduces infant infections</a:t>
            </a:r>
          </a:p>
          <a:p>
            <a:r>
              <a:rPr lang="en-US" dirty="0"/>
              <a:t>Provides biologic and emotional bond between mother and infant </a:t>
            </a:r>
          </a:p>
          <a:p>
            <a:r>
              <a:rPr lang="en-US" dirty="0"/>
              <a:t>Healthy for mother—reduces risk of ovarian and breast cancer, post-partum hemorrhage and anemia; increases birth spacing</a:t>
            </a:r>
          </a:p>
          <a:p>
            <a:r>
              <a:rPr lang="en-US" dirty="0"/>
              <a:t>Low cost</a:t>
            </a:r>
          </a:p>
          <a:p>
            <a:endParaRPr lang="en-US" dirty="0"/>
          </a:p>
        </p:txBody>
      </p:sp>
    </p:spTree>
    <p:extLst>
      <p:ext uri="{BB962C8B-B14F-4D97-AF65-F5344CB8AC3E}">
        <p14:creationId xmlns:p14="http://schemas.microsoft.com/office/powerpoint/2010/main" val="565832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281E-1974-47C2-AC1E-E10BFF6F923E}"/>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D4702F0-BC2C-4939-A3A3-86596A686887}"/>
              </a:ext>
            </a:extLst>
          </p:cNvPr>
          <p:cNvSpPr>
            <a:spLocks noGrp="1"/>
          </p:cNvSpPr>
          <p:nvPr>
            <p:ph idx="1"/>
          </p:nvPr>
        </p:nvSpPr>
        <p:spPr>
          <a:xfrm>
            <a:off x="838200" y="681038"/>
            <a:ext cx="10515600" cy="5495925"/>
          </a:xfrm>
        </p:spPr>
        <p:txBody>
          <a:bodyPr/>
          <a:lstStyle/>
          <a:p>
            <a:r>
              <a:rPr lang="en-US" dirty="0"/>
              <a:t>WHY IS BREASTFEEDING IMPORTANT? </a:t>
            </a:r>
          </a:p>
          <a:p>
            <a:r>
              <a:rPr lang="en-US" dirty="0"/>
              <a:t>Breast milk is safe, clean and contains antibodies which help protect the infant against many common childhood illnesses.</a:t>
            </a:r>
          </a:p>
          <a:p>
            <a:r>
              <a:rPr lang="en-US" dirty="0"/>
              <a:t> The protection, promotion and support of breastfeeding rank among the most effective interventions to improve child survival. </a:t>
            </a:r>
          </a:p>
          <a:p>
            <a:r>
              <a:rPr lang="en-US" dirty="0"/>
              <a:t>Increasing breastfeeding to near-universal levels could save more than 820 000 lives every year.</a:t>
            </a:r>
          </a:p>
          <a:p>
            <a:r>
              <a:rPr lang="en-US" dirty="0"/>
              <a:t> In addition, increased rates of breastfeeding could prevent nearly half of all diarrheal diseases and one-third of all respiratory infections in children in low- and middle-income countries. </a:t>
            </a:r>
          </a:p>
          <a:p>
            <a:r>
              <a:rPr lang="en-US" dirty="0"/>
              <a:t>Children who were breastfed are less likely to become overweight or obese and less prone to develop diabetes later in life.</a:t>
            </a:r>
          </a:p>
        </p:txBody>
      </p:sp>
    </p:spTree>
    <p:extLst>
      <p:ext uri="{BB962C8B-B14F-4D97-AF65-F5344CB8AC3E}">
        <p14:creationId xmlns:p14="http://schemas.microsoft.com/office/powerpoint/2010/main" val="21536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7DFF6-8955-4015-B1DA-E65743E418C8}"/>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6885515-A3C8-432F-BD05-256993D186EB}"/>
              </a:ext>
            </a:extLst>
          </p:cNvPr>
          <p:cNvSpPr>
            <a:spLocks noGrp="1"/>
          </p:cNvSpPr>
          <p:nvPr>
            <p:ph idx="1"/>
          </p:nvPr>
        </p:nvSpPr>
        <p:spPr>
          <a:xfrm>
            <a:off x="838200" y="681038"/>
            <a:ext cx="10515600" cy="5495925"/>
          </a:xfrm>
        </p:spPr>
        <p:txBody>
          <a:bodyPr>
            <a:normAutofit fontScale="92500" lnSpcReduction="10000"/>
          </a:bodyPr>
          <a:lstStyle/>
          <a:p>
            <a:r>
              <a:rPr lang="en-US" dirty="0"/>
              <a:t>Mothers who breastfeed also reduce their risk of developing breast and ovarian cancers. </a:t>
            </a:r>
          </a:p>
          <a:p>
            <a:r>
              <a:rPr lang="en-US" dirty="0"/>
              <a:t>At current breastfeeding rates, an estimated 20 000 deaths from breast cancer are prevented.</a:t>
            </a:r>
          </a:p>
          <a:p>
            <a:r>
              <a:rPr lang="en-US" dirty="0"/>
              <a:t> In addition, breastfeeding delays early return of fertility in the mother, and reduces her risk of postpartum </a:t>
            </a:r>
            <a:r>
              <a:rPr lang="en-US" dirty="0" err="1"/>
              <a:t>haemorrhage</a:t>
            </a:r>
            <a:r>
              <a:rPr lang="en-US" dirty="0"/>
              <a:t>. </a:t>
            </a:r>
          </a:p>
          <a:p>
            <a:r>
              <a:rPr lang="en-US" dirty="0"/>
              <a:t>Breast-milk substitutes and feeding bottles in particular carry a high risk of contamination that can lead to life-threatening infections in young infants. </a:t>
            </a:r>
          </a:p>
          <a:p>
            <a:r>
              <a:rPr lang="en-US" dirty="0"/>
              <a:t>Infant formula is not a sterile product and it may carry germs that can cause fatal illnesses. </a:t>
            </a:r>
          </a:p>
          <a:p>
            <a:r>
              <a:rPr lang="en-US" dirty="0"/>
              <a:t>Artificial feeding is expensive, requires clean water, the ability of the mother or caregiver to read and comply with mixing instructions and a minimum standard of overall household hygiene - factors not readily met in many households in the world. </a:t>
            </a:r>
          </a:p>
        </p:txBody>
      </p:sp>
    </p:spTree>
    <p:extLst>
      <p:ext uri="{BB962C8B-B14F-4D97-AF65-F5344CB8AC3E}">
        <p14:creationId xmlns:p14="http://schemas.microsoft.com/office/powerpoint/2010/main" val="246563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A0AA-D8AE-45E3-AF97-BD242B22C344}"/>
              </a:ext>
            </a:extLst>
          </p:cNvPr>
          <p:cNvSpPr>
            <a:spLocks noGrp="1"/>
          </p:cNvSpPr>
          <p:nvPr>
            <p:ph type="title"/>
          </p:nvPr>
        </p:nvSpPr>
        <p:spPr/>
        <p:txBody>
          <a:bodyPr/>
          <a:lstStyle/>
          <a:p>
            <a:r>
              <a:rPr lang="en-US" dirty="0"/>
              <a:t>Breast Milk Substitutes</a:t>
            </a:r>
          </a:p>
        </p:txBody>
      </p:sp>
      <p:sp>
        <p:nvSpPr>
          <p:cNvPr id="3" name="Content Placeholder 2">
            <a:extLst>
              <a:ext uri="{FF2B5EF4-FFF2-40B4-BE49-F238E27FC236}">
                <a16:creationId xmlns:a16="http://schemas.microsoft.com/office/drawing/2014/main" id="{A440438C-C9EB-4FE1-A6BE-B352DA08DD92}"/>
              </a:ext>
            </a:extLst>
          </p:cNvPr>
          <p:cNvSpPr>
            <a:spLocks noGrp="1"/>
          </p:cNvSpPr>
          <p:nvPr>
            <p:ph idx="1"/>
          </p:nvPr>
        </p:nvSpPr>
        <p:spPr/>
        <p:txBody>
          <a:bodyPr/>
          <a:lstStyle/>
          <a:p>
            <a:r>
              <a:rPr lang="en-US" dirty="0"/>
              <a:t>Possible breast-milk substitutes include: commercial infant formula, liquid animal milk (cow or goat), powdered animal milk, evaporated milk.</a:t>
            </a:r>
          </a:p>
        </p:txBody>
      </p:sp>
    </p:spTree>
    <p:extLst>
      <p:ext uri="{BB962C8B-B14F-4D97-AF65-F5344CB8AC3E}">
        <p14:creationId xmlns:p14="http://schemas.microsoft.com/office/powerpoint/2010/main" val="75677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003C2-74A9-4A4B-85E4-ABA2F7643060}"/>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6590BF2-4C91-4711-96A6-7C0650186422}"/>
              </a:ext>
            </a:extLst>
          </p:cNvPr>
          <p:cNvSpPr>
            <a:spLocks noGrp="1"/>
          </p:cNvSpPr>
          <p:nvPr>
            <p:ph idx="1"/>
          </p:nvPr>
        </p:nvSpPr>
        <p:spPr>
          <a:xfrm>
            <a:off x="838200" y="681038"/>
            <a:ext cx="10515600" cy="5495925"/>
          </a:xfrm>
        </p:spPr>
        <p:txBody>
          <a:bodyPr>
            <a:normAutofit fontScale="85000" lnSpcReduction="20000"/>
          </a:bodyPr>
          <a:lstStyle/>
          <a:p>
            <a:r>
              <a:rPr lang="en-US" dirty="0"/>
              <a:t>WHAT IS THE INTERNATIONAL CODE OF MARKETING OF BREAST-MILK SUBSTITUTES? </a:t>
            </a:r>
          </a:p>
          <a:p>
            <a:r>
              <a:rPr lang="en-US" dirty="0"/>
              <a:t>The Code is a set of recommendations to regulate the marketing of breast-milk substitutes, feeding bottles and teats. </a:t>
            </a:r>
          </a:p>
          <a:p>
            <a:r>
              <a:rPr lang="en-US" dirty="0"/>
              <a:t>The Code aims to stop the aggressive and inappropriate marketing of breast-milk substitutes. </a:t>
            </a:r>
          </a:p>
          <a:p>
            <a:r>
              <a:rPr lang="en-US" dirty="0"/>
              <a:t>The 34th session of the World Health Assembly (WHA) adopted the International Code of Marketing of Breast-milk Substitutes in 1981 as a minimum requirement to protect and promote appropriate infant and young child feeding. </a:t>
            </a:r>
          </a:p>
          <a:p>
            <a:r>
              <a:rPr lang="en-US" dirty="0"/>
              <a:t>The Code aims to contribute "to the provision of safe and adequate nutrition for infants, by the protection and promotion of breastfeeding, and by ensuring the proper use of breast-milk substitutes, when these are necessary, on the basis of adequate information and through appropriate marketing and distribution“</a:t>
            </a:r>
          </a:p>
          <a:p>
            <a:r>
              <a:rPr lang="en-US" dirty="0"/>
              <a:t>The Code advocates that babies be breastfed. If babies are not breastfed, for whatever reason, the Code also advocates that they be fed safely on the best available nutritional alternative. Breast-milk substitutes should be available when needed, but not be promoted.  </a:t>
            </a:r>
          </a:p>
        </p:txBody>
      </p:sp>
    </p:spTree>
    <p:extLst>
      <p:ext uri="{BB962C8B-B14F-4D97-AF65-F5344CB8AC3E}">
        <p14:creationId xmlns:p14="http://schemas.microsoft.com/office/powerpoint/2010/main" val="61129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E2C10-E098-4BDA-9614-5511A1A50341}"/>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40A1BB1-0392-4D7F-B38C-C6544CD5DCD9}"/>
              </a:ext>
            </a:extLst>
          </p:cNvPr>
          <p:cNvSpPr>
            <a:spLocks noGrp="1"/>
          </p:cNvSpPr>
          <p:nvPr>
            <p:ph idx="1"/>
          </p:nvPr>
        </p:nvSpPr>
        <p:spPr>
          <a:xfrm>
            <a:off x="838200" y="681038"/>
            <a:ext cx="10515600" cy="5495925"/>
          </a:xfrm>
        </p:spPr>
        <p:txBody>
          <a:bodyPr/>
          <a:lstStyle/>
          <a:p>
            <a:r>
              <a:rPr lang="en-US" dirty="0"/>
              <a:t>WHY IS THE CODE IMPORTANT? </a:t>
            </a:r>
          </a:p>
          <a:p>
            <a:r>
              <a:rPr lang="en-US" dirty="0"/>
              <a:t>The Code is an important part of creating an overall environment that enables mothers to make the best possible feeding choice, based on impartial information and free of commercial influences, and to be fully supported in doing so.</a:t>
            </a:r>
          </a:p>
          <a:p>
            <a:r>
              <a:rPr lang="en-US" dirty="0"/>
              <a:t> Inappropriate marketing of food products that compete with breastfeeding is an important factor that often negatively affects the choice of a mother to breastfeed her infant optimally. </a:t>
            </a:r>
          </a:p>
          <a:p>
            <a:r>
              <a:rPr lang="en-US" dirty="0"/>
              <a:t>Given the special vulnerability of infants and the risks involved in inappropriate feeding practices, usual marketing practices are therefore unsuitable for these products. </a:t>
            </a:r>
          </a:p>
        </p:txBody>
      </p:sp>
    </p:spTree>
    <p:extLst>
      <p:ext uri="{BB962C8B-B14F-4D97-AF65-F5344CB8AC3E}">
        <p14:creationId xmlns:p14="http://schemas.microsoft.com/office/powerpoint/2010/main" val="577792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D73F3-4824-43FD-AB49-B2C65673DA43}"/>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D649AE-31E7-4287-804F-9EC18CBACDF2}"/>
              </a:ext>
            </a:extLst>
          </p:cNvPr>
          <p:cNvSpPr>
            <a:spLocks noGrp="1"/>
          </p:cNvSpPr>
          <p:nvPr>
            <p:ph idx="1"/>
          </p:nvPr>
        </p:nvSpPr>
        <p:spPr>
          <a:xfrm>
            <a:off x="838200" y="681038"/>
            <a:ext cx="10515600" cy="5495925"/>
          </a:xfrm>
        </p:spPr>
        <p:txBody>
          <a:bodyPr/>
          <a:lstStyle/>
          <a:p>
            <a:r>
              <a:rPr lang="en-US" dirty="0"/>
              <a:t>WHAT ASPECTS DOES THE CODE COVER?</a:t>
            </a:r>
          </a:p>
          <a:p>
            <a:r>
              <a:rPr lang="en-US" dirty="0"/>
              <a:t> The Code sets out detailed provisions with regard to: </a:t>
            </a:r>
          </a:p>
          <a:p>
            <a:r>
              <a:rPr lang="en-US" dirty="0"/>
              <a:t>1. Information and education on infant feeding; </a:t>
            </a:r>
          </a:p>
          <a:p>
            <a:r>
              <a:rPr lang="en-US" dirty="0"/>
              <a:t>2. Promotion of breast-milk substitutes and related products to the general public and mothers; </a:t>
            </a:r>
          </a:p>
          <a:p>
            <a:r>
              <a:rPr lang="en-US" dirty="0"/>
              <a:t>3. Promotion of breast-milk substitutes and related products to health workers and in health care settings; </a:t>
            </a:r>
          </a:p>
          <a:p>
            <a:r>
              <a:rPr lang="en-US" dirty="0"/>
              <a:t>4. Labelling and quality of breast-milk substitutes and related products; and </a:t>
            </a:r>
          </a:p>
          <a:p>
            <a:r>
              <a:rPr lang="en-US" dirty="0"/>
              <a:t>5. Implementation and monitoring of the Code.</a:t>
            </a:r>
          </a:p>
        </p:txBody>
      </p:sp>
    </p:spTree>
    <p:extLst>
      <p:ext uri="{BB962C8B-B14F-4D97-AF65-F5344CB8AC3E}">
        <p14:creationId xmlns:p14="http://schemas.microsoft.com/office/powerpoint/2010/main" val="402665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7D85B-29E1-441C-AA86-82067E3B41B9}"/>
              </a:ext>
            </a:extLst>
          </p:cNvPr>
          <p:cNvSpPr>
            <a:spLocks noGrp="1"/>
          </p:cNvSpPr>
          <p:nvPr>
            <p:ph type="title"/>
          </p:nvPr>
        </p:nvSpPr>
        <p:spPr>
          <a:xfrm>
            <a:off x="838200" y="365126"/>
            <a:ext cx="10515600" cy="21165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A758253-3BE8-487C-9694-F6D3D3B7368B}"/>
              </a:ext>
            </a:extLst>
          </p:cNvPr>
          <p:cNvSpPr>
            <a:spLocks noGrp="1"/>
          </p:cNvSpPr>
          <p:nvPr>
            <p:ph idx="1"/>
          </p:nvPr>
        </p:nvSpPr>
        <p:spPr>
          <a:xfrm>
            <a:off x="838200" y="576776"/>
            <a:ext cx="10515600" cy="5600187"/>
          </a:xfrm>
        </p:spPr>
        <p:txBody>
          <a:bodyPr/>
          <a:lstStyle/>
          <a:p>
            <a:r>
              <a:rPr lang="en-US" dirty="0"/>
              <a:t>WHAT PRODUCTS ARE COVERED BY THE CODE? </a:t>
            </a:r>
          </a:p>
          <a:p>
            <a:r>
              <a:rPr lang="en-US" dirty="0"/>
              <a:t>The Code applies to the marketing and related practices of the following products: </a:t>
            </a:r>
          </a:p>
          <a:p>
            <a:r>
              <a:rPr lang="en-US" dirty="0"/>
              <a:t>breast-milk substitutes, including infant formula. This should be understood to include any milks (or products that could be used to replace milk) that are specifically marketed for feeding infants and young children up to the age of 3 years, including follow-up formula and growing-up milks </a:t>
            </a:r>
          </a:p>
          <a:p>
            <a:r>
              <a:rPr lang="en-US" dirty="0"/>
              <a:t> other foods and beverages promoted to be suitable for feeding a baby during the first six months of life when exclusive breastfeeding is recommended. This would include baby teas, juices and waters, </a:t>
            </a:r>
            <a:r>
              <a:rPr lang="en-US" dirty="0" err="1"/>
              <a:t>etc</a:t>
            </a:r>
            <a:endParaRPr lang="en-US" dirty="0"/>
          </a:p>
          <a:p>
            <a:r>
              <a:rPr lang="en-US" dirty="0"/>
              <a:t>  feeding bottles and teats.  </a:t>
            </a:r>
          </a:p>
        </p:txBody>
      </p:sp>
    </p:spTree>
    <p:extLst>
      <p:ext uri="{BB962C8B-B14F-4D97-AF65-F5344CB8AC3E}">
        <p14:creationId xmlns:p14="http://schemas.microsoft.com/office/powerpoint/2010/main" val="2100973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1525</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Code of marketing of breast milk substitutes</vt:lpstr>
      <vt:lpstr>PowerPoint Presentation</vt:lpstr>
      <vt:lpstr>PowerPoint Presentation</vt:lpstr>
      <vt:lpstr>PowerPoint Presentation</vt:lpstr>
      <vt:lpstr>Breast Milk Substitutes</vt:lpstr>
      <vt:lpstr>PowerPoint Presentation</vt:lpstr>
      <vt:lpstr>PowerPoint Presentation</vt:lpstr>
      <vt:lpstr>PowerPoint Presentation</vt:lpstr>
      <vt:lpstr>PowerPoint Presentation</vt:lpstr>
      <vt:lpstr>PowerPoint Presentation</vt:lpstr>
      <vt:lpstr>PowerPoint Presentation</vt:lpstr>
      <vt:lpstr>Provisions of the code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marketing of breast milk susstitutes</dc:title>
  <dc:creator>Tola</dc:creator>
  <cp:lastModifiedBy>Tola</cp:lastModifiedBy>
  <cp:revision>16</cp:revision>
  <dcterms:created xsi:type="dcterms:W3CDTF">2019-03-14T11:34:10Z</dcterms:created>
  <dcterms:modified xsi:type="dcterms:W3CDTF">2019-04-19T15:18:58Z</dcterms:modified>
</cp:coreProperties>
</file>