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1"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2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3D8FC836-DD05-4805-A02F-F5EFE2D7BB2D}" type="datetimeFigureOut">
              <a:rPr lang="en-US"/>
              <a:pPr>
                <a:defRPr/>
              </a:pPr>
              <a:t>4/28/2020</a:t>
            </a:fld>
            <a:endParaRPr lang="en-US"/>
          </a:p>
        </p:txBody>
      </p:sp>
      <p:sp>
        <p:nvSpPr>
          <p:cNvPr id="5" name="Footer Placeholder 18"/>
          <p:cNvSpPr>
            <a:spLocks noGrp="1"/>
          </p:cNvSpPr>
          <p:nvPr>
            <p:ph type="ftr" sz="quarter" idx="11"/>
          </p:nvPr>
        </p:nvSpPr>
        <p:spPr/>
        <p:txBody>
          <a:bodyPr/>
          <a:lstStyle>
            <a:lvl1pPr>
              <a:defRPr/>
            </a:lvl1pPr>
          </a:lstStyle>
          <a:p>
            <a:pPr>
              <a:defRPr/>
            </a:pPr>
            <a:endParaRPr lang="en-US"/>
          </a:p>
        </p:txBody>
      </p:sp>
      <p:sp>
        <p:nvSpPr>
          <p:cNvPr id="6" name="Slide Number Placeholder 26"/>
          <p:cNvSpPr>
            <a:spLocks noGrp="1"/>
          </p:cNvSpPr>
          <p:nvPr>
            <p:ph type="sldNum" sz="quarter" idx="12"/>
          </p:nvPr>
        </p:nvSpPr>
        <p:spPr/>
        <p:txBody>
          <a:bodyPr/>
          <a:lstStyle>
            <a:lvl1pPr>
              <a:defRPr/>
            </a:lvl1pPr>
          </a:lstStyle>
          <a:p>
            <a:pPr>
              <a:defRPr/>
            </a:pPr>
            <a:fld id="{89E0476B-FD01-4249-A4CD-0F7EE6D598B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F2CD3F9-0728-4F3B-A820-55BE629DE999}" type="datetimeFigureOut">
              <a:rPr lang="en-US"/>
              <a:pPr>
                <a:defRPr/>
              </a:pPr>
              <a:t>4/28/2020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524D640-AA92-4AA3-B5B6-EDC30E0E804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B6BE878-9204-4955-9B24-A571EA65DD6C}" type="datetimeFigureOut">
              <a:rPr lang="en-US"/>
              <a:pPr>
                <a:defRPr/>
              </a:pPr>
              <a:t>4/28/2020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D9DA18B4-1427-4342-BDE3-718F3170409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87F508-4822-46F0-9DF4-8E9EBE878F8F}" type="datetimeFigureOut">
              <a:rPr lang="en-US"/>
              <a:pPr>
                <a:defRPr/>
              </a:pPr>
              <a:t>4/28/2020</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FF46AB8F-F7A6-4B65-873A-130E42C3193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2F964A5-02B8-47CF-BC00-AF9DA1A1312A}" type="datetimeFigureOut">
              <a:rPr lang="en-US"/>
              <a:pPr>
                <a:defRPr/>
              </a:pPr>
              <a:t>4/28/2020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CADFD0E-38E4-43C1-A968-26ACF63403B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7BEA48E-2FE2-4969-AE15-7A28DC4A26F8}" type="datetimeFigureOut">
              <a:rPr lang="en-US"/>
              <a:pPr>
                <a:defRPr/>
              </a:pPr>
              <a:t>4/28/2020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A2C9BE3A-21E2-47A0-853E-F3AA4575C25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EBE1C02-3DD1-40D6-8EDA-2AF6401DC20B}" type="datetimeFigureOut">
              <a:rPr lang="en-US"/>
              <a:pPr>
                <a:defRPr/>
              </a:pPr>
              <a:t>4/28/2020</a:t>
            </a:fld>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F3E240A5-C6C6-434D-9432-1EE092ADC4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A766D4C-0382-41D0-9B48-2468CD3EE85C}" type="datetimeFigureOut">
              <a:rPr lang="en-US"/>
              <a:pPr>
                <a:defRPr/>
              </a:pPr>
              <a:t>4/28/2020</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16C4FED3-A05E-4401-B3FC-B46B06301EE7}"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405F55B-FBDB-45DF-A658-8287E819C16F}" type="datetimeFigureOut">
              <a:rPr lang="en-US"/>
              <a:pPr>
                <a:defRPr/>
              </a:pPr>
              <a:t>4/28/2020</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F323401C-7296-4FC4-A6DA-3C0DD3EE0F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6BDD8A3C-F600-48FA-A01F-8D18157690B4}" type="datetimeFigureOut">
              <a:rPr lang="en-US"/>
              <a:pPr>
                <a:defRPr/>
              </a:pPr>
              <a:t>4/28/2020</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CFA4AF20-E0FF-4AE9-9584-F608CC96610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79E4E026-4972-4BCC-8526-24C579828F5C}" type="datetimeFigureOut">
              <a:rPr lang="en-US"/>
              <a:pPr>
                <a:defRPr/>
              </a:pPr>
              <a:t>4/28/2020</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53CC794C-20FE-4F2F-B129-577369E3FE6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E0E5EC28-C27A-48E1-95F3-B1B6924A1E85}" type="datetimeFigureOut">
              <a:rPr lang="en-US"/>
              <a:pPr>
                <a:defRPr/>
              </a:pPr>
              <a:t>4/28/2020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253A650E-12F6-440B-B61D-200488BDB003}"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33400"/>
            <a:ext cx="7851648" cy="1066800"/>
          </a:xfrm>
        </p:spPr>
        <p:txBody>
          <a:bodyPr/>
          <a:lstStyle/>
          <a:p>
            <a:pPr algn="ctr" fontAlgn="auto">
              <a:spcAft>
                <a:spcPts val="0"/>
              </a:spcAft>
              <a:defRPr/>
            </a:pPr>
            <a:r>
              <a:rPr lang="en-US" dirty="0" smtClean="0"/>
              <a:t>Body Mass Index</a:t>
            </a:r>
            <a:endParaRPr lang="en-US" dirty="0"/>
          </a:p>
        </p:txBody>
      </p:sp>
      <p:pic>
        <p:nvPicPr>
          <p:cNvPr id="5123" name="Picture 3" descr="bmi-comparison.gif"/>
          <p:cNvPicPr>
            <a:picLocks noChangeAspect="1"/>
          </p:cNvPicPr>
          <p:nvPr/>
        </p:nvPicPr>
        <p:blipFill>
          <a:blip r:embed="rId2"/>
          <a:srcRect/>
          <a:stretch>
            <a:fillRect/>
          </a:stretch>
        </p:blipFill>
        <p:spPr bwMode="auto">
          <a:xfrm>
            <a:off x="2286000" y="1676400"/>
            <a:ext cx="3810000" cy="3895725"/>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704850"/>
            <a:ext cx="8229600" cy="1143000"/>
          </a:xfrm>
        </p:spPr>
        <p:txBody>
          <a:bodyPr/>
          <a:lstStyle/>
          <a:p>
            <a:pPr algn="ctr"/>
            <a:r>
              <a:rPr lang="en-US" smtClean="0"/>
              <a:t>BMI for The Under 20s</a:t>
            </a:r>
          </a:p>
        </p:txBody>
      </p:sp>
      <p:sp>
        <p:nvSpPr>
          <p:cNvPr id="3" name="Content Placeholder 2"/>
          <p:cNvSpPr>
            <a:spLocks noGrp="1"/>
          </p:cNvSpPr>
          <p:nvPr>
            <p:ph sz="half" idx="1"/>
          </p:nvPr>
        </p:nvSpPr>
        <p:spPr>
          <a:xfrm>
            <a:off x="457200" y="1920875"/>
            <a:ext cx="4038600" cy="4433888"/>
          </a:xfrm>
        </p:spPr>
        <p:txBody>
          <a:bodyPr>
            <a:normAutofit lnSpcReduction="10000"/>
          </a:bodyPr>
          <a:lstStyle/>
          <a:p>
            <a:pPr marL="274320" indent="-274320" fontAlgn="auto">
              <a:spcAft>
                <a:spcPts val="0"/>
              </a:spcAft>
              <a:buClr>
                <a:schemeClr val="accent3"/>
              </a:buClr>
              <a:buFont typeface="Wingdings 2"/>
              <a:buChar char=""/>
              <a:defRPr/>
            </a:pPr>
            <a:r>
              <a:rPr lang="en-US" dirty="0" smtClean="0"/>
              <a:t>This compares the BMI total with the general averages for children and not adults.</a:t>
            </a:r>
          </a:p>
          <a:p>
            <a:pPr marL="274320" indent="-274320" fontAlgn="auto">
              <a:spcAft>
                <a:spcPts val="0"/>
              </a:spcAft>
              <a:buClr>
                <a:schemeClr val="accent3"/>
              </a:buClr>
              <a:buFont typeface="Wingdings 2"/>
              <a:buChar char=""/>
              <a:defRPr/>
            </a:pPr>
            <a:r>
              <a:rPr lang="en-US" dirty="0" smtClean="0"/>
              <a:t>Calculate your BMI on the BMI Index and then plot it and your age on the chart.</a:t>
            </a:r>
          </a:p>
          <a:p>
            <a:pPr marL="274320" indent="-274320" fontAlgn="auto">
              <a:spcAft>
                <a:spcPts val="0"/>
              </a:spcAft>
              <a:buClr>
                <a:schemeClr val="accent3"/>
              </a:buClr>
              <a:buFont typeface="Wingdings 2"/>
              <a:buChar char=""/>
              <a:defRPr/>
            </a:pPr>
            <a:r>
              <a:rPr lang="en-US" dirty="0" smtClean="0"/>
              <a:t>Anywhere between the 5</a:t>
            </a:r>
            <a:r>
              <a:rPr lang="en-US" baseline="30000" dirty="0" smtClean="0"/>
              <a:t>th</a:t>
            </a:r>
            <a:r>
              <a:rPr lang="en-US" dirty="0" smtClean="0"/>
              <a:t> and 85</a:t>
            </a:r>
            <a:r>
              <a:rPr lang="en-US" baseline="30000" dirty="0" smtClean="0"/>
              <a:t>th</a:t>
            </a:r>
            <a:r>
              <a:rPr lang="en-US" dirty="0" smtClean="0"/>
              <a:t> percentile is considered “healthy”.</a:t>
            </a:r>
            <a:endParaRPr lang="en-US" dirty="0"/>
          </a:p>
        </p:txBody>
      </p:sp>
      <p:pic>
        <p:nvPicPr>
          <p:cNvPr id="14340" name="Content Placeholder 4" descr="433px-BMIGirls_1_svg.png"/>
          <p:cNvPicPr>
            <a:picLocks noGrp="1" noChangeAspect="1"/>
          </p:cNvPicPr>
          <p:nvPr>
            <p:ph sz="half" idx="2"/>
          </p:nvPr>
        </p:nvPicPr>
        <p:blipFill>
          <a:blip r:embed="rId2"/>
          <a:srcRect/>
          <a:stretch>
            <a:fillRect/>
          </a:stretch>
        </p:blipFill>
        <p:spPr>
          <a:xfrm>
            <a:off x="5065713" y="1920875"/>
            <a:ext cx="3203575" cy="443388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704850"/>
            <a:ext cx="8229600" cy="1143000"/>
          </a:xfrm>
        </p:spPr>
        <p:txBody>
          <a:bodyPr/>
          <a:lstStyle/>
          <a:p>
            <a:pPr algn="ctr"/>
            <a:r>
              <a:rPr lang="en-US" smtClean="0"/>
              <a:t>International BMI Categories</a:t>
            </a:r>
          </a:p>
        </p:txBody>
      </p:sp>
      <p:sp>
        <p:nvSpPr>
          <p:cNvPr id="15363" name="Content Placeholder 2"/>
          <p:cNvSpPr>
            <a:spLocks noGrp="1"/>
          </p:cNvSpPr>
          <p:nvPr>
            <p:ph sz="half" idx="1"/>
          </p:nvPr>
        </p:nvSpPr>
        <p:spPr>
          <a:xfrm>
            <a:off x="457200" y="1920875"/>
            <a:ext cx="4038600" cy="4433888"/>
          </a:xfrm>
        </p:spPr>
        <p:txBody>
          <a:bodyPr/>
          <a:lstStyle/>
          <a:p>
            <a:r>
              <a:rPr lang="en-US" smtClean="0"/>
              <a:t>Unfortunately our world is one of have and have not and consequently the WHO has added the categories of “Starvation” to anyone who has a BMI under 15 and “morbidly obese” to anyone who has a BMI over 40.</a:t>
            </a:r>
          </a:p>
        </p:txBody>
      </p:sp>
      <p:graphicFrame>
        <p:nvGraphicFramePr>
          <p:cNvPr id="5" name="Content Placeholder 4"/>
          <p:cNvGraphicFramePr>
            <a:graphicFrameLocks noGrp="1"/>
          </p:cNvGraphicFramePr>
          <p:nvPr>
            <p:ph sz="half" idx="2"/>
          </p:nvPr>
        </p:nvGraphicFramePr>
        <p:xfrm>
          <a:off x="4648200" y="1920875"/>
          <a:ext cx="4267200" cy="3794128"/>
        </p:xfrm>
        <a:graphic>
          <a:graphicData uri="http://schemas.openxmlformats.org/drawingml/2006/table">
            <a:tbl>
              <a:tblPr firstRow="1" bandRow="1">
                <a:tableStyleId>{5C22544A-7EE6-4342-B048-85BDC9FD1C3A}</a:tableStyleId>
              </a:tblPr>
              <a:tblGrid>
                <a:gridCol w="2133600"/>
                <a:gridCol w="2133600"/>
              </a:tblGrid>
              <a:tr h="847624">
                <a:tc>
                  <a:txBody>
                    <a:bodyPr/>
                    <a:lstStyle/>
                    <a:p>
                      <a:r>
                        <a:rPr lang="en-US" dirty="0"/>
                        <a:t>Category</a:t>
                      </a:r>
                    </a:p>
                  </a:txBody>
                  <a:tcPr anchor="ctr"/>
                </a:tc>
                <a:tc>
                  <a:txBody>
                    <a:bodyPr/>
                    <a:lstStyle/>
                    <a:p>
                      <a:r>
                        <a:rPr lang="en-US"/>
                        <a:t>BMI range – kg/m</a:t>
                      </a:r>
                      <a:r>
                        <a:rPr lang="en-US" baseline="30000"/>
                        <a:t>2</a:t>
                      </a:r>
                      <a:endParaRPr lang="en-US"/>
                    </a:p>
                  </a:txBody>
                  <a:tcPr anchor="ctr"/>
                </a:tc>
              </a:tr>
              <a:tr h="491084">
                <a:tc>
                  <a:txBody>
                    <a:bodyPr/>
                    <a:lstStyle/>
                    <a:p>
                      <a:r>
                        <a:rPr lang="en-US"/>
                        <a:t>Starvation</a:t>
                      </a:r>
                    </a:p>
                  </a:txBody>
                  <a:tcPr anchor="ctr"/>
                </a:tc>
                <a:tc>
                  <a:txBody>
                    <a:bodyPr/>
                    <a:lstStyle/>
                    <a:p>
                      <a:r>
                        <a:rPr lang="en-US"/>
                        <a:t>less than 14.9</a:t>
                      </a:r>
                    </a:p>
                  </a:txBody>
                  <a:tcPr anchor="ctr"/>
                </a:tc>
              </a:tr>
              <a:tr h="491084">
                <a:tc>
                  <a:txBody>
                    <a:bodyPr/>
                    <a:lstStyle/>
                    <a:p>
                      <a:r>
                        <a:rPr lang="en-US"/>
                        <a:t>Underweight</a:t>
                      </a:r>
                    </a:p>
                  </a:txBody>
                  <a:tcPr anchor="ctr"/>
                </a:tc>
                <a:tc>
                  <a:txBody>
                    <a:bodyPr/>
                    <a:lstStyle/>
                    <a:p>
                      <a:r>
                        <a:rPr lang="en-US"/>
                        <a:t>from 15 to 18.4</a:t>
                      </a:r>
                    </a:p>
                  </a:txBody>
                  <a:tcPr anchor="ctr"/>
                </a:tc>
              </a:tr>
              <a:tr h="491084">
                <a:tc>
                  <a:txBody>
                    <a:bodyPr/>
                    <a:lstStyle/>
                    <a:p>
                      <a:r>
                        <a:rPr lang="en-US"/>
                        <a:t>Normal</a:t>
                      </a:r>
                    </a:p>
                  </a:txBody>
                  <a:tcPr anchor="ctr"/>
                </a:tc>
                <a:tc>
                  <a:txBody>
                    <a:bodyPr/>
                    <a:lstStyle/>
                    <a:p>
                      <a:r>
                        <a:rPr lang="en-US"/>
                        <a:t>from 18.5 to 22.9</a:t>
                      </a:r>
                    </a:p>
                  </a:txBody>
                  <a:tcPr anchor="ctr"/>
                </a:tc>
              </a:tr>
              <a:tr h="491084">
                <a:tc>
                  <a:txBody>
                    <a:bodyPr/>
                    <a:lstStyle/>
                    <a:p>
                      <a:r>
                        <a:rPr lang="en-US"/>
                        <a:t>Overweight</a:t>
                      </a:r>
                    </a:p>
                  </a:txBody>
                  <a:tcPr anchor="ctr"/>
                </a:tc>
                <a:tc>
                  <a:txBody>
                    <a:bodyPr/>
                    <a:lstStyle/>
                    <a:p>
                      <a:r>
                        <a:rPr lang="en-US"/>
                        <a:t>from 23 to 27.5</a:t>
                      </a:r>
                    </a:p>
                  </a:txBody>
                  <a:tcPr anchor="ctr"/>
                </a:tc>
              </a:tr>
              <a:tr h="491084">
                <a:tc>
                  <a:txBody>
                    <a:bodyPr/>
                    <a:lstStyle/>
                    <a:p>
                      <a:r>
                        <a:rPr lang="en-US"/>
                        <a:t>Obese</a:t>
                      </a:r>
                    </a:p>
                  </a:txBody>
                  <a:tcPr anchor="ctr"/>
                </a:tc>
                <a:tc>
                  <a:txBody>
                    <a:bodyPr/>
                    <a:lstStyle/>
                    <a:p>
                      <a:r>
                        <a:rPr lang="en-US"/>
                        <a:t>from 27.6 to 40</a:t>
                      </a:r>
                    </a:p>
                  </a:txBody>
                  <a:tcPr anchor="ctr"/>
                </a:tc>
              </a:tr>
              <a:tr h="491084">
                <a:tc>
                  <a:txBody>
                    <a:bodyPr/>
                    <a:lstStyle/>
                    <a:p>
                      <a:r>
                        <a:rPr lang="en-US"/>
                        <a:t>Morbidly Obese</a:t>
                      </a:r>
                    </a:p>
                  </a:txBody>
                  <a:tcPr anchor="ctr"/>
                </a:tc>
                <a:tc>
                  <a:txBody>
                    <a:bodyPr/>
                    <a:lstStyle/>
                    <a:p>
                      <a:r>
                        <a:rPr lang="en-US" dirty="0"/>
                        <a:t>greater than 40</a:t>
                      </a:r>
                    </a:p>
                  </a:txBody>
                  <a:tcPr anchor="ct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04850"/>
            <a:ext cx="8229600" cy="1143000"/>
          </a:xfrm>
        </p:spPr>
        <p:txBody>
          <a:bodyPr/>
          <a:lstStyle/>
          <a:p>
            <a:pPr algn="ctr"/>
            <a:r>
              <a:rPr lang="en-US" smtClean="0"/>
              <a:t>Conclusion</a:t>
            </a:r>
          </a:p>
        </p:txBody>
      </p:sp>
      <p:sp>
        <p:nvSpPr>
          <p:cNvPr id="3" name="Content Placeholder 2"/>
          <p:cNvSpPr>
            <a:spLocks noGrp="1"/>
          </p:cNvSpPr>
          <p:nvPr>
            <p:ph sz="half" idx="1"/>
          </p:nvPr>
        </p:nvSpPr>
        <p:spPr>
          <a:xfrm>
            <a:off x="457200" y="1920875"/>
            <a:ext cx="4038600" cy="4433888"/>
          </a:xfrm>
        </p:spPr>
        <p:txBody>
          <a:bodyPr>
            <a:normAutofit fontScale="92500" lnSpcReduction="20000"/>
          </a:bodyPr>
          <a:lstStyle/>
          <a:p>
            <a:pPr marL="274320" indent="-274320" fontAlgn="auto">
              <a:spcAft>
                <a:spcPts val="0"/>
              </a:spcAft>
              <a:buClr>
                <a:schemeClr val="accent3"/>
              </a:buClr>
              <a:buFont typeface="Wingdings 2"/>
              <a:buChar char=""/>
              <a:defRPr/>
            </a:pPr>
            <a:r>
              <a:rPr lang="en-US" dirty="0" smtClean="0"/>
              <a:t>While BMI is fast and easy to calculate, it should not be the be all end all of determining whether or not someone is at a healthy weight.</a:t>
            </a:r>
          </a:p>
          <a:p>
            <a:pPr marL="274320" indent="-274320" fontAlgn="auto">
              <a:spcAft>
                <a:spcPts val="0"/>
              </a:spcAft>
              <a:buClr>
                <a:schemeClr val="accent3"/>
              </a:buClr>
              <a:buFont typeface="Wingdings 2"/>
              <a:buChar char=""/>
              <a:defRPr/>
            </a:pPr>
            <a:r>
              <a:rPr lang="en-US" dirty="0" smtClean="0"/>
              <a:t>However, if someone has a low BMI or a really high BMI, that should signal the potential for health problems and that person should see their doctor to discuss this.</a:t>
            </a:r>
            <a:endParaRPr lang="en-US" dirty="0"/>
          </a:p>
        </p:txBody>
      </p:sp>
      <p:pic>
        <p:nvPicPr>
          <p:cNvPr id="16388" name="Content Placeholder 4" descr="doctor visit.jpg"/>
          <p:cNvPicPr>
            <a:picLocks noGrp="1" noChangeAspect="1"/>
          </p:cNvPicPr>
          <p:nvPr>
            <p:ph sz="half" idx="2"/>
          </p:nvPr>
        </p:nvPicPr>
        <p:blipFill>
          <a:blip r:embed="rId2"/>
          <a:srcRect/>
          <a:stretch>
            <a:fillRect/>
          </a:stretch>
        </p:blipFill>
        <p:spPr>
          <a:xfrm>
            <a:off x="4495800" y="2133600"/>
            <a:ext cx="4183063" cy="3138488"/>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a:r>
              <a:rPr lang="en-US" smtClean="0"/>
              <a:t>Homework</a:t>
            </a:r>
          </a:p>
        </p:txBody>
      </p:sp>
      <p:sp>
        <p:nvSpPr>
          <p:cNvPr id="5" name="Content Placeholder 4"/>
          <p:cNvSpPr>
            <a:spLocks noGrp="1"/>
          </p:cNvSpPr>
          <p:nvPr>
            <p:ph idx="1"/>
          </p:nvPr>
        </p:nvSpPr>
        <p:spPr/>
        <p:txBody>
          <a:bodyPr>
            <a:normAutofit fontScale="85000" lnSpcReduction="10000"/>
          </a:bodyPr>
          <a:lstStyle/>
          <a:p>
            <a:pPr marL="514350" indent="-514350" fontAlgn="auto">
              <a:spcAft>
                <a:spcPts val="0"/>
              </a:spcAft>
              <a:buClr>
                <a:schemeClr val="accent3"/>
              </a:buClr>
              <a:buFont typeface="Wingdings 2"/>
              <a:buAutoNum type="arabicParenR"/>
              <a:defRPr/>
            </a:pPr>
            <a:r>
              <a:rPr lang="en-US" dirty="0" smtClean="0"/>
              <a:t>What does BMI stand for?  What does it calculate?</a:t>
            </a:r>
          </a:p>
          <a:p>
            <a:pPr marL="514350" indent="-514350" fontAlgn="auto">
              <a:spcAft>
                <a:spcPts val="0"/>
              </a:spcAft>
              <a:buClr>
                <a:schemeClr val="accent3"/>
              </a:buClr>
              <a:buFont typeface="Wingdings 2"/>
              <a:buAutoNum type="arabicParenR"/>
              <a:defRPr/>
            </a:pPr>
            <a:r>
              <a:rPr lang="en-US" dirty="0" smtClean="0"/>
              <a:t>What does BMI take into consideration in its calculation?</a:t>
            </a:r>
          </a:p>
          <a:p>
            <a:pPr marL="514350" indent="-514350" fontAlgn="auto">
              <a:spcAft>
                <a:spcPts val="0"/>
              </a:spcAft>
              <a:buClr>
                <a:schemeClr val="accent3"/>
              </a:buClr>
              <a:buFont typeface="Wingdings 2"/>
              <a:buAutoNum type="arabicParenR"/>
              <a:defRPr/>
            </a:pPr>
            <a:r>
              <a:rPr lang="en-US" dirty="0" smtClean="0"/>
              <a:t>What are three limitations of the BMI calculation?  Another way of saying this is what are three things BMI does not take into consideration.</a:t>
            </a:r>
          </a:p>
          <a:p>
            <a:pPr marL="514350" indent="-514350" fontAlgn="auto">
              <a:spcAft>
                <a:spcPts val="0"/>
              </a:spcAft>
              <a:buClr>
                <a:schemeClr val="accent3"/>
              </a:buClr>
              <a:buFont typeface="Wingdings 2"/>
              <a:buAutoNum type="arabicParenR"/>
              <a:defRPr/>
            </a:pPr>
            <a:r>
              <a:rPr lang="en-US" dirty="0" smtClean="0"/>
              <a:t>Calculate your BMI using the BMI index and compare the category you are in with the percentile you are in on the BMI for the U20s.  Are you in the same category on both charts?</a:t>
            </a:r>
          </a:p>
          <a:p>
            <a:pPr marL="514350" indent="-514350" fontAlgn="auto">
              <a:spcAft>
                <a:spcPts val="0"/>
              </a:spcAft>
              <a:buClr>
                <a:schemeClr val="accent3"/>
              </a:buClr>
              <a:buFont typeface="Wingdings 2"/>
              <a:buAutoNum type="arabicParenR"/>
              <a:defRPr/>
            </a:pPr>
            <a:r>
              <a:rPr lang="en-US" dirty="0" smtClean="0"/>
              <a:t>What country/countries do you believe would have the most people who fall into the “morbidly obese” category?  Why?</a:t>
            </a:r>
          </a:p>
          <a:p>
            <a:pPr marL="514350" indent="-514350" fontAlgn="auto">
              <a:spcAft>
                <a:spcPts val="0"/>
              </a:spcAft>
              <a:buClr>
                <a:schemeClr val="accent3"/>
              </a:buClr>
              <a:buFont typeface="Wingdings 2"/>
              <a:buAutoNum type="arabicParenR"/>
              <a:defRPr/>
            </a:pPr>
            <a:r>
              <a:rPr lang="en-US" dirty="0" smtClean="0"/>
              <a:t>What country/countries do you believe would have the most people who fall into the “starvation” category?  Why?</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57200" y="704850"/>
            <a:ext cx="8229600" cy="1143000"/>
          </a:xfrm>
        </p:spPr>
        <p:txBody>
          <a:bodyPr/>
          <a:lstStyle/>
          <a:p>
            <a:pPr algn="ctr"/>
            <a:r>
              <a:rPr lang="en-US" smtClean="0"/>
              <a:t>Healthy or not?</a:t>
            </a:r>
          </a:p>
        </p:txBody>
      </p:sp>
      <p:sp>
        <p:nvSpPr>
          <p:cNvPr id="18435" name="Text Placeholder 4"/>
          <p:cNvSpPr>
            <a:spLocks noGrp="1"/>
          </p:cNvSpPr>
          <p:nvPr>
            <p:ph type="body" idx="1"/>
          </p:nvPr>
        </p:nvSpPr>
        <p:spPr>
          <a:xfrm>
            <a:off x="457200" y="1855788"/>
            <a:ext cx="4040188" cy="658812"/>
          </a:xfrm>
        </p:spPr>
        <p:txBody>
          <a:bodyPr/>
          <a:lstStyle/>
          <a:p>
            <a:pPr algn="ctr"/>
            <a:r>
              <a:rPr lang="en-US" smtClean="0"/>
              <a:t>Arnold</a:t>
            </a:r>
          </a:p>
        </p:txBody>
      </p:sp>
      <p:sp>
        <p:nvSpPr>
          <p:cNvPr id="18436" name="Text Placeholder 6"/>
          <p:cNvSpPr>
            <a:spLocks noGrp="1"/>
          </p:cNvSpPr>
          <p:nvPr>
            <p:ph type="body" sz="half" idx="3"/>
          </p:nvPr>
        </p:nvSpPr>
        <p:spPr>
          <a:xfrm>
            <a:off x="4645025" y="1860550"/>
            <a:ext cx="4041775" cy="654050"/>
          </a:xfrm>
        </p:spPr>
        <p:txBody>
          <a:bodyPr/>
          <a:lstStyle/>
          <a:p>
            <a:pPr algn="ctr"/>
            <a:r>
              <a:rPr lang="en-US" smtClean="0"/>
              <a:t>DJ Qualls</a:t>
            </a:r>
          </a:p>
        </p:txBody>
      </p:sp>
      <p:pic>
        <p:nvPicPr>
          <p:cNvPr id="18437" name="Content Placeholder 9" descr="arnold_schwarzenegger_training.jpg"/>
          <p:cNvPicPr>
            <a:picLocks noGrp="1" noChangeAspect="1"/>
          </p:cNvPicPr>
          <p:nvPr>
            <p:ph sz="quarter" idx="2"/>
          </p:nvPr>
        </p:nvPicPr>
        <p:blipFill>
          <a:blip r:embed="rId2"/>
          <a:srcRect/>
          <a:stretch>
            <a:fillRect/>
          </a:stretch>
        </p:blipFill>
        <p:spPr>
          <a:xfrm>
            <a:off x="838200" y="2514600"/>
            <a:ext cx="3360738" cy="3854450"/>
          </a:xfrm>
        </p:spPr>
      </p:pic>
      <p:pic>
        <p:nvPicPr>
          <p:cNvPr id="18438" name="Content Placeholder 8" descr="skinny guy.jpg"/>
          <p:cNvPicPr>
            <a:picLocks noGrp="1" noChangeAspect="1"/>
          </p:cNvPicPr>
          <p:nvPr>
            <p:ph sz="quarter" idx="4"/>
          </p:nvPr>
        </p:nvPicPr>
        <p:blipFill>
          <a:blip r:embed="rId3"/>
          <a:srcRect/>
          <a:stretch>
            <a:fillRect/>
          </a:stretch>
        </p:blipFill>
        <p:spPr>
          <a:xfrm>
            <a:off x="5181600" y="2493963"/>
            <a:ext cx="2913063" cy="381635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704850"/>
            <a:ext cx="8229600" cy="1143000"/>
          </a:xfrm>
        </p:spPr>
        <p:txBody>
          <a:bodyPr/>
          <a:lstStyle/>
          <a:p>
            <a:pPr algn="ctr"/>
            <a:r>
              <a:rPr lang="en-US" smtClean="0"/>
              <a:t>Healthy or not?</a:t>
            </a:r>
          </a:p>
        </p:txBody>
      </p:sp>
      <p:sp>
        <p:nvSpPr>
          <p:cNvPr id="19459" name="Text Placeholder 4"/>
          <p:cNvSpPr>
            <a:spLocks noGrp="1"/>
          </p:cNvSpPr>
          <p:nvPr>
            <p:ph type="body" idx="1"/>
          </p:nvPr>
        </p:nvSpPr>
        <p:spPr>
          <a:xfrm>
            <a:off x="457200" y="1855788"/>
            <a:ext cx="4040188" cy="658812"/>
          </a:xfrm>
        </p:spPr>
        <p:txBody>
          <a:bodyPr/>
          <a:lstStyle/>
          <a:p>
            <a:pPr algn="ctr"/>
            <a:r>
              <a:rPr lang="en-US" smtClean="0"/>
              <a:t>Keira Knightley</a:t>
            </a:r>
          </a:p>
        </p:txBody>
      </p:sp>
      <p:sp>
        <p:nvSpPr>
          <p:cNvPr id="19460" name="Text Placeholder 6"/>
          <p:cNvSpPr>
            <a:spLocks noGrp="1"/>
          </p:cNvSpPr>
          <p:nvPr>
            <p:ph type="body" sz="half" idx="3"/>
          </p:nvPr>
        </p:nvSpPr>
        <p:spPr>
          <a:xfrm>
            <a:off x="4645025" y="1860550"/>
            <a:ext cx="4041775" cy="654050"/>
          </a:xfrm>
        </p:spPr>
        <p:txBody>
          <a:bodyPr/>
          <a:lstStyle/>
          <a:p>
            <a:pPr algn="ctr"/>
            <a:r>
              <a:rPr lang="en-US" smtClean="0"/>
              <a:t>Oprah Winfrey</a:t>
            </a:r>
          </a:p>
        </p:txBody>
      </p:sp>
      <p:pic>
        <p:nvPicPr>
          <p:cNvPr id="19461" name="Content Placeholder 11" descr="keira-knightley-02aa.jpg"/>
          <p:cNvPicPr>
            <a:picLocks noGrp="1" noChangeAspect="1"/>
          </p:cNvPicPr>
          <p:nvPr>
            <p:ph sz="quarter" idx="2"/>
          </p:nvPr>
        </p:nvPicPr>
        <p:blipFill>
          <a:blip r:embed="rId2"/>
          <a:srcRect/>
          <a:stretch>
            <a:fillRect/>
          </a:stretch>
        </p:blipFill>
        <p:spPr>
          <a:xfrm>
            <a:off x="1554163" y="2514600"/>
            <a:ext cx="1846262" cy="3846513"/>
          </a:xfrm>
        </p:spPr>
      </p:pic>
      <p:pic>
        <p:nvPicPr>
          <p:cNvPr id="19462" name="Content Placeholder 12" descr="oprah-winfrey.jpg"/>
          <p:cNvPicPr>
            <a:picLocks noGrp="1" noChangeAspect="1"/>
          </p:cNvPicPr>
          <p:nvPr>
            <p:ph sz="quarter" idx="4"/>
          </p:nvPr>
        </p:nvPicPr>
        <p:blipFill>
          <a:blip r:embed="rId3"/>
          <a:srcRect/>
          <a:stretch>
            <a:fillRect/>
          </a:stretch>
        </p:blipFill>
        <p:spPr>
          <a:xfrm>
            <a:off x="5334000" y="2438400"/>
            <a:ext cx="2590800" cy="38862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1143000"/>
          </a:xfrm>
        </p:spPr>
        <p:txBody>
          <a:bodyPr/>
          <a:lstStyle/>
          <a:p>
            <a:pPr algn="ctr"/>
            <a:r>
              <a:rPr lang="en-US" smtClean="0"/>
              <a:t>Introduction</a:t>
            </a:r>
          </a:p>
        </p:txBody>
      </p:sp>
      <p:sp>
        <p:nvSpPr>
          <p:cNvPr id="6147" name="Content Placeholder 2"/>
          <p:cNvSpPr>
            <a:spLocks noGrp="1"/>
          </p:cNvSpPr>
          <p:nvPr>
            <p:ph sz="half" idx="1"/>
          </p:nvPr>
        </p:nvSpPr>
        <p:spPr>
          <a:xfrm>
            <a:off x="457200" y="1920875"/>
            <a:ext cx="8458200" cy="1508125"/>
          </a:xfrm>
        </p:spPr>
        <p:txBody>
          <a:bodyPr/>
          <a:lstStyle/>
          <a:p>
            <a:r>
              <a:rPr lang="en-US" smtClean="0"/>
              <a:t>The </a:t>
            </a:r>
            <a:r>
              <a:rPr lang="en-US" smtClean="0">
                <a:solidFill>
                  <a:srgbClr val="FF0000"/>
                </a:solidFill>
              </a:rPr>
              <a:t>body mass index (BMI) </a:t>
            </a:r>
            <a:r>
              <a:rPr lang="en-US" smtClean="0"/>
              <a:t>is a statistical measurement using a person’s height and weight to determine their “healthy” body weight.</a:t>
            </a:r>
          </a:p>
        </p:txBody>
      </p:sp>
      <p:pic>
        <p:nvPicPr>
          <p:cNvPr id="6148" name="Content Placeholder 4" descr="bmi_chart.jpg"/>
          <p:cNvPicPr>
            <a:picLocks noGrp="1" noChangeAspect="1"/>
          </p:cNvPicPr>
          <p:nvPr>
            <p:ph sz="half" idx="2"/>
          </p:nvPr>
        </p:nvPicPr>
        <p:blipFill>
          <a:blip r:embed="rId2"/>
          <a:srcRect/>
          <a:stretch>
            <a:fillRect/>
          </a:stretch>
        </p:blipFill>
        <p:spPr>
          <a:xfrm>
            <a:off x="685800" y="3276600"/>
            <a:ext cx="7696200" cy="3203575"/>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1143000"/>
          </a:xfrm>
        </p:spPr>
        <p:txBody>
          <a:bodyPr/>
          <a:lstStyle/>
          <a:p>
            <a:pPr algn="ctr"/>
            <a:r>
              <a:rPr lang="en-US" smtClean="0"/>
              <a:t>Introduction</a:t>
            </a:r>
          </a:p>
        </p:txBody>
      </p:sp>
      <p:sp>
        <p:nvSpPr>
          <p:cNvPr id="7171" name="Content Placeholder 2"/>
          <p:cNvSpPr>
            <a:spLocks noGrp="1"/>
          </p:cNvSpPr>
          <p:nvPr>
            <p:ph sz="half" idx="1"/>
          </p:nvPr>
        </p:nvSpPr>
        <p:spPr>
          <a:xfrm>
            <a:off x="457200" y="1920875"/>
            <a:ext cx="4038600" cy="4433888"/>
          </a:xfrm>
        </p:spPr>
        <p:txBody>
          <a:bodyPr/>
          <a:lstStyle/>
          <a:p>
            <a:r>
              <a:rPr lang="en-US" smtClean="0"/>
              <a:t>BMI is controversial, because it does not actually measure a person’s percentage body fat.</a:t>
            </a:r>
          </a:p>
          <a:p>
            <a:r>
              <a:rPr lang="en-US" smtClean="0"/>
              <a:t>It just displays what a healthy weight range would be for a person’s height.</a:t>
            </a:r>
          </a:p>
        </p:txBody>
      </p:sp>
      <p:pic>
        <p:nvPicPr>
          <p:cNvPr id="7172" name="Content Placeholder 4" descr="bmi-comparison.gif"/>
          <p:cNvPicPr>
            <a:picLocks noGrp="1" noChangeAspect="1"/>
          </p:cNvPicPr>
          <p:nvPr>
            <p:ph sz="half" idx="2"/>
          </p:nvPr>
        </p:nvPicPr>
        <p:blipFill>
          <a:blip r:embed="rId2"/>
          <a:srcRect/>
          <a:stretch>
            <a:fillRect/>
          </a:stretch>
        </p:blipFill>
        <p:spPr>
          <a:xfrm>
            <a:off x="4762500" y="2189163"/>
            <a:ext cx="3810000" cy="3895725"/>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704850"/>
            <a:ext cx="8229600" cy="1143000"/>
          </a:xfrm>
        </p:spPr>
        <p:txBody>
          <a:bodyPr/>
          <a:lstStyle/>
          <a:p>
            <a:pPr algn="ctr"/>
            <a:r>
              <a:rPr lang="en-US" smtClean="0"/>
              <a:t>Introduction</a:t>
            </a:r>
          </a:p>
        </p:txBody>
      </p:sp>
      <p:sp>
        <p:nvSpPr>
          <p:cNvPr id="8195" name="Content Placeholder 2"/>
          <p:cNvSpPr>
            <a:spLocks noGrp="1"/>
          </p:cNvSpPr>
          <p:nvPr>
            <p:ph sz="half" idx="1"/>
          </p:nvPr>
        </p:nvSpPr>
        <p:spPr>
          <a:xfrm>
            <a:off x="457200" y="1920875"/>
            <a:ext cx="4038600" cy="4433888"/>
          </a:xfrm>
        </p:spPr>
        <p:txBody>
          <a:bodyPr/>
          <a:lstStyle/>
          <a:p>
            <a:r>
              <a:rPr lang="en-US" smtClean="0"/>
              <a:t>It is so easy to determine, which makes it so widespread in use.</a:t>
            </a:r>
          </a:p>
          <a:p>
            <a:r>
              <a:rPr lang="en-US" smtClean="0"/>
              <a:t>Mathematically it is figured out by the equation on the right.</a:t>
            </a:r>
          </a:p>
          <a:p>
            <a:r>
              <a:rPr lang="en-US" smtClean="0"/>
              <a:t>Most people, however, just use a BMI chart which are widely published.</a:t>
            </a:r>
          </a:p>
        </p:txBody>
      </p:sp>
      <p:pic>
        <p:nvPicPr>
          <p:cNvPr id="8196" name="Content Placeholder 4" descr="BMI equation.png"/>
          <p:cNvPicPr>
            <a:picLocks noGrp="1" noChangeAspect="1"/>
          </p:cNvPicPr>
          <p:nvPr>
            <p:ph sz="half" idx="2"/>
          </p:nvPr>
        </p:nvPicPr>
        <p:blipFill>
          <a:blip r:embed="rId2"/>
          <a:srcRect/>
          <a:stretch>
            <a:fillRect/>
          </a:stretch>
        </p:blipFill>
        <p:spPr>
          <a:xfrm>
            <a:off x="4419600" y="2971800"/>
            <a:ext cx="4181475" cy="1252538"/>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04850"/>
            <a:ext cx="8229600" cy="1143000"/>
          </a:xfrm>
        </p:spPr>
        <p:txBody>
          <a:bodyPr/>
          <a:lstStyle/>
          <a:p>
            <a:pPr algn="ctr"/>
            <a:r>
              <a:rPr lang="en-US" smtClean="0"/>
              <a:t>The History Behind It</a:t>
            </a:r>
          </a:p>
        </p:txBody>
      </p:sp>
      <p:sp>
        <p:nvSpPr>
          <p:cNvPr id="3" name="Content Placeholder 2"/>
          <p:cNvSpPr>
            <a:spLocks noGrp="1"/>
          </p:cNvSpPr>
          <p:nvPr>
            <p:ph sz="half" idx="1"/>
          </p:nvPr>
        </p:nvSpPr>
        <p:spPr>
          <a:xfrm>
            <a:off x="457200" y="1920875"/>
            <a:ext cx="4038600" cy="4433888"/>
          </a:xfrm>
        </p:spPr>
        <p:txBody>
          <a:bodyPr>
            <a:normAutofit fontScale="92500"/>
          </a:bodyPr>
          <a:lstStyle/>
          <a:p>
            <a:pPr marL="274320" indent="-274320" fontAlgn="auto">
              <a:spcAft>
                <a:spcPts val="0"/>
              </a:spcAft>
              <a:buClr>
                <a:schemeClr val="accent3"/>
              </a:buClr>
              <a:buFont typeface="Wingdings 2"/>
              <a:buChar char=""/>
              <a:defRPr/>
            </a:pPr>
            <a:r>
              <a:rPr lang="en-US" dirty="0" smtClean="0"/>
              <a:t>BMI was formulated around 1840 by Adolphe Quetelet.</a:t>
            </a:r>
          </a:p>
          <a:p>
            <a:pPr marL="274320" indent="-274320" fontAlgn="auto">
              <a:spcAft>
                <a:spcPts val="0"/>
              </a:spcAft>
              <a:buClr>
                <a:schemeClr val="accent3"/>
              </a:buClr>
              <a:buFont typeface="Wingdings 2"/>
              <a:buChar char=""/>
              <a:defRPr/>
            </a:pPr>
            <a:r>
              <a:rPr lang="en-US" dirty="0" smtClean="0"/>
              <a:t>He was a Belgian “Renaissance Man”.</a:t>
            </a:r>
          </a:p>
          <a:p>
            <a:pPr marL="274320" indent="-274320" fontAlgn="auto">
              <a:spcAft>
                <a:spcPts val="0"/>
              </a:spcAft>
              <a:buClr>
                <a:schemeClr val="accent3"/>
              </a:buClr>
              <a:buFont typeface="Wingdings 2"/>
              <a:buChar char=""/>
              <a:defRPr/>
            </a:pPr>
            <a:r>
              <a:rPr lang="en-US" dirty="0" smtClean="0"/>
              <a:t>He took a person’s mass in kilograms and divided it by their height in meters, squared.  This gave BMI, which was originally called the </a:t>
            </a:r>
            <a:r>
              <a:rPr lang="en-US" dirty="0" smtClean="0">
                <a:solidFill>
                  <a:srgbClr val="FF0000"/>
                </a:solidFill>
              </a:rPr>
              <a:t>Quatelet Index</a:t>
            </a:r>
            <a:r>
              <a:rPr lang="en-US" dirty="0" smtClean="0"/>
              <a:t>.</a:t>
            </a:r>
            <a:endParaRPr lang="en-US" dirty="0"/>
          </a:p>
        </p:txBody>
      </p:sp>
      <p:pic>
        <p:nvPicPr>
          <p:cNvPr id="9220" name="Content Placeholder 4" descr="quetelet.jpg"/>
          <p:cNvPicPr>
            <a:picLocks noGrp="1" noChangeAspect="1"/>
          </p:cNvPicPr>
          <p:nvPr>
            <p:ph sz="half" idx="2"/>
          </p:nvPr>
        </p:nvPicPr>
        <p:blipFill>
          <a:blip r:embed="rId2"/>
          <a:srcRect/>
          <a:stretch>
            <a:fillRect/>
          </a:stretch>
        </p:blipFill>
        <p:spPr>
          <a:xfrm>
            <a:off x="4960938" y="2065338"/>
            <a:ext cx="3413125" cy="4144962"/>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704850"/>
            <a:ext cx="8229600" cy="1143000"/>
          </a:xfrm>
        </p:spPr>
        <p:txBody>
          <a:bodyPr/>
          <a:lstStyle/>
          <a:p>
            <a:pPr algn="ctr"/>
            <a:r>
              <a:rPr lang="en-US" smtClean="0"/>
              <a:t>The History Behind It</a:t>
            </a:r>
          </a:p>
        </p:txBody>
      </p:sp>
      <p:sp>
        <p:nvSpPr>
          <p:cNvPr id="10243" name="Content Placeholder 2"/>
          <p:cNvSpPr>
            <a:spLocks noGrp="1"/>
          </p:cNvSpPr>
          <p:nvPr>
            <p:ph sz="half" idx="1"/>
          </p:nvPr>
        </p:nvSpPr>
        <p:spPr>
          <a:xfrm>
            <a:off x="457200" y="1920875"/>
            <a:ext cx="4038600" cy="4433888"/>
          </a:xfrm>
        </p:spPr>
        <p:txBody>
          <a:bodyPr/>
          <a:lstStyle/>
          <a:p>
            <a:r>
              <a:rPr lang="en-US" smtClean="0"/>
              <a:t>The term BMI came about in the 1970s in a paper by Ancel Keys.</a:t>
            </a:r>
          </a:p>
          <a:p>
            <a:r>
              <a:rPr lang="en-US" smtClean="0"/>
              <a:t>He was a scientist who looked at the influence of diet on health.</a:t>
            </a:r>
          </a:p>
          <a:p>
            <a:r>
              <a:rPr lang="en-US" smtClean="0"/>
              <a:t>He coined the categories for BMI: underweight, healthy, overweight and obese.</a:t>
            </a:r>
          </a:p>
        </p:txBody>
      </p:sp>
      <p:pic>
        <p:nvPicPr>
          <p:cNvPr id="10244" name="Content Placeholder 4" descr="ancel-keys.jpg"/>
          <p:cNvPicPr>
            <a:picLocks noGrp="1" noChangeAspect="1"/>
          </p:cNvPicPr>
          <p:nvPr>
            <p:ph sz="half" idx="2"/>
          </p:nvPr>
        </p:nvPicPr>
        <p:blipFill>
          <a:blip r:embed="rId2"/>
          <a:srcRect/>
          <a:stretch>
            <a:fillRect/>
          </a:stretch>
        </p:blipFill>
        <p:spPr>
          <a:xfrm>
            <a:off x="4984750" y="1920875"/>
            <a:ext cx="3365500" cy="4433888"/>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704850"/>
            <a:ext cx="8229600" cy="1143000"/>
          </a:xfrm>
        </p:spPr>
        <p:txBody>
          <a:bodyPr/>
          <a:lstStyle/>
          <a:p>
            <a:pPr algn="ctr"/>
            <a:r>
              <a:rPr lang="en-US" smtClean="0"/>
              <a:t>The History Behind It</a:t>
            </a:r>
          </a:p>
        </p:txBody>
      </p:sp>
      <p:sp>
        <p:nvSpPr>
          <p:cNvPr id="3" name="Content Placeholder 2"/>
          <p:cNvSpPr>
            <a:spLocks noGrp="1"/>
          </p:cNvSpPr>
          <p:nvPr>
            <p:ph sz="half" idx="1"/>
          </p:nvPr>
        </p:nvSpPr>
        <p:spPr>
          <a:xfrm>
            <a:off x="457200" y="1920875"/>
            <a:ext cx="4038600" cy="4433888"/>
          </a:xfrm>
        </p:spPr>
        <p:txBody>
          <a:bodyPr>
            <a:normAutofit fontScale="92500" lnSpcReduction="10000"/>
          </a:bodyPr>
          <a:lstStyle/>
          <a:p>
            <a:pPr marL="274320" indent="-274320" fontAlgn="auto">
              <a:spcAft>
                <a:spcPts val="0"/>
              </a:spcAft>
              <a:buClr>
                <a:schemeClr val="accent3"/>
              </a:buClr>
              <a:buFont typeface="Wingdings 2"/>
              <a:buChar char=""/>
              <a:defRPr/>
            </a:pPr>
            <a:r>
              <a:rPr lang="en-US" dirty="0" smtClean="0"/>
              <a:t>Keys said BMI could only be used when dealing with population studies and not individual studies, as he felt this was inappropriate.</a:t>
            </a:r>
          </a:p>
          <a:p>
            <a:pPr marL="274320" indent="-274320" fontAlgn="auto">
              <a:spcAft>
                <a:spcPts val="0"/>
              </a:spcAft>
              <a:buClr>
                <a:schemeClr val="accent3"/>
              </a:buClr>
              <a:buFont typeface="Wingdings 2"/>
              <a:buChar char=""/>
              <a:defRPr/>
            </a:pPr>
            <a:r>
              <a:rPr lang="en-US" dirty="0" smtClean="0"/>
              <a:t>Unfortunately no one heeded his advice and BMI started to become a widespread measurement used to determine a person’s “fatness” or “thinness”.</a:t>
            </a:r>
          </a:p>
        </p:txBody>
      </p:sp>
      <p:pic>
        <p:nvPicPr>
          <p:cNvPr id="11268" name="Content Placeholder 4" descr="fat_bastard.jpg"/>
          <p:cNvPicPr>
            <a:picLocks noGrp="1" noChangeAspect="1"/>
          </p:cNvPicPr>
          <p:nvPr>
            <p:ph sz="half" idx="2"/>
          </p:nvPr>
        </p:nvPicPr>
        <p:blipFill>
          <a:blip r:embed="rId2"/>
          <a:srcRect/>
          <a:stretch>
            <a:fillRect/>
          </a:stretch>
        </p:blipFill>
        <p:spPr>
          <a:xfrm>
            <a:off x="4572000" y="1981200"/>
            <a:ext cx="4141788" cy="3810000"/>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0"/>
            <a:ext cx="8229600" cy="1143000"/>
          </a:xfrm>
        </p:spPr>
        <p:txBody>
          <a:bodyPr/>
          <a:lstStyle/>
          <a:p>
            <a:pPr algn="ctr"/>
            <a:r>
              <a:rPr lang="en-US" smtClean="0"/>
              <a:t>The History Behind It</a:t>
            </a:r>
          </a:p>
        </p:txBody>
      </p:sp>
      <p:sp>
        <p:nvSpPr>
          <p:cNvPr id="12291" name="Content Placeholder 2"/>
          <p:cNvSpPr>
            <a:spLocks noGrp="1"/>
          </p:cNvSpPr>
          <p:nvPr>
            <p:ph sz="half" idx="1"/>
          </p:nvPr>
        </p:nvSpPr>
        <p:spPr>
          <a:xfrm>
            <a:off x="457200" y="1524000"/>
            <a:ext cx="4038600" cy="5211763"/>
          </a:xfrm>
        </p:spPr>
        <p:txBody>
          <a:bodyPr/>
          <a:lstStyle/>
          <a:p>
            <a:r>
              <a:rPr lang="en-US" smtClean="0"/>
              <a:t>BMI’s original purpose was to determine if inactive people were at a healthy weight since their diet would be the only thing to regulate their size.</a:t>
            </a:r>
          </a:p>
          <a:p>
            <a:r>
              <a:rPr lang="en-US" smtClean="0"/>
              <a:t>Knowledgeable doctors and scientists use it for population trends only.</a:t>
            </a:r>
          </a:p>
        </p:txBody>
      </p:sp>
      <p:pic>
        <p:nvPicPr>
          <p:cNvPr id="12292" name="Content Placeholder 4" descr="lazy.jpg"/>
          <p:cNvPicPr>
            <a:picLocks noGrp="1" noChangeAspect="1"/>
          </p:cNvPicPr>
          <p:nvPr>
            <p:ph sz="half" idx="2"/>
          </p:nvPr>
        </p:nvPicPr>
        <p:blipFill>
          <a:blip r:embed="rId2"/>
          <a:srcRect t="8183" b="16113"/>
          <a:stretch>
            <a:fillRect/>
          </a:stretch>
        </p:blipFill>
        <p:spPr>
          <a:xfrm>
            <a:off x="4800600" y="1371600"/>
            <a:ext cx="3695700" cy="2819400"/>
          </a:xfrm>
        </p:spPr>
      </p:pic>
      <p:pic>
        <p:nvPicPr>
          <p:cNvPr id="12293" name="Picture 5" descr="lazy2.jpg"/>
          <p:cNvPicPr>
            <a:picLocks noChangeAspect="1"/>
          </p:cNvPicPr>
          <p:nvPr/>
        </p:nvPicPr>
        <p:blipFill>
          <a:blip r:embed="rId3"/>
          <a:srcRect/>
          <a:stretch>
            <a:fillRect/>
          </a:stretch>
        </p:blipFill>
        <p:spPr bwMode="auto">
          <a:xfrm>
            <a:off x="4800600" y="4419600"/>
            <a:ext cx="3657600" cy="2030413"/>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704850"/>
            <a:ext cx="8229600" cy="1143000"/>
          </a:xfrm>
        </p:spPr>
        <p:txBody>
          <a:bodyPr/>
          <a:lstStyle/>
          <a:p>
            <a:pPr algn="ctr"/>
            <a:r>
              <a:rPr lang="en-US" smtClean="0"/>
              <a:t>Improving BMI</a:t>
            </a:r>
          </a:p>
        </p:txBody>
      </p:sp>
      <p:sp>
        <p:nvSpPr>
          <p:cNvPr id="3" name="Content Placeholder 2"/>
          <p:cNvSpPr>
            <a:spLocks noGrp="1"/>
          </p:cNvSpPr>
          <p:nvPr>
            <p:ph sz="half" idx="1"/>
          </p:nvPr>
        </p:nvSpPr>
        <p:spPr>
          <a:xfrm>
            <a:off x="457200" y="1920875"/>
            <a:ext cx="4038600" cy="4433888"/>
          </a:xfrm>
        </p:spPr>
        <p:txBody>
          <a:bodyPr>
            <a:normAutofit fontScale="85000" lnSpcReduction="10000"/>
          </a:bodyPr>
          <a:lstStyle/>
          <a:p>
            <a:pPr marL="274320" indent="-274320" fontAlgn="auto">
              <a:spcAft>
                <a:spcPts val="0"/>
              </a:spcAft>
              <a:buClr>
                <a:schemeClr val="accent3"/>
              </a:buClr>
              <a:buFont typeface="Wingdings 2"/>
              <a:buChar char=""/>
              <a:defRPr/>
            </a:pPr>
            <a:r>
              <a:rPr lang="en-US" dirty="0" smtClean="0"/>
              <a:t>There are lots of things BMI does not account for, however, recently there have been variations implemented for children and for non-North Americans.</a:t>
            </a:r>
          </a:p>
          <a:p>
            <a:pPr marL="274320" indent="-274320" fontAlgn="auto">
              <a:spcAft>
                <a:spcPts val="0"/>
              </a:spcAft>
              <a:buClr>
                <a:schemeClr val="accent3"/>
              </a:buClr>
              <a:buFont typeface="Wingdings 2"/>
              <a:buChar char=""/>
              <a:defRPr/>
            </a:pPr>
            <a:r>
              <a:rPr lang="en-US" dirty="0" smtClean="0"/>
              <a:t>This last variation was adopted by the World Health Organization (WHO) and consequently moved 30 million previously “healthy” Americans into the “overweight” category.</a:t>
            </a:r>
            <a:endParaRPr lang="en-US" dirty="0"/>
          </a:p>
        </p:txBody>
      </p:sp>
      <p:pic>
        <p:nvPicPr>
          <p:cNvPr id="13316" name="Content Placeholder 4" descr="433px-BMIBoys_1_svg.png"/>
          <p:cNvPicPr>
            <a:picLocks noGrp="1" noChangeAspect="1"/>
          </p:cNvPicPr>
          <p:nvPr>
            <p:ph sz="half" idx="2"/>
          </p:nvPr>
        </p:nvPicPr>
        <p:blipFill>
          <a:blip r:embed="rId2"/>
          <a:srcRect/>
          <a:stretch>
            <a:fillRect/>
          </a:stretch>
        </p:blipFill>
        <p:spPr>
          <a:xfrm>
            <a:off x="5065713" y="1920875"/>
            <a:ext cx="3203575" cy="4433888"/>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279c20c3caf3300dae6b438536eb8c56">
  <xsd:schema xmlns:xsd="http://www.w3.org/2001/XMLSchema" xmlns:p="http://schemas.microsoft.com/office/2006/metadata/properties" targetNamespace="http://schemas.microsoft.com/office/2006/metadata/properties" ma:root="true" ma:fieldsID="0d2e1ca116041f9e11471c52c4c9d60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FDC241C8-5DD4-43CE-B830-CDE1F75C4A77}">
  <ds:schemaRefs>
    <ds:schemaRef ds:uri="http://schemas.microsoft.com/sharepoint/v3/contenttype/forms"/>
  </ds:schemaRefs>
</ds:datastoreItem>
</file>

<file path=customXml/itemProps2.xml><?xml version="1.0" encoding="utf-8"?>
<ds:datastoreItem xmlns:ds="http://schemas.openxmlformats.org/officeDocument/2006/customXml" ds:itemID="{C01789F6-4C52-42C7-8053-67B18A3A8B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3A44AE5-3AFA-4AA3-9D8C-16AC4A5A1B49}">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Flow</Template>
  <TotalTime>99</TotalTime>
  <Words>696</Words>
  <Application>Microsoft Office PowerPoint</Application>
  <PresentationFormat>On-screen Show (4:3)</PresentationFormat>
  <Paragraphs>63</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Constantia</vt:lpstr>
      <vt:lpstr>Arial</vt:lpstr>
      <vt:lpstr>Calibri</vt:lpstr>
      <vt:lpstr>Wingdings 2</vt:lpstr>
      <vt:lpstr>Flow</vt:lpstr>
      <vt:lpstr>Body Mass Index</vt:lpstr>
      <vt:lpstr>Introduction</vt:lpstr>
      <vt:lpstr>Introduction</vt:lpstr>
      <vt:lpstr>Introduction</vt:lpstr>
      <vt:lpstr>The History Behind It</vt:lpstr>
      <vt:lpstr>The History Behind It</vt:lpstr>
      <vt:lpstr>The History Behind It</vt:lpstr>
      <vt:lpstr>The History Behind It</vt:lpstr>
      <vt:lpstr>Improving BMI</vt:lpstr>
      <vt:lpstr>BMI for The Under 20s</vt:lpstr>
      <vt:lpstr>International BMI Categories</vt:lpstr>
      <vt:lpstr>Conclusion</vt:lpstr>
      <vt:lpstr>Homework</vt:lpstr>
      <vt:lpstr>Healthy or not?</vt:lpstr>
      <vt:lpstr>Healthy or not?</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Body Mass Index</dc:title>
  <dc:creator>Dave Jarrell</dc:creator>
  <cp:lastModifiedBy>user</cp:lastModifiedBy>
  <cp:revision>11</cp:revision>
  <dcterms:created xsi:type="dcterms:W3CDTF">2009-09-16T03:38:25Z</dcterms:created>
  <dcterms:modified xsi:type="dcterms:W3CDTF">2020-04-28T08:43:34Z</dcterms:modified>
</cp:coreProperties>
</file>