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D7A9C8-11E9-4E49-AF1A-9368D35DF6DA}"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50150-CF69-4052-A518-4FEA7F4D2D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D7A9C8-11E9-4E49-AF1A-9368D35DF6DA}"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50150-CF69-4052-A518-4FEA7F4D2D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D7A9C8-11E9-4E49-AF1A-9368D35DF6DA}"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50150-CF69-4052-A518-4FEA7F4D2D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D7A9C8-11E9-4E49-AF1A-9368D35DF6DA}"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50150-CF69-4052-A518-4FEA7F4D2D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D7A9C8-11E9-4E49-AF1A-9368D35DF6DA}"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50150-CF69-4052-A518-4FEA7F4D2D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D7A9C8-11E9-4E49-AF1A-9368D35DF6DA}"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50150-CF69-4052-A518-4FEA7F4D2D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D7A9C8-11E9-4E49-AF1A-9368D35DF6DA}"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A50150-CF69-4052-A518-4FEA7F4D2D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D7A9C8-11E9-4E49-AF1A-9368D35DF6DA}"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A50150-CF69-4052-A518-4FEA7F4D2D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7A9C8-11E9-4E49-AF1A-9368D35DF6DA}"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A50150-CF69-4052-A518-4FEA7F4D2D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D7A9C8-11E9-4E49-AF1A-9368D35DF6DA}"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50150-CF69-4052-A518-4FEA7F4D2D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D7A9C8-11E9-4E49-AF1A-9368D35DF6DA}"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50150-CF69-4052-A518-4FEA7F4D2D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D7A9C8-11E9-4E49-AF1A-9368D35DF6DA}" type="datetimeFigureOut">
              <a:rPr lang="en-US" smtClean="0"/>
              <a:pPr/>
              <a:t>4/28/2020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50150-CF69-4052-A518-4FEA7F4D2D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n-US" sz="2400" dirty="0" smtClean="0">
                <a:solidFill>
                  <a:schemeClr val="tx1">
                    <a:lumMod val="75000"/>
                    <a:lumOff val="25000"/>
                  </a:schemeClr>
                </a:solidFill>
                <a:latin typeface="Constantia" pitchFamily="18" charset="0"/>
              </a:rPr>
              <a:t> VITAMINS</a:t>
            </a:r>
          </a:p>
          <a:p>
            <a:pPr algn="just">
              <a:buFont typeface="Arial" pitchFamily="34" charset="0"/>
              <a:buChar char="•"/>
            </a:pPr>
            <a:r>
              <a:rPr lang="en-US" sz="2000" dirty="0" smtClean="0">
                <a:solidFill>
                  <a:schemeClr val="tx1">
                    <a:lumMod val="75000"/>
                    <a:lumOff val="25000"/>
                  </a:schemeClr>
                </a:solidFill>
                <a:latin typeface="Constantia" pitchFamily="18" charset="0"/>
              </a:rPr>
              <a:t>T</a:t>
            </a:r>
            <a:r>
              <a:rPr lang="en-US" sz="2000" dirty="0" smtClean="0">
                <a:solidFill>
                  <a:schemeClr val="tx1">
                    <a:lumMod val="95000"/>
                    <a:lumOff val="5000"/>
                  </a:schemeClr>
                </a:solidFill>
                <a:latin typeface="Constantia" pitchFamily="18" charset="0"/>
              </a:rPr>
              <a:t>he term vitamin was coined from the words ‘vital amine” as early scientists (1912 by Casmir Funk a polish Biochemist))felt these chemicals  which are vital for  life were amines.</a:t>
            </a:r>
          </a:p>
          <a:p>
            <a:pPr algn="just">
              <a:buFont typeface="Arial" pitchFamily="34" charset="0"/>
              <a:buChar char="•"/>
            </a:pPr>
            <a:r>
              <a:rPr lang="en-US" sz="2000" dirty="0" smtClean="0">
                <a:solidFill>
                  <a:schemeClr val="tx1">
                    <a:lumMod val="95000"/>
                    <a:lumOff val="5000"/>
                  </a:schemeClr>
                </a:solidFill>
                <a:latin typeface="Constantia" pitchFamily="18" charset="0"/>
              </a:rPr>
              <a:t>Vitamins is the term used for a group of potent organic compounds which occur in minute quantities in food and which are essential for some specific body functions such as regulation, maintenance, growth and protection.</a:t>
            </a:r>
          </a:p>
          <a:p>
            <a:pPr algn="just">
              <a:buFont typeface="Arial" pitchFamily="34" charset="0"/>
              <a:buChar char="•"/>
            </a:pPr>
            <a:r>
              <a:rPr lang="en-US" sz="2000" dirty="0" smtClean="0">
                <a:solidFill>
                  <a:schemeClr val="tx1">
                    <a:lumMod val="95000"/>
                    <a:lumOff val="5000"/>
                  </a:schemeClr>
                </a:solidFill>
                <a:latin typeface="Constantia" pitchFamily="18" charset="0"/>
              </a:rPr>
              <a:t>Many of them cannot be synthesized, at least in adequate amounts by the body and must be obtained from the diet.</a:t>
            </a:r>
          </a:p>
          <a:p>
            <a:pPr algn="just">
              <a:buFont typeface="Arial" pitchFamily="34" charset="0"/>
              <a:buChar char="•"/>
            </a:pPr>
            <a:r>
              <a:rPr lang="en-US" sz="2000" dirty="0" smtClean="0">
                <a:solidFill>
                  <a:schemeClr val="tx1">
                    <a:lumMod val="95000"/>
                    <a:lumOff val="5000"/>
                  </a:schemeClr>
                </a:solidFill>
                <a:latin typeface="Constantia" pitchFamily="18" charset="0"/>
              </a:rPr>
              <a:t>Characteristics: It is vital organic dietary subs which is not CHO, pro, fat or mineral, it is required in small qty to perform  a particular function or to prevent  def disease, they cannot be synthesized by the body  and must be supplied through food though there are exceptions, </a:t>
            </a:r>
          </a:p>
          <a:p>
            <a:r>
              <a:rPr lang="en-US" sz="2000" dirty="0" smtClean="0">
                <a:solidFill>
                  <a:schemeClr val="tx1">
                    <a:lumMod val="95000"/>
                    <a:lumOff val="5000"/>
                  </a:schemeClr>
                </a:solidFill>
                <a:latin typeface="Constantia" pitchFamily="18" charset="0"/>
              </a:rPr>
              <a:t> Classification</a:t>
            </a:r>
          </a:p>
          <a:p>
            <a:pPr algn="just">
              <a:buFont typeface="Arial" pitchFamily="34" charset="0"/>
              <a:buChar char="•"/>
            </a:pPr>
            <a:r>
              <a:rPr lang="en-US" sz="2000" dirty="0" smtClean="0">
                <a:solidFill>
                  <a:schemeClr val="tx1">
                    <a:lumMod val="95000"/>
                    <a:lumOff val="5000"/>
                  </a:schemeClr>
                </a:solidFill>
                <a:latin typeface="Constantia" pitchFamily="18" charset="0"/>
              </a:rPr>
              <a:t>Vitamins are grouped according to their solubility in either fat or water.</a:t>
            </a:r>
          </a:p>
          <a:p>
            <a:pPr algn="just">
              <a:buFont typeface="Arial" pitchFamily="34" charset="0"/>
              <a:buChar char="•"/>
            </a:pPr>
            <a:r>
              <a:rPr lang="en-US" sz="2000" dirty="0" smtClean="0">
                <a:solidFill>
                  <a:schemeClr val="tx1">
                    <a:lumMod val="95000"/>
                    <a:lumOff val="5000"/>
                  </a:schemeClr>
                </a:solidFill>
                <a:latin typeface="Constantia" pitchFamily="18" charset="0"/>
              </a:rPr>
              <a:t>Fat soluble vitamins: The fat soluble vitamins are vitamins A,D,E and K. They require  fat for their absorption and can be stored in the body.</a:t>
            </a:r>
          </a:p>
          <a:p>
            <a:pPr algn="just">
              <a:buFont typeface="Arial" pitchFamily="34" charset="0"/>
              <a:buChar char="•"/>
            </a:pPr>
            <a:r>
              <a:rPr lang="en-US" sz="2000" dirty="0" smtClean="0">
                <a:solidFill>
                  <a:schemeClr val="tx1">
                    <a:lumMod val="95000"/>
                    <a:lumOff val="5000"/>
                  </a:schemeClr>
                </a:solidFill>
                <a:latin typeface="Constantia" pitchFamily="18" charset="0"/>
              </a:rPr>
              <a:t>Water soluble vitamins are B-complex vitamins and vitamin C. They are easily absorbed and the excess consumed is excreted in the u</a:t>
            </a:r>
            <a:r>
              <a:rPr lang="en-US" sz="2400" dirty="0" smtClean="0">
                <a:solidFill>
                  <a:schemeClr val="tx1">
                    <a:lumMod val="95000"/>
                    <a:lumOff val="5000"/>
                  </a:schemeClr>
                </a:solidFill>
                <a:latin typeface="Constantia" pitchFamily="18" charset="0"/>
              </a:rPr>
              <a:t>rine.</a:t>
            </a:r>
            <a:endParaRPr lang="en-US" sz="2400" dirty="0">
              <a:solidFill>
                <a:schemeClr val="tx1">
                  <a:lumMod val="75000"/>
                  <a:lumOff val="25000"/>
                </a:schemeClr>
              </a:solidFill>
              <a:latin typeface="Constant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lnSpc>
                <a:spcPct val="90000"/>
              </a:lnSpc>
              <a:buClr>
                <a:schemeClr val="tx1"/>
              </a:buClr>
              <a:buNone/>
              <a:defRPr/>
            </a:pPr>
            <a:r>
              <a:rPr lang="en-US" sz="2400" b="1" dirty="0" smtClean="0">
                <a:latin typeface="Constantia" pitchFamily="18" charset="0"/>
              </a:rPr>
              <a:t>Requirements:</a:t>
            </a:r>
            <a:r>
              <a:rPr lang="en-US" sz="2400" dirty="0" smtClean="0">
                <a:latin typeface="Constantia" pitchFamily="18" charset="0"/>
              </a:rPr>
              <a:t> </a:t>
            </a:r>
          </a:p>
          <a:p>
            <a:pPr algn="just">
              <a:lnSpc>
                <a:spcPct val="90000"/>
              </a:lnSpc>
              <a:buClr>
                <a:schemeClr val="tx1"/>
              </a:buClr>
              <a:defRPr/>
            </a:pPr>
            <a:r>
              <a:rPr lang="en-US" sz="2400" dirty="0" smtClean="0">
                <a:latin typeface="Constantia" pitchFamily="18" charset="0"/>
              </a:rPr>
              <a:t>0 month – 51yrs 					  5.0</a:t>
            </a:r>
            <a:r>
              <a:rPr lang="en-US" sz="2400" dirty="0" smtClean="0">
                <a:latin typeface="Constantia" pitchFamily="18" charset="0"/>
                <a:cs typeface="Arial" panose="020B0604020202020204" pitchFamily="34" charset="0"/>
              </a:rPr>
              <a:t>µg</a:t>
            </a:r>
            <a:r>
              <a:rPr lang="en-US" sz="2400" dirty="0" smtClean="0">
                <a:latin typeface="Constantia" pitchFamily="18" charset="0"/>
              </a:rPr>
              <a:t> (200 IU)</a:t>
            </a:r>
          </a:p>
          <a:p>
            <a:pPr algn="just">
              <a:lnSpc>
                <a:spcPct val="90000"/>
              </a:lnSpc>
              <a:buClr>
                <a:schemeClr val="tx1"/>
              </a:buClr>
              <a:defRPr/>
            </a:pPr>
            <a:r>
              <a:rPr lang="en-US" sz="2400" dirty="0" smtClean="0">
                <a:latin typeface="Constantia" pitchFamily="18" charset="0"/>
              </a:rPr>
              <a:t>51 – 70 yrs						10.0</a:t>
            </a:r>
            <a:r>
              <a:rPr lang="en-US" sz="2400" dirty="0" smtClean="0">
                <a:latin typeface="Constantia" pitchFamily="18" charset="0"/>
                <a:cs typeface="Arial" panose="020B0604020202020204" pitchFamily="34" charset="0"/>
              </a:rPr>
              <a:t>µg (400 IU)</a:t>
            </a:r>
          </a:p>
          <a:p>
            <a:pPr algn="just">
              <a:lnSpc>
                <a:spcPct val="90000"/>
              </a:lnSpc>
              <a:buClr>
                <a:schemeClr val="tx1"/>
              </a:buClr>
              <a:defRPr/>
            </a:pPr>
            <a:r>
              <a:rPr lang="en-US" sz="2400" dirty="0" smtClean="0">
                <a:latin typeface="Constantia" pitchFamily="18" charset="0"/>
                <a:cs typeface="Arial" panose="020B0604020202020204" pitchFamily="34" charset="0"/>
              </a:rPr>
              <a:t>≥ 70 years						15.0µg (600 IU)</a:t>
            </a:r>
          </a:p>
          <a:p>
            <a:pPr algn="just">
              <a:lnSpc>
                <a:spcPct val="90000"/>
              </a:lnSpc>
              <a:buClr>
                <a:schemeClr val="tx1"/>
              </a:buClr>
              <a:defRPr/>
            </a:pPr>
            <a:r>
              <a:rPr lang="en-US" sz="2400" dirty="0" smtClean="0">
                <a:latin typeface="Constantia" pitchFamily="18" charset="0"/>
                <a:cs typeface="Arial" panose="020B0604020202020204" pitchFamily="34" charset="0"/>
              </a:rPr>
              <a:t>Pregnant and lactating women			  5.0µg (200 IU)</a:t>
            </a:r>
          </a:p>
          <a:p>
            <a:pPr algn="just"/>
            <a:endParaRPr lang="en-US" sz="2400" dirty="0">
              <a:latin typeface="Constant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None/>
            </a:pPr>
            <a:r>
              <a:rPr lang="en-US" sz="2400" dirty="0" smtClean="0">
                <a:latin typeface="Constantia" pitchFamily="18" charset="0"/>
              </a:rPr>
              <a:t>Vitamin E (</a:t>
            </a:r>
            <a:r>
              <a:rPr lang="en-US" sz="2400" dirty="0" err="1" smtClean="0">
                <a:latin typeface="Constantia" pitchFamily="18" charset="0"/>
              </a:rPr>
              <a:t>Tocopherol</a:t>
            </a:r>
            <a:r>
              <a:rPr lang="en-US" sz="2400" dirty="0" smtClean="0">
                <a:latin typeface="Constantia" pitchFamily="18" charset="0"/>
              </a:rPr>
              <a:t>)</a:t>
            </a:r>
          </a:p>
          <a:p>
            <a:pPr algn="just"/>
            <a:r>
              <a:rPr lang="en-US" sz="2400" dirty="0" smtClean="0">
                <a:latin typeface="Constantia" pitchFamily="18" charset="0"/>
              </a:rPr>
              <a:t>The term vitamin E is applied to a group of chemical compounds collectively termed </a:t>
            </a:r>
            <a:r>
              <a:rPr lang="en-US" sz="2400" dirty="0" err="1" smtClean="0">
                <a:latin typeface="Constantia" pitchFamily="18" charset="0"/>
              </a:rPr>
              <a:t>tocopherols</a:t>
            </a:r>
            <a:r>
              <a:rPr lang="en-US" sz="2400" dirty="0" smtClean="0">
                <a:latin typeface="Constantia" pitchFamily="18" charset="0"/>
              </a:rPr>
              <a:t>.</a:t>
            </a:r>
          </a:p>
          <a:p>
            <a:pPr algn="just"/>
            <a:r>
              <a:rPr lang="en-US" sz="2400" dirty="0" smtClean="0">
                <a:latin typeface="Constantia" pitchFamily="18" charset="0"/>
              </a:rPr>
              <a:t>The most active of them is </a:t>
            </a:r>
            <a:r>
              <a:rPr lang="el-GR" sz="2400" dirty="0" smtClean="0">
                <a:latin typeface="Constantia" pitchFamily="18" charset="0"/>
              </a:rPr>
              <a:t>α</a:t>
            </a:r>
            <a:r>
              <a:rPr lang="en-US" sz="2400" dirty="0" smtClean="0">
                <a:latin typeface="Constantia" pitchFamily="18" charset="0"/>
              </a:rPr>
              <a:t>-</a:t>
            </a:r>
            <a:r>
              <a:rPr lang="en-US" sz="2400" dirty="0" err="1" smtClean="0">
                <a:latin typeface="Constantia" pitchFamily="18" charset="0"/>
              </a:rPr>
              <a:t>tocopherol</a:t>
            </a:r>
            <a:r>
              <a:rPr lang="en-US" sz="2400" dirty="0" smtClean="0">
                <a:latin typeface="Constantia" pitchFamily="18" charset="0"/>
              </a:rPr>
              <a:t>.</a:t>
            </a:r>
          </a:p>
          <a:p>
            <a:pPr algn="just"/>
            <a:r>
              <a:rPr lang="en-US" sz="2400" dirty="0" smtClean="0">
                <a:latin typeface="Constantia" pitchFamily="18" charset="0"/>
              </a:rPr>
              <a:t>However, about eight different </a:t>
            </a:r>
            <a:r>
              <a:rPr lang="en-US" sz="2400" dirty="0" err="1" smtClean="0">
                <a:latin typeface="Constantia" pitchFamily="18" charset="0"/>
              </a:rPr>
              <a:t>tocopherols</a:t>
            </a:r>
            <a:r>
              <a:rPr lang="en-US" sz="2400" dirty="0" smtClean="0">
                <a:latin typeface="Constantia" pitchFamily="18" charset="0"/>
              </a:rPr>
              <a:t> and </a:t>
            </a:r>
            <a:r>
              <a:rPr lang="en-US" sz="2400" dirty="0" err="1" smtClean="0">
                <a:latin typeface="Constantia" pitchFamily="18" charset="0"/>
              </a:rPr>
              <a:t>tocotrienols</a:t>
            </a:r>
            <a:r>
              <a:rPr lang="en-US" sz="2400" dirty="0" smtClean="0">
                <a:latin typeface="Constantia" pitchFamily="18" charset="0"/>
              </a:rPr>
              <a:t> with vitamin E activity have been identified</a:t>
            </a:r>
          </a:p>
          <a:p>
            <a:pPr algn="just"/>
            <a:r>
              <a:rPr lang="en-US" sz="2400" dirty="0" err="1" smtClean="0">
                <a:latin typeface="Constantia" pitchFamily="18" charset="0"/>
              </a:rPr>
              <a:t>Tocopherols</a:t>
            </a:r>
            <a:r>
              <a:rPr lang="en-US" sz="2400" dirty="0" smtClean="0">
                <a:latin typeface="Constantia" pitchFamily="18" charset="0"/>
              </a:rPr>
              <a:t> consist  of alpha, beta, gamma and delta components.</a:t>
            </a:r>
          </a:p>
          <a:p>
            <a:pPr algn="just"/>
            <a:r>
              <a:rPr lang="en-US" sz="2400" dirty="0" smtClean="0">
                <a:latin typeface="Constantia" pitchFamily="18" charset="0"/>
              </a:rPr>
              <a:t>Vitamin E is stable to heat and acids. It is rapidly </a:t>
            </a:r>
            <a:r>
              <a:rPr lang="en-US" sz="2400" dirty="0" err="1" smtClean="0">
                <a:latin typeface="Constantia" pitchFamily="18" charset="0"/>
              </a:rPr>
              <a:t>oxidised</a:t>
            </a:r>
            <a:endParaRPr lang="en-US" sz="2400" dirty="0" smtClean="0">
              <a:latin typeface="Constantia" pitchFamily="18" charset="0"/>
            </a:endParaRPr>
          </a:p>
          <a:p>
            <a:pPr algn="ctr">
              <a:buNone/>
            </a:pPr>
            <a:r>
              <a:rPr lang="en-US" sz="2400" dirty="0" smtClean="0">
                <a:latin typeface="Constantia" pitchFamily="18" charset="0"/>
              </a:rPr>
              <a:t>Functions of vitamin E</a:t>
            </a:r>
          </a:p>
          <a:p>
            <a:pPr algn="just"/>
            <a:r>
              <a:rPr lang="en-US" sz="2400" dirty="0" smtClean="0">
                <a:latin typeface="Constantia" pitchFamily="18" charset="0"/>
              </a:rPr>
              <a:t>It is the most potent natural antioxidant found in food aided by vitamin C and selenium.</a:t>
            </a:r>
          </a:p>
          <a:p>
            <a:pPr algn="just"/>
            <a:r>
              <a:rPr lang="en-US" sz="2400" dirty="0" smtClean="0">
                <a:latin typeface="Constantia" pitchFamily="18" charset="0"/>
              </a:rPr>
              <a:t>It prevents oxidation of vitamin A in the intestine</a:t>
            </a:r>
          </a:p>
          <a:p>
            <a:pPr algn="just"/>
            <a:r>
              <a:rPr lang="en-US" sz="2400" dirty="0" smtClean="0">
                <a:latin typeface="Constantia" pitchFamily="18" charset="0"/>
              </a:rPr>
              <a:t>It protects normal cell membranes by preventing their breakdown.</a:t>
            </a:r>
          </a:p>
          <a:p>
            <a:pPr algn="just"/>
            <a:r>
              <a:rPr lang="en-US" sz="2400" dirty="0" smtClean="0">
                <a:latin typeface="Constantia" pitchFamily="18" charset="0"/>
              </a:rPr>
              <a:t>It prevents haemolysis of red blood cells</a:t>
            </a:r>
          </a:p>
          <a:p>
            <a:pPr algn="just"/>
            <a:r>
              <a:rPr lang="en-US" sz="2400" dirty="0" smtClean="0">
                <a:latin typeface="Constantia" pitchFamily="18" charset="0"/>
              </a:rPr>
              <a:t>It prevents the oxidation of polyunsaturated fatty acids</a:t>
            </a:r>
            <a:endParaRPr lang="en-US" sz="2400" dirty="0">
              <a:latin typeface="Constant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just"/>
            <a:r>
              <a:rPr lang="en-US" sz="2400" b="1" dirty="0" smtClean="0">
                <a:latin typeface="Constantia" pitchFamily="18" charset="0"/>
              </a:rPr>
              <a:t>Sources</a:t>
            </a:r>
            <a:r>
              <a:rPr lang="en-US" sz="2400" dirty="0" smtClean="0">
                <a:latin typeface="Constantia" pitchFamily="18" charset="0"/>
              </a:rPr>
              <a:t>: Vitamin E is widely distributed in foods, particularly vegetable oils/plant oils (e.g. cotton seed, canola, safflower, and sunflower oils),wheat germ, whole grains, legumes, nuts and dark green leafy vegetables.</a:t>
            </a:r>
            <a:r>
              <a:rPr lang="en-US" sz="2400" dirty="0" smtClean="0"/>
              <a:t> </a:t>
            </a:r>
            <a:r>
              <a:rPr lang="en-US" sz="2600" dirty="0" smtClean="0">
                <a:latin typeface="Constantia" pitchFamily="18" charset="0"/>
              </a:rPr>
              <a:t>Animal fats and dairy products contain little vitamin E.</a:t>
            </a:r>
          </a:p>
          <a:p>
            <a:pPr algn="just"/>
            <a:endParaRPr lang="en-US" sz="2400" dirty="0" smtClean="0">
              <a:latin typeface="Constantia" pitchFamily="18" charset="0"/>
            </a:endParaRPr>
          </a:p>
          <a:p>
            <a:pPr algn="just"/>
            <a:r>
              <a:rPr lang="en-US" sz="2400" b="1" dirty="0" smtClean="0">
                <a:latin typeface="Constantia" pitchFamily="18" charset="0"/>
              </a:rPr>
              <a:t>Deficiency: </a:t>
            </a:r>
            <a:r>
              <a:rPr lang="en-US" sz="2400" dirty="0" smtClean="0">
                <a:latin typeface="Constantia" pitchFamily="18" charset="0"/>
              </a:rPr>
              <a:t>In severe deficiency, although uncommon, increased haemolysis of red blood cells is seen in premature infants.</a:t>
            </a:r>
          </a:p>
          <a:p>
            <a:pPr algn="just">
              <a:lnSpc>
                <a:spcPct val="80000"/>
              </a:lnSpc>
              <a:buClr>
                <a:schemeClr val="tx1"/>
              </a:buClr>
              <a:defRPr/>
            </a:pPr>
            <a:r>
              <a:rPr lang="en-US" sz="2400" b="1" dirty="0" smtClean="0">
                <a:latin typeface="Constantia" pitchFamily="18" charset="0"/>
              </a:rPr>
              <a:t>Requirements</a:t>
            </a:r>
            <a:r>
              <a:rPr lang="en-US" sz="2400" dirty="0" smtClean="0">
                <a:latin typeface="Constantia" pitchFamily="18" charset="0"/>
              </a:rPr>
              <a:t> : Vitamin E requirement increases if the amount of polyunsaturated fatty acids in the diet increases. </a:t>
            </a:r>
          </a:p>
          <a:p>
            <a:pPr algn="just">
              <a:buNone/>
            </a:pPr>
            <a:r>
              <a:rPr lang="en-US" sz="2400" b="1" dirty="0" smtClean="0">
                <a:latin typeface="Constantia" pitchFamily="18" charset="0"/>
              </a:rPr>
              <a:t> </a:t>
            </a:r>
          </a:p>
          <a:p>
            <a:pPr algn="just">
              <a:buNone/>
            </a:pPr>
            <a:r>
              <a:rPr lang="en-US" sz="2400" b="1" smtClean="0">
                <a:latin typeface="Constantia" pitchFamily="18" charset="0"/>
              </a:rPr>
              <a:t>					Vitamin </a:t>
            </a:r>
            <a:r>
              <a:rPr lang="en-US" sz="2400" b="1" dirty="0" smtClean="0">
                <a:latin typeface="Constantia" pitchFamily="18" charset="0"/>
              </a:rPr>
              <a:t>K</a:t>
            </a:r>
          </a:p>
          <a:p>
            <a:pPr algn="just"/>
            <a:r>
              <a:rPr lang="en-US" sz="2400" dirty="0" smtClean="0">
                <a:latin typeface="Constantia" pitchFamily="18" charset="0"/>
              </a:rPr>
              <a:t>Vitamin K is essential in the diet because it is needed for synthesis of </a:t>
            </a:r>
            <a:r>
              <a:rPr lang="en-US" sz="2400" dirty="0" err="1" smtClean="0">
                <a:latin typeface="Constantia" pitchFamily="18" charset="0"/>
              </a:rPr>
              <a:t>prothrombin</a:t>
            </a:r>
            <a:r>
              <a:rPr lang="en-US" sz="2400" dirty="0" smtClean="0">
                <a:latin typeface="Constantia" pitchFamily="18" charset="0"/>
              </a:rPr>
              <a:t> and other blood clotting factors.</a:t>
            </a:r>
          </a:p>
          <a:p>
            <a:pPr algn="just"/>
            <a:r>
              <a:rPr lang="en-US" sz="2400" dirty="0" smtClean="0">
                <a:latin typeface="Constantia" pitchFamily="18" charset="0"/>
              </a:rPr>
              <a:t>It exists as vitamin K1, called </a:t>
            </a:r>
            <a:r>
              <a:rPr lang="en-US" sz="2400" dirty="0" err="1" smtClean="0">
                <a:latin typeface="Constantia" pitchFamily="18" charset="0"/>
              </a:rPr>
              <a:t>phylloquinone</a:t>
            </a:r>
            <a:r>
              <a:rPr lang="en-US" sz="2400" baseline="-25000" dirty="0" smtClean="0">
                <a:latin typeface="Constantia" pitchFamily="18" charset="0"/>
              </a:rPr>
              <a:t> </a:t>
            </a:r>
            <a:r>
              <a:rPr lang="en-US" sz="2400" dirty="0" smtClean="0">
                <a:latin typeface="Constantia" pitchFamily="18" charset="0"/>
              </a:rPr>
              <a:t>is found in plants especially green leafy vegetables and in animal tissues</a:t>
            </a:r>
          </a:p>
          <a:p>
            <a:pPr algn="just"/>
            <a:r>
              <a:rPr lang="en-US" sz="2400" dirty="0" smtClean="0">
                <a:latin typeface="Constantia" pitchFamily="18" charset="0"/>
              </a:rPr>
              <a:t>Vitamin K</a:t>
            </a:r>
            <a:r>
              <a:rPr lang="en-US" sz="2400" baseline="-25000" dirty="0" smtClean="0">
                <a:latin typeface="Constantia" pitchFamily="18" charset="0"/>
              </a:rPr>
              <a:t>2</a:t>
            </a:r>
            <a:r>
              <a:rPr lang="en-US" sz="2400" dirty="0" smtClean="0">
                <a:latin typeface="Constantia" pitchFamily="18" charset="0"/>
              </a:rPr>
              <a:t>, called </a:t>
            </a:r>
            <a:r>
              <a:rPr lang="en-US" sz="2400" dirty="0" err="1" smtClean="0">
                <a:latin typeface="Constantia" pitchFamily="18" charset="0"/>
              </a:rPr>
              <a:t>menaquinone</a:t>
            </a:r>
            <a:r>
              <a:rPr lang="en-US" sz="2400" dirty="0" smtClean="0">
                <a:latin typeface="Constantia" pitchFamily="18" charset="0"/>
              </a:rPr>
              <a:t>, is </a:t>
            </a:r>
            <a:r>
              <a:rPr lang="en-US" sz="2400" dirty="0" err="1" smtClean="0">
                <a:latin typeface="Constantia" pitchFamily="18" charset="0"/>
              </a:rPr>
              <a:t>snythesized</a:t>
            </a:r>
            <a:r>
              <a:rPr lang="en-US" sz="2400" dirty="0" smtClean="0">
                <a:latin typeface="Constantia" pitchFamily="18" charset="0"/>
              </a:rPr>
              <a:t> by bacteria in the intestinal tract and K3(synthetic vitamin K) called </a:t>
            </a:r>
            <a:r>
              <a:rPr lang="en-US" sz="2400" dirty="0" err="1" smtClean="0">
                <a:latin typeface="Constantia" pitchFamily="18" charset="0"/>
              </a:rPr>
              <a:t>menadione</a:t>
            </a:r>
            <a:endParaRPr lang="en-US" sz="2400" dirty="0" smtClean="0">
              <a:latin typeface="Constantia" pitchFamily="18" charset="0"/>
            </a:endParaRPr>
          </a:p>
          <a:p>
            <a:pPr algn="just"/>
            <a:r>
              <a:rPr lang="en-US" sz="2400" dirty="0" smtClean="0">
                <a:latin typeface="Constantia" pitchFamily="18" charset="0"/>
              </a:rPr>
              <a:t>It is destroyed by light and alkalis.</a:t>
            </a:r>
          </a:p>
          <a:p>
            <a:pPr algn="just"/>
            <a:r>
              <a:rPr lang="en-US" sz="2400" b="1" dirty="0" smtClean="0">
                <a:latin typeface="Constantia" pitchFamily="18" charset="0"/>
              </a:rPr>
              <a:t>Functions of vitamin K : </a:t>
            </a:r>
            <a:r>
              <a:rPr lang="en-US" sz="2400" dirty="0" smtClean="0">
                <a:latin typeface="Constantia" pitchFamily="18" charset="0"/>
              </a:rPr>
              <a:t>It is required for the formation of pro-thrombin and several proteins involved in blood clotting.</a:t>
            </a:r>
            <a:endParaRPr lang="en-US" sz="2400" b="1" dirty="0" smtClean="0">
              <a:latin typeface="Constantia" pitchFamily="18" charset="0"/>
            </a:endParaRPr>
          </a:p>
          <a:p>
            <a:pPr algn="just"/>
            <a:endParaRPr lang="en-US" sz="2400" dirty="0">
              <a:latin typeface="Constant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r>
              <a:rPr lang="en-US" sz="2400" b="1" dirty="0" smtClean="0">
                <a:latin typeface="Constantia" pitchFamily="18" charset="0"/>
              </a:rPr>
              <a:t>Sources</a:t>
            </a:r>
            <a:r>
              <a:rPr lang="en-US" sz="2400" dirty="0" smtClean="0">
                <a:latin typeface="Constantia" pitchFamily="18" charset="0"/>
              </a:rPr>
              <a:t>: Bacterial synthesis in the intestinal tract supplies at least half of the daily needs. Green leafy vegetables, cabbage and pork liver are excellent sources. Cheese, egg yolk and tomato also supply vitamin K.</a:t>
            </a:r>
          </a:p>
          <a:p>
            <a:pPr algn="just"/>
            <a:r>
              <a:rPr lang="en-US" sz="2400" b="1" dirty="0" smtClean="0">
                <a:latin typeface="Constantia" pitchFamily="18" charset="0"/>
              </a:rPr>
              <a:t>Requirements</a:t>
            </a:r>
            <a:r>
              <a:rPr lang="en-US" sz="2400" dirty="0" smtClean="0">
                <a:latin typeface="Constantia" pitchFamily="18" charset="0"/>
              </a:rPr>
              <a:t>: The adequate intake of vitamin K for adults is 60-80µg</a:t>
            </a:r>
          </a:p>
          <a:p>
            <a:pPr algn="just"/>
            <a:r>
              <a:rPr lang="en-US" sz="2400" b="1" dirty="0" smtClean="0">
                <a:latin typeface="Constantia" pitchFamily="18" charset="0"/>
              </a:rPr>
              <a:t>Deficiency:  </a:t>
            </a:r>
            <a:r>
              <a:rPr lang="en-US" sz="2400" dirty="0" smtClean="0">
                <a:latin typeface="Constantia" pitchFamily="18" charset="0"/>
              </a:rPr>
              <a:t>A deficiency of vitamin K is uncommon in adults. New born infants have a sterile intestinal tract, hence they are given a single dose of vitamin K to prevent </a:t>
            </a:r>
            <a:r>
              <a:rPr lang="en-US" sz="2400" dirty="0" err="1" smtClean="0">
                <a:latin typeface="Constantia" pitchFamily="18" charset="0"/>
              </a:rPr>
              <a:t>haemorrhagic</a:t>
            </a:r>
            <a:r>
              <a:rPr lang="en-US" sz="2400" dirty="0" smtClean="0">
                <a:latin typeface="Constantia" pitchFamily="18" charset="0"/>
              </a:rPr>
              <a:t> disease.</a:t>
            </a:r>
            <a:endParaRPr lang="en-US" sz="2400" b="1" dirty="0" smtClean="0">
              <a:latin typeface="Constantia" pitchFamily="18" charset="0"/>
            </a:endParaRPr>
          </a:p>
          <a:p>
            <a:pPr algn="just"/>
            <a:r>
              <a:rPr lang="en-US" sz="2400" dirty="0" smtClean="0">
                <a:latin typeface="Constantia" pitchFamily="18" charset="0"/>
              </a:rPr>
              <a:t>A deficiency interferes with formation of </a:t>
            </a:r>
            <a:r>
              <a:rPr lang="en-US" sz="2400" dirty="0" err="1" smtClean="0">
                <a:latin typeface="Constantia" pitchFamily="18" charset="0"/>
              </a:rPr>
              <a:t>prothrombinogen</a:t>
            </a:r>
            <a:r>
              <a:rPr lang="en-US" sz="2400" dirty="0" smtClean="0">
                <a:latin typeface="Constantia" pitchFamily="18" charset="0"/>
              </a:rPr>
              <a:t> and thus, reduces clotting tendency of blood.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2400" dirty="0" smtClean="0">
                <a:latin typeface="Constantia" pitchFamily="18" charset="0"/>
              </a:rPr>
              <a:t>Water soluble vitamins</a:t>
            </a:r>
          </a:p>
          <a:p>
            <a:pPr algn="just">
              <a:lnSpc>
                <a:spcPct val="80000"/>
              </a:lnSpc>
              <a:buClr>
                <a:schemeClr val="tx1"/>
              </a:buClr>
              <a:buNone/>
              <a:defRPr/>
            </a:pPr>
            <a:r>
              <a:rPr lang="en-US" sz="2400" b="1" dirty="0" smtClean="0">
                <a:latin typeface="Constantia" pitchFamily="18" charset="0"/>
              </a:rPr>
              <a:t>      VITAMIN B COMPLEX</a:t>
            </a:r>
          </a:p>
          <a:p>
            <a:pPr algn="just">
              <a:lnSpc>
                <a:spcPct val="80000"/>
              </a:lnSpc>
              <a:buClr>
                <a:schemeClr val="tx1"/>
              </a:buClr>
              <a:defRPr/>
            </a:pPr>
            <a:r>
              <a:rPr lang="en-US" sz="2400" dirty="0" smtClean="0">
                <a:latin typeface="Constantia" pitchFamily="18" charset="0"/>
              </a:rPr>
              <a:t>Vitamin B complex include Thiamine, Riboflavin, Niacin, B</a:t>
            </a:r>
            <a:r>
              <a:rPr lang="en-US" sz="2400" baseline="-25000" dirty="0" smtClean="0">
                <a:latin typeface="Constantia" pitchFamily="18" charset="0"/>
              </a:rPr>
              <a:t>6</a:t>
            </a:r>
            <a:r>
              <a:rPr lang="en-US" sz="2400" dirty="0" smtClean="0">
                <a:latin typeface="Constantia" pitchFamily="18" charset="0"/>
              </a:rPr>
              <a:t>, </a:t>
            </a:r>
            <a:r>
              <a:rPr lang="en-US" sz="2400" dirty="0" err="1" smtClean="0">
                <a:latin typeface="Constantia" pitchFamily="18" charset="0"/>
              </a:rPr>
              <a:t>Folate</a:t>
            </a:r>
            <a:r>
              <a:rPr lang="en-US" sz="2400" dirty="0" smtClean="0">
                <a:latin typeface="Constantia" pitchFamily="18" charset="0"/>
              </a:rPr>
              <a:t>, B</a:t>
            </a:r>
            <a:r>
              <a:rPr lang="en-US" sz="2400" baseline="-25000" dirty="0" smtClean="0">
                <a:latin typeface="Constantia" pitchFamily="18" charset="0"/>
              </a:rPr>
              <a:t>12</a:t>
            </a:r>
            <a:r>
              <a:rPr lang="en-US" sz="2400" dirty="0" smtClean="0">
                <a:latin typeface="Constantia" pitchFamily="18" charset="0"/>
              </a:rPr>
              <a:t>, </a:t>
            </a:r>
            <a:r>
              <a:rPr lang="en-US" sz="2400" dirty="0" err="1" smtClean="0">
                <a:latin typeface="Constantia" pitchFamily="18" charset="0"/>
              </a:rPr>
              <a:t>Pantothenic</a:t>
            </a:r>
            <a:r>
              <a:rPr lang="en-US" sz="2400" dirty="0" smtClean="0">
                <a:latin typeface="Constantia" pitchFamily="18" charset="0"/>
              </a:rPr>
              <a:t> acid, and Biotin.</a:t>
            </a:r>
          </a:p>
          <a:p>
            <a:pPr algn="just">
              <a:lnSpc>
                <a:spcPct val="80000"/>
              </a:lnSpc>
              <a:buClr>
                <a:schemeClr val="tx1"/>
              </a:buClr>
              <a:buNone/>
              <a:defRPr/>
            </a:pPr>
            <a:endParaRPr lang="en-US" sz="2400" dirty="0" smtClean="0">
              <a:latin typeface="Constantia" pitchFamily="18" charset="0"/>
            </a:endParaRPr>
          </a:p>
          <a:p>
            <a:pPr algn="just">
              <a:lnSpc>
                <a:spcPct val="80000"/>
              </a:lnSpc>
              <a:buClr>
                <a:schemeClr val="tx1"/>
              </a:buClr>
              <a:buNone/>
              <a:defRPr/>
            </a:pPr>
            <a:r>
              <a:rPr lang="en-US" sz="2400" dirty="0" smtClean="0">
                <a:latin typeface="Constantia" pitchFamily="18" charset="0"/>
              </a:rPr>
              <a:t>	</a:t>
            </a:r>
            <a:r>
              <a:rPr lang="en-US" sz="2400" b="1" dirty="0" smtClean="0">
                <a:latin typeface="Constantia" pitchFamily="18" charset="0"/>
              </a:rPr>
              <a:t>Thiamine (Vitamin B</a:t>
            </a:r>
            <a:r>
              <a:rPr lang="en-US" sz="2400" b="1" baseline="-25000" dirty="0" smtClean="0">
                <a:latin typeface="Constantia" pitchFamily="18" charset="0"/>
              </a:rPr>
              <a:t>1</a:t>
            </a:r>
            <a:r>
              <a:rPr lang="en-US" sz="2400" b="1" dirty="0" smtClean="0">
                <a:latin typeface="Constantia" pitchFamily="18" charset="0"/>
              </a:rPr>
              <a:t>)</a:t>
            </a:r>
          </a:p>
          <a:p>
            <a:pPr algn="just">
              <a:lnSpc>
                <a:spcPct val="80000"/>
              </a:lnSpc>
              <a:buClr>
                <a:schemeClr val="tx1"/>
              </a:buClr>
              <a:defRPr/>
            </a:pPr>
            <a:r>
              <a:rPr lang="en-US" sz="2400" dirty="0" smtClean="0">
                <a:latin typeface="Constantia" pitchFamily="18" charset="0"/>
              </a:rPr>
              <a:t>  Thiamine is a co-enzyme is named B1. It is partially destroyed by heat and alkalis, and is lost in cooking water</a:t>
            </a:r>
          </a:p>
          <a:p>
            <a:pPr algn="just">
              <a:lnSpc>
                <a:spcPct val="80000"/>
              </a:lnSpc>
              <a:buClr>
                <a:schemeClr val="tx1"/>
              </a:buClr>
              <a:defRPr/>
            </a:pPr>
            <a:r>
              <a:rPr lang="en-US" sz="2400" dirty="0" smtClean="0">
                <a:latin typeface="Constantia" pitchFamily="18" charset="0"/>
              </a:rPr>
              <a:t> It is essential for carbohydrates and some amino acids metabolism</a:t>
            </a:r>
          </a:p>
          <a:p>
            <a:pPr algn="just">
              <a:lnSpc>
                <a:spcPct val="80000"/>
              </a:lnSpc>
              <a:buClr>
                <a:schemeClr val="tx1"/>
              </a:buClr>
              <a:defRPr/>
            </a:pPr>
            <a:r>
              <a:rPr lang="en-US" sz="2400" dirty="0" smtClean="0">
                <a:latin typeface="Constantia" pitchFamily="18" charset="0"/>
              </a:rPr>
              <a:t>It is also essential to nerve muscle action</a:t>
            </a:r>
          </a:p>
          <a:p>
            <a:pPr algn="just">
              <a:lnSpc>
                <a:spcPct val="80000"/>
              </a:lnSpc>
              <a:buClr>
                <a:schemeClr val="tx1"/>
              </a:buClr>
              <a:defRPr/>
            </a:pPr>
            <a:r>
              <a:rPr lang="en-US" sz="2400" dirty="0" smtClean="0">
                <a:latin typeface="Constantia" pitchFamily="18" charset="0"/>
              </a:rPr>
              <a:t>It is absorbed in the small intestine</a:t>
            </a:r>
          </a:p>
          <a:p>
            <a:pPr algn="just">
              <a:lnSpc>
                <a:spcPct val="80000"/>
              </a:lnSpc>
              <a:buClr>
                <a:schemeClr val="tx1"/>
              </a:buClr>
              <a:defRPr/>
            </a:pPr>
            <a:r>
              <a:rPr lang="en-US" sz="2400" dirty="0" smtClean="0">
                <a:latin typeface="Constantia" pitchFamily="18" charset="0"/>
              </a:rPr>
              <a:t>It is found in many foods in small quantities. </a:t>
            </a:r>
          </a:p>
          <a:p>
            <a:endParaRPr lang="en-US" sz="2400" dirty="0">
              <a:latin typeface="Constant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0" y="914400"/>
            <a:ext cx="9144000" cy="5943600"/>
          </a:xfrm>
        </p:spPr>
        <p:txBody>
          <a:bodyPr/>
          <a:lstStyle/>
          <a:p>
            <a:pPr algn="just" eaLnBrk="1" hangingPunct="1">
              <a:lnSpc>
                <a:spcPct val="80000"/>
              </a:lnSpc>
              <a:buFont typeface="Wingdings" pitchFamily="2" charset="2"/>
              <a:buNone/>
              <a:defRPr/>
            </a:pPr>
            <a:r>
              <a:rPr lang="en-US" sz="2400" dirty="0" smtClean="0"/>
              <a:t>	</a:t>
            </a:r>
            <a:r>
              <a:rPr lang="en-US" sz="2400" b="1" dirty="0" smtClean="0">
                <a:latin typeface="Constantia" pitchFamily="18" charset="0"/>
              </a:rPr>
              <a:t>Riboflavin</a:t>
            </a:r>
          </a:p>
          <a:p>
            <a:pPr algn="just" eaLnBrk="1" hangingPunct="1">
              <a:lnSpc>
                <a:spcPct val="80000"/>
              </a:lnSpc>
              <a:defRPr/>
            </a:pPr>
            <a:r>
              <a:rPr lang="en-US" sz="2400" dirty="0" smtClean="0">
                <a:latin typeface="Constantia" pitchFamily="18" charset="0"/>
              </a:rPr>
              <a:t>It is destroyed by light and irradiation. It is unstable in alkalis </a:t>
            </a:r>
          </a:p>
          <a:p>
            <a:pPr algn="just" eaLnBrk="1" hangingPunct="1">
              <a:lnSpc>
                <a:spcPct val="80000"/>
              </a:lnSpc>
              <a:defRPr/>
            </a:pPr>
            <a:r>
              <a:rPr lang="en-US" sz="2400" dirty="0" smtClean="0">
                <a:latin typeface="Constantia" pitchFamily="18" charset="0"/>
              </a:rPr>
              <a:t>It is essential for carbohydrate, fat and protein metabolism</a:t>
            </a:r>
          </a:p>
          <a:p>
            <a:pPr algn="just" eaLnBrk="1" hangingPunct="1">
              <a:lnSpc>
                <a:spcPct val="80000"/>
              </a:lnSpc>
              <a:defRPr/>
            </a:pPr>
            <a:r>
              <a:rPr lang="en-US" sz="2400" dirty="0" smtClean="0">
                <a:latin typeface="Constantia" pitchFamily="18" charset="0"/>
              </a:rPr>
              <a:t>It is necessary for tissue maintenance, especially the skin around the mouth, and for healthy eyes.</a:t>
            </a:r>
          </a:p>
          <a:p>
            <a:pPr algn="just" eaLnBrk="1" hangingPunct="1">
              <a:lnSpc>
                <a:spcPct val="80000"/>
              </a:lnSpc>
              <a:defRPr/>
            </a:pPr>
            <a:r>
              <a:rPr lang="en-US" sz="2400" dirty="0" smtClean="0">
                <a:latin typeface="Constantia" pitchFamily="18" charset="0"/>
              </a:rPr>
              <a:t>It is absorbed in the small intestine</a:t>
            </a:r>
          </a:p>
          <a:p>
            <a:pPr algn="just" eaLnBrk="1" hangingPunct="1">
              <a:lnSpc>
                <a:spcPct val="80000"/>
              </a:lnSpc>
              <a:buClr>
                <a:schemeClr val="tx1"/>
              </a:buClr>
              <a:buFont typeface="Wingdings" pitchFamily="2" charset="2"/>
              <a:buNone/>
              <a:defRPr/>
            </a:pPr>
            <a:r>
              <a:rPr lang="en-US" sz="2400" dirty="0" smtClean="0">
                <a:latin typeface="Constantia" pitchFamily="18" charset="0"/>
              </a:rPr>
              <a:t>	</a:t>
            </a:r>
            <a:r>
              <a:rPr lang="en-US" sz="2400" b="1" dirty="0" smtClean="0">
                <a:latin typeface="Constantia" pitchFamily="18" charset="0"/>
              </a:rPr>
              <a:t>Sources</a:t>
            </a:r>
            <a:r>
              <a:rPr lang="en-US" sz="2400" dirty="0" smtClean="0">
                <a:latin typeface="Constantia" pitchFamily="18" charset="0"/>
              </a:rPr>
              <a:t> </a:t>
            </a:r>
          </a:p>
          <a:p>
            <a:pPr algn="just" eaLnBrk="1" hangingPunct="1">
              <a:lnSpc>
                <a:spcPct val="80000"/>
              </a:lnSpc>
              <a:buClr>
                <a:schemeClr val="tx1"/>
              </a:buClr>
              <a:defRPr/>
            </a:pPr>
            <a:r>
              <a:rPr lang="en-US" sz="2400" dirty="0" smtClean="0">
                <a:latin typeface="Constantia" pitchFamily="18" charset="0"/>
              </a:rPr>
              <a:t>It is widely distributed in animal and plant foods in small amount.</a:t>
            </a:r>
          </a:p>
          <a:p>
            <a:pPr algn="just" eaLnBrk="1" hangingPunct="1">
              <a:lnSpc>
                <a:spcPct val="80000"/>
              </a:lnSpc>
              <a:buClr>
                <a:schemeClr val="tx1"/>
              </a:buClr>
              <a:defRPr/>
            </a:pPr>
            <a:r>
              <a:rPr lang="en-US" sz="2400" dirty="0" smtClean="0">
                <a:latin typeface="Constantia" pitchFamily="18" charset="0"/>
              </a:rPr>
              <a:t>Some of its rich sources are milk, meat, poultry, fish and enriched bread and cereals.</a:t>
            </a:r>
          </a:p>
          <a:p>
            <a:pPr algn="just" eaLnBrk="1" hangingPunct="1">
              <a:lnSpc>
                <a:spcPct val="80000"/>
              </a:lnSpc>
              <a:buClr>
                <a:schemeClr val="tx1"/>
              </a:buClr>
              <a:defRPr/>
            </a:pPr>
            <a:r>
              <a:rPr lang="en-US" sz="2400" dirty="0" smtClean="0">
                <a:latin typeface="Constantia" pitchFamily="18" charset="0"/>
              </a:rPr>
              <a:t>Some green vegetables such as broccoli, spinach and asparagus are good sources.</a:t>
            </a:r>
          </a:p>
          <a:p>
            <a:pPr algn="just" eaLnBrk="1" hangingPunct="1">
              <a:lnSpc>
                <a:spcPct val="80000"/>
              </a:lnSpc>
              <a:buClr>
                <a:schemeClr val="tx1"/>
              </a:buClr>
              <a:defRPr/>
            </a:pPr>
            <a:r>
              <a:rPr lang="en-US" sz="2400" dirty="0" smtClean="0">
                <a:latin typeface="Constantia" pitchFamily="18" charset="0"/>
              </a:rPr>
              <a:t>Average adult female require 1.1mg/day, while average adult male require 1.3mg/day</a:t>
            </a:r>
          </a:p>
          <a:p>
            <a:pPr algn="just" eaLnBrk="1" hangingPunct="1">
              <a:lnSpc>
                <a:spcPct val="80000"/>
              </a:lnSpc>
              <a:buClr>
                <a:schemeClr val="tx1"/>
              </a:buClr>
              <a:defRPr/>
            </a:pPr>
            <a:r>
              <a:rPr lang="en-US" sz="2400" dirty="0" smtClean="0">
                <a:latin typeface="Constantia" pitchFamily="18" charset="0"/>
              </a:rPr>
              <a:t>Requirement increases with increased energy expenditure.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0" y="762000"/>
            <a:ext cx="9144000" cy="6096000"/>
          </a:xfrm>
        </p:spPr>
        <p:txBody>
          <a:bodyPr>
            <a:normAutofit/>
          </a:bodyPr>
          <a:lstStyle/>
          <a:p>
            <a:pPr algn="just" eaLnBrk="1" hangingPunct="1">
              <a:lnSpc>
                <a:spcPct val="80000"/>
              </a:lnSpc>
              <a:defRPr/>
            </a:pPr>
            <a:r>
              <a:rPr lang="en-US" sz="2400" dirty="0" smtClean="0">
                <a:latin typeface="Constantia" pitchFamily="18" charset="0"/>
              </a:rPr>
              <a:t> A deficiency of riboflavin can result in:</a:t>
            </a:r>
          </a:p>
          <a:p>
            <a:pPr algn="just" eaLnBrk="1" hangingPunct="1">
              <a:lnSpc>
                <a:spcPct val="80000"/>
              </a:lnSpc>
              <a:buFont typeface="Wingdings" pitchFamily="2" charset="2"/>
              <a:buNone/>
              <a:defRPr/>
            </a:pPr>
            <a:r>
              <a:rPr lang="en-US" sz="2400" dirty="0" smtClean="0">
                <a:latin typeface="Constantia" pitchFamily="18" charset="0"/>
              </a:rPr>
              <a:t> 1. </a:t>
            </a:r>
            <a:r>
              <a:rPr lang="en-US" sz="2400" dirty="0" err="1" smtClean="0">
                <a:latin typeface="Constantia" pitchFamily="18" charset="0"/>
              </a:rPr>
              <a:t>Cheilosis</a:t>
            </a:r>
            <a:r>
              <a:rPr lang="en-US" sz="2400" dirty="0" smtClean="0">
                <a:latin typeface="Constantia" pitchFamily="18" charset="0"/>
              </a:rPr>
              <a:t>, a condition characterized by sores on the lips and crack at the corner of the mouth.</a:t>
            </a:r>
          </a:p>
          <a:p>
            <a:pPr algn="just" eaLnBrk="1" hangingPunct="1">
              <a:lnSpc>
                <a:spcPct val="80000"/>
              </a:lnSpc>
              <a:buFont typeface="Wingdings" pitchFamily="2" charset="2"/>
              <a:buNone/>
              <a:defRPr/>
            </a:pPr>
            <a:r>
              <a:rPr lang="en-US" sz="2400" dirty="0" smtClean="0">
                <a:latin typeface="Constantia" pitchFamily="18" charset="0"/>
              </a:rPr>
              <a:t> 2. </a:t>
            </a:r>
            <a:r>
              <a:rPr lang="en-US" sz="2400" dirty="0" err="1" smtClean="0">
                <a:latin typeface="Constantia" pitchFamily="18" charset="0"/>
              </a:rPr>
              <a:t>Glossitis</a:t>
            </a:r>
            <a:r>
              <a:rPr lang="en-US" sz="2400" dirty="0" smtClean="0">
                <a:latin typeface="Constantia" pitchFamily="18" charset="0"/>
              </a:rPr>
              <a:t> or inflammation of the tongue</a:t>
            </a:r>
          </a:p>
          <a:p>
            <a:pPr algn="just" eaLnBrk="1" hangingPunct="1">
              <a:lnSpc>
                <a:spcPct val="80000"/>
              </a:lnSpc>
              <a:buFont typeface="Wingdings" pitchFamily="2" charset="2"/>
              <a:buNone/>
              <a:defRPr/>
            </a:pPr>
            <a:r>
              <a:rPr lang="en-US" sz="2400" dirty="0" smtClean="0">
                <a:latin typeface="Constantia" pitchFamily="18" charset="0"/>
              </a:rPr>
              <a:t> 3. Dermatitis, eye strain in form of itching, burning, and eye fatigue. </a:t>
            </a:r>
          </a:p>
          <a:p>
            <a:pPr algn="ctr" eaLnBrk="1" hangingPunct="1">
              <a:lnSpc>
                <a:spcPct val="80000"/>
              </a:lnSpc>
              <a:buFont typeface="Wingdings" pitchFamily="2" charset="2"/>
              <a:buNone/>
              <a:defRPr/>
            </a:pPr>
            <a:r>
              <a:rPr lang="en-US" sz="2400" b="1" dirty="0" smtClean="0">
                <a:latin typeface="Constantia" pitchFamily="18" charset="0"/>
              </a:rPr>
              <a:t>NIACIN (B</a:t>
            </a:r>
            <a:r>
              <a:rPr lang="en-US" sz="2400" b="1" baseline="-25000" dirty="0" smtClean="0">
                <a:latin typeface="Constantia" pitchFamily="18" charset="0"/>
              </a:rPr>
              <a:t>3</a:t>
            </a:r>
            <a:r>
              <a:rPr lang="en-US" sz="2400" b="1" dirty="0" smtClean="0">
                <a:latin typeface="Constantia" pitchFamily="18" charset="0"/>
              </a:rPr>
              <a:t>)</a:t>
            </a:r>
          </a:p>
          <a:p>
            <a:pPr algn="just" eaLnBrk="1" hangingPunct="1">
              <a:lnSpc>
                <a:spcPct val="80000"/>
              </a:lnSpc>
              <a:buClr>
                <a:schemeClr val="tx1"/>
              </a:buClr>
              <a:buFont typeface="Wingdings" pitchFamily="2" charset="2"/>
              <a:buChar char="q"/>
              <a:defRPr/>
            </a:pPr>
            <a:r>
              <a:rPr lang="en-US" sz="2400" dirty="0" smtClean="0">
                <a:latin typeface="Constantia" pitchFamily="18" charset="0"/>
              </a:rPr>
              <a:t>Niacin is the generic name for nicotinic acid and </a:t>
            </a:r>
            <a:r>
              <a:rPr lang="en-US" sz="2400" dirty="0" err="1" smtClean="0">
                <a:latin typeface="Constantia" pitchFamily="18" charset="0"/>
              </a:rPr>
              <a:t>nicotinamide</a:t>
            </a:r>
            <a:r>
              <a:rPr lang="en-US" sz="2400" dirty="0" smtClean="0">
                <a:latin typeface="Constantia" pitchFamily="18" charset="0"/>
              </a:rPr>
              <a:t>.</a:t>
            </a:r>
          </a:p>
          <a:p>
            <a:pPr algn="just" eaLnBrk="1" hangingPunct="1">
              <a:lnSpc>
                <a:spcPct val="80000"/>
              </a:lnSpc>
              <a:buClr>
                <a:schemeClr val="tx1"/>
              </a:buClr>
              <a:buFont typeface="Wingdings" pitchFamily="2" charset="2"/>
              <a:buChar char="q"/>
              <a:defRPr/>
            </a:pPr>
            <a:r>
              <a:rPr lang="en-US" sz="2400" dirty="0" smtClean="0">
                <a:latin typeface="Constantia" pitchFamily="18" charset="0"/>
              </a:rPr>
              <a:t>It is fairly stable in foods, and can withstand reasonable amount of heat.</a:t>
            </a:r>
          </a:p>
          <a:p>
            <a:pPr algn="just" eaLnBrk="1" hangingPunct="1">
              <a:lnSpc>
                <a:spcPct val="80000"/>
              </a:lnSpc>
              <a:buClr>
                <a:schemeClr val="tx1"/>
              </a:buClr>
              <a:buFont typeface="Wingdings" pitchFamily="2" charset="2"/>
              <a:buChar char="q"/>
              <a:defRPr/>
            </a:pPr>
            <a:r>
              <a:rPr lang="en-US" sz="2400" dirty="0" smtClean="0">
                <a:latin typeface="Constantia" pitchFamily="18" charset="0"/>
              </a:rPr>
              <a:t>The acid is not destroyed during food storage.</a:t>
            </a:r>
          </a:p>
          <a:p>
            <a:pPr algn="just" eaLnBrk="1" hangingPunct="1">
              <a:lnSpc>
                <a:spcPct val="80000"/>
              </a:lnSpc>
              <a:buClr>
                <a:schemeClr val="tx1"/>
              </a:buClr>
              <a:buFont typeface="Wingdings" pitchFamily="2" charset="2"/>
              <a:buChar char="q"/>
              <a:defRPr/>
            </a:pPr>
            <a:r>
              <a:rPr lang="en-US" sz="2400" dirty="0" smtClean="0">
                <a:latin typeface="Constantia" pitchFamily="18" charset="0"/>
              </a:rPr>
              <a:t>It serves as coenzyme in energy metabolism and is essential to every body cell.</a:t>
            </a:r>
          </a:p>
          <a:p>
            <a:pPr algn="just" eaLnBrk="1" hangingPunct="1">
              <a:lnSpc>
                <a:spcPct val="80000"/>
              </a:lnSpc>
              <a:buClr>
                <a:schemeClr val="tx1"/>
              </a:buClr>
              <a:buFont typeface="Wingdings" pitchFamily="2" charset="2"/>
              <a:buChar char="q"/>
              <a:defRPr/>
            </a:pPr>
            <a:r>
              <a:rPr lang="en-US" sz="2400" dirty="0" smtClean="0">
                <a:latin typeface="Constantia" pitchFamily="18" charset="0"/>
              </a:rPr>
              <a:t>It is essential for prevention of pellagra – a disease characterized by sores in the skin, and by </a:t>
            </a:r>
            <a:r>
              <a:rPr lang="en-US" sz="2400" dirty="0" err="1" smtClean="0">
                <a:latin typeface="Constantia" pitchFamily="18" charset="0"/>
              </a:rPr>
              <a:t>diarrhoea</a:t>
            </a:r>
            <a:r>
              <a:rPr lang="en-US" sz="2400" dirty="0" smtClean="0">
                <a:latin typeface="Constantia" pitchFamily="18" charset="0"/>
              </a:rPr>
              <a:t>, anxiety, confusion, irritability, poor memory, dizziness and death if untreated.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0" y="0"/>
            <a:ext cx="9144000" cy="6858000"/>
          </a:xfrm>
        </p:spPr>
        <p:txBody>
          <a:bodyPr/>
          <a:lstStyle/>
          <a:p>
            <a:pPr algn="just" eaLnBrk="1" hangingPunct="1">
              <a:lnSpc>
                <a:spcPct val="80000"/>
              </a:lnSpc>
              <a:buClr>
                <a:schemeClr val="tx1"/>
              </a:buClr>
              <a:buFont typeface="Wingdings" pitchFamily="2" charset="2"/>
              <a:buNone/>
              <a:defRPr/>
            </a:pPr>
            <a:r>
              <a:rPr lang="en-US" sz="2800" dirty="0" smtClean="0"/>
              <a:t>	</a:t>
            </a:r>
            <a:r>
              <a:rPr lang="en-US" sz="2400" b="1" dirty="0" smtClean="0">
                <a:latin typeface="Constantia" pitchFamily="18" charset="0"/>
              </a:rPr>
              <a:t>Sources</a:t>
            </a:r>
          </a:p>
          <a:p>
            <a:pPr algn="just" eaLnBrk="1" hangingPunct="1">
              <a:lnSpc>
                <a:spcPct val="80000"/>
              </a:lnSpc>
              <a:buClr>
                <a:schemeClr val="tx1"/>
              </a:buClr>
              <a:defRPr/>
            </a:pPr>
            <a:r>
              <a:rPr lang="en-US" sz="2400" dirty="0" smtClean="0">
                <a:latin typeface="Constantia" pitchFamily="18" charset="0"/>
              </a:rPr>
              <a:t>The best sources of niacin are meat, poultry, and fish.</a:t>
            </a:r>
          </a:p>
          <a:p>
            <a:pPr algn="just" eaLnBrk="1" hangingPunct="1">
              <a:lnSpc>
                <a:spcPct val="80000"/>
              </a:lnSpc>
              <a:buClr>
                <a:schemeClr val="tx1"/>
              </a:buClr>
              <a:defRPr/>
            </a:pPr>
            <a:r>
              <a:rPr lang="en-US" sz="2400" dirty="0" smtClean="0">
                <a:latin typeface="Constantia" pitchFamily="18" charset="0"/>
              </a:rPr>
              <a:t>Peanuts and other legumes are good sources.</a:t>
            </a:r>
          </a:p>
          <a:p>
            <a:pPr algn="just" eaLnBrk="1" hangingPunct="1">
              <a:lnSpc>
                <a:spcPct val="80000"/>
              </a:lnSpc>
              <a:buClr>
                <a:schemeClr val="tx1"/>
              </a:buClr>
              <a:defRPr/>
            </a:pPr>
            <a:r>
              <a:rPr lang="en-US" sz="2400" dirty="0" smtClean="0">
                <a:latin typeface="Constantia" pitchFamily="18" charset="0"/>
              </a:rPr>
              <a:t>Enriched breads and cereals.</a:t>
            </a:r>
          </a:p>
          <a:p>
            <a:pPr algn="just" eaLnBrk="1" hangingPunct="1">
              <a:lnSpc>
                <a:spcPct val="80000"/>
              </a:lnSpc>
              <a:buClr>
                <a:schemeClr val="tx1"/>
              </a:buClr>
              <a:defRPr/>
            </a:pPr>
            <a:r>
              <a:rPr lang="en-US" sz="2400" dirty="0" smtClean="0">
                <a:latin typeface="Constantia" pitchFamily="18" charset="0"/>
              </a:rPr>
              <a:t>Vegetables and fruits contain little niacin.</a:t>
            </a:r>
          </a:p>
          <a:p>
            <a:pPr algn="just" eaLnBrk="1" hangingPunct="1">
              <a:lnSpc>
                <a:spcPct val="80000"/>
              </a:lnSpc>
              <a:buClr>
                <a:schemeClr val="tx1"/>
              </a:buClr>
              <a:buNone/>
              <a:defRPr/>
            </a:pPr>
            <a:r>
              <a:rPr lang="en-US" sz="2400" b="1" dirty="0" smtClean="0">
                <a:latin typeface="Constantia" pitchFamily="18" charset="0"/>
              </a:rPr>
              <a:t>     Requirement</a:t>
            </a:r>
            <a:r>
              <a:rPr lang="en-US" sz="2400" dirty="0" smtClean="0">
                <a:latin typeface="Constantia" pitchFamily="18" charset="0"/>
              </a:rPr>
              <a:t> </a:t>
            </a:r>
          </a:p>
          <a:p>
            <a:pPr algn="just" eaLnBrk="1" hangingPunct="1">
              <a:lnSpc>
                <a:spcPct val="80000"/>
              </a:lnSpc>
              <a:buClr>
                <a:schemeClr val="tx1"/>
              </a:buClr>
              <a:defRPr/>
            </a:pPr>
            <a:r>
              <a:rPr lang="en-US" sz="2400" dirty="0" smtClean="0">
                <a:latin typeface="Constantia" pitchFamily="18" charset="0"/>
              </a:rPr>
              <a:t>Adult women -14mg/day, adult men – 16mg/day</a:t>
            </a:r>
          </a:p>
          <a:p>
            <a:pPr algn="just" eaLnBrk="1" hangingPunct="1">
              <a:lnSpc>
                <a:spcPct val="80000"/>
              </a:lnSpc>
              <a:buClr>
                <a:schemeClr val="tx1"/>
              </a:buClr>
              <a:buFont typeface="Wingdings" pitchFamily="2" charset="2"/>
              <a:buNone/>
              <a:defRPr/>
            </a:pPr>
            <a:r>
              <a:rPr lang="en-US" sz="2400" dirty="0" smtClean="0">
                <a:latin typeface="Constantia" pitchFamily="18" charset="0"/>
              </a:rPr>
              <a:t>	</a:t>
            </a:r>
            <a:r>
              <a:rPr lang="en-US" sz="2400" b="1" dirty="0" smtClean="0">
                <a:latin typeface="Constantia" pitchFamily="18" charset="0"/>
              </a:rPr>
              <a:t>Deficiency</a:t>
            </a:r>
            <a:r>
              <a:rPr lang="en-US" sz="2400" dirty="0" smtClean="0">
                <a:latin typeface="Constantia" pitchFamily="18" charset="0"/>
              </a:rPr>
              <a:t> </a:t>
            </a:r>
          </a:p>
          <a:p>
            <a:pPr algn="just" eaLnBrk="1" hangingPunct="1">
              <a:lnSpc>
                <a:spcPct val="80000"/>
              </a:lnSpc>
              <a:buClr>
                <a:schemeClr val="tx1"/>
              </a:buClr>
              <a:defRPr/>
            </a:pPr>
            <a:r>
              <a:rPr lang="en-US" sz="2400" dirty="0" smtClean="0">
                <a:latin typeface="Constantia" pitchFamily="18" charset="0"/>
              </a:rPr>
              <a:t>Niacin deficiency can occur if there is deficiency of riboflavin.</a:t>
            </a:r>
          </a:p>
          <a:p>
            <a:pPr algn="just" eaLnBrk="1" hangingPunct="1">
              <a:lnSpc>
                <a:spcPct val="80000"/>
              </a:lnSpc>
              <a:buClr>
                <a:schemeClr val="tx1"/>
              </a:buClr>
              <a:defRPr/>
            </a:pPr>
            <a:r>
              <a:rPr lang="en-US" sz="2400" dirty="0" smtClean="0">
                <a:latin typeface="Constantia" pitchFamily="18" charset="0"/>
              </a:rPr>
              <a:t>Symptoms include weakness, anorexia, indigestion, anxiety, and irritability.</a:t>
            </a:r>
          </a:p>
          <a:p>
            <a:pPr algn="just" eaLnBrk="1" hangingPunct="1">
              <a:lnSpc>
                <a:spcPct val="80000"/>
              </a:lnSpc>
              <a:buClr>
                <a:schemeClr val="tx1"/>
              </a:buClr>
              <a:defRPr/>
            </a:pPr>
            <a:r>
              <a:rPr lang="en-US" sz="2400" dirty="0" smtClean="0">
                <a:latin typeface="Constantia" pitchFamily="18" charset="0"/>
              </a:rPr>
              <a:t>In extreme cases, pellagra may occur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0" y="0"/>
            <a:ext cx="9144000" cy="6858000"/>
          </a:xfrm>
        </p:spPr>
        <p:txBody>
          <a:bodyPr/>
          <a:lstStyle/>
          <a:p>
            <a:pPr algn="just" eaLnBrk="1" hangingPunct="1">
              <a:lnSpc>
                <a:spcPct val="90000"/>
              </a:lnSpc>
              <a:buClr>
                <a:schemeClr val="tx1"/>
              </a:buClr>
              <a:buFont typeface="Wingdings" pitchFamily="2" charset="2"/>
              <a:buNone/>
              <a:defRPr/>
            </a:pPr>
            <a:r>
              <a:rPr lang="en-US" sz="2400" b="1" dirty="0" smtClean="0"/>
              <a:t>				</a:t>
            </a:r>
            <a:r>
              <a:rPr lang="en-US" sz="2400" b="1" dirty="0" smtClean="0">
                <a:latin typeface="Constantia" pitchFamily="18" charset="0"/>
              </a:rPr>
              <a:t>VITAMIN B</a:t>
            </a:r>
            <a:r>
              <a:rPr lang="en-US" sz="2400" b="1" baseline="-25000" dirty="0" smtClean="0">
                <a:latin typeface="Constantia" pitchFamily="18" charset="0"/>
              </a:rPr>
              <a:t>6</a:t>
            </a:r>
          </a:p>
          <a:p>
            <a:pPr algn="just" eaLnBrk="1" hangingPunct="1">
              <a:lnSpc>
                <a:spcPct val="90000"/>
              </a:lnSpc>
              <a:buClr>
                <a:schemeClr val="tx1"/>
              </a:buClr>
              <a:defRPr/>
            </a:pPr>
            <a:r>
              <a:rPr lang="en-US" sz="2400" dirty="0" smtClean="0">
                <a:latin typeface="Constantia" pitchFamily="18" charset="0"/>
              </a:rPr>
              <a:t>Vitamin B</a:t>
            </a:r>
            <a:r>
              <a:rPr lang="en-US" sz="2400" baseline="-25000" dirty="0" smtClean="0">
                <a:latin typeface="Constantia" pitchFamily="18" charset="0"/>
              </a:rPr>
              <a:t>6</a:t>
            </a:r>
            <a:r>
              <a:rPr lang="en-US" sz="2400" dirty="0" smtClean="0">
                <a:latin typeface="Constantia" pitchFamily="18" charset="0"/>
              </a:rPr>
              <a:t> comprises of three related forms namely: pyridoxine, </a:t>
            </a:r>
            <a:r>
              <a:rPr lang="en-US" sz="2400" dirty="0" err="1" smtClean="0">
                <a:latin typeface="Constantia" pitchFamily="18" charset="0"/>
              </a:rPr>
              <a:t>pyridoxal</a:t>
            </a:r>
            <a:r>
              <a:rPr lang="en-US" sz="2400" dirty="0" smtClean="0">
                <a:latin typeface="Constantia" pitchFamily="18" charset="0"/>
              </a:rPr>
              <a:t> and </a:t>
            </a:r>
            <a:r>
              <a:rPr lang="en-US" sz="2400" dirty="0" err="1" smtClean="0">
                <a:latin typeface="Constantia" pitchFamily="18" charset="0"/>
              </a:rPr>
              <a:t>pyridoxamin</a:t>
            </a:r>
            <a:r>
              <a:rPr lang="en-US" sz="2400" dirty="0" smtClean="0">
                <a:latin typeface="Constantia" pitchFamily="18" charset="0"/>
              </a:rPr>
              <a:t>.</a:t>
            </a:r>
          </a:p>
          <a:p>
            <a:pPr algn="just" eaLnBrk="1" hangingPunct="1">
              <a:lnSpc>
                <a:spcPct val="90000"/>
              </a:lnSpc>
              <a:buClr>
                <a:schemeClr val="tx1"/>
              </a:buClr>
              <a:defRPr/>
            </a:pPr>
            <a:r>
              <a:rPr lang="en-US" sz="2400" dirty="0" smtClean="0">
                <a:latin typeface="Constantia" pitchFamily="18" charset="0"/>
              </a:rPr>
              <a:t>It is stable to heat but sensitive to light and alkalis.</a:t>
            </a:r>
          </a:p>
          <a:p>
            <a:pPr algn="just" eaLnBrk="1" hangingPunct="1">
              <a:lnSpc>
                <a:spcPct val="90000"/>
              </a:lnSpc>
              <a:buClr>
                <a:schemeClr val="tx1"/>
              </a:buClr>
              <a:defRPr/>
            </a:pPr>
            <a:r>
              <a:rPr lang="en-US" sz="2400" dirty="0" smtClean="0">
                <a:latin typeface="Constantia" pitchFamily="18" charset="0"/>
              </a:rPr>
              <a:t>Vitamin B</a:t>
            </a:r>
            <a:r>
              <a:rPr lang="en-US" sz="2400" baseline="-25000" dirty="0" smtClean="0">
                <a:latin typeface="Constantia" pitchFamily="18" charset="0"/>
              </a:rPr>
              <a:t>6</a:t>
            </a:r>
            <a:r>
              <a:rPr lang="en-US" sz="2400" dirty="0" smtClean="0">
                <a:latin typeface="Constantia" pitchFamily="18" charset="0"/>
              </a:rPr>
              <a:t> is important in protein metabolism and absorption, and it aids in the </a:t>
            </a:r>
            <a:r>
              <a:rPr lang="en-US" sz="2400" dirty="0" err="1" smtClean="0">
                <a:latin typeface="Constantia" pitchFamily="18" charset="0"/>
              </a:rPr>
              <a:t>rlease</a:t>
            </a:r>
            <a:r>
              <a:rPr lang="en-US" sz="2400" dirty="0" smtClean="0">
                <a:latin typeface="Constantia" pitchFamily="18" charset="0"/>
              </a:rPr>
              <a:t> of glucose from glycogen.</a:t>
            </a:r>
          </a:p>
          <a:p>
            <a:pPr algn="just" eaLnBrk="1" hangingPunct="1">
              <a:lnSpc>
                <a:spcPct val="90000"/>
              </a:lnSpc>
              <a:buClr>
                <a:schemeClr val="tx1"/>
              </a:buClr>
              <a:defRPr/>
            </a:pPr>
            <a:r>
              <a:rPr lang="en-US" sz="2400" dirty="0" smtClean="0">
                <a:latin typeface="Constantia" pitchFamily="18" charset="0"/>
              </a:rPr>
              <a:t>Vitamin B</a:t>
            </a:r>
            <a:r>
              <a:rPr lang="en-US" sz="2400" baseline="-25000" dirty="0" smtClean="0">
                <a:latin typeface="Constantia" pitchFamily="18" charset="0"/>
              </a:rPr>
              <a:t>6</a:t>
            </a:r>
            <a:r>
              <a:rPr lang="en-US" sz="2400" dirty="0" smtClean="0">
                <a:latin typeface="Constantia" pitchFamily="18" charset="0"/>
              </a:rPr>
              <a:t> help in converting excess amino acid to those in which the body is temporarily deficient.</a:t>
            </a:r>
          </a:p>
          <a:p>
            <a:pPr algn="just" eaLnBrk="1" hangingPunct="1">
              <a:lnSpc>
                <a:spcPct val="90000"/>
              </a:lnSpc>
              <a:buClr>
                <a:schemeClr val="tx1"/>
              </a:buClr>
              <a:defRPr/>
            </a:pPr>
            <a:r>
              <a:rPr lang="en-US" sz="2400" dirty="0" smtClean="0">
                <a:latin typeface="Constantia" pitchFamily="18" charset="0"/>
              </a:rPr>
              <a:t>It serves as catalyst in the conversion of tryptophan to niacin and is helpful in the formation of other substances from amino acids such as serotonin and dopamine.</a:t>
            </a:r>
          </a:p>
          <a:p>
            <a:pPr algn="just" eaLnBrk="1" hangingPunct="1">
              <a:lnSpc>
                <a:spcPct val="90000"/>
              </a:lnSpc>
              <a:buClr>
                <a:schemeClr val="tx1"/>
              </a:buClr>
              <a:buFont typeface="Wingdings" pitchFamily="2" charset="2"/>
              <a:buNone/>
              <a:defRPr/>
            </a:pPr>
            <a:r>
              <a:rPr lang="en-US" sz="2400" b="1" dirty="0" smtClean="0">
                <a:latin typeface="Constantia" pitchFamily="18" charset="0"/>
              </a:rPr>
              <a:t>	Sources</a:t>
            </a:r>
            <a:r>
              <a:rPr lang="en-US" sz="2400" dirty="0" smtClean="0">
                <a:latin typeface="Constantia" pitchFamily="18" charset="0"/>
              </a:rPr>
              <a:t> </a:t>
            </a:r>
          </a:p>
          <a:p>
            <a:pPr algn="just" eaLnBrk="1" hangingPunct="1">
              <a:lnSpc>
                <a:spcPct val="90000"/>
              </a:lnSpc>
              <a:buClr>
                <a:schemeClr val="tx1"/>
              </a:buClr>
              <a:defRPr/>
            </a:pPr>
            <a:r>
              <a:rPr lang="en-US" sz="2400" dirty="0" smtClean="0">
                <a:latin typeface="Constantia" pitchFamily="18" charset="0"/>
              </a:rPr>
              <a:t>Poultry, fish, liver, kidney, potatoes, bananas and spinach.</a:t>
            </a:r>
          </a:p>
          <a:p>
            <a:pPr algn="just" eaLnBrk="1" hangingPunct="1">
              <a:lnSpc>
                <a:spcPct val="90000"/>
              </a:lnSpc>
              <a:buClr>
                <a:schemeClr val="tx1"/>
              </a:buClr>
              <a:defRPr/>
            </a:pPr>
            <a:r>
              <a:rPr lang="en-US" sz="2400" dirty="0" smtClean="0">
                <a:latin typeface="Constantia" pitchFamily="18" charset="0"/>
              </a:rPr>
              <a:t>Whole grain, esp. oats and wheat are good sources of vitamin B</a:t>
            </a:r>
            <a:r>
              <a:rPr lang="en-US" sz="2400" baseline="-25000" dirty="0" smtClean="0">
                <a:latin typeface="Constantia" pitchFamily="18" charset="0"/>
              </a:rPr>
              <a:t>6.</a:t>
            </a:r>
            <a:r>
              <a:rPr lang="en-US" sz="2400" dirty="0" smtClean="0">
                <a:latin typeface="Constantia" pitchFamily="18"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0" y="0"/>
            <a:ext cx="9144000" cy="6858000"/>
          </a:xfrm>
        </p:spPr>
        <p:txBody>
          <a:bodyPr/>
          <a:lstStyle/>
          <a:p>
            <a:pPr eaLnBrk="1" hangingPunct="1">
              <a:buFont typeface="Wingdings" pitchFamily="2" charset="2"/>
              <a:buNone/>
              <a:defRPr/>
            </a:pPr>
            <a:r>
              <a:rPr lang="en-US" dirty="0" smtClean="0"/>
              <a:t>	</a:t>
            </a:r>
            <a:r>
              <a:rPr lang="en-US" sz="2400" b="1" dirty="0" smtClean="0">
                <a:latin typeface="Constantia" pitchFamily="18" charset="0"/>
              </a:rPr>
              <a:t>Requirements</a:t>
            </a:r>
          </a:p>
          <a:p>
            <a:pPr eaLnBrk="1" hangingPunct="1">
              <a:defRPr/>
            </a:pPr>
            <a:r>
              <a:rPr lang="en-US" sz="2400" dirty="0" smtClean="0">
                <a:latin typeface="Constantia" pitchFamily="18" charset="0"/>
              </a:rPr>
              <a:t>The need for vitamin B6 increases as the protein intake increases.</a:t>
            </a:r>
          </a:p>
          <a:p>
            <a:pPr eaLnBrk="1" hangingPunct="1">
              <a:defRPr/>
            </a:pPr>
            <a:r>
              <a:rPr lang="en-US" sz="2400" dirty="0" smtClean="0">
                <a:latin typeface="Constantia" pitchFamily="18" charset="0"/>
              </a:rPr>
              <a:t>Adult female – 1.3 – 1.5mg/day, adult male – 1.3 – 1.7mg/day</a:t>
            </a:r>
          </a:p>
          <a:p>
            <a:pPr algn="just" eaLnBrk="1" hangingPunct="1">
              <a:buClr>
                <a:schemeClr val="tx1"/>
              </a:buClr>
              <a:buNone/>
              <a:defRPr/>
            </a:pPr>
            <a:r>
              <a:rPr lang="en-US" sz="2400" b="1" dirty="0" smtClean="0">
                <a:latin typeface="Constantia" pitchFamily="18" charset="0"/>
              </a:rPr>
              <a:t>    Deficiency</a:t>
            </a:r>
          </a:p>
          <a:p>
            <a:pPr algn="just" eaLnBrk="1" hangingPunct="1">
              <a:buClr>
                <a:schemeClr val="tx1"/>
              </a:buClr>
              <a:defRPr/>
            </a:pPr>
            <a:r>
              <a:rPr lang="en-US" sz="2400" dirty="0" smtClean="0">
                <a:latin typeface="Constantia" pitchFamily="18" charset="0"/>
              </a:rPr>
              <a:t>Vitamin B</a:t>
            </a:r>
            <a:r>
              <a:rPr lang="en-US" sz="2400" baseline="-25000" dirty="0" smtClean="0">
                <a:latin typeface="Constantia" pitchFamily="18" charset="0"/>
              </a:rPr>
              <a:t>6</a:t>
            </a:r>
            <a:r>
              <a:rPr lang="en-US" sz="2400" dirty="0" smtClean="0">
                <a:latin typeface="Constantia" pitchFamily="18" charset="0"/>
              </a:rPr>
              <a:t> deficiency can result in irritability, depression, and dermatitis.</a:t>
            </a:r>
          </a:p>
          <a:p>
            <a:pPr algn="just" eaLnBrk="1" hangingPunct="1">
              <a:buClr>
                <a:schemeClr val="tx1"/>
              </a:buClr>
              <a:defRPr/>
            </a:pPr>
            <a:r>
              <a:rPr lang="en-US" sz="2400" dirty="0" smtClean="0">
                <a:latin typeface="Constantia" pitchFamily="18" charset="0"/>
              </a:rPr>
              <a:t>Its deficiency in infants can cause various neurological symptoms and abdominal problems.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ctr">
              <a:buNone/>
            </a:pPr>
            <a:r>
              <a:rPr lang="en-US" sz="2400" dirty="0" smtClean="0">
                <a:latin typeface="Constantia" pitchFamily="18" charset="0"/>
              </a:rPr>
              <a:t>Properties of Vitamins</a:t>
            </a:r>
          </a:p>
          <a:p>
            <a:pPr algn="ctr">
              <a:buNone/>
            </a:pPr>
            <a:r>
              <a:rPr lang="en-US" sz="2400" dirty="0" smtClean="0">
                <a:latin typeface="Constantia" pitchFamily="18" charset="0"/>
              </a:rPr>
              <a:t>Fat soluble vitamins:</a:t>
            </a:r>
          </a:p>
          <a:p>
            <a:pPr algn="just"/>
            <a:r>
              <a:rPr lang="en-US" sz="2400" dirty="0" smtClean="0">
                <a:latin typeface="Constantia" pitchFamily="18" charset="0"/>
              </a:rPr>
              <a:t>They are soluble in fat and fat solvents such as ether, acetone</a:t>
            </a:r>
          </a:p>
          <a:p>
            <a:pPr algn="just"/>
            <a:r>
              <a:rPr lang="en-US" sz="2400" dirty="0" smtClean="0">
                <a:latin typeface="Constantia" pitchFamily="18" charset="0"/>
              </a:rPr>
              <a:t>Intake in excess of daily need is stored in the body( liver and adipose tissue).</a:t>
            </a:r>
          </a:p>
          <a:p>
            <a:pPr algn="just"/>
            <a:r>
              <a:rPr lang="en-US" sz="2400" dirty="0" smtClean="0">
                <a:latin typeface="Constantia" pitchFamily="18" charset="0"/>
              </a:rPr>
              <a:t>Not excreted</a:t>
            </a:r>
          </a:p>
          <a:p>
            <a:pPr algn="just"/>
            <a:r>
              <a:rPr lang="en-US" sz="2400" dirty="0" smtClean="0">
                <a:latin typeface="Constantia" pitchFamily="18" charset="0"/>
              </a:rPr>
              <a:t>Deficiency symptoms slow to develop if their intake is poor but body stores are ample.</a:t>
            </a:r>
          </a:p>
          <a:p>
            <a:pPr algn="just"/>
            <a:r>
              <a:rPr lang="en-US" sz="2400" dirty="0" smtClean="0">
                <a:latin typeface="Constantia" pitchFamily="18" charset="0"/>
              </a:rPr>
              <a:t>They are not absolutely needed in diet everyday.</a:t>
            </a:r>
          </a:p>
          <a:p>
            <a:pPr algn="just"/>
            <a:r>
              <a:rPr lang="en-US" sz="2400" dirty="0" smtClean="0">
                <a:latin typeface="Constantia" pitchFamily="18" charset="0"/>
              </a:rPr>
              <a:t>They have precursors</a:t>
            </a:r>
          </a:p>
          <a:p>
            <a:pPr algn="just"/>
            <a:r>
              <a:rPr lang="en-US" sz="2400" dirty="0" smtClean="0">
                <a:latin typeface="Constantia" pitchFamily="18" charset="0"/>
              </a:rPr>
              <a:t>They contain only the elements: carbon, hydrogen and oxygen</a:t>
            </a:r>
          </a:p>
          <a:p>
            <a:pPr algn="just"/>
            <a:r>
              <a:rPr lang="en-US" sz="2400" dirty="0" smtClean="0">
                <a:latin typeface="Constantia" pitchFamily="18" charset="0"/>
              </a:rPr>
              <a:t>They are destroyed by rancidity</a:t>
            </a:r>
          </a:p>
          <a:p>
            <a:pPr algn="just"/>
            <a:r>
              <a:rPr lang="en-US" sz="2400" dirty="0" smtClean="0">
                <a:latin typeface="Constantia" pitchFamily="18" charset="0"/>
              </a:rPr>
              <a:t>Consumed in excess can </a:t>
            </a:r>
            <a:r>
              <a:rPr lang="en-US" sz="2400" smtClean="0">
                <a:latin typeface="Constantia" pitchFamily="18" charset="0"/>
              </a:rPr>
              <a:t>cause toxicity</a:t>
            </a:r>
            <a:endParaRPr lang="en-US" sz="2400" dirty="0" smtClean="0">
              <a:latin typeface="Constantia" pitchFamily="18" charset="0"/>
            </a:endParaRPr>
          </a:p>
          <a:p>
            <a:pPr algn="ctr">
              <a:buNone/>
            </a:pPr>
            <a:r>
              <a:rPr lang="en-US" sz="2400" dirty="0" smtClean="0">
                <a:latin typeface="Constantia" pitchFamily="18" charset="0"/>
              </a:rPr>
              <a:t>Water soluble vitamins</a:t>
            </a:r>
          </a:p>
          <a:p>
            <a:pPr algn="just"/>
            <a:r>
              <a:rPr lang="en-US" sz="2400" dirty="0" smtClean="0">
                <a:latin typeface="Constantia" pitchFamily="18" charset="0"/>
              </a:rPr>
              <a:t>They are soluble in water</a:t>
            </a:r>
          </a:p>
          <a:p>
            <a:pPr algn="just"/>
            <a:r>
              <a:rPr lang="en-US" sz="2400" dirty="0" smtClean="0">
                <a:latin typeface="Constantia" pitchFamily="18" charset="0"/>
              </a:rPr>
              <a:t>They are excreted in urine</a:t>
            </a:r>
          </a:p>
          <a:p>
            <a:pPr algn="just"/>
            <a:r>
              <a:rPr lang="en-US" sz="2400" dirty="0" smtClean="0">
                <a:latin typeface="Constantia" pitchFamily="18" charset="0"/>
              </a:rPr>
              <a:t>There is minimal storage of dietary excesses</a:t>
            </a:r>
          </a:p>
          <a:p>
            <a:pPr algn="just"/>
            <a:r>
              <a:rPr lang="en-US" sz="2400" dirty="0" smtClean="0">
                <a:latin typeface="Constantia" pitchFamily="18" charset="0"/>
              </a:rPr>
              <a:t>Deficiency symptoms often develop  rapidly</a:t>
            </a:r>
          </a:p>
          <a:p>
            <a:pPr algn="just"/>
            <a:r>
              <a:rPr lang="en-US" sz="2400" dirty="0" smtClean="0">
                <a:latin typeface="Constantia" pitchFamily="18" charset="0"/>
              </a:rPr>
              <a:t>They must be supplied in the diet everyday</a:t>
            </a:r>
          </a:p>
          <a:p>
            <a:pPr algn="just"/>
            <a:r>
              <a:rPr lang="en-US" sz="2400" dirty="0" smtClean="0">
                <a:latin typeface="Constantia" pitchFamily="18" charset="0"/>
              </a:rPr>
              <a:t>They do not have precursors</a:t>
            </a:r>
          </a:p>
          <a:p>
            <a:pPr algn="just"/>
            <a:endParaRPr lang="en-US" sz="2400" dirty="0">
              <a:latin typeface="Constant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2400" dirty="0" err="1" smtClean="0">
                <a:latin typeface="Constantia" pitchFamily="18" charset="0"/>
              </a:rPr>
              <a:t>Cyanocobalamin</a:t>
            </a:r>
            <a:r>
              <a:rPr lang="en-US" sz="2400" dirty="0" smtClean="0">
                <a:latin typeface="Constantia" pitchFamily="18" charset="0"/>
              </a:rPr>
              <a:t>(vitamin B12)</a:t>
            </a:r>
          </a:p>
          <a:p>
            <a:pPr algn="just"/>
            <a:r>
              <a:rPr lang="en-US" sz="2400" dirty="0" smtClean="0">
                <a:latin typeface="Constantia" pitchFamily="18" charset="0"/>
              </a:rPr>
              <a:t>It is found only in foods of animal origin.</a:t>
            </a:r>
          </a:p>
          <a:p>
            <a:pPr algn="just"/>
            <a:r>
              <a:rPr lang="en-US" sz="2400" dirty="0" smtClean="0">
                <a:latin typeface="Constantia" pitchFamily="18" charset="0"/>
              </a:rPr>
              <a:t>It helps folic acid in the synthesis and maturation of red blood cells.</a:t>
            </a:r>
          </a:p>
          <a:p>
            <a:pPr algn="just"/>
            <a:r>
              <a:rPr lang="en-US" sz="2400" dirty="0" smtClean="0">
                <a:latin typeface="Constantia" pitchFamily="18" charset="0"/>
              </a:rPr>
              <a:t>It is essential for formation of myelin sheath around nerve </a:t>
            </a:r>
            <a:r>
              <a:rPr lang="en-US" sz="2400" dirty="0" err="1" smtClean="0">
                <a:latin typeface="Constantia" pitchFamily="18" charset="0"/>
              </a:rPr>
              <a:t>fibres</a:t>
            </a:r>
            <a:r>
              <a:rPr lang="en-US" sz="2400" dirty="0" smtClean="0">
                <a:latin typeface="Constantia" pitchFamily="18" charset="0"/>
              </a:rPr>
              <a:t>.</a:t>
            </a:r>
          </a:p>
          <a:p>
            <a:pPr algn="just">
              <a:buNone/>
            </a:pPr>
            <a:r>
              <a:rPr lang="en-US" sz="2400" dirty="0" smtClean="0">
                <a:latin typeface="Constantia" pitchFamily="18" charset="0"/>
              </a:rPr>
              <a:t>       Sources</a:t>
            </a:r>
          </a:p>
          <a:p>
            <a:pPr algn="just"/>
            <a:r>
              <a:rPr lang="en-US" sz="2400" dirty="0" smtClean="0">
                <a:latin typeface="Constantia" pitchFamily="18" charset="0"/>
              </a:rPr>
              <a:t>Liver, kidney, milk, eggs and cheese</a:t>
            </a:r>
          </a:p>
          <a:p>
            <a:pPr algn="just">
              <a:buNone/>
            </a:pPr>
            <a:r>
              <a:rPr lang="en-US" sz="2400" dirty="0" smtClean="0">
                <a:latin typeface="Constantia" pitchFamily="18" charset="0"/>
              </a:rPr>
              <a:t>       Requirement</a:t>
            </a:r>
          </a:p>
          <a:p>
            <a:pPr algn="just"/>
            <a:r>
              <a:rPr lang="en-US" sz="2400" dirty="0" smtClean="0">
                <a:latin typeface="Constantia" pitchFamily="18" charset="0"/>
              </a:rPr>
              <a:t>Small amount of animal protein in the diet take care of vitamin B12 requirement.</a:t>
            </a:r>
          </a:p>
          <a:p>
            <a:pPr algn="just">
              <a:buNone/>
            </a:pPr>
            <a:r>
              <a:rPr lang="en-US" sz="2400" dirty="0" smtClean="0">
                <a:latin typeface="Constantia" pitchFamily="18" charset="0"/>
              </a:rPr>
              <a:t>       Deficiency</a:t>
            </a:r>
          </a:p>
          <a:p>
            <a:pPr algn="just"/>
            <a:r>
              <a:rPr lang="en-US" sz="2400" dirty="0" smtClean="0">
                <a:latin typeface="Constantia" pitchFamily="18" charset="0"/>
              </a:rPr>
              <a:t>Vitamin B12 deficiency results in either </a:t>
            </a:r>
            <a:r>
              <a:rPr lang="en-US" sz="2400" dirty="0" err="1" smtClean="0">
                <a:latin typeface="Constantia" pitchFamily="18" charset="0"/>
              </a:rPr>
              <a:t>megaloblastic</a:t>
            </a:r>
            <a:r>
              <a:rPr lang="en-US" sz="2400" dirty="0" smtClean="0">
                <a:latin typeface="Constantia" pitchFamily="18" charset="0"/>
              </a:rPr>
              <a:t> </a:t>
            </a:r>
            <a:r>
              <a:rPr lang="en-US" sz="2400" dirty="0" err="1" smtClean="0">
                <a:latin typeface="Constantia" pitchFamily="18" charset="0"/>
              </a:rPr>
              <a:t>anaemia</a:t>
            </a:r>
            <a:r>
              <a:rPr lang="en-US" sz="2400" dirty="0" smtClean="0">
                <a:latin typeface="Constantia" pitchFamily="18" charset="0"/>
              </a:rPr>
              <a:t> or pernicious </a:t>
            </a:r>
            <a:r>
              <a:rPr lang="en-US" sz="2400" dirty="0" err="1" smtClean="0">
                <a:latin typeface="Constantia" pitchFamily="18" charset="0"/>
              </a:rPr>
              <a:t>anaemia</a:t>
            </a:r>
            <a:r>
              <a:rPr lang="en-US" sz="2400" dirty="0" smtClean="0">
                <a:latin typeface="Constantia" pitchFamily="18" charset="0"/>
              </a:rPr>
              <a:t>.</a:t>
            </a:r>
          </a:p>
          <a:p>
            <a:pPr algn="just"/>
            <a:r>
              <a:rPr lang="en-US" sz="2400" dirty="0" smtClean="0">
                <a:latin typeface="Constantia" pitchFamily="18" charset="0"/>
              </a:rPr>
              <a:t>Symptoms of vitamin B12 deficiency include pale eyes and skin, tongue is raw and red, mouth ulcers.</a:t>
            </a:r>
          </a:p>
          <a:p>
            <a:pPr algn="just"/>
            <a:endParaRPr lang="en-US" sz="2400" dirty="0" smtClean="0">
              <a:latin typeface="Constantia" pitchFamily="18" charset="0"/>
            </a:endParaRPr>
          </a:p>
          <a:p>
            <a:pPr algn="just"/>
            <a:endParaRPr lang="en-US" sz="2400" dirty="0" smtClean="0">
              <a:latin typeface="Constantia" pitchFamily="18" charset="0"/>
            </a:endParaRPr>
          </a:p>
          <a:p>
            <a:pPr algn="just"/>
            <a:endParaRPr lang="en-US" sz="2400" dirty="0">
              <a:latin typeface="Constantia"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2400" dirty="0" err="1" smtClean="0">
                <a:latin typeface="Constantia" pitchFamily="18" charset="0"/>
              </a:rPr>
              <a:t>Pantothenic</a:t>
            </a:r>
            <a:r>
              <a:rPr lang="en-US" sz="2400" dirty="0" smtClean="0">
                <a:latin typeface="Constantia" pitchFamily="18" charset="0"/>
              </a:rPr>
              <a:t> acid and biotin</a:t>
            </a:r>
          </a:p>
          <a:p>
            <a:pPr algn="just"/>
            <a:r>
              <a:rPr lang="en-US" sz="2400" dirty="0" smtClean="0">
                <a:latin typeface="Constantia" pitchFamily="18" charset="0"/>
              </a:rPr>
              <a:t>They are both co-enzymes required for release of energy from carbohydrates, fats and proteins.</a:t>
            </a:r>
          </a:p>
          <a:p>
            <a:pPr algn="just"/>
            <a:r>
              <a:rPr lang="en-US" sz="2400" dirty="0" smtClean="0">
                <a:latin typeface="Constantia" pitchFamily="18" charset="0"/>
              </a:rPr>
              <a:t>Both vitamins are widely present in foods and deficiency is rare.</a:t>
            </a:r>
          </a:p>
          <a:p>
            <a:pPr algn="ctr">
              <a:buNone/>
            </a:pPr>
            <a:r>
              <a:rPr lang="en-US" sz="2400" dirty="0" smtClean="0">
                <a:latin typeface="Constantia" pitchFamily="18" charset="0"/>
              </a:rPr>
              <a:t>Folic acid</a:t>
            </a:r>
          </a:p>
          <a:p>
            <a:pPr algn="just"/>
            <a:r>
              <a:rPr lang="en-US" sz="2400" dirty="0" smtClean="0">
                <a:latin typeface="Constantia" pitchFamily="18" charset="0"/>
              </a:rPr>
              <a:t>Folic acid helps in the formation of  red blood corpuscles and helps in preventing </a:t>
            </a:r>
            <a:r>
              <a:rPr lang="en-US" sz="2400" dirty="0" err="1" smtClean="0">
                <a:latin typeface="Constantia" pitchFamily="18" charset="0"/>
              </a:rPr>
              <a:t>anaemia</a:t>
            </a:r>
            <a:endParaRPr lang="en-US" sz="2400" dirty="0" smtClean="0">
              <a:latin typeface="Constantia" pitchFamily="18" charset="0"/>
            </a:endParaRPr>
          </a:p>
          <a:p>
            <a:pPr algn="just"/>
            <a:r>
              <a:rPr lang="en-US" sz="2400" dirty="0" smtClean="0">
                <a:latin typeface="Constantia" pitchFamily="18" charset="0"/>
              </a:rPr>
              <a:t>In order to perform its functions, folic acid needs to be converted into its active form. Vitamin C is needed for this conversion.</a:t>
            </a:r>
          </a:p>
          <a:p>
            <a:pPr algn="just">
              <a:buNone/>
            </a:pPr>
            <a:r>
              <a:rPr lang="en-US" sz="2400" dirty="0" smtClean="0">
                <a:latin typeface="Constantia" pitchFamily="18" charset="0"/>
              </a:rPr>
              <a:t>     </a:t>
            </a:r>
            <a:r>
              <a:rPr lang="en-US" sz="2400" b="1" dirty="0" smtClean="0">
                <a:latin typeface="Constantia" pitchFamily="18" charset="0"/>
              </a:rPr>
              <a:t>Sources</a:t>
            </a:r>
          </a:p>
          <a:p>
            <a:pPr algn="just">
              <a:buNone/>
            </a:pPr>
            <a:r>
              <a:rPr lang="en-US" sz="2400" b="1" dirty="0" smtClean="0">
                <a:latin typeface="Constantia" pitchFamily="18" charset="0"/>
              </a:rPr>
              <a:t>     </a:t>
            </a:r>
            <a:r>
              <a:rPr lang="en-US" sz="2400" dirty="0" smtClean="0">
                <a:latin typeface="Constantia" pitchFamily="18" charset="0"/>
              </a:rPr>
              <a:t>Liver, kidney, green leafy vegetables, whole pulses, yeast</a:t>
            </a:r>
          </a:p>
          <a:p>
            <a:pPr algn="just">
              <a:buNone/>
            </a:pPr>
            <a:r>
              <a:rPr lang="en-US" sz="2400" b="1" dirty="0" smtClean="0">
                <a:latin typeface="Constantia" pitchFamily="18" charset="0"/>
              </a:rPr>
              <a:t>     Deficiency</a:t>
            </a:r>
          </a:p>
          <a:p>
            <a:pPr algn="just"/>
            <a:r>
              <a:rPr lang="en-US" sz="2400" dirty="0" smtClean="0">
                <a:latin typeface="Constantia" pitchFamily="18" charset="0"/>
              </a:rPr>
              <a:t>Deficiency results in </a:t>
            </a:r>
            <a:r>
              <a:rPr lang="en-US" sz="2400" dirty="0" err="1" smtClean="0">
                <a:latin typeface="Constantia" pitchFamily="18" charset="0"/>
              </a:rPr>
              <a:t>megaloblastic</a:t>
            </a:r>
            <a:r>
              <a:rPr lang="en-US" sz="2400" dirty="0" smtClean="0">
                <a:latin typeface="Constantia" pitchFamily="18" charset="0"/>
              </a:rPr>
              <a:t>  </a:t>
            </a:r>
            <a:r>
              <a:rPr lang="en-US" sz="2400" dirty="0" err="1" smtClean="0">
                <a:latin typeface="Constantia" pitchFamily="18" charset="0"/>
              </a:rPr>
              <a:t>anaemia</a:t>
            </a:r>
            <a:r>
              <a:rPr lang="en-US" sz="2400" dirty="0" smtClean="0">
                <a:latin typeface="Constantia" pitchFamily="18" charset="0"/>
              </a:rPr>
              <a:t> </a:t>
            </a:r>
            <a:endParaRPr lang="en-US" sz="2400" dirty="0">
              <a:latin typeface="Constantia"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2400" dirty="0" smtClean="0">
                <a:latin typeface="Constantia" pitchFamily="18" charset="0"/>
              </a:rPr>
              <a:t>Vitamin C</a:t>
            </a:r>
          </a:p>
          <a:p>
            <a:pPr algn="just"/>
            <a:r>
              <a:rPr lang="en-US" sz="2400" dirty="0" smtClean="0">
                <a:latin typeface="Constantia" pitchFamily="18" charset="0"/>
              </a:rPr>
              <a:t>Vitamin C </a:t>
            </a:r>
            <a:r>
              <a:rPr lang="en-US" sz="2400" smtClean="0">
                <a:latin typeface="Constantia" pitchFamily="18" charset="0"/>
              </a:rPr>
              <a:t>helps in synthesis </a:t>
            </a:r>
            <a:r>
              <a:rPr lang="en-US" sz="2400" dirty="0" smtClean="0">
                <a:latin typeface="Constantia" pitchFamily="18" charset="0"/>
              </a:rPr>
              <a:t>of collagen which is the intercellular cementing substance that keeps cells in bone and muscle tissue together</a:t>
            </a:r>
          </a:p>
          <a:p>
            <a:pPr algn="just"/>
            <a:r>
              <a:rPr lang="en-US" sz="2400" dirty="0" smtClean="0">
                <a:latin typeface="Constantia" pitchFamily="18" charset="0"/>
              </a:rPr>
              <a:t>It helps in healing of wounds and fractures</a:t>
            </a:r>
          </a:p>
          <a:p>
            <a:pPr algn="just"/>
            <a:r>
              <a:rPr lang="en-US" sz="2400" dirty="0" smtClean="0">
                <a:latin typeface="Constantia" pitchFamily="18" charset="0"/>
              </a:rPr>
              <a:t>It increases resistance to infections and fevers</a:t>
            </a:r>
          </a:p>
          <a:p>
            <a:pPr algn="just"/>
            <a:r>
              <a:rPr lang="en-US" sz="2400" dirty="0" smtClean="0">
                <a:latin typeface="Constantia" pitchFamily="18" charset="0"/>
              </a:rPr>
              <a:t>It is an antioxidant.</a:t>
            </a:r>
          </a:p>
          <a:p>
            <a:pPr algn="just">
              <a:buNone/>
            </a:pPr>
            <a:r>
              <a:rPr lang="en-US" sz="2400" dirty="0" smtClean="0">
                <a:latin typeface="Constantia" pitchFamily="18" charset="0"/>
              </a:rPr>
              <a:t>  </a:t>
            </a:r>
            <a:r>
              <a:rPr lang="en-US" sz="2400" b="1" dirty="0" smtClean="0">
                <a:latin typeface="Constantia" pitchFamily="18" charset="0"/>
              </a:rPr>
              <a:t>Sources</a:t>
            </a:r>
          </a:p>
          <a:p>
            <a:pPr algn="just"/>
            <a:r>
              <a:rPr lang="en-US" sz="2400" dirty="0" smtClean="0">
                <a:latin typeface="Constantia" pitchFamily="18" charset="0"/>
              </a:rPr>
              <a:t>Fresh citrus fruits, other fruits and vegetables</a:t>
            </a:r>
          </a:p>
          <a:p>
            <a:pPr algn="just">
              <a:buNone/>
            </a:pPr>
            <a:r>
              <a:rPr lang="en-US" sz="2400" dirty="0" smtClean="0">
                <a:latin typeface="Constantia" pitchFamily="18" charset="0"/>
              </a:rPr>
              <a:t>    </a:t>
            </a:r>
            <a:r>
              <a:rPr lang="en-US" sz="2400" b="1" dirty="0" smtClean="0">
                <a:latin typeface="Constantia" pitchFamily="18" charset="0"/>
              </a:rPr>
              <a:t>Deficiency</a:t>
            </a:r>
          </a:p>
          <a:p>
            <a:pPr algn="just"/>
            <a:r>
              <a:rPr lang="en-US" sz="2400" dirty="0" smtClean="0">
                <a:latin typeface="Constantia" pitchFamily="18" charset="0"/>
              </a:rPr>
              <a:t>Scurvy (swelling, infection and bleeding of gums); painful joints, poor wound healing because collagen is not synthesized.</a:t>
            </a:r>
          </a:p>
          <a:p>
            <a:pPr algn="just">
              <a:buNone/>
            </a:pPr>
            <a:endParaRPr lang="en-US" sz="2400" dirty="0">
              <a:latin typeface="Constant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r>
              <a:rPr lang="en-US" sz="2400" dirty="0" smtClean="0">
                <a:latin typeface="Constantia" pitchFamily="18" charset="0"/>
              </a:rPr>
              <a:t>They contain the elements: carbon, hydrogen, oxygen and nitrogen and in some cases, some contain cobalt and </a:t>
            </a:r>
            <a:r>
              <a:rPr lang="en-US" sz="2400" dirty="0" err="1" smtClean="0">
                <a:latin typeface="Constantia" pitchFamily="18" charset="0"/>
              </a:rPr>
              <a:t>sulphur</a:t>
            </a:r>
            <a:r>
              <a:rPr lang="en-US" sz="2400" dirty="0" smtClean="0">
                <a:latin typeface="Constantia" pitchFamily="18" charset="0"/>
              </a:rPr>
              <a:t>.</a:t>
            </a:r>
          </a:p>
          <a:p>
            <a:pPr algn="ctr">
              <a:buNone/>
            </a:pPr>
            <a:r>
              <a:rPr lang="en-US" sz="2400" b="1" dirty="0" smtClean="0">
                <a:latin typeface="Constantia" pitchFamily="18" charset="0"/>
              </a:rPr>
              <a:t>Definition of terms</a:t>
            </a:r>
          </a:p>
          <a:p>
            <a:pPr algn="just"/>
            <a:r>
              <a:rPr lang="en-US" sz="2400" b="1" dirty="0" err="1" smtClean="0">
                <a:latin typeface="Constantia" pitchFamily="18" charset="0"/>
              </a:rPr>
              <a:t>Provitamins</a:t>
            </a:r>
            <a:r>
              <a:rPr lang="en-US" sz="2400" b="1" dirty="0" smtClean="0">
                <a:latin typeface="Constantia" pitchFamily="18" charset="0"/>
              </a:rPr>
              <a:t> (precursors)</a:t>
            </a:r>
            <a:r>
              <a:rPr lang="en-US" sz="2400" dirty="0" smtClean="0">
                <a:latin typeface="Constantia" pitchFamily="18" charset="0"/>
              </a:rPr>
              <a:t>: This is any ingested substance which can be converted to vitamins within an organism that is, compounds which are inactive but go form the vitamins.</a:t>
            </a:r>
          </a:p>
          <a:p>
            <a:pPr algn="just"/>
            <a:r>
              <a:rPr lang="en-US" sz="2400" b="1" dirty="0" err="1" smtClean="0">
                <a:latin typeface="Constantia" pitchFamily="18" charset="0"/>
              </a:rPr>
              <a:t>Avitaminosis</a:t>
            </a:r>
            <a:r>
              <a:rPr lang="en-US" sz="2400" b="1" dirty="0" smtClean="0">
                <a:latin typeface="Constantia" pitchFamily="18" charset="0"/>
              </a:rPr>
              <a:t>(</a:t>
            </a:r>
            <a:r>
              <a:rPr lang="en-US" sz="2400" b="1" dirty="0" err="1" smtClean="0">
                <a:latin typeface="Constantia" pitchFamily="18" charset="0"/>
              </a:rPr>
              <a:t>hypovitaminosis</a:t>
            </a:r>
            <a:r>
              <a:rPr lang="en-US" sz="2400" b="1" dirty="0" smtClean="0">
                <a:latin typeface="Constantia" pitchFamily="18" charset="0"/>
              </a:rPr>
              <a:t>)</a:t>
            </a:r>
            <a:r>
              <a:rPr lang="en-US" sz="2400" dirty="0" smtClean="0">
                <a:latin typeface="Constantia" pitchFamily="18" charset="0"/>
              </a:rPr>
              <a:t>: This is a deficiency state of a particular vitamin that is, a particular vitamin is lacking to the extent that it will  provide deficiency symptoms.</a:t>
            </a:r>
          </a:p>
          <a:p>
            <a:pPr algn="just"/>
            <a:r>
              <a:rPr lang="en-US" sz="2400" b="1" dirty="0" err="1" smtClean="0">
                <a:latin typeface="Constantia" pitchFamily="18" charset="0"/>
              </a:rPr>
              <a:t>Hypervitaminosis</a:t>
            </a:r>
            <a:r>
              <a:rPr lang="en-US" sz="2400" b="1" dirty="0" smtClean="0">
                <a:latin typeface="Constantia" pitchFamily="18" charset="0"/>
              </a:rPr>
              <a:t>: </a:t>
            </a:r>
            <a:r>
              <a:rPr lang="en-US" sz="2400" dirty="0" smtClean="0">
                <a:latin typeface="Constantia" pitchFamily="18" charset="0"/>
              </a:rPr>
              <a:t>This refers </a:t>
            </a:r>
            <a:r>
              <a:rPr lang="en-US" sz="2400" dirty="0">
                <a:latin typeface="Constantia" pitchFamily="18" charset="0"/>
              </a:rPr>
              <a:t>to excess of a particular </a:t>
            </a:r>
            <a:r>
              <a:rPr lang="en-US" sz="2400" dirty="0" smtClean="0">
                <a:latin typeface="Constantia" pitchFamily="18" charset="0"/>
              </a:rPr>
              <a:t>vitamin.</a:t>
            </a:r>
          </a:p>
          <a:p>
            <a:pPr algn="just"/>
            <a:r>
              <a:rPr lang="en-US" sz="2400" b="1" dirty="0" smtClean="0">
                <a:latin typeface="Constantia" pitchFamily="18" charset="0"/>
              </a:rPr>
              <a:t>Vitamin </a:t>
            </a:r>
            <a:r>
              <a:rPr lang="en-US" sz="2400" b="1" dirty="0">
                <a:latin typeface="Constantia" pitchFamily="18" charset="0"/>
              </a:rPr>
              <a:t>supplements:</a:t>
            </a:r>
            <a:r>
              <a:rPr lang="en-US" sz="2400" dirty="0">
                <a:latin typeface="Constantia" pitchFamily="18" charset="0"/>
              </a:rPr>
              <a:t> </a:t>
            </a:r>
            <a:r>
              <a:rPr lang="en-US" sz="2400" dirty="0" smtClean="0">
                <a:latin typeface="Constantia" pitchFamily="18" charset="0"/>
              </a:rPr>
              <a:t>They are </a:t>
            </a:r>
            <a:r>
              <a:rPr lang="en-US" sz="2400" dirty="0">
                <a:latin typeface="Constantia" pitchFamily="18" charset="0"/>
              </a:rPr>
              <a:t>concentrated forms of vitamins, which may be in form of tablets, capsules or drops.   </a:t>
            </a:r>
          </a:p>
          <a:p>
            <a:pPr algn="ctr">
              <a:buNone/>
            </a:pPr>
            <a:r>
              <a:rPr lang="en-US" sz="2400" dirty="0" smtClean="0">
                <a:latin typeface="Constantia" pitchFamily="18" charset="0"/>
              </a:rPr>
              <a:t>      </a:t>
            </a:r>
            <a:r>
              <a:rPr lang="en-US" sz="2400" b="1" dirty="0" smtClean="0">
                <a:latin typeface="Constantia" pitchFamily="18" charset="0"/>
              </a:rPr>
              <a:t>General Functions of Vitamins</a:t>
            </a:r>
          </a:p>
          <a:p>
            <a:pPr algn="just"/>
            <a:r>
              <a:rPr lang="en-US" sz="2400" dirty="0" smtClean="0">
                <a:latin typeface="Constantia" pitchFamily="18" charset="0"/>
              </a:rPr>
              <a:t>They serve as constituents of  enzyme and enzyme systems</a:t>
            </a:r>
          </a:p>
          <a:p>
            <a:pPr algn="just"/>
            <a:r>
              <a:rPr lang="en-US" sz="2400" dirty="0" smtClean="0">
                <a:latin typeface="Constantia" pitchFamily="18" charset="0"/>
              </a:rPr>
              <a:t>They regulate the building of major body structures</a:t>
            </a:r>
          </a:p>
          <a:p>
            <a:pPr algn="just"/>
            <a:r>
              <a:rPr lang="en-US" sz="2400" dirty="0" smtClean="0">
                <a:latin typeface="Constantia" pitchFamily="18" charset="0"/>
              </a:rPr>
              <a:t>They facilitate the use of energy nutrients.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r>
              <a:rPr lang="en-US" sz="2400" dirty="0" smtClean="0">
                <a:latin typeface="Constantia" pitchFamily="18" charset="0"/>
              </a:rPr>
              <a:t>They do not provide energy but enable the body to use energy from fat, carbohydrates and proteins.</a:t>
            </a:r>
          </a:p>
          <a:p>
            <a:pPr algn="ctr">
              <a:buNone/>
            </a:pPr>
            <a:r>
              <a:rPr lang="en-US" sz="2400" dirty="0" smtClean="0">
                <a:latin typeface="Constantia" pitchFamily="18" charset="0"/>
              </a:rPr>
              <a:t>Vitamin A</a:t>
            </a:r>
          </a:p>
          <a:p>
            <a:pPr algn="just"/>
            <a:r>
              <a:rPr lang="en-US" sz="2400" dirty="0" smtClean="0">
                <a:latin typeface="Constantia" pitchFamily="18" charset="0"/>
              </a:rPr>
              <a:t>Vitamin A is the generic name  given to a group of compounds having vitamin A activity</a:t>
            </a:r>
          </a:p>
          <a:p>
            <a:pPr algn="just"/>
            <a:r>
              <a:rPr lang="en-US" sz="2400" dirty="0" smtClean="0">
                <a:latin typeface="Constantia" pitchFamily="18" charset="0"/>
              </a:rPr>
              <a:t>These compounds are retinol, retinal and </a:t>
            </a:r>
            <a:r>
              <a:rPr lang="en-US" sz="2400" dirty="0" err="1" smtClean="0">
                <a:latin typeface="Constantia" pitchFamily="18" charset="0"/>
              </a:rPr>
              <a:t>retionic</a:t>
            </a:r>
            <a:r>
              <a:rPr lang="en-US" sz="2400" dirty="0" smtClean="0">
                <a:latin typeface="Constantia" pitchFamily="18" charset="0"/>
              </a:rPr>
              <a:t> acid</a:t>
            </a:r>
          </a:p>
          <a:p>
            <a:pPr algn="just"/>
            <a:r>
              <a:rPr lang="en-US" sz="2400" dirty="0" smtClean="0">
                <a:latin typeface="Constantia" pitchFamily="18" charset="0"/>
              </a:rPr>
              <a:t>They are found only in the fatty phases of foods of animal origin.</a:t>
            </a:r>
          </a:p>
          <a:p>
            <a:pPr algn="just"/>
            <a:r>
              <a:rPr lang="en-US" sz="2400" dirty="0" smtClean="0">
                <a:latin typeface="Constantia" pitchFamily="18" charset="0"/>
              </a:rPr>
              <a:t>Plant foods contain yellow, orange and /or red </a:t>
            </a:r>
            <a:r>
              <a:rPr lang="en-US" sz="2400" dirty="0" err="1" smtClean="0">
                <a:latin typeface="Constantia" pitchFamily="18" charset="0"/>
              </a:rPr>
              <a:t>coloured</a:t>
            </a:r>
            <a:r>
              <a:rPr lang="en-US" sz="2400" dirty="0" smtClean="0">
                <a:latin typeface="Constantia" pitchFamily="18" charset="0"/>
              </a:rPr>
              <a:t> pigments called carotene which give </a:t>
            </a:r>
            <a:r>
              <a:rPr lang="en-US" sz="2400" dirty="0" err="1" smtClean="0">
                <a:latin typeface="Constantia" pitchFamily="18" charset="0"/>
              </a:rPr>
              <a:t>colour</a:t>
            </a:r>
            <a:r>
              <a:rPr lang="en-US" sz="2400" dirty="0" smtClean="0">
                <a:latin typeface="Constantia" pitchFamily="18" charset="0"/>
              </a:rPr>
              <a:t> to vegetables and fruits.</a:t>
            </a:r>
          </a:p>
          <a:p>
            <a:pPr algn="just"/>
            <a:r>
              <a:rPr lang="en-US" sz="2400" dirty="0" smtClean="0">
                <a:latin typeface="Constantia" pitchFamily="18" charset="0"/>
              </a:rPr>
              <a:t>Carotene pigments are converted to vitamin A in the body that is, carotene is a precursor of vitamin A.</a:t>
            </a:r>
          </a:p>
          <a:p>
            <a:pPr algn="just"/>
            <a:r>
              <a:rPr lang="en-US" sz="2400" dirty="0" smtClean="0">
                <a:latin typeface="Constantia" pitchFamily="18" charset="0"/>
              </a:rPr>
              <a:t>Carotene is synthesized by plants and is the ultimate source of all vitamin A.</a:t>
            </a:r>
          </a:p>
          <a:p>
            <a:pPr algn="just"/>
            <a:r>
              <a:rPr lang="en-US" sz="2400" dirty="0" smtClean="0">
                <a:latin typeface="Constantia" pitchFamily="18" charset="0"/>
              </a:rPr>
              <a:t>Pure vitamin A is a pale yellow crystalline compound occurring naturally in the animal kingdom.</a:t>
            </a:r>
          </a:p>
          <a:p>
            <a:pPr algn="just"/>
            <a:r>
              <a:rPr lang="en-US" sz="2400" dirty="0" smtClean="0">
                <a:latin typeface="Constantia" pitchFamily="18" charset="0"/>
              </a:rPr>
              <a:t>It is relatively stable to heat, acids and alkalis. It is easily </a:t>
            </a:r>
            <a:r>
              <a:rPr lang="en-US" sz="2400" dirty="0" err="1" smtClean="0">
                <a:latin typeface="Constantia" pitchFamily="18" charset="0"/>
              </a:rPr>
              <a:t>oxidised</a:t>
            </a:r>
            <a:r>
              <a:rPr lang="en-US" sz="2400" dirty="0" smtClean="0">
                <a:latin typeface="Constantia" pitchFamily="18" charset="0"/>
              </a:rPr>
              <a:t> and rapidly destroyed by UV rays.</a:t>
            </a:r>
          </a:p>
          <a:p>
            <a:pPr algn="just"/>
            <a:endParaRPr lang="en-US" sz="2400" dirty="0" smtClean="0">
              <a:latin typeface="Constant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None/>
            </a:pPr>
            <a:r>
              <a:rPr lang="en-US" sz="2400" dirty="0" smtClean="0">
                <a:latin typeface="Constantia" pitchFamily="18" charset="0"/>
              </a:rPr>
              <a:t>Functions of Vitamin A</a:t>
            </a:r>
          </a:p>
          <a:p>
            <a:pPr algn="just"/>
            <a:r>
              <a:rPr lang="en-US" sz="2400" dirty="0" smtClean="0">
                <a:latin typeface="Constantia" pitchFamily="18" charset="0"/>
              </a:rPr>
              <a:t>It maintains normal vision in dim light</a:t>
            </a:r>
          </a:p>
          <a:p>
            <a:pPr algn="just"/>
            <a:r>
              <a:rPr lang="en-US" sz="2400" dirty="0" smtClean="0">
                <a:latin typeface="Constantia" pitchFamily="18" charset="0"/>
              </a:rPr>
              <a:t>It helps in synthesis and maintenance of healthy epithelium-outermost lining of skin and innermost lining of mucous membrane of respiratory, gastrointestinal tract.</a:t>
            </a:r>
          </a:p>
          <a:p>
            <a:pPr algn="just"/>
            <a:r>
              <a:rPr lang="en-US" sz="2400" dirty="0" smtClean="0">
                <a:latin typeface="Constantia" pitchFamily="18" charset="0"/>
              </a:rPr>
              <a:t>Vitamin A is required for normal bone and tooth development  and proper growth.</a:t>
            </a:r>
          </a:p>
          <a:p>
            <a:pPr algn="just"/>
            <a:r>
              <a:rPr lang="en-US" sz="2400" dirty="0" smtClean="0">
                <a:latin typeface="Constantia" pitchFamily="18" charset="0"/>
              </a:rPr>
              <a:t>It helps the body to fight  against infections by keeping  mucous membranes in a healthy condition which act as a barrier to infection.</a:t>
            </a:r>
          </a:p>
          <a:p>
            <a:pPr algn="ctr">
              <a:buNone/>
            </a:pPr>
            <a:r>
              <a:rPr lang="en-US" sz="2400" dirty="0" smtClean="0">
                <a:latin typeface="Constantia" pitchFamily="18" charset="0"/>
              </a:rPr>
              <a:t>Deficiency of vitamin A</a:t>
            </a:r>
          </a:p>
          <a:p>
            <a:pPr algn="just"/>
            <a:r>
              <a:rPr lang="en-US" sz="2400" dirty="0" smtClean="0">
                <a:latin typeface="Constantia" pitchFamily="18" charset="0"/>
              </a:rPr>
              <a:t>Night blindness: An individual is unable to see well in dim light</a:t>
            </a:r>
          </a:p>
          <a:p>
            <a:pPr algn="just"/>
            <a:r>
              <a:rPr lang="en-US" sz="2400" dirty="0" smtClean="0">
                <a:latin typeface="Constantia" pitchFamily="18" charset="0"/>
              </a:rPr>
              <a:t>Xeropthalmia: Inflammation of cornea</a:t>
            </a:r>
          </a:p>
          <a:p>
            <a:pPr algn="just"/>
            <a:r>
              <a:rPr lang="en-US" sz="2400" dirty="0" err="1" smtClean="0">
                <a:latin typeface="Constantia" pitchFamily="18" charset="0"/>
              </a:rPr>
              <a:t>Keratomalacia</a:t>
            </a:r>
            <a:r>
              <a:rPr lang="en-US" sz="2400" dirty="0" smtClean="0">
                <a:latin typeface="Constantia" pitchFamily="18" charset="0"/>
              </a:rPr>
              <a:t>: Softening of the cornea  and  permanent blindness results</a:t>
            </a:r>
          </a:p>
          <a:p>
            <a:pPr algn="just"/>
            <a:r>
              <a:rPr lang="en-US" sz="2400" dirty="0" smtClean="0">
                <a:latin typeface="Constantia" pitchFamily="18" charset="0"/>
              </a:rPr>
              <a:t>The epithelium becomes dry, scaly  and rough. Goose pimples  are seen on upper forearms  and thighs.</a:t>
            </a:r>
          </a:p>
          <a:p>
            <a:pPr algn="just"/>
            <a:r>
              <a:rPr lang="en-US" sz="2400" dirty="0" smtClean="0">
                <a:latin typeface="Constantia" pitchFamily="18" charset="0"/>
              </a:rPr>
              <a:t>Growth failure and stunted bones are seen in children</a:t>
            </a:r>
          </a:p>
          <a:p>
            <a:pPr algn="just"/>
            <a:endParaRPr lang="en-US" sz="2400" dirty="0">
              <a:latin typeface="Constant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r>
              <a:rPr lang="en-US" sz="2400" dirty="0" smtClean="0">
                <a:latin typeface="Constantia" pitchFamily="18" charset="0"/>
              </a:rPr>
              <a:t>Signs of </a:t>
            </a:r>
            <a:r>
              <a:rPr lang="en-US" sz="2400" dirty="0" err="1">
                <a:latin typeface="Constantia" pitchFamily="18" charset="0"/>
              </a:rPr>
              <a:t>h</a:t>
            </a:r>
            <a:r>
              <a:rPr lang="en-US" sz="2400" dirty="0" err="1" smtClean="0">
                <a:latin typeface="Constantia" pitchFamily="18" charset="0"/>
              </a:rPr>
              <a:t>ypervitaminosis</a:t>
            </a:r>
            <a:r>
              <a:rPr lang="en-US" sz="2400" dirty="0" smtClean="0">
                <a:latin typeface="Constantia" pitchFamily="18" charset="0"/>
              </a:rPr>
              <a:t> A may include nausea, vomiting, abdominal pain, loss of hair, joint pain</a:t>
            </a:r>
          </a:p>
          <a:p>
            <a:pPr algn="just"/>
            <a:r>
              <a:rPr lang="en-US" sz="2400" dirty="0" smtClean="0">
                <a:latin typeface="Constantia" pitchFamily="18" charset="0"/>
              </a:rPr>
              <a:t>Sources: Animal foods such as whole milk and milk products, egg yolk, oily fish, fish-liver oils, organ meat, butter. Sources of carotene include all yellow, orange and red fruits and vegetables such as carrot, pumpkin, mango, papaya and all green leafy vegetables such as spinach, amaranth.</a:t>
            </a:r>
          </a:p>
          <a:p>
            <a:pPr algn="just"/>
            <a:r>
              <a:rPr lang="en-US" sz="2400" b="1" dirty="0" smtClean="0">
                <a:latin typeface="Constantia" pitchFamily="18" charset="0"/>
              </a:rPr>
              <a:t>Requirements </a:t>
            </a:r>
            <a:r>
              <a:rPr lang="en-US" sz="2400" dirty="0">
                <a:latin typeface="Constantia" pitchFamily="18" charset="0"/>
              </a:rPr>
              <a:t>		</a:t>
            </a:r>
            <a:r>
              <a:rPr lang="en-US" sz="2400" dirty="0" smtClean="0">
                <a:latin typeface="Constantia" pitchFamily="18" charset="0"/>
              </a:rPr>
              <a:t>			 retinol</a:t>
            </a:r>
            <a:r>
              <a:rPr lang="en-US" sz="2400" b="1" dirty="0" smtClean="0">
                <a:latin typeface="Constantia" pitchFamily="18" charset="0"/>
                <a:cs typeface="Arial" panose="020B0604020202020204" pitchFamily="34" charset="0"/>
              </a:rPr>
              <a:t>/Day</a:t>
            </a:r>
            <a:endParaRPr lang="en-US" sz="2400" b="1" dirty="0">
              <a:latin typeface="Constantia" pitchFamily="18" charset="0"/>
            </a:endParaRPr>
          </a:p>
          <a:p>
            <a:pPr>
              <a:lnSpc>
                <a:spcPct val="80000"/>
              </a:lnSpc>
              <a:buClr>
                <a:schemeClr val="tx1"/>
              </a:buClr>
              <a:defRPr/>
            </a:pPr>
            <a:r>
              <a:rPr lang="en-US" sz="2400" dirty="0">
                <a:latin typeface="Constantia" pitchFamily="18" charset="0"/>
              </a:rPr>
              <a:t>0-6 months 					</a:t>
            </a:r>
            <a:r>
              <a:rPr lang="en-US" sz="2400" dirty="0" smtClean="0">
                <a:latin typeface="Constantia" pitchFamily="18" charset="0"/>
              </a:rPr>
              <a:t>	400</a:t>
            </a:r>
            <a:r>
              <a:rPr lang="en-US" sz="2400" dirty="0" smtClean="0">
                <a:latin typeface="Constantia" pitchFamily="18" charset="0"/>
                <a:cs typeface="Arial" panose="020B0604020202020204" pitchFamily="34" charset="0"/>
              </a:rPr>
              <a:t>µg</a:t>
            </a:r>
            <a:endParaRPr lang="en-US" sz="2400" dirty="0">
              <a:latin typeface="Constantia" pitchFamily="18" charset="0"/>
              <a:cs typeface="Arial" panose="020B0604020202020204" pitchFamily="34" charset="0"/>
            </a:endParaRPr>
          </a:p>
          <a:p>
            <a:pPr>
              <a:lnSpc>
                <a:spcPct val="80000"/>
              </a:lnSpc>
              <a:buClr>
                <a:schemeClr val="tx1"/>
              </a:buClr>
              <a:defRPr/>
            </a:pPr>
            <a:r>
              <a:rPr lang="en-US" sz="2400" dirty="0">
                <a:latin typeface="Constantia" pitchFamily="18" charset="0"/>
                <a:cs typeface="Arial" panose="020B0604020202020204" pitchFamily="34" charset="0"/>
              </a:rPr>
              <a:t>7-12months 					</a:t>
            </a:r>
            <a:r>
              <a:rPr lang="en-US" sz="2400" dirty="0" smtClean="0">
                <a:latin typeface="Constantia" pitchFamily="18" charset="0"/>
                <a:cs typeface="Arial" panose="020B0604020202020204" pitchFamily="34" charset="0"/>
              </a:rPr>
              <a:t>	500µg</a:t>
            </a:r>
            <a:endParaRPr lang="en-US" sz="2400" dirty="0">
              <a:latin typeface="Constantia" pitchFamily="18" charset="0"/>
              <a:cs typeface="Arial" panose="020B0604020202020204" pitchFamily="34" charset="0"/>
            </a:endParaRPr>
          </a:p>
          <a:p>
            <a:pPr>
              <a:lnSpc>
                <a:spcPct val="80000"/>
              </a:lnSpc>
              <a:buClr>
                <a:schemeClr val="tx1"/>
              </a:buClr>
              <a:defRPr/>
            </a:pPr>
            <a:r>
              <a:rPr lang="en-US" sz="2400" dirty="0">
                <a:latin typeface="Constantia" pitchFamily="18" charset="0"/>
              </a:rPr>
              <a:t>1-3yrs 					</a:t>
            </a:r>
            <a:r>
              <a:rPr lang="en-US" sz="2400" dirty="0" smtClean="0">
                <a:latin typeface="Constantia" pitchFamily="18" charset="0"/>
              </a:rPr>
              <a:t>		300</a:t>
            </a:r>
            <a:r>
              <a:rPr lang="en-US" sz="2400" dirty="0" smtClean="0">
                <a:latin typeface="Constantia" pitchFamily="18" charset="0"/>
                <a:cs typeface="Arial" panose="020B0604020202020204" pitchFamily="34" charset="0"/>
              </a:rPr>
              <a:t>µg </a:t>
            </a:r>
            <a:endParaRPr lang="en-US" sz="2400" dirty="0">
              <a:latin typeface="Constantia" pitchFamily="18" charset="0"/>
              <a:cs typeface="Arial" panose="020B0604020202020204" pitchFamily="34" charset="0"/>
            </a:endParaRPr>
          </a:p>
          <a:p>
            <a:pPr>
              <a:lnSpc>
                <a:spcPct val="80000"/>
              </a:lnSpc>
              <a:buClr>
                <a:schemeClr val="tx1"/>
              </a:buClr>
              <a:defRPr/>
            </a:pPr>
            <a:r>
              <a:rPr lang="en-US" sz="2400" dirty="0">
                <a:latin typeface="Constantia" pitchFamily="18" charset="0"/>
                <a:cs typeface="Arial" panose="020B0604020202020204" pitchFamily="34" charset="0"/>
              </a:rPr>
              <a:t>4-8yrs					</a:t>
            </a:r>
            <a:r>
              <a:rPr lang="en-US" sz="2400" dirty="0" smtClean="0">
                <a:latin typeface="Constantia" pitchFamily="18" charset="0"/>
                <a:cs typeface="Arial" panose="020B0604020202020204" pitchFamily="34" charset="0"/>
              </a:rPr>
              <a:t>		400µg</a:t>
            </a:r>
            <a:endParaRPr lang="en-US" sz="2400" dirty="0">
              <a:latin typeface="Constantia" pitchFamily="18" charset="0"/>
              <a:cs typeface="Arial" panose="020B0604020202020204" pitchFamily="34" charset="0"/>
            </a:endParaRPr>
          </a:p>
          <a:p>
            <a:pPr>
              <a:lnSpc>
                <a:spcPct val="80000"/>
              </a:lnSpc>
              <a:buClr>
                <a:schemeClr val="tx1"/>
              </a:buClr>
              <a:buNone/>
              <a:defRPr/>
            </a:pPr>
            <a:r>
              <a:rPr lang="en-US" sz="2400" dirty="0">
                <a:latin typeface="Constantia" pitchFamily="18" charset="0"/>
                <a:cs typeface="Arial" panose="020B0604020202020204" pitchFamily="34" charset="0"/>
              </a:rPr>
              <a:t>	</a:t>
            </a:r>
            <a:r>
              <a:rPr lang="en-US" sz="2400" b="1" dirty="0">
                <a:latin typeface="Constantia" pitchFamily="18" charset="0"/>
                <a:cs typeface="Arial" panose="020B0604020202020204" pitchFamily="34" charset="0"/>
              </a:rPr>
              <a:t>Males</a:t>
            </a:r>
            <a:r>
              <a:rPr lang="en-US" sz="2400" dirty="0">
                <a:latin typeface="Constantia" pitchFamily="18" charset="0"/>
                <a:cs typeface="Arial" panose="020B0604020202020204" pitchFamily="34" charset="0"/>
              </a:rPr>
              <a:t> </a:t>
            </a:r>
          </a:p>
          <a:p>
            <a:pPr>
              <a:lnSpc>
                <a:spcPct val="80000"/>
              </a:lnSpc>
              <a:buClr>
                <a:schemeClr val="tx1"/>
              </a:buClr>
              <a:defRPr/>
            </a:pPr>
            <a:r>
              <a:rPr lang="en-US" sz="2400" dirty="0">
                <a:latin typeface="Constantia" pitchFamily="18" charset="0"/>
                <a:cs typeface="Arial" panose="020B0604020202020204" pitchFamily="34" charset="0"/>
              </a:rPr>
              <a:t>9-13yrs 					</a:t>
            </a:r>
            <a:r>
              <a:rPr lang="en-US" sz="2400" dirty="0" smtClean="0">
                <a:latin typeface="Constantia" pitchFamily="18" charset="0"/>
                <a:cs typeface="Arial" panose="020B0604020202020204" pitchFamily="34" charset="0"/>
              </a:rPr>
              <a:t>		600µg </a:t>
            </a:r>
          </a:p>
          <a:p>
            <a:pPr>
              <a:lnSpc>
                <a:spcPct val="80000"/>
              </a:lnSpc>
              <a:buClr>
                <a:schemeClr val="tx1"/>
              </a:buClr>
              <a:defRPr/>
            </a:pPr>
            <a:r>
              <a:rPr lang="en-US" sz="2400" dirty="0" smtClean="0">
                <a:latin typeface="Constantia" pitchFamily="18" charset="0"/>
                <a:cs typeface="Arial" panose="020B0604020202020204" pitchFamily="34" charset="0"/>
              </a:rPr>
              <a:t>14-18yrs</a:t>
            </a:r>
            <a:r>
              <a:rPr lang="en-US" sz="2400" dirty="0">
                <a:latin typeface="Constantia" pitchFamily="18" charset="0"/>
                <a:cs typeface="Arial" panose="020B0604020202020204" pitchFamily="34" charset="0"/>
              </a:rPr>
              <a:t>					</a:t>
            </a:r>
            <a:r>
              <a:rPr lang="en-US" sz="2400" dirty="0" smtClean="0">
                <a:latin typeface="Constantia" pitchFamily="18" charset="0"/>
                <a:cs typeface="Arial" panose="020B0604020202020204" pitchFamily="34" charset="0"/>
              </a:rPr>
              <a:t>		900µg</a:t>
            </a:r>
          </a:p>
          <a:p>
            <a:pPr>
              <a:lnSpc>
                <a:spcPct val="80000"/>
              </a:lnSpc>
              <a:buClr>
                <a:schemeClr val="tx1"/>
              </a:buClr>
              <a:defRPr/>
            </a:pPr>
            <a:r>
              <a:rPr lang="en-US" sz="2400" dirty="0" smtClean="0">
                <a:latin typeface="Constantia" pitchFamily="18" charset="0"/>
                <a:cs typeface="Arial" panose="020B0604020202020204" pitchFamily="34" charset="0"/>
              </a:rPr>
              <a:t>19-30yrs</a:t>
            </a:r>
            <a:r>
              <a:rPr lang="en-US" sz="2400" dirty="0">
                <a:latin typeface="Constantia" pitchFamily="18" charset="0"/>
                <a:cs typeface="Arial" panose="020B0604020202020204" pitchFamily="34" charset="0"/>
              </a:rPr>
              <a:t>					</a:t>
            </a:r>
            <a:r>
              <a:rPr lang="en-US" sz="2400" dirty="0" smtClean="0">
                <a:latin typeface="Constantia" pitchFamily="18" charset="0"/>
                <a:cs typeface="Arial" panose="020B0604020202020204" pitchFamily="34" charset="0"/>
              </a:rPr>
              <a:t>		900µg</a:t>
            </a:r>
          </a:p>
          <a:p>
            <a:pPr>
              <a:lnSpc>
                <a:spcPct val="80000"/>
              </a:lnSpc>
              <a:buClr>
                <a:schemeClr val="tx1"/>
              </a:buClr>
              <a:defRPr/>
            </a:pPr>
            <a:r>
              <a:rPr lang="en-US" sz="2400" dirty="0" smtClean="0">
                <a:latin typeface="Constantia" pitchFamily="18" charset="0"/>
                <a:cs typeface="Arial" panose="020B0604020202020204" pitchFamily="34" charset="0"/>
              </a:rPr>
              <a:t>31-50</a:t>
            </a:r>
            <a:r>
              <a:rPr lang="en-US" sz="2400" dirty="0">
                <a:latin typeface="Constantia" pitchFamily="18" charset="0"/>
                <a:cs typeface="Arial" panose="020B0604020202020204" pitchFamily="34" charset="0"/>
              </a:rPr>
              <a:t>					</a:t>
            </a:r>
            <a:r>
              <a:rPr lang="en-US" sz="2400" dirty="0" smtClean="0">
                <a:latin typeface="Constantia" pitchFamily="18" charset="0"/>
                <a:cs typeface="Arial" panose="020B0604020202020204" pitchFamily="34" charset="0"/>
              </a:rPr>
              <a:t>		900µg</a:t>
            </a:r>
          </a:p>
          <a:p>
            <a:pPr>
              <a:lnSpc>
                <a:spcPct val="80000"/>
              </a:lnSpc>
              <a:buClr>
                <a:schemeClr val="tx1"/>
              </a:buClr>
              <a:defRPr/>
            </a:pPr>
            <a:r>
              <a:rPr lang="en-US" sz="2400" dirty="0" smtClean="0">
                <a:latin typeface="Constantia" pitchFamily="18" charset="0"/>
                <a:cs typeface="Arial" panose="020B0604020202020204" pitchFamily="34" charset="0"/>
              </a:rPr>
              <a:t>51-70</a:t>
            </a:r>
            <a:r>
              <a:rPr lang="en-US" sz="2400" dirty="0">
                <a:latin typeface="Constantia" pitchFamily="18" charset="0"/>
                <a:cs typeface="Arial" panose="020B0604020202020204" pitchFamily="34" charset="0"/>
              </a:rPr>
              <a:t>					</a:t>
            </a:r>
            <a:r>
              <a:rPr lang="en-US" sz="2400" dirty="0" smtClean="0">
                <a:latin typeface="Constantia" pitchFamily="18" charset="0"/>
                <a:cs typeface="Arial" panose="020B0604020202020204" pitchFamily="34" charset="0"/>
              </a:rPr>
              <a:t>		900µg</a:t>
            </a:r>
          </a:p>
          <a:p>
            <a:pPr>
              <a:lnSpc>
                <a:spcPct val="80000"/>
              </a:lnSpc>
              <a:buClr>
                <a:schemeClr val="tx1"/>
              </a:buClr>
              <a:defRPr/>
            </a:pPr>
            <a:r>
              <a:rPr lang="en-US" sz="2400" dirty="0" smtClean="0">
                <a:latin typeface="Constantia" pitchFamily="18" charset="0"/>
                <a:cs typeface="Arial" panose="020B0604020202020204" pitchFamily="34" charset="0"/>
              </a:rPr>
              <a:t> </a:t>
            </a:r>
            <a:r>
              <a:rPr lang="en-US" sz="2400" dirty="0">
                <a:latin typeface="Constantia" pitchFamily="18" charset="0"/>
                <a:cs typeface="Arial" panose="020B0604020202020204" pitchFamily="34" charset="0"/>
              </a:rPr>
              <a:t>≥70 yrs 					</a:t>
            </a:r>
            <a:r>
              <a:rPr lang="en-US" sz="2400" dirty="0" smtClean="0">
                <a:latin typeface="Constantia" pitchFamily="18" charset="0"/>
                <a:cs typeface="Arial" panose="020B0604020202020204" pitchFamily="34" charset="0"/>
              </a:rPr>
              <a:t>		900µg </a:t>
            </a:r>
            <a:endParaRPr lang="en-US" sz="2400" dirty="0">
              <a:latin typeface="Constantia" pitchFamily="18" charset="0"/>
              <a:cs typeface="Arial" panose="020B0604020202020204" pitchFamily="34" charset="0"/>
            </a:endParaRPr>
          </a:p>
          <a:p>
            <a:pPr>
              <a:lnSpc>
                <a:spcPct val="80000"/>
              </a:lnSpc>
              <a:buClr>
                <a:schemeClr val="tx1"/>
              </a:buClr>
              <a:defRPr/>
            </a:pPr>
            <a:endParaRPr lang="en-US" sz="2400" dirty="0">
              <a:latin typeface="Constantia" pitchFamily="18" charset="0"/>
              <a:cs typeface="Arial" panose="020B0604020202020204" pitchFamily="34" charset="0"/>
            </a:endParaRPr>
          </a:p>
          <a:p>
            <a:pPr algn="just"/>
            <a:endParaRPr lang="en-US" sz="2400" dirty="0" smtClean="0">
              <a:latin typeface="Constantia" pitchFamily="18" charset="0"/>
            </a:endParaRPr>
          </a:p>
          <a:p>
            <a:pPr algn="just"/>
            <a:endParaRPr lang="en-US" sz="2400" dirty="0">
              <a:latin typeface="Constant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nSpc>
                <a:spcPct val="80000"/>
              </a:lnSpc>
              <a:buClr>
                <a:schemeClr val="tx1"/>
              </a:buClr>
              <a:buNone/>
              <a:defRPr/>
            </a:pPr>
            <a:r>
              <a:rPr lang="en-US" sz="2400" b="1" dirty="0">
                <a:latin typeface="Constantia" pitchFamily="18" charset="0"/>
                <a:cs typeface="Arial" panose="020B0604020202020204" pitchFamily="34" charset="0"/>
              </a:rPr>
              <a:t>Females</a:t>
            </a:r>
            <a:endParaRPr lang="en-US" sz="2400" dirty="0">
              <a:latin typeface="Constantia" pitchFamily="18" charset="0"/>
              <a:cs typeface="Arial" panose="020B0604020202020204" pitchFamily="34" charset="0"/>
            </a:endParaRPr>
          </a:p>
          <a:p>
            <a:pPr>
              <a:lnSpc>
                <a:spcPct val="80000"/>
              </a:lnSpc>
              <a:buClr>
                <a:schemeClr val="tx1"/>
              </a:buClr>
              <a:defRPr/>
            </a:pPr>
            <a:r>
              <a:rPr lang="en-US" sz="2400" dirty="0">
                <a:latin typeface="Constantia" pitchFamily="18" charset="0"/>
                <a:cs typeface="Arial" panose="020B0604020202020204" pitchFamily="34" charset="0"/>
              </a:rPr>
              <a:t>9-13yrs 					</a:t>
            </a:r>
            <a:r>
              <a:rPr lang="en-US" sz="2400" dirty="0" smtClean="0">
                <a:latin typeface="Constantia" pitchFamily="18" charset="0"/>
                <a:cs typeface="Arial" panose="020B0604020202020204" pitchFamily="34" charset="0"/>
              </a:rPr>
              <a:t>	600µg</a:t>
            </a:r>
          </a:p>
          <a:p>
            <a:pPr>
              <a:lnSpc>
                <a:spcPct val="80000"/>
              </a:lnSpc>
              <a:buClr>
                <a:schemeClr val="tx1"/>
              </a:buClr>
              <a:defRPr/>
            </a:pPr>
            <a:r>
              <a:rPr lang="en-US" sz="2400" dirty="0" smtClean="0">
                <a:latin typeface="Constantia" pitchFamily="18" charset="0"/>
                <a:cs typeface="Arial" panose="020B0604020202020204" pitchFamily="34" charset="0"/>
              </a:rPr>
              <a:t>14-18yrs</a:t>
            </a:r>
            <a:r>
              <a:rPr lang="en-US" sz="2400" dirty="0">
                <a:latin typeface="Constantia" pitchFamily="18" charset="0"/>
                <a:cs typeface="Arial" panose="020B0604020202020204" pitchFamily="34" charset="0"/>
              </a:rPr>
              <a:t>					</a:t>
            </a:r>
            <a:r>
              <a:rPr lang="en-US" sz="2400" dirty="0" smtClean="0">
                <a:latin typeface="Constantia" pitchFamily="18" charset="0"/>
                <a:cs typeface="Arial" panose="020B0604020202020204" pitchFamily="34" charset="0"/>
              </a:rPr>
              <a:t>	700µg</a:t>
            </a:r>
          </a:p>
          <a:p>
            <a:pPr>
              <a:lnSpc>
                <a:spcPct val="80000"/>
              </a:lnSpc>
              <a:buClr>
                <a:schemeClr val="tx1"/>
              </a:buClr>
              <a:defRPr/>
            </a:pPr>
            <a:r>
              <a:rPr lang="en-US" sz="2400" dirty="0" smtClean="0">
                <a:latin typeface="Constantia" pitchFamily="18" charset="0"/>
                <a:cs typeface="Arial" panose="020B0604020202020204" pitchFamily="34" charset="0"/>
              </a:rPr>
              <a:t>19-30yrs</a:t>
            </a:r>
            <a:r>
              <a:rPr lang="en-US" sz="2400" dirty="0">
                <a:latin typeface="Constantia" pitchFamily="18" charset="0"/>
                <a:cs typeface="Arial" panose="020B0604020202020204" pitchFamily="34" charset="0"/>
              </a:rPr>
              <a:t>					</a:t>
            </a:r>
            <a:r>
              <a:rPr lang="en-US" sz="2400" dirty="0" smtClean="0">
                <a:latin typeface="Constantia" pitchFamily="18" charset="0"/>
                <a:cs typeface="Arial" panose="020B0604020202020204" pitchFamily="34" charset="0"/>
              </a:rPr>
              <a:t>	700µg</a:t>
            </a:r>
          </a:p>
          <a:p>
            <a:pPr>
              <a:lnSpc>
                <a:spcPct val="80000"/>
              </a:lnSpc>
              <a:buClr>
                <a:schemeClr val="tx1"/>
              </a:buClr>
              <a:defRPr/>
            </a:pPr>
            <a:r>
              <a:rPr lang="en-US" sz="2400" dirty="0" smtClean="0">
                <a:latin typeface="Constantia" pitchFamily="18" charset="0"/>
                <a:cs typeface="Arial" panose="020B0604020202020204" pitchFamily="34" charset="0"/>
              </a:rPr>
              <a:t>31-50</a:t>
            </a:r>
            <a:r>
              <a:rPr lang="en-US" sz="2400" dirty="0">
                <a:latin typeface="Constantia" pitchFamily="18" charset="0"/>
                <a:cs typeface="Arial" panose="020B0604020202020204" pitchFamily="34" charset="0"/>
              </a:rPr>
              <a:t>					</a:t>
            </a:r>
            <a:r>
              <a:rPr lang="en-US" sz="2400" dirty="0" smtClean="0">
                <a:latin typeface="Constantia" pitchFamily="18" charset="0"/>
                <a:cs typeface="Arial" panose="020B0604020202020204" pitchFamily="34" charset="0"/>
              </a:rPr>
              <a:t>	700µg</a:t>
            </a:r>
          </a:p>
          <a:p>
            <a:pPr>
              <a:lnSpc>
                <a:spcPct val="80000"/>
              </a:lnSpc>
              <a:buClr>
                <a:schemeClr val="tx1"/>
              </a:buClr>
              <a:defRPr/>
            </a:pPr>
            <a:r>
              <a:rPr lang="en-US" sz="2400" dirty="0" smtClean="0">
                <a:latin typeface="Constantia" pitchFamily="18" charset="0"/>
                <a:cs typeface="Arial" panose="020B0604020202020204" pitchFamily="34" charset="0"/>
              </a:rPr>
              <a:t>51-70</a:t>
            </a:r>
            <a:r>
              <a:rPr lang="en-US" sz="2400" dirty="0">
                <a:latin typeface="Constantia" pitchFamily="18" charset="0"/>
                <a:cs typeface="Arial" panose="020B0604020202020204" pitchFamily="34" charset="0"/>
              </a:rPr>
              <a:t>					</a:t>
            </a:r>
            <a:r>
              <a:rPr lang="en-US" sz="2400" dirty="0" smtClean="0">
                <a:latin typeface="Constantia" pitchFamily="18" charset="0"/>
                <a:cs typeface="Arial" panose="020B0604020202020204" pitchFamily="34" charset="0"/>
              </a:rPr>
              <a:t>	700µg</a:t>
            </a:r>
          </a:p>
          <a:p>
            <a:pPr>
              <a:lnSpc>
                <a:spcPct val="80000"/>
              </a:lnSpc>
              <a:buClr>
                <a:schemeClr val="tx1"/>
              </a:buClr>
              <a:defRPr/>
            </a:pPr>
            <a:r>
              <a:rPr lang="en-US" sz="2400" dirty="0" smtClean="0">
                <a:latin typeface="Constantia" pitchFamily="18" charset="0"/>
                <a:cs typeface="Arial" panose="020B0604020202020204" pitchFamily="34" charset="0"/>
              </a:rPr>
              <a:t> </a:t>
            </a:r>
            <a:r>
              <a:rPr lang="en-US" sz="2400" dirty="0">
                <a:latin typeface="Constantia" pitchFamily="18" charset="0"/>
                <a:cs typeface="Arial" panose="020B0604020202020204" pitchFamily="34" charset="0"/>
              </a:rPr>
              <a:t>≥70 yrs 				</a:t>
            </a:r>
            <a:r>
              <a:rPr lang="en-US" sz="2400">
                <a:latin typeface="Constantia" pitchFamily="18" charset="0"/>
                <a:cs typeface="Arial" panose="020B0604020202020204" pitchFamily="34" charset="0"/>
              </a:rPr>
              <a:t>	</a:t>
            </a:r>
            <a:r>
              <a:rPr lang="en-US" sz="2400" smtClean="0">
                <a:latin typeface="Constantia" pitchFamily="18" charset="0"/>
                <a:cs typeface="Arial" panose="020B0604020202020204" pitchFamily="34" charset="0"/>
              </a:rPr>
              <a:t>	700µg</a:t>
            </a:r>
            <a:endParaRPr lang="en-US" sz="2400" dirty="0">
              <a:latin typeface="Constantia" pitchFamily="18" charset="0"/>
            </a:endParaRPr>
          </a:p>
          <a:p>
            <a:endParaRPr lang="en-US" sz="2400" dirty="0">
              <a:latin typeface="Constant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2400" b="1" dirty="0" smtClean="0">
                <a:latin typeface="Constantia" pitchFamily="18" charset="0"/>
              </a:rPr>
              <a:t>Vitamin D</a:t>
            </a:r>
          </a:p>
          <a:p>
            <a:pPr algn="just"/>
            <a:r>
              <a:rPr lang="en-US" sz="2400" dirty="0" smtClean="0">
                <a:latin typeface="Constantia" pitchFamily="18" charset="0"/>
              </a:rPr>
              <a:t>The 2 important forms are vitamin D2 (activated </a:t>
            </a:r>
            <a:r>
              <a:rPr lang="en-US" sz="2400" dirty="0" err="1" smtClean="0">
                <a:latin typeface="Constantia" pitchFamily="18" charset="0"/>
              </a:rPr>
              <a:t>ergosterol</a:t>
            </a:r>
            <a:r>
              <a:rPr lang="en-US" sz="2400" dirty="0" smtClean="0">
                <a:latin typeface="Constantia" pitchFamily="18" charset="0"/>
              </a:rPr>
              <a:t> or </a:t>
            </a:r>
            <a:r>
              <a:rPr lang="en-US" sz="2400" dirty="0" err="1" smtClean="0">
                <a:latin typeface="Constantia" pitchFamily="18" charset="0"/>
              </a:rPr>
              <a:t>calciferol</a:t>
            </a:r>
            <a:r>
              <a:rPr lang="en-US" sz="2400" dirty="0" smtClean="0">
                <a:latin typeface="Constantia" pitchFamily="18" charset="0"/>
              </a:rPr>
              <a:t>) and vitamin D3(activated 7-dehydrocholesterol or </a:t>
            </a:r>
            <a:r>
              <a:rPr lang="en-US" sz="2400" dirty="0" err="1" smtClean="0">
                <a:latin typeface="Constantia" pitchFamily="18" charset="0"/>
              </a:rPr>
              <a:t>cholecalciferol</a:t>
            </a:r>
            <a:r>
              <a:rPr lang="en-US" sz="2400" dirty="0" smtClean="0">
                <a:latin typeface="Constantia" pitchFamily="18" charset="0"/>
              </a:rPr>
              <a:t>).</a:t>
            </a:r>
          </a:p>
          <a:p>
            <a:pPr algn="just"/>
            <a:r>
              <a:rPr lang="en-US" sz="2400" dirty="0" smtClean="0">
                <a:latin typeface="Constantia" pitchFamily="18" charset="0"/>
              </a:rPr>
              <a:t>Vitamin D3 is produced when 7-dehydrocholesterol in the skin is exposed to the UV  rays in the sun.</a:t>
            </a:r>
          </a:p>
          <a:p>
            <a:pPr algn="just"/>
            <a:r>
              <a:rPr lang="en-US" sz="2400" dirty="0" smtClean="0">
                <a:latin typeface="Constantia" pitchFamily="18" charset="0"/>
              </a:rPr>
              <a:t>Vitamin D is heat stable and not easily </a:t>
            </a:r>
            <a:r>
              <a:rPr lang="en-US" sz="2400" dirty="0" err="1" smtClean="0">
                <a:latin typeface="Constantia" pitchFamily="18" charset="0"/>
              </a:rPr>
              <a:t>oxidised</a:t>
            </a:r>
            <a:r>
              <a:rPr lang="en-US" sz="2400" dirty="0" smtClean="0">
                <a:latin typeface="Constantia" pitchFamily="18" charset="0"/>
              </a:rPr>
              <a:t>, hence it is not harmed by storage, food processing or cooking.</a:t>
            </a:r>
            <a:endParaRPr lang="en-US" sz="2400" b="1" dirty="0" smtClean="0">
              <a:latin typeface="Constantia" pitchFamily="18" charset="0"/>
            </a:endParaRPr>
          </a:p>
          <a:p>
            <a:pPr algn="just"/>
            <a:endParaRPr lang="en-US" sz="2400" dirty="0" smtClean="0">
              <a:latin typeface="Constantia" pitchFamily="18" charset="0"/>
            </a:endParaRPr>
          </a:p>
          <a:p>
            <a:pPr algn="ctr">
              <a:buNone/>
            </a:pPr>
            <a:r>
              <a:rPr lang="en-US" sz="2400" b="1" dirty="0" smtClean="0">
                <a:latin typeface="Constantia" pitchFamily="18" charset="0"/>
              </a:rPr>
              <a:t>Functions of vitamin D</a:t>
            </a:r>
          </a:p>
          <a:p>
            <a:pPr algn="just"/>
            <a:r>
              <a:rPr lang="en-US" sz="2400" dirty="0" smtClean="0">
                <a:latin typeface="Constantia" pitchFamily="18" charset="0"/>
              </a:rPr>
              <a:t>Absorption of calcium and phosphorus from the small intestine requires the presence of vitamin D thereby raising their concentration in the blood for normal bone and tooth </a:t>
            </a:r>
            <a:r>
              <a:rPr lang="en-US" sz="2400" dirty="0" err="1" smtClean="0">
                <a:latin typeface="Constantia" pitchFamily="18" charset="0"/>
              </a:rPr>
              <a:t>mineralisation</a:t>
            </a:r>
            <a:r>
              <a:rPr lang="en-US" sz="2400" dirty="0" smtClean="0">
                <a:latin typeface="Constantia" pitchFamily="18" charset="0"/>
              </a:rPr>
              <a:t>.</a:t>
            </a:r>
          </a:p>
          <a:p>
            <a:pPr algn="just"/>
            <a:r>
              <a:rPr lang="en-US" sz="2400" dirty="0" smtClean="0">
                <a:latin typeface="Constantia" pitchFamily="18" charset="0"/>
              </a:rPr>
              <a:t>Regulation of calcium and phosphorus levels in blood.</a:t>
            </a:r>
          </a:p>
          <a:p>
            <a:pPr algn="just"/>
            <a:endParaRPr lang="en-US" sz="2400" dirty="0" smtClean="0">
              <a:latin typeface="Constantia" pitchFamily="18" charset="0"/>
            </a:endParaRPr>
          </a:p>
          <a:p>
            <a:pPr algn="just"/>
            <a:endParaRPr lang="en-US" sz="2400" dirty="0">
              <a:latin typeface="Constant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r>
              <a:rPr lang="en-US" sz="2400" b="1" dirty="0" smtClean="0">
                <a:latin typeface="Constantia" pitchFamily="18" charset="0"/>
              </a:rPr>
              <a:t>Sources of vitamin D</a:t>
            </a:r>
            <a:r>
              <a:rPr lang="en-US" sz="2400" dirty="0" smtClean="0">
                <a:latin typeface="Constantia" pitchFamily="18" charset="0"/>
              </a:rPr>
              <a:t>: Sunlight is the main source of vitamin D. The precursor in skin is converted to active vitamin D3.</a:t>
            </a:r>
          </a:p>
          <a:p>
            <a:pPr algn="just"/>
            <a:r>
              <a:rPr lang="en-US" sz="2400" dirty="0" smtClean="0">
                <a:latin typeface="Constantia" pitchFamily="18" charset="0"/>
              </a:rPr>
              <a:t>It is also found in fish liver oils, fortified milk and margarine, egg yolk, butter.</a:t>
            </a:r>
          </a:p>
          <a:p>
            <a:pPr algn="just"/>
            <a:r>
              <a:rPr lang="en-US" sz="2400" b="1" dirty="0" err="1" smtClean="0">
                <a:latin typeface="Constantia" pitchFamily="18" charset="0"/>
              </a:rPr>
              <a:t>Hypervitaminosis</a:t>
            </a:r>
            <a:r>
              <a:rPr lang="en-US" sz="2400" b="1" dirty="0" smtClean="0">
                <a:latin typeface="Constantia" pitchFamily="18" charset="0"/>
              </a:rPr>
              <a:t> D: </a:t>
            </a:r>
            <a:r>
              <a:rPr lang="en-US" sz="2400" dirty="0" smtClean="0">
                <a:latin typeface="Constantia" pitchFamily="18" charset="0"/>
              </a:rPr>
              <a:t>Large doses of vitamin D can be toxic. Excessive use of fortified foods lead to loss of appetite, vomitting, </a:t>
            </a:r>
            <a:r>
              <a:rPr lang="en-US" sz="2400" dirty="0" err="1" smtClean="0">
                <a:latin typeface="Constantia" pitchFamily="18" charset="0"/>
              </a:rPr>
              <a:t>diarrhoea</a:t>
            </a:r>
            <a:r>
              <a:rPr lang="en-US" sz="2400" dirty="0" smtClean="0">
                <a:latin typeface="Constantia" pitchFamily="18" charset="0"/>
              </a:rPr>
              <a:t>, growth failure and calcification of soft tissues(deposition of calcium and phosphorus)and kidney stones.</a:t>
            </a:r>
          </a:p>
          <a:p>
            <a:pPr algn="just"/>
            <a:r>
              <a:rPr lang="en-US" sz="2400" b="1" dirty="0" smtClean="0">
                <a:latin typeface="Constantia" pitchFamily="18" charset="0"/>
              </a:rPr>
              <a:t>Deficiency:</a:t>
            </a:r>
          </a:p>
          <a:p>
            <a:pPr algn="just"/>
            <a:r>
              <a:rPr lang="en-US" sz="2400" b="1" dirty="0" smtClean="0">
                <a:latin typeface="Constantia" pitchFamily="18" charset="0"/>
              </a:rPr>
              <a:t> </a:t>
            </a:r>
            <a:r>
              <a:rPr lang="en-US" sz="2400" dirty="0" smtClean="0">
                <a:latin typeface="Constantia" pitchFamily="18" charset="0"/>
              </a:rPr>
              <a:t>Vitamin D deficiency leads to lowered absorption of calcium and phosphorus and reduced bone </a:t>
            </a:r>
            <a:r>
              <a:rPr lang="en-US" sz="2400" dirty="0" err="1" smtClean="0">
                <a:latin typeface="Constantia" pitchFamily="18" charset="0"/>
              </a:rPr>
              <a:t>mineralisation</a:t>
            </a:r>
            <a:r>
              <a:rPr lang="en-US" sz="2400" dirty="0" smtClean="0">
                <a:latin typeface="Constantia" pitchFamily="18" charset="0"/>
              </a:rPr>
              <a:t>. Bones cannot withstand the weight and bend into deformities</a:t>
            </a:r>
          </a:p>
          <a:p>
            <a:pPr algn="just"/>
            <a:r>
              <a:rPr lang="en-US" sz="2400" dirty="0" smtClean="0">
                <a:latin typeface="Constantia" pitchFamily="18" charset="0"/>
              </a:rPr>
              <a:t>Rickets is seen in infants and children. Symptoms of rickets include bowed legs or knocked knees, poor muscle development.</a:t>
            </a:r>
          </a:p>
          <a:p>
            <a:pPr algn="just"/>
            <a:r>
              <a:rPr lang="en-US" sz="2400" dirty="0" err="1" smtClean="0">
                <a:latin typeface="Constantia" pitchFamily="18" charset="0"/>
              </a:rPr>
              <a:t>Osteomalacia</a:t>
            </a:r>
            <a:r>
              <a:rPr lang="en-US" sz="2400" dirty="0" smtClean="0">
                <a:latin typeface="Constantia" pitchFamily="18" charset="0"/>
              </a:rPr>
              <a:t> (softening of bones)or adult rickets is more common in women who consume a diet deficient  in calcium and phosphorus and vitamin D and have had several pregnancies.</a:t>
            </a:r>
          </a:p>
          <a:p>
            <a:pPr algn="just"/>
            <a:endParaRPr lang="en-US" sz="2400" b="1" dirty="0">
              <a:latin typeface="Constantia"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TotalTime>
  <Words>1917</Words>
  <Application>Microsoft Office PowerPoint</Application>
  <PresentationFormat>On-screen Show (4:3)</PresentationFormat>
  <Paragraphs>215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16</cp:revision>
  <dcterms:created xsi:type="dcterms:W3CDTF">2017-11-27T13:16:29Z</dcterms:created>
  <dcterms:modified xsi:type="dcterms:W3CDTF">2020-04-28T08:58:21Z</dcterms:modified>
</cp:coreProperties>
</file>