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CC437-8BCB-47DA-BB5B-741B35E2A281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6207E-DB86-435B-BD24-B8640D979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772400" cy="1470025"/>
          </a:xfrm>
        </p:spPr>
        <p:txBody>
          <a:bodyPr/>
          <a:lstStyle/>
          <a:p>
            <a:r>
              <a:rPr lang="en-US" dirty="0" smtClean="0"/>
              <a:t>ESSENTIAL NUTRITION 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NTD 408</a:t>
            </a:r>
          </a:p>
          <a:p>
            <a:endParaRPr lang="en-US" dirty="0" smtClean="0"/>
          </a:p>
          <a:p>
            <a:r>
              <a:rPr lang="en-US" dirty="0" smtClean="0"/>
              <a:t>MISS TAIWO O.M</a:t>
            </a:r>
          </a:p>
          <a:p>
            <a:r>
              <a:rPr lang="en-US" dirty="0" smtClean="0"/>
              <a:t>DEPARTMENT OF HUMAN NUTRITION AND DIETETICS</a:t>
            </a:r>
          </a:p>
          <a:p>
            <a:r>
              <a:rPr lang="en-US" dirty="0" smtClean="0"/>
              <a:t>COLLEGE OF MEDICINE AND HEALTH SCIENCES</a:t>
            </a:r>
          </a:p>
          <a:p>
            <a:r>
              <a:rPr lang="en-US" smtClean="0"/>
              <a:t>AFE BABALOLA UNIVERSITY ADO-EKITI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en-US" dirty="0" smtClean="0"/>
              <a:t>	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Essential Nutrition Actions (ENA) framework was originally developed with the support of USAID, WHO and UNICEF, and has been implemented across Africa and Asia since 1997 </a:t>
            </a:r>
          </a:p>
          <a:p>
            <a:endParaRPr lang="en-US" sz="2400" dirty="0" smtClean="0"/>
          </a:p>
          <a:p>
            <a:r>
              <a:rPr lang="en-US" sz="2400" dirty="0" smtClean="0"/>
              <a:t>It promotes a “nutrition through the life cycle” approach to deliver the right services and messages to the right person at the right time using all relevant program platforms.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It provides an operational framework for reducing “missed opportunities” both within and outside the health system for delivering nutrition messages and services.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Its proven interventions and partnership strategies are also the foundation for Scaling Up Nutrition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Womens</a:t>
            </a:r>
            <a:r>
              <a:rPr lang="en-US" b="1" dirty="0" smtClean="0"/>
              <a:t>’ Nutrition </a:t>
            </a:r>
          </a:p>
          <a:p>
            <a:r>
              <a:rPr lang="en-US" b="1" dirty="0" smtClean="0"/>
              <a:t>For adolescents and women: </a:t>
            </a:r>
            <a:r>
              <a:rPr lang="en-US" dirty="0" smtClean="0"/>
              <a:t>the importance of the healthy timing and spacing of pregnancy, consumption of diversified diet and/or of fortified foods (commercial and/or in-home fortification).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During pregnancy and lactation: </a:t>
            </a:r>
            <a:r>
              <a:rPr lang="en-US" dirty="0" smtClean="0"/>
              <a:t>increased protein, caloric and micronutrients (Vitamin A, Iron, Zinc) intake, dietary change to increase iron absorption, rest during pregnancy, and the lactation amenorrhea method (LAM) of contraception..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Breastfeeding during the first 6 months of life: </a:t>
            </a:r>
            <a:r>
              <a:rPr lang="en-US" dirty="0" smtClean="0"/>
              <a:t>early initiation of breastfeeding (immediately after birth) and exclusive breastfeeding for the first 6 months, and infant feeding in the context of HIV.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3. Complementary feeding from 6 months: </a:t>
            </a:r>
            <a:r>
              <a:rPr lang="en-US" dirty="0" smtClean="0"/>
              <a:t>(appropriate quality, frequency, diversity) with continued breastfeeding for up to two years and beyond, consumption of fortified foods (commercial and/or in-home fortification), responsive feeding, food hygiene, and recommendations for HIV positive children and children of HIV positive mothers who are unable to breastfeed;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4. Nutritional care of sick and malnourished children: </a:t>
            </a:r>
          </a:p>
          <a:p>
            <a:pPr>
              <a:buNone/>
            </a:pPr>
            <a:r>
              <a:rPr lang="en-US" sz="2000" b="1" dirty="0" smtClean="0"/>
              <a:t>     </a:t>
            </a:r>
            <a:r>
              <a:rPr lang="en-US" sz="2000" dirty="0" smtClean="0"/>
              <a:t>Mother care for low birth weight infants, feeding more during and after illness, provision of vitamin A and treatment of diarrhea with low-</a:t>
            </a:r>
            <a:r>
              <a:rPr lang="en-US" sz="2000" dirty="0" err="1" smtClean="0"/>
              <a:t>osmolarity</a:t>
            </a:r>
            <a:r>
              <a:rPr lang="en-US" sz="2000" dirty="0" smtClean="0"/>
              <a:t> ORS and zinc supplements, integration of all aspects of the community-based management of acute malnutrition (CMAM) for treatment of moderate and severe acute malnutrition.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5. Prevention and control of anemia: </a:t>
            </a:r>
          </a:p>
          <a:p>
            <a:r>
              <a:rPr lang="en-US" sz="2000" b="1" dirty="0" smtClean="0"/>
              <a:t>Among women: </a:t>
            </a:r>
            <a:r>
              <a:rPr lang="en-US" sz="2000" dirty="0" smtClean="0"/>
              <a:t>increased dietary intake of iron-rich or enhancing foods, iron-folic acid supplementation during pregnancy, post-partum and more routinely by women of childbearing age, intermittent preventive treatment (IPT) for malaria and de-worming treatment during pregnancy, use of insecticide-treated bed nets (ITNs), and delayed cord clamping at birth.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Among children: </a:t>
            </a:r>
            <a:r>
              <a:rPr lang="en-US" sz="2000" dirty="0" smtClean="0"/>
              <a:t>delayed cord clamping at birth, implementation of the Integrated Management of Childhood Illness (IMCI) algorithm and integrated Community Case Management (</a:t>
            </a:r>
            <a:r>
              <a:rPr lang="en-US" sz="2000" dirty="0" err="1" smtClean="0"/>
              <a:t>iCCM</a:t>
            </a:r>
            <a:r>
              <a:rPr lang="en-US" sz="2000" dirty="0" smtClean="0"/>
              <a:t>) of malaria, diarrhea, pneumonia, anemia and acute malnutrition, use of ITNs, de-worming from age 12 months, increased dietary intake of iron-rich or enhancing foods from age 6 months, and iron supplementation where indicated.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6. Prevention and control of vitamin A deficiency </a:t>
            </a:r>
            <a:r>
              <a:rPr lang="en-US" dirty="0" smtClean="0"/>
              <a:t>through breastfeeding, high dose supplementation of children ages 6-59 months and of women post-partum where appropriate, low dose supplementation during pregnancy where indicated.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7. Prevention and control of iodine deficiency </a:t>
            </a:r>
            <a:r>
              <a:rPr lang="en-US" dirty="0" smtClean="0"/>
              <a:t>through promotion of iodized salt or through supplementation in the absence of scaled up iodized salt program.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568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ESSENTIAL NUTRITION ACTION</vt:lpstr>
      <vt:lpstr> INTRODUCTION</vt:lpstr>
      <vt:lpstr>KEY MESSAGES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NUTRITION ACTION</dc:title>
  <dc:creator>user</dc:creator>
  <cp:lastModifiedBy>user</cp:lastModifiedBy>
  <cp:revision>9</cp:revision>
  <dcterms:created xsi:type="dcterms:W3CDTF">2018-03-13T18:34:09Z</dcterms:created>
  <dcterms:modified xsi:type="dcterms:W3CDTF">2019-03-12T09:47:54Z</dcterms:modified>
</cp:coreProperties>
</file>