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7741-7DDF-4CF9-8FA6-C735BB39A534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2E048-7F80-4FDF-B5EA-F1DECF2F2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7741-7DDF-4CF9-8FA6-C735BB39A534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2E048-7F80-4FDF-B5EA-F1DECF2F2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7741-7DDF-4CF9-8FA6-C735BB39A534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2E048-7F80-4FDF-B5EA-F1DECF2F2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7741-7DDF-4CF9-8FA6-C735BB39A534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2E048-7F80-4FDF-B5EA-F1DECF2F2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7741-7DDF-4CF9-8FA6-C735BB39A534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2E048-7F80-4FDF-B5EA-F1DECF2F2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7741-7DDF-4CF9-8FA6-C735BB39A534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2E048-7F80-4FDF-B5EA-F1DECF2F2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7741-7DDF-4CF9-8FA6-C735BB39A534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2E048-7F80-4FDF-B5EA-F1DECF2F2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7741-7DDF-4CF9-8FA6-C735BB39A534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2E048-7F80-4FDF-B5EA-F1DECF2F2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7741-7DDF-4CF9-8FA6-C735BB39A534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2E048-7F80-4FDF-B5EA-F1DECF2F2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7741-7DDF-4CF9-8FA6-C735BB39A534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2E048-7F80-4FDF-B5EA-F1DECF2F2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97741-7DDF-4CF9-8FA6-C735BB39A534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E2E048-7F80-4FDF-B5EA-F1DECF2F2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97741-7DDF-4CF9-8FA6-C735BB39A534}" type="datetimeFigureOut">
              <a:rPr lang="en-US" smtClean="0"/>
              <a:pPr/>
              <a:t>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2E048-7F80-4FDF-B5EA-F1DECF2F24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World_Health_Organization" TargetMode="External"/><Relationship Id="rId3" Type="http://schemas.openxmlformats.org/officeDocument/2006/relationships/hyperlink" Target="https://en.wikipedia.org/wiki/Food" TargetMode="External"/><Relationship Id="rId7" Type="http://schemas.openxmlformats.org/officeDocument/2006/relationships/hyperlink" Target="https://en.wikipedia.org/wiki/United_Nations" TargetMode="External"/><Relationship Id="rId2" Type="http://schemas.openxmlformats.org/officeDocument/2006/relationships/hyperlink" Target="https://en.wikipedia.org/wiki/Latin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Food_and_Agriculture_Organization" TargetMode="External"/><Relationship Id="rId5" Type="http://schemas.openxmlformats.org/officeDocument/2006/relationships/hyperlink" Target="https://en.wikipedia.org/wiki/Codex_Alimentarius_Austriacus" TargetMode="External"/><Relationship Id="rId4" Type="http://schemas.openxmlformats.org/officeDocument/2006/relationships/hyperlink" Target="https://en.wikipedia.org/wiki/Food_safety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World_Trade_Organization" TargetMode="External"/><Relationship Id="rId2" Type="http://schemas.openxmlformats.org/officeDocument/2006/relationships/hyperlink" Target="https://en.wikipedia.org/wiki/Consumer_protection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n.wikipedia.org/wiki/Dispute_resolution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Intergovernmental_organization" TargetMode="External"/><Relationship Id="rId2" Type="http://schemas.openxmlformats.org/officeDocument/2006/relationships/hyperlink" Target="https://en.wikipedia.org/wiki/European_Union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en.wikipedia.org/wiki/United_Nations_System" TargetMode="External"/><Relationship Id="rId4" Type="http://schemas.openxmlformats.org/officeDocument/2006/relationships/hyperlink" Target="https://en.wikipedia.org/wiki/Non-governmental_organization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Import" TargetMode="External"/><Relationship Id="rId13" Type="http://schemas.openxmlformats.org/officeDocument/2006/relationships/hyperlink" Target="https://en.wikipedia.org/wiki/Chinese_language" TargetMode="External"/><Relationship Id="rId3" Type="http://schemas.openxmlformats.org/officeDocument/2006/relationships/hyperlink" Target="https://en.wikipedia.org/wiki/Food_labelling_regulations" TargetMode="External"/><Relationship Id="rId7" Type="http://schemas.openxmlformats.org/officeDocument/2006/relationships/hyperlink" Target="https://en.wikipedia.org/wiki/Biotechnology" TargetMode="External"/><Relationship Id="rId12" Type="http://schemas.openxmlformats.org/officeDocument/2006/relationships/hyperlink" Target="https://en.wikipedia.org/wiki/Arabic_language" TargetMode="External"/><Relationship Id="rId17" Type="http://schemas.openxmlformats.org/officeDocument/2006/relationships/hyperlink" Target="https://en.wikipedia.org/wiki/Russian_language" TargetMode="External"/><Relationship Id="rId2" Type="http://schemas.openxmlformats.org/officeDocument/2006/relationships/hyperlink" Target="https://en.wikipedia.org/wiki/Raw_food" TargetMode="External"/><Relationship Id="rId16" Type="http://schemas.openxmlformats.org/officeDocument/2006/relationships/hyperlink" Target="https://en.wikipedia.org/wiki/Spanish_languag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Pesticide" TargetMode="External"/><Relationship Id="rId11" Type="http://schemas.openxmlformats.org/officeDocument/2006/relationships/hyperlink" Target="https://en.wikipedia.org/wiki/Official_languages_of_the_United_Nations" TargetMode="External"/><Relationship Id="rId5" Type="http://schemas.openxmlformats.org/officeDocument/2006/relationships/hyperlink" Target="https://en.wikipedia.org/wiki/Food_additives" TargetMode="External"/><Relationship Id="rId15" Type="http://schemas.openxmlformats.org/officeDocument/2006/relationships/hyperlink" Target="https://en.wikipedia.org/wiki/French_language" TargetMode="External"/><Relationship Id="rId10" Type="http://schemas.openxmlformats.org/officeDocument/2006/relationships/hyperlink" Target="https://en.wikipedia.org/wiki/Certification" TargetMode="External"/><Relationship Id="rId4" Type="http://schemas.openxmlformats.org/officeDocument/2006/relationships/hyperlink" Target="https://en.wikipedia.org/wiki/Hygiene" TargetMode="External"/><Relationship Id="rId9" Type="http://schemas.openxmlformats.org/officeDocument/2006/relationships/hyperlink" Target="https://en.wikipedia.org/wiki/Export" TargetMode="External"/><Relationship Id="rId14" Type="http://schemas.openxmlformats.org/officeDocument/2006/relationships/hyperlink" Target="https://en.wikipedia.org/wiki/English_language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Mycotoxin" TargetMode="External"/><Relationship Id="rId3" Type="http://schemas.openxmlformats.org/officeDocument/2006/relationships/hyperlink" Target="https://en.wikipedia.org/wiki/Nutrition" TargetMode="External"/><Relationship Id="rId7" Type="http://schemas.openxmlformats.org/officeDocument/2006/relationships/hyperlink" Target="https://en.wikipedia.org/wiki/Aflatoxin" TargetMode="External"/><Relationship Id="rId2" Type="http://schemas.openxmlformats.org/officeDocument/2006/relationships/hyperlink" Target="https://en.wikipedia.org/wiki/Food_labelli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Radionuclide" TargetMode="External"/><Relationship Id="rId5" Type="http://schemas.openxmlformats.org/officeDocument/2006/relationships/hyperlink" Target="https://en.wikipedia.org/wiki/Contaminant" TargetMode="External"/><Relationship Id="rId4" Type="http://schemas.openxmlformats.org/officeDocument/2006/relationships/hyperlink" Target="https://en.wikipedia.org/wiki/Food_additive" TargetMode="Externa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HACCP" TargetMode="External"/><Relationship Id="rId3" Type="http://schemas.openxmlformats.org/officeDocument/2006/relationships/hyperlink" Target="https://en.wikipedia.org/wiki/Risk_assessment" TargetMode="External"/><Relationship Id="rId7" Type="http://schemas.openxmlformats.org/officeDocument/2006/relationships/hyperlink" Target="https://en.wikipedia.org/wiki/Hygiene" TargetMode="External"/><Relationship Id="rId2" Type="http://schemas.openxmlformats.org/officeDocument/2006/relationships/hyperlink" Target="https://en.wikipedia.org/wiki/Pesticid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Allergens" TargetMode="External"/><Relationship Id="rId5" Type="http://schemas.openxmlformats.org/officeDocument/2006/relationships/hyperlink" Target="https://en.wikipedia.org/wiki/Micro-organism" TargetMode="External"/><Relationship Id="rId4" Type="http://schemas.openxmlformats.org/officeDocument/2006/relationships/hyperlink" Target="https://en.wikipedia.org/wiki/DNA" TargetMode="Externa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Diet_(nutrition)" TargetMode="External"/><Relationship Id="rId3" Type="http://schemas.openxmlformats.org/officeDocument/2006/relationships/hyperlink" Target="https://en.wikipedia.org/wiki/Poultry" TargetMode="External"/><Relationship Id="rId7" Type="http://schemas.openxmlformats.org/officeDocument/2006/relationships/hyperlink" Target="https://en.wikipedia.org/wiki/Milk" TargetMode="External"/><Relationship Id="rId2" Type="http://schemas.openxmlformats.org/officeDocument/2006/relationships/hyperlink" Target="https://en.wikipedia.org/wiki/Mea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Aquaculture" TargetMode="External"/><Relationship Id="rId5" Type="http://schemas.openxmlformats.org/officeDocument/2006/relationships/hyperlink" Target="https://en.wikipedia.org/wiki/Fishery" TargetMode="External"/><Relationship Id="rId10" Type="http://schemas.openxmlformats.org/officeDocument/2006/relationships/hyperlink" Target="https://en.wikipedia.org/wiki/Baby_food" TargetMode="External"/><Relationship Id="rId4" Type="http://schemas.openxmlformats.org/officeDocument/2006/relationships/hyperlink" Target="https://en.wikipedia.org/wiki/Fish" TargetMode="External"/><Relationship Id="rId9" Type="http://schemas.openxmlformats.org/officeDocument/2006/relationships/hyperlink" Target="https://en.wikipedia.org/wiki/Infant_formula" TargetMode="Externa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Chocolate" TargetMode="External"/><Relationship Id="rId3" Type="http://schemas.openxmlformats.org/officeDocument/2006/relationships/hyperlink" Target="https://en.wikipedia.org/wiki/Fruit" TargetMode="External"/><Relationship Id="rId7" Type="http://schemas.openxmlformats.org/officeDocument/2006/relationships/hyperlink" Target="https://en.wikipedia.org/wiki/Margarine" TargetMode="External"/><Relationship Id="rId2" Type="http://schemas.openxmlformats.org/officeDocument/2006/relationships/hyperlink" Target="https://en.wikipedia.org/wiki/Vegetabl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en.wikipedia.org/wiki/Legume" TargetMode="External"/><Relationship Id="rId11" Type="http://schemas.openxmlformats.org/officeDocument/2006/relationships/hyperlink" Target="https://en.wikipedia.org/wiki/Mineral_water" TargetMode="External"/><Relationship Id="rId5" Type="http://schemas.openxmlformats.org/officeDocument/2006/relationships/hyperlink" Target="https://en.wikipedia.org/wiki/Cereal" TargetMode="External"/><Relationship Id="rId10" Type="http://schemas.openxmlformats.org/officeDocument/2006/relationships/hyperlink" Target="https://en.wikipedia.org/wiki/Honey" TargetMode="External"/><Relationship Id="rId4" Type="http://schemas.openxmlformats.org/officeDocument/2006/relationships/hyperlink" Target="https://en.wikipedia.org/wiki/Fruit_juice" TargetMode="External"/><Relationship Id="rId9" Type="http://schemas.openxmlformats.org/officeDocument/2006/relationships/hyperlink" Target="https://en.wikipedia.org/wiki/Sugar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762000"/>
          </a:xfrm>
        </p:spPr>
        <p:txBody>
          <a:bodyPr/>
          <a:lstStyle/>
          <a:p>
            <a:r>
              <a:rPr lang="en-US" b="1" i="1" dirty="0" smtClean="0"/>
              <a:t>Codex </a:t>
            </a:r>
            <a:r>
              <a:rPr lang="en-US" b="1" i="1" dirty="0" err="1" smtClean="0"/>
              <a:t>Alimentarius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/>
              <a:t>The </a:t>
            </a:r>
            <a:r>
              <a:rPr lang="en-US" sz="2400" b="1" i="1" dirty="0"/>
              <a:t>Codex </a:t>
            </a:r>
            <a:r>
              <a:rPr lang="en-US" sz="2400" b="1" i="1" dirty="0" err="1"/>
              <a:t>Alimentarius</a:t>
            </a:r>
            <a:r>
              <a:rPr lang="en-US" sz="2400" dirty="0"/>
              <a:t> (</a:t>
            </a:r>
            <a:r>
              <a:rPr lang="en-US" sz="2400" dirty="0">
                <a:hlinkClick r:id="rId2" tooltip="Latin"/>
              </a:rPr>
              <a:t>Latin</a:t>
            </a:r>
            <a:r>
              <a:rPr lang="en-US" sz="2400" dirty="0"/>
              <a:t> for "Food Code") is a collection of internationally recognized standards, codes of practice, guidelines, and other recommendations relating to </a:t>
            </a:r>
            <a:r>
              <a:rPr lang="en-US" sz="2400" dirty="0">
                <a:hlinkClick r:id="rId3" tooltip="Food"/>
              </a:rPr>
              <a:t>foods</a:t>
            </a:r>
            <a:r>
              <a:rPr lang="en-US" sz="2400" dirty="0"/>
              <a:t>, food </a:t>
            </a:r>
            <a:r>
              <a:rPr lang="en-US" sz="2400" dirty="0" smtClean="0"/>
              <a:t>production</a:t>
            </a:r>
            <a:r>
              <a:rPr lang="en-US" sz="2400" dirty="0"/>
              <a:t>, and </a:t>
            </a:r>
            <a:r>
              <a:rPr lang="en-US" sz="2400" dirty="0">
                <a:hlinkClick r:id="rId4" tooltip="Food safety"/>
              </a:rPr>
              <a:t>food </a:t>
            </a:r>
            <a:r>
              <a:rPr lang="en-US" sz="2400" dirty="0" smtClean="0">
                <a:hlinkClick r:id="rId4" tooltip="Food safety"/>
              </a:rPr>
              <a:t>safety</a:t>
            </a:r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Its name is derived from the </a:t>
            </a:r>
            <a:r>
              <a:rPr lang="en-US" sz="2400" dirty="0">
                <a:hlinkClick r:id="rId5" tooltip="Codex Alimentarius Austriacus"/>
              </a:rPr>
              <a:t>Codex </a:t>
            </a:r>
            <a:r>
              <a:rPr lang="en-US" sz="2400" dirty="0" err="1">
                <a:hlinkClick r:id="rId5" tooltip="Codex Alimentarius Austriacus"/>
              </a:rPr>
              <a:t>Alimentarius</a:t>
            </a:r>
            <a:r>
              <a:rPr lang="en-US" sz="2400" dirty="0">
                <a:hlinkClick r:id="rId5" tooltip="Codex Alimentarius Austriacus"/>
              </a:rPr>
              <a:t> </a:t>
            </a:r>
            <a:r>
              <a:rPr lang="en-US" sz="2400" dirty="0" err="1" smtClean="0">
                <a:hlinkClick r:id="rId5" tooltip="Codex Alimentarius Austriacus"/>
              </a:rPr>
              <a:t>Austriacus</a:t>
            </a:r>
            <a:r>
              <a:rPr lang="en-US" sz="2400" dirty="0" smtClean="0"/>
              <a:t>.</a:t>
            </a:r>
          </a:p>
          <a:p>
            <a:pPr algn="just"/>
            <a:r>
              <a:rPr lang="en-US" sz="2400" dirty="0"/>
              <a:t> Its texts are developed and maintained by the </a:t>
            </a:r>
            <a:r>
              <a:rPr lang="en-US" sz="2400" b="1" i="1" dirty="0"/>
              <a:t>Codex </a:t>
            </a:r>
            <a:r>
              <a:rPr lang="en-US" sz="2400" b="1" i="1" dirty="0" err="1" smtClean="0"/>
              <a:t>Alimentarius</a:t>
            </a:r>
            <a:r>
              <a:rPr lang="en-US" sz="2400" b="1" i="1" dirty="0" smtClean="0"/>
              <a:t> </a:t>
            </a:r>
            <a:r>
              <a:rPr lang="en-US" sz="2400" b="1" dirty="0" smtClean="0"/>
              <a:t>Commission</a:t>
            </a:r>
            <a:r>
              <a:rPr lang="en-US" sz="2400" dirty="0"/>
              <a:t>, a body that was established in early November 1961 by the </a:t>
            </a:r>
            <a:r>
              <a:rPr lang="en-US" sz="2400" dirty="0">
                <a:hlinkClick r:id="rId6" tooltip="Food and Agriculture Organization"/>
              </a:rPr>
              <a:t>Food and Agriculture Organization</a:t>
            </a:r>
            <a:r>
              <a:rPr lang="en-US" sz="2400" dirty="0"/>
              <a:t> of the </a:t>
            </a:r>
            <a:r>
              <a:rPr lang="en-US" sz="2400" dirty="0">
                <a:hlinkClick r:id="rId7" tooltip="United Nations"/>
              </a:rPr>
              <a:t>United </a:t>
            </a:r>
            <a:r>
              <a:rPr lang="en-US" sz="2400" dirty="0" smtClean="0">
                <a:hlinkClick r:id="rId7" tooltip="United Nations"/>
              </a:rPr>
              <a:t>Nations</a:t>
            </a:r>
            <a:r>
              <a:rPr lang="en-US" sz="2400" dirty="0" smtClean="0"/>
              <a:t> (</a:t>
            </a:r>
            <a:r>
              <a:rPr lang="en-US" sz="2400" dirty="0"/>
              <a:t>FAO), was joined by the </a:t>
            </a:r>
            <a:r>
              <a:rPr lang="en-US" sz="2400" dirty="0">
                <a:hlinkClick r:id="rId8" tooltip="World Health Organization"/>
              </a:rPr>
              <a:t>World Health Organization</a:t>
            </a:r>
            <a:r>
              <a:rPr lang="en-US" sz="2400" dirty="0"/>
              <a:t> (WHO) in June 1962, and held its first session in Rome in October </a:t>
            </a:r>
            <a:r>
              <a:rPr lang="en-US" sz="2400" dirty="0" smtClean="0"/>
              <a:t>1963.</a:t>
            </a:r>
            <a:endParaRPr lang="en-US" sz="2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Codex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19200"/>
            <a:ext cx="8686800" cy="4906963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The Commission's main goals are to </a:t>
            </a:r>
            <a:r>
              <a:rPr lang="en-US" sz="2400" dirty="0">
                <a:hlinkClick r:id="rId2" tooltip="Consumer protection"/>
              </a:rPr>
              <a:t>protect the health of consumers</a:t>
            </a:r>
            <a:r>
              <a:rPr lang="en-US" sz="2400" dirty="0"/>
              <a:t> and ensure fair practices in the international food trade. </a:t>
            </a:r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r>
              <a:rPr lang="en-US" sz="2400" dirty="0" smtClean="0"/>
              <a:t>The </a:t>
            </a:r>
            <a:r>
              <a:rPr lang="en-US" sz="2400" dirty="0"/>
              <a:t>Codex </a:t>
            </a:r>
            <a:r>
              <a:rPr lang="en-US" sz="2400" dirty="0" err="1"/>
              <a:t>Alimentarius</a:t>
            </a:r>
            <a:r>
              <a:rPr lang="en-US" sz="2400" dirty="0"/>
              <a:t> is recognized by the </a:t>
            </a:r>
            <a:r>
              <a:rPr lang="en-US" sz="2400" dirty="0">
                <a:hlinkClick r:id="rId3" tooltip="World Trade Organization"/>
              </a:rPr>
              <a:t>World Trade Organization</a:t>
            </a:r>
            <a:r>
              <a:rPr lang="en-US" sz="2400" dirty="0"/>
              <a:t> as an international reference point for the </a:t>
            </a:r>
            <a:r>
              <a:rPr lang="en-US" sz="2400" dirty="0">
                <a:hlinkClick r:id="rId4" tooltip="Dispute resolution"/>
              </a:rPr>
              <a:t>resolution of disputes</a:t>
            </a:r>
            <a:r>
              <a:rPr lang="en-US" sz="2400" dirty="0"/>
              <a:t> concerning food safety and consumer protection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Member s  of codex </a:t>
            </a:r>
            <a:r>
              <a:rPr lang="en-US" sz="2000" b="1" i="1" dirty="0" err="1" smtClean="0"/>
              <a:t>Alimentarius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143001"/>
            <a:ext cx="9144000" cy="4038600"/>
          </a:xfrm>
        </p:spPr>
        <p:txBody>
          <a:bodyPr>
            <a:normAutofit/>
          </a:bodyPr>
          <a:lstStyle/>
          <a:p>
            <a:pPr algn="just">
              <a:buNone/>
            </a:pPr>
            <a:r>
              <a:rPr lang="en-US" sz="2400" dirty="0" smtClean="0"/>
              <a:t>	As </a:t>
            </a:r>
            <a:r>
              <a:rPr lang="en-US" sz="2400" dirty="0"/>
              <a:t>of 2012, there were 186 members of the Codex </a:t>
            </a:r>
            <a:r>
              <a:rPr lang="en-US" sz="2400" dirty="0" err="1"/>
              <a:t>Alimentarius</a:t>
            </a:r>
            <a:r>
              <a:rPr lang="en-US" sz="2400" dirty="0"/>
              <a:t> Commission: 186 member countries and one </a:t>
            </a:r>
            <a:r>
              <a:rPr lang="en-US" sz="2400" dirty="0" smtClean="0"/>
              <a:t>member  </a:t>
            </a:r>
            <a:r>
              <a:rPr lang="en-US" sz="2400" dirty="0"/>
              <a:t>organization, the </a:t>
            </a:r>
            <a:r>
              <a:rPr lang="en-US" sz="2400" dirty="0">
                <a:hlinkClick r:id="rId2" tooltip="European Union"/>
              </a:rPr>
              <a:t>European Union</a:t>
            </a:r>
            <a:r>
              <a:rPr lang="en-US" sz="2400" dirty="0"/>
              <a:t> (</a:t>
            </a:r>
            <a:r>
              <a:rPr lang="en-US" sz="2400" dirty="0" smtClean="0"/>
              <a:t>EU)</a:t>
            </a:r>
          </a:p>
          <a:p>
            <a:pPr algn="just">
              <a:buNone/>
            </a:pPr>
            <a:endParaRPr lang="en-US" sz="2400" dirty="0"/>
          </a:p>
          <a:p>
            <a:pPr algn="just">
              <a:buNone/>
            </a:pPr>
            <a:r>
              <a:rPr lang="en-US" sz="2400" dirty="0" smtClean="0"/>
              <a:t>	There </a:t>
            </a:r>
            <a:r>
              <a:rPr lang="en-US" sz="2400" dirty="0"/>
              <a:t>were 215 Codex observers: 49 </a:t>
            </a:r>
            <a:r>
              <a:rPr lang="en-US" sz="2400" dirty="0">
                <a:hlinkClick r:id="rId3" tooltip="Intergovernmental organization"/>
              </a:rPr>
              <a:t>intergovernmental organizations</a:t>
            </a:r>
            <a:r>
              <a:rPr lang="en-US" sz="2400" dirty="0"/>
              <a:t>, 150 </a:t>
            </a:r>
            <a:r>
              <a:rPr lang="en-US" sz="2400" dirty="0">
                <a:hlinkClick r:id="rId4" tooltip="Non-governmental organization"/>
              </a:rPr>
              <a:t>non-governmental organizations</a:t>
            </a:r>
            <a:r>
              <a:rPr lang="en-US" sz="2400" dirty="0"/>
              <a:t>, and 16 </a:t>
            </a:r>
            <a:r>
              <a:rPr lang="en-US" sz="2400" dirty="0">
                <a:hlinkClick r:id="rId5" tooltip="United Nations System"/>
              </a:rPr>
              <a:t>United Nations organizations</a:t>
            </a:r>
            <a:endParaRPr lang="en-US" sz="2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/>
              <a:t>Scope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638800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/>
              <a:t>The Codex </a:t>
            </a:r>
            <a:r>
              <a:rPr lang="en-US" sz="2400" dirty="0" err="1"/>
              <a:t>Alimentarius</a:t>
            </a:r>
            <a:r>
              <a:rPr lang="en-US" sz="2400" dirty="0"/>
              <a:t> covers all foods, whether processed, semi-processed or </a:t>
            </a:r>
            <a:r>
              <a:rPr lang="en-US" sz="2400" dirty="0">
                <a:hlinkClick r:id="rId2" tooltip="Raw food"/>
              </a:rPr>
              <a:t>raw</a:t>
            </a:r>
            <a:r>
              <a:rPr lang="en-US" sz="2400" dirty="0"/>
              <a:t>. </a:t>
            </a:r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r>
              <a:rPr lang="en-US" sz="2400" dirty="0" smtClean="0"/>
              <a:t>In </a:t>
            </a:r>
            <a:r>
              <a:rPr lang="en-US" sz="2400" dirty="0"/>
              <a:t>addition to standards for specific foods, the Codex </a:t>
            </a:r>
            <a:r>
              <a:rPr lang="en-US" sz="2400" dirty="0" err="1"/>
              <a:t>Alimentarius</a:t>
            </a:r>
            <a:r>
              <a:rPr lang="en-US" sz="2400" dirty="0"/>
              <a:t> contains general standards covering matters such as </a:t>
            </a:r>
            <a:r>
              <a:rPr lang="en-US" sz="2400" dirty="0">
                <a:hlinkClick r:id="rId3" tooltip="Food labelling regulations"/>
              </a:rPr>
              <a:t>food labeling</a:t>
            </a:r>
            <a:r>
              <a:rPr lang="en-US" sz="2400" dirty="0"/>
              <a:t>, food </a:t>
            </a:r>
            <a:r>
              <a:rPr lang="en-US" sz="2400" dirty="0">
                <a:hlinkClick r:id="rId4" tooltip="Hygiene"/>
              </a:rPr>
              <a:t>hygiene</a:t>
            </a:r>
            <a:r>
              <a:rPr lang="en-US" sz="2400" dirty="0"/>
              <a:t>, </a:t>
            </a:r>
            <a:r>
              <a:rPr lang="en-US" sz="2400" dirty="0">
                <a:hlinkClick r:id="rId5" tooltip="Food additives"/>
              </a:rPr>
              <a:t>food additives</a:t>
            </a:r>
            <a:r>
              <a:rPr lang="en-US" sz="2400" dirty="0"/>
              <a:t> and </a:t>
            </a:r>
            <a:r>
              <a:rPr lang="en-US" sz="2400" dirty="0" smtClean="0">
                <a:hlinkClick r:id="rId6" tooltip="Pesticide"/>
              </a:rPr>
              <a:t>pesticide</a:t>
            </a:r>
            <a:r>
              <a:rPr lang="en-US" sz="2400" dirty="0" smtClean="0"/>
              <a:t> residues</a:t>
            </a:r>
            <a:r>
              <a:rPr lang="en-US" sz="2400" dirty="0"/>
              <a:t>, and procedures for assessing the safety of foods derived from modern </a:t>
            </a:r>
            <a:r>
              <a:rPr lang="en-US" sz="2400" dirty="0" smtClean="0">
                <a:hlinkClick r:id="rId7" tooltip="Biotechnology"/>
              </a:rPr>
              <a:t>biotechnology</a:t>
            </a:r>
            <a:endParaRPr lang="en-US" sz="2400" dirty="0" smtClean="0"/>
          </a:p>
          <a:p>
            <a:pPr algn="just"/>
            <a:endParaRPr lang="en-US" sz="2400" dirty="0"/>
          </a:p>
          <a:p>
            <a:pPr algn="just"/>
            <a:r>
              <a:rPr lang="en-US" sz="2400" dirty="0"/>
              <a:t>It also contains guidelines for the management of official i.e. governmental </a:t>
            </a:r>
            <a:r>
              <a:rPr lang="en-US" sz="2400" dirty="0">
                <a:hlinkClick r:id="rId8" tooltip="Import"/>
              </a:rPr>
              <a:t>import</a:t>
            </a:r>
            <a:r>
              <a:rPr lang="en-US" sz="2400" dirty="0"/>
              <a:t> and </a:t>
            </a:r>
            <a:r>
              <a:rPr lang="en-US" sz="2400" dirty="0">
                <a:hlinkClick r:id="rId9" tooltip="Export"/>
              </a:rPr>
              <a:t>export</a:t>
            </a:r>
            <a:r>
              <a:rPr lang="en-US" sz="2400" dirty="0"/>
              <a:t> </a:t>
            </a:r>
            <a:r>
              <a:rPr lang="en-US" sz="2400" dirty="0" smtClean="0"/>
              <a:t>inspection  and</a:t>
            </a:r>
            <a:r>
              <a:rPr lang="en-US" sz="2400" dirty="0"/>
              <a:t> </a:t>
            </a:r>
            <a:r>
              <a:rPr lang="en-US" sz="2400" dirty="0">
                <a:hlinkClick r:id="rId10" tooltip="Certification"/>
              </a:rPr>
              <a:t>certification</a:t>
            </a:r>
            <a:r>
              <a:rPr lang="en-US" sz="2400" dirty="0"/>
              <a:t> systems for foods.</a:t>
            </a:r>
          </a:p>
          <a:p>
            <a:pPr algn="just"/>
            <a:endParaRPr lang="en-US" sz="2400" dirty="0" smtClean="0"/>
          </a:p>
          <a:p>
            <a:pPr algn="just"/>
            <a:r>
              <a:rPr lang="en-US" sz="2400" dirty="0" smtClean="0"/>
              <a:t>The </a:t>
            </a:r>
            <a:r>
              <a:rPr lang="en-US" sz="2400" dirty="0"/>
              <a:t>Codex </a:t>
            </a:r>
            <a:r>
              <a:rPr lang="en-US" sz="2400" dirty="0" err="1"/>
              <a:t>Alimentarius</a:t>
            </a:r>
            <a:r>
              <a:rPr lang="en-US" sz="2400" dirty="0"/>
              <a:t> is published in the six </a:t>
            </a:r>
            <a:r>
              <a:rPr lang="en-US" sz="2400" dirty="0">
                <a:hlinkClick r:id="rId11" tooltip="Official languages of the United Nations"/>
              </a:rPr>
              <a:t>official languages of the </a:t>
            </a:r>
            <a:r>
              <a:rPr lang="en-US" sz="2400" dirty="0" smtClean="0">
                <a:hlinkClick r:id="rId11" tooltip="Official languages of the United Nations"/>
              </a:rPr>
              <a:t>United Nations</a:t>
            </a:r>
            <a:r>
              <a:rPr lang="en-US" sz="2400" dirty="0"/>
              <a:t>: </a:t>
            </a:r>
            <a:r>
              <a:rPr lang="en-US" sz="2400" dirty="0">
                <a:hlinkClick r:id="rId12" tooltip="Arabic language"/>
              </a:rPr>
              <a:t>Arabic</a:t>
            </a:r>
            <a:r>
              <a:rPr lang="en-US" sz="2400" dirty="0"/>
              <a:t>, </a:t>
            </a:r>
            <a:r>
              <a:rPr lang="en-US" sz="2400" dirty="0">
                <a:hlinkClick r:id="rId13" tooltip="Chinese language"/>
              </a:rPr>
              <a:t>Chinese</a:t>
            </a:r>
            <a:r>
              <a:rPr lang="en-US" sz="2400" dirty="0"/>
              <a:t>, </a:t>
            </a:r>
            <a:r>
              <a:rPr lang="en-US" sz="2400" dirty="0">
                <a:hlinkClick r:id="rId14" tooltip="English language"/>
              </a:rPr>
              <a:t>English</a:t>
            </a:r>
            <a:r>
              <a:rPr lang="en-US" sz="2400" dirty="0"/>
              <a:t>, </a:t>
            </a:r>
            <a:r>
              <a:rPr lang="en-US" sz="2400" dirty="0">
                <a:hlinkClick r:id="rId15" tooltip="French language"/>
              </a:rPr>
              <a:t>French</a:t>
            </a:r>
            <a:r>
              <a:rPr lang="en-US" sz="2400" dirty="0"/>
              <a:t>, </a:t>
            </a:r>
            <a:r>
              <a:rPr lang="en-US" sz="2400" dirty="0">
                <a:hlinkClick r:id="rId16" tooltip="Spanish language"/>
              </a:rPr>
              <a:t>Spanish</a:t>
            </a:r>
            <a:r>
              <a:rPr lang="en-US" sz="2400" dirty="0"/>
              <a:t> and </a:t>
            </a:r>
            <a:r>
              <a:rPr lang="en-US" sz="2400" dirty="0">
                <a:hlinkClick r:id="rId17" tooltip="Russian language"/>
              </a:rPr>
              <a:t>Russian</a:t>
            </a:r>
            <a:endParaRPr lang="en-US" sz="2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/>
          </a:bodyPr>
          <a:lstStyle/>
          <a:p>
            <a:r>
              <a:rPr lang="en-US" sz="2400" b="1" dirty="0"/>
              <a:t>General texts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915400" cy="5638800"/>
          </a:xfrm>
        </p:spPr>
        <p:txBody>
          <a:bodyPr>
            <a:normAutofit/>
          </a:bodyPr>
          <a:lstStyle/>
          <a:p>
            <a:pPr lvl="0" algn="just"/>
            <a:endParaRPr lang="en-US" sz="2400" dirty="0" smtClean="0">
              <a:hlinkClick r:id="rId2" tooltip="Food labelling"/>
            </a:endParaRPr>
          </a:p>
          <a:p>
            <a:pPr lvl="0" algn="just"/>
            <a:endParaRPr lang="en-US" sz="2400" dirty="0">
              <a:hlinkClick r:id="rId2" tooltip="Food labelling"/>
            </a:endParaRPr>
          </a:p>
          <a:p>
            <a:pPr lvl="0" algn="just"/>
            <a:r>
              <a:rPr lang="en-US" sz="2400" dirty="0" smtClean="0">
                <a:hlinkClick r:id="rId2" tooltip="Food labelling"/>
              </a:rPr>
              <a:t>Food </a:t>
            </a:r>
            <a:r>
              <a:rPr lang="en-US" sz="2400" dirty="0" err="1">
                <a:hlinkClick r:id="rId2" tooltip="Food labelling"/>
              </a:rPr>
              <a:t>labelling</a:t>
            </a:r>
            <a:r>
              <a:rPr lang="en-US" sz="2400" dirty="0"/>
              <a:t> (general standard, guidelines on </a:t>
            </a:r>
            <a:r>
              <a:rPr lang="en-US" sz="2400" dirty="0">
                <a:hlinkClick r:id="rId3" tooltip="Nutrition"/>
              </a:rPr>
              <a:t>nutrition</a:t>
            </a:r>
            <a:r>
              <a:rPr lang="en-US" sz="2400" dirty="0"/>
              <a:t> </a:t>
            </a:r>
            <a:r>
              <a:rPr lang="en-US" sz="2400" dirty="0" err="1"/>
              <a:t>labelling</a:t>
            </a:r>
            <a:r>
              <a:rPr lang="en-US" sz="2400" dirty="0"/>
              <a:t>, guidelines on </a:t>
            </a:r>
            <a:r>
              <a:rPr lang="en-US" sz="2400" dirty="0" err="1"/>
              <a:t>labelling</a:t>
            </a:r>
            <a:r>
              <a:rPr lang="en-US" sz="2400" dirty="0"/>
              <a:t> claims)</a:t>
            </a:r>
          </a:p>
          <a:p>
            <a:pPr lvl="0" algn="just"/>
            <a:endParaRPr lang="en-US" sz="2400" dirty="0" smtClean="0">
              <a:hlinkClick r:id="rId4" tooltip="Food additive"/>
            </a:endParaRPr>
          </a:p>
          <a:p>
            <a:pPr lvl="0" algn="just"/>
            <a:r>
              <a:rPr lang="en-US" sz="2400" dirty="0" smtClean="0">
                <a:hlinkClick r:id="rId4" tooltip="Food additive"/>
              </a:rPr>
              <a:t>Food </a:t>
            </a:r>
            <a:r>
              <a:rPr lang="en-US" sz="2400" dirty="0">
                <a:hlinkClick r:id="rId4" tooltip="Food additive"/>
              </a:rPr>
              <a:t>additives</a:t>
            </a:r>
            <a:r>
              <a:rPr lang="en-US" sz="2400" dirty="0"/>
              <a:t> (general standard including authorized uses, specifications for food grade chemicals)</a:t>
            </a:r>
          </a:p>
          <a:p>
            <a:pPr lvl="0" algn="just"/>
            <a:endParaRPr lang="en-US" sz="2400" dirty="0" smtClean="0">
              <a:hlinkClick r:id="rId5" tooltip="Contaminant"/>
            </a:endParaRPr>
          </a:p>
          <a:p>
            <a:pPr lvl="0" algn="just"/>
            <a:r>
              <a:rPr lang="en-US" sz="2400" dirty="0" smtClean="0">
                <a:hlinkClick r:id="rId5" tooltip="Contaminant"/>
              </a:rPr>
              <a:t>Contaminants</a:t>
            </a:r>
            <a:r>
              <a:rPr lang="en-US" sz="2400" dirty="0"/>
              <a:t> in foods (general standard, </a:t>
            </a:r>
            <a:r>
              <a:rPr lang="en-US" sz="2400" dirty="0" smtClean="0"/>
              <a:t>  tolerances </a:t>
            </a:r>
            <a:r>
              <a:rPr lang="en-US" sz="2400" dirty="0"/>
              <a:t>for specific contaminants including </a:t>
            </a:r>
            <a:r>
              <a:rPr lang="en-US" sz="2400" dirty="0" err="1">
                <a:hlinkClick r:id="rId6" tooltip="Radionuclide"/>
              </a:rPr>
              <a:t>radionuclides</a:t>
            </a:r>
            <a:r>
              <a:rPr lang="en-US" sz="2400" dirty="0"/>
              <a:t>, </a:t>
            </a:r>
            <a:r>
              <a:rPr lang="en-US" sz="2400" dirty="0" err="1">
                <a:hlinkClick r:id="rId7" tooltip="Aflatoxin"/>
              </a:rPr>
              <a:t>aflatoxins</a:t>
            </a:r>
            <a:r>
              <a:rPr lang="en-US" sz="2400" dirty="0"/>
              <a:t> and other </a:t>
            </a:r>
            <a:r>
              <a:rPr lang="en-US" sz="2400" dirty="0" err="1">
                <a:hlinkClick r:id="rId8" tooltip="Mycotoxin"/>
              </a:rPr>
              <a:t>mycotoxins</a:t>
            </a:r>
            <a:r>
              <a:rPr lang="en-US" sz="2400" dirty="0"/>
              <a:t>)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33400"/>
            <a:ext cx="8229600" cy="5592763"/>
          </a:xfrm>
        </p:spPr>
        <p:txBody>
          <a:bodyPr>
            <a:normAutofit/>
          </a:bodyPr>
          <a:lstStyle/>
          <a:p>
            <a:pPr lvl="0" algn="just"/>
            <a:r>
              <a:rPr lang="en-US" sz="2400" dirty="0" smtClean="0">
                <a:hlinkClick r:id="rId2" tooltip="Pesticide"/>
              </a:rPr>
              <a:t>Pesticide</a:t>
            </a:r>
            <a:r>
              <a:rPr lang="en-US" sz="2400" dirty="0" smtClean="0"/>
              <a:t> and veterinary chemical residues in foods (maximum residue limits)</a:t>
            </a:r>
          </a:p>
          <a:p>
            <a:pPr lvl="0" algn="just"/>
            <a:endParaRPr lang="en-US" sz="2400" dirty="0" smtClean="0">
              <a:hlinkClick r:id="rId3" tooltip="Risk assessment"/>
            </a:endParaRPr>
          </a:p>
          <a:p>
            <a:pPr lvl="0" algn="just"/>
            <a:r>
              <a:rPr lang="en-US" sz="2400" dirty="0" smtClean="0">
                <a:hlinkClick r:id="rId3" tooltip="Risk assessment"/>
              </a:rPr>
              <a:t>Risk assessment</a:t>
            </a:r>
            <a:r>
              <a:rPr lang="en-US" sz="2400" dirty="0" smtClean="0"/>
              <a:t> procedures for determining the safety of foods derived from biotechnology (</a:t>
            </a:r>
            <a:r>
              <a:rPr lang="en-US" sz="2400" dirty="0" smtClean="0">
                <a:hlinkClick r:id="rId4" tooltip="DNA"/>
              </a:rPr>
              <a:t>DNA</a:t>
            </a:r>
            <a:r>
              <a:rPr lang="en-US" sz="2400" dirty="0" smtClean="0"/>
              <a:t>-modified plants, DNA-modified </a:t>
            </a:r>
            <a:r>
              <a:rPr lang="en-US" sz="2400" dirty="0" smtClean="0">
                <a:hlinkClick r:id="rId5" tooltip="Micro-organism"/>
              </a:rPr>
              <a:t>micro-organisms</a:t>
            </a:r>
            <a:r>
              <a:rPr lang="en-US" sz="2400" dirty="0" smtClean="0"/>
              <a:t>, </a:t>
            </a:r>
            <a:r>
              <a:rPr lang="en-US" sz="2400" dirty="0" smtClean="0">
                <a:hlinkClick r:id="rId6" tooltip="Allergens"/>
              </a:rPr>
              <a:t>allergens</a:t>
            </a:r>
            <a:r>
              <a:rPr lang="en-US" sz="2400" dirty="0" smtClean="0"/>
              <a:t>)</a:t>
            </a:r>
          </a:p>
          <a:p>
            <a:pPr lvl="0" algn="just"/>
            <a:endParaRPr lang="en-US" sz="2400" dirty="0" smtClean="0"/>
          </a:p>
          <a:p>
            <a:pPr lvl="0" algn="just"/>
            <a:r>
              <a:rPr lang="en-US" sz="2400" dirty="0" smtClean="0"/>
              <a:t>Food </a:t>
            </a:r>
            <a:r>
              <a:rPr lang="en-US" sz="2400" dirty="0" smtClean="0">
                <a:hlinkClick r:id="rId7" tooltip="Hygiene"/>
              </a:rPr>
              <a:t>hygiene</a:t>
            </a:r>
            <a:r>
              <a:rPr lang="en-US" sz="2400" dirty="0" smtClean="0"/>
              <a:t> (general principles, codes of hygienic practice in specific industries or food handling establishments, guidelines for the use of the Hazard Analysis and Critical Control Point or “</a:t>
            </a:r>
            <a:r>
              <a:rPr lang="en-US" sz="2400" dirty="0" smtClean="0">
                <a:hlinkClick r:id="rId8" tooltip="HACCP"/>
              </a:rPr>
              <a:t>HACCP</a:t>
            </a:r>
            <a:r>
              <a:rPr lang="en-US" sz="2400" dirty="0" smtClean="0"/>
              <a:t>” system)</a:t>
            </a:r>
          </a:p>
          <a:p>
            <a:pPr lvl="0" algn="just"/>
            <a:endParaRPr lang="en-US" sz="2400" dirty="0" smtClean="0"/>
          </a:p>
          <a:p>
            <a:pPr lvl="0" algn="just"/>
            <a:r>
              <a:rPr lang="en-US" sz="2400" dirty="0" smtClean="0"/>
              <a:t>Methods of analysis and sampling</a:t>
            </a:r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Specific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8915400" cy="4953000"/>
          </a:xfrm>
        </p:spPr>
        <p:txBody>
          <a:bodyPr>
            <a:normAutofit/>
          </a:bodyPr>
          <a:lstStyle/>
          <a:p>
            <a:pPr lvl="0" algn="just"/>
            <a:r>
              <a:rPr lang="en-US" sz="2400" dirty="0">
                <a:hlinkClick r:id="rId2" tooltip="Meat"/>
              </a:rPr>
              <a:t>Meat</a:t>
            </a:r>
            <a:r>
              <a:rPr lang="en-US" sz="2400" dirty="0"/>
              <a:t> products (fresh, frozen, processed meats and </a:t>
            </a:r>
            <a:r>
              <a:rPr lang="en-US" sz="2400" dirty="0">
                <a:hlinkClick r:id="rId3" tooltip="Poultry"/>
              </a:rPr>
              <a:t>poultry</a:t>
            </a:r>
            <a:r>
              <a:rPr lang="en-US" sz="2400" dirty="0"/>
              <a:t>)</a:t>
            </a:r>
          </a:p>
          <a:p>
            <a:pPr lvl="0" algn="just"/>
            <a:endParaRPr lang="en-US" sz="2400" dirty="0" smtClean="0">
              <a:hlinkClick r:id="rId4" tooltip="Fish"/>
            </a:endParaRPr>
          </a:p>
          <a:p>
            <a:pPr lvl="0" algn="just"/>
            <a:r>
              <a:rPr lang="en-US" sz="2400" dirty="0" smtClean="0">
                <a:hlinkClick r:id="rId4" tooltip="Fish"/>
              </a:rPr>
              <a:t>Fish</a:t>
            </a:r>
            <a:r>
              <a:rPr lang="en-US" sz="2400" dirty="0"/>
              <a:t> and </a:t>
            </a:r>
            <a:r>
              <a:rPr lang="en-US" sz="2400" dirty="0">
                <a:hlinkClick r:id="rId5" tooltip="Fishery"/>
              </a:rPr>
              <a:t>fishery</a:t>
            </a:r>
            <a:r>
              <a:rPr lang="en-US" sz="2400" dirty="0"/>
              <a:t> products (marine, fresh water and </a:t>
            </a:r>
            <a:r>
              <a:rPr lang="en-US" sz="2400" dirty="0">
                <a:hlinkClick r:id="rId6" tooltip="Aquaculture"/>
              </a:rPr>
              <a:t>aquaculture</a:t>
            </a:r>
            <a:r>
              <a:rPr lang="en-US" sz="2400" dirty="0"/>
              <a:t>)</a:t>
            </a:r>
          </a:p>
          <a:p>
            <a:pPr lvl="0" algn="just"/>
            <a:endParaRPr lang="en-US" sz="2400" dirty="0" smtClean="0">
              <a:hlinkClick r:id="rId7" tooltip="Milk"/>
            </a:endParaRPr>
          </a:p>
          <a:p>
            <a:pPr lvl="0" algn="just"/>
            <a:r>
              <a:rPr lang="en-US" sz="2400" dirty="0" smtClean="0">
                <a:hlinkClick r:id="rId7" tooltip="Milk"/>
              </a:rPr>
              <a:t>Milk</a:t>
            </a:r>
            <a:r>
              <a:rPr lang="en-US" sz="2400" dirty="0"/>
              <a:t> and milk products</a:t>
            </a:r>
          </a:p>
          <a:p>
            <a:pPr lvl="0" algn="just"/>
            <a:endParaRPr lang="en-US" sz="2400" dirty="0" smtClean="0"/>
          </a:p>
          <a:p>
            <a:pPr lvl="0" algn="just"/>
            <a:r>
              <a:rPr lang="en-US" sz="2400" dirty="0" smtClean="0"/>
              <a:t>Foods </a:t>
            </a:r>
            <a:r>
              <a:rPr lang="en-US" sz="2400" dirty="0"/>
              <a:t>for special </a:t>
            </a:r>
            <a:r>
              <a:rPr lang="en-US" sz="2400" dirty="0">
                <a:hlinkClick r:id="rId8" tooltip="Diet (nutrition)"/>
              </a:rPr>
              <a:t>dietary</a:t>
            </a:r>
            <a:r>
              <a:rPr lang="en-US" sz="2400" dirty="0"/>
              <a:t> uses (including </a:t>
            </a:r>
            <a:r>
              <a:rPr lang="en-US" sz="2400" dirty="0">
                <a:hlinkClick r:id="rId9" tooltip="Infant formula"/>
              </a:rPr>
              <a:t>infant formula</a:t>
            </a:r>
            <a:r>
              <a:rPr lang="en-US" sz="2400" dirty="0"/>
              <a:t> and </a:t>
            </a:r>
            <a:r>
              <a:rPr lang="en-US" sz="2400" dirty="0">
                <a:hlinkClick r:id="rId10" tooltip="Baby food"/>
              </a:rPr>
              <a:t>baby foods</a:t>
            </a:r>
            <a:r>
              <a:rPr lang="en-US" sz="2400" dirty="0" smtClean="0"/>
              <a:t>)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en-US" dirty="0" smtClean="0"/>
              <a:t>Fresh and processed </a:t>
            </a:r>
            <a:r>
              <a:rPr lang="en-US" dirty="0" smtClean="0">
                <a:hlinkClick r:id="rId2" tooltip="Vegetable"/>
              </a:rPr>
              <a:t>vegetables</a:t>
            </a:r>
            <a:r>
              <a:rPr lang="en-US" dirty="0" smtClean="0"/>
              <a:t>, </a:t>
            </a:r>
            <a:r>
              <a:rPr lang="en-US" dirty="0" smtClean="0">
                <a:hlinkClick r:id="rId3" tooltip="Fruit"/>
              </a:rPr>
              <a:t>fruits</a:t>
            </a:r>
            <a:r>
              <a:rPr lang="en-US" dirty="0" smtClean="0"/>
              <a:t>, and </a:t>
            </a:r>
            <a:r>
              <a:rPr lang="en-US" dirty="0" smtClean="0">
                <a:hlinkClick r:id="rId4" tooltip="Fruit juice"/>
              </a:rPr>
              <a:t>fruit juices</a:t>
            </a:r>
            <a:endParaRPr lang="en-US" dirty="0" smtClean="0"/>
          </a:p>
          <a:p>
            <a:pPr lvl="0" algn="just"/>
            <a:endParaRPr lang="en-US" dirty="0" smtClean="0">
              <a:hlinkClick r:id="rId5" tooltip="Cereal"/>
            </a:endParaRPr>
          </a:p>
          <a:p>
            <a:pPr lvl="0" algn="just"/>
            <a:r>
              <a:rPr lang="en-US" dirty="0" smtClean="0">
                <a:hlinkClick r:id="rId5" tooltip="Cereal"/>
              </a:rPr>
              <a:t>Cereals</a:t>
            </a:r>
            <a:r>
              <a:rPr lang="en-US" dirty="0" smtClean="0"/>
              <a:t> and derived products, dried </a:t>
            </a:r>
            <a:r>
              <a:rPr lang="en-US" dirty="0" smtClean="0">
                <a:hlinkClick r:id="rId6" tooltip="Legume"/>
              </a:rPr>
              <a:t>legumes</a:t>
            </a:r>
            <a:endParaRPr lang="en-US" dirty="0" smtClean="0"/>
          </a:p>
          <a:p>
            <a:pPr lvl="0" algn="just"/>
            <a:endParaRPr lang="en-US" dirty="0" smtClean="0"/>
          </a:p>
          <a:p>
            <a:pPr lvl="0" algn="just"/>
            <a:r>
              <a:rPr lang="en-US" dirty="0" smtClean="0"/>
              <a:t>Fats, oils and derived products such as </a:t>
            </a:r>
            <a:r>
              <a:rPr lang="en-US" dirty="0" smtClean="0">
                <a:hlinkClick r:id="rId7" tooltip="Margarine"/>
              </a:rPr>
              <a:t>margarine</a:t>
            </a:r>
            <a:endParaRPr lang="en-US" dirty="0" smtClean="0"/>
          </a:p>
          <a:p>
            <a:pPr algn="just"/>
            <a:endParaRPr lang="en-US" dirty="0" smtClean="0"/>
          </a:p>
          <a:p>
            <a:pPr algn="just"/>
            <a:r>
              <a:rPr lang="en-US" dirty="0" smtClean="0"/>
              <a:t>Miscellaneous food products (</a:t>
            </a:r>
            <a:r>
              <a:rPr lang="en-US" dirty="0" smtClean="0">
                <a:hlinkClick r:id="rId8" tooltip="Chocolate"/>
              </a:rPr>
              <a:t>chocolate</a:t>
            </a:r>
            <a:r>
              <a:rPr lang="en-US" dirty="0" smtClean="0"/>
              <a:t>, </a:t>
            </a:r>
            <a:r>
              <a:rPr lang="en-US" dirty="0" smtClean="0">
                <a:hlinkClick r:id="rId9" tooltip="Sugar"/>
              </a:rPr>
              <a:t>sugar</a:t>
            </a:r>
            <a:r>
              <a:rPr lang="en-US" dirty="0" smtClean="0"/>
              <a:t>, </a:t>
            </a:r>
            <a:r>
              <a:rPr lang="en-US" dirty="0" smtClean="0">
                <a:hlinkClick r:id="rId10" tooltip="Honey"/>
              </a:rPr>
              <a:t>honey</a:t>
            </a:r>
            <a:r>
              <a:rPr lang="en-US" dirty="0" smtClean="0"/>
              <a:t>, </a:t>
            </a:r>
            <a:r>
              <a:rPr lang="en-US" dirty="0" smtClean="0">
                <a:hlinkClick r:id="rId11" tooltip="Mineral water"/>
              </a:rPr>
              <a:t>mineral water</a:t>
            </a:r>
            <a:endParaRPr lang="en-US" dirty="0" smtClean="0"/>
          </a:p>
          <a:p>
            <a:pPr algn="just"/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40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Codex Alimentarius</vt:lpstr>
      <vt:lpstr>Goals Codex</vt:lpstr>
      <vt:lpstr>Member s  of codex Alimentarius</vt:lpstr>
      <vt:lpstr>Scope</vt:lpstr>
      <vt:lpstr>General texts</vt:lpstr>
      <vt:lpstr>Slide 6</vt:lpstr>
      <vt:lpstr>Specific standards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Codex Alimentarius  NTD 803</dc:title>
  <dc:creator>Ajayi</dc:creator>
  <cp:lastModifiedBy>user</cp:lastModifiedBy>
  <cp:revision>2</cp:revision>
  <dcterms:created xsi:type="dcterms:W3CDTF">2017-07-18T07:17:04Z</dcterms:created>
  <dcterms:modified xsi:type="dcterms:W3CDTF">2020-02-18T07:51:27Z</dcterms:modified>
</cp:coreProperties>
</file>