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1" r:id="rId4"/>
    <p:sldId id="263" r:id="rId5"/>
    <p:sldId id="265" r:id="rId6"/>
    <p:sldId id="267" r:id="rId7"/>
    <p:sldId id="270" r:id="rId8"/>
    <p:sldId id="272" r:id="rId9"/>
    <p:sldId id="274" r:id="rId10"/>
    <p:sldId id="276" r:id="rId11"/>
    <p:sldId id="278" r:id="rId12"/>
    <p:sldId id="280" r:id="rId13"/>
    <p:sldId id="282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01C7A-511B-432F-BB31-E6559CD39CD6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A0321-3042-4648-99DE-5C591E358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72E2-4881-48F3-97DF-1165A3BFF98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9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4342716"/>
            <a:ext cx="6858000" cy="4801284"/>
          </a:xfrm>
        </p:spPr>
        <p:txBody>
          <a:bodyPr/>
          <a:lstStyle/>
          <a:p>
            <a:r>
              <a:rPr lang="en-US" altLang="en-US" sz="2800" dirty="0"/>
              <a:t>A GM food is one that has sequences of DNA from another organism inserted into its genome in order to get a desired phenotype.   The definition of GM foods may also include foods that have an a deleted gene, foods such as cheese that are made from enzymes that are from a genetically modified organism, and foods such as beef that have been fed genetically modified feed. 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08E82-F4D6-4152-82E9-DDB854E23B7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04513-F258-4DE2-A2A3-84C2BCC233C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A0EE1-28B5-4C01-95EB-37157C87C5E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52782-A867-4053-BCA8-A47B6996650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5BCCD-D692-40E8-8FD2-24224EAF310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Traditionally, plants and animals were selectively mated in order to get desired phenotypes.  This took many generations to improve organisms</a:t>
            </a:r>
            <a:r>
              <a:rPr lang="en-US" altLang="en-US" sz="3600">
                <a:solidFill>
                  <a:schemeClr val="hlink"/>
                </a:solidFill>
              </a:rPr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69884-9F53-4ED2-AEDA-35A243A5E28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2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1F306-38AF-4048-8134-DE929875228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2717"/>
            <a:ext cx="6858000" cy="4115846"/>
          </a:xfrm>
        </p:spPr>
        <p:txBody>
          <a:bodyPr/>
          <a:lstStyle/>
          <a:p>
            <a:r>
              <a:rPr lang="en-US" altLang="en-US" sz="2400"/>
              <a:t>The components that make up DNA are the same in all organisms.  The sequence of these components is the “ recipe” for the proteins synthesized by different organisms.  Proteins are responsible for the characteristics exhibited by life forms.  By taking the DNA sequence that codes for a protein responsible for a desirable characteristic and putting it into the DNA (Genome) of another organism; the desired characteristic will be expressed.  The new sequence will begin to make the intended protein.</a:t>
            </a:r>
            <a:endParaRPr lang="en-US" altLang="en-US" sz="66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5F665-9BF1-4581-8695-4A8F1F9EDAB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A good example is insect resistant corn.  The bacteria </a:t>
            </a:r>
            <a:r>
              <a:rPr lang="en-US" altLang="en-US" sz="3200" i="1" dirty="0"/>
              <a:t>Bacillus </a:t>
            </a:r>
            <a:r>
              <a:rPr lang="en-US" altLang="en-US" sz="3200" i="1" dirty="0" err="1"/>
              <a:t>turingiensis</a:t>
            </a:r>
            <a:r>
              <a:rPr lang="en-US" altLang="en-US" sz="3200" dirty="0"/>
              <a:t> has a gene that directs the synthesis of a protein that is toxic to some insects and benign to others.</a:t>
            </a:r>
            <a:endParaRPr lang="en-US" altLang="en-US" sz="4000" i="1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F731B3-83CB-45C7-ABB8-8F56B70130C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AE20E-9AA6-4396-9FDF-ADD25B9A784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376FC-410C-4A2E-A5FE-FA0264F930F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7D876-F316-4E3D-B244-D3CD7D95078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E3FD52-16E7-40CA-92ED-778C7B74D6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9191CB-5519-46B7-9404-776A6EC5CF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B451D-C6FF-4C15-9DED-8EA7E15B322D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E2C3F-98F6-47EC-B14D-A774BCBDC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accessexcellence.org/AB/GG/inserting.g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UAD-LOG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215" y="5479843"/>
            <a:ext cx="1292785" cy="13781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6516" y="1485471"/>
            <a:ext cx="88974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/>
            <a:r>
              <a:rPr lang="en-US" sz="4000" dirty="0" smtClean="0">
                <a:latin typeface="Times New Roman"/>
                <a:cs typeface="Times New Roman"/>
              </a:rPr>
              <a:t>GENTICALLY MODIFIED FOODS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97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/>
              <a:t>Possible Benefits </a:t>
            </a:r>
            <a:br>
              <a:rPr lang="en-US" altLang="en-US"/>
            </a:br>
            <a:r>
              <a:rPr lang="en-US" altLang="en-US"/>
              <a:t>of GM Foods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4648200" cy="4648200"/>
          </a:xfrm>
        </p:spPr>
        <p:txBody>
          <a:bodyPr>
            <a:normAutofit/>
          </a:bodyPr>
          <a:lstStyle/>
          <a:p>
            <a:pPr>
              <a:buFont typeface="Wingdings 2" charset="2"/>
              <a:buChar char="Ù"/>
            </a:pPr>
            <a:r>
              <a:rPr lang="en-US" altLang="en-US" sz="2400" dirty="0"/>
              <a:t>Improved crop quality</a:t>
            </a:r>
          </a:p>
          <a:p>
            <a:pPr lvl="1">
              <a:buClr>
                <a:schemeClr val="tx2"/>
              </a:buClr>
              <a:buFont typeface="Wingdings 2" charset="2"/>
              <a:buChar char="ð"/>
            </a:pPr>
            <a:r>
              <a:rPr lang="en-US" altLang="en-US" sz="2400" dirty="0"/>
              <a:t>Development of frost resistant crops </a:t>
            </a:r>
          </a:p>
          <a:p>
            <a:pPr lvl="1">
              <a:buClr>
                <a:schemeClr val="tx2"/>
              </a:buClr>
              <a:buFont typeface="Wingdings 2" charset="2"/>
              <a:buChar char="ð"/>
            </a:pPr>
            <a:r>
              <a:rPr lang="en-US" altLang="en-US" sz="2400" dirty="0"/>
              <a:t>Development of disease resistant crops</a:t>
            </a:r>
          </a:p>
          <a:p>
            <a:pPr lvl="1">
              <a:buClr>
                <a:schemeClr val="tx2"/>
              </a:buClr>
              <a:buFont typeface="Wingdings 2" charset="2"/>
              <a:buChar char="ð"/>
            </a:pPr>
            <a:r>
              <a:rPr lang="en-US" altLang="en-US" sz="2400" dirty="0"/>
              <a:t>Development of flood resistant crops</a:t>
            </a:r>
          </a:p>
          <a:p>
            <a:pPr>
              <a:buFont typeface="Wingdings 2" charset="2"/>
              <a:buChar char="Ù"/>
            </a:pPr>
            <a:r>
              <a:rPr lang="en-US" altLang="en-US" sz="2400" dirty="0"/>
              <a:t>Improved nutritional quality</a:t>
            </a:r>
          </a:p>
          <a:p>
            <a:pPr lvl="1">
              <a:buClr>
                <a:schemeClr val="tx2"/>
              </a:buClr>
              <a:buFont typeface="Wingdings 2" charset="2"/>
              <a:buChar char="ð"/>
            </a:pPr>
            <a:r>
              <a:rPr lang="en-US" altLang="en-US" sz="2400" dirty="0"/>
              <a:t>Development of foods designed to meet specific nutritional goals </a:t>
            </a:r>
          </a:p>
        </p:txBody>
      </p:sp>
      <p:pic>
        <p:nvPicPr>
          <p:cNvPr id="15463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0" y="3124200"/>
            <a:ext cx="2667000" cy="24526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autoUpdateAnimBg="0"/>
      <p:bldP spid="1546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/>
              <a:t>Who makes sure GM foods are safe?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4495800" cy="38862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1"/>
              </a:buClr>
              <a:buSzTx/>
              <a:buFont typeface="Wingdings 2" charset="2"/>
              <a:buChar char="î"/>
            </a:pPr>
            <a:r>
              <a:rPr lang="en-US" altLang="en-US" dirty="0"/>
              <a:t>Government agencies regulate GM foods	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 2" charset="2"/>
              <a:buChar char="î"/>
            </a:pPr>
            <a:r>
              <a:rPr lang="en-US" altLang="en-US" dirty="0"/>
              <a:t>GM foods in the United States are required to be labeled only if the nutritional value is changed or a new allergen is introduced.</a:t>
            </a:r>
          </a:p>
        </p:txBody>
      </p:sp>
      <p:pic>
        <p:nvPicPr>
          <p:cNvPr id="156678" name="Picture 6" descr="agenci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943600" y="2209800"/>
            <a:ext cx="2516188" cy="3810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  <p:bldP spid="156676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4800"/>
              <a:t>Possible Risks </a:t>
            </a:r>
            <a:br>
              <a:rPr lang="en-US" altLang="en-US" sz="4800"/>
            </a:br>
            <a:r>
              <a:rPr lang="en-US" altLang="en-US" sz="4800"/>
              <a:t>of GM Foods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Font typeface="Wingdings" charset="2"/>
              <a:buChar char="t"/>
            </a:pPr>
            <a:r>
              <a:rPr lang="en-US" altLang="en-US" sz="2800" dirty="0"/>
              <a:t>Insects might develop resistance to pesticide-producing GM crops </a:t>
            </a:r>
          </a:p>
          <a:p>
            <a:pPr>
              <a:buClr>
                <a:schemeClr val="tx2"/>
              </a:buClr>
              <a:buFont typeface="Wingdings" charset="2"/>
              <a:buChar char="t"/>
            </a:pPr>
            <a:r>
              <a:rPr lang="en-US" altLang="en-US" sz="2800" dirty="0"/>
              <a:t>Herbicide-tolerant crops may cross-pollinate weeds, resulting in "</a:t>
            </a:r>
            <a:r>
              <a:rPr lang="en-US" altLang="en-US" sz="2800" dirty="0" err="1"/>
              <a:t>superweeds</a:t>
            </a:r>
            <a:r>
              <a:rPr lang="en-US" altLang="en-US" sz="2800" dirty="0"/>
              <a:t>"</a:t>
            </a:r>
          </a:p>
        </p:txBody>
      </p:sp>
      <p:pic>
        <p:nvPicPr>
          <p:cNvPr id="158725" name="Picture 5" descr="cor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57800" y="1981200"/>
            <a:ext cx="2946400" cy="4419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4800"/>
              <a:t>Possible Risks </a:t>
            </a:r>
            <a:br>
              <a:rPr lang="en-US" altLang="en-US" sz="4800"/>
            </a:br>
            <a:r>
              <a:rPr lang="en-US" altLang="en-US" sz="4800"/>
              <a:t>for GM Foods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rgbClr val="00FF99"/>
              </a:buClr>
              <a:buFont typeface="Wingdings" charset="2"/>
              <a:buChar char="­"/>
            </a:pPr>
            <a:r>
              <a:rPr lang="en-US" altLang="en-US" sz="2800" dirty="0"/>
              <a:t>Certain gene products may be allergens, thus causing harm to human health </a:t>
            </a:r>
          </a:p>
          <a:p>
            <a:pPr>
              <a:buClr>
                <a:srgbClr val="00FF99"/>
              </a:buClr>
              <a:buFont typeface="Wingdings" charset="2"/>
              <a:buChar char="­"/>
            </a:pPr>
            <a:r>
              <a:rPr lang="en-US" altLang="en-US" sz="2800" dirty="0"/>
              <a:t>There may be unintended harm to wildlife and beneficial insects </a:t>
            </a:r>
          </a:p>
        </p:txBody>
      </p:sp>
      <p:pic>
        <p:nvPicPr>
          <p:cNvPr id="16077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14900" y="2806700"/>
            <a:ext cx="3695700" cy="2463800"/>
          </a:xfrm>
          <a:noFill/>
          <a:ln/>
        </p:spPr>
      </p:pic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4937125" y="5249863"/>
            <a:ext cx="304482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1000">
                <a:latin typeface="Times" charset="0"/>
                <a:cs typeface="Times" charset="0"/>
              </a:rPr>
              <a:t>Photo courtesy of T. W. Davies, Cal. Acad. of Sciences.</a:t>
            </a:r>
          </a:p>
          <a:p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  <p:bldP spid="160771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800" dirty="0" smtClean="0"/>
              <a:t>Assignment</a:t>
            </a:r>
            <a:endParaRPr lang="en-US" altLang="en-US" sz="4800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848600" cy="5715000"/>
          </a:xfrm>
        </p:spPr>
        <p:txBody>
          <a:bodyPr/>
          <a:lstStyle/>
          <a:p>
            <a:pPr lvl="1">
              <a:buNone/>
            </a:pPr>
            <a:endParaRPr lang="en-US" altLang="en-US" sz="2400" b="1" dirty="0" smtClean="0"/>
          </a:p>
          <a:p>
            <a:pPr lvl="1" algn="just">
              <a:buNone/>
            </a:pPr>
            <a:r>
              <a:rPr lang="en-US" altLang="en-US" sz="2400" b="1" dirty="0" smtClean="0"/>
              <a:t>Write </a:t>
            </a:r>
            <a:r>
              <a:rPr lang="en-US" altLang="en-US" sz="2400" b="1" dirty="0"/>
              <a:t>a short report on your views about GM foods.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1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What is a Genetically Modified (GM) Food?</a:t>
            </a:r>
          </a:p>
        </p:txBody>
      </p:sp>
      <p:sp>
        <p:nvSpPr>
          <p:cNvPr id="13927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7924800" cy="4572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 alt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3400" dirty="0"/>
              <a:t>Foods that contain an added gene sequence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3400" dirty="0"/>
              <a:t>Foods that have a deleted gene sequence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3400" dirty="0"/>
              <a:t>Animal products from animals fed GM feed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3400" dirty="0"/>
              <a:t>Products produced by GM organisms </a:t>
            </a:r>
          </a:p>
          <a:p>
            <a:pPr>
              <a:lnSpc>
                <a:spcPct val="90000"/>
              </a:lnSpc>
            </a:pPr>
            <a:endParaRPr lang="en-US" altLang="en-US" sz="3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9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9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9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1" grpId="0" autoUpdateAnimBg="0"/>
      <p:bldP spid="13927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4800"/>
              <a:t>Why are foods  genetically modified?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667000"/>
            <a:ext cx="7543800" cy="2362200"/>
          </a:xfrm>
        </p:spPr>
        <p:txBody>
          <a:bodyPr>
            <a:normAutofit fontScale="92500"/>
          </a:bodyPr>
          <a:lstStyle/>
          <a:p>
            <a:pPr>
              <a:buClr>
                <a:srgbClr val="C3E1FF"/>
              </a:buClr>
              <a:buFont typeface="Wingdings" charset="2"/>
              <a:buChar char="t"/>
            </a:pPr>
            <a:r>
              <a:rPr lang="en-US" altLang="en-US" sz="3600" dirty="0"/>
              <a:t>Genetic engineering offers a rapid and precise method of altering organisms as compared to traditional methods that are slow and inaccurate.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utoUpdateAnimBg="0"/>
      <p:bldP spid="144387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800"/>
              <a:t>Common GM Foods</a:t>
            </a:r>
          </a:p>
        </p:txBody>
      </p:sp>
      <p:sp>
        <p:nvSpPr>
          <p:cNvPr id="164867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1828800"/>
            <a:ext cx="3695700" cy="4114800"/>
          </a:xfrm>
        </p:spPr>
        <p:txBody>
          <a:bodyPr/>
          <a:lstStyle/>
          <a:p>
            <a:pPr>
              <a:buFont typeface="Wingdings 2" charset="2"/>
              <a:buChar char="ð"/>
            </a:pPr>
            <a:r>
              <a:rPr lang="en-US" altLang="en-US" dirty="0"/>
              <a:t>Vegetables</a:t>
            </a:r>
          </a:p>
          <a:p>
            <a:pPr>
              <a:buFont typeface="Wingdings 2" charset="2"/>
              <a:buChar char="ð"/>
            </a:pPr>
            <a:r>
              <a:rPr lang="en-US" altLang="en-US" dirty="0"/>
              <a:t>Tomatoes</a:t>
            </a:r>
          </a:p>
          <a:p>
            <a:pPr>
              <a:buFont typeface="Wingdings 2" charset="2"/>
              <a:buChar char="ð"/>
            </a:pPr>
            <a:r>
              <a:rPr lang="en-US" altLang="en-US" dirty="0"/>
              <a:t>Potatoes</a:t>
            </a:r>
          </a:p>
          <a:p>
            <a:pPr>
              <a:buFont typeface="Wingdings 2" charset="2"/>
              <a:buChar char="ð"/>
            </a:pPr>
            <a:r>
              <a:rPr lang="en-US" altLang="en-US" dirty="0"/>
              <a:t>Rice</a:t>
            </a:r>
          </a:p>
          <a:p>
            <a:pPr>
              <a:buFont typeface="Wingdings 2" charset="2"/>
              <a:buChar char="ð"/>
            </a:pPr>
            <a:r>
              <a:rPr lang="en-US" altLang="en-US" dirty="0"/>
              <a:t>Cheese</a:t>
            </a:r>
          </a:p>
          <a:p>
            <a:pPr>
              <a:buFont typeface="Wingdings 2" charset="2"/>
              <a:buChar char="ð"/>
            </a:pPr>
            <a:r>
              <a:rPr lang="en-US" altLang="en-US" dirty="0"/>
              <a:t>Meat</a:t>
            </a:r>
          </a:p>
          <a:p>
            <a:endParaRPr lang="en-US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/>
              <a:t>How is genetic modification possible? 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145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981200"/>
            <a:ext cx="3771900" cy="44196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charset="2"/>
              <a:buChar char="­"/>
            </a:pPr>
            <a:r>
              <a:rPr lang="en-US" altLang="en-US" sz="2500" b="1" dirty="0"/>
              <a:t>The components of DNA are the same in all organisms. 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2"/>
              <a:buChar char="­"/>
            </a:pPr>
            <a:endParaRPr lang="en-US" altLang="en-US" sz="2500" b="1" dirty="0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2"/>
              <a:buChar char="­"/>
            </a:pPr>
            <a:endParaRPr lang="en-US" altLang="en-US" sz="2500" b="1" dirty="0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2"/>
              <a:buChar char="­"/>
            </a:pPr>
            <a:r>
              <a:rPr lang="en-US" altLang="en-US" sz="2500" b="1" dirty="0"/>
              <a:t>Sequences that code for proteins can be moved from one organism to another.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0" y="2005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1728" name="Object 1024"/>
          <p:cNvGraphicFramePr>
            <a:graphicFrameLocks noChangeAspect="1"/>
          </p:cNvGraphicFramePr>
          <p:nvPr/>
        </p:nvGraphicFramePr>
        <p:xfrm>
          <a:off x="1066800" y="2209800"/>
          <a:ext cx="3657600" cy="3657600"/>
        </p:xfrm>
        <a:graphic>
          <a:graphicData uri="http://schemas.openxmlformats.org/presentationml/2006/ole">
            <p:oleObj spid="_x0000_s1026" name="Picture" r:id="rId4" imgW="2846832" imgH="2846832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5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5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utoUpdateAnimBg="0"/>
      <p:bldP spid="145413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800"/>
              <a:t>How can DNA be moved from one organism to another?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914400" y="2286000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Font typeface="Times New Roman" pitchFamily="18" charset="0"/>
              <a:buChar char="►"/>
            </a:pPr>
            <a:r>
              <a:rPr lang="en-US" altLang="en-US" sz="3200" b="1" dirty="0"/>
              <a:t>Find an organism with the desired trait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 typeface="Times New Roman" pitchFamily="18" charset="0"/>
              <a:buChar char="►"/>
            </a:pPr>
            <a:r>
              <a:rPr lang="en-US" altLang="en-US" sz="3200" b="1" dirty="0"/>
              <a:t>Isolate the gene sequence that codes for the desired trait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 typeface="Times New Roman" pitchFamily="18" charset="0"/>
              <a:buChar char="►"/>
            </a:pPr>
            <a:r>
              <a:rPr lang="en-US" altLang="en-US" sz="3200" b="1" dirty="0"/>
              <a:t>Insert the gene sequence into the genome of the plant cell</a:t>
            </a:r>
            <a:endParaRPr lang="en-US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 autoUpdateAnimBg="0"/>
      <p:bldP spid="197636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800"/>
              <a:t>How can DNA be moved from one organism to another?</a:t>
            </a:r>
          </a:p>
        </p:txBody>
      </p:sp>
      <p:sp>
        <p:nvSpPr>
          <p:cNvPr id="166915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rgbClr val="66FF99"/>
              </a:buClr>
              <a:buFont typeface="Wingdings 2" charset="2"/>
              <a:buChar char="Ù"/>
            </a:pPr>
            <a:r>
              <a:rPr lang="en-US" altLang="en-US" b="1" dirty="0"/>
              <a:t>A vector can carry DNA.  The vector can be a pellet from a gene gun.  Viruses and bacteria also can be utilized to transfer genes.</a:t>
            </a:r>
          </a:p>
        </p:txBody>
      </p:sp>
      <p:sp>
        <p:nvSpPr>
          <p:cNvPr id="166916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166917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66918" name="Picture 1030" descr="http://www.accessexcellence.org/AB/GG/inserting.gif"/>
          <p:cNvPicPr>
            <a:picLocks noChangeAspect="1" noChangeArrowheads="1"/>
          </p:cNvPicPr>
          <p:nvPr/>
        </p:nvPicPr>
        <p:blipFill>
          <a:blip r:embed="rId3" r:link="rId4"/>
          <a:srcRect b="5246"/>
          <a:stretch>
            <a:fillRect/>
          </a:stretch>
        </p:blipFill>
        <p:spPr bwMode="auto">
          <a:xfrm>
            <a:off x="4953000" y="1905000"/>
            <a:ext cx="3954463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  <p:bldP spid="166915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4800"/>
              <a:t>Possible Benefits</a:t>
            </a:r>
            <a:br>
              <a:rPr lang="en-US" altLang="en-US" sz="4800"/>
            </a:br>
            <a:r>
              <a:rPr lang="en-US" altLang="en-US" sz="4800"/>
              <a:t>of GM Foods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38862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b="1" dirty="0"/>
              <a:t>Easing of world hunger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dirty="0"/>
              <a:t>Development of crops that can be grown in marginal soil</a:t>
            </a: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b="1" dirty="0"/>
              <a:t>Reduced strain on nonrenewable resources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dirty="0"/>
              <a:t>Development of drought resistant crops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dirty="0"/>
              <a:t>Development of salt-tolerant crops 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  <a:buFont typeface="Wingdings" charset="2"/>
              <a:buChar char="®"/>
            </a:pPr>
            <a:r>
              <a:rPr lang="en-US" altLang="en-US" sz="2400" dirty="0"/>
              <a:t>Development of crops that make more efficient use of nitrogen and other nutrients</a:t>
            </a:r>
          </a:p>
        </p:txBody>
      </p:sp>
      <p:pic>
        <p:nvPicPr>
          <p:cNvPr id="149510" name="Picture 6" descr="ri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57800" y="1981200"/>
            <a:ext cx="2828925" cy="4648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  <p:bldP spid="14950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4800"/>
              <a:t>Possible Benefits</a:t>
            </a:r>
            <a:br>
              <a:rPr lang="en-US" altLang="en-US" sz="4800"/>
            </a:br>
            <a:r>
              <a:rPr lang="en-US" altLang="en-US" sz="4800"/>
              <a:t> of GM Foods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 2" charset="2"/>
              <a:buChar char="÷"/>
            </a:pPr>
            <a:r>
              <a:rPr lang="en-US" altLang="en-US" sz="2800" dirty="0"/>
              <a:t>Reduced use of pesticides and herbicides</a:t>
            </a:r>
          </a:p>
          <a:p>
            <a:pPr lvl="1">
              <a:buClr>
                <a:schemeClr val="tx2"/>
              </a:buClr>
              <a:buFont typeface="Times New Roman" pitchFamily="18" charset="0"/>
              <a:buChar char="►"/>
            </a:pPr>
            <a:r>
              <a:rPr lang="en-US" altLang="en-US" sz="2400" dirty="0"/>
              <a:t>Development of pest resistant crops </a:t>
            </a:r>
          </a:p>
          <a:p>
            <a:pPr lvl="1">
              <a:buClr>
                <a:schemeClr val="tx2"/>
              </a:buClr>
              <a:buFont typeface="Times New Roman" pitchFamily="18" charset="0"/>
              <a:buChar char="►"/>
            </a:pPr>
            <a:r>
              <a:rPr lang="en-US" altLang="en-US" sz="2400" dirty="0"/>
              <a:t>Reduced herbicide use is better for the environment and reduces costs for farmers </a:t>
            </a:r>
          </a:p>
        </p:txBody>
      </p:sp>
      <p:pic>
        <p:nvPicPr>
          <p:cNvPr id="152583" name="Picture 7" descr="roundu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r="18228"/>
          <a:stretch>
            <a:fillRect/>
          </a:stretch>
        </p:blipFill>
        <p:spPr>
          <a:xfrm>
            <a:off x="5334000" y="2590800"/>
            <a:ext cx="3200400" cy="3146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 autoUpdateAnimBg="0"/>
      <p:bldP spid="152579" grpId="0" build="p" autoUpdateAnimBg="0" advAuto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601</Words>
  <Application>Microsoft Office PowerPoint</Application>
  <PresentationFormat>On-screen Show (4:3)</PresentationFormat>
  <Paragraphs>75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Picture</vt:lpstr>
      <vt:lpstr>Slide 1</vt:lpstr>
      <vt:lpstr>What is a Genetically Modified (GM) Food?</vt:lpstr>
      <vt:lpstr>Why are foods  genetically modified?</vt:lpstr>
      <vt:lpstr>Common GM Foods</vt:lpstr>
      <vt:lpstr>How is genetic modification possible? </vt:lpstr>
      <vt:lpstr>How can DNA be moved from one organism to another?</vt:lpstr>
      <vt:lpstr>How can DNA be moved from one organism to another?</vt:lpstr>
      <vt:lpstr>Possible Benefits of GM Foods</vt:lpstr>
      <vt:lpstr>Possible Benefits  of GM Foods</vt:lpstr>
      <vt:lpstr>Possible Benefits  of GM Foods</vt:lpstr>
      <vt:lpstr>Who makes sure GM foods are safe?</vt:lpstr>
      <vt:lpstr>Possible Risks  of GM Foods</vt:lpstr>
      <vt:lpstr>Possible Risks  for GM Foods</vt:lpstr>
      <vt:lpstr>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2018-04-09T10:50:47Z</dcterms:created>
  <dcterms:modified xsi:type="dcterms:W3CDTF">2020-04-28T12:58:20Z</dcterms:modified>
</cp:coreProperties>
</file>