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57" r:id="rId5"/>
    <p:sldId id="265" r:id="rId6"/>
    <p:sldId id="259" r:id="rId7"/>
    <p:sldId id="258" r:id="rId8"/>
    <p:sldId id="261" r:id="rId9"/>
    <p:sldId id="267" r:id="rId10"/>
    <p:sldId id="266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B79B7-F910-4494-A1C0-DC390B864E16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1E15-59C0-45F1-863A-EEA3D27F2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US" dirty="0" smtClean="0"/>
              <a:t>NUTRITION IN EMERGENCIES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NTD 416</a:t>
            </a:r>
          </a:p>
          <a:p>
            <a:endParaRPr lang="en-US" dirty="0"/>
          </a:p>
          <a:p>
            <a:r>
              <a:rPr lang="en-US" dirty="0" smtClean="0"/>
              <a:t>MISS TAIWO O.M</a:t>
            </a:r>
          </a:p>
          <a:p>
            <a:r>
              <a:rPr lang="en-US" dirty="0" smtClean="0"/>
              <a:t>DEPARTMENT OF HUMAN NUTRITION AND DIETETICS</a:t>
            </a:r>
          </a:p>
          <a:p>
            <a:r>
              <a:rPr lang="en-US" dirty="0" smtClean="0"/>
              <a:t>AFE BABALOLA UNIVERSITY ADO-EKITI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that determine the vulnerability to Nutrition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underlying health and nutrition situation,</a:t>
            </a:r>
          </a:p>
          <a:p>
            <a:r>
              <a:rPr lang="en-US" dirty="0" smtClean="0"/>
              <a:t> HIV</a:t>
            </a:r>
          </a:p>
          <a:p>
            <a:r>
              <a:rPr lang="en-US" dirty="0" smtClean="0"/>
              <a:t>Poverty and urban pressures</a:t>
            </a:r>
          </a:p>
          <a:p>
            <a:r>
              <a:rPr lang="en-US" dirty="0" smtClean="0"/>
              <a:t>risk of shocks (natural disasters, economic) to the population.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are most nutritionally vulnerable</a:t>
            </a:r>
            <a:br>
              <a:rPr lang="en-US" b="1" dirty="0" smtClean="0"/>
            </a:br>
            <a:r>
              <a:rPr lang="en-US" b="1" dirty="0" smtClean="0"/>
              <a:t>in emergencies?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Physiological </a:t>
            </a:r>
            <a:r>
              <a:rPr lang="en-US" sz="2800" dirty="0" smtClean="0"/>
              <a:t>vulnerability (e.g. young children, pregnant and lactating women, older people, disabled and people living with chronic illness such as HIV and AIDS)</a:t>
            </a:r>
            <a:endParaRPr lang="en-US" sz="2800" dirty="0"/>
          </a:p>
          <a:p>
            <a:r>
              <a:rPr lang="en-US" sz="2800" dirty="0" smtClean="0"/>
              <a:t>Geographical vulnerability (e.g. people living in</a:t>
            </a:r>
          </a:p>
          <a:p>
            <a:pPr>
              <a:buNone/>
            </a:pPr>
            <a:r>
              <a:rPr lang="en-US" sz="2800" dirty="0" smtClean="0"/>
              <a:t>    drought- or flood-prone areas or in areas of conflict)</a:t>
            </a:r>
            <a:endParaRPr lang="en-US" sz="2800" dirty="0"/>
          </a:p>
          <a:p>
            <a:r>
              <a:rPr lang="en-US" sz="2800" dirty="0" smtClean="0"/>
              <a:t>Political vulnerability (e.g. oppressed populations)</a:t>
            </a:r>
            <a:endParaRPr lang="en-US" sz="2800" dirty="0"/>
          </a:p>
          <a:p>
            <a:r>
              <a:rPr lang="en-US" sz="2800" dirty="0" smtClean="0"/>
              <a:t>Socio-economic </a:t>
            </a:r>
            <a:r>
              <a:rPr lang="en-US" sz="2800" dirty="0"/>
              <a:t>vulnerability</a:t>
            </a:r>
          </a:p>
          <a:p>
            <a:r>
              <a:rPr lang="en-US" sz="2800" dirty="0" smtClean="0"/>
              <a:t>Internal </a:t>
            </a:r>
            <a:r>
              <a:rPr lang="en-US" sz="2800" dirty="0"/>
              <a:t>displacement and refugee </a:t>
            </a:r>
            <a:r>
              <a:rPr lang="en-US" sz="2800" dirty="0" smtClean="0"/>
              <a:t>status (e.g. those who</a:t>
            </a:r>
          </a:p>
          <a:p>
            <a:pPr>
              <a:buNone/>
            </a:pPr>
            <a:r>
              <a:rPr lang="en-US" sz="2800" dirty="0" smtClean="0"/>
              <a:t>     have fled with few resources)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Challenges of 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a. Lack of commonly agreed classification system for nutritional crises</a:t>
            </a:r>
          </a:p>
          <a:p>
            <a:pPr>
              <a:buNone/>
            </a:pPr>
            <a:r>
              <a:rPr lang="en-US" dirty="0" smtClean="0"/>
              <a:t>b. Proliferation of food based products for the treatment of acute malnutrition</a:t>
            </a:r>
          </a:p>
          <a:p>
            <a:pPr>
              <a:buNone/>
            </a:pPr>
            <a:r>
              <a:rPr lang="en-US" dirty="0" smtClean="0"/>
              <a:t>c. Limited evidence for an effective model to treat moderate acute malnutrition</a:t>
            </a:r>
          </a:p>
          <a:p>
            <a:pPr>
              <a:buNone/>
            </a:pPr>
            <a:r>
              <a:rPr lang="en-US" dirty="0" smtClean="0"/>
              <a:t>d. Challenges in implementation of the Operational Guidance on IYCF in emergencies</a:t>
            </a:r>
          </a:p>
          <a:p>
            <a:pPr>
              <a:buNone/>
            </a:pPr>
            <a:r>
              <a:rPr lang="en-US" dirty="0" smtClean="0"/>
              <a:t>e. Constraints to the operating environment</a:t>
            </a:r>
          </a:p>
          <a:p>
            <a:pPr>
              <a:buNone/>
            </a:pPr>
            <a:r>
              <a:rPr lang="en-US" dirty="0" smtClean="0"/>
              <a:t>f. Inadequate skills and expertise in nutrition in emergencies at national level</a:t>
            </a:r>
          </a:p>
          <a:p>
            <a:pPr>
              <a:buNone/>
            </a:pPr>
            <a:r>
              <a:rPr lang="en-US" dirty="0" smtClean="0"/>
              <a:t>g. Linking relief, recovery and development efforts</a:t>
            </a:r>
          </a:p>
          <a:p>
            <a:pPr>
              <a:buNone/>
            </a:pPr>
            <a:r>
              <a:rPr lang="en-US" dirty="0" smtClean="0"/>
              <a:t>h. Linking nutrition interventions with each other and with other sectors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/>
              <a:t>Protecting the nutritional status of vulnerable groups </a:t>
            </a:r>
            <a:r>
              <a:rPr lang="en-US" dirty="0" smtClean="0"/>
              <a:t>affected by </a:t>
            </a:r>
            <a:r>
              <a:rPr lang="en-US" dirty="0"/>
              <a:t>emergencies is crucial and a humanitarian right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Individuals who </a:t>
            </a:r>
            <a:r>
              <a:rPr lang="en-US" dirty="0"/>
              <a:t>suffer from acute malnutrition are much more likely </a:t>
            </a:r>
            <a:r>
              <a:rPr lang="en-US" dirty="0" smtClean="0"/>
              <a:t>to become </a:t>
            </a:r>
            <a:r>
              <a:rPr lang="en-US" dirty="0"/>
              <a:t>sick and to die</a:t>
            </a:r>
            <a:r>
              <a:rPr lang="en-US" dirty="0" smtClean="0"/>
              <a:t>.</a:t>
            </a:r>
          </a:p>
          <a:p>
            <a:r>
              <a:rPr lang="en-US" dirty="0"/>
              <a:t>Emergencies have an impact on a whole range of factors </a:t>
            </a:r>
            <a:r>
              <a:rPr lang="en-US" dirty="0" smtClean="0"/>
              <a:t>that can </a:t>
            </a:r>
            <a:r>
              <a:rPr lang="en-US" dirty="0"/>
              <a:t>increase the risk of malnutrition, illness (</a:t>
            </a:r>
            <a:r>
              <a:rPr lang="en-US" i="1" dirty="0"/>
              <a:t>morbidity) </a:t>
            </a:r>
            <a:r>
              <a:rPr lang="en-US" i="1" dirty="0" smtClean="0"/>
              <a:t>and </a:t>
            </a:r>
            <a:r>
              <a:rPr lang="en-US" dirty="0" smtClean="0"/>
              <a:t>death </a:t>
            </a:r>
            <a:r>
              <a:rPr lang="en-US" dirty="0"/>
              <a:t>(</a:t>
            </a:r>
            <a:r>
              <a:rPr lang="en-US" i="1" dirty="0"/>
              <a:t>mortality).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What is Emergency?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/>
              <a:t>‘extraordinary’, ‘urgent’ and ‘sudden’ situations resulting </a:t>
            </a:r>
            <a:r>
              <a:rPr lang="en-US" dirty="0" smtClean="0"/>
              <a:t>in significant </a:t>
            </a:r>
            <a:r>
              <a:rPr lang="en-US" dirty="0"/>
              <a:t>destruction and loss of, or threat to lives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Loud’ emergencies:</a:t>
            </a:r>
          </a:p>
          <a:p>
            <a:pPr marL="514350" indent="-514350"/>
            <a:r>
              <a:rPr lang="en-US" sz="2800" dirty="0" smtClean="0"/>
              <a:t>It result from catastrophic events such as hurricanes, earthquakes, floods and war.</a:t>
            </a:r>
          </a:p>
          <a:p>
            <a:r>
              <a:rPr lang="en-US" sz="2800" dirty="0" smtClean="0"/>
              <a:t>These events typically receive considerable international publicity although this does not always translate into an adequate humanitarian response.</a:t>
            </a:r>
          </a:p>
          <a:p>
            <a:pPr>
              <a:buNone/>
            </a:pPr>
            <a:r>
              <a:rPr lang="en-US" sz="2800" b="1" dirty="0" smtClean="0"/>
              <a:t>2. ‘Silent’ emergencies:  </a:t>
            </a:r>
          </a:p>
          <a:p>
            <a:r>
              <a:rPr lang="en-US" sz="2800" dirty="0" smtClean="0"/>
              <a:t>These type of emergencies receive limited international</a:t>
            </a:r>
          </a:p>
          <a:p>
            <a:pPr>
              <a:buNone/>
            </a:pPr>
            <a:r>
              <a:rPr lang="en-US" sz="2800" dirty="0" smtClean="0"/>
              <a:t>     attention or humanitarian assistance. </a:t>
            </a:r>
          </a:p>
          <a:p>
            <a:r>
              <a:rPr lang="en-US" sz="2800" dirty="0" smtClean="0"/>
              <a:t>It tend to be of little political interest to industrialized</a:t>
            </a:r>
          </a:p>
          <a:p>
            <a:pPr>
              <a:buNone/>
            </a:pPr>
            <a:r>
              <a:rPr lang="en-US" sz="2800" dirty="0" smtClean="0"/>
              <a:t>     nations, are rarely covered in the media, and can </a:t>
            </a:r>
            <a:r>
              <a:rPr lang="en-US" sz="2800" smtClean="0"/>
              <a:t>be marginalizedin </a:t>
            </a:r>
            <a:r>
              <a:rPr lang="en-US" sz="2800" dirty="0" smtClean="0"/>
              <a:t>donors’ funding decisions.</a:t>
            </a:r>
            <a:endParaRPr lang="en-US" sz="2800" b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/>
              <a:t>Emergencies cover a wide variety of scenarios. They differ </a:t>
            </a:r>
            <a:r>
              <a:rPr lang="en-US" dirty="0" smtClean="0"/>
              <a:t>in terms </a:t>
            </a:r>
            <a:r>
              <a:rPr lang="en-US" dirty="0"/>
              <a:t>of:</a:t>
            </a:r>
          </a:p>
          <a:p>
            <a:r>
              <a:rPr lang="en-US" b="1" dirty="0"/>
              <a:t>• </a:t>
            </a:r>
            <a:r>
              <a:rPr lang="en-US" b="1" dirty="0" smtClean="0"/>
              <a:t>Length</a:t>
            </a:r>
            <a:endParaRPr lang="en-US" b="1" dirty="0"/>
          </a:p>
          <a:p>
            <a:r>
              <a:rPr lang="en-US" b="1" dirty="0"/>
              <a:t>• Cause </a:t>
            </a:r>
            <a:endParaRPr lang="en-US" b="1" dirty="0" smtClean="0"/>
          </a:p>
          <a:p>
            <a:r>
              <a:rPr lang="en-US" b="1" dirty="0" smtClean="0"/>
              <a:t>• Magnitude</a:t>
            </a:r>
            <a:endParaRPr lang="en-US" b="1" dirty="0"/>
          </a:p>
          <a:p>
            <a:r>
              <a:rPr lang="en-US" b="1" dirty="0"/>
              <a:t>• Impact </a:t>
            </a:r>
            <a:endParaRPr lang="en-US" b="1" dirty="0" smtClean="0"/>
          </a:p>
          <a:p>
            <a:r>
              <a:rPr lang="en-US" b="1" dirty="0" smtClean="0"/>
              <a:t>• </a:t>
            </a:r>
            <a:r>
              <a:rPr lang="en-US" b="1" dirty="0"/>
              <a:t>Affected groups </a:t>
            </a:r>
            <a:endParaRPr lang="en-US" b="1" dirty="0" smtClean="0"/>
          </a:p>
          <a:p>
            <a:r>
              <a:rPr lang="en-US" b="1" dirty="0" smtClean="0"/>
              <a:t>• </a:t>
            </a:r>
            <a:r>
              <a:rPr lang="en-US" b="1" dirty="0"/>
              <a:t>Humanitarian </a:t>
            </a:r>
            <a:r>
              <a:rPr lang="en-US" b="1" dirty="0" smtClean="0"/>
              <a:t>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 nutrition in emergency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</a:t>
            </a:r>
          </a:p>
          <a:p>
            <a:r>
              <a:rPr lang="en-US" dirty="0" smtClean="0"/>
              <a:t>Africa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severe shortages of food combined </a:t>
            </a:r>
            <a:r>
              <a:rPr lang="en-US" dirty="0" smtClean="0"/>
              <a:t>with disease </a:t>
            </a:r>
            <a:r>
              <a:rPr lang="en-US" dirty="0"/>
              <a:t>epidemics. </a:t>
            </a:r>
            <a:endParaRPr lang="en-US" dirty="0" smtClean="0"/>
          </a:p>
          <a:p>
            <a:r>
              <a:rPr lang="en-US" dirty="0" smtClean="0"/>
              <a:t>natural </a:t>
            </a:r>
            <a:r>
              <a:rPr lang="en-US" dirty="0"/>
              <a:t>disasters, </a:t>
            </a:r>
            <a:endParaRPr lang="en-US" dirty="0" smtClean="0"/>
          </a:p>
          <a:p>
            <a:r>
              <a:rPr lang="en-US" dirty="0" smtClean="0"/>
              <a:t>conflict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political </a:t>
            </a:r>
            <a:r>
              <a:rPr lang="en-US" dirty="0"/>
              <a:t>crisis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economic shocks</a:t>
            </a:r>
          </a:p>
          <a:p>
            <a:r>
              <a:rPr lang="en-US" dirty="0"/>
              <a:t>and food price increases can trigger a nutrition emergency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types of malnutrition occur</a:t>
            </a:r>
            <a:br>
              <a:rPr lang="en-US" dirty="0" smtClean="0"/>
            </a:br>
            <a:r>
              <a:rPr lang="en-US" dirty="0" smtClean="0"/>
              <a:t>in emergencies?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477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NUTRITION IN EMERGENCIES</vt:lpstr>
      <vt:lpstr>Introduction</vt:lpstr>
      <vt:lpstr>Slide 3</vt:lpstr>
      <vt:lpstr>What is Emergency?</vt:lpstr>
      <vt:lpstr>TYPES</vt:lpstr>
      <vt:lpstr>Slide 6</vt:lpstr>
      <vt:lpstr>Where do nutrition in emergency occur?</vt:lpstr>
      <vt:lpstr>Causes</vt:lpstr>
      <vt:lpstr>What types of malnutrition occur in emergencies?</vt:lpstr>
      <vt:lpstr>Factors that determine the vulnerability to Nutrition Emergencies</vt:lpstr>
      <vt:lpstr>Who are most nutritionally vulnerable in emergencies? </vt:lpstr>
      <vt:lpstr>Challenges of 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IN EMERGENCIES</dc:title>
  <dc:creator>user</dc:creator>
  <cp:lastModifiedBy>user</cp:lastModifiedBy>
  <cp:revision>5</cp:revision>
  <dcterms:created xsi:type="dcterms:W3CDTF">2019-01-28T10:06:09Z</dcterms:created>
  <dcterms:modified xsi:type="dcterms:W3CDTF">2020-01-27T11:09:01Z</dcterms:modified>
</cp:coreProperties>
</file>