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2" r:id="rId6"/>
    <p:sldId id="261"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85ECCA-9099-497D-9DC8-FB2F31E79F89}" type="datetimeFigureOut">
              <a:rPr lang="en-US" smtClean="0"/>
              <a:pPr/>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02DEF-1480-4FEF-9564-E425A99AABA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85ECCA-9099-497D-9DC8-FB2F31E79F89}" type="datetimeFigureOut">
              <a:rPr lang="en-US" smtClean="0"/>
              <a:pPr/>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02DEF-1480-4FEF-9564-E425A99AABA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85ECCA-9099-497D-9DC8-FB2F31E79F89}" type="datetimeFigureOut">
              <a:rPr lang="en-US" smtClean="0"/>
              <a:pPr/>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02DEF-1480-4FEF-9564-E425A99AABA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85ECCA-9099-497D-9DC8-FB2F31E79F89}" type="datetimeFigureOut">
              <a:rPr lang="en-US" smtClean="0"/>
              <a:pPr/>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02DEF-1480-4FEF-9564-E425A99AABA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85ECCA-9099-497D-9DC8-FB2F31E79F89}" type="datetimeFigureOut">
              <a:rPr lang="en-US" smtClean="0"/>
              <a:pPr/>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02DEF-1480-4FEF-9564-E425A99AABA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85ECCA-9099-497D-9DC8-FB2F31E79F89}" type="datetimeFigureOut">
              <a:rPr lang="en-US" smtClean="0"/>
              <a:pPr/>
              <a:t>3/12/2019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E02DEF-1480-4FEF-9564-E425A99AABA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85ECCA-9099-497D-9DC8-FB2F31E79F89}" type="datetimeFigureOut">
              <a:rPr lang="en-US" smtClean="0"/>
              <a:pPr/>
              <a:t>3/12/2019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E02DEF-1480-4FEF-9564-E425A99AABA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85ECCA-9099-497D-9DC8-FB2F31E79F89}" type="datetimeFigureOut">
              <a:rPr lang="en-US" smtClean="0"/>
              <a:pPr/>
              <a:t>3/12/2019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E02DEF-1480-4FEF-9564-E425A99AABA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85ECCA-9099-497D-9DC8-FB2F31E79F89}" type="datetimeFigureOut">
              <a:rPr lang="en-US" smtClean="0"/>
              <a:pPr/>
              <a:t>3/12/2019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E02DEF-1480-4FEF-9564-E425A99AABA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85ECCA-9099-497D-9DC8-FB2F31E79F89}" type="datetimeFigureOut">
              <a:rPr lang="en-US" smtClean="0"/>
              <a:pPr/>
              <a:t>3/12/2019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E02DEF-1480-4FEF-9564-E425A99AABA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85ECCA-9099-497D-9DC8-FB2F31E79F89}" type="datetimeFigureOut">
              <a:rPr lang="en-US" smtClean="0"/>
              <a:pPr/>
              <a:t>3/12/2019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E02DEF-1480-4FEF-9564-E425A99AABA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85ECCA-9099-497D-9DC8-FB2F31E79F89}" type="datetimeFigureOut">
              <a:rPr lang="en-US" smtClean="0"/>
              <a:pPr/>
              <a:t>3/12/2019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E02DEF-1480-4FEF-9564-E425A99AABA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0"/>
            <a:ext cx="9144000" cy="1470025"/>
          </a:xfrm>
        </p:spPr>
        <p:txBody>
          <a:bodyPr>
            <a:normAutofit fontScale="90000"/>
          </a:bodyPr>
          <a:lstStyle/>
          <a:p>
            <a:r>
              <a:rPr lang="en-US" dirty="0" smtClean="0"/>
              <a:t>ROLE OF AGRICULTURE, HEALTH AND EDUCATION IN NUTRITION PROGRAMME IMPLEMENTATION</a:t>
            </a:r>
            <a:endParaRPr lang="en-US" dirty="0"/>
          </a:p>
        </p:txBody>
      </p:sp>
      <p:sp>
        <p:nvSpPr>
          <p:cNvPr id="3" name="Subtitle 2"/>
          <p:cNvSpPr>
            <a:spLocks noGrp="1"/>
          </p:cNvSpPr>
          <p:nvPr>
            <p:ph type="subTitle" idx="1"/>
          </p:nvPr>
        </p:nvSpPr>
        <p:spPr/>
        <p:txBody>
          <a:bodyPr/>
          <a:lstStyle/>
          <a:p>
            <a:r>
              <a:rPr lang="en-US" dirty="0" smtClean="0"/>
              <a:t>NTD 404</a:t>
            </a:r>
          </a:p>
          <a:p>
            <a:endParaRPr lang="en-US" dirty="0"/>
          </a:p>
          <a:p>
            <a:r>
              <a:rPr lang="en-US" dirty="0" smtClean="0"/>
              <a:t>MISS TAIWO O.M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DEFINITION</a:t>
            </a:r>
            <a:endParaRPr lang="en-US" dirty="0"/>
          </a:p>
        </p:txBody>
      </p:sp>
      <p:sp>
        <p:nvSpPr>
          <p:cNvPr id="3" name="Content Placeholder 2"/>
          <p:cNvSpPr>
            <a:spLocks noGrp="1"/>
          </p:cNvSpPr>
          <p:nvPr>
            <p:ph idx="1"/>
          </p:nvPr>
        </p:nvSpPr>
        <p:spPr>
          <a:xfrm>
            <a:off x="0" y="914400"/>
            <a:ext cx="9144000" cy="5943600"/>
          </a:xfrm>
        </p:spPr>
        <p:txBody>
          <a:bodyPr>
            <a:normAutofit/>
          </a:bodyPr>
          <a:lstStyle/>
          <a:p>
            <a:r>
              <a:rPr lang="en-US" dirty="0"/>
              <a:t>Agriculture is defined as “the science and practice of cultivating the soil, producing crops, and raising livestock, and the preparation and marketing of the resulting products” (Merriam-Webster </a:t>
            </a:r>
            <a:r>
              <a:rPr lang="en-US" dirty="0" smtClean="0"/>
              <a:t>2010)</a:t>
            </a:r>
          </a:p>
          <a:p>
            <a:r>
              <a:rPr lang="en-US" dirty="0" smtClean="0"/>
              <a:t> </a:t>
            </a:r>
            <a:r>
              <a:rPr lang="en-US" dirty="0"/>
              <a:t>H</a:t>
            </a:r>
            <a:r>
              <a:rPr lang="en-US" dirty="0" smtClean="0"/>
              <a:t>ealth </a:t>
            </a:r>
            <a:r>
              <a:rPr lang="en-US" dirty="0"/>
              <a:t>refers to “a state of complete physical, mental and social well-being and not merely the absence of disease or infirmity” (WHO 1948</a:t>
            </a:r>
            <a:r>
              <a:rPr lang="en-US" dirty="0" smtClean="0"/>
              <a:t>).</a:t>
            </a:r>
          </a:p>
          <a:p>
            <a:r>
              <a:rPr lang="en-US" dirty="0" smtClean="0"/>
              <a:t>Nutrition </a:t>
            </a:r>
            <a:r>
              <a:rPr lang="en-US" dirty="0"/>
              <a:t>is a dimension of health relating to the macro and micro nutrient adequacy of an individual’s diet.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LINKAGE OF AGRICULTURE, HEALTH AND NUTRITION</a:t>
            </a:r>
            <a:endParaRPr lang="en-US" dirty="0"/>
          </a:p>
        </p:txBody>
      </p:sp>
      <p:sp>
        <p:nvSpPr>
          <p:cNvPr id="3" name="Content Placeholder 2"/>
          <p:cNvSpPr>
            <a:spLocks noGrp="1"/>
          </p:cNvSpPr>
          <p:nvPr>
            <p:ph idx="1"/>
          </p:nvPr>
        </p:nvSpPr>
        <p:spPr>
          <a:xfrm>
            <a:off x="0" y="1600200"/>
            <a:ext cx="9144000" cy="5257800"/>
          </a:xfrm>
        </p:spPr>
        <p:txBody>
          <a:bodyPr>
            <a:normAutofit/>
          </a:bodyPr>
          <a:lstStyle/>
          <a:p>
            <a:r>
              <a:rPr lang="en-US" dirty="0"/>
              <a:t>Agriculture, health and nutrition are </a:t>
            </a:r>
            <a:r>
              <a:rPr lang="en-US" dirty="0" err="1"/>
              <a:t>synergetically</a:t>
            </a:r>
            <a:r>
              <a:rPr lang="en-US" dirty="0"/>
              <a:t> linked as follows: agricultural production systems impact strongly on workers’ health, nutrition and well-being</a:t>
            </a:r>
            <a:r>
              <a:rPr lang="en-US" dirty="0" smtClean="0"/>
              <a:t>.</a:t>
            </a:r>
          </a:p>
          <a:p>
            <a:endParaRPr lang="en-US" dirty="0"/>
          </a:p>
          <a:p>
            <a:r>
              <a:rPr lang="en-US" dirty="0" smtClean="0"/>
              <a:t>Anything that affects agriculture will affect health and nutrition. Conversely, anything that affects health and nutrition will have implications for agriculture.</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dirty="0" smtClean="0"/>
              <a:t>AGRICULTURE AND NUTRITION</a:t>
            </a:r>
            <a:endParaRPr lang="en-US" dirty="0"/>
          </a:p>
        </p:txBody>
      </p:sp>
      <p:sp>
        <p:nvSpPr>
          <p:cNvPr id="3" name="Content Placeholder 2"/>
          <p:cNvSpPr>
            <a:spLocks noGrp="1"/>
          </p:cNvSpPr>
          <p:nvPr>
            <p:ph idx="1"/>
          </p:nvPr>
        </p:nvSpPr>
        <p:spPr>
          <a:xfrm>
            <a:off x="0" y="1143000"/>
            <a:ext cx="9144000" cy="5715000"/>
          </a:xfrm>
        </p:spPr>
        <p:txBody>
          <a:bodyPr>
            <a:normAutofit/>
          </a:bodyPr>
          <a:lstStyle/>
          <a:p>
            <a:r>
              <a:rPr lang="en-US" dirty="0"/>
              <a:t>A</a:t>
            </a:r>
            <a:r>
              <a:rPr lang="en-US" dirty="0" smtClean="0"/>
              <a:t>griculture </a:t>
            </a:r>
            <a:r>
              <a:rPr lang="en-US" dirty="0"/>
              <a:t>is the only realistic way for most people to get the nutrition they need</a:t>
            </a:r>
            <a:r>
              <a:rPr lang="en-US" dirty="0" smtClean="0"/>
              <a:t>.</a:t>
            </a:r>
          </a:p>
          <a:p>
            <a:r>
              <a:rPr lang="en-US" dirty="0" smtClean="0"/>
              <a:t> </a:t>
            </a:r>
            <a:r>
              <a:rPr lang="en-US" dirty="0"/>
              <a:t>In many poor countries, agriculture is highly </a:t>
            </a:r>
            <a:r>
              <a:rPr lang="en-US" dirty="0" err="1"/>
              <a:t>labour</a:t>
            </a:r>
            <a:r>
              <a:rPr lang="en-US" dirty="0"/>
              <a:t> intensive, and productive agriculture requires the </a:t>
            </a:r>
            <a:r>
              <a:rPr lang="en-US" dirty="0" err="1"/>
              <a:t>labour</a:t>
            </a:r>
            <a:r>
              <a:rPr lang="en-US" dirty="0"/>
              <a:t> of healthy, well nourished people. However, more than half of the world’s poorest people live in farming communities, including many suffering from under-nutrition.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AGRICULTURE AND HEALTH</a:t>
            </a:r>
            <a:endParaRPr lang="en-US" dirty="0"/>
          </a:p>
        </p:txBody>
      </p:sp>
      <p:sp>
        <p:nvSpPr>
          <p:cNvPr id="3" name="Content Placeholder 2"/>
          <p:cNvSpPr>
            <a:spLocks noGrp="1"/>
          </p:cNvSpPr>
          <p:nvPr>
            <p:ph idx="1"/>
          </p:nvPr>
        </p:nvSpPr>
        <p:spPr>
          <a:xfrm>
            <a:off x="0" y="914400"/>
            <a:ext cx="9144000" cy="5943600"/>
          </a:xfrm>
        </p:spPr>
        <p:txBody>
          <a:bodyPr/>
          <a:lstStyle/>
          <a:p>
            <a:r>
              <a:rPr lang="en-US" dirty="0"/>
              <a:t>T</a:t>
            </a:r>
            <a:r>
              <a:rPr lang="en-US" dirty="0" smtClean="0"/>
              <a:t>here </a:t>
            </a:r>
            <a:r>
              <a:rPr lang="en-US" dirty="0"/>
              <a:t>is a reciprocal process in </a:t>
            </a:r>
            <a:r>
              <a:rPr lang="en-US" dirty="0" smtClean="0"/>
              <a:t>which </a:t>
            </a:r>
            <a:r>
              <a:rPr lang="en-US" dirty="0"/>
              <a:t>the health of individuals involved in agriculture may affect agriculture </a:t>
            </a:r>
            <a:r>
              <a:rPr lang="en-US" dirty="0" smtClean="0"/>
              <a:t>itself</a:t>
            </a:r>
          </a:p>
          <a:p>
            <a:r>
              <a:rPr lang="en-US" dirty="0"/>
              <a:t>A</a:t>
            </a:r>
            <a:r>
              <a:rPr lang="en-US" dirty="0" smtClean="0"/>
              <a:t>n </a:t>
            </a:r>
            <a:r>
              <a:rPr lang="en-US" dirty="0"/>
              <a:t>unhealthy agricultural population may provide less </a:t>
            </a:r>
            <a:r>
              <a:rPr lang="en-US" dirty="0" err="1"/>
              <a:t>labour</a:t>
            </a:r>
            <a:r>
              <a:rPr lang="en-US" dirty="0"/>
              <a:t> and resources, with consequences for productivity and implications for consumers.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HEALTH AND NUTRITION</a:t>
            </a:r>
            <a:endParaRPr lang="en-US" dirty="0"/>
          </a:p>
        </p:txBody>
      </p:sp>
      <p:sp>
        <p:nvSpPr>
          <p:cNvPr id="3" name="Content Placeholder 2"/>
          <p:cNvSpPr>
            <a:spLocks noGrp="1"/>
          </p:cNvSpPr>
          <p:nvPr>
            <p:ph idx="1"/>
          </p:nvPr>
        </p:nvSpPr>
        <p:spPr>
          <a:xfrm>
            <a:off x="0" y="762000"/>
            <a:ext cx="9144000" cy="6096000"/>
          </a:xfrm>
        </p:spPr>
        <p:txBody>
          <a:bodyPr>
            <a:normAutofit/>
          </a:bodyPr>
          <a:lstStyle/>
          <a:p>
            <a:r>
              <a:rPr lang="en-US" dirty="0"/>
              <a:t>Health and nutritional status are directly linked through a synergetic relationship</a:t>
            </a:r>
            <a:r>
              <a:rPr lang="en-US" dirty="0" smtClean="0"/>
              <a:t>.</a:t>
            </a:r>
          </a:p>
          <a:p>
            <a:r>
              <a:rPr lang="en-US" dirty="0" smtClean="0"/>
              <a:t> </a:t>
            </a:r>
            <a:r>
              <a:rPr lang="en-US" dirty="0" err="1"/>
              <a:t>Undernutrition</a:t>
            </a:r>
            <a:r>
              <a:rPr lang="en-US" dirty="0"/>
              <a:t> is one of the major causes of immune deficiency. Illness on its part impairs nutritional status by reducing both appetite and the body’s ability to absorb nutrients, which in turn lowers the individual’s resistance to further illness</a:t>
            </a:r>
          </a:p>
          <a:p>
            <a:r>
              <a:rPr lang="en-US" dirty="0"/>
              <a:t>Health status can have a significant impact on nutritional outcomes by affecting a household’s ability to take part in productive activities that generate food or income to purchase food. </a:t>
            </a:r>
            <a:endParaRPr lang="en-US" dirty="0" smtClean="0"/>
          </a:p>
          <a:p>
            <a:pPr>
              <a:buNone/>
            </a:pP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dirty="0" smtClean="0"/>
              <a:t>Poor health potentially contributes  to </a:t>
            </a:r>
            <a:r>
              <a:rPr lang="en-US" dirty="0" err="1" smtClean="0"/>
              <a:t>undernutrition</a:t>
            </a:r>
            <a:r>
              <a:rPr lang="en-US" dirty="0" smtClean="0"/>
              <a:t> through a number of pathways such as: </a:t>
            </a:r>
          </a:p>
          <a:p>
            <a:pPr>
              <a:buNone/>
            </a:pPr>
            <a:r>
              <a:rPr lang="en-US" dirty="0" smtClean="0"/>
              <a:t>1.  Decreased work productivity resulting from ill or deceased household members; </a:t>
            </a:r>
          </a:p>
          <a:p>
            <a:pPr>
              <a:buNone/>
            </a:pPr>
            <a:r>
              <a:rPr lang="en-US" dirty="0" smtClean="0"/>
              <a:t>2. Increased medical and health care costs for households and villages, especially with the return of many sick urban dwellers and migrant </a:t>
            </a:r>
            <a:r>
              <a:rPr lang="en-US" dirty="0" err="1" smtClean="0"/>
              <a:t>labourers</a:t>
            </a:r>
            <a:r>
              <a:rPr lang="en-US" dirty="0" smtClean="0"/>
              <a:t>; </a:t>
            </a:r>
          </a:p>
          <a:p>
            <a:pPr>
              <a:buNone/>
            </a:pPr>
            <a:r>
              <a:rPr lang="en-US" dirty="0" smtClean="0"/>
              <a:t>3.  Increased household dependency ratios through loss of productive adults and addition of orphans of dead relatives into households; and </a:t>
            </a:r>
          </a:p>
          <a:p>
            <a:pPr>
              <a:buNone/>
            </a:pPr>
            <a:r>
              <a:rPr lang="en-US" dirty="0" smtClean="0"/>
              <a:t>4.  Loss of local intergenerational knowledge and skills.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dirty="0" smtClean="0"/>
              <a:t>How can Agriculture Improve </a:t>
            </a:r>
            <a:r>
              <a:rPr lang="en-US" dirty="0" smtClean="0"/>
              <a:t>H</a:t>
            </a:r>
            <a:r>
              <a:rPr lang="en-US" dirty="0" smtClean="0"/>
              <a:t>ealth and Nutrition</a:t>
            </a:r>
            <a:endParaRPr lang="en-US" dirty="0"/>
          </a:p>
        </p:txBody>
      </p:sp>
      <p:sp>
        <p:nvSpPr>
          <p:cNvPr id="3" name="Content Placeholder 2"/>
          <p:cNvSpPr>
            <a:spLocks noGrp="1"/>
          </p:cNvSpPr>
          <p:nvPr>
            <p:ph idx="1"/>
          </p:nvPr>
        </p:nvSpPr>
        <p:spPr>
          <a:xfrm>
            <a:off x="0" y="1143000"/>
            <a:ext cx="9144000" cy="5715000"/>
          </a:xfrm>
        </p:spPr>
        <p:txBody>
          <a:bodyPr>
            <a:normAutofit/>
          </a:bodyPr>
          <a:lstStyle/>
          <a:p>
            <a:r>
              <a:rPr lang="en-US" sz="2800" dirty="0" smtClean="0"/>
              <a:t>Household </a:t>
            </a:r>
            <a:r>
              <a:rPr lang="en-US" sz="2800" dirty="0" smtClean="0"/>
              <a:t>ability to produce, purchase and consume more, better and cheaper food</a:t>
            </a:r>
            <a:r>
              <a:rPr lang="en-US" sz="2800" dirty="0" smtClean="0"/>
              <a:t>.</a:t>
            </a:r>
          </a:p>
          <a:p>
            <a:r>
              <a:rPr lang="en-US" sz="2800" dirty="0" smtClean="0"/>
              <a:t>Agricultural </a:t>
            </a:r>
            <a:r>
              <a:rPr lang="en-US" sz="2800" dirty="0" smtClean="0"/>
              <a:t>advances, such as the Green Revolution, led to the doubling of cereal production and yields, improving the well-being of many people and providing a springboard for remarkable economic growth. </a:t>
            </a:r>
            <a:endParaRPr lang="en-US" sz="2800" dirty="0" smtClean="0"/>
          </a:p>
          <a:p>
            <a:r>
              <a:rPr lang="en-US" sz="2800" dirty="0" err="1" smtClean="0"/>
              <a:t>Biofortification</a:t>
            </a:r>
            <a:r>
              <a:rPr lang="en-US" sz="2800" dirty="0" smtClean="0"/>
              <a:t> </a:t>
            </a:r>
            <a:r>
              <a:rPr lang="en-US" sz="2800" dirty="0" smtClean="0"/>
              <a:t>efforts to breed and disseminate crops that are rich in micronutrients, such as vitamin A, zinc and iron, have improved vitamin and mineral intake among consumers in Africa and Asia</a:t>
            </a:r>
            <a:r>
              <a:rPr lang="en-US" sz="2800" dirty="0" smtClean="0"/>
              <a:t>.</a:t>
            </a:r>
          </a:p>
          <a:p>
            <a:r>
              <a:rPr lang="en-US" sz="2800" dirty="0" smtClean="0"/>
              <a:t>Increased </a:t>
            </a:r>
            <a:r>
              <a:rPr lang="en-US" sz="2800" dirty="0" smtClean="0"/>
              <a:t>rural income, allowing people to improve their diets.</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sz="2800" dirty="0" smtClean="0"/>
              <a:t>Agricultural activities can also generate economy-wide effects such as increasing government revenues to fund health, infrastructure and nutrition intervention </a:t>
            </a:r>
            <a:r>
              <a:rPr lang="en-US" sz="2800" dirty="0" err="1" smtClean="0"/>
              <a:t>programmes</a:t>
            </a:r>
            <a:r>
              <a:rPr lang="en-US" sz="2800" dirty="0" smtClean="0"/>
              <a:t>.</a:t>
            </a:r>
          </a:p>
          <a:p>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TotalTime>
  <Words>557</Words>
  <Application>Microsoft Office PowerPoint</Application>
  <PresentationFormat>On-screen Show (4:3)</PresentationFormat>
  <Paragraphs>33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ROLE OF AGRICULTURE, HEALTH AND EDUCATION IN NUTRITION PROGRAMME IMPLEMENTATION</vt:lpstr>
      <vt:lpstr>DEFINITION</vt:lpstr>
      <vt:lpstr>LINKAGE OF AGRICULTURE, HEALTH AND NUTRITION</vt:lpstr>
      <vt:lpstr>AGRICULTURE AND NUTRITION</vt:lpstr>
      <vt:lpstr>AGRICULTURE AND HEALTH</vt:lpstr>
      <vt:lpstr>HEALTH AND NUTRITION</vt:lpstr>
      <vt:lpstr>Slide 7</vt:lpstr>
      <vt:lpstr>How can Agriculture Improve Health and Nutrition</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AGRICULTURE, HEALTH AND EDUCATION IN NUTRITION PROGRAMME IMPLEMENTATION</dc:title>
  <dc:creator>user</dc:creator>
  <cp:lastModifiedBy>user</cp:lastModifiedBy>
  <cp:revision>3</cp:revision>
  <dcterms:created xsi:type="dcterms:W3CDTF">2019-02-13T08:51:54Z</dcterms:created>
  <dcterms:modified xsi:type="dcterms:W3CDTF">2019-03-12T11:11:03Z</dcterms:modified>
</cp:coreProperties>
</file>